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41"/>
  </p:notesMasterIdLst>
  <p:handoutMasterIdLst>
    <p:handoutMasterId r:id="rId4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4" r:id="rId18"/>
    <p:sldId id="275" r:id="rId19"/>
    <p:sldId id="277" r:id="rId20"/>
    <p:sldId id="282" r:id="rId21"/>
    <p:sldId id="283" r:id="rId22"/>
    <p:sldId id="273" r:id="rId23"/>
    <p:sldId id="305" r:id="rId24"/>
    <p:sldId id="306" r:id="rId25"/>
    <p:sldId id="307" r:id="rId26"/>
    <p:sldId id="287" r:id="rId27"/>
    <p:sldId id="288" r:id="rId28"/>
    <p:sldId id="289" r:id="rId29"/>
    <p:sldId id="290" r:id="rId30"/>
    <p:sldId id="293" r:id="rId31"/>
    <p:sldId id="294" r:id="rId32"/>
    <p:sldId id="295" r:id="rId33"/>
    <p:sldId id="298" r:id="rId34"/>
    <p:sldId id="299" r:id="rId35"/>
    <p:sldId id="300" r:id="rId36"/>
    <p:sldId id="301" r:id="rId37"/>
    <p:sldId id="309" r:id="rId38"/>
    <p:sldId id="308" r:id="rId39"/>
    <p:sldId id="302" r:id="rId40"/>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00000"/>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404" autoAdjust="0"/>
  </p:normalViewPr>
  <p:slideViewPr>
    <p:cSldViewPr showGuides="1">
      <p:cViewPr varScale="1">
        <p:scale>
          <a:sx n="65" d="100"/>
          <a:sy n="65" d="100"/>
        </p:scale>
        <p:origin x="714" y="72"/>
      </p:cViewPr>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47" d="100"/>
          <a:sy n="47" d="100"/>
        </p:scale>
        <p:origin x="2910" y="7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52809-D0A1-4095-9AAC-71546C06DAD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zh-CN" altLang="en-US"/>
        </a:p>
      </dgm:t>
    </dgm:pt>
    <dgm:pt modelId="{BEDA87BA-4DA0-44DE-B6C6-1B27FC12AD6C}">
      <dgm:prSet phldrT="[文本]" custT="1"/>
      <dgm:spPr/>
      <dgm:t>
        <a:bodyPr/>
        <a:lstStyle/>
        <a:p>
          <a:r>
            <a:rPr lang="en-US" altLang="zh-CN" sz="2800" dirty="0">
              <a:latin typeface="+mn-ea"/>
              <a:ea typeface="+mn-ea"/>
            </a:rPr>
            <a:t>S2700</a:t>
          </a:r>
          <a:endParaRPr lang="zh-CN" altLang="en-US" sz="2800" dirty="0">
            <a:latin typeface="+mn-ea"/>
            <a:ea typeface="+mn-ea"/>
          </a:endParaRPr>
        </a:p>
      </dgm:t>
    </dgm:pt>
    <dgm:pt modelId="{17FF3053-8961-4DD2-8698-50205340FEF4}" type="parTrans" cxnId="{21AC5BE8-5525-402B-9F88-EE765B99F711}">
      <dgm:prSet/>
      <dgm:spPr/>
      <dgm:t>
        <a:bodyPr/>
        <a:lstStyle/>
        <a:p>
          <a:endParaRPr lang="zh-CN" altLang="en-US">
            <a:latin typeface="+mn-ea"/>
            <a:ea typeface="+mn-ea"/>
          </a:endParaRPr>
        </a:p>
      </dgm:t>
    </dgm:pt>
    <dgm:pt modelId="{D58A929D-DFAC-4B95-8CBB-B862DF99207B}" type="sibTrans" cxnId="{21AC5BE8-5525-402B-9F88-EE765B99F711}">
      <dgm:prSet/>
      <dgm:spPr/>
      <dgm:t>
        <a:bodyPr/>
        <a:lstStyle/>
        <a:p>
          <a:endParaRPr lang="zh-CN" altLang="en-US">
            <a:latin typeface="+mn-ea"/>
            <a:ea typeface="+mn-ea"/>
          </a:endParaRPr>
        </a:p>
      </dgm:t>
    </dgm:pt>
    <dgm:pt modelId="{DFAE9AFF-219A-4BD4-A859-E7D3F9C34C93}">
      <dgm:prSet phldrT="[文本]"/>
      <dgm:spPr/>
      <dgm:t>
        <a:bodyPr/>
        <a:lstStyle/>
        <a:p>
          <a:r>
            <a:rPr lang="en-US" altLang="zh-CN" dirty="0">
              <a:latin typeface="+mn-ea"/>
              <a:ea typeface="+mn-ea"/>
            </a:rPr>
            <a:t>For access layer, </a:t>
          </a:r>
          <a:r>
            <a:rPr lang="en-US" dirty="0">
              <a:latin typeface="+mn-ea"/>
              <a:ea typeface="+mn-ea"/>
            </a:rPr>
            <a:t>provides large capacity, high port density, and cost-effective Forwarding performance capabilities.</a:t>
          </a:r>
          <a:endParaRPr lang="zh-CN" altLang="en-US" dirty="0">
            <a:latin typeface="+mn-ea"/>
            <a:ea typeface="+mn-ea"/>
          </a:endParaRPr>
        </a:p>
      </dgm:t>
    </dgm:pt>
    <dgm:pt modelId="{8A0B2789-A210-4BA7-B7CC-9367F0F6D48A}" type="parTrans" cxnId="{F44E874B-03F9-4597-B3CE-C73649D606D7}">
      <dgm:prSet/>
      <dgm:spPr/>
      <dgm:t>
        <a:bodyPr/>
        <a:lstStyle/>
        <a:p>
          <a:endParaRPr lang="zh-CN" altLang="en-US">
            <a:latin typeface="+mn-ea"/>
            <a:ea typeface="+mn-ea"/>
          </a:endParaRPr>
        </a:p>
      </dgm:t>
    </dgm:pt>
    <dgm:pt modelId="{E02CCE8D-BF82-4BBE-80F1-87E421EE45AA}" type="sibTrans" cxnId="{F44E874B-03F9-4597-B3CE-C73649D606D7}">
      <dgm:prSet/>
      <dgm:spPr/>
      <dgm:t>
        <a:bodyPr/>
        <a:lstStyle/>
        <a:p>
          <a:endParaRPr lang="zh-CN" altLang="en-US">
            <a:latin typeface="+mn-ea"/>
            <a:ea typeface="+mn-ea"/>
          </a:endParaRPr>
        </a:p>
      </dgm:t>
    </dgm:pt>
    <dgm:pt modelId="{F233AD97-2F58-43C7-96F6-31CF99EF2933}">
      <dgm:prSet phldrT="[文本]" custT="1"/>
      <dgm:spPr/>
      <dgm:t>
        <a:bodyPr/>
        <a:lstStyle/>
        <a:p>
          <a:r>
            <a:rPr lang="en-US" altLang="zh-CN" sz="2800" dirty="0">
              <a:latin typeface="+mn-ea"/>
              <a:ea typeface="+mn-ea"/>
            </a:rPr>
            <a:t>S3700</a:t>
          </a:r>
          <a:endParaRPr lang="zh-CN" altLang="en-US" sz="2800" dirty="0">
            <a:latin typeface="+mn-ea"/>
            <a:ea typeface="+mn-ea"/>
          </a:endParaRPr>
        </a:p>
      </dgm:t>
    </dgm:pt>
    <dgm:pt modelId="{6DB8F3C6-68FF-45BA-B3B5-604FE9A9B1B0}" type="parTrans" cxnId="{4E616029-4ECE-4211-9A35-1C8C9F8D70EA}">
      <dgm:prSet/>
      <dgm:spPr/>
      <dgm:t>
        <a:bodyPr/>
        <a:lstStyle/>
        <a:p>
          <a:endParaRPr lang="zh-CN" altLang="en-US">
            <a:latin typeface="+mn-ea"/>
            <a:ea typeface="+mn-ea"/>
          </a:endParaRPr>
        </a:p>
      </dgm:t>
    </dgm:pt>
    <dgm:pt modelId="{672A164E-EF26-4277-B837-7AA3FE071D69}" type="sibTrans" cxnId="{4E616029-4ECE-4211-9A35-1C8C9F8D70EA}">
      <dgm:prSet/>
      <dgm:spPr/>
      <dgm:t>
        <a:bodyPr/>
        <a:lstStyle/>
        <a:p>
          <a:endParaRPr lang="zh-CN" altLang="en-US">
            <a:latin typeface="+mn-ea"/>
            <a:ea typeface="+mn-ea"/>
          </a:endParaRPr>
        </a:p>
      </dgm:t>
    </dgm:pt>
    <dgm:pt modelId="{8C080E38-D4EC-4144-866F-F44542B09158}">
      <dgm:prSet phldrT="[文本]"/>
      <dgm:spPr/>
      <dgm:t>
        <a:bodyPr/>
        <a:lstStyle/>
        <a:p>
          <a:r>
            <a:rPr lang="en-US" altLang="zh-CN" dirty="0">
              <a:latin typeface="+mn-ea"/>
              <a:ea typeface="+mn-ea"/>
            </a:rPr>
            <a:t>For access layer, </a:t>
          </a:r>
          <a:r>
            <a:rPr lang="en-US" dirty="0">
              <a:latin typeface="+mn-ea"/>
              <a:ea typeface="+mn-ea"/>
            </a:rPr>
            <a:t>provides large capacity, high port density, and cost-effective Forwarding performance capabilities.</a:t>
          </a:r>
          <a:endParaRPr lang="zh-CN" altLang="en-US" dirty="0">
            <a:latin typeface="+mn-ea"/>
            <a:ea typeface="+mn-ea"/>
          </a:endParaRPr>
        </a:p>
      </dgm:t>
    </dgm:pt>
    <dgm:pt modelId="{6CF16A68-8C23-41D7-B384-EA159D7BA472}" type="parTrans" cxnId="{1EEC8F7E-1EC7-491B-8F30-EA493D45DCC8}">
      <dgm:prSet/>
      <dgm:spPr/>
      <dgm:t>
        <a:bodyPr/>
        <a:lstStyle/>
        <a:p>
          <a:endParaRPr lang="zh-CN" altLang="en-US">
            <a:latin typeface="+mn-ea"/>
            <a:ea typeface="+mn-ea"/>
          </a:endParaRPr>
        </a:p>
      </dgm:t>
    </dgm:pt>
    <dgm:pt modelId="{71B98A21-0BD3-4035-A471-ABCBDB2BB0BE}" type="sibTrans" cxnId="{1EEC8F7E-1EC7-491B-8F30-EA493D45DCC8}">
      <dgm:prSet/>
      <dgm:spPr/>
      <dgm:t>
        <a:bodyPr/>
        <a:lstStyle/>
        <a:p>
          <a:endParaRPr lang="zh-CN" altLang="en-US">
            <a:latin typeface="+mn-ea"/>
            <a:ea typeface="+mn-ea"/>
          </a:endParaRPr>
        </a:p>
      </dgm:t>
    </dgm:pt>
    <dgm:pt modelId="{E00D1EA6-AEA3-4688-AE47-3CCA61BCBAD7}">
      <dgm:prSet phldrT="[文本]" custT="1"/>
      <dgm:spPr/>
      <dgm:t>
        <a:bodyPr/>
        <a:lstStyle/>
        <a:p>
          <a:r>
            <a:rPr lang="en-US" altLang="zh-CN" sz="2800" dirty="0">
              <a:latin typeface="+mn-ea"/>
              <a:ea typeface="+mn-ea"/>
            </a:rPr>
            <a:t>S5700</a:t>
          </a:r>
          <a:endParaRPr lang="zh-CN" altLang="en-US" sz="2800" dirty="0">
            <a:latin typeface="+mn-ea"/>
            <a:ea typeface="+mn-ea"/>
          </a:endParaRPr>
        </a:p>
      </dgm:t>
    </dgm:pt>
    <dgm:pt modelId="{B332A367-210E-4254-9DF3-FCB0C297A126}" type="parTrans" cxnId="{C2F9AA1E-6DCE-4ECD-AFE5-D04DA5CE7A45}">
      <dgm:prSet/>
      <dgm:spPr/>
      <dgm:t>
        <a:bodyPr/>
        <a:lstStyle/>
        <a:p>
          <a:endParaRPr lang="zh-CN" altLang="en-US">
            <a:latin typeface="+mn-ea"/>
            <a:ea typeface="+mn-ea"/>
          </a:endParaRPr>
        </a:p>
      </dgm:t>
    </dgm:pt>
    <dgm:pt modelId="{93FBBBBB-BF8C-44AA-A7BA-51CD99D998F0}" type="sibTrans" cxnId="{C2F9AA1E-6DCE-4ECD-AFE5-D04DA5CE7A45}">
      <dgm:prSet/>
      <dgm:spPr/>
      <dgm:t>
        <a:bodyPr/>
        <a:lstStyle/>
        <a:p>
          <a:endParaRPr lang="zh-CN" altLang="en-US">
            <a:latin typeface="+mn-ea"/>
            <a:ea typeface="+mn-ea"/>
          </a:endParaRPr>
        </a:p>
      </dgm:t>
    </dgm:pt>
    <dgm:pt modelId="{A87A7E58-A235-4C64-922D-0ECD34A2D6FF}">
      <dgm:prSet phldrT="[文本]"/>
      <dgm:spPr/>
      <dgm:t>
        <a:bodyPr/>
        <a:lstStyle/>
        <a:p>
          <a:r>
            <a:rPr lang="en-US" altLang="zh-CN" dirty="0">
              <a:latin typeface="+mn-ea"/>
              <a:ea typeface="+mn-ea"/>
            </a:rPr>
            <a:t>For access layer or aggregation layer, provide all 1000M ports.</a:t>
          </a:r>
          <a:endParaRPr lang="zh-CN" altLang="en-US" dirty="0">
            <a:latin typeface="+mn-ea"/>
            <a:ea typeface="+mn-ea"/>
          </a:endParaRPr>
        </a:p>
      </dgm:t>
    </dgm:pt>
    <dgm:pt modelId="{C9214AAE-6CB3-4830-9C08-E106303B4889}" type="parTrans" cxnId="{729D3CD5-5850-4CFF-A5E0-DE7414C5BD6D}">
      <dgm:prSet/>
      <dgm:spPr/>
      <dgm:t>
        <a:bodyPr/>
        <a:lstStyle/>
        <a:p>
          <a:endParaRPr lang="zh-CN" altLang="en-US">
            <a:latin typeface="+mn-ea"/>
            <a:ea typeface="+mn-ea"/>
          </a:endParaRPr>
        </a:p>
      </dgm:t>
    </dgm:pt>
    <dgm:pt modelId="{6570814F-2F94-43E0-AF16-43620199EFAD}" type="sibTrans" cxnId="{729D3CD5-5850-4CFF-A5E0-DE7414C5BD6D}">
      <dgm:prSet/>
      <dgm:spPr/>
      <dgm:t>
        <a:bodyPr/>
        <a:lstStyle/>
        <a:p>
          <a:endParaRPr lang="zh-CN" altLang="en-US">
            <a:latin typeface="+mn-ea"/>
            <a:ea typeface="+mn-ea"/>
          </a:endParaRPr>
        </a:p>
      </dgm:t>
    </dgm:pt>
    <dgm:pt modelId="{C3D4F998-C0DE-475F-8C22-D201D92402C5}">
      <dgm:prSet/>
      <dgm:spPr/>
      <dgm:t>
        <a:bodyPr/>
        <a:lstStyle/>
        <a:p>
          <a:endParaRPr lang="zh-CN" altLang="en-US" dirty="0">
            <a:latin typeface="+mn-ea"/>
            <a:ea typeface="+mn-ea"/>
          </a:endParaRPr>
        </a:p>
      </dgm:t>
    </dgm:pt>
    <dgm:pt modelId="{38B7013E-185D-439D-9118-F1B0657CFC9B}" type="parTrans" cxnId="{96D1EC7F-0D8A-49EE-B93B-9CC828F11279}">
      <dgm:prSet/>
      <dgm:spPr/>
      <dgm:t>
        <a:bodyPr/>
        <a:lstStyle/>
        <a:p>
          <a:endParaRPr lang="zh-CN" altLang="en-US">
            <a:latin typeface="+mn-ea"/>
            <a:ea typeface="+mn-ea"/>
          </a:endParaRPr>
        </a:p>
      </dgm:t>
    </dgm:pt>
    <dgm:pt modelId="{7F504A43-6F1F-44CD-AF2D-D45414030174}" type="sibTrans" cxnId="{96D1EC7F-0D8A-49EE-B93B-9CC828F11279}">
      <dgm:prSet/>
      <dgm:spPr/>
      <dgm:t>
        <a:bodyPr/>
        <a:lstStyle/>
        <a:p>
          <a:endParaRPr lang="zh-CN" altLang="en-US">
            <a:latin typeface="+mn-ea"/>
            <a:ea typeface="+mn-ea"/>
          </a:endParaRPr>
        </a:p>
      </dgm:t>
    </dgm:pt>
    <dgm:pt modelId="{622A281F-1C08-43F2-9E01-51B430205A1D}">
      <dgm:prSet custT="1"/>
      <dgm:spPr/>
      <dgm:t>
        <a:bodyPr/>
        <a:lstStyle/>
        <a:p>
          <a:r>
            <a:rPr lang="en-US" altLang="zh-CN" sz="2800" dirty="0">
              <a:latin typeface="+mn-ea"/>
              <a:ea typeface="+mn-ea"/>
            </a:rPr>
            <a:t>S6700</a:t>
          </a:r>
          <a:endParaRPr lang="zh-CN" altLang="en-US" sz="2800" dirty="0">
            <a:latin typeface="+mn-ea"/>
            <a:ea typeface="+mn-ea"/>
          </a:endParaRPr>
        </a:p>
      </dgm:t>
    </dgm:pt>
    <dgm:pt modelId="{41BC42D5-882A-4397-9651-90EBA5D55968}" type="parTrans" cxnId="{CED6D40E-933B-4BB3-90A5-E6E83269E400}">
      <dgm:prSet/>
      <dgm:spPr/>
      <dgm:t>
        <a:bodyPr/>
        <a:lstStyle/>
        <a:p>
          <a:endParaRPr lang="zh-CN" altLang="en-US">
            <a:latin typeface="+mn-ea"/>
            <a:ea typeface="+mn-ea"/>
          </a:endParaRPr>
        </a:p>
      </dgm:t>
    </dgm:pt>
    <dgm:pt modelId="{1D6E5FEB-C3E4-42D6-A649-B37C41848264}" type="sibTrans" cxnId="{CED6D40E-933B-4BB3-90A5-E6E83269E400}">
      <dgm:prSet/>
      <dgm:spPr/>
      <dgm:t>
        <a:bodyPr/>
        <a:lstStyle/>
        <a:p>
          <a:endParaRPr lang="zh-CN" altLang="en-US">
            <a:latin typeface="+mn-ea"/>
            <a:ea typeface="+mn-ea"/>
          </a:endParaRPr>
        </a:p>
      </dgm:t>
    </dgm:pt>
    <dgm:pt modelId="{506E89AF-FC5F-4F22-A518-03611F125C06}">
      <dgm:prSet/>
      <dgm:spPr/>
      <dgm:t>
        <a:bodyPr/>
        <a:lstStyle/>
        <a:p>
          <a:r>
            <a:rPr lang="en-US" dirty="0">
              <a:latin typeface="+mn-ea"/>
              <a:ea typeface="+mn-ea"/>
            </a:rPr>
            <a:t>For reliable access and high-quality transmission of multiple services on the enterprise network and the data center network. Provide all 10GE ports</a:t>
          </a:r>
          <a:endParaRPr lang="zh-CN" altLang="en-US" dirty="0">
            <a:latin typeface="+mn-ea"/>
            <a:ea typeface="+mn-ea"/>
          </a:endParaRPr>
        </a:p>
      </dgm:t>
    </dgm:pt>
    <dgm:pt modelId="{72CF2428-A605-460F-AA4F-EDF10179A904}" type="parTrans" cxnId="{C12032FF-C3DD-40F6-A79D-162901BC1135}">
      <dgm:prSet/>
      <dgm:spPr/>
      <dgm:t>
        <a:bodyPr/>
        <a:lstStyle/>
        <a:p>
          <a:endParaRPr lang="zh-CN" altLang="en-US">
            <a:latin typeface="+mn-ea"/>
            <a:ea typeface="+mn-ea"/>
          </a:endParaRPr>
        </a:p>
      </dgm:t>
    </dgm:pt>
    <dgm:pt modelId="{763004FF-0807-4523-837C-EE949C9BE058}" type="sibTrans" cxnId="{C12032FF-C3DD-40F6-A79D-162901BC1135}">
      <dgm:prSet/>
      <dgm:spPr/>
      <dgm:t>
        <a:bodyPr/>
        <a:lstStyle/>
        <a:p>
          <a:endParaRPr lang="zh-CN" altLang="en-US">
            <a:latin typeface="+mn-ea"/>
            <a:ea typeface="+mn-ea"/>
          </a:endParaRPr>
        </a:p>
      </dgm:t>
    </dgm:pt>
    <dgm:pt modelId="{D291EF97-8E35-43D2-81F9-0F7E1BF4B3F6}" type="pres">
      <dgm:prSet presAssocID="{CBF52809-D0A1-4095-9AAC-71546C06DADB}" presName="Name0" presStyleCnt="0">
        <dgm:presLayoutVars>
          <dgm:dir/>
          <dgm:animLvl val="lvl"/>
          <dgm:resizeHandles val="exact"/>
        </dgm:presLayoutVars>
      </dgm:prSet>
      <dgm:spPr/>
      <dgm:t>
        <a:bodyPr/>
        <a:lstStyle/>
        <a:p>
          <a:endParaRPr lang="zh-CN" altLang="en-US"/>
        </a:p>
      </dgm:t>
    </dgm:pt>
    <dgm:pt modelId="{0B779EAF-1ACC-441F-B326-234484DD89E1}" type="pres">
      <dgm:prSet presAssocID="{BEDA87BA-4DA0-44DE-B6C6-1B27FC12AD6C}" presName="linNode" presStyleCnt="0"/>
      <dgm:spPr/>
    </dgm:pt>
    <dgm:pt modelId="{6F01C1AB-CF86-4F90-9707-389C6AE120D1}" type="pres">
      <dgm:prSet presAssocID="{BEDA87BA-4DA0-44DE-B6C6-1B27FC12AD6C}" presName="parentText" presStyleLbl="node1" presStyleIdx="0" presStyleCnt="4" custScaleX="70745" custScaleY="45951">
        <dgm:presLayoutVars>
          <dgm:chMax val="1"/>
          <dgm:bulletEnabled val="1"/>
        </dgm:presLayoutVars>
      </dgm:prSet>
      <dgm:spPr/>
      <dgm:t>
        <a:bodyPr/>
        <a:lstStyle/>
        <a:p>
          <a:endParaRPr lang="zh-CN" altLang="en-US"/>
        </a:p>
      </dgm:t>
    </dgm:pt>
    <dgm:pt modelId="{53E048C5-2E62-402A-8860-352969C21460}" type="pres">
      <dgm:prSet presAssocID="{BEDA87BA-4DA0-44DE-B6C6-1B27FC12AD6C}" presName="descendantText" presStyleLbl="alignAccFollowNode1" presStyleIdx="0" presStyleCnt="4">
        <dgm:presLayoutVars>
          <dgm:bulletEnabled val="1"/>
        </dgm:presLayoutVars>
      </dgm:prSet>
      <dgm:spPr/>
      <dgm:t>
        <a:bodyPr/>
        <a:lstStyle/>
        <a:p>
          <a:endParaRPr lang="zh-CN" altLang="en-US"/>
        </a:p>
      </dgm:t>
    </dgm:pt>
    <dgm:pt modelId="{4E064E64-AC25-4075-9C85-C9F20F2BAAE7}" type="pres">
      <dgm:prSet presAssocID="{D58A929D-DFAC-4B95-8CBB-B862DF99207B}" presName="sp" presStyleCnt="0"/>
      <dgm:spPr/>
    </dgm:pt>
    <dgm:pt modelId="{BE48E094-AA91-47EA-8870-413E0F16BE9D}" type="pres">
      <dgm:prSet presAssocID="{F233AD97-2F58-43C7-96F6-31CF99EF2933}" presName="linNode" presStyleCnt="0"/>
      <dgm:spPr/>
    </dgm:pt>
    <dgm:pt modelId="{E1AA27E5-1D9F-45F0-88F3-0F3C34491B99}" type="pres">
      <dgm:prSet presAssocID="{F233AD97-2F58-43C7-96F6-31CF99EF2933}" presName="parentText" presStyleLbl="node1" presStyleIdx="1" presStyleCnt="4" custScaleX="70745" custScaleY="45951">
        <dgm:presLayoutVars>
          <dgm:chMax val="1"/>
          <dgm:bulletEnabled val="1"/>
        </dgm:presLayoutVars>
      </dgm:prSet>
      <dgm:spPr/>
      <dgm:t>
        <a:bodyPr/>
        <a:lstStyle/>
        <a:p>
          <a:endParaRPr lang="zh-CN" altLang="en-US"/>
        </a:p>
      </dgm:t>
    </dgm:pt>
    <dgm:pt modelId="{C5F3C362-814E-4A4E-895C-23A879A35E30}" type="pres">
      <dgm:prSet presAssocID="{F233AD97-2F58-43C7-96F6-31CF99EF2933}" presName="descendantText" presStyleLbl="alignAccFollowNode1" presStyleIdx="1" presStyleCnt="4">
        <dgm:presLayoutVars>
          <dgm:bulletEnabled val="1"/>
        </dgm:presLayoutVars>
      </dgm:prSet>
      <dgm:spPr/>
      <dgm:t>
        <a:bodyPr/>
        <a:lstStyle/>
        <a:p>
          <a:endParaRPr lang="zh-CN" altLang="en-US"/>
        </a:p>
      </dgm:t>
    </dgm:pt>
    <dgm:pt modelId="{C46FFF2C-6D60-4D29-B70E-65823F9EBF3F}" type="pres">
      <dgm:prSet presAssocID="{672A164E-EF26-4277-B837-7AA3FE071D69}" presName="sp" presStyleCnt="0"/>
      <dgm:spPr/>
    </dgm:pt>
    <dgm:pt modelId="{324A06CA-EA3B-4666-9F3E-21EA6EC05DEE}" type="pres">
      <dgm:prSet presAssocID="{E00D1EA6-AEA3-4688-AE47-3CCA61BCBAD7}" presName="linNode" presStyleCnt="0"/>
      <dgm:spPr/>
    </dgm:pt>
    <dgm:pt modelId="{92989CEF-0986-43D0-BFB0-DB13A29E39C8}" type="pres">
      <dgm:prSet presAssocID="{E00D1EA6-AEA3-4688-AE47-3CCA61BCBAD7}" presName="parentText" presStyleLbl="node1" presStyleIdx="2" presStyleCnt="4" custScaleX="70745" custScaleY="45951">
        <dgm:presLayoutVars>
          <dgm:chMax val="1"/>
          <dgm:bulletEnabled val="1"/>
        </dgm:presLayoutVars>
      </dgm:prSet>
      <dgm:spPr/>
      <dgm:t>
        <a:bodyPr/>
        <a:lstStyle/>
        <a:p>
          <a:endParaRPr lang="zh-CN" altLang="en-US"/>
        </a:p>
      </dgm:t>
    </dgm:pt>
    <dgm:pt modelId="{AA50E764-85F1-4869-84E5-27360E8EC81D}" type="pres">
      <dgm:prSet presAssocID="{E00D1EA6-AEA3-4688-AE47-3CCA61BCBAD7}" presName="descendantText" presStyleLbl="alignAccFollowNode1" presStyleIdx="2" presStyleCnt="4">
        <dgm:presLayoutVars>
          <dgm:bulletEnabled val="1"/>
        </dgm:presLayoutVars>
      </dgm:prSet>
      <dgm:spPr/>
      <dgm:t>
        <a:bodyPr/>
        <a:lstStyle/>
        <a:p>
          <a:endParaRPr lang="zh-CN" altLang="en-US"/>
        </a:p>
      </dgm:t>
    </dgm:pt>
    <dgm:pt modelId="{EB727793-1D28-49C3-ACDB-3BCC6882E9EF}" type="pres">
      <dgm:prSet presAssocID="{93FBBBBB-BF8C-44AA-A7BA-51CD99D998F0}" presName="sp" presStyleCnt="0"/>
      <dgm:spPr/>
    </dgm:pt>
    <dgm:pt modelId="{31A7B5C5-F2DF-44BD-AB38-DA2A3624D937}" type="pres">
      <dgm:prSet presAssocID="{622A281F-1C08-43F2-9E01-51B430205A1D}" presName="linNode" presStyleCnt="0"/>
      <dgm:spPr/>
    </dgm:pt>
    <dgm:pt modelId="{F50C500C-092E-408F-A123-3EBAB9E8E1E4}" type="pres">
      <dgm:prSet presAssocID="{622A281F-1C08-43F2-9E01-51B430205A1D}" presName="parentText" presStyleLbl="node1" presStyleIdx="3" presStyleCnt="4" custScaleX="70745" custScaleY="45951">
        <dgm:presLayoutVars>
          <dgm:chMax val="1"/>
          <dgm:bulletEnabled val="1"/>
        </dgm:presLayoutVars>
      </dgm:prSet>
      <dgm:spPr/>
      <dgm:t>
        <a:bodyPr/>
        <a:lstStyle/>
        <a:p>
          <a:endParaRPr lang="zh-CN" altLang="en-US"/>
        </a:p>
      </dgm:t>
    </dgm:pt>
    <dgm:pt modelId="{18D33FF3-9CBF-4A04-A866-05DC336CDD2D}" type="pres">
      <dgm:prSet presAssocID="{622A281F-1C08-43F2-9E01-51B430205A1D}" presName="descendantText" presStyleLbl="alignAccFollowNode1" presStyleIdx="3" presStyleCnt="4">
        <dgm:presLayoutVars>
          <dgm:bulletEnabled val="1"/>
        </dgm:presLayoutVars>
      </dgm:prSet>
      <dgm:spPr/>
      <dgm:t>
        <a:bodyPr/>
        <a:lstStyle/>
        <a:p>
          <a:endParaRPr lang="zh-CN" altLang="en-US"/>
        </a:p>
      </dgm:t>
    </dgm:pt>
  </dgm:ptLst>
  <dgm:cxnLst>
    <dgm:cxn modelId="{4E616029-4ECE-4211-9A35-1C8C9F8D70EA}" srcId="{CBF52809-D0A1-4095-9AAC-71546C06DADB}" destId="{F233AD97-2F58-43C7-96F6-31CF99EF2933}" srcOrd="1" destOrd="0" parTransId="{6DB8F3C6-68FF-45BA-B3B5-604FE9A9B1B0}" sibTransId="{672A164E-EF26-4277-B837-7AA3FE071D69}"/>
    <dgm:cxn modelId="{3B2EADCC-1CCA-4ADA-976E-A69DB090791D}" type="presOf" srcId="{622A281F-1C08-43F2-9E01-51B430205A1D}" destId="{F50C500C-092E-408F-A123-3EBAB9E8E1E4}" srcOrd="0" destOrd="0" presId="urn:microsoft.com/office/officeart/2005/8/layout/vList5"/>
    <dgm:cxn modelId="{21AC5BE8-5525-402B-9F88-EE765B99F711}" srcId="{CBF52809-D0A1-4095-9AAC-71546C06DADB}" destId="{BEDA87BA-4DA0-44DE-B6C6-1B27FC12AD6C}" srcOrd="0" destOrd="0" parTransId="{17FF3053-8961-4DD2-8698-50205340FEF4}" sibTransId="{D58A929D-DFAC-4B95-8CBB-B862DF99207B}"/>
    <dgm:cxn modelId="{CED6D40E-933B-4BB3-90A5-E6E83269E400}" srcId="{CBF52809-D0A1-4095-9AAC-71546C06DADB}" destId="{622A281F-1C08-43F2-9E01-51B430205A1D}" srcOrd="3" destOrd="0" parTransId="{41BC42D5-882A-4397-9651-90EBA5D55968}" sibTransId="{1D6E5FEB-C3E4-42D6-A649-B37C41848264}"/>
    <dgm:cxn modelId="{42A59A5F-8142-4F4B-9E87-792FF73CC861}" type="presOf" srcId="{C3D4F998-C0DE-475F-8C22-D201D92402C5}" destId="{AA50E764-85F1-4869-84E5-27360E8EC81D}" srcOrd="0" destOrd="1" presId="urn:microsoft.com/office/officeart/2005/8/layout/vList5"/>
    <dgm:cxn modelId="{D8BDD775-88AC-4485-94AC-61C86EF7C06D}" type="presOf" srcId="{BEDA87BA-4DA0-44DE-B6C6-1B27FC12AD6C}" destId="{6F01C1AB-CF86-4F90-9707-389C6AE120D1}" srcOrd="0" destOrd="0" presId="urn:microsoft.com/office/officeart/2005/8/layout/vList5"/>
    <dgm:cxn modelId="{7332A84A-621E-4356-855D-A49956EEA71A}" type="presOf" srcId="{F233AD97-2F58-43C7-96F6-31CF99EF2933}" destId="{E1AA27E5-1D9F-45F0-88F3-0F3C34491B99}" srcOrd="0" destOrd="0" presId="urn:microsoft.com/office/officeart/2005/8/layout/vList5"/>
    <dgm:cxn modelId="{F44E874B-03F9-4597-B3CE-C73649D606D7}" srcId="{BEDA87BA-4DA0-44DE-B6C6-1B27FC12AD6C}" destId="{DFAE9AFF-219A-4BD4-A859-E7D3F9C34C93}" srcOrd="0" destOrd="0" parTransId="{8A0B2789-A210-4BA7-B7CC-9367F0F6D48A}" sibTransId="{E02CCE8D-BF82-4BBE-80F1-87E421EE45AA}"/>
    <dgm:cxn modelId="{890EA057-AAF1-4F40-BD29-D3F04D5838F5}" type="presOf" srcId="{8C080E38-D4EC-4144-866F-F44542B09158}" destId="{C5F3C362-814E-4A4E-895C-23A879A35E30}" srcOrd="0" destOrd="0" presId="urn:microsoft.com/office/officeart/2005/8/layout/vList5"/>
    <dgm:cxn modelId="{73C2383D-F6D6-4587-8ABD-9D40C38211DE}" type="presOf" srcId="{CBF52809-D0A1-4095-9AAC-71546C06DADB}" destId="{D291EF97-8E35-43D2-81F9-0F7E1BF4B3F6}" srcOrd="0" destOrd="0" presId="urn:microsoft.com/office/officeart/2005/8/layout/vList5"/>
    <dgm:cxn modelId="{56C5C2B4-75E3-4FAD-83EB-803E63E2CECF}" type="presOf" srcId="{DFAE9AFF-219A-4BD4-A859-E7D3F9C34C93}" destId="{53E048C5-2E62-402A-8860-352969C21460}" srcOrd="0" destOrd="0" presId="urn:microsoft.com/office/officeart/2005/8/layout/vList5"/>
    <dgm:cxn modelId="{96D1EC7F-0D8A-49EE-B93B-9CC828F11279}" srcId="{E00D1EA6-AEA3-4688-AE47-3CCA61BCBAD7}" destId="{C3D4F998-C0DE-475F-8C22-D201D92402C5}" srcOrd="1" destOrd="0" parTransId="{38B7013E-185D-439D-9118-F1B0657CFC9B}" sibTransId="{7F504A43-6F1F-44CD-AF2D-D45414030174}"/>
    <dgm:cxn modelId="{729D3CD5-5850-4CFF-A5E0-DE7414C5BD6D}" srcId="{E00D1EA6-AEA3-4688-AE47-3CCA61BCBAD7}" destId="{A87A7E58-A235-4C64-922D-0ECD34A2D6FF}" srcOrd="0" destOrd="0" parTransId="{C9214AAE-6CB3-4830-9C08-E106303B4889}" sibTransId="{6570814F-2F94-43E0-AF16-43620199EFAD}"/>
    <dgm:cxn modelId="{1EEC8F7E-1EC7-491B-8F30-EA493D45DCC8}" srcId="{F233AD97-2F58-43C7-96F6-31CF99EF2933}" destId="{8C080E38-D4EC-4144-866F-F44542B09158}" srcOrd="0" destOrd="0" parTransId="{6CF16A68-8C23-41D7-B384-EA159D7BA472}" sibTransId="{71B98A21-0BD3-4035-A471-ABCBDB2BB0BE}"/>
    <dgm:cxn modelId="{C12032FF-C3DD-40F6-A79D-162901BC1135}" srcId="{622A281F-1C08-43F2-9E01-51B430205A1D}" destId="{506E89AF-FC5F-4F22-A518-03611F125C06}" srcOrd="0" destOrd="0" parTransId="{72CF2428-A605-460F-AA4F-EDF10179A904}" sibTransId="{763004FF-0807-4523-837C-EE949C9BE058}"/>
    <dgm:cxn modelId="{BA46ECF7-A590-4957-A83A-89F3076A8A06}" type="presOf" srcId="{E00D1EA6-AEA3-4688-AE47-3CCA61BCBAD7}" destId="{92989CEF-0986-43D0-BFB0-DB13A29E39C8}" srcOrd="0" destOrd="0" presId="urn:microsoft.com/office/officeart/2005/8/layout/vList5"/>
    <dgm:cxn modelId="{176C6926-77C1-4B51-ADBE-3B5492EC0CB1}" type="presOf" srcId="{506E89AF-FC5F-4F22-A518-03611F125C06}" destId="{18D33FF3-9CBF-4A04-A866-05DC336CDD2D}" srcOrd="0" destOrd="0" presId="urn:microsoft.com/office/officeart/2005/8/layout/vList5"/>
    <dgm:cxn modelId="{A24B20EA-23FC-44E1-B7DF-FB2CAECB2507}" type="presOf" srcId="{A87A7E58-A235-4C64-922D-0ECD34A2D6FF}" destId="{AA50E764-85F1-4869-84E5-27360E8EC81D}" srcOrd="0" destOrd="0" presId="urn:microsoft.com/office/officeart/2005/8/layout/vList5"/>
    <dgm:cxn modelId="{C2F9AA1E-6DCE-4ECD-AFE5-D04DA5CE7A45}" srcId="{CBF52809-D0A1-4095-9AAC-71546C06DADB}" destId="{E00D1EA6-AEA3-4688-AE47-3CCA61BCBAD7}" srcOrd="2" destOrd="0" parTransId="{B332A367-210E-4254-9DF3-FCB0C297A126}" sibTransId="{93FBBBBB-BF8C-44AA-A7BA-51CD99D998F0}"/>
    <dgm:cxn modelId="{CD0445CB-05A5-4EA7-A347-71F98DD05339}" type="presParOf" srcId="{D291EF97-8E35-43D2-81F9-0F7E1BF4B3F6}" destId="{0B779EAF-1ACC-441F-B326-234484DD89E1}" srcOrd="0" destOrd="0" presId="urn:microsoft.com/office/officeart/2005/8/layout/vList5"/>
    <dgm:cxn modelId="{C4171204-878D-4D3B-A1F0-41F544F14577}" type="presParOf" srcId="{0B779EAF-1ACC-441F-B326-234484DD89E1}" destId="{6F01C1AB-CF86-4F90-9707-389C6AE120D1}" srcOrd="0" destOrd="0" presId="urn:microsoft.com/office/officeart/2005/8/layout/vList5"/>
    <dgm:cxn modelId="{AA3BACAD-E166-48CF-9E7E-0363CE2E4FF2}" type="presParOf" srcId="{0B779EAF-1ACC-441F-B326-234484DD89E1}" destId="{53E048C5-2E62-402A-8860-352969C21460}" srcOrd="1" destOrd="0" presId="urn:microsoft.com/office/officeart/2005/8/layout/vList5"/>
    <dgm:cxn modelId="{1F000481-AD64-4793-B90E-E46EB67A1DA9}" type="presParOf" srcId="{D291EF97-8E35-43D2-81F9-0F7E1BF4B3F6}" destId="{4E064E64-AC25-4075-9C85-C9F20F2BAAE7}" srcOrd="1" destOrd="0" presId="urn:microsoft.com/office/officeart/2005/8/layout/vList5"/>
    <dgm:cxn modelId="{7BBD53CB-7B77-4161-8F49-72004E8061CA}" type="presParOf" srcId="{D291EF97-8E35-43D2-81F9-0F7E1BF4B3F6}" destId="{BE48E094-AA91-47EA-8870-413E0F16BE9D}" srcOrd="2" destOrd="0" presId="urn:microsoft.com/office/officeart/2005/8/layout/vList5"/>
    <dgm:cxn modelId="{932A9B41-A894-4B16-B631-DE34F0F05E48}" type="presParOf" srcId="{BE48E094-AA91-47EA-8870-413E0F16BE9D}" destId="{E1AA27E5-1D9F-45F0-88F3-0F3C34491B99}" srcOrd="0" destOrd="0" presId="urn:microsoft.com/office/officeart/2005/8/layout/vList5"/>
    <dgm:cxn modelId="{BB867B11-A2A4-4C0E-B4EA-1AFB71EDE9FD}" type="presParOf" srcId="{BE48E094-AA91-47EA-8870-413E0F16BE9D}" destId="{C5F3C362-814E-4A4E-895C-23A879A35E30}" srcOrd="1" destOrd="0" presId="urn:microsoft.com/office/officeart/2005/8/layout/vList5"/>
    <dgm:cxn modelId="{5B902AFD-B3F6-46B7-A3F0-A088B52B8169}" type="presParOf" srcId="{D291EF97-8E35-43D2-81F9-0F7E1BF4B3F6}" destId="{C46FFF2C-6D60-4D29-B70E-65823F9EBF3F}" srcOrd="3" destOrd="0" presId="urn:microsoft.com/office/officeart/2005/8/layout/vList5"/>
    <dgm:cxn modelId="{69B6F50A-514C-49D6-86AC-F5457DAADBDB}" type="presParOf" srcId="{D291EF97-8E35-43D2-81F9-0F7E1BF4B3F6}" destId="{324A06CA-EA3B-4666-9F3E-21EA6EC05DEE}" srcOrd="4" destOrd="0" presId="urn:microsoft.com/office/officeart/2005/8/layout/vList5"/>
    <dgm:cxn modelId="{F78B5CD1-1970-4191-9BE5-7C1D42461C0B}" type="presParOf" srcId="{324A06CA-EA3B-4666-9F3E-21EA6EC05DEE}" destId="{92989CEF-0986-43D0-BFB0-DB13A29E39C8}" srcOrd="0" destOrd="0" presId="urn:microsoft.com/office/officeart/2005/8/layout/vList5"/>
    <dgm:cxn modelId="{99B847BB-53A6-4835-AE22-A7C6164DBC94}" type="presParOf" srcId="{324A06CA-EA3B-4666-9F3E-21EA6EC05DEE}" destId="{AA50E764-85F1-4869-84E5-27360E8EC81D}" srcOrd="1" destOrd="0" presId="urn:microsoft.com/office/officeart/2005/8/layout/vList5"/>
    <dgm:cxn modelId="{A899DD5F-BA95-4901-8D41-8422B2C573E5}" type="presParOf" srcId="{D291EF97-8E35-43D2-81F9-0F7E1BF4B3F6}" destId="{EB727793-1D28-49C3-ACDB-3BCC6882E9EF}" srcOrd="5" destOrd="0" presId="urn:microsoft.com/office/officeart/2005/8/layout/vList5"/>
    <dgm:cxn modelId="{890B22B5-6F88-451F-9AA9-6EA89692EBCF}" type="presParOf" srcId="{D291EF97-8E35-43D2-81F9-0F7E1BF4B3F6}" destId="{31A7B5C5-F2DF-44BD-AB38-DA2A3624D937}" srcOrd="6" destOrd="0" presId="urn:microsoft.com/office/officeart/2005/8/layout/vList5"/>
    <dgm:cxn modelId="{6CDE89A0-5D54-4D88-A553-2EF19889989E}" type="presParOf" srcId="{31A7B5C5-F2DF-44BD-AB38-DA2A3624D937}" destId="{F50C500C-092E-408F-A123-3EBAB9E8E1E4}" srcOrd="0" destOrd="0" presId="urn:microsoft.com/office/officeart/2005/8/layout/vList5"/>
    <dgm:cxn modelId="{642C39FD-B5E2-49AC-98A4-28131DFFF4EE}" type="presParOf" srcId="{31A7B5C5-F2DF-44BD-AB38-DA2A3624D937}" destId="{18D33FF3-9CBF-4A04-A866-05DC336CDD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t>请将此处改为本章标题</a:t>
            </a: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smtClean="0"/>
              <a:t>Click here to add content</a:t>
            </a:r>
            <a:endParaRPr lang="en-US" altLang="zh-CN" noProof="0" dirty="0"/>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p:txBody>
          <a:bodyPr/>
          <a:lstStyle/>
          <a:p>
            <a:r>
              <a:rPr lang="en-US" altLang="zh-CN" smtClean="0"/>
              <a:t>1.02</a:t>
            </a:r>
          </a:p>
          <a:p>
            <a:pPr lvl="1"/>
            <a:r>
              <a:rPr lang="en-US" altLang="zh-CN" smtClean="0"/>
              <a:t>Update the note view style, translate P27 note</a:t>
            </a:r>
            <a:endParaRPr lang="zh-CN" altLang="zh-CN" dirty="0"/>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0189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3"/>
          <p:cNvSpPr>
            <a:spLocks noGrp="1" noChangeArrowheads="1"/>
          </p:cNvSpPr>
          <p:nvPr>
            <p:ph type="body" idx="1"/>
          </p:nvPr>
        </p:nvSpPr>
        <p:spPr/>
        <p:txBody>
          <a:bodyPr/>
          <a:lstStyle/>
          <a:p>
            <a:r>
              <a:rPr lang="en-US" altLang="en-US" smtClean="0"/>
              <a:t>S2700 positioned for the access layer of enterprise network.</a:t>
            </a:r>
            <a:endParaRPr lang="zh-CN" altLang="en-US" smtClean="0"/>
          </a:p>
          <a:p>
            <a:r>
              <a:rPr lang="en-US" altLang="en-US" smtClean="0"/>
              <a:t>S5700 positioned for the access layer or aggregation layer of enterprise network.</a:t>
            </a:r>
            <a:endParaRPr lang="zh-CN" altLang="en-US" smtClean="0"/>
          </a:p>
          <a:p>
            <a:r>
              <a:rPr lang="en-US" smtClean="0"/>
              <a:t>The Quidway S6700 Series series Ethernet switches (hereinafter referred to as the S6700) provide the access, aggregation, and data transport functions. They are developed by Huawei to meet the requirements for reliable access and high-quality transmission of multiple services on the enterprise network and the data center network. </a:t>
            </a:r>
          </a:p>
          <a:p>
            <a:r>
              <a:rPr lang="en-US" altLang="zh-CN" smtClean="0"/>
              <a:t>SX7 series switches provide large capacity, high port density, and cost-effective Forwarding performance capabilities. </a:t>
            </a:r>
            <a:r>
              <a:rPr lang="en-US" smtClean="0"/>
              <a:t>In addition, the SX7 swithes provide multi-service access capabilities, excellent extensibility, quality of service (QoS) guarantee, powerful multicast replication, and carrier-class security, and can be used to build ring topologies of high</a:t>
            </a:r>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30110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930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3857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smtClean="0"/>
              <a:t>Two 1000BASE-X ports Applicable modules: </a:t>
            </a:r>
          </a:p>
          <a:p>
            <a:pPr lvl="1"/>
            <a:r>
              <a:rPr lang="en-US" altLang="zh-CN" smtClean="0"/>
              <a:t>GE optical module, GE-CWDM optical module, GE-DWDM optical module, GE copper module, Stack optical module, 1 m and 10 m SFP+ copper cables, 3 m and 10 m AOC cables</a:t>
            </a:r>
          </a:p>
          <a:p>
            <a:r>
              <a:rPr lang="en-US" altLang="zh-CN" smtClean="0"/>
              <a:t>Two combo ports (10/100/1000BASE-T + 100/1000BASE-X) Modules applicable to combo optical ports: </a:t>
            </a:r>
          </a:p>
          <a:p>
            <a:pPr lvl="1"/>
            <a:r>
              <a:rPr lang="en-US" altLang="zh-CN" smtClean="0"/>
              <a:t>FE optical module, GE optical module, GE-CWDM optical module, GE-DWDM optical module</a:t>
            </a:r>
          </a:p>
          <a:p>
            <a:r>
              <a:rPr lang="en-US" altLang="zh-CN" smtClean="0"/>
              <a:t>In V200R006C10 and later versions, you can hold down this button for 6s and release it to start the web initial login mode: If the switch has no configuration file, the system attempts to enter the web initial login mode. In this mode, the status of mode indicators is as follows: </a:t>
            </a:r>
          </a:p>
          <a:p>
            <a:pPr lvl="1"/>
            <a:r>
              <a:rPr lang="en-US" altLang="zh-CN" smtClean="0"/>
              <a:t>If the system enters the web initial login mode successfully, all mode indicators turn green and stay on for a maximum of 10 minutes.</a:t>
            </a:r>
          </a:p>
          <a:p>
            <a:pPr lvl="1"/>
            <a:r>
              <a:rPr lang="en-US" altLang="zh-CN" smtClean="0"/>
              <a:t>If the system fails to enter the initial login mode, all mode indicators fast blink for 10 seconds and then restore to the default status.</a:t>
            </a:r>
          </a:p>
          <a:p>
            <a:r>
              <a:rPr lang="en-US" altLang="zh-CN" smtClean="0"/>
              <a:t>If the switch has a configuration file, the system cannot enter the web initial login mode. In this case, all mode indicators fast blink for 10s, and then return to the default states.</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59556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721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S5720-HI Series Agile Fixed Switches </a:t>
            </a:r>
          </a:p>
          <a:p>
            <a:r>
              <a:rPr lang="en-US" altLang="zh-CN" smtClean="0"/>
              <a:t>Fully programmable, energy-efficient Gbit/s access switches for building high-density, agile Ethernet networks. </a:t>
            </a:r>
          </a:p>
          <a:p>
            <a:r>
              <a:rPr lang="en-US" altLang="zh-CN" smtClean="0"/>
              <a:t>Innovative virtualization technology and specialized electronics greatly simplify management of converged, wired and wireless networks, provide more granular quality monitoring and error recovery, and enable rapid provisioning of new services and network features.</a:t>
            </a:r>
          </a:p>
          <a:p>
            <a:r>
              <a:rPr lang="en-US" altLang="zh-CN" smtClean="0"/>
              <a:t>Available in 24-port and 48-port models with 10 GE uplink ports enabling comprehensive services processing capabilities.</a:t>
            </a:r>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60958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1880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345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S6720 Series Next-Generation Enhanced 10 GE Switches </a:t>
            </a:r>
          </a:p>
          <a:p>
            <a:r>
              <a:rPr lang="en-US" altLang="zh-CN" smtClean="0"/>
              <a:t>The industry's highest-performing fixed switches, the S6720 series provides 24/48 full line-speed 10 GE ports, which are scalable to 6 x QSFP+ full line-speed ports.</a:t>
            </a:r>
          </a:p>
          <a:p>
            <a:r>
              <a:rPr lang="en-US" altLang="zh-CN" smtClean="0"/>
              <a:t>The S6720 supports long-distance stacking with up to 480 Gbit/s bidirectional stack bandwidth. It also supports 1+1 backup of AC and DC power modules that can be installed on the same device.</a:t>
            </a:r>
          </a:p>
          <a:p>
            <a:r>
              <a:rPr lang="en-US" altLang="zh-CN" smtClean="0"/>
              <a:t>These switches offer various service features, supports comprehensive security policies and QoS capabilities, and are best suited for data center servers and the core campus network.</a:t>
            </a: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004047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95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1603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778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dirty="0" smtClean="0">
                <a:sym typeface="Arial" pitchFamily="34" charset="0"/>
              </a:rPr>
              <a:t>S9700 Series Switch is design for integrated multi-service network architecture, It is a high-end intelligent terabit routing switch. </a:t>
            </a:r>
          </a:p>
          <a:p>
            <a:r>
              <a:rPr lang="en-US" altLang="zh-CN" dirty="0" smtClean="0">
                <a:sym typeface="Arial" pitchFamily="34" charset="0"/>
              </a:rPr>
              <a:t>S9700 provides 16x10GE ports inter-board wire speed switching, and supports 40GE/100GE standards in the future.</a:t>
            </a:r>
            <a:endParaRPr lang="zh-CN" altLang="en-US" dirty="0"/>
          </a:p>
        </p:txBody>
      </p:sp>
    </p:spTree>
    <p:extLst>
      <p:ext uri="{BB962C8B-B14F-4D97-AF65-F5344CB8AC3E}">
        <p14:creationId xmlns:p14="http://schemas.microsoft.com/office/powerpoint/2010/main" val="321559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3"/>
          <p:cNvSpPr>
            <a:spLocks noGrp="1" noChangeArrowheads="1"/>
          </p:cNvSpPr>
          <p:nvPr>
            <p:ph type="body" idx="1"/>
          </p:nvPr>
        </p:nvSpPr>
        <p:spPr/>
        <p:txBody>
          <a:bodyPr/>
          <a:lstStyle/>
          <a:p>
            <a:r>
              <a:rPr lang="zh-CN" altLang="zh-CN" smtClean="0">
                <a:sym typeface="Arial" pitchFamily="34" charset="0"/>
              </a:rPr>
              <a:t>The fan trays, AC power supplies, DC power supplies, LPUs, cables, and cabinet handles can be used by all types of </a:t>
            </a:r>
            <a:r>
              <a:rPr lang="en-US" altLang="zh-CN" smtClean="0">
                <a:sym typeface="Arial" pitchFamily="34" charset="0"/>
              </a:rPr>
              <a:t>the switch</a:t>
            </a:r>
            <a:r>
              <a:rPr lang="zh-CN" altLang="zh-CN" smtClean="0">
                <a:sym typeface="Arial" pitchFamily="34" charset="0"/>
              </a:rPr>
              <a:t>. The handles can be removed from the cabinet.</a:t>
            </a:r>
          </a:p>
          <a:p>
            <a:r>
              <a:rPr lang="zh-CN" altLang="zh-CN" smtClean="0">
                <a:sym typeface="Arial" pitchFamily="34" charset="0"/>
              </a:rPr>
              <a:t>The S</a:t>
            </a:r>
            <a:r>
              <a:rPr lang="en-US" altLang="zh-CN" smtClean="0">
                <a:sym typeface="Arial" pitchFamily="34" charset="0"/>
              </a:rPr>
              <a:t>XX</a:t>
            </a:r>
            <a:r>
              <a:rPr lang="zh-CN" altLang="zh-CN" smtClean="0">
                <a:sym typeface="Arial" pitchFamily="34" charset="0"/>
              </a:rPr>
              <a:t>12 and the S</a:t>
            </a:r>
            <a:r>
              <a:rPr lang="en-US" altLang="zh-CN" smtClean="0">
                <a:sym typeface="Arial" pitchFamily="34" charset="0"/>
              </a:rPr>
              <a:t>XX</a:t>
            </a:r>
            <a:r>
              <a:rPr lang="zh-CN" altLang="zh-CN" smtClean="0">
                <a:sym typeface="Arial" pitchFamily="34" charset="0"/>
              </a:rPr>
              <a:t>06 shared the monitoring boards and control boards of the same type.</a:t>
            </a:r>
            <a:endParaRPr lang="zh-CN" altLang="zh-CN" dirty="0" smtClean="0">
              <a:sym typeface="Arial" pitchFamily="34" charset="0"/>
            </a:endParaRPr>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261941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9168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197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Before replacing a power module in a switch, make sure that the switch can be powered by the other power module after the power module is removed. Otherwise, services on the switches will be interrupted by a power failure when the power module is removed.</a:t>
            </a:r>
          </a:p>
          <a:p>
            <a:r>
              <a:rPr lang="en-US" altLang="zh-CN" smtClean="0"/>
              <a:t>Before powering off a switch, shut down all of its power supply units.</a:t>
            </a:r>
          </a:p>
          <a:p>
            <a:r>
              <a:rPr lang="en-US" altLang="zh-CN" smtClean="0"/>
              <a:t>The S5720-HI models that do not support Power over Ethernet (PoE) can use 350 W DC and 600 W AC power modules together. The S5710-HI series can use 350 W and 1150 W power modules together. The S5720-28X-PWR-SI-AC, S5720-52X-PWR-SI-AC, S5720-28X-PWR-SI-DC, S5720-52X-PWR-SI-DC, S5720-36C-PWR-EI-AC, S5720-36C-PWR-EI-DC, S5720-56C-PWR-EI-DC, and S5720-56C-PWR-EI-AC can use 500 W AC PoE and 650 W DC PoE power modules together. Other models do not allow power modules of different power values to be used in the same chassis.</a:t>
            </a:r>
          </a:p>
          <a:p>
            <a:r>
              <a:rPr lang="en-US" altLang="zh-CN" smtClean="0"/>
              <a:t>The S6720-EI can use 350 W DC and 600 W AC power modules together. Other models do not allow power modules of different power values to be used in the same chassis.</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10287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Switches with PWR in the name support PoE power supply, such as the S5710-52C-PWR-EI.</a:t>
            </a:r>
          </a:p>
          <a:p>
            <a:r>
              <a:rPr lang="en-US" altLang="zh-CN" smtClean="0"/>
              <a:t>PoE switches provide power for powered devices (PDs) over Ethernet electrical interfaces. All the PoE switches comply with IEEE 802.3af and 802.3at. IEEE 802.3af supports a maximum of 15.4 W power and the IEEE 802.3at supports a maximum of 30 W power. The PDs connected to a switch determine which standard the switch should comply with, and the switch is auto-sensing.</a:t>
            </a:r>
          </a:p>
          <a:p>
            <a:r>
              <a:rPr lang="en-US" altLang="zh-CN" smtClean="0"/>
              <a:t>The number of interfaces that can provide PoE power supply on a switch depends on the power module used, the corresponding standard, and the switch's own limitations. Here, I'm providing the maximum number of interfaces that each series can support theoretically. See the Hardware Description of the corresponding product for details.</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7096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69853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0395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9715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08061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86389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435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3"/>
          <p:cNvSpPr>
            <a:spLocks noGrp="1" noChangeArrowheads="1"/>
          </p:cNvSpPr>
          <p:nvPr>
            <p:ph type="body" idx="1"/>
          </p:nvPr>
        </p:nvSpPr>
        <p:spPr/>
        <p:txBody>
          <a:bodyPr/>
          <a:lstStyle/>
          <a:p>
            <a:r>
              <a:rPr lang="en-US" altLang="zh-CN" smtClean="0"/>
              <a:t>What is the meaning of each section of the switch’s name: S3728TP-PWR-EI?</a:t>
            </a:r>
            <a:endParaRPr lang="zh-CN" altLang="en-US" smtClean="0"/>
          </a:p>
          <a:p>
            <a:pPr lvl="1"/>
            <a:r>
              <a:rPr lang="en-US" altLang="zh-CN" smtClean="0"/>
              <a:t>S: Switch</a:t>
            </a:r>
          </a:p>
          <a:p>
            <a:pPr lvl="1"/>
            <a:r>
              <a:rPr lang="en-US" altLang="zh-CN" smtClean="0"/>
              <a:t>57: Series</a:t>
            </a:r>
          </a:p>
          <a:p>
            <a:pPr lvl="1"/>
            <a:r>
              <a:rPr lang="en-US" altLang="zh-CN" smtClean="0"/>
              <a:t>20: Product sub-series </a:t>
            </a:r>
          </a:p>
          <a:p>
            <a:pPr lvl="1"/>
            <a:r>
              <a:rPr lang="en-US" altLang="zh-CN" smtClean="0"/>
              <a:t>56:the maximum port quantity</a:t>
            </a:r>
          </a:p>
          <a:p>
            <a:pPr lvl="1"/>
            <a:r>
              <a:rPr lang="en-US" altLang="zh-CN" smtClean="0"/>
              <a:t>C: The product supports extended cards and its uplink ports are provided by an extended card or are fixed 10GE ports.</a:t>
            </a:r>
          </a:p>
          <a:p>
            <a:pPr lvl="1"/>
            <a:r>
              <a:rPr lang="en-US" altLang="zh-CN" smtClean="0"/>
              <a:t>PWR: The product supports Power over Ethernet (PoE).</a:t>
            </a:r>
          </a:p>
          <a:p>
            <a:pPr lvl="1"/>
            <a:r>
              <a:rPr lang="en-US" altLang="zh-CN" smtClean="0"/>
              <a:t>EI: enhanced version</a:t>
            </a:r>
          </a:p>
          <a:p>
            <a:pPr lvl="1"/>
            <a:r>
              <a:rPr lang="en-US" altLang="zh-CN" smtClean="0"/>
              <a:t>AC:</a:t>
            </a:r>
            <a:r>
              <a:rPr lang="zh-CN" altLang="en-US" smtClean="0"/>
              <a:t> </a:t>
            </a:r>
            <a:r>
              <a:rPr lang="en-US" altLang="zh-CN" smtClean="0"/>
              <a:t>switch using alternating current power supply</a:t>
            </a:r>
          </a:p>
          <a:p>
            <a:endParaRPr lang="en-US" altLang="zh-CN"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264756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15776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7710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6886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391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3"/>
          <p:cNvSpPr>
            <a:spLocks noGrp="1" noChangeArrowheads="1"/>
          </p:cNvSpPr>
          <p:nvPr>
            <p:ph type="body" idx="1"/>
          </p:nvPr>
        </p:nvSpPr>
        <p:spPr/>
        <p:txBody>
          <a:bodyPr/>
          <a:lstStyle/>
          <a:p>
            <a:r>
              <a:rPr lang="en-US" altLang="zh-CN" smtClean="0"/>
              <a:t>In terms of product functions, the S1700, S2700, S5700LI are Layer 2 switches, while the S3700, S5700 (except the S5700LI) and S6700 are Layer 3 switches.</a:t>
            </a:r>
          </a:p>
          <a:p>
            <a:r>
              <a:rPr lang="en-US" altLang="zh-CN" smtClean="0"/>
              <a:t>(Compared with Layer 2 switches, Layer 3 switches support Layer 3 features such as dynamic routing protocols in addition to Layer 2 features. </a:t>
            </a:r>
          </a:p>
          <a:p>
            <a:r>
              <a:rPr lang="en-US" altLang="zh-CN" smtClean="0"/>
              <a:t>S2700 and S3700 can support to V1R6 software version, S5710LI, S5700SI, S5700EI, S5700HI, S5710HI</a:t>
            </a:r>
            <a:r>
              <a:rPr lang="zh-CN" altLang="en-US" smtClean="0"/>
              <a:t> </a:t>
            </a:r>
            <a:r>
              <a:rPr lang="en-US" altLang="zh-CN" smtClean="0"/>
              <a:t>and S6700 can support to V2R5 software version, and the others can support to higher software version, now is V2R9.</a:t>
            </a:r>
            <a:endParaRPr lang="zh-CN" altLang="zh-CN"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350921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3"/>
          <p:cNvSpPr>
            <a:spLocks noGrp="1" noChangeArrowheads="1"/>
          </p:cNvSpPr>
          <p:nvPr>
            <p:ph type="body" idx="1"/>
          </p:nvPr>
        </p:nvSpPr>
        <p:spPr/>
        <p:txBody>
          <a:bodyPr/>
          <a:lstStyle/>
          <a:p>
            <a:r>
              <a:rPr lang="en-US" altLang="zh-CN" smtClean="0"/>
              <a:t>A</a:t>
            </a:r>
            <a:r>
              <a:rPr lang="en-US" smtClean="0"/>
              <a:t>: Switch.</a:t>
            </a:r>
          </a:p>
          <a:p>
            <a:r>
              <a:rPr lang="en-US" altLang="zh-CN" smtClean="0"/>
              <a:t>B</a:t>
            </a:r>
            <a:r>
              <a:rPr lang="en-US" smtClean="0"/>
              <a:t>: Series</a:t>
            </a:r>
          </a:p>
          <a:p>
            <a:pPr lvl="1"/>
            <a:r>
              <a:rPr lang="en-US" altLang="zh-CN" smtClean="0"/>
              <a:t>6: 10GE downlink ports</a:t>
            </a:r>
          </a:p>
          <a:p>
            <a:pPr lvl="1"/>
            <a:r>
              <a:rPr lang="en-US" altLang="zh-CN" smtClean="0"/>
              <a:t>5: GE downlink ports</a:t>
            </a:r>
          </a:p>
          <a:p>
            <a:pPr lvl="1"/>
            <a:r>
              <a:rPr lang="en-US" altLang="zh-CN" smtClean="0"/>
              <a:t>3: Layer 3 switch with 100M downlink ports</a:t>
            </a:r>
          </a:p>
          <a:p>
            <a:pPr lvl="1"/>
            <a:r>
              <a:rPr lang="en-US" altLang="zh-CN" smtClean="0"/>
              <a:t>2: Layer 2 switch with 100M downlink ports</a:t>
            </a:r>
          </a:p>
          <a:p>
            <a:r>
              <a:rPr lang="en-US" altLang="zh-CN" smtClean="0"/>
              <a:t>C</a:t>
            </a:r>
            <a:r>
              <a:rPr lang="en-US" smtClean="0"/>
              <a:t>: </a:t>
            </a:r>
            <a:r>
              <a:rPr lang="en-US" altLang="zh-CN" smtClean="0"/>
              <a:t>Enterprise series switch</a:t>
            </a:r>
            <a:endParaRPr lang="en-US" smtClean="0"/>
          </a:p>
          <a:p>
            <a:r>
              <a:rPr lang="en-US" altLang="zh-CN" smtClean="0"/>
              <a:t>D</a:t>
            </a:r>
            <a:r>
              <a:rPr lang="en-US" smtClean="0"/>
              <a:t>: </a:t>
            </a:r>
            <a:r>
              <a:rPr lang="en-US" altLang="zh-CN" smtClean="0"/>
              <a:t>Product sub-series (such as 00 or 10)</a:t>
            </a:r>
          </a:p>
          <a:p>
            <a:r>
              <a:rPr lang="en-US" altLang="zh-CN" smtClean="0"/>
              <a:t>E</a:t>
            </a:r>
            <a:r>
              <a:rPr lang="en-US" smtClean="0"/>
              <a:t>: </a:t>
            </a:r>
            <a:r>
              <a:rPr lang="en-US" altLang="zh-CN" smtClean="0"/>
              <a:t>S: resale model</a:t>
            </a:r>
          </a:p>
          <a:p>
            <a:r>
              <a:rPr lang="en-US" altLang="zh-CN" smtClean="0"/>
              <a:t>F: Maximum number of ports</a:t>
            </a:r>
          </a:p>
          <a:p>
            <a:pPr lvl="1"/>
            <a:r>
              <a:rPr lang="en-US" altLang="zh-CN" smtClean="0"/>
              <a:t>NOTE: On an S5710-EI switch (such as S5710-28C-EI), this field indicates the number of fixed ports on the switch.</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92786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684213" y="765175"/>
            <a:ext cx="5931494" cy="5109368"/>
          </a:xfrm>
        </p:spPr>
        <p:txBody>
          <a:bodyPr/>
          <a:lstStyle/>
          <a:p>
            <a:pPr>
              <a:lnSpc>
                <a:spcPct val="110000"/>
              </a:lnSpc>
            </a:pPr>
            <a:r>
              <a:rPr lang="en-US" altLang="zh-CN" dirty="0" smtClean="0"/>
              <a:t>G: Uplink port type: </a:t>
            </a:r>
          </a:p>
          <a:p>
            <a:pPr lvl="1">
              <a:lnSpc>
                <a:spcPct val="110000"/>
              </a:lnSpc>
            </a:pPr>
            <a:r>
              <a:rPr lang="en-US" altLang="zh-CN" dirty="0" smtClean="0"/>
              <a:t>C: The product supports extended cards and its uplink ports are provided by an extended card or are fixed 10GE ports.</a:t>
            </a:r>
          </a:p>
          <a:p>
            <a:pPr lvl="1">
              <a:lnSpc>
                <a:spcPct val="110000"/>
              </a:lnSpc>
            </a:pPr>
            <a:r>
              <a:rPr lang="en-US" altLang="zh-CN" dirty="0" smtClean="0"/>
              <a:t>PC: The product supports extended cards and its uplink ports are provided by an extended card or are fixed GE ports.</a:t>
            </a:r>
          </a:p>
          <a:p>
            <a:pPr lvl="1">
              <a:lnSpc>
                <a:spcPct val="110000"/>
              </a:lnSpc>
            </a:pPr>
            <a:r>
              <a:rPr lang="en-US" altLang="zh-CN" dirty="0" smtClean="0"/>
              <a:t>X: The product has fixed 10GE uplink ports.</a:t>
            </a:r>
          </a:p>
          <a:p>
            <a:pPr lvl="1">
              <a:lnSpc>
                <a:spcPct val="110000"/>
              </a:lnSpc>
            </a:pPr>
            <a:r>
              <a:rPr lang="en-US" altLang="zh-CN" dirty="0" smtClean="0"/>
              <a:t>TP: The uplink ports of the product include combo ports consisting of electrical and optical ports.</a:t>
            </a:r>
          </a:p>
          <a:p>
            <a:pPr lvl="1">
              <a:lnSpc>
                <a:spcPct val="110000"/>
              </a:lnSpc>
            </a:pPr>
            <a:r>
              <a:rPr lang="en-US" altLang="zh-CN" dirty="0" smtClean="0"/>
              <a:t>P: The uplink ports of the product are fixed GE optical ports.</a:t>
            </a:r>
          </a:p>
          <a:p>
            <a:pPr lvl="1">
              <a:lnSpc>
                <a:spcPct val="110000"/>
              </a:lnSpc>
            </a:pPr>
            <a:r>
              <a:rPr lang="en-US" altLang="zh-CN" dirty="0" smtClean="0"/>
              <a:t>NOTE: If the product name does not contain this field, the switch has no uplink port.</a:t>
            </a:r>
          </a:p>
          <a:p>
            <a:pPr>
              <a:lnSpc>
                <a:spcPct val="110000"/>
              </a:lnSpc>
            </a:pPr>
            <a:r>
              <a:rPr lang="en-US" altLang="zh-CN" dirty="0" smtClean="0"/>
              <a:t>H: </a:t>
            </a:r>
            <a:r>
              <a:rPr lang="en-US" altLang="zh-CN" dirty="0" err="1" smtClean="0"/>
              <a:t>PoE</a:t>
            </a:r>
            <a:r>
              <a:rPr lang="en-US" altLang="zh-CN" dirty="0" smtClean="0"/>
              <a:t> </a:t>
            </a:r>
            <a:r>
              <a:rPr lang="en-US" altLang="zh-CN" dirty="0" err="1" smtClean="0"/>
              <a:t>funtion</a:t>
            </a:r>
            <a:endParaRPr lang="en-US" altLang="zh-CN" dirty="0" smtClean="0"/>
          </a:p>
          <a:p>
            <a:pPr lvl="1">
              <a:lnSpc>
                <a:spcPct val="110000"/>
              </a:lnSpc>
            </a:pPr>
            <a:r>
              <a:rPr lang="en-US" altLang="zh-CN" dirty="0" smtClean="0"/>
              <a:t>PWR: The product supports Power over Ethernet (</a:t>
            </a:r>
            <a:r>
              <a:rPr lang="en-US" altLang="zh-CN" dirty="0" err="1" smtClean="0"/>
              <a:t>PoE</a:t>
            </a:r>
            <a:r>
              <a:rPr lang="en-US" altLang="zh-CN" dirty="0" smtClean="0"/>
              <a:t>).</a:t>
            </a:r>
          </a:p>
          <a:p>
            <a:pPr lvl="1">
              <a:lnSpc>
                <a:spcPct val="110000"/>
              </a:lnSpc>
            </a:pPr>
            <a:r>
              <a:rPr lang="en-US" altLang="zh-CN" dirty="0" smtClean="0"/>
              <a:t>PWH: The product supports </a:t>
            </a:r>
            <a:r>
              <a:rPr lang="en-US" altLang="zh-CN" dirty="0" err="1" smtClean="0"/>
              <a:t>PoE</a:t>
            </a:r>
            <a:r>
              <a:rPr lang="en-US" altLang="zh-CN" dirty="0" smtClean="0"/>
              <a:t>++.</a:t>
            </a:r>
          </a:p>
          <a:p>
            <a:pPr lvl="1">
              <a:lnSpc>
                <a:spcPct val="110000"/>
              </a:lnSpc>
            </a:pPr>
            <a:r>
              <a:rPr lang="en-US" altLang="zh-CN" dirty="0" smtClean="0"/>
              <a:t>NOTE: If the product name does not contain this field, the switch does not support the </a:t>
            </a:r>
            <a:r>
              <a:rPr lang="en-US" altLang="zh-CN" dirty="0" err="1" smtClean="0"/>
              <a:t>PoE</a:t>
            </a:r>
            <a:r>
              <a:rPr lang="en-US" altLang="zh-CN" dirty="0" smtClean="0"/>
              <a:t> function.</a:t>
            </a:r>
          </a:p>
          <a:p>
            <a:pPr>
              <a:lnSpc>
                <a:spcPct val="110000"/>
              </a:lnSpc>
            </a:pPr>
            <a:r>
              <a:rPr lang="en-US" altLang="zh-CN" dirty="0" smtClean="0"/>
              <a:t>I: Device type </a:t>
            </a:r>
          </a:p>
          <a:p>
            <a:pPr lvl="1">
              <a:lnSpc>
                <a:spcPct val="110000"/>
              </a:lnSpc>
            </a:pPr>
            <a:r>
              <a:rPr lang="en-US" altLang="zh-CN" dirty="0" smtClean="0"/>
              <a:t>LI: lightweight version</a:t>
            </a:r>
          </a:p>
          <a:p>
            <a:pPr lvl="1">
              <a:lnSpc>
                <a:spcPct val="110000"/>
              </a:lnSpc>
            </a:pPr>
            <a:r>
              <a:rPr lang="en-US" altLang="zh-CN" dirty="0" smtClean="0"/>
              <a:t>SI: standard version</a:t>
            </a:r>
          </a:p>
          <a:p>
            <a:pPr lvl="1">
              <a:lnSpc>
                <a:spcPct val="110000"/>
              </a:lnSpc>
            </a:pPr>
            <a:r>
              <a:rPr lang="en-US" altLang="zh-CN" dirty="0" smtClean="0"/>
              <a:t>EI: enhanced version</a:t>
            </a:r>
          </a:p>
          <a:p>
            <a:pPr lvl="1">
              <a:lnSpc>
                <a:spcPct val="110000"/>
              </a:lnSpc>
            </a:pPr>
            <a:r>
              <a:rPr lang="en-US" altLang="zh-CN" dirty="0" smtClean="0"/>
              <a:t>HI: high-level version, which supports high-performance operation, administration, and maintenance (OAM) and built-in real-time clock (RTC)</a:t>
            </a:r>
          </a:p>
          <a:p>
            <a:pPr>
              <a:lnSpc>
                <a:spcPct val="110000"/>
              </a:lnSpc>
            </a:pPr>
            <a:r>
              <a:rPr lang="en-US" altLang="zh-CN" dirty="0" smtClean="0"/>
              <a:t>J:Downlink port type</a:t>
            </a:r>
          </a:p>
          <a:p>
            <a:pPr lvl="1">
              <a:lnSpc>
                <a:spcPct val="110000"/>
              </a:lnSpc>
            </a:pPr>
            <a:r>
              <a:rPr lang="en-US" altLang="zh-CN" dirty="0" smtClean="0"/>
              <a:t>24S: 24 downlink SFP optical ports</a:t>
            </a:r>
          </a:p>
          <a:p>
            <a:pPr lvl="1">
              <a:lnSpc>
                <a:spcPct val="110000"/>
              </a:lnSpc>
            </a:pPr>
            <a:r>
              <a:rPr lang="en-US" altLang="zh-CN" dirty="0" smtClean="0"/>
              <a:t>48CS: 48 downlink compact SFP (CSFP) optical ports</a:t>
            </a:r>
          </a:p>
          <a:p>
            <a:pPr lvl="1">
              <a:lnSpc>
                <a:spcPct val="110000"/>
              </a:lnSpc>
            </a:pPr>
            <a:r>
              <a:rPr lang="en-US" altLang="zh-CN" dirty="0" smtClean="0"/>
              <a:t>NOTE: If the product name does not contain this field, all downlink ports of the switch are electrical ports.</a:t>
            </a:r>
          </a:p>
          <a:p>
            <a:pPr>
              <a:lnSpc>
                <a:spcPct val="110000"/>
              </a:lnSpc>
            </a:pPr>
            <a:r>
              <a:rPr lang="en-US" altLang="zh-CN" dirty="0" smtClean="0"/>
              <a:t>K:Power supply type</a:t>
            </a:r>
          </a:p>
          <a:p>
            <a:pPr lvl="1">
              <a:lnSpc>
                <a:spcPct val="110000"/>
              </a:lnSpc>
            </a:pPr>
            <a:r>
              <a:rPr lang="en-US" altLang="zh-CN" dirty="0" smtClean="0"/>
              <a:t>AC: switch using alternating current power supply</a:t>
            </a:r>
          </a:p>
          <a:p>
            <a:pPr lvl="1">
              <a:lnSpc>
                <a:spcPct val="110000"/>
              </a:lnSpc>
            </a:pPr>
            <a:r>
              <a:rPr lang="en-US" altLang="zh-CN" dirty="0" smtClean="0"/>
              <a:t>AC1 or ACF: switch using alternating current power supply and sold with high-power </a:t>
            </a:r>
            <a:r>
              <a:rPr lang="en-US" altLang="zh-CN" dirty="0" err="1" smtClean="0"/>
              <a:t>PoE</a:t>
            </a:r>
            <a:r>
              <a:rPr lang="en-US" altLang="zh-CN" dirty="0" smtClean="0"/>
              <a:t> power module</a:t>
            </a:r>
          </a:p>
          <a:p>
            <a:pPr lvl="1">
              <a:lnSpc>
                <a:spcPct val="110000"/>
              </a:lnSpc>
            </a:pPr>
            <a:r>
              <a:rPr lang="en-US" altLang="zh-CN" dirty="0" smtClean="0"/>
              <a:t>DC: switch using direct current power supply</a:t>
            </a:r>
          </a:p>
          <a:p>
            <a:pPr lvl="1">
              <a:lnSpc>
                <a:spcPct val="110000"/>
              </a:lnSpc>
            </a:pPr>
            <a:r>
              <a:rPr lang="en-US" altLang="zh-CN" dirty="0" smtClean="0"/>
              <a:t>BAT: battery LAN switch</a:t>
            </a:r>
            <a:endParaRPr lang="zh-CN" altLang="en-US" dirty="0"/>
          </a:p>
        </p:txBody>
      </p:sp>
    </p:spTree>
    <p:extLst>
      <p:ext uri="{BB962C8B-B14F-4D97-AF65-F5344CB8AC3E}">
        <p14:creationId xmlns:p14="http://schemas.microsoft.com/office/powerpoint/2010/main" val="416736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All the S1700s are Layer 2 switches, some of which provide 100M downstream ports and some provide GE downstream ports. You can distinguish these switches from their product names. The switches with a "G" in their product names have GE downstream ports, for example, S1700-52GFR-4P-AC. The switches without "G" in their product names have 100M downstream ports.</a:t>
            </a:r>
          </a:p>
          <a:p>
            <a:r>
              <a:rPr lang="en-US" altLang="zh-CN" smtClean="0"/>
              <a:t>All the S2700s are Layer 2 100M switches.</a:t>
            </a:r>
          </a:p>
          <a:p>
            <a:r>
              <a:rPr lang="en-US" altLang="zh-CN" smtClean="0"/>
              <a:t>All the S3700s are Layer 3 100M switches.</a:t>
            </a:r>
          </a:p>
          <a:p>
            <a:r>
              <a:rPr lang="en-US" altLang="zh-CN" smtClean="0"/>
              <a:t>The S5700-LI, S5700S-LI and S5710-LI series of the S5700s are Layer 2 GE switches (switches with "LI" in the name are Layer 2 switches), and the rest of the S5700s are Layer 3 GE switches.</a:t>
            </a:r>
          </a:p>
          <a:p>
            <a:r>
              <a:rPr lang="en-US" altLang="zh-CN" smtClean="0"/>
              <a:t>The S6700s are Layer 3 10GE switches.</a:t>
            </a:r>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74749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Revision Record">
    <p:spTree>
      <p:nvGrpSpPr>
        <p:cNvPr id="1" name=""/>
        <p:cNvGrpSpPr/>
        <p:nvPr/>
      </p:nvGrpSpPr>
      <p:grpSpPr>
        <a:xfrm>
          <a:off x="0" y="0"/>
          <a:ext cx="0" cy="0"/>
          <a:chOff x="0" y="0"/>
          <a:chExt cx="0" cy="0"/>
        </a:xfrm>
      </p:grpSpPr>
      <p:sp>
        <p:nvSpPr>
          <p:cNvPr id="63"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t" latinLnBrk="0" hangingPunct="0">
              <a:lnSpc>
                <a:spcPct val="100000"/>
              </a:lnSpc>
              <a:spcBef>
                <a:spcPct val="0"/>
              </a:spcBef>
              <a:spcAft>
                <a:spcPct val="0"/>
              </a:spcAft>
              <a:buClrTx/>
              <a:buSzTx/>
              <a:buFontTx/>
              <a:buNone/>
              <a:tabLst/>
              <a:defRPr/>
            </a:pPr>
            <a:r>
              <a:rPr lang="en-US" altLang="zh-CN" sz="3500" b="1" dirty="0" smtClean="0">
                <a:solidFill>
                  <a:schemeClr val="tx1">
                    <a:lumMod val="75000"/>
                    <a:lumOff val="25000"/>
                  </a:schemeClr>
                </a:solidFill>
                <a:latin typeface="+mn-ea"/>
                <a:ea typeface="+mn-ea"/>
              </a:rPr>
              <a:t>Revision Record</a:t>
            </a:r>
            <a:endParaRPr lang="zh-CN" altLang="en-US" sz="3500" b="1" dirty="0" smtClean="0">
              <a:solidFill>
                <a:schemeClr val="tx1">
                  <a:lumMod val="75000"/>
                  <a:lumOff val="25000"/>
                </a:schemeClr>
              </a:solidFill>
              <a:latin typeface="+mn-ea"/>
              <a:ea typeface="+mn-ea"/>
            </a:endParaRPr>
          </a:p>
        </p:txBody>
      </p:sp>
      <p:sp>
        <p:nvSpPr>
          <p:cNvPr id="64"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a:spcBef>
                <a:spcPct val="50000"/>
              </a:spcBef>
            </a:pPr>
            <a:r>
              <a:rPr lang="en-US" altLang="zh-CN" sz="2800" kern="1200" dirty="0" smtClean="0">
                <a:solidFill>
                  <a:srgbClr val="4D4D4D"/>
                </a:solidFill>
                <a:latin typeface="+mn-ea"/>
                <a:ea typeface="+mn-ea"/>
                <a:cs typeface="+mn-cs"/>
              </a:rPr>
              <a:t>Do Not Print this Page</a:t>
            </a:r>
            <a:endParaRPr lang="zh-CN" altLang="en-US" sz="2800" kern="1200" dirty="0">
              <a:solidFill>
                <a:srgbClr val="4D4D4D"/>
              </a:solidFill>
              <a:latin typeface="+mn-ea"/>
              <a:ea typeface="+mn-ea"/>
              <a:cs typeface="+mn-cs"/>
            </a:endParaRPr>
          </a:p>
        </p:txBody>
      </p:sp>
      <p:graphicFrame>
        <p:nvGraphicFramePr>
          <p:cNvPr id="30" name="Group 3"/>
          <p:cNvGraphicFramePr>
            <a:graphicFrameLocks noGrp="1"/>
          </p:cNvGraphicFramePr>
          <p:nvPr userDrawn="1">
            <p:extLst>
              <p:ext uri="{D42A27DB-BD31-4B8C-83A1-F6EECF244321}">
                <p14:modId xmlns:p14="http://schemas.microsoft.com/office/powerpoint/2010/main" val="3494048295"/>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Course Code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Product Version</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n-ea"/>
                          <a:ea typeface="+mn-ea"/>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1" name="Group 21"/>
          <p:cNvGraphicFramePr>
            <a:graphicFrameLocks noGrp="1"/>
          </p:cNvGraphicFramePr>
          <p:nvPr userDrawn="1">
            <p:extLst>
              <p:ext uri="{D42A27DB-BD31-4B8C-83A1-F6EECF244321}">
                <p14:modId xmlns:p14="http://schemas.microsoft.com/office/powerpoint/2010/main" val="3173793265"/>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Author/ID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Reviewer/ID</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n-ea"/>
                          <a:ea typeface="+mn-ea"/>
                        </a:rPr>
                        <a:t>New</a:t>
                      </a:r>
                      <a:r>
                        <a:rPr kumimoji="1" lang="zh-CN" altLang="zh-CN" sz="1600" b="1" i="0" u="none" strike="noStrike" cap="none" normalizeH="0" baseline="0" dirty="0">
                          <a:ln>
                            <a:noFill/>
                          </a:ln>
                          <a:solidFill>
                            <a:schemeClr val="tx1"/>
                          </a:solidFill>
                          <a:effectLst/>
                          <a:latin typeface="+mn-ea"/>
                          <a:ea typeface="+mn-ea"/>
                        </a:rPr>
                        <a:t>/</a:t>
                      </a:r>
                      <a:r>
                        <a:rPr kumimoji="1" lang="en-US" altLang="zh-CN" sz="1600" b="1" i="0" u="none" strike="noStrike" cap="none" normalizeH="0" baseline="0" dirty="0">
                          <a:ln>
                            <a:noFill/>
                          </a:ln>
                          <a:solidFill>
                            <a:schemeClr val="tx1"/>
                          </a:solidFill>
                          <a:effectLst/>
                          <a:latin typeface="+mn-ea"/>
                          <a:ea typeface="+mn-ea"/>
                        </a:rPr>
                        <a:t> Update</a:t>
                      </a:r>
                      <a:endParaRPr kumimoji="1" lang="zh-CN" altLang="en-US" sz="1600" b="1" i="0" u="none" strike="noStrike" cap="none" normalizeH="0" baseline="0" dirty="0">
                        <a:ln>
                          <a:noFill/>
                        </a:ln>
                        <a:solidFill>
                          <a:schemeClr val="tx1"/>
                        </a:solidFill>
                        <a:effectLst/>
                        <a:latin typeface="+mn-ea"/>
                        <a:ea typeface="+mn-ea"/>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ea"/>
                        <a:ea typeface="+mn-ea"/>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2"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Course Code</a:t>
            </a:r>
          </a:p>
        </p:txBody>
      </p:sp>
      <p:sp>
        <p:nvSpPr>
          <p:cNvPr id="33"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Product</a:t>
            </a:r>
          </a:p>
        </p:txBody>
      </p:sp>
      <p:sp>
        <p:nvSpPr>
          <p:cNvPr id="34"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7"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X.X</a:t>
            </a:r>
          </a:p>
        </p:txBody>
      </p:sp>
      <p:sp>
        <p:nvSpPr>
          <p:cNvPr id="48"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49"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0"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1"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2"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3"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4"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5"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56"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57"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58"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59"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60"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61"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62"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77"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78"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79"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0"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1"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
        <p:nvSpPr>
          <p:cNvPr id="82"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Author/ID</a:t>
            </a:r>
          </a:p>
        </p:txBody>
      </p:sp>
      <p:sp>
        <p:nvSpPr>
          <p:cNvPr id="83"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2015.01.25</a:t>
            </a:r>
            <a:endParaRPr lang="zh-CN" altLang="en-US" dirty="0"/>
          </a:p>
        </p:txBody>
      </p:sp>
      <p:sp>
        <p:nvSpPr>
          <p:cNvPr id="84"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mn-ea"/>
                <a:ea typeface="+mn-ea"/>
              </a:defRPr>
            </a:lvl1pPr>
          </a:lstStyle>
          <a:p>
            <a:pPr lvl="0"/>
            <a:r>
              <a:rPr lang="en-US" altLang="zh-CN" dirty="0"/>
              <a:t>Reviewer/ID</a:t>
            </a:r>
          </a:p>
        </p:txBody>
      </p:sp>
      <p:sp>
        <p:nvSpPr>
          <p:cNvPr id="85"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a:latin typeface="+mn-ea"/>
                <a:ea typeface="+mn-ea"/>
              </a:defRPr>
            </a:lvl1pPr>
          </a:lstStyle>
          <a:p>
            <a:pPr lvl="0"/>
            <a:r>
              <a:rPr lang="en-US" altLang="zh-CN" dirty="0"/>
              <a:t>Type</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Section Summary(Optional)">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Click here to edit summary</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Section Summary</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Summary">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userDrawn="1"/>
        </p:nvGrpSpPr>
        <p:grpSpPr>
          <a:xfrm>
            <a:off x="4106469" y="2676330"/>
            <a:ext cx="3971726" cy="1543241"/>
            <a:chOff x="4698555" y="2537610"/>
            <a:chExt cx="3971726" cy="1543241"/>
          </a:xfrm>
        </p:grpSpPr>
        <p:sp>
          <p:nvSpPr>
            <p:cNvPr id="5" name="Text Box 9">
              <a:extLst>
                <a:ext uri="{FF2B5EF4-FFF2-40B4-BE49-F238E27FC236}">
                  <a16:creationId xmlns="" xmlns:a16="http://schemas.microsoft.com/office/drawing/2014/main"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 xmlns:a16="http://schemas.microsoft.com/office/drawing/2014/main"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3971019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Titl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Contents">
    <p:spTree>
      <p:nvGrpSpPr>
        <p:cNvPr id="1" name=""/>
        <p:cNvGrpSpPr/>
        <p:nvPr/>
      </p:nvGrpSpPr>
      <p:grpSpPr>
        <a:xfrm>
          <a:off x="0" y="0"/>
          <a:ext cx="0" cy="0"/>
          <a:chOff x="0" y="0"/>
          <a:chExt cx="0" cy="0"/>
        </a:xfrm>
      </p:grpSpPr>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Overview and Objectives(Optional)">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2pPr algn="just">
              <a:defRPr>
                <a:latin typeface="+mn-ea"/>
                <a:ea typeface="+mn-ea"/>
                <a:cs typeface="Arial" panose="020B0604020202020204" pitchFamily="34" charset="0"/>
              </a:defRPr>
            </a:lvl2pPr>
            <a:lvl3pPr algn="just">
              <a:defRPr>
                <a:latin typeface="+mn-ea"/>
                <a:ea typeface="+mn-ea"/>
                <a:cs typeface="Arial" panose="020B0604020202020204" pitchFamily="34" charset="0"/>
              </a:defRPr>
            </a:lvl3pPr>
            <a:lvl4pPr algn="just">
              <a:defRPr>
                <a:latin typeface="+mn-ea"/>
                <a:ea typeface="+mn-ea"/>
                <a:cs typeface="Arial" panose="020B0604020202020204" pitchFamily="34" charset="0"/>
              </a:defRPr>
            </a:lvl4pPr>
            <a:lvl5pPr algn="just">
              <a:defRPr>
                <a:latin typeface="+mn-ea"/>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Overview and Objectives</a:t>
            </a:r>
            <a:endParaRPr lang="en-US" altLang="zh-CN" dirty="0"/>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userDrawn="1"/>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Title Only">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White Backgroun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userDrawn="1"/>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58" r:id="rId7"/>
    <p:sldLayoutId id="2147483828" r:id="rId8"/>
    <p:sldLayoutId id="2147483863" r:id="rId9"/>
    <p:sldLayoutId id="2147483862" r:id="rId10"/>
    <p:sldLayoutId id="2147483851" r:id="rId11"/>
    <p:sldLayoutId id="2147483852" r:id="rId12"/>
    <p:sldLayoutId id="2147483850" r:id="rId13"/>
    <p:sldLayoutId id="2147483861" r:id="rId14"/>
    <p:sldLayoutId id="2147483866" r:id="rId15"/>
  </p:sldLayoutIdLst>
  <p:timing>
    <p:tnLst>
      <p:par>
        <p:cTn id="1" dur="indefinite" restart="never" nodeType="tmRoot"/>
      </p:par>
    </p:tnLst>
  </p:timing>
  <p:hf hdr="0" ftr="0" dt="0"/>
  <p:txStyles>
    <p:titleStyle>
      <a:lvl1pPr algn="l" defTabSz="801688" rtl="0" eaLnBrk="0" fontAlgn="base" hangingPunct="0">
        <a:spcBef>
          <a:spcPct val="0"/>
        </a:spcBef>
        <a:spcAft>
          <a:spcPct val="0"/>
        </a:spcAft>
        <a:defRPr sz="3500" b="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notesSlide" Target="../notesSlides/notesSlide6.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8.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0" name="DtsShapeName" descr="7061C352C6745DDE801475@9B82G0@C909;?8A9;O89QNQPHOVDH!!!BIHO@]p47096!!!!@5E596E111GC1GED7BE111GC1GED7BE!!!!!!!!!!!!!!!!!!!!!!!!!!!!!!!!!!!!!!!!!!!!!!!!!!!!9:J;Q9:J;P[11036784E!!BIHO@]{11036784!@5E15E311306187719D11306187719D!!!!!!!!!!!!!!!!!!!!!!!!!!!!!!!!!!!!!!!!!!!!!!!!!!!!9=0&gt;b9==9YE71139125!!!BIHO@]e71139125!@5E158G1102E29D086D1102E29D086D!!!!!!!!!!!!!!!!!!!!!!!!!!!!!!!!!!!!!!!!!!!!!!!!!!!!83K;C83K;C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1 h 21600"/>
              <a:gd name="T6" fmla="*/ 1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endParaRPr lang="zh-CN" altLang="en-US"/>
          </a:p>
        </p:txBody>
      </p:sp>
      <p:sp>
        <p:nvSpPr>
          <p:cNvPr id="30" name="文本占位符 29"/>
          <p:cNvSpPr>
            <a:spLocks noGrp="1"/>
          </p:cNvSpPr>
          <p:nvPr>
            <p:ph type="body" sz="quarter" idx="17"/>
          </p:nvPr>
        </p:nvSpPr>
        <p:spPr/>
        <p:txBody>
          <a:bodyPr/>
          <a:lstStyle/>
          <a:p>
            <a:pPr lvl="0"/>
            <a:r>
              <a:rPr lang="en-US" altLang="zh-CN" smtClean="0"/>
              <a:t>OHPSW2211</a:t>
            </a:r>
            <a:endParaRPr lang="en-US" altLang="zh-CN" dirty="0"/>
          </a:p>
        </p:txBody>
      </p:sp>
      <p:sp>
        <p:nvSpPr>
          <p:cNvPr id="31" name="文本占位符 30"/>
          <p:cNvSpPr>
            <a:spLocks noGrp="1"/>
          </p:cNvSpPr>
          <p:nvPr>
            <p:ph type="body" sz="quarter" idx="18"/>
          </p:nvPr>
        </p:nvSpPr>
        <p:spPr/>
        <p:txBody>
          <a:bodyPr/>
          <a:lstStyle/>
          <a:p>
            <a:pPr lvl="0"/>
            <a:r>
              <a:rPr lang="en-US" altLang="zh-CN" smtClean="0"/>
              <a:t>SX7</a:t>
            </a:r>
            <a:endParaRPr lang="en-US" altLang="zh-CN" dirty="0"/>
          </a:p>
        </p:txBody>
      </p:sp>
      <p:sp>
        <p:nvSpPr>
          <p:cNvPr id="32" name="文本占位符 31"/>
          <p:cNvSpPr>
            <a:spLocks noGrp="1"/>
          </p:cNvSpPr>
          <p:nvPr>
            <p:ph type="body" sz="quarter" idx="19"/>
          </p:nvPr>
        </p:nvSpPr>
        <p:spPr/>
        <p:txBody>
          <a:bodyPr/>
          <a:lstStyle/>
          <a:p>
            <a:pPr lvl="0"/>
            <a:r>
              <a:rPr lang="en-US" altLang="zh-CN" smtClean="0"/>
              <a:t>V2R9</a:t>
            </a:r>
            <a:endParaRPr lang="en-US" altLang="zh-CN" dirty="0"/>
          </a:p>
        </p:txBody>
      </p:sp>
      <p:sp>
        <p:nvSpPr>
          <p:cNvPr id="33" name="文本占位符 32"/>
          <p:cNvSpPr>
            <a:spLocks noGrp="1"/>
          </p:cNvSpPr>
          <p:nvPr>
            <p:ph type="body" sz="quarter" idx="20"/>
          </p:nvPr>
        </p:nvSpPr>
        <p:spPr/>
        <p:txBody>
          <a:bodyPr/>
          <a:lstStyle/>
          <a:p>
            <a:r>
              <a:rPr lang="en-US" altLang="zh-CN" smtClean="0"/>
              <a:t>1.50</a:t>
            </a:r>
            <a:endParaRPr lang="zh-CN" altLang="en-US" dirty="0"/>
          </a:p>
        </p:txBody>
      </p:sp>
      <p:sp>
        <p:nvSpPr>
          <p:cNvPr id="26" name="文本占位符 25"/>
          <p:cNvSpPr>
            <a:spLocks noGrp="1"/>
          </p:cNvSpPr>
          <p:nvPr>
            <p:ph type="body" sz="quarter" idx="13"/>
          </p:nvPr>
        </p:nvSpPr>
        <p:spPr/>
        <p:txBody>
          <a:bodyPr/>
          <a:lstStyle/>
          <a:p>
            <a:pPr lvl="0"/>
            <a:r>
              <a:rPr lang="en-US" altLang="zh-CN" dirty="0" err="1" smtClean="0"/>
              <a:t>Wangdong</a:t>
            </a:r>
            <a:endParaRPr lang="zh-CN" altLang="zh-CN" dirty="0"/>
          </a:p>
        </p:txBody>
      </p:sp>
      <p:sp>
        <p:nvSpPr>
          <p:cNvPr id="27" name="文本占位符 26"/>
          <p:cNvSpPr>
            <a:spLocks noGrp="1"/>
          </p:cNvSpPr>
          <p:nvPr>
            <p:ph type="body" sz="quarter" idx="14"/>
          </p:nvPr>
        </p:nvSpPr>
        <p:spPr/>
        <p:txBody>
          <a:bodyPr/>
          <a:lstStyle/>
          <a:p>
            <a:pPr lvl="0"/>
            <a:r>
              <a:rPr lang="en-US" altLang="zh-CN" smtClean="0"/>
              <a:t>2017.1.18</a:t>
            </a:r>
            <a:endParaRPr lang="zh-CN" altLang="zh-CN" dirty="0"/>
          </a:p>
        </p:txBody>
      </p:sp>
      <p:sp>
        <p:nvSpPr>
          <p:cNvPr id="28" name="文本占位符 27"/>
          <p:cNvSpPr>
            <a:spLocks noGrp="1"/>
          </p:cNvSpPr>
          <p:nvPr>
            <p:ph type="body" sz="quarter" idx="15"/>
          </p:nvPr>
        </p:nvSpPr>
        <p:spPr/>
        <p:txBody>
          <a:bodyPr/>
          <a:lstStyle/>
          <a:p>
            <a:pPr lvl="0"/>
            <a:r>
              <a:rPr lang="en-US" altLang="zh-CN" smtClean="0"/>
              <a:t>Yan Jiangang</a:t>
            </a:r>
            <a:endParaRPr lang="zh-CN" altLang="zh-CN" dirty="0"/>
          </a:p>
        </p:txBody>
      </p:sp>
      <p:sp>
        <p:nvSpPr>
          <p:cNvPr id="29" name="文本占位符 28"/>
          <p:cNvSpPr>
            <a:spLocks noGrp="1"/>
          </p:cNvSpPr>
          <p:nvPr>
            <p:ph type="body" sz="quarter" idx="16"/>
          </p:nvPr>
        </p:nvSpPr>
        <p:spPr/>
        <p:txBody>
          <a:bodyPr/>
          <a:lstStyle/>
          <a:p>
            <a:r>
              <a:rPr lang="en-US" altLang="zh-CN" smtClean="0"/>
              <a:t>New</a:t>
            </a:r>
            <a:endParaRPr lang="zh-CN" altLang="en-US" dirty="0"/>
          </a:p>
        </p:txBody>
      </p:sp>
      <p:sp>
        <p:nvSpPr>
          <p:cNvPr id="38" name="文本占位符 37"/>
          <p:cNvSpPr>
            <a:spLocks noGrp="1"/>
          </p:cNvSpPr>
          <p:nvPr>
            <p:ph type="body" sz="quarter" idx="21"/>
          </p:nvPr>
        </p:nvSpPr>
        <p:spPr/>
        <p:txBody>
          <a:bodyPr/>
          <a:lstStyle/>
          <a:p>
            <a:r>
              <a:rPr lang="en-US" altLang="zh-CN" dirty="0" smtClean="0"/>
              <a:t>Yuan </a:t>
            </a:r>
            <a:r>
              <a:rPr lang="en-US" altLang="zh-CN" dirty="0" err="1" smtClean="0"/>
              <a:t>Weihua</a:t>
            </a:r>
            <a:r>
              <a:rPr lang="en-US" altLang="zh-CN" dirty="0" smtClean="0"/>
              <a:t>/WX462781</a:t>
            </a:r>
          </a:p>
        </p:txBody>
      </p:sp>
      <p:sp>
        <p:nvSpPr>
          <p:cNvPr id="39" name="文本占位符 38"/>
          <p:cNvSpPr>
            <a:spLocks noGrp="1"/>
          </p:cNvSpPr>
          <p:nvPr>
            <p:ph type="body" sz="quarter" idx="22"/>
          </p:nvPr>
        </p:nvSpPr>
        <p:spPr/>
        <p:txBody>
          <a:bodyPr/>
          <a:lstStyle/>
          <a:p>
            <a:r>
              <a:rPr lang="en-US" altLang="zh-CN" dirty="0" smtClean="0"/>
              <a:t>2019.4.10</a:t>
            </a:r>
            <a:endParaRPr lang="zh-CN" altLang="en-US" dirty="0"/>
          </a:p>
        </p:txBody>
      </p:sp>
      <p:sp>
        <p:nvSpPr>
          <p:cNvPr id="40" name="文本占位符 39"/>
          <p:cNvSpPr>
            <a:spLocks noGrp="1"/>
          </p:cNvSpPr>
          <p:nvPr>
            <p:ph type="body" sz="quarter" idx="23"/>
          </p:nvPr>
        </p:nvSpPr>
        <p:spPr/>
        <p:txBody>
          <a:bodyPr/>
          <a:lstStyle/>
          <a:p>
            <a:r>
              <a:rPr lang="en-US" altLang="zh-CN" dirty="0" smtClean="0"/>
              <a:t>Liu </a:t>
            </a:r>
            <a:r>
              <a:rPr lang="en-US" altLang="zh-CN" dirty="0" err="1" smtClean="0"/>
              <a:t>Lican</a:t>
            </a:r>
            <a:r>
              <a:rPr lang="en-US" altLang="zh-CN" dirty="0" smtClean="0"/>
              <a:t>/00180730</a:t>
            </a:r>
            <a:endParaRPr lang="zh-CN" altLang="en-US" dirty="0"/>
          </a:p>
        </p:txBody>
      </p:sp>
      <p:sp>
        <p:nvSpPr>
          <p:cNvPr id="41" name="文本占位符 40"/>
          <p:cNvSpPr>
            <a:spLocks noGrp="1"/>
          </p:cNvSpPr>
          <p:nvPr>
            <p:ph type="body" sz="quarter" idx="24"/>
          </p:nvPr>
        </p:nvSpPr>
        <p:spPr/>
        <p:txBody>
          <a:bodyPr/>
          <a:lstStyle/>
          <a:p>
            <a:r>
              <a:rPr lang="en-US" altLang="zh-CN" dirty="0" smtClean="0"/>
              <a:t>New</a:t>
            </a:r>
            <a:endParaRPr lang="zh-CN" altLang="en-US" dirty="0"/>
          </a:p>
        </p:txBody>
      </p:sp>
      <p:sp>
        <p:nvSpPr>
          <p:cNvPr id="42" name="文本占位符 41"/>
          <p:cNvSpPr>
            <a:spLocks noGrp="1"/>
          </p:cNvSpPr>
          <p:nvPr>
            <p:ph type="body" sz="quarter" idx="25"/>
          </p:nvPr>
        </p:nvSpPr>
        <p:spPr/>
        <p:txBody>
          <a:bodyPr/>
          <a:lstStyle/>
          <a:p>
            <a:endParaRPr lang="zh-CN" altLang="en-US" dirty="0"/>
          </a:p>
        </p:txBody>
      </p:sp>
      <p:sp>
        <p:nvSpPr>
          <p:cNvPr id="43" name="文本占位符 42"/>
          <p:cNvSpPr>
            <a:spLocks noGrp="1"/>
          </p:cNvSpPr>
          <p:nvPr>
            <p:ph type="body" sz="quarter" idx="26"/>
          </p:nvPr>
        </p:nvSpPr>
        <p:spPr/>
        <p:txBody>
          <a:bodyPr/>
          <a:lstStyle/>
          <a:p>
            <a:endParaRPr lang="zh-CN" altLang="en-US"/>
          </a:p>
        </p:txBody>
      </p:sp>
      <p:sp>
        <p:nvSpPr>
          <p:cNvPr id="44" name="文本占位符 43"/>
          <p:cNvSpPr>
            <a:spLocks noGrp="1"/>
          </p:cNvSpPr>
          <p:nvPr>
            <p:ph type="body" sz="quarter" idx="27"/>
          </p:nvPr>
        </p:nvSpPr>
        <p:spPr/>
        <p:txBody>
          <a:bodyPr/>
          <a:lstStyle/>
          <a:p>
            <a:endParaRPr lang="zh-CN" altLang="en-US" dirty="0"/>
          </a:p>
        </p:txBody>
      </p:sp>
      <p:sp>
        <p:nvSpPr>
          <p:cNvPr id="45" name="文本占位符 44"/>
          <p:cNvSpPr>
            <a:spLocks noGrp="1"/>
          </p:cNvSpPr>
          <p:nvPr>
            <p:ph type="body" sz="quarter" idx="28"/>
          </p:nvPr>
        </p:nvSpPr>
        <p:spPr/>
        <p:txBody>
          <a:bodyPr/>
          <a:lstStyle/>
          <a:p>
            <a:endParaRPr lang="zh-CN" altLang="en-US"/>
          </a:p>
        </p:txBody>
      </p:sp>
      <p:sp>
        <p:nvSpPr>
          <p:cNvPr id="46" name="文本占位符 45"/>
          <p:cNvSpPr>
            <a:spLocks noGrp="1"/>
          </p:cNvSpPr>
          <p:nvPr>
            <p:ph type="body" sz="quarter" idx="29"/>
          </p:nvPr>
        </p:nvSpPr>
        <p:spPr/>
        <p:txBody>
          <a:bodyPr/>
          <a:lstStyle/>
          <a:p>
            <a:endParaRPr lang="zh-CN" altLang="en-US"/>
          </a:p>
        </p:txBody>
      </p:sp>
      <p:sp>
        <p:nvSpPr>
          <p:cNvPr id="47" name="文本占位符 46"/>
          <p:cNvSpPr>
            <a:spLocks noGrp="1"/>
          </p:cNvSpPr>
          <p:nvPr>
            <p:ph type="body" sz="quarter" idx="30"/>
          </p:nvPr>
        </p:nvSpPr>
        <p:spPr/>
        <p:txBody>
          <a:bodyPr/>
          <a:lstStyle/>
          <a:p>
            <a:endParaRPr lang="zh-CN" altLang="en-US"/>
          </a:p>
        </p:txBody>
      </p:sp>
      <p:sp>
        <p:nvSpPr>
          <p:cNvPr id="48" name="文本占位符 47"/>
          <p:cNvSpPr>
            <a:spLocks noGrp="1"/>
          </p:cNvSpPr>
          <p:nvPr>
            <p:ph type="body" sz="quarter" idx="31"/>
          </p:nvPr>
        </p:nvSpPr>
        <p:spPr/>
        <p:txBody>
          <a:bodyPr/>
          <a:lstStyle/>
          <a:p>
            <a:endParaRPr lang="zh-CN" altLang="en-US"/>
          </a:p>
        </p:txBody>
      </p:sp>
      <p:sp>
        <p:nvSpPr>
          <p:cNvPr id="49" name="文本占位符 48"/>
          <p:cNvSpPr>
            <a:spLocks noGrp="1"/>
          </p:cNvSpPr>
          <p:nvPr>
            <p:ph type="body" sz="quarter" idx="32"/>
          </p:nvPr>
        </p:nvSpPr>
        <p:spPr/>
        <p:txBody>
          <a:bodyPr/>
          <a:lstStyle/>
          <a:p>
            <a:endParaRPr lang="zh-CN" altLang="en-US"/>
          </a:p>
        </p:txBody>
      </p:sp>
      <p:sp>
        <p:nvSpPr>
          <p:cNvPr id="50" name="文本占位符 49"/>
          <p:cNvSpPr>
            <a:spLocks noGrp="1"/>
          </p:cNvSpPr>
          <p:nvPr>
            <p:ph type="body" sz="quarter" idx="33"/>
          </p:nvPr>
        </p:nvSpPr>
        <p:spPr/>
        <p:txBody>
          <a:bodyPr/>
          <a:lstStyle/>
          <a:p>
            <a:endParaRPr lang="zh-CN" altLang="en-US"/>
          </a:p>
        </p:txBody>
      </p:sp>
      <p:sp>
        <p:nvSpPr>
          <p:cNvPr id="51" name="文本占位符 50"/>
          <p:cNvSpPr>
            <a:spLocks noGrp="1"/>
          </p:cNvSpPr>
          <p:nvPr>
            <p:ph type="body" sz="quarter" idx="34"/>
          </p:nvPr>
        </p:nvSpPr>
        <p:spPr/>
        <p:txBody>
          <a:bodyPr/>
          <a:lstStyle/>
          <a:p>
            <a:endParaRPr lang="zh-CN" altLang="en-US"/>
          </a:p>
        </p:txBody>
      </p:sp>
      <p:sp>
        <p:nvSpPr>
          <p:cNvPr id="52" name="文本占位符 51"/>
          <p:cNvSpPr>
            <a:spLocks noGrp="1"/>
          </p:cNvSpPr>
          <p:nvPr>
            <p:ph type="body" sz="quarter" idx="35"/>
          </p:nvPr>
        </p:nvSpPr>
        <p:spPr/>
        <p:txBody>
          <a:bodyPr/>
          <a:lstStyle/>
          <a:p>
            <a:endParaRPr lang="zh-CN" altLang="en-US"/>
          </a:p>
        </p:txBody>
      </p:sp>
      <p:sp>
        <p:nvSpPr>
          <p:cNvPr id="53" name="文本占位符 52"/>
          <p:cNvSpPr>
            <a:spLocks noGrp="1"/>
          </p:cNvSpPr>
          <p:nvPr>
            <p:ph type="body" sz="quarter" idx="36"/>
          </p:nvPr>
        </p:nvSpPr>
        <p:spPr/>
        <p:txBody>
          <a:bodyPr/>
          <a:lstStyle/>
          <a:p>
            <a:endParaRPr lang="zh-CN" altLang="en-US"/>
          </a:p>
        </p:txBody>
      </p:sp>
      <p:sp>
        <p:nvSpPr>
          <p:cNvPr id="54" name="文本占位符 53"/>
          <p:cNvSpPr>
            <a:spLocks noGrp="1"/>
          </p:cNvSpPr>
          <p:nvPr>
            <p:ph type="body" sz="quarter" idx="37"/>
          </p:nvPr>
        </p:nvSpPr>
        <p:spPr/>
        <p:txBody>
          <a:bodyPr/>
          <a:lstStyle/>
          <a:p>
            <a:endParaRPr lang="zh-CN" altLang="en-US"/>
          </a:p>
        </p:txBody>
      </p:sp>
      <p:sp>
        <p:nvSpPr>
          <p:cNvPr id="55" name="文本占位符 54"/>
          <p:cNvSpPr>
            <a:spLocks noGrp="1"/>
          </p:cNvSpPr>
          <p:nvPr>
            <p:ph type="body" sz="quarter" idx="38"/>
          </p:nvPr>
        </p:nvSpPr>
        <p:spPr/>
        <p:txBody>
          <a:bodyPr/>
          <a:lstStyle/>
          <a:p>
            <a:endParaRPr lang="zh-CN" altLang="en-US"/>
          </a:p>
        </p:txBody>
      </p:sp>
      <p:sp>
        <p:nvSpPr>
          <p:cNvPr id="56" name="文本占位符 55"/>
          <p:cNvSpPr>
            <a:spLocks noGrp="1"/>
          </p:cNvSpPr>
          <p:nvPr>
            <p:ph type="body" sz="quarter" idx="39"/>
          </p:nvPr>
        </p:nvSpPr>
        <p:spPr/>
        <p:txBody>
          <a:bodyPr/>
          <a:lstStyle/>
          <a:p>
            <a:endParaRPr lang="zh-CN" altLang="en-US"/>
          </a:p>
        </p:txBody>
      </p:sp>
      <p:sp>
        <p:nvSpPr>
          <p:cNvPr id="57" name="文本占位符 56"/>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39300966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Product Positioning</a:t>
            </a:r>
            <a:endParaRPr lang="zh-CN" altLang="en-US" dirty="0"/>
          </a:p>
        </p:txBody>
      </p:sp>
      <p:graphicFrame>
        <p:nvGraphicFramePr>
          <p:cNvPr id="11" name="图示 10"/>
          <p:cNvGraphicFramePr/>
          <p:nvPr>
            <p:extLst>
              <p:ext uri="{D42A27DB-BD31-4B8C-83A1-F6EECF244321}">
                <p14:modId xmlns:p14="http://schemas.microsoft.com/office/powerpoint/2010/main" val="2472076271"/>
              </p:ext>
            </p:extLst>
          </p:nvPr>
        </p:nvGraphicFramePr>
        <p:xfrm>
          <a:off x="2243572" y="1520789"/>
          <a:ext cx="7848600" cy="46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37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p:txBody>
          <a:bodyPr/>
          <a:lstStyle/>
          <a:p>
            <a:r>
              <a:rPr lang="en-US" altLang="zh-CN" dirty="0"/>
              <a:t>Fixed Switches' Network Locations</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134128245"/>
              </p:ext>
            </p:extLst>
          </p:nvPr>
        </p:nvGraphicFramePr>
        <p:xfrm>
          <a:off x="2495601" y="1700808"/>
          <a:ext cx="7174519" cy="3959712"/>
        </p:xfrm>
        <a:graphic>
          <a:graphicData uri="http://schemas.openxmlformats.org/drawingml/2006/table">
            <a:tbl>
              <a:tblPr firstRow="1" bandRow="1"/>
              <a:tblGrid>
                <a:gridCol w="1820565">
                  <a:extLst>
                    <a:ext uri="{9D8B030D-6E8A-4147-A177-3AD203B41FA5}">
                      <a16:colId xmlns:a16="http://schemas.microsoft.com/office/drawing/2014/main" xmlns="" val="20000"/>
                    </a:ext>
                  </a:extLst>
                </a:gridCol>
                <a:gridCol w="1203771">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548172">
                  <a:extLst>
                    <a:ext uri="{9D8B030D-6E8A-4147-A177-3AD203B41FA5}">
                      <a16:colId xmlns:a16="http://schemas.microsoft.com/office/drawing/2014/main" xmlns="" val="20003"/>
                    </a:ext>
                  </a:extLst>
                </a:gridCol>
                <a:gridCol w="1449883">
                  <a:extLst>
                    <a:ext uri="{9D8B030D-6E8A-4147-A177-3AD203B41FA5}">
                      <a16:colId xmlns:a16="http://schemas.microsoft.com/office/drawing/2014/main" xmlns="" val="20004"/>
                    </a:ext>
                  </a:extLst>
                </a:gridCol>
              </a:tblGrid>
              <a:tr h="612068">
                <a:tc>
                  <a:txBody>
                    <a:bodyPr/>
                    <a:lstStyle/>
                    <a:p>
                      <a:pPr algn="ctr"/>
                      <a:r>
                        <a:rPr lang="en-US" altLang="zh-CN" sz="1600" b="1" kern="1200" dirty="0">
                          <a:effectLst/>
                        </a:rPr>
                        <a:t>Recommended deployment locations </a:t>
                      </a:r>
                      <a:endParaRPr lang="en-US" altLang="zh-CN" sz="1600" b="1"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dirty="0"/>
                        <a:t>S2700</a:t>
                      </a:r>
                      <a:endParaRPr lang="zh-CN" altLang="en-US" sz="1600" b="1" dirty="0">
                        <a:solidFill>
                          <a:schemeClr val="tx1"/>
                        </a:solidFill>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dirty="0"/>
                        <a:t>S3700</a:t>
                      </a:r>
                      <a:endParaRPr lang="zh-CN" altLang="en-US" sz="1600" b="1" dirty="0">
                        <a:solidFill>
                          <a:schemeClr val="tx1"/>
                        </a:solidFill>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dirty="0"/>
                        <a:t>S5700</a:t>
                      </a:r>
                      <a:endParaRPr lang="zh-CN" altLang="en-US" sz="1600" b="1" dirty="0">
                        <a:solidFill>
                          <a:schemeClr val="tx1"/>
                        </a:solidFill>
                        <a:latin typeface="+mn-ea"/>
                        <a:ea typeface="+mn-ea"/>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600" b="1" dirty="0"/>
                        <a:t>S6700</a:t>
                      </a:r>
                      <a:endParaRPr lang="zh-CN" altLang="en-US" sz="1600" b="1" dirty="0">
                        <a:solidFill>
                          <a:schemeClr val="tx1"/>
                        </a:solidFill>
                        <a:latin typeface="+mn-ea"/>
                        <a:ea typeface="+mn-ea"/>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648072">
                <a:tc>
                  <a:txBody>
                    <a:bodyPr/>
                    <a:lstStyle/>
                    <a:p>
                      <a:r>
                        <a:rPr lang="en-US" altLang="zh-CN" sz="1600" kern="1200" dirty="0">
                          <a:effectLst/>
                        </a:rPr>
                        <a:t>SOHO/Terminal</a:t>
                      </a:r>
                      <a:endParaRPr lang="en-US" altLang="zh-CN" sz="1600"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r>
                        <a:rPr lang="en-US" altLang="zh-CN" sz="1600" kern="1200" dirty="0">
                          <a:effectLst/>
                        </a:rPr>
                        <a:t>Access</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Access</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720080">
                <a:tc>
                  <a:txBody>
                    <a:bodyPr/>
                    <a:lstStyle/>
                    <a:p>
                      <a:r>
                        <a:rPr lang="en-US" altLang="zh-CN" sz="1600" kern="1200" dirty="0">
                          <a:effectLst/>
                        </a:rPr>
                        <a:t>Small campus</a:t>
                      </a:r>
                      <a:endParaRPr lang="en-US" altLang="zh-CN" sz="1600"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r>
                        <a:rPr lang="en-US" altLang="zh-CN" sz="1600" kern="1200" dirty="0">
                          <a:effectLst/>
                        </a:rPr>
                        <a:t>Access</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Access</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Aggregation layer/Access layer</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576064">
                <a:tc>
                  <a:txBody>
                    <a:bodyPr/>
                    <a:lstStyle/>
                    <a:p>
                      <a:r>
                        <a:rPr lang="en-US" altLang="zh-CN" sz="1600" kern="1200" dirty="0">
                          <a:effectLst/>
                        </a:rPr>
                        <a:t>Medium campus</a:t>
                      </a:r>
                      <a:endParaRPr lang="en-US" altLang="zh-CN" sz="1600"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Access layer</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Aggregation layer</a:t>
                      </a:r>
                      <a:endParaRPr lang="en-US" altLang="zh-CN" sz="1600"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540060">
                <a:tc>
                  <a:txBody>
                    <a:bodyPr/>
                    <a:lstStyle/>
                    <a:p>
                      <a:r>
                        <a:rPr lang="en-US" altLang="zh-CN" sz="1600" kern="1200" dirty="0">
                          <a:effectLst/>
                        </a:rPr>
                        <a:t>Large campus</a:t>
                      </a:r>
                      <a:endParaRPr lang="en-US" altLang="zh-CN" sz="1600"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Access layer</a:t>
                      </a:r>
                      <a:endParaRPr lang="en-US" altLang="zh-CN" sz="1600" kern="1200" dirty="0">
                        <a:solidFill>
                          <a:schemeClr val="tx1"/>
                        </a:solidFill>
                        <a:effectLst/>
                        <a:latin typeface="+mn-ea"/>
                        <a:ea typeface="+mn-ea"/>
                        <a:cs typeface="+mn-cs"/>
                      </a:endParaRPr>
                    </a:p>
                  </a:txBody>
                  <a:tcPr marL="90000" marR="90000" marT="46800" marB="46800" anchor="ctr"/>
                </a:tc>
                <a:tc>
                  <a:txBody>
                    <a:bodyPr/>
                    <a:lstStyle/>
                    <a:p>
                      <a:r>
                        <a:rPr lang="en-US" altLang="zh-CN" sz="1600" kern="1200" dirty="0">
                          <a:effectLst/>
                        </a:rPr>
                        <a:t>Access layer</a:t>
                      </a:r>
                      <a:endParaRPr lang="en-US" altLang="zh-CN" sz="1600"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540060">
                <a:tc>
                  <a:txBody>
                    <a:bodyPr/>
                    <a:lstStyle/>
                    <a:p>
                      <a:r>
                        <a:rPr lang="en-US" altLang="zh-CN" sz="1600" kern="1200" dirty="0">
                          <a:effectLst/>
                        </a:rPr>
                        <a:t>Data center</a:t>
                      </a:r>
                      <a:endParaRPr lang="en-US" altLang="zh-CN" sz="1600"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7200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effectLst/>
                        </a:rPr>
                        <a:t>-</a:t>
                      </a:r>
                      <a:r>
                        <a:rPr lang="zh-CN" altLang="en-US" sz="1600" kern="1200" dirty="0">
                          <a:effectLst/>
                        </a:rPr>
                        <a:t> </a:t>
                      </a:r>
                      <a:endParaRPr lang="zh-CN" altLang="en-US" sz="1600" kern="1200" dirty="0">
                        <a:solidFill>
                          <a:schemeClr val="tx1"/>
                        </a:solidFill>
                        <a:effectLst/>
                        <a:latin typeface="+mn-ea"/>
                        <a:ea typeface="+mn-ea"/>
                        <a:cs typeface="+mn-cs"/>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r>
                        <a:rPr lang="en-US" altLang="zh-CN" sz="1600" kern="1200" dirty="0">
                          <a:effectLst/>
                        </a:rPr>
                        <a:t>Access layer</a:t>
                      </a:r>
                      <a:endParaRPr lang="en-US" altLang="zh-CN" sz="1600"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14945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mtClean="0"/>
              <a:t>The S2700 series Ethernet switches (S2700 for short) are next-generation energy-saving 100M Ethernet intelligent switches.</a:t>
            </a:r>
          </a:p>
          <a:p>
            <a:r>
              <a:rPr lang="en-US" altLang="zh-CN" smtClean="0"/>
              <a:t>The S2700 utilizes cutting-edge switching technologies and Huawei Versatile Routing Platform (VRP) software to meet the demand for multi-service provisioning and access on Ethernet networks. It is easy to install and maintain and supports flexible VLAN deployment, comprehensive security and QoS policies, and energy-saving technologies. These features help enterprise customers build a next-generation IT network.</a:t>
            </a:r>
            <a:endParaRPr lang="zh-CN" altLang="en-US" dirty="0"/>
          </a:p>
        </p:txBody>
      </p:sp>
      <p:sp>
        <p:nvSpPr>
          <p:cNvPr id="2" name="文本占位符 1"/>
          <p:cNvSpPr>
            <a:spLocks noGrp="1"/>
          </p:cNvSpPr>
          <p:nvPr>
            <p:ph type="body" sz="quarter" idx="12"/>
          </p:nvPr>
        </p:nvSpPr>
        <p:spPr/>
        <p:txBody>
          <a:bodyPr/>
          <a:lstStyle/>
          <a:p>
            <a:r>
              <a:rPr lang="en-US" altLang="zh-CN" smtClean="0"/>
              <a:t>S2700 Product Positioning</a:t>
            </a:r>
            <a:endParaRPr lang="zh-CN" altLang="en-US" dirty="0"/>
          </a:p>
        </p:txBody>
      </p:sp>
    </p:spTree>
    <p:extLst>
      <p:ext uri="{BB962C8B-B14F-4D97-AF65-F5344CB8AC3E}">
        <p14:creationId xmlns:p14="http://schemas.microsoft.com/office/powerpoint/2010/main" val="697502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a:t>S2750 Appearance and Structure</a:t>
            </a:r>
            <a:endParaRPr lang="zh-CN" altLang="en-US" dirty="0"/>
          </a:p>
        </p:txBody>
      </p:sp>
      <p:graphicFrame>
        <p:nvGraphicFramePr>
          <p:cNvPr id="38" name="表格 37"/>
          <p:cNvGraphicFramePr>
            <a:graphicFrameLocks noGrp="1"/>
          </p:cNvGraphicFramePr>
          <p:nvPr>
            <p:extLst>
              <p:ext uri="{D42A27DB-BD31-4B8C-83A1-F6EECF244321}">
                <p14:modId xmlns:p14="http://schemas.microsoft.com/office/powerpoint/2010/main" val="2752080289"/>
              </p:ext>
            </p:extLst>
          </p:nvPr>
        </p:nvGraphicFramePr>
        <p:xfrm>
          <a:off x="2396767" y="3933056"/>
          <a:ext cx="7398466" cy="2294640"/>
        </p:xfrm>
        <a:graphic>
          <a:graphicData uri="http://schemas.openxmlformats.org/drawingml/2006/table">
            <a:tbl>
              <a:tblPr/>
              <a:tblGrid>
                <a:gridCol w="332998">
                  <a:extLst>
                    <a:ext uri="{9D8B030D-6E8A-4147-A177-3AD203B41FA5}">
                      <a16:colId xmlns:a16="http://schemas.microsoft.com/office/drawing/2014/main" xmlns="" val="20000"/>
                    </a:ext>
                  </a:extLst>
                </a:gridCol>
                <a:gridCol w="3366235">
                  <a:extLst>
                    <a:ext uri="{9D8B030D-6E8A-4147-A177-3AD203B41FA5}">
                      <a16:colId xmlns:a16="http://schemas.microsoft.com/office/drawing/2014/main" xmlns="" val="20001"/>
                    </a:ext>
                  </a:extLst>
                </a:gridCol>
                <a:gridCol w="332998">
                  <a:extLst>
                    <a:ext uri="{9D8B030D-6E8A-4147-A177-3AD203B41FA5}">
                      <a16:colId xmlns:a16="http://schemas.microsoft.com/office/drawing/2014/main" xmlns="" val="20002"/>
                    </a:ext>
                  </a:extLst>
                </a:gridCol>
                <a:gridCol w="3366235">
                  <a:extLst>
                    <a:ext uri="{9D8B030D-6E8A-4147-A177-3AD203B41FA5}">
                      <a16:colId xmlns:a16="http://schemas.microsoft.com/office/drawing/2014/main" xmlns="" val="20003"/>
                    </a:ext>
                  </a:extLst>
                </a:gridCol>
              </a:tblGrid>
              <a:tr h="252028">
                <a:tc>
                  <a:txBody>
                    <a:bodyPr/>
                    <a:lstStyle/>
                    <a:p>
                      <a:pPr marL="0" algn="ctr" defTabSz="914400" rtl="0" eaLnBrk="1" latinLnBrk="0" hangingPunct="1">
                        <a:buFont typeface="Arial"/>
                        <a:buNone/>
                      </a:pPr>
                      <a:r>
                        <a:rPr lang="en-US" altLang="zh-CN" sz="1400" kern="1200" dirty="0">
                          <a:solidFill>
                            <a:schemeClr val="tx1"/>
                          </a:solidFill>
                          <a:latin typeface="+mn-lt"/>
                          <a:ea typeface="+mn-ea"/>
                          <a:cs typeface="+mn-cs"/>
                        </a:rPr>
                        <a:t>1</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altLang="zh-CN" sz="1400" dirty="0"/>
                        <a:t>Twenty-four 10/100BASE-TX electrical ports</a:t>
                      </a:r>
                      <a:endParaRPr lang="zh-CN" altLang="en-US" sz="1400" kern="1200" dirty="0">
                        <a:solidFill>
                          <a:schemeClr val="tx1"/>
                        </a:solidFill>
                        <a:latin typeface="+mn-lt"/>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buFont typeface="Arial"/>
                        <a:buNone/>
                      </a:pPr>
                      <a:r>
                        <a:rPr lang="en-US" altLang="zh-CN" sz="1400" b="1" kern="1200" dirty="0">
                          <a:solidFill>
                            <a:schemeClr val="tx1"/>
                          </a:solidFill>
                          <a:latin typeface="+mn-lt"/>
                          <a:ea typeface="+mn-ea"/>
                          <a:cs typeface="+mn-cs"/>
                        </a:rPr>
                        <a:t>2</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altLang="zh-CN" sz="1400" dirty="0"/>
                        <a:t>Two 1000BASE-X optical ports</a:t>
                      </a:r>
                      <a:endParaRPr lang="zh-CN" altLang="en-US" sz="1400" kern="1200" dirty="0">
                        <a:solidFill>
                          <a:schemeClr val="tx1"/>
                        </a:solidFill>
                        <a:latin typeface="+mn-lt"/>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50239">
                <a:tc>
                  <a:txBody>
                    <a:bodyPr/>
                    <a:lstStyle/>
                    <a:p>
                      <a:pPr marL="0" algn="ctr" defTabSz="914400" rtl="0" eaLnBrk="1" latinLnBrk="0" hangingPunct="1">
                        <a:buFont typeface="Arial"/>
                        <a:buNone/>
                      </a:pPr>
                      <a:r>
                        <a:rPr lang="en-US" altLang="zh-CN" sz="1400" kern="1200" dirty="0">
                          <a:solidFill>
                            <a:schemeClr val="tx1"/>
                          </a:solidFill>
                          <a:latin typeface="+mn-lt"/>
                          <a:ea typeface="+mn-ea"/>
                          <a:cs typeface="+mn-cs"/>
                        </a:rPr>
                        <a:t>3</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altLang="zh-CN" sz="1400" dirty="0"/>
                        <a:t>Two combo ports (10/100/1000BASE-T + 100/1000BASE-X)</a:t>
                      </a:r>
                      <a:endParaRPr lang="zh-CN" altLang="en-US" sz="1400" kern="1200" dirty="0">
                        <a:solidFill>
                          <a:schemeClr val="tx1"/>
                        </a:solidFill>
                        <a:latin typeface="+mn-lt"/>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buFont typeface="Arial"/>
                        <a:buNone/>
                      </a:pPr>
                      <a:r>
                        <a:rPr lang="en-US" altLang="zh-CN" sz="1400" b="1" kern="1200" dirty="0">
                          <a:solidFill>
                            <a:schemeClr val="tx1"/>
                          </a:solidFill>
                          <a:latin typeface="+mn-lt"/>
                          <a:ea typeface="+mn-ea"/>
                          <a:cs typeface="+mn-cs"/>
                        </a:rPr>
                        <a:t>4</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altLang="zh-CN" sz="1400" dirty="0"/>
                        <a:t>One console port</a:t>
                      </a:r>
                      <a:endParaRPr lang="zh-CN" altLang="en-US" sz="1400" kern="1200" dirty="0">
                        <a:solidFill>
                          <a:schemeClr val="tx1"/>
                        </a:solidFill>
                        <a:latin typeface="+mn-lt"/>
                        <a:ea typeface="+mn-ea"/>
                        <a:cs typeface="+mn-cs"/>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3372">
                <a:tc>
                  <a:txBody>
                    <a:bodyPr/>
                    <a:lstStyle/>
                    <a:p>
                      <a:pPr marL="0" algn="ctr" defTabSz="914400" rtl="0" eaLnBrk="1" latinLnBrk="0" hangingPunct="1">
                        <a:buFont typeface="Arial"/>
                        <a:buNone/>
                      </a:pPr>
                      <a:r>
                        <a:rPr lang="en-US" altLang="zh-CN" sz="1400" kern="1200" dirty="0">
                          <a:solidFill>
                            <a:schemeClr val="tx1"/>
                          </a:solidFill>
                          <a:latin typeface="+mn-lt"/>
                          <a:ea typeface="+mn-ea"/>
                          <a:cs typeface="+mn-cs"/>
                        </a:rPr>
                        <a:t>5</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400" dirty="0"/>
                        <a:t>Ground screw NOTE: It is used with a ground cable.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buFont typeface="Arial"/>
                        <a:buNone/>
                      </a:pPr>
                      <a:r>
                        <a:rPr lang="en-US" altLang="zh-CN" sz="1400" b="1" kern="1200" dirty="0">
                          <a:solidFill>
                            <a:schemeClr val="tx1"/>
                          </a:solidFill>
                          <a:latin typeface="+mn-lt"/>
                          <a:ea typeface="+mn-ea"/>
                          <a:cs typeface="+mn-cs"/>
                        </a:rPr>
                        <a:t>6</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ltLang="zh-CN" sz="1400" dirty="0"/>
                        <a:t>Jack reserved for AC terminal locking latch.</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6368">
                <a:tc>
                  <a:txBody>
                    <a:bodyPr/>
                    <a:lstStyle/>
                    <a:p>
                      <a:pPr marL="0" algn="ctr" defTabSz="914400" rtl="0" eaLnBrk="1" latinLnBrk="0" hangingPunct="1">
                        <a:buFont typeface="Arial"/>
                        <a:buNone/>
                      </a:pPr>
                      <a:r>
                        <a:rPr lang="en-US" altLang="zh-CN" sz="1400" kern="1200" dirty="0">
                          <a:solidFill>
                            <a:schemeClr val="tx1"/>
                          </a:solidFill>
                          <a:latin typeface="+mn-lt"/>
                          <a:ea typeface="+mn-ea"/>
                          <a:cs typeface="+mn-cs"/>
                        </a:rPr>
                        <a:t>7</a:t>
                      </a: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a:t>AC power socket NOTE: It is used with an AC power cable.</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buFont typeface="Arial"/>
                        <a:buNone/>
                      </a:pPr>
                      <a:r>
                        <a:rPr lang="en-US" altLang="zh-CN" sz="1400" b="1" kern="1200" dirty="0">
                          <a:solidFill>
                            <a:schemeClr val="tx1"/>
                          </a:solidFill>
                          <a:latin typeface="+mn-lt"/>
                          <a:ea typeface="+mn-ea"/>
                          <a:cs typeface="+mn-cs"/>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altLang="zh-CN" sz="1400" kern="1200" dirty="0">
                          <a:solidFill>
                            <a:schemeClr val="tx1"/>
                          </a:solidFill>
                          <a:latin typeface="+mn-lt"/>
                          <a:ea typeface="+mn-ea"/>
                          <a:cs typeface="+mn-cs"/>
                        </a:rPr>
                        <a:t>-</a:t>
                      </a: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pic>
        <p:nvPicPr>
          <p:cNvPr id="6" name="图片 5"/>
          <p:cNvPicPr>
            <a:picLocks noChangeAspect="1"/>
          </p:cNvPicPr>
          <p:nvPr/>
        </p:nvPicPr>
        <p:blipFill>
          <a:blip r:embed="rId4"/>
          <a:stretch>
            <a:fillRect/>
          </a:stretch>
        </p:blipFill>
        <p:spPr>
          <a:xfrm>
            <a:off x="2534221" y="1499874"/>
            <a:ext cx="7123559" cy="2325171"/>
          </a:xfrm>
          <a:prstGeom prst="rect">
            <a:avLst/>
          </a:prstGeom>
        </p:spPr>
      </p:pic>
    </p:spTree>
    <p:custDataLst>
      <p:tags r:id="rId1"/>
    </p:custDataLst>
    <p:extLst>
      <p:ext uri="{BB962C8B-B14F-4D97-AF65-F5344CB8AC3E}">
        <p14:creationId xmlns:p14="http://schemas.microsoft.com/office/powerpoint/2010/main" val="101074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z="1800" dirty="0" smtClean="0"/>
              <a:t>The S5700 series </a:t>
            </a:r>
            <a:r>
              <a:rPr lang="en-US" altLang="zh-CN" sz="1800" dirty="0" err="1" smtClean="0"/>
              <a:t>ethernet</a:t>
            </a:r>
            <a:r>
              <a:rPr lang="en-US" altLang="zh-CN" sz="1800" dirty="0" smtClean="0"/>
              <a:t> switches (S5700 for short) are next-generation energy-saving switches developed by Huawei to meet the demand for high-bandwidth access and Ethernet multi-service aggregation. Based on cutting-edge hardware and Huawei Versatile Routing Platform (VRP) software, the S5700 provides a large switching capacity, high reliability (double power slots and hardware Ethernet OAM), and high-density GE ports to accommodate 10 </a:t>
            </a:r>
            <a:r>
              <a:rPr lang="en-US" altLang="zh-CN" sz="1800" dirty="0" err="1" smtClean="0"/>
              <a:t>Gbit</a:t>
            </a:r>
            <a:r>
              <a:rPr lang="en-US" altLang="zh-CN" sz="1800" dirty="0" smtClean="0"/>
              <a:t>/s upstream transmissions. It also supports Energy Efficient Ethernet (EEE) and </a:t>
            </a:r>
            <a:r>
              <a:rPr lang="en-US" altLang="zh-CN" sz="1800" dirty="0" err="1" smtClean="0"/>
              <a:t>iStack</a:t>
            </a:r>
            <a:r>
              <a:rPr lang="en-US" altLang="zh-CN" sz="1800" dirty="0" smtClean="0"/>
              <a:t>. The S5700 can be used in various enterprise network scenarios. For example, it can function as an access or aggregation switch on a campus network, a gigabit access switch in an Internet data center (IDC), or a desktop switch to provide 1000 Mbit/s access for terminals.</a:t>
            </a:r>
          </a:p>
          <a:p>
            <a:r>
              <a:rPr lang="en-US" altLang="zh-CN" sz="1800" dirty="0" smtClean="0"/>
              <a:t>The S5700 is available in a lite (LI) series, a standard (SI) series, an enhanced (EI) series, and a hyper (HI) series. </a:t>
            </a:r>
            <a:endParaRPr lang="en-US" altLang="zh-CN" sz="1800" dirty="0"/>
          </a:p>
        </p:txBody>
      </p:sp>
      <p:sp>
        <p:nvSpPr>
          <p:cNvPr id="3" name="文本占位符 2"/>
          <p:cNvSpPr>
            <a:spLocks noGrp="1"/>
          </p:cNvSpPr>
          <p:nvPr>
            <p:ph type="body" sz="quarter" idx="12"/>
          </p:nvPr>
        </p:nvSpPr>
        <p:spPr/>
        <p:txBody>
          <a:bodyPr/>
          <a:lstStyle/>
          <a:p>
            <a:r>
              <a:rPr lang="en-US" altLang="zh-CN" smtClean="0"/>
              <a:t>S5700 Product Positioning</a:t>
            </a:r>
            <a:endParaRPr lang="zh-CN" altLang="en-US" dirty="0"/>
          </a:p>
        </p:txBody>
      </p:sp>
    </p:spTree>
    <p:extLst>
      <p:ext uri="{BB962C8B-B14F-4D97-AF65-F5344CB8AC3E}">
        <p14:creationId xmlns:p14="http://schemas.microsoft.com/office/powerpoint/2010/main" val="2913345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2"/>
          </p:nvPr>
        </p:nvSpPr>
        <p:spPr/>
        <p:txBody>
          <a:bodyPr/>
          <a:lstStyle/>
          <a:p>
            <a:r>
              <a:rPr lang="en-US" altLang="zh-CN" dirty="0"/>
              <a:t>S5720-HI Appearance and Structure</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03193099"/>
              </p:ext>
            </p:extLst>
          </p:nvPr>
        </p:nvGraphicFramePr>
        <p:xfrm>
          <a:off x="2351582" y="3729936"/>
          <a:ext cx="7776866" cy="2483832"/>
        </p:xfrm>
        <a:graphic>
          <a:graphicData uri="http://schemas.openxmlformats.org/drawingml/2006/table">
            <a:tbl>
              <a:tblPr/>
              <a:tblGrid>
                <a:gridCol w="504058">
                  <a:extLst>
                    <a:ext uri="{9D8B030D-6E8A-4147-A177-3AD203B41FA5}">
                      <a16:colId xmlns:a16="http://schemas.microsoft.com/office/drawing/2014/main" xmlns="" val="20000"/>
                    </a:ext>
                  </a:extLst>
                </a:gridCol>
                <a:gridCol w="3276364">
                  <a:extLst>
                    <a:ext uri="{9D8B030D-6E8A-4147-A177-3AD203B41FA5}">
                      <a16:colId xmlns:a16="http://schemas.microsoft.com/office/drawing/2014/main" xmlns="" val="20001"/>
                    </a:ext>
                  </a:extLst>
                </a:gridCol>
                <a:gridCol w="458041">
                  <a:extLst>
                    <a:ext uri="{9D8B030D-6E8A-4147-A177-3AD203B41FA5}">
                      <a16:colId xmlns:a16="http://schemas.microsoft.com/office/drawing/2014/main" xmlns="" val="20002"/>
                    </a:ext>
                  </a:extLst>
                </a:gridCol>
                <a:gridCol w="3538403">
                  <a:extLst>
                    <a:ext uri="{9D8B030D-6E8A-4147-A177-3AD203B41FA5}">
                      <a16:colId xmlns:a16="http://schemas.microsoft.com/office/drawing/2014/main" xmlns="" val="20003"/>
                    </a:ext>
                  </a:extLst>
                </a:gridCol>
              </a:tblGrid>
              <a:tr h="383140">
                <a:tc>
                  <a:txBody>
                    <a:bodyPr/>
                    <a:lstStyle/>
                    <a:p>
                      <a:pPr algn="ctr"/>
                      <a:r>
                        <a:rPr lang="en-US" altLang="zh-CN" sz="1400" b="1" dirty="0"/>
                        <a:t>1</a:t>
                      </a:r>
                      <a:endParaRPr lang="zh-CN" altLang="en-US" sz="1400" b="1" dirty="0"/>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US" sz="1400" dirty="0"/>
                        <a:t>Forty-eight 10/100/1000BASE-T Ethernet electrical ports</a:t>
                      </a:r>
                    </a:p>
                  </a:txBody>
                  <a:tcPr marL="90000" marR="90000" marT="46800" marB="46800" anchor="ctr">
                    <a:lnT w="28575" cap="flat" cmpd="sng" algn="ctr">
                      <a:solidFill>
                        <a:schemeClr val="tx1"/>
                      </a:solidFill>
                      <a:prstDash val="solid"/>
                      <a:round/>
                      <a:headEnd type="none" w="med" len="med"/>
                      <a:tailEnd type="none" w="med" len="med"/>
                    </a:lnT>
                  </a:tcPr>
                </a:tc>
                <a:tc>
                  <a:txBody>
                    <a:bodyPr/>
                    <a:lstStyle/>
                    <a:p>
                      <a:pPr algn="ctr"/>
                      <a:r>
                        <a:rPr lang="en-US" altLang="zh-CN" sz="1400" b="1" dirty="0"/>
                        <a:t>2</a:t>
                      </a: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buFont typeface="Arial"/>
                        <a:buNone/>
                      </a:pPr>
                      <a:r>
                        <a:rPr lang="en-US" sz="1400" dirty="0"/>
                        <a:t>Four 10GE SFP+ Ethernet optical ports</a:t>
                      </a: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85251">
                <a:tc>
                  <a:txBody>
                    <a:bodyPr/>
                    <a:lstStyle/>
                    <a:p>
                      <a:pPr algn="ctr"/>
                      <a:r>
                        <a:rPr lang="en-US" altLang="zh-CN" sz="1400" b="1" dirty="0"/>
                        <a:t>3</a:t>
                      </a: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1400" dirty="0"/>
                        <a:t>One ETH management port</a:t>
                      </a:r>
                    </a:p>
                  </a:txBody>
                  <a:tcPr marL="90000" marR="90000" marT="46800" marB="46800" anchor="ctr"/>
                </a:tc>
                <a:tc>
                  <a:txBody>
                    <a:bodyPr/>
                    <a:lstStyle/>
                    <a:p>
                      <a:pPr algn="ctr"/>
                      <a:r>
                        <a:rPr lang="en-US" altLang="zh-CN" sz="1400" b="1" dirty="0"/>
                        <a:t>4</a:t>
                      </a:r>
                    </a:p>
                  </a:txBody>
                  <a:tcPr marL="90000" marR="90000" marT="46800" marB="46800" anchor="ctr">
                    <a:solidFill>
                      <a:schemeClr val="bg1">
                        <a:lumMod val="85000"/>
                      </a:schemeClr>
                    </a:solidFill>
                  </a:tcPr>
                </a:tc>
                <a:tc>
                  <a:txBody>
                    <a:bodyPr/>
                    <a:lstStyle/>
                    <a:p>
                      <a:r>
                        <a:rPr lang="en-US" sz="1400" dirty="0"/>
                        <a:t>One Mini USB port</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85251">
                <a:tc>
                  <a:txBody>
                    <a:bodyPr/>
                    <a:lstStyle/>
                    <a:p>
                      <a:pPr algn="ctr"/>
                      <a:r>
                        <a:rPr lang="en-US" altLang="zh-CN" sz="1400" b="1" dirty="0"/>
                        <a:t>5</a:t>
                      </a: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1400" dirty="0"/>
                        <a:t>One console port</a:t>
                      </a:r>
                    </a:p>
                  </a:txBody>
                  <a:tcPr marL="90000" marR="90000" marT="46800" marB="46800" anchor="ctr"/>
                </a:tc>
                <a:tc>
                  <a:txBody>
                    <a:bodyPr/>
                    <a:lstStyle/>
                    <a:p>
                      <a:pPr algn="ctr"/>
                      <a:r>
                        <a:rPr lang="en-US" altLang="zh-CN" sz="1400" b="1"/>
                        <a:t>6</a:t>
                      </a:r>
                    </a:p>
                  </a:txBody>
                  <a:tcPr marL="90000" marR="90000" marT="46800" marB="46800" anchor="ctr">
                    <a:solidFill>
                      <a:schemeClr val="bg1">
                        <a:lumMod val="85000"/>
                      </a:schemeClr>
                    </a:solidFill>
                  </a:tcPr>
                </a:tc>
                <a:tc>
                  <a:txBody>
                    <a:bodyPr/>
                    <a:lstStyle/>
                    <a:p>
                      <a:r>
                        <a:rPr lang="en-US" sz="1400" dirty="0"/>
                        <a:t>One USB port</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33070">
                <a:tc>
                  <a:txBody>
                    <a:bodyPr/>
                    <a:lstStyle/>
                    <a:p>
                      <a:pPr algn="ctr"/>
                      <a:r>
                        <a:rPr lang="en-US" altLang="zh-CN" sz="1400" b="1" dirty="0"/>
                        <a:t>7</a:t>
                      </a: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1400" dirty="0"/>
                        <a:t>Ground screw NOTE: It is used with a ground cable.</a:t>
                      </a:r>
                    </a:p>
                  </a:txBody>
                  <a:tcPr marL="90000" marR="90000" marT="46800" marB="46800" anchor="ctr"/>
                </a:tc>
                <a:tc>
                  <a:txBody>
                    <a:bodyPr/>
                    <a:lstStyle/>
                    <a:p>
                      <a:pPr algn="ctr"/>
                      <a:r>
                        <a:rPr lang="en-US" altLang="zh-CN" sz="1400" b="1"/>
                        <a:t>8</a:t>
                      </a:r>
                    </a:p>
                  </a:txBody>
                  <a:tcPr marL="90000" marR="90000" marT="46800" marB="46800" anchor="ctr">
                    <a:solidFill>
                      <a:schemeClr val="bg1">
                        <a:lumMod val="85000"/>
                      </a:schemeClr>
                    </a:solidFill>
                  </a:tcPr>
                </a:tc>
                <a:tc>
                  <a:txBody>
                    <a:bodyPr/>
                    <a:lstStyle/>
                    <a:p>
                      <a:r>
                        <a:rPr lang="en-US" sz="1400" dirty="0"/>
                        <a:t>Bar code label</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05430">
                <a:tc>
                  <a:txBody>
                    <a:bodyPr/>
                    <a:lstStyle/>
                    <a:p>
                      <a:pPr algn="ctr"/>
                      <a:r>
                        <a:rPr lang="en-US" altLang="zh-CN" sz="1400" b="1" dirty="0"/>
                        <a:t>9</a:t>
                      </a: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1400" dirty="0"/>
                        <a:t>Extended card slot 1 NOTE: This slot is reserved for a stack card.</a:t>
                      </a:r>
                    </a:p>
                  </a:txBody>
                  <a:tcPr marL="90000" marR="90000" marT="46800" marB="46800" anchor="ctr"/>
                </a:tc>
                <a:tc>
                  <a:txBody>
                    <a:bodyPr/>
                    <a:lstStyle/>
                    <a:p>
                      <a:pPr algn="ctr"/>
                      <a:r>
                        <a:rPr lang="en-US" altLang="zh-CN" sz="1400" b="1"/>
                        <a:t>10</a:t>
                      </a:r>
                    </a:p>
                  </a:txBody>
                  <a:tcPr marL="90000" marR="90000" marT="46800" marB="46800" anchor="ctr">
                    <a:solidFill>
                      <a:schemeClr val="bg1">
                        <a:lumMod val="85000"/>
                      </a:schemeClr>
                    </a:solidFill>
                  </a:tcPr>
                </a:tc>
                <a:tc>
                  <a:txBody>
                    <a:bodyPr/>
                    <a:lstStyle/>
                    <a:p>
                      <a:r>
                        <a:rPr lang="en-US" sz="1400" dirty="0"/>
                        <a:t>Extended card slot 2</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308952">
                <a:tc>
                  <a:txBody>
                    <a:bodyPr/>
                    <a:lstStyle/>
                    <a:p>
                      <a:pPr algn="ctr"/>
                      <a:r>
                        <a:rPr lang="en-US" altLang="zh-CN" sz="1400" b="1" dirty="0"/>
                        <a:t>11</a:t>
                      </a: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buFont typeface="Arial"/>
                        <a:buNone/>
                      </a:pPr>
                      <a:r>
                        <a:rPr lang="en-US" sz="1400" dirty="0"/>
                        <a:t>Power module slot 2 </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ctr"/>
                      <a:r>
                        <a:rPr lang="en-US" altLang="zh-CN" sz="1400" b="1" dirty="0"/>
                        <a:t>12</a:t>
                      </a:r>
                    </a:p>
                  </a:txBody>
                  <a:tcPr marL="90000" marR="90000" marT="46800" marB="46800" anchor="ct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buFont typeface="Arial"/>
                        <a:buNone/>
                      </a:pPr>
                      <a:r>
                        <a:rPr lang="en-US" sz="1400" dirty="0"/>
                        <a:t>Power module slot 1</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5" name="Picture 1" descr="C:\Users\l00192083\AppData\Roaming\eSpace_Desktop\UserData\l00192083\imagefiles\6E028B4D-7EAE-43E8-8822-2495E6533B40.png"/>
          <p:cNvPicPr>
            <a:picLocks noChangeAspect="1" noChangeArrowheads="1"/>
          </p:cNvPicPr>
          <p:nvPr/>
        </p:nvPicPr>
        <p:blipFill>
          <a:blip r:embed="rId4" cstate="print"/>
          <a:srcRect/>
          <a:stretch>
            <a:fillRect/>
          </a:stretch>
        </p:blipFill>
        <p:spPr bwMode="auto">
          <a:xfrm>
            <a:off x="2819636" y="1376773"/>
            <a:ext cx="6552728" cy="2159875"/>
          </a:xfrm>
          <a:prstGeom prst="rect">
            <a:avLst/>
          </a:prstGeom>
          <a:noFill/>
        </p:spPr>
      </p:pic>
    </p:spTree>
    <p:custDataLst>
      <p:tags r:id="rId1"/>
    </p:custDataLst>
    <p:extLst>
      <p:ext uri="{BB962C8B-B14F-4D97-AF65-F5344CB8AC3E}">
        <p14:creationId xmlns:p14="http://schemas.microsoft.com/office/powerpoint/2010/main" val="303725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altLang="zh-CN" smtClean="0"/>
              <a:t>The richness of functions and features provided by these versions is in the following order: S5700LI &lt; S5700SI &lt; S5700EI &lt; S5700HI. </a:t>
            </a:r>
          </a:p>
          <a:p>
            <a:r>
              <a:rPr lang="en-US" altLang="zh-CN" smtClean="0"/>
              <a:t>The following table lists their support for differences features. </a:t>
            </a:r>
            <a:endParaRPr lang="zh-CN" altLang="en-US" dirty="0"/>
          </a:p>
        </p:txBody>
      </p:sp>
      <p:sp>
        <p:nvSpPr>
          <p:cNvPr id="8" name="文本占位符 7"/>
          <p:cNvSpPr>
            <a:spLocks noGrp="1"/>
          </p:cNvSpPr>
          <p:nvPr>
            <p:ph type="body" sz="quarter" idx="12"/>
          </p:nvPr>
        </p:nvSpPr>
        <p:spPr>
          <a:xfrm>
            <a:off x="1595500" y="410400"/>
            <a:ext cx="9831600" cy="562615"/>
          </a:xfrm>
        </p:spPr>
        <p:txBody>
          <a:bodyPr/>
          <a:lstStyle/>
          <a:p>
            <a:r>
              <a:rPr lang="en-US" altLang="zh-CN" sz="3000" dirty="0"/>
              <a:t>Performance Differences among S5700 Versions</a:t>
            </a:r>
            <a:endParaRPr lang="zh-CN" altLang="en-US" sz="3000" dirty="0"/>
          </a:p>
        </p:txBody>
      </p:sp>
      <p:graphicFrame>
        <p:nvGraphicFramePr>
          <p:cNvPr id="3" name="Table 17"/>
          <p:cNvGraphicFramePr>
            <a:graphicFrameLocks noGrp="1"/>
          </p:cNvGraphicFramePr>
          <p:nvPr>
            <p:extLst>
              <p:ext uri="{D42A27DB-BD31-4B8C-83A1-F6EECF244321}">
                <p14:modId xmlns:p14="http://schemas.microsoft.com/office/powerpoint/2010/main" val="2882040696"/>
              </p:ext>
            </p:extLst>
          </p:nvPr>
        </p:nvGraphicFramePr>
        <p:xfrm>
          <a:off x="2487130" y="3320988"/>
          <a:ext cx="7569309" cy="2484711"/>
        </p:xfrm>
        <a:graphic>
          <a:graphicData uri="http://schemas.openxmlformats.org/drawingml/2006/table">
            <a:tbl>
              <a:tblPr firstRow="1" bandRow="1"/>
              <a:tblGrid>
                <a:gridCol w="2624048">
                  <a:extLst>
                    <a:ext uri="{9D8B030D-6E8A-4147-A177-3AD203B41FA5}">
                      <a16:colId xmlns:a16="http://schemas.microsoft.com/office/drawing/2014/main" xmlns="" val="20000"/>
                    </a:ext>
                  </a:extLst>
                </a:gridCol>
                <a:gridCol w="1017456">
                  <a:extLst>
                    <a:ext uri="{9D8B030D-6E8A-4147-A177-3AD203B41FA5}">
                      <a16:colId xmlns:a16="http://schemas.microsoft.com/office/drawing/2014/main" xmlns="" val="20001"/>
                    </a:ext>
                  </a:extLst>
                </a:gridCol>
                <a:gridCol w="1295137">
                  <a:extLst>
                    <a:ext uri="{9D8B030D-6E8A-4147-A177-3AD203B41FA5}">
                      <a16:colId xmlns:a16="http://schemas.microsoft.com/office/drawing/2014/main" xmlns="" val="20002"/>
                    </a:ext>
                  </a:extLst>
                </a:gridCol>
                <a:gridCol w="1296904">
                  <a:extLst>
                    <a:ext uri="{9D8B030D-6E8A-4147-A177-3AD203B41FA5}">
                      <a16:colId xmlns:a16="http://schemas.microsoft.com/office/drawing/2014/main" xmlns="" val="20003"/>
                    </a:ext>
                  </a:extLst>
                </a:gridCol>
                <a:gridCol w="1335764">
                  <a:extLst>
                    <a:ext uri="{9D8B030D-6E8A-4147-A177-3AD203B41FA5}">
                      <a16:colId xmlns:a16="http://schemas.microsoft.com/office/drawing/2014/main" xmlns="" val="20004"/>
                    </a:ext>
                  </a:extLst>
                </a:gridCol>
              </a:tblGrid>
              <a:tr h="415978">
                <a:tc rowSpan="2">
                  <a:txBody>
                    <a:bodyPr/>
                    <a:lstStyle/>
                    <a:p>
                      <a:pPr algn="ctr"/>
                      <a:r>
                        <a:rPr lang="en-US" altLang="zh-CN" sz="1600" b="1" kern="1200" dirty="0">
                          <a:effectLst/>
                          <a:latin typeface="+mn-ea"/>
                          <a:ea typeface="+mn-ea"/>
                        </a:rPr>
                        <a:t>Supported Feature</a:t>
                      </a:r>
                      <a:endParaRPr lang="en-US" altLang="zh-CN" sz="1600" b="1" kern="1200" dirty="0">
                        <a:solidFill>
                          <a:schemeClr val="tx1"/>
                        </a:solidFill>
                        <a:effectLst/>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gridSpan="4">
                  <a:txBody>
                    <a:bodyPr/>
                    <a:lstStyle/>
                    <a:p>
                      <a:pPr algn="ctr"/>
                      <a:r>
                        <a:rPr lang="en-US" altLang="zh-CN" sz="1600" b="1" kern="1200" dirty="0">
                          <a:effectLst/>
                          <a:latin typeface="+mn-ea"/>
                          <a:ea typeface="+mn-ea"/>
                        </a:rPr>
                        <a:t>Switch Model </a:t>
                      </a:r>
                      <a:endParaRPr lang="en-US" altLang="zh-CN" sz="1600" b="1" kern="1200" dirty="0">
                        <a:solidFill>
                          <a:schemeClr val="tx1"/>
                        </a:solidFill>
                        <a:effectLst/>
                        <a:latin typeface="+mn-ea"/>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chemeClr val="tx1"/>
                        </a:solidFill>
                        <a:latin typeface="微软雅黑" pitchFamily="34" charset="-122"/>
                        <a:ea typeface="微软雅黑" pitchFamily="34" charset="-122"/>
                        <a:cs typeface="Arial" charset="0"/>
                      </a:endParaRPr>
                    </a:p>
                  </a:txBody>
                  <a:tcPr>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400" b="1" dirty="0">
                        <a:solidFill>
                          <a:schemeClr val="tx1"/>
                        </a:solidFill>
                        <a:latin typeface="微软雅黑" pitchFamily="34" charset="-122"/>
                        <a:ea typeface="微软雅黑" pitchFamily="34" charset="-122"/>
                        <a:cs typeface="Arial" charset="0"/>
                      </a:endParaRPr>
                    </a:p>
                  </a:txBody>
                  <a:tcPr>
                    <a:solidFill>
                      <a:schemeClr val="bg1">
                        <a:lumMod val="85000"/>
                      </a:schemeClr>
                    </a:solidFill>
                  </a:tcPr>
                </a:tc>
                <a:tc hMerge="1">
                  <a:txBody>
                    <a:bodyPr/>
                    <a:lstStyle/>
                    <a:p>
                      <a:endParaRPr lang="zh-CN" altLang="en-US" dirty="0"/>
                    </a:p>
                  </a:txBody>
                  <a:tcPr>
                    <a:solidFill>
                      <a:schemeClr val="bg1">
                        <a:lumMod val="85000"/>
                      </a:schemeClr>
                    </a:solidFill>
                  </a:tcPr>
                </a:tc>
                <a:extLst>
                  <a:ext uri="{0D108BD9-81ED-4DB2-BD59-A6C34878D82A}">
                    <a16:rowId xmlns:a16="http://schemas.microsoft.com/office/drawing/2014/main" xmlns="" val="10000"/>
                  </a:ext>
                </a:extLst>
              </a:tr>
              <a:tr h="417173">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S5700LI</a:t>
                      </a:r>
                      <a:endParaRPr lang="zh-CN" altLang="en-US" sz="1600" b="1" dirty="0">
                        <a:latin typeface="+mn-ea"/>
                        <a:ea typeface="+mn-ea"/>
                      </a:endParaRPr>
                    </a:p>
                  </a:txBody>
                  <a:tcPr marL="90000" marR="90000" marT="46800" marB="4680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S5700SI</a:t>
                      </a:r>
                      <a:r>
                        <a:rPr lang="en-US" altLang="zh-CN" sz="1600" b="1" dirty="0">
                          <a:effectLst/>
                          <a:latin typeface="+mn-ea"/>
                          <a:ea typeface="+mn-ea"/>
                        </a:rPr>
                        <a:t> </a:t>
                      </a:r>
                    </a:p>
                  </a:txBody>
                  <a:tcPr marL="90000" marR="90000" marT="46800" marB="4680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S5700EI</a:t>
                      </a:r>
                      <a:r>
                        <a:rPr lang="en-US" altLang="zh-CN" sz="1600" b="1" dirty="0">
                          <a:effectLst/>
                          <a:latin typeface="+mn-ea"/>
                          <a:ea typeface="+mn-ea"/>
                        </a:rPr>
                        <a:t> </a:t>
                      </a:r>
                    </a:p>
                  </a:txBody>
                  <a:tcPr marL="90000" marR="90000" marT="46800" marB="4680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S5700HI</a:t>
                      </a:r>
                      <a:r>
                        <a:rPr lang="en-US" altLang="zh-CN" sz="1600" b="1" dirty="0">
                          <a:effectLst/>
                          <a:latin typeface="+mn-ea"/>
                          <a:ea typeface="+mn-ea"/>
                        </a:rPr>
                        <a:t> </a:t>
                      </a:r>
                    </a:p>
                  </a:txBody>
                  <a:tcPr marL="90000" marR="90000" marT="46800" marB="46800" anchor="ct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xmlns="" val="10001"/>
                  </a:ext>
                </a:extLst>
              </a:tr>
              <a:tr h="413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RIP/</a:t>
                      </a:r>
                      <a:r>
                        <a:rPr lang="en-US" altLang="zh-CN" sz="1600" b="1" kern="1200" dirty="0" err="1">
                          <a:effectLst/>
                          <a:latin typeface="+mn-ea"/>
                          <a:ea typeface="+mn-ea"/>
                        </a:rPr>
                        <a:t>RIPng</a:t>
                      </a:r>
                      <a:r>
                        <a:rPr lang="en-US" altLang="zh-CN" sz="1200" b="1" dirty="0">
                          <a:effectLst/>
                          <a:latin typeface="+mn-ea"/>
                          <a:ea typeface="+mn-ea"/>
                        </a:rPr>
                        <a:t> </a:t>
                      </a:r>
                      <a:endParaRPr lang="zh-CN" altLang="en-US" sz="1200" b="1" kern="1200" dirty="0">
                        <a:solidFill>
                          <a:schemeClr val="tx1"/>
                        </a:solidFill>
                        <a:latin typeface="+mn-ea"/>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latin typeface="+mn-ea"/>
                          <a:ea typeface="+mn-ea"/>
                        </a:rPr>
                        <a:t>N</a:t>
                      </a:r>
                      <a:endParaRPr lang="zh-CN" altLang="en-US" sz="1200" kern="1200" dirty="0">
                        <a:solidFill>
                          <a:schemeClr val="tx1"/>
                        </a:solidFill>
                        <a:latin typeface="+mn-ea"/>
                        <a:ea typeface="+mn-ea"/>
                        <a:cs typeface="+mn-cs"/>
                      </a:endParaRP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latin typeface="+mn-ea"/>
                          <a:ea typeface="+mn-ea"/>
                        </a:rPr>
                        <a:t>Y</a:t>
                      </a:r>
                      <a:endParaRPr lang="zh-CN" altLang="en-US" sz="1200" kern="1200" dirty="0">
                        <a:solidFill>
                          <a:schemeClr val="tx1"/>
                        </a:solidFill>
                        <a:latin typeface="+mn-ea"/>
                        <a:ea typeface="+mn-ea"/>
                        <a:cs typeface="+mn-cs"/>
                      </a:endParaRP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ea"/>
                          <a:ea typeface="+mn-ea"/>
                        </a:rPr>
                        <a:t>Y</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ea"/>
                          <a:ea typeface="+mn-ea"/>
                        </a:rPr>
                        <a:t>Y</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413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OSPF/BGP/PIM</a:t>
                      </a:r>
                      <a:endParaRPr lang="en-US" altLang="zh-CN" sz="1200" b="1"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N</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N</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Y</a:t>
                      </a:r>
                    </a:p>
                  </a:txBody>
                  <a:tcPr marL="90000" marR="9000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Y</a:t>
                      </a: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6446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a:effectLst/>
                          <a:latin typeface="+mn-ea"/>
                          <a:ea typeface="+mn-ea"/>
                        </a:rPr>
                        <a:t>MPLS/</a:t>
                      </a:r>
                      <a:r>
                        <a:rPr lang="en-US" altLang="zh-CN" sz="1600" b="1" kern="1200" dirty="0" err="1">
                          <a:effectLst/>
                          <a:latin typeface="+mn-ea"/>
                          <a:ea typeface="+mn-ea"/>
                        </a:rPr>
                        <a:t>Netstream</a:t>
                      </a:r>
                      <a:r>
                        <a:rPr lang="en-US" altLang="zh-CN" sz="1600" b="1" kern="1200" dirty="0">
                          <a:effectLst/>
                          <a:latin typeface="+mn-ea"/>
                          <a:ea typeface="+mn-ea"/>
                        </a:rPr>
                        <a:t>/Hardware-based Ethernet </a:t>
                      </a:r>
                      <a:r>
                        <a:rPr lang="zh-CN" altLang="en-US" sz="1600" b="1" kern="1200" dirty="0">
                          <a:effectLst/>
                          <a:latin typeface="+mn-ea"/>
                          <a:ea typeface="+mn-ea"/>
                        </a:rPr>
                        <a:t> </a:t>
                      </a:r>
                      <a:r>
                        <a:rPr lang="en-US" altLang="zh-CN" sz="1600" b="1" kern="1200" dirty="0">
                          <a:effectLst/>
                          <a:latin typeface="+mn-ea"/>
                          <a:ea typeface="+mn-ea"/>
                        </a:rPr>
                        <a:t>OAM/BFD</a:t>
                      </a:r>
                      <a:r>
                        <a:rPr lang="en-US" altLang="zh-CN" sz="1200" b="1" dirty="0">
                          <a:effectLst/>
                          <a:latin typeface="+mn-ea"/>
                          <a:ea typeface="+mn-ea"/>
                        </a:rPr>
                        <a:t> </a:t>
                      </a:r>
                      <a:endParaRPr lang="en-US" altLang="zh-CN" sz="1200" b="1" dirty="0">
                        <a:latin typeface="+mn-ea"/>
                        <a:ea typeface="+mn-ea"/>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N</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N</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N</a:t>
                      </a: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Y</a:t>
                      </a: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11982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dirty="0" smtClean="0"/>
              <a:t>The S6700 series </a:t>
            </a:r>
            <a:r>
              <a:rPr lang="en-US" altLang="zh-CN" dirty="0" err="1" smtClean="0"/>
              <a:t>ethernet</a:t>
            </a:r>
            <a:r>
              <a:rPr lang="en-US" altLang="zh-CN" dirty="0" smtClean="0"/>
              <a:t> switches (S6700 for short) are next-generation 10G box switches. The S6700 can function as an access switch in an Internet data center (IDC) or a core switch on a campus network. </a:t>
            </a:r>
          </a:p>
          <a:p>
            <a:r>
              <a:rPr lang="en-US" altLang="zh-CN" dirty="0" smtClean="0"/>
              <a:t>The S6700 has industry-leading performance and provides up to 24 or 48 line-speed 10GE ports. It can be used in a data center to provide 10 </a:t>
            </a:r>
            <a:r>
              <a:rPr lang="en-US" altLang="zh-CN" dirty="0" err="1" smtClean="0"/>
              <a:t>Gbit</a:t>
            </a:r>
            <a:r>
              <a:rPr lang="en-US" altLang="zh-CN" dirty="0" smtClean="0"/>
              <a:t>/s access to servers or function as a core switch on a campus network to provide 10 </a:t>
            </a:r>
            <a:r>
              <a:rPr lang="en-US" altLang="zh-CN" dirty="0" err="1" smtClean="0"/>
              <a:t>Gbit</a:t>
            </a:r>
            <a:r>
              <a:rPr lang="en-US" altLang="zh-CN" dirty="0" smtClean="0"/>
              <a:t>/s traffic aggregation. In addition, the S6700 provides a wide variety of services, comprehensive security policies, and various </a:t>
            </a:r>
            <a:r>
              <a:rPr lang="en-US" altLang="zh-CN" dirty="0" err="1" smtClean="0"/>
              <a:t>QoS</a:t>
            </a:r>
            <a:r>
              <a:rPr lang="en-US" altLang="zh-CN" dirty="0" smtClean="0"/>
              <a:t> features to help customers build scalable, manageable, reliable, and secure data centers. </a:t>
            </a:r>
            <a:endParaRPr lang="en-US" altLang="zh-CN" dirty="0"/>
          </a:p>
        </p:txBody>
      </p:sp>
      <p:sp>
        <p:nvSpPr>
          <p:cNvPr id="2" name="文本占位符 1"/>
          <p:cNvSpPr>
            <a:spLocks noGrp="1"/>
          </p:cNvSpPr>
          <p:nvPr>
            <p:ph type="body" sz="quarter" idx="12"/>
          </p:nvPr>
        </p:nvSpPr>
        <p:spPr/>
        <p:txBody>
          <a:bodyPr/>
          <a:lstStyle/>
          <a:p>
            <a:r>
              <a:rPr lang="en-US" altLang="zh-CN" smtClean="0"/>
              <a:t>S6700 Product Positioning</a:t>
            </a:r>
            <a:endParaRPr lang="zh-CN" altLang="en-US" dirty="0"/>
          </a:p>
        </p:txBody>
      </p:sp>
    </p:spTree>
    <p:extLst>
      <p:ext uri="{BB962C8B-B14F-4D97-AF65-F5344CB8AC3E}">
        <p14:creationId xmlns:p14="http://schemas.microsoft.com/office/powerpoint/2010/main" val="1653147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smtClean="0"/>
              <a:t>S6720 Series Switches </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1848152697"/>
              </p:ext>
            </p:extLst>
          </p:nvPr>
        </p:nvGraphicFramePr>
        <p:xfrm>
          <a:off x="2369160" y="3418961"/>
          <a:ext cx="7687280" cy="2342659"/>
        </p:xfrm>
        <a:graphic>
          <a:graphicData uri="http://schemas.openxmlformats.org/drawingml/2006/table">
            <a:tbl>
              <a:tblPr/>
              <a:tblGrid>
                <a:gridCol w="450476">
                  <a:extLst>
                    <a:ext uri="{9D8B030D-6E8A-4147-A177-3AD203B41FA5}">
                      <a16:colId xmlns:a16="http://schemas.microsoft.com/office/drawing/2014/main" xmlns="" val="20000"/>
                    </a:ext>
                  </a:extLst>
                </a:gridCol>
                <a:gridCol w="3393164">
                  <a:extLst>
                    <a:ext uri="{9D8B030D-6E8A-4147-A177-3AD203B41FA5}">
                      <a16:colId xmlns:a16="http://schemas.microsoft.com/office/drawing/2014/main" xmlns="" val="20001"/>
                    </a:ext>
                  </a:extLst>
                </a:gridCol>
                <a:gridCol w="459264">
                  <a:extLst>
                    <a:ext uri="{9D8B030D-6E8A-4147-A177-3AD203B41FA5}">
                      <a16:colId xmlns:a16="http://schemas.microsoft.com/office/drawing/2014/main" xmlns="" val="20002"/>
                    </a:ext>
                  </a:extLst>
                </a:gridCol>
                <a:gridCol w="3384376">
                  <a:extLst>
                    <a:ext uri="{9D8B030D-6E8A-4147-A177-3AD203B41FA5}">
                      <a16:colId xmlns:a16="http://schemas.microsoft.com/office/drawing/2014/main" xmlns="" val="20003"/>
                    </a:ext>
                  </a:extLst>
                </a:gridCol>
              </a:tblGrid>
              <a:tr h="288032">
                <a:tc>
                  <a:txBody>
                    <a:bodyPr/>
                    <a:lstStyle/>
                    <a:p>
                      <a:pPr marL="0" algn="ctr" defTabSz="914400" rtl="0" eaLnBrk="1" latinLnBrk="0" hangingPunct="1"/>
                      <a:r>
                        <a:rPr lang="en-US" altLang="zh-CN" sz="1400" b="1" kern="1200" dirty="0"/>
                        <a:t>1</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buFont typeface="Arial"/>
                        <a:buNone/>
                      </a:pPr>
                      <a:r>
                        <a:rPr lang="en-US" sz="1400" kern="1200" dirty="0"/>
                        <a:t>Twenty-four 10GE SFP+ Ethernet optical ports</a:t>
                      </a:r>
                      <a:endParaRPr lang="en-US" sz="1400" kern="1200" dirty="0">
                        <a:solidFill>
                          <a:schemeClr val="tx1"/>
                        </a:solidFill>
                        <a:latin typeface="+mn-lt"/>
                        <a:ea typeface="+mn-ea"/>
                        <a:cs typeface="+mn-cs"/>
                      </a:endParaRPr>
                    </a:p>
                  </a:txBody>
                  <a:tcPr marL="90000" marR="90000" marT="46800" marB="46800" anchor="ctr">
                    <a:lnT w="28575"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n-US" altLang="zh-CN" sz="1400" b="1" kern="1200" dirty="0"/>
                        <a:t>2</a:t>
                      </a:r>
                      <a:endParaRPr lang="en-US" altLang="zh-CN" sz="1400" b="1" kern="1200" dirty="0">
                        <a:solidFill>
                          <a:schemeClr val="tx1"/>
                        </a:solidFill>
                        <a:latin typeface="+mn-lt"/>
                        <a:ea typeface="+mn-ea"/>
                        <a:cs typeface="+mn-cs"/>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l" defTabSz="914400" rtl="0" eaLnBrk="1" latinLnBrk="0" hangingPunct="1">
                        <a:buFont typeface="Arial"/>
                        <a:buNone/>
                      </a:pPr>
                      <a:r>
                        <a:rPr lang="en-US" sz="1400" kern="1200" dirty="0"/>
                        <a:t>Two 40GE QSFP+ optical ports</a:t>
                      </a:r>
                      <a:endParaRPr lang="en-US"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347587">
                <a:tc>
                  <a:txBody>
                    <a:bodyPr/>
                    <a:lstStyle/>
                    <a:p>
                      <a:pPr marL="0" algn="ctr" defTabSz="914400" rtl="0" eaLnBrk="1" latinLnBrk="0" hangingPunct="1"/>
                      <a:r>
                        <a:rPr lang="en-US" altLang="zh-CN" sz="1400" b="1" kern="1200" dirty="0"/>
                        <a:t>3</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algn="l" defTabSz="914400" rtl="0" eaLnBrk="1" latinLnBrk="0" hangingPunct="1"/>
                      <a:r>
                        <a:rPr lang="en-US" sz="1400" kern="1200" dirty="0"/>
                        <a:t>One ETH management port</a:t>
                      </a:r>
                      <a:endParaRPr lang="en-US" sz="1400" kern="1200" dirty="0">
                        <a:solidFill>
                          <a:schemeClr val="tx1"/>
                        </a:solidFill>
                        <a:latin typeface="+mn-lt"/>
                        <a:ea typeface="+mn-ea"/>
                        <a:cs typeface="+mn-cs"/>
                      </a:endParaRPr>
                    </a:p>
                  </a:txBody>
                  <a:tcPr marL="90000" marR="90000" marT="46800" marB="46800" anchor="ctr"/>
                </a:tc>
                <a:tc>
                  <a:txBody>
                    <a:bodyPr/>
                    <a:lstStyle/>
                    <a:p>
                      <a:pPr marL="0" algn="ctr" defTabSz="914400" rtl="0" eaLnBrk="1" latinLnBrk="0" hangingPunct="1"/>
                      <a:r>
                        <a:rPr lang="en-US" altLang="zh-CN" sz="1400" b="1" kern="1200" dirty="0"/>
                        <a:t>4</a:t>
                      </a:r>
                      <a:endParaRPr lang="en-US" altLang="zh-CN" sz="1400" b="1" kern="1200" dirty="0">
                        <a:solidFill>
                          <a:schemeClr val="tx1"/>
                        </a:solidFill>
                        <a:latin typeface="+mn-lt"/>
                        <a:ea typeface="+mn-ea"/>
                        <a:cs typeface="+mn-cs"/>
                      </a:endParaRPr>
                    </a:p>
                  </a:txBody>
                  <a:tcPr marL="90000" marR="90000" marT="46800" marB="46800" anchor="ctr">
                    <a:solidFill>
                      <a:schemeClr val="bg1">
                        <a:lumMod val="85000"/>
                      </a:schemeClr>
                    </a:solidFill>
                  </a:tcPr>
                </a:tc>
                <a:tc>
                  <a:txBody>
                    <a:bodyPr/>
                    <a:lstStyle/>
                    <a:p>
                      <a:pPr marL="0" algn="l" defTabSz="914400" rtl="0" eaLnBrk="1" latinLnBrk="0" hangingPunct="1"/>
                      <a:r>
                        <a:rPr lang="en-US" sz="1400" kern="1200" dirty="0"/>
                        <a:t>One console port</a:t>
                      </a:r>
                      <a:endParaRPr lang="en-US"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324036">
                <a:tc>
                  <a:txBody>
                    <a:bodyPr/>
                    <a:lstStyle/>
                    <a:p>
                      <a:pPr marL="0" algn="ctr" defTabSz="914400" rtl="0" eaLnBrk="1" latinLnBrk="0" hangingPunct="1"/>
                      <a:r>
                        <a:rPr lang="en-US" altLang="zh-CN" sz="1400" b="1" kern="1200" dirty="0"/>
                        <a:t>5</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algn="l" defTabSz="914400" rtl="0" eaLnBrk="1" latinLnBrk="0" hangingPunct="1"/>
                      <a:r>
                        <a:rPr lang="en-US" sz="1400" kern="1200" dirty="0"/>
                        <a:t>One USB port</a:t>
                      </a:r>
                      <a:endParaRPr lang="en-US" sz="1400" kern="1200" dirty="0">
                        <a:solidFill>
                          <a:schemeClr val="tx1"/>
                        </a:solidFill>
                        <a:latin typeface="+mn-lt"/>
                        <a:ea typeface="+mn-ea"/>
                        <a:cs typeface="+mn-cs"/>
                      </a:endParaRPr>
                    </a:p>
                  </a:txBody>
                  <a:tcPr marL="90000" marR="90000" marT="46800" marB="46800" anchor="ctr"/>
                </a:tc>
                <a:tc>
                  <a:txBody>
                    <a:bodyPr/>
                    <a:lstStyle/>
                    <a:p>
                      <a:pPr marL="0" algn="ctr" defTabSz="914400" rtl="0" eaLnBrk="1" latinLnBrk="0" hangingPunct="1"/>
                      <a:r>
                        <a:rPr lang="en-US" altLang="zh-CN" sz="1400" b="1" kern="1200" dirty="0"/>
                        <a:t>6</a:t>
                      </a:r>
                      <a:endParaRPr lang="en-US" altLang="zh-CN" sz="1400" b="1" kern="1200" dirty="0">
                        <a:solidFill>
                          <a:schemeClr val="tx1"/>
                        </a:solidFill>
                        <a:latin typeface="+mn-lt"/>
                        <a:ea typeface="+mn-ea"/>
                        <a:cs typeface="+mn-cs"/>
                      </a:endParaRPr>
                    </a:p>
                  </a:txBody>
                  <a:tcPr marL="90000" marR="90000" marT="46800" marB="46800" anchor="ctr">
                    <a:solidFill>
                      <a:schemeClr val="bg1">
                        <a:lumMod val="85000"/>
                      </a:schemeClr>
                    </a:solidFill>
                  </a:tcPr>
                </a:tc>
                <a:tc>
                  <a:txBody>
                    <a:bodyPr/>
                    <a:lstStyle/>
                    <a:p>
                      <a:pPr marL="0" algn="l" defTabSz="914400" rtl="0" eaLnBrk="1" latinLnBrk="0" hangingPunct="1"/>
                      <a:r>
                        <a:rPr lang="en-US" sz="1400" kern="1200" dirty="0"/>
                        <a:t>Ground screw NOTE: It is used with a ground cable.</a:t>
                      </a:r>
                      <a:endParaRPr lang="en-US"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40512">
                <a:tc>
                  <a:txBody>
                    <a:bodyPr/>
                    <a:lstStyle/>
                    <a:p>
                      <a:pPr marL="0" algn="ctr" defTabSz="914400" rtl="0" eaLnBrk="1" latinLnBrk="0" hangingPunct="1"/>
                      <a:r>
                        <a:rPr lang="en-US" altLang="zh-CN" sz="1400" b="1" kern="1200" dirty="0"/>
                        <a:t>7</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algn="l" defTabSz="914400" rtl="0" eaLnBrk="1" latinLnBrk="0" hangingPunct="1"/>
                      <a:r>
                        <a:rPr lang="en-US" sz="1400" kern="1200" dirty="0"/>
                        <a:t>Equipment serial number (ESN) label</a:t>
                      </a:r>
                      <a:endParaRPr lang="en-US" sz="1400" kern="1200" dirty="0">
                        <a:solidFill>
                          <a:schemeClr val="tx1"/>
                        </a:solidFill>
                        <a:latin typeface="+mn-lt"/>
                        <a:ea typeface="+mn-ea"/>
                        <a:cs typeface="+mn-cs"/>
                      </a:endParaRPr>
                    </a:p>
                  </a:txBody>
                  <a:tcPr marL="90000" marR="90000" marT="46800" marB="46800" anchor="ctr"/>
                </a:tc>
                <a:tc>
                  <a:txBody>
                    <a:bodyPr/>
                    <a:lstStyle/>
                    <a:p>
                      <a:pPr marL="0" algn="ctr" defTabSz="914400" rtl="0" eaLnBrk="1" latinLnBrk="0" hangingPunct="1"/>
                      <a:r>
                        <a:rPr lang="en-US" altLang="zh-CN" sz="1400" b="1" kern="1200" dirty="0"/>
                        <a:t>8</a:t>
                      </a:r>
                      <a:endParaRPr lang="en-US" altLang="zh-CN" sz="1400" b="1" kern="1200" dirty="0">
                        <a:solidFill>
                          <a:schemeClr val="tx1"/>
                        </a:solidFill>
                        <a:latin typeface="+mn-lt"/>
                        <a:ea typeface="+mn-ea"/>
                        <a:cs typeface="+mn-cs"/>
                      </a:endParaRPr>
                    </a:p>
                  </a:txBody>
                  <a:tcPr marL="90000" marR="90000" marT="46800" marB="46800" anchor="ctr">
                    <a:solidFill>
                      <a:schemeClr val="bg1">
                        <a:lumMod val="85000"/>
                      </a:schemeClr>
                    </a:solidFill>
                  </a:tcPr>
                </a:tc>
                <a:tc>
                  <a:txBody>
                    <a:bodyPr/>
                    <a:lstStyle/>
                    <a:p>
                      <a:pPr marL="0" algn="l" defTabSz="914400" rtl="0" eaLnBrk="1" latinLnBrk="0" hangingPunct="1">
                        <a:buFont typeface="Arial"/>
                        <a:buNone/>
                      </a:pPr>
                      <a:r>
                        <a:rPr lang="en-US" sz="1400" kern="1200" dirty="0"/>
                        <a:t>Extended card slot</a:t>
                      </a:r>
                      <a:endParaRPr lang="en-US"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88032">
                <a:tc>
                  <a:txBody>
                    <a:bodyPr/>
                    <a:lstStyle/>
                    <a:p>
                      <a:pPr marL="0" algn="ctr" defTabSz="914400" rtl="0" eaLnBrk="1" latinLnBrk="0" hangingPunct="1"/>
                      <a:r>
                        <a:rPr lang="en-US" altLang="zh-CN" sz="1400" b="1" kern="1200" dirty="0"/>
                        <a:t>9</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marL="0" algn="l" defTabSz="914400" rtl="0" eaLnBrk="1" latinLnBrk="0" hangingPunct="1"/>
                      <a:r>
                        <a:rPr lang="en-US" sz="1400" kern="1200" dirty="0"/>
                        <a:t>Fan module slot</a:t>
                      </a:r>
                      <a:endParaRPr lang="en-US" sz="1400" kern="1200" dirty="0">
                        <a:solidFill>
                          <a:schemeClr val="tx1"/>
                        </a:solidFill>
                        <a:latin typeface="+mn-lt"/>
                        <a:ea typeface="+mn-ea"/>
                        <a:cs typeface="+mn-cs"/>
                      </a:endParaRPr>
                    </a:p>
                  </a:txBody>
                  <a:tcPr marL="90000" marR="90000" marT="46800" marB="46800" anchor="ctr"/>
                </a:tc>
                <a:tc>
                  <a:txBody>
                    <a:bodyPr/>
                    <a:lstStyle/>
                    <a:p>
                      <a:pPr marL="0" algn="ctr" defTabSz="914400" rtl="0" eaLnBrk="1" latinLnBrk="0" hangingPunct="1"/>
                      <a:r>
                        <a:rPr lang="en-US" altLang="zh-CN" sz="1400" b="1" kern="1200" dirty="0"/>
                        <a:t>10</a:t>
                      </a:r>
                      <a:endParaRPr lang="en-US" altLang="zh-CN" sz="1400" b="1" kern="1200" dirty="0">
                        <a:solidFill>
                          <a:schemeClr val="tx1"/>
                        </a:solidFill>
                        <a:latin typeface="+mn-lt"/>
                        <a:ea typeface="+mn-ea"/>
                        <a:cs typeface="+mn-cs"/>
                      </a:endParaRPr>
                    </a:p>
                  </a:txBody>
                  <a:tcPr marL="90000" marR="90000" marT="46800" marB="46800" anchor="ctr">
                    <a:solidFill>
                      <a:schemeClr val="bg1">
                        <a:lumMod val="85000"/>
                      </a:schemeClr>
                    </a:solidFill>
                  </a:tcPr>
                </a:tc>
                <a:tc>
                  <a:txBody>
                    <a:bodyPr/>
                    <a:lstStyle/>
                    <a:p>
                      <a:pPr marL="0" algn="l" defTabSz="914400" rtl="0" eaLnBrk="1" latinLnBrk="0" hangingPunct="1">
                        <a:buFont typeface="Arial"/>
                        <a:buNone/>
                      </a:pPr>
                      <a:r>
                        <a:rPr lang="en-US" sz="1400" kern="1200" dirty="0"/>
                        <a:t>Power module slot 2</a:t>
                      </a:r>
                      <a:endParaRPr lang="en-US"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88032">
                <a:tc>
                  <a:txBody>
                    <a:bodyPr/>
                    <a:lstStyle/>
                    <a:p>
                      <a:pPr marL="0" algn="ctr" defTabSz="914400" rtl="0" eaLnBrk="1" latinLnBrk="0" hangingPunct="1"/>
                      <a:r>
                        <a:rPr lang="en-US" altLang="zh-CN" sz="1400" b="1" kern="1200" dirty="0"/>
                        <a:t>11</a:t>
                      </a:r>
                      <a:endParaRPr lang="en-US" altLang="zh-CN" sz="1400" b="1" kern="1200" dirty="0">
                        <a:solidFill>
                          <a:schemeClr val="tx1"/>
                        </a:solidFill>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buFont typeface="Arial"/>
                        <a:buNone/>
                      </a:pPr>
                      <a:r>
                        <a:rPr lang="en-US" sz="1400" kern="1200" dirty="0"/>
                        <a:t>Power module slot 1</a:t>
                      </a:r>
                      <a:endParaRPr lang="en-US" sz="1400" kern="1200" dirty="0">
                        <a:solidFill>
                          <a:schemeClr val="tx1"/>
                        </a:solidFill>
                        <a:latin typeface="+mn-lt"/>
                        <a:ea typeface="+mn-ea"/>
                        <a:cs typeface="+mn-cs"/>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400" b="1" kern="1200" dirty="0"/>
                        <a:t>-</a:t>
                      </a:r>
                      <a:endParaRPr lang="en-US" altLang="zh-CN" sz="1400" b="1" kern="1200" dirty="0">
                        <a:solidFill>
                          <a:schemeClr val="tx1"/>
                        </a:solidFill>
                        <a:latin typeface="+mn-lt"/>
                        <a:ea typeface="+mn-ea"/>
                        <a:cs typeface="+mn-cs"/>
                      </a:endParaRPr>
                    </a:p>
                  </a:txBody>
                  <a:tcPr marL="90000" marR="90000" marT="46800" marB="46800" anchor="ctr">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r>
                        <a:rPr lang="en-US" altLang="zh-CN" sz="1400" kern="1200" dirty="0"/>
                        <a:t>-</a:t>
                      </a:r>
                      <a:endParaRPr lang="en-US" altLang="zh-CN" sz="1400" kern="1200" dirty="0">
                        <a:solidFill>
                          <a:schemeClr val="tx1"/>
                        </a:solidFill>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6" name="Picture 1" descr="C:\Users\l00192083\AppData\Roaming\eSpace_Desktop\UserData\l00192083\imagefiles\8DC102B5-42F6-4ED5-A9C9-03775BFC8668.png"/>
          <p:cNvPicPr>
            <a:picLocks noChangeAspect="1" noChangeArrowheads="1"/>
          </p:cNvPicPr>
          <p:nvPr/>
        </p:nvPicPr>
        <p:blipFill>
          <a:blip r:embed="rId4" cstate="print"/>
          <a:srcRect/>
          <a:stretch>
            <a:fillRect/>
          </a:stretch>
        </p:blipFill>
        <p:spPr bwMode="auto">
          <a:xfrm>
            <a:off x="2964073" y="1376363"/>
            <a:ext cx="6264696" cy="2023302"/>
          </a:xfrm>
          <a:prstGeom prst="rect">
            <a:avLst/>
          </a:prstGeom>
          <a:noFill/>
        </p:spPr>
      </p:pic>
    </p:spTree>
    <p:custDataLst>
      <p:tags r:id="rId1"/>
    </p:custDataLst>
    <p:extLst>
      <p:ext uri="{BB962C8B-B14F-4D97-AF65-F5344CB8AC3E}">
        <p14:creationId xmlns:p14="http://schemas.microsoft.com/office/powerpoint/2010/main" val="1392827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a:solidFill>
                  <a:schemeClr val="bg1">
                    <a:lumMod val="50000"/>
                  </a:schemeClr>
                </a:solidFill>
              </a:rPr>
              <a:t>Overview of S Series Fixed </a:t>
            </a:r>
            <a:r>
              <a:rPr lang="en-US" altLang="zh-CN" dirty="0" smtClean="0">
                <a:solidFill>
                  <a:schemeClr val="bg1">
                    <a:lumMod val="50000"/>
                  </a:schemeClr>
                </a:solidFill>
              </a:rPr>
              <a:t>Switches</a:t>
            </a:r>
          </a:p>
          <a:p>
            <a:r>
              <a:rPr lang="en-US" altLang="zh-CN" b="1" dirty="0" smtClean="0"/>
              <a:t>Overview </a:t>
            </a:r>
            <a:r>
              <a:rPr lang="en-US" altLang="zh-CN" b="1" dirty="0"/>
              <a:t>of S Series Modular Switches </a:t>
            </a:r>
            <a:endParaRPr lang="en-US" altLang="zh-CN" b="1" dirty="0" smtClean="0"/>
          </a:p>
          <a:p>
            <a:r>
              <a:rPr lang="en-US" altLang="zh-CN" dirty="0" smtClean="0">
                <a:solidFill>
                  <a:schemeClr val="bg1">
                    <a:lumMod val="50000"/>
                  </a:schemeClr>
                </a:solidFill>
              </a:rPr>
              <a:t>Sub-cards and Modules</a:t>
            </a:r>
          </a:p>
          <a:p>
            <a:r>
              <a:rPr lang="en-US" altLang="zh-CN" dirty="0" smtClean="0">
                <a:solidFill>
                  <a:schemeClr val="bg1">
                    <a:lumMod val="50000"/>
                  </a:schemeClr>
                </a:solidFill>
              </a:rPr>
              <a:t>Product Features</a:t>
            </a:r>
            <a:endParaRPr lang="zh-CN" altLang="en-US" dirty="0">
              <a:solidFill>
                <a:schemeClr val="bg1">
                  <a:lumMod val="50000"/>
                </a:schemeClr>
              </a:solidFill>
            </a:endParaRPr>
          </a:p>
        </p:txBody>
      </p:sp>
    </p:spTree>
    <p:extLst>
      <p:ext uri="{BB962C8B-B14F-4D97-AF65-F5344CB8AC3E}">
        <p14:creationId xmlns:p14="http://schemas.microsoft.com/office/powerpoint/2010/main" val="1844018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pPr lvl="0"/>
            <a:r>
              <a:rPr lang="en-US" altLang="zh-CN" dirty="0"/>
              <a:t>Introduction to Huawei Data Center S</a:t>
            </a:r>
            <a:r>
              <a:rPr lang="en-US" altLang="zh-CN" dirty="0" smtClean="0"/>
              <a:t> </a:t>
            </a:r>
            <a:r>
              <a:rPr lang="en-US" altLang="zh-CN" dirty="0"/>
              <a:t>Series Switches</a:t>
            </a:r>
            <a:endParaRPr lang="zh-CN" altLang="en-US" dirty="0"/>
          </a:p>
        </p:txBody>
      </p:sp>
      <p:sp>
        <p:nvSpPr>
          <p:cNvPr id="3" name="文本占位符 2"/>
          <p:cNvSpPr>
            <a:spLocks noGrp="1"/>
          </p:cNvSpPr>
          <p:nvPr>
            <p:ph type="body" sz="quarter" idx="10"/>
          </p:nvPr>
        </p:nvSpPr>
        <p:spPr/>
        <p:txBody>
          <a:bodyPr/>
          <a:lstStyle/>
          <a:p>
            <a:r>
              <a:rPr lang="en-US" altLang="zh-CN" smtClean="0"/>
              <a:t>Huawei Data Center Series of Courses</a:t>
            </a:r>
            <a:endParaRPr lang="zh-CN" altLang="en-US" smtClean="0"/>
          </a:p>
          <a:p>
            <a:endParaRPr lang="zh-CN" altLang="en-US" dirty="0"/>
          </a:p>
        </p:txBody>
      </p:sp>
    </p:spTree>
    <p:extLst>
      <p:ext uri="{BB962C8B-B14F-4D97-AF65-F5344CB8AC3E}">
        <p14:creationId xmlns:p14="http://schemas.microsoft.com/office/powerpoint/2010/main" val="1985311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S9700 Series Core Smart Routing switches</a:t>
            </a:r>
            <a:endParaRPr lang="zh-CN" altLang="en-US" dirty="0"/>
          </a:p>
        </p:txBody>
      </p:sp>
      <p:grpSp>
        <p:nvGrpSpPr>
          <p:cNvPr id="3" name="组合 2"/>
          <p:cNvGrpSpPr/>
          <p:nvPr/>
        </p:nvGrpSpPr>
        <p:grpSpPr>
          <a:xfrm>
            <a:off x="2279650" y="1376364"/>
            <a:ext cx="8856910" cy="4831005"/>
            <a:chOff x="2279650" y="1376364"/>
            <a:chExt cx="8112942" cy="4831005"/>
          </a:xfrm>
        </p:grpSpPr>
        <p:sp>
          <p:nvSpPr>
            <p:cNvPr id="5" name="圆角矩形​​ 135"/>
            <p:cNvSpPr/>
            <p:nvPr/>
          </p:nvSpPr>
          <p:spPr bwMode="auto">
            <a:xfrm>
              <a:off x="2315852" y="1376364"/>
              <a:ext cx="7775736" cy="4831005"/>
            </a:xfrm>
            <a:prstGeom prst="roundRect">
              <a:avLst>
                <a:gd name="adj" fmla="val 4392"/>
              </a:avLst>
            </a:prstGeom>
            <a:solidFill>
              <a:schemeClr val="bg1"/>
            </a:solidFill>
            <a:ln>
              <a:noFill/>
            </a:ln>
            <a:effectLst>
              <a:outerShdw blurRad="63500" sx="101000" sy="101000" algn="ctr" rotWithShape="0">
                <a:prstClr val="black">
                  <a:alpha val="30000"/>
                </a:prstClr>
              </a:outerShdw>
            </a:effectLst>
          </p:spPr>
          <p:txBody>
            <a:bodyPr lIns="68432" tIns="34216" rIns="68432" bIns="34216"/>
            <a:lstStyle/>
            <a:p>
              <a:pPr>
                <a:buClr>
                  <a:srgbClr val="CC9900"/>
                </a:buClr>
                <a:buFont typeface="Wingdings" pitchFamily="2" charset="2"/>
                <a:buChar char="n"/>
                <a:defRPr/>
              </a:pPr>
              <a:endParaRPr lang="zh-CN" altLang="en-US" sz="1200" dirty="0">
                <a:latin typeface="+mn-ea"/>
                <a:ea typeface="+mn-ea"/>
                <a:cs typeface="Arial" pitchFamily="34" charset="0"/>
              </a:endParaRPr>
            </a:p>
          </p:txBody>
        </p:sp>
        <p:grpSp>
          <p:nvGrpSpPr>
            <p:cNvPr id="6" name="组合 69"/>
            <p:cNvGrpSpPr/>
            <p:nvPr/>
          </p:nvGrpSpPr>
          <p:grpSpPr>
            <a:xfrm>
              <a:off x="2603613" y="1844824"/>
              <a:ext cx="4599469" cy="2402984"/>
              <a:chOff x="3207181" y="1069978"/>
              <a:chExt cx="10461982" cy="3850590"/>
            </a:xfrm>
          </p:grpSpPr>
          <p:grpSp>
            <p:nvGrpSpPr>
              <p:cNvPr id="7" name="Group 29"/>
              <p:cNvGrpSpPr>
                <a:grpSpLocks/>
              </p:cNvGrpSpPr>
              <p:nvPr/>
            </p:nvGrpSpPr>
            <p:grpSpPr bwMode="auto">
              <a:xfrm rot="5400000">
                <a:off x="4896534" y="2127244"/>
                <a:ext cx="1234081" cy="1725941"/>
                <a:chOff x="1472" y="2307"/>
                <a:chExt cx="1315" cy="356"/>
              </a:xfrm>
            </p:grpSpPr>
            <p:sp>
              <p:nvSpPr>
                <p:cNvPr id="11" name="Line 36"/>
                <p:cNvSpPr>
                  <a:spLocks noChangeShapeType="1"/>
                </p:cNvSpPr>
                <p:nvPr/>
              </p:nvSpPr>
              <p:spPr bwMode="gray">
                <a:xfrm rot="16200000" flipV="1">
                  <a:off x="1952" y="1828"/>
                  <a:ext cx="356" cy="1314"/>
                </a:xfrm>
                <a:prstGeom prst="line">
                  <a:avLst/>
                </a:prstGeom>
                <a:noFill/>
                <a:ln w="9525">
                  <a:solidFill>
                    <a:schemeClr val="bg1"/>
                  </a:solidFill>
                  <a:round/>
                  <a:headEnd/>
                  <a:tailEnd/>
                </a:ln>
              </p:spPr>
              <p:txBody>
                <a:bodyPr/>
                <a:lstStyle/>
                <a:p>
                  <a:endParaRPr lang="zh-CN" altLang="en-US" sz="1200">
                    <a:latin typeface="+mn-ea"/>
                    <a:ea typeface="+mn-ea"/>
                    <a:cs typeface="Arial" pitchFamily="34" charset="0"/>
                  </a:endParaRPr>
                </a:p>
              </p:txBody>
            </p:sp>
            <p:sp>
              <p:nvSpPr>
                <p:cNvPr id="12" name="Line 36"/>
                <p:cNvSpPr>
                  <a:spLocks noChangeShapeType="1"/>
                </p:cNvSpPr>
                <p:nvPr/>
              </p:nvSpPr>
              <p:spPr bwMode="gray">
                <a:xfrm rot="-5400000" flipH="1" flipV="1">
                  <a:off x="2129" y="1651"/>
                  <a:ext cx="2" cy="1315"/>
                </a:xfrm>
                <a:prstGeom prst="line">
                  <a:avLst/>
                </a:prstGeom>
                <a:noFill/>
                <a:ln w="9525">
                  <a:solidFill>
                    <a:schemeClr val="bg1"/>
                  </a:solidFill>
                  <a:round/>
                  <a:headEnd/>
                  <a:tailEnd/>
                </a:ln>
              </p:spPr>
              <p:txBody>
                <a:bodyPr/>
                <a:lstStyle/>
                <a:p>
                  <a:endParaRPr lang="zh-CN" altLang="en-US" sz="1200">
                    <a:latin typeface="+mn-ea"/>
                    <a:ea typeface="+mn-ea"/>
                    <a:cs typeface="Arial" pitchFamily="34" charset="0"/>
                  </a:endParaRPr>
                </a:p>
              </p:txBody>
            </p:sp>
          </p:grpSp>
          <p:pic>
            <p:nvPicPr>
              <p:cNvPr id="8" name="Picture 1" descr="D:\V2R1\照片\S9700\S9703\02-Front_looking down.png"/>
              <p:cNvPicPr>
                <a:picLocks noChangeAspect="1" noChangeArrowheads="1"/>
              </p:cNvPicPr>
              <p:nvPr/>
            </p:nvPicPr>
            <p:blipFill>
              <a:blip r:embed="rId3" cstate="print"/>
              <a:srcRect/>
              <a:stretch>
                <a:fillRect/>
              </a:stretch>
            </p:blipFill>
            <p:spPr bwMode="auto">
              <a:xfrm>
                <a:off x="10583805" y="3193310"/>
                <a:ext cx="3085358" cy="1727258"/>
              </a:xfrm>
              <a:prstGeom prst="rect">
                <a:avLst/>
              </a:prstGeom>
              <a:noFill/>
            </p:spPr>
          </p:pic>
          <p:pic>
            <p:nvPicPr>
              <p:cNvPr id="9" name="Picture 2" descr="D:\V2R1\照片\S9700\S9706\02-Front_looking down.png"/>
              <p:cNvPicPr>
                <a:picLocks noChangeAspect="1" noChangeArrowheads="1"/>
              </p:cNvPicPr>
              <p:nvPr/>
            </p:nvPicPr>
            <p:blipFill>
              <a:blip r:embed="rId4" cstate="print"/>
              <a:srcRect/>
              <a:stretch>
                <a:fillRect/>
              </a:stretch>
            </p:blipFill>
            <p:spPr bwMode="auto">
              <a:xfrm>
                <a:off x="7006943" y="2374111"/>
                <a:ext cx="3182784" cy="2520795"/>
              </a:xfrm>
              <a:prstGeom prst="rect">
                <a:avLst/>
              </a:prstGeom>
              <a:noFill/>
            </p:spPr>
          </p:pic>
          <p:pic>
            <p:nvPicPr>
              <p:cNvPr id="10" name="Picture 3" descr="D:\V2R1\照片\S9700\S9712\02-Front_looking down.png"/>
              <p:cNvPicPr>
                <a:picLocks noChangeAspect="1" noChangeArrowheads="1"/>
              </p:cNvPicPr>
              <p:nvPr/>
            </p:nvPicPr>
            <p:blipFill>
              <a:blip r:embed="rId5" cstate="print"/>
              <a:srcRect/>
              <a:stretch>
                <a:fillRect/>
              </a:stretch>
            </p:blipFill>
            <p:spPr bwMode="auto">
              <a:xfrm>
                <a:off x="3207181" y="1069978"/>
                <a:ext cx="3242742" cy="3800164"/>
              </a:xfrm>
              <a:prstGeom prst="rect">
                <a:avLst/>
              </a:prstGeom>
              <a:noFill/>
            </p:spPr>
          </p:pic>
        </p:grpSp>
        <p:sp>
          <p:nvSpPr>
            <p:cNvPr id="13" name="TextBox 24"/>
            <p:cNvSpPr txBox="1"/>
            <p:nvPr/>
          </p:nvSpPr>
          <p:spPr>
            <a:xfrm>
              <a:off x="6212681" y="4149081"/>
              <a:ext cx="974520"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S9703</a:t>
              </a:r>
              <a:endParaRPr lang="zh-CN" altLang="en-US" sz="1200" dirty="0">
                <a:latin typeface="+mn-ea"/>
                <a:ea typeface="+mn-ea"/>
                <a:cs typeface="Arial" pitchFamily="34" charset="0"/>
              </a:endParaRPr>
            </a:p>
          </p:txBody>
        </p:sp>
        <p:sp>
          <p:nvSpPr>
            <p:cNvPr id="14" name="TextBox 25"/>
            <p:cNvSpPr txBox="1"/>
            <p:nvPr/>
          </p:nvSpPr>
          <p:spPr>
            <a:xfrm>
              <a:off x="4578786" y="4162632"/>
              <a:ext cx="765694"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S9706</a:t>
              </a:r>
              <a:endParaRPr lang="zh-CN" altLang="en-US" sz="1200" dirty="0">
                <a:latin typeface="+mn-ea"/>
                <a:ea typeface="+mn-ea"/>
                <a:cs typeface="Arial" pitchFamily="34" charset="0"/>
              </a:endParaRPr>
            </a:p>
          </p:txBody>
        </p:sp>
        <p:sp>
          <p:nvSpPr>
            <p:cNvPr id="15" name="TextBox 26"/>
            <p:cNvSpPr txBox="1"/>
            <p:nvPr/>
          </p:nvSpPr>
          <p:spPr>
            <a:xfrm>
              <a:off x="2791369" y="4156091"/>
              <a:ext cx="829745"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S9712</a:t>
              </a:r>
              <a:endParaRPr lang="zh-CN" altLang="en-US" sz="1200" dirty="0">
                <a:latin typeface="+mn-ea"/>
                <a:ea typeface="+mn-ea"/>
                <a:cs typeface="Arial" pitchFamily="34" charset="0"/>
              </a:endParaRPr>
            </a:p>
          </p:txBody>
        </p:sp>
        <p:sp>
          <p:nvSpPr>
            <p:cNvPr id="16" name="TextBox 44"/>
            <p:cNvSpPr txBox="1"/>
            <p:nvPr/>
          </p:nvSpPr>
          <p:spPr>
            <a:xfrm>
              <a:off x="8076221" y="4016134"/>
              <a:ext cx="1619175"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48</a:t>
              </a:r>
              <a:r>
                <a:rPr lang="zh-CN" altLang="en-US" sz="1200" dirty="0">
                  <a:latin typeface="+mn-ea"/>
                  <a:ea typeface="+mn-ea"/>
                  <a:cs typeface="Arial" pitchFamily="34" charset="0"/>
                </a:rPr>
                <a:t>*</a:t>
              </a:r>
              <a:r>
                <a:rPr lang="en-US" altLang="zh-CN" sz="1200" dirty="0">
                  <a:latin typeface="+mn-ea"/>
                  <a:ea typeface="+mn-ea"/>
                  <a:cs typeface="Arial" pitchFamily="34" charset="0"/>
                </a:rPr>
                <a:t>10GE</a:t>
              </a:r>
              <a:r>
                <a:rPr lang="zh-CN" altLang="en-US" sz="1200" dirty="0">
                  <a:latin typeface="+mn-ea"/>
                  <a:ea typeface="+mn-ea"/>
                  <a:cs typeface="Arial" pitchFamily="34" charset="0"/>
                </a:rPr>
                <a:t> </a:t>
              </a:r>
              <a:r>
                <a:rPr lang="en-US" altLang="zh-CN" sz="1200" dirty="0">
                  <a:latin typeface="+mn-ea"/>
                  <a:ea typeface="+mn-ea"/>
                  <a:cs typeface="Arial" pitchFamily="34" charset="0"/>
                </a:rPr>
                <a:t>Card</a:t>
              </a:r>
              <a:endParaRPr lang="zh-CN" altLang="en-US" sz="1200" dirty="0">
                <a:latin typeface="+mn-ea"/>
                <a:ea typeface="+mn-ea"/>
                <a:cs typeface="Arial" pitchFamily="34" charset="0"/>
              </a:endParaRPr>
            </a:p>
          </p:txBody>
        </p:sp>
        <p:sp>
          <p:nvSpPr>
            <p:cNvPr id="17" name="TextBox 45"/>
            <p:cNvSpPr txBox="1"/>
            <p:nvPr/>
          </p:nvSpPr>
          <p:spPr>
            <a:xfrm>
              <a:off x="8148229" y="3296054"/>
              <a:ext cx="1305031"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8</a:t>
              </a:r>
              <a:r>
                <a:rPr lang="zh-CN" altLang="en-US" sz="1200" dirty="0">
                  <a:latin typeface="+mn-ea"/>
                  <a:ea typeface="+mn-ea"/>
                  <a:cs typeface="Arial" pitchFamily="34" charset="0"/>
                </a:rPr>
                <a:t>*</a:t>
              </a:r>
              <a:r>
                <a:rPr lang="en-US" altLang="zh-CN" sz="1200" dirty="0">
                  <a:latin typeface="+mn-ea"/>
                  <a:ea typeface="+mn-ea"/>
                  <a:cs typeface="Arial" pitchFamily="34" charset="0"/>
                </a:rPr>
                <a:t>40GE</a:t>
              </a:r>
              <a:r>
                <a:rPr lang="zh-CN" altLang="en-US" sz="1200" dirty="0">
                  <a:latin typeface="+mn-ea"/>
                  <a:ea typeface="+mn-ea"/>
                  <a:cs typeface="Arial" pitchFamily="34" charset="0"/>
                </a:rPr>
                <a:t> </a:t>
              </a:r>
              <a:r>
                <a:rPr lang="en-US" altLang="zh-CN" sz="1200" dirty="0">
                  <a:latin typeface="+mn-ea"/>
                  <a:ea typeface="+mn-ea"/>
                  <a:cs typeface="Arial" pitchFamily="34" charset="0"/>
                </a:rPr>
                <a:t>Card</a:t>
              </a:r>
              <a:endParaRPr lang="zh-CN" altLang="en-US" sz="1200" dirty="0">
                <a:latin typeface="+mn-ea"/>
                <a:ea typeface="+mn-ea"/>
                <a:cs typeface="Arial" pitchFamily="34" charset="0"/>
              </a:endParaRPr>
            </a:p>
          </p:txBody>
        </p:sp>
        <p:pic>
          <p:nvPicPr>
            <p:cNvPr id="18" name="Picture 2" descr="D:\V2R2\EH1D2L02QFC0.png"/>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7752184" y="2863364"/>
              <a:ext cx="2013574" cy="493629"/>
            </a:xfrm>
            <a:prstGeom prst="rect">
              <a:avLst/>
            </a:prstGeom>
            <a:noFill/>
          </p:spPr>
        </p:pic>
        <p:sp>
          <p:nvSpPr>
            <p:cNvPr id="19" name="Text Box 13"/>
            <p:cNvSpPr txBox="1">
              <a:spLocks noChangeArrowheads="1"/>
            </p:cNvSpPr>
            <p:nvPr/>
          </p:nvSpPr>
          <p:spPr bwMode="auto">
            <a:xfrm>
              <a:off x="7860196" y="5916058"/>
              <a:ext cx="2433457" cy="291311"/>
            </a:xfrm>
            <a:prstGeom prst="rect">
              <a:avLst/>
            </a:prstGeom>
            <a:noFill/>
            <a:ln w="9525" algn="ctr">
              <a:noFill/>
              <a:miter lim="800000"/>
              <a:headEnd/>
              <a:tailEnd/>
            </a:ln>
          </p:spPr>
          <p:txBody>
            <a:bodyPr wrap="square" lIns="105613" tIns="52807" rIns="105613" bIns="52807">
              <a:spAutoFit/>
            </a:bodyPr>
            <a:lstStyle/>
            <a:p>
              <a:pPr defTabSz="914011">
                <a:defRPr/>
              </a:pPr>
              <a:r>
                <a:rPr lang="en-US" altLang="zh-CN" sz="1200" dirty="0">
                  <a:latin typeface="+mn-ea"/>
                  <a:ea typeface="+mn-ea"/>
                  <a:cs typeface="Arial" pitchFamily="34" charset="0"/>
                </a:rPr>
                <a:t>X2H/X2E/X2S/X1E</a:t>
              </a:r>
              <a:r>
                <a:rPr lang="zh-CN" altLang="en-US" sz="1200" dirty="0">
                  <a:latin typeface="+mn-ea"/>
                  <a:ea typeface="+mn-ea"/>
                  <a:cs typeface="Arial" pitchFamily="34" charset="0"/>
                </a:rPr>
                <a:t> </a:t>
              </a:r>
              <a:r>
                <a:rPr lang="en-US" altLang="zh-CN" sz="1200" dirty="0">
                  <a:latin typeface="+mn-ea"/>
                  <a:ea typeface="+mn-ea"/>
                  <a:cs typeface="Arial" pitchFamily="34" charset="0"/>
                </a:rPr>
                <a:t>Series Card</a:t>
              </a:r>
              <a:endParaRPr lang="zh-CN" altLang="en-US" sz="1200" dirty="0">
                <a:latin typeface="+mn-ea"/>
                <a:ea typeface="+mn-ea"/>
                <a:cs typeface="Arial" pitchFamily="34" charset="0"/>
              </a:endParaRPr>
            </a:p>
          </p:txBody>
        </p:sp>
        <p:sp>
          <p:nvSpPr>
            <p:cNvPr id="20" name="Text Box 4"/>
            <p:cNvSpPr txBox="1">
              <a:spLocks noChangeArrowheads="1"/>
            </p:cNvSpPr>
            <p:nvPr/>
          </p:nvSpPr>
          <p:spPr bwMode="gray">
            <a:xfrm>
              <a:off x="2512490" y="5813092"/>
              <a:ext cx="2470453" cy="280204"/>
            </a:xfrm>
            <a:prstGeom prst="rect">
              <a:avLst/>
            </a:prstGeom>
            <a:noFill/>
            <a:ln w="9525" algn="ctr">
              <a:noFill/>
              <a:miter lim="800000"/>
              <a:headEnd/>
              <a:tailEnd/>
            </a:ln>
          </p:spPr>
          <p:txBody>
            <a:bodyPr wrap="square" lIns="76166" tIns="38163" rIns="76166" bIns="38163">
              <a:spAutoFit/>
            </a:bodyPr>
            <a:lstStyle/>
            <a:p>
              <a:pPr marL="73025" indent="-73025" algn="ctr" defTabSz="784225">
                <a:lnSpc>
                  <a:spcPct val="110000"/>
                </a:lnSpc>
                <a:buClr>
                  <a:srgbClr val="990000"/>
                </a:buClr>
              </a:pPr>
              <a:r>
                <a:rPr lang="en-US" altLang="zh-CN" sz="1200" dirty="0">
                  <a:latin typeface="+mn-ea"/>
                  <a:ea typeface="+mn-ea"/>
                  <a:cs typeface="Arial" pitchFamily="34" charset="0"/>
                </a:rPr>
                <a:t>NGFW</a:t>
              </a:r>
            </a:p>
          </p:txBody>
        </p:sp>
        <p:sp>
          <p:nvSpPr>
            <p:cNvPr id="21" name="矩形 20"/>
            <p:cNvSpPr/>
            <p:nvPr/>
          </p:nvSpPr>
          <p:spPr bwMode="auto">
            <a:xfrm>
              <a:off x="7429055" y="1615809"/>
              <a:ext cx="2963537" cy="30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buClr>
                  <a:srgbClr val="CC9900"/>
                </a:buClr>
                <a:buFont typeface="Wingdings" pitchFamily="2" charset="2"/>
                <a:buChar char="n"/>
              </a:pPr>
              <a:endParaRPr lang="zh-CN" altLang="en-US" sz="1200">
                <a:latin typeface="+mn-ea"/>
                <a:ea typeface="+mn-ea"/>
                <a:cs typeface="Arial" pitchFamily="34" charset="0"/>
              </a:endParaRPr>
            </a:p>
          </p:txBody>
        </p:sp>
        <p:sp>
          <p:nvSpPr>
            <p:cNvPr id="22" name="TextBox 51"/>
            <p:cNvSpPr txBox="1"/>
            <p:nvPr/>
          </p:nvSpPr>
          <p:spPr>
            <a:xfrm>
              <a:off x="2279650" y="1376772"/>
              <a:ext cx="7811938" cy="375730"/>
            </a:xfrm>
            <a:prstGeom prst="round2SameRect">
              <a:avLst>
                <a:gd name="adj1" fmla="val 19452"/>
                <a:gd name="adj2" fmla="val 0"/>
              </a:avLst>
            </a:prstGeom>
            <a:solidFill>
              <a:srgbClr val="00B0F0"/>
            </a:solidFill>
            <a:effectLst>
              <a:outerShdw blurRad="50800" dist="38100" dir="5400000" algn="t" rotWithShape="0">
                <a:prstClr val="black">
                  <a:alpha val="40000"/>
                </a:prstClr>
              </a:outerShdw>
            </a:effectLst>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r>
                <a:rPr lang="en-US" altLang="zh-CN" sz="1400" dirty="0">
                  <a:latin typeface="+mn-ea"/>
                  <a:ea typeface="+mn-ea"/>
                  <a:sym typeface="Calibri" pitchFamily="34" charset="0"/>
                </a:rPr>
                <a:t>S9700 S</a:t>
              </a:r>
              <a:r>
                <a:rPr lang="zh-CN" altLang="zh-CN" sz="1400" dirty="0">
                  <a:latin typeface="+mn-ea"/>
                  <a:ea typeface="+mn-ea"/>
                  <a:sym typeface="Calibri" pitchFamily="34" charset="0"/>
                </a:rPr>
                <a:t>eries </a:t>
              </a:r>
              <a:r>
                <a:rPr lang="en-US" altLang="zh-CN" sz="1400" dirty="0">
                  <a:latin typeface="+mn-ea"/>
                  <a:ea typeface="+mn-ea"/>
                  <a:sym typeface="Calibri" pitchFamily="34" charset="0"/>
                </a:rPr>
                <a:t>Core Smart R</a:t>
              </a:r>
              <a:r>
                <a:rPr lang="zh-CN" altLang="zh-CN" sz="1400" dirty="0">
                  <a:latin typeface="+mn-ea"/>
                  <a:ea typeface="+mn-ea"/>
                  <a:sym typeface="Calibri" pitchFamily="34" charset="0"/>
                </a:rPr>
                <a:t>outing </a:t>
              </a:r>
              <a:r>
                <a:rPr lang="en-US" altLang="zh-CN" sz="1400" dirty="0">
                  <a:latin typeface="+mn-ea"/>
                  <a:ea typeface="+mn-ea"/>
                  <a:sym typeface="Calibri" pitchFamily="34" charset="0"/>
                </a:rPr>
                <a:t>s</a:t>
              </a:r>
              <a:r>
                <a:rPr lang="zh-CN" altLang="zh-CN" sz="1400" dirty="0">
                  <a:latin typeface="+mn-ea"/>
                  <a:ea typeface="+mn-ea"/>
                  <a:sym typeface="Calibri" pitchFamily="34" charset="0"/>
                </a:rPr>
                <a:t>witches</a:t>
              </a:r>
              <a:endParaRPr lang="zh-CN" altLang="en-US" sz="1400" dirty="0">
                <a:latin typeface="+mn-ea"/>
                <a:ea typeface="+mn-ea"/>
                <a:cs typeface="Arial" pitchFamily="34" charset="0"/>
              </a:endParaRPr>
            </a:p>
          </p:txBody>
        </p:sp>
        <p:sp>
          <p:nvSpPr>
            <p:cNvPr id="23" name="矩形 22"/>
            <p:cNvSpPr/>
            <p:nvPr/>
          </p:nvSpPr>
          <p:spPr bwMode="auto">
            <a:xfrm>
              <a:off x="7392145" y="1867192"/>
              <a:ext cx="2529326" cy="301668"/>
            </a:xfrm>
            <a:prstGeom prst="rect">
              <a:avLst/>
            </a:prstGeom>
            <a:solidFill>
              <a:schemeClr val="bg1">
                <a:lumMod val="75000"/>
              </a:schemeClr>
            </a:solidFill>
            <a:ln>
              <a:noFill/>
            </a:ln>
            <a:effectLst/>
            <a:extLst/>
          </p:spPr>
          <p:txBody>
            <a:bodyPr vert="horz" wrap="square" lIns="91440" tIns="45720" rIns="91440" bIns="45720" numCol="1" rtlCol="0" anchor="t" anchorCtr="0" compatLnSpc="1">
              <a:prstTxWarp prst="textNoShape">
                <a:avLst/>
              </a:prstTxWarp>
            </a:bodyPr>
            <a:lstStyle/>
            <a:p>
              <a:pPr algn="ctr" eaLnBrk="0" hangingPunct="0">
                <a:buSzPct val="100000"/>
              </a:pPr>
              <a:r>
                <a:rPr lang="zh-CN" altLang="zh-CN" sz="1200" dirty="0">
                  <a:latin typeface="+mn-ea"/>
                  <a:ea typeface="+mn-ea"/>
                  <a:cs typeface="Arial" pitchFamily="34" charset="0"/>
                  <a:sym typeface="Calibri" pitchFamily="34" charset="0"/>
                </a:rPr>
                <a:t>High-density line-rate cards</a:t>
              </a:r>
            </a:p>
          </p:txBody>
        </p:sp>
        <p:sp>
          <p:nvSpPr>
            <p:cNvPr id="24" name="矩形 23"/>
            <p:cNvSpPr/>
            <p:nvPr/>
          </p:nvSpPr>
          <p:spPr bwMode="auto">
            <a:xfrm>
              <a:off x="2565774" y="4485687"/>
              <a:ext cx="4949403" cy="295108"/>
            </a:xfrm>
            <a:prstGeom prst="rect">
              <a:avLst/>
            </a:prstGeom>
            <a:solidFill>
              <a:schemeClr val="bg1">
                <a:lumMod val="75000"/>
              </a:schemeClr>
            </a:solidFill>
            <a:ln>
              <a:noFill/>
            </a:ln>
            <a:effectLst/>
            <a:extLst/>
          </p:spPr>
          <p:txBody>
            <a:bodyPr vert="horz" wrap="square" lIns="91440" tIns="45720" rIns="91440" bIns="45720" numCol="1" rtlCol="0" anchor="t" anchorCtr="0" compatLnSpc="1">
              <a:prstTxWarp prst="textNoShape">
                <a:avLst/>
              </a:prstTxWarp>
            </a:bodyPr>
            <a:lstStyle/>
            <a:p>
              <a:pPr algn="ctr" eaLnBrk="0" hangingPunct="0">
                <a:buSzPct val="100000"/>
                <a:defRPr/>
              </a:pPr>
              <a:r>
                <a:rPr lang="en-US" altLang="zh-CN" sz="1200" dirty="0">
                  <a:latin typeface="+mn-ea"/>
                  <a:ea typeface="+mn-ea"/>
                  <a:cs typeface="Arial" pitchFamily="34" charset="0"/>
                  <a:sym typeface="Calibri" pitchFamily="34" charset="0"/>
                </a:rPr>
                <a:t>VAS C</a:t>
              </a:r>
              <a:r>
                <a:rPr lang="zh-CN" altLang="zh-CN" sz="1200" dirty="0">
                  <a:latin typeface="+mn-ea"/>
                  <a:ea typeface="+mn-ea"/>
                  <a:cs typeface="Arial" pitchFamily="34" charset="0"/>
                  <a:sym typeface="Calibri" pitchFamily="34" charset="0"/>
                </a:rPr>
                <a:t>ards</a:t>
              </a:r>
            </a:p>
          </p:txBody>
        </p:sp>
        <p:pic>
          <p:nvPicPr>
            <p:cNvPr id="25" name="Picture 2" descr="D:\V2R5\00 官网资料Ready\主打胶片\照片\EH1D2G48SX1E\02-Processed images\03-Front_left 30°down 15°.png"/>
            <p:cNvPicPr>
              <a:picLocks noChangeAspect="1" noChangeArrowheads="1"/>
            </p:cNvPicPr>
            <p:nvPr/>
          </p:nvPicPr>
          <p:blipFill>
            <a:blip r:embed="rId7" cstate="print"/>
            <a:srcRect/>
            <a:stretch>
              <a:fillRect/>
            </a:stretch>
          </p:blipFill>
          <p:spPr bwMode="auto">
            <a:xfrm>
              <a:off x="7704878" y="5088406"/>
              <a:ext cx="2216593" cy="464830"/>
            </a:xfrm>
            <a:prstGeom prst="rect">
              <a:avLst/>
            </a:prstGeom>
            <a:noFill/>
          </p:spPr>
        </p:pic>
        <p:pic>
          <p:nvPicPr>
            <p:cNvPr id="26" name="Picture 3" descr="D:\V2R5\00 官网资料Ready\主打胶片\照片\EH1D2S04SX1E\02-Processed images\03-Front_left 30°down 15°.png"/>
            <p:cNvPicPr>
              <a:picLocks noChangeAspect="1" noChangeArrowheads="1"/>
            </p:cNvPicPr>
            <p:nvPr/>
          </p:nvPicPr>
          <p:blipFill>
            <a:blip r:embed="rId8" cstate="print"/>
            <a:srcRect/>
            <a:stretch>
              <a:fillRect/>
            </a:stretch>
          </p:blipFill>
          <p:spPr bwMode="auto">
            <a:xfrm>
              <a:off x="7679844" y="4402448"/>
              <a:ext cx="2147715" cy="430709"/>
            </a:xfrm>
            <a:prstGeom prst="rect">
              <a:avLst/>
            </a:prstGeom>
            <a:noFill/>
          </p:spPr>
        </p:pic>
        <p:pic>
          <p:nvPicPr>
            <p:cNvPr id="27" name="Picture 4" descr="D:\V2R5\00 官网资料Ready\主打胶片\照片\EH1D2S08SX1E\02-Processed images\03-Front_left 30°down 15°.png"/>
            <p:cNvPicPr>
              <a:picLocks noChangeAspect="1" noChangeArrowheads="1"/>
            </p:cNvPicPr>
            <p:nvPr/>
          </p:nvPicPr>
          <p:blipFill>
            <a:blip r:embed="rId9" cstate="print"/>
            <a:srcRect/>
            <a:stretch>
              <a:fillRect/>
            </a:stretch>
          </p:blipFill>
          <p:spPr bwMode="auto">
            <a:xfrm>
              <a:off x="7670154" y="4732940"/>
              <a:ext cx="2187708" cy="460257"/>
            </a:xfrm>
            <a:prstGeom prst="rect">
              <a:avLst/>
            </a:prstGeom>
            <a:noFill/>
          </p:spPr>
        </p:pic>
        <p:pic>
          <p:nvPicPr>
            <p:cNvPr id="28" name="Picture 5" descr="D:\V2R5\00 官网资料Ready\主打胶片\照片\EH1D2G48TX1E\02-Processed images\03-Front_left 30°down 15°.png"/>
            <p:cNvPicPr>
              <a:picLocks noChangeAspect="1" noChangeArrowheads="1"/>
            </p:cNvPicPr>
            <p:nvPr/>
          </p:nvPicPr>
          <p:blipFill>
            <a:blip r:embed="rId10" cstate="print"/>
            <a:srcRect/>
            <a:stretch>
              <a:fillRect/>
            </a:stretch>
          </p:blipFill>
          <p:spPr bwMode="auto">
            <a:xfrm>
              <a:off x="7737718" y="5444861"/>
              <a:ext cx="2218241" cy="471197"/>
            </a:xfrm>
            <a:prstGeom prst="rect">
              <a:avLst/>
            </a:prstGeom>
            <a:noFill/>
          </p:spPr>
        </p:pic>
        <p:pic>
          <p:nvPicPr>
            <p:cNvPr id="29" name="Picture 6" descr="D:\V2R5\00 官网资料Ready\主打胶片\照片\EH1D2X48SEC0\02-Processed images\03-Front_left 30°down 15°.png"/>
            <p:cNvPicPr>
              <a:picLocks noChangeAspect="1" noChangeArrowheads="1"/>
            </p:cNvPicPr>
            <p:nvPr/>
          </p:nvPicPr>
          <p:blipFill>
            <a:blip r:embed="rId11" cstate="print"/>
            <a:srcRect/>
            <a:stretch>
              <a:fillRect/>
            </a:stretch>
          </p:blipFill>
          <p:spPr bwMode="auto">
            <a:xfrm>
              <a:off x="7608168" y="3573016"/>
              <a:ext cx="2349204" cy="499016"/>
            </a:xfrm>
            <a:prstGeom prst="rect">
              <a:avLst/>
            </a:prstGeom>
            <a:noFill/>
          </p:spPr>
        </p:pic>
        <p:pic>
          <p:nvPicPr>
            <p:cNvPr id="30" name="Picture 2"/>
            <p:cNvPicPr>
              <a:picLocks noChangeAspect="1" noChangeArrowheads="1"/>
            </p:cNvPicPr>
            <p:nvPr/>
          </p:nvPicPr>
          <p:blipFill>
            <a:blip r:embed="rId12" cstate="print"/>
            <a:srcRect/>
            <a:stretch>
              <a:fillRect/>
            </a:stretch>
          </p:blipFill>
          <p:spPr bwMode="auto">
            <a:xfrm>
              <a:off x="2351585" y="4869416"/>
              <a:ext cx="1279951" cy="489560"/>
            </a:xfrm>
            <a:prstGeom prst="rect">
              <a:avLst/>
            </a:prstGeom>
            <a:noFill/>
            <a:ln w="9525">
              <a:noFill/>
              <a:miter lim="800000"/>
              <a:headEnd/>
              <a:tailEnd/>
            </a:ln>
            <a:effectLst/>
          </p:spPr>
        </p:pic>
        <p:pic>
          <p:nvPicPr>
            <p:cNvPr id="31" name="Picture 2"/>
            <p:cNvPicPr>
              <a:picLocks noChangeAspect="1" noChangeArrowheads="1"/>
            </p:cNvPicPr>
            <p:nvPr/>
          </p:nvPicPr>
          <p:blipFill>
            <a:blip r:embed="rId12" cstate="print"/>
            <a:srcRect/>
            <a:stretch>
              <a:fillRect/>
            </a:stretch>
          </p:blipFill>
          <p:spPr bwMode="auto">
            <a:xfrm>
              <a:off x="3729290" y="4856088"/>
              <a:ext cx="1476402" cy="501095"/>
            </a:xfrm>
            <a:prstGeom prst="rect">
              <a:avLst/>
            </a:prstGeom>
            <a:noFill/>
            <a:ln w="9525">
              <a:noFill/>
              <a:miter lim="800000"/>
              <a:headEnd/>
              <a:tailEnd/>
            </a:ln>
            <a:effectLst/>
          </p:spPr>
        </p:pic>
        <p:pic>
          <p:nvPicPr>
            <p:cNvPr id="32" name="Picture 2"/>
            <p:cNvPicPr>
              <a:picLocks noChangeAspect="1" noChangeArrowheads="1"/>
            </p:cNvPicPr>
            <p:nvPr/>
          </p:nvPicPr>
          <p:blipFill>
            <a:blip r:embed="rId12" cstate="print"/>
            <a:srcRect/>
            <a:stretch>
              <a:fillRect/>
            </a:stretch>
          </p:blipFill>
          <p:spPr bwMode="auto">
            <a:xfrm>
              <a:off x="3104872" y="5261149"/>
              <a:ext cx="1452639" cy="561251"/>
            </a:xfrm>
            <a:prstGeom prst="rect">
              <a:avLst/>
            </a:prstGeom>
            <a:noFill/>
            <a:ln w="9525">
              <a:noFill/>
              <a:miter lim="800000"/>
              <a:headEnd/>
              <a:tailEnd/>
            </a:ln>
            <a:effectLst/>
          </p:spPr>
        </p:pic>
        <p:pic>
          <p:nvPicPr>
            <p:cNvPr id="33" name="Picture 2"/>
            <p:cNvPicPr>
              <a:picLocks noChangeAspect="1" noChangeArrowheads="1"/>
            </p:cNvPicPr>
            <p:nvPr/>
          </p:nvPicPr>
          <p:blipFill>
            <a:blip r:embed="rId13" cstate="print"/>
            <a:srcRect/>
            <a:stretch>
              <a:fillRect/>
            </a:stretch>
          </p:blipFill>
          <p:spPr bwMode="auto">
            <a:xfrm>
              <a:off x="5483933" y="5051692"/>
              <a:ext cx="1770827" cy="501544"/>
            </a:xfrm>
            <a:prstGeom prst="rect">
              <a:avLst/>
            </a:prstGeom>
            <a:noFill/>
            <a:ln w="9525">
              <a:noFill/>
              <a:miter lim="800000"/>
              <a:headEnd/>
              <a:tailEnd/>
            </a:ln>
            <a:effectLst/>
          </p:spPr>
        </p:pic>
        <p:sp>
          <p:nvSpPr>
            <p:cNvPr id="34" name="TextBox 78"/>
            <p:cNvSpPr txBox="1"/>
            <p:nvPr/>
          </p:nvSpPr>
          <p:spPr>
            <a:xfrm>
              <a:off x="5231905" y="5813092"/>
              <a:ext cx="2623469" cy="280204"/>
            </a:xfrm>
            <a:prstGeom prst="rect">
              <a:avLst/>
            </a:prstGeom>
            <a:noFill/>
            <a:ln w="9525" algn="ctr">
              <a:noFill/>
              <a:miter lim="800000"/>
              <a:headEnd/>
              <a:tailEnd/>
            </a:ln>
          </p:spPr>
          <p:txBody>
            <a:bodyPr wrap="square" lIns="76166" tIns="38163" rIns="76166" bIns="38163">
              <a:spAutoFit/>
            </a:bodyPr>
            <a:lstStyle/>
            <a:p>
              <a:pPr marL="73025" indent="-73025" algn="ctr" defTabSz="784225">
                <a:lnSpc>
                  <a:spcPct val="110000"/>
                </a:lnSpc>
                <a:buClr>
                  <a:srgbClr val="990000"/>
                </a:buClr>
              </a:pPr>
              <a:r>
                <a:rPr lang="en-US" altLang="zh-CN" sz="1200" dirty="0">
                  <a:latin typeface="+mn-ea"/>
                  <a:ea typeface="+mn-ea"/>
                  <a:cs typeface="Arial" pitchFamily="34" charset="0"/>
                </a:rPr>
                <a:t>IPS</a:t>
              </a:r>
              <a:endParaRPr lang="zh-CN" altLang="en-US" sz="1200" dirty="0">
                <a:latin typeface="+mn-ea"/>
                <a:ea typeface="+mn-ea"/>
                <a:cs typeface="Arial" pitchFamily="34" charset="0"/>
              </a:endParaRPr>
            </a:p>
          </p:txBody>
        </p:sp>
        <p:sp>
          <p:nvSpPr>
            <p:cNvPr id="35" name="TextBox 54"/>
            <p:cNvSpPr txBox="1"/>
            <p:nvPr/>
          </p:nvSpPr>
          <p:spPr>
            <a:xfrm>
              <a:off x="8112225" y="2611978"/>
              <a:ext cx="1305031" cy="276963"/>
            </a:xfrm>
            <a:prstGeom prst="rect">
              <a:avLst/>
            </a:prstGeom>
            <a:noFill/>
          </p:spPr>
          <p:txBody>
            <a:bodyPr wrap="square" lIns="91401" tIns="45702" rIns="91401" bIns="45702" rtlCol="0">
              <a:spAutoFit/>
            </a:bodyPr>
            <a:lstStyle/>
            <a:p>
              <a:pPr defTabSz="914011" fontAlgn="auto">
                <a:spcBef>
                  <a:spcPts val="0"/>
                </a:spcBef>
                <a:spcAft>
                  <a:spcPts val="0"/>
                </a:spcAft>
                <a:defRPr/>
              </a:pPr>
              <a:r>
                <a:rPr lang="en-US" altLang="zh-CN" sz="1200" dirty="0">
                  <a:latin typeface="+mn-ea"/>
                  <a:ea typeface="+mn-ea"/>
                  <a:cs typeface="Arial" pitchFamily="34" charset="0"/>
                </a:rPr>
                <a:t>4</a:t>
              </a:r>
              <a:r>
                <a:rPr lang="zh-CN" altLang="en-US" sz="1200" dirty="0">
                  <a:latin typeface="+mn-ea"/>
                  <a:ea typeface="+mn-ea"/>
                  <a:cs typeface="Arial" pitchFamily="34" charset="0"/>
                </a:rPr>
                <a:t>*</a:t>
              </a:r>
              <a:r>
                <a:rPr lang="en-US" altLang="zh-CN" sz="1200" dirty="0">
                  <a:latin typeface="+mn-ea"/>
                  <a:ea typeface="+mn-ea"/>
                  <a:cs typeface="Arial" pitchFamily="34" charset="0"/>
                </a:rPr>
                <a:t>100GE</a:t>
              </a:r>
              <a:r>
                <a:rPr lang="zh-CN" altLang="en-US" sz="1200" dirty="0">
                  <a:latin typeface="+mn-ea"/>
                  <a:ea typeface="+mn-ea"/>
                  <a:cs typeface="Arial" pitchFamily="34" charset="0"/>
                </a:rPr>
                <a:t> </a:t>
              </a:r>
              <a:r>
                <a:rPr lang="en-US" altLang="zh-CN" sz="1200" dirty="0">
                  <a:latin typeface="+mn-ea"/>
                  <a:ea typeface="+mn-ea"/>
                  <a:cs typeface="Arial" pitchFamily="34" charset="0"/>
                </a:rPr>
                <a:t>Card</a:t>
              </a:r>
              <a:endParaRPr lang="zh-CN" altLang="en-US" sz="1200" dirty="0">
                <a:latin typeface="+mn-ea"/>
                <a:ea typeface="+mn-ea"/>
                <a:cs typeface="Arial" pitchFamily="34" charset="0"/>
              </a:endParaRPr>
            </a:p>
          </p:txBody>
        </p:sp>
        <p:pic>
          <p:nvPicPr>
            <p:cNvPr id="36" name="d0e4408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8189" y="2188152"/>
              <a:ext cx="1967337" cy="44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223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2"/>
          </p:nvPr>
        </p:nvSpPr>
        <p:spPr/>
        <p:txBody>
          <a:bodyPr/>
          <a:lstStyle/>
          <a:p>
            <a:r>
              <a:rPr lang="en-US" altLang="zh-CN" dirty="0"/>
              <a:t>S9700 Series Core Smart Routing switches</a:t>
            </a:r>
            <a:endParaRPr lang="zh-CN" altLang="en-US" dirty="0"/>
          </a:p>
        </p:txBody>
      </p:sp>
      <p:graphicFrame>
        <p:nvGraphicFramePr>
          <p:cNvPr id="3" name="内容占位符 4"/>
          <p:cNvGraphicFramePr>
            <a:graphicFrameLocks/>
          </p:cNvGraphicFramePr>
          <p:nvPr>
            <p:extLst>
              <p:ext uri="{D42A27DB-BD31-4B8C-83A1-F6EECF244321}">
                <p14:modId xmlns:p14="http://schemas.microsoft.com/office/powerpoint/2010/main" val="1578730449"/>
              </p:ext>
            </p:extLst>
          </p:nvPr>
        </p:nvGraphicFramePr>
        <p:xfrm>
          <a:off x="2279576" y="3897052"/>
          <a:ext cx="7235886" cy="2344323"/>
        </p:xfrm>
        <a:graphic>
          <a:graphicData uri="http://schemas.openxmlformats.org/drawingml/2006/table">
            <a:tbl>
              <a:tblPr firstRow="1" bandRow="1"/>
              <a:tblGrid>
                <a:gridCol w="1185752"/>
                <a:gridCol w="2164006"/>
                <a:gridCol w="2047086"/>
                <a:gridCol w="1839042"/>
              </a:tblGrid>
              <a:tr h="310514">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zh-CN" altLang="zh-CN" sz="1400" b="1" u="none" strike="noStrike" cap="none" normalizeH="0" baseline="0" dirty="0" smtClean="0">
                          <a:ln>
                            <a:noFill/>
                          </a:ln>
                          <a:effectLst/>
                          <a:latin typeface="+mn-ea"/>
                          <a:ea typeface="+mn-ea"/>
                          <a:sym typeface="Calibri" pitchFamily="34" charset="0"/>
                        </a:rPr>
                        <a:t>Item</a:t>
                      </a:r>
                      <a:endParaRPr kumimoji="0" lang="zh-CN" altLang="zh-CN" sz="1400" b="1" i="0" u="none" strike="noStrike" cap="none" normalizeH="0" baseline="0" dirty="0" smtClean="0">
                        <a:ln>
                          <a:noFill/>
                        </a:ln>
                        <a:solidFill>
                          <a:srgbClr val="FFFFFF"/>
                        </a:solidFill>
                        <a:effectLst/>
                        <a:latin typeface="+mn-ea"/>
                        <a:ea typeface="+mn-ea"/>
                        <a:cs typeface="Arial" pitchFamily="34" charset="0"/>
                        <a:sym typeface="Calibri"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1400" b="1" u="none" strike="noStrike" kern="1200" cap="none" spc="0" normalizeH="0" baseline="0" noProof="0" dirty="0" smtClean="0">
                          <a:ln>
                            <a:noFill/>
                          </a:ln>
                          <a:effectLst/>
                          <a:uLnTx/>
                          <a:uFillTx/>
                          <a:latin typeface="+mn-ea"/>
                          <a:ea typeface="+mn-ea"/>
                        </a:rPr>
                        <a:t>S9703</a:t>
                      </a:r>
                      <a:endParaRPr kumimoji="0" lang="zh-CN" altLang="en-US" sz="1400" b="1" i="0" u="none" strike="noStrike" kern="1200" cap="none" spc="0" normalizeH="0" baseline="0" noProof="0" dirty="0">
                        <a:ln>
                          <a:noFill/>
                        </a:ln>
                        <a:solidFill>
                          <a:srgbClr val="595959"/>
                        </a:solidFill>
                        <a:effectLst/>
                        <a:uLnTx/>
                        <a:uFillTx/>
                        <a:latin typeface="+mn-ea"/>
                        <a:ea typeface="+mn-ea"/>
                        <a:cs typeface="Arial"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altLang="zh-CN" sz="1400" b="1" dirty="0" smtClean="0">
                          <a:latin typeface="+mn-ea"/>
                          <a:ea typeface="+mn-ea"/>
                        </a:rPr>
                        <a:t>S9706</a:t>
                      </a:r>
                      <a:endParaRPr lang="zh-CN" altLang="en-US" sz="1400" b="1" dirty="0">
                        <a:latin typeface="+mn-ea"/>
                        <a:ea typeface="+mn-ea"/>
                        <a:cs typeface="Arial"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altLang="zh-CN" sz="1400" b="1" dirty="0" smtClean="0">
                          <a:latin typeface="+mn-ea"/>
                          <a:ea typeface="+mn-ea"/>
                        </a:rPr>
                        <a:t>S9712</a:t>
                      </a:r>
                      <a:endParaRPr lang="zh-CN" altLang="en-US" sz="1400" b="1" dirty="0">
                        <a:latin typeface="+mn-ea"/>
                        <a:ea typeface="+mn-ea"/>
                        <a:cs typeface="Arial"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75000"/>
                      </a:schemeClr>
                    </a:solidFill>
                  </a:tcPr>
                </a:tc>
              </a:tr>
              <a:tr h="324628">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lang="zh-CN" altLang="zh-CN" sz="1200" kern="1200" dirty="0" smtClean="0">
                          <a:latin typeface="+mn-ea"/>
                          <a:ea typeface="+mn-ea"/>
                          <a:sym typeface="Calibri" pitchFamily="34" charset="0"/>
                        </a:rPr>
                        <a:t>Height</a:t>
                      </a:r>
                      <a:endParaRPr lang="zh-CN" altLang="zh-CN" sz="1200" kern="1200" dirty="0" smtClean="0">
                        <a:solidFill>
                          <a:schemeClr val="tx1"/>
                        </a:solidFill>
                        <a:latin typeface="+mn-ea"/>
                        <a:ea typeface="+mn-ea"/>
                        <a:cs typeface="Arial" pitchFamily="34" charset="0"/>
                        <a:sym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4U</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10U</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15U</a:t>
                      </a:r>
                      <a:endParaRPr lang="zh-CN" altLang="en-US" sz="1400" kern="1200" dirty="0">
                        <a:solidFill>
                          <a:schemeClr val="tx1"/>
                        </a:solidFill>
                        <a:latin typeface="+mn-ea"/>
                        <a:ea typeface="+mn-ea"/>
                        <a:cs typeface="Calibri"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96399">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lang="zh-CN" altLang="zh-CN" sz="1200" kern="1200" dirty="0" smtClean="0">
                          <a:latin typeface="+mn-ea"/>
                          <a:ea typeface="+mn-ea"/>
                          <a:sym typeface="Calibri" pitchFamily="34" charset="0"/>
                        </a:rPr>
                        <a:t>MPU slots</a:t>
                      </a:r>
                      <a:endParaRPr lang="zh-CN" altLang="zh-CN" sz="1200" kern="1200" dirty="0" smtClean="0">
                        <a:solidFill>
                          <a:schemeClr val="tx1"/>
                        </a:solidFill>
                        <a:latin typeface="+mn-ea"/>
                        <a:ea typeface="+mn-ea"/>
                        <a:cs typeface="Arial" pitchFamily="34" charset="0"/>
                        <a:sym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2</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2</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2</a:t>
                      </a:r>
                      <a:endParaRPr lang="zh-CN" altLang="en-US" sz="1400" kern="1200" dirty="0">
                        <a:solidFill>
                          <a:schemeClr val="tx1"/>
                        </a:solidFill>
                        <a:latin typeface="+mn-ea"/>
                        <a:ea typeface="+mn-ea"/>
                        <a:cs typeface="Calibri"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96399">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lang="en-US" altLang="zh-CN" sz="1200" kern="1200" dirty="0" smtClean="0">
                          <a:latin typeface="+mn-ea"/>
                          <a:ea typeface="+mn-ea"/>
                        </a:rPr>
                        <a:t>LPU slots</a:t>
                      </a:r>
                      <a:endParaRPr lang="zh-CN" altLang="zh-CN" sz="1200" kern="1200" dirty="0" smtClean="0">
                        <a:solidFill>
                          <a:schemeClr val="tx1"/>
                        </a:solidFill>
                        <a:latin typeface="+mn-ea"/>
                        <a:ea typeface="+mn-ea"/>
                        <a:cs typeface="Aria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lang="en-US" altLang="zh-CN" sz="1400" kern="1200" dirty="0" smtClean="0">
                          <a:latin typeface="+mn-ea"/>
                          <a:ea typeface="+mn-ea"/>
                        </a:rPr>
                        <a:t>3 </a:t>
                      </a:r>
                      <a:r>
                        <a:rPr lang="zh-CN" altLang="zh-CN" sz="1400" kern="1200" dirty="0" smtClean="0">
                          <a:latin typeface="+mn-ea"/>
                          <a:ea typeface="+mn-ea"/>
                          <a:sym typeface="Calibri" pitchFamily="34" charset="0"/>
                        </a:rPr>
                        <a:t>horizontal</a:t>
                      </a:r>
                      <a:endParaRPr lang="zh-CN" altLang="zh-CN" sz="1400" kern="1200" dirty="0" smtClean="0">
                        <a:solidFill>
                          <a:schemeClr val="tx1"/>
                        </a:solidFill>
                        <a:latin typeface="+mn-ea"/>
                        <a:ea typeface="+mn-ea"/>
                        <a:cs typeface="Arial" pitchFamily="34" charset="0"/>
                        <a:sym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6 </a:t>
                      </a:r>
                      <a:r>
                        <a:rPr lang="zh-CN" altLang="zh-CN" sz="1400" kern="1200" dirty="0" smtClean="0">
                          <a:latin typeface="+mn-ea"/>
                          <a:ea typeface="+mn-ea"/>
                          <a:sym typeface="Calibri" pitchFamily="34" charset="0"/>
                        </a:rPr>
                        <a:t>horizontal</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12 </a:t>
                      </a:r>
                      <a:r>
                        <a:rPr lang="zh-CN" altLang="zh-CN" sz="1400" kern="1200" dirty="0" smtClean="0">
                          <a:latin typeface="+mn-ea"/>
                          <a:ea typeface="+mn-ea"/>
                          <a:sym typeface="Calibri" pitchFamily="34" charset="0"/>
                        </a:rPr>
                        <a:t>horizontal</a:t>
                      </a:r>
                      <a:endParaRPr lang="zh-CN" altLang="zh-CN" sz="1400" kern="1200" dirty="0" smtClean="0">
                        <a:solidFill>
                          <a:schemeClr val="tx1"/>
                        </a:solidFill>
                        <a:latin typeface="+mn-ea"/>
                        <a:ea typeface="+mn-ea"/>
                        <a:cs typeface="Arial" pitchFamily="34" charset="0"/>
                        <a:sym typeface="Calibri"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35901">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lang="zh-CN" altLang="zh-CN" sz="1200" kern="1200" dirty="0" smtClean="0">
                          <a:latin typeface="+mn-ea"/>
                          <a:ea typeface="+mn-ea"/>
                          <a:sym typeface="Calibri" pitchFamily="34" charset="0"/>
                        </a:rPr>
                        <a:t>Maximum port density</a:t>
                      </a:r>
                      <a:endParaRPr lang="zh-CN" altLang="zh-CN" sz="1200" kern="1200" dirty="0" smtClean="0">
                        <a:solidFill>
                          <a:schemeClr val="tx1"/>
                        </a:solidFill>
                        <a:latin typeface="+mn-ea"/>
                        <a:ea typeface="+mn-ea"/>
                        <a:cs typeface="Arial" pitchFamily="34" charset="0"/>
                        <a:sym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144GE/144*10GE/24*40GE/12</a:t>
                      </a:r>
                      <a:r>
                        <a:rPr lang="zh-CN" altLang="en-US" sz="1400" kern="1200" dirty="0" smtClean="0">
                          <a:latin typeface="+mn-ea"/>
                          <a:ea typeface="+mn-ea"/>
                        </a:rPr>
                        <a:t>*</a:t>
                      </a:r>
                      <a:r>
                        <a:rPr lang="en-US" altLang="zh-CN" sz="1400" kern="1200" dirty="0" smtClean="0">
                          <a:latin typeface="+mn-ea"/>
                          <a:ea typeface="+mn-ea"/>
                        </a:rPr>
                        <a:t>100GE</a:t>
                      </a:r>
                      <a:endParaRPr lang="zh-CN" altLang="en-US" sz="1400" kern="1200" dirty="0" smtClean="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288GE/288*10GE/48*40GE/24</a:t>
                      </a:r>
                      <a:r>
                        <a:rPr lang="zh-CN" altLang="en-US" sz="1400" kern="1200" dirty="0" smtClean="0">
                          <a:latin typeface="+mn-ea"/>
                          <a:ea typeface="+mn-ea"/>
                        </a:rPr>
                        <a:t>*</a:t>
                      </a:r>
                      <a:r>
                        <a:rPr lang="en-US" altLang="zh-CN" sz="1400" kern="1200" dirty="0" smtClean="0">
                          <a:latin typeface="+mn-ea"/>
                          <a:ea typeface="+mn-ea"/>
                        </a:rPr>
                        <a:t>100GE</a:t>
                      </a:r>
                      <a:endParaRPr lang="zh-CN" altLang="en-US" sz="1400" kern="1200" dirty="0">
                        <a:solidFill>
                          <a:schemeClr val="tx1"/>
                        </a:solidFill>
                        <a:latin typeface="+mn-ea"/>
                        <a:ea typeface="+mn-ea"/>
                        <a:cs typeface="Calibri" pitchFamily="34" charset="0"/>
                      </a:endParaRPr>
                    </a:p>
                  </a:txBody>
                  <a:tcPr marL="90000" marR="90000" marT="46800" marB="46800" anchor="ct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576GE/576*10GE/96*40GE/48</a:t>
                      </a:r>
                      <a:r>
                        <a:rPr lang="zh-CN" altLang="en-US" sz="1400" kern="1200" dirty="0" smtClean="0">
                          <a:latin typeface="+mn-ea"/>
                          <a:ea typeface="+mn-ea"/>
                        </a:rPr>
                        <a:t>*</a:t>
                      </a:r>
                      <a:r>
                        <a:rPr lang="en-US" altLang="zh-CN" sz="1400" kern="1200" dirty="0" smtClean="0">
                          <a:latin typeface="+mn-ea"/>
                          <a:ea typeface="+mn-ea"/>
                        </a:rPr>
                        <a:t>100GE</a:t>
                      </a:r>
                      <a:endParaRPr lang="zh-CN" altLang="en-US" sz="1400" kern="1200" dirty="0" smtClean="0">
                        <a:solidFill>
                          <a:schemeClr val="tx1"/>
                        </a:solidFill>
                        <a:latin typeface="+mn-ea"/>
                        <a:ea typeface="+mn-ea"/>
                        <a:cs typeface="Calibri"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96399">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lang="zh-CN" altLang="zh-CN" sz="1200" kern="1200" dirty="0" smtClean="0">
                          <a:latin typeface="+mn-ea"/>
                          <a:ea typeface="+mn-ea"/>
                          <a:sym typeface="Calibri" pitchFamily="34" charset="0"/>
                        </a:rPr>
                        <a:t>System power supply</a:t>
                      </a:r>
                      <a:endParaRPr lang="zh-CN" altLang="zh-CN" sz="1200" kern="1200" dirty="0" smtClean="0">
                        <a:solidFill>
                          <a:schemeClr val="tx1"/>
                        </a:solidFill>
                        <a:latin typeface="+mn-ea"/>
                        <a:ea typeface="+mn-ea"/>
                        <a:cs typeface="Arial" pitchFamily="34" charset="0"/>
                        <a:sym typeface="Calibri"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1+1</a:t>
                      </a:r>
                      <a:endParaRPr lang="en-US" altLang="zh-CN" sz="1400" kern="1200" dirty="0" smtClean="0">
                        <a:solidFill>
                          <a:schemeClr val="tx1"/>
                        </a:solidFill>
                        <a:latin typeface="+mn-ea"/>
                        <a:ea typeface="+mn-ea"/>
                        <a:cs typeface="Calibri"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M+N</a:t>
                      </a:r>
                      <a:endParaRPr lang="en-US" altLang="zh-CN" sz="1400" kern="1200" dirty="0" smtClean="0">
                        <a:solidFill>
                          <a:schemeClr val="tx1"/>
                        </a:solidFill>
                        <a:latin typeface="+mn-ea"/>
                        <a:ea typeface="+mn-ea"/>
                        <a:cs typeface="Calibri"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lvl="0" indent="0" algn="l" defTabSz="914270" rtl="0" eaLnBrk="1" fontAlgn="auto" latinLnBrk="0" hangingPunct="1">
                        <a:lnSpc>
                          <a:spcPct val="100000"/>
                        </a:lnSpc>
                        <a:spcBef>
                          <a:spcPts val="0"/>
                        </a:spcBef>
                        <a:spcAft>
                          <a:spcPts val="0"/>
                        </a:spcAft>
                        <a:buClrTx/>
                        <a:buSzTx/>
                        <a:buFontTx/>
                        <a:buNone/>
                        <a:tabLst/>
                        <a:defRPr/>
                      </a:pPr>
                      <a:r>
                        <a:rPr lang="en-US" altLang="zh-CN" sz="1400" kern="1200" dirty="0" smtClean="0">
                          <a:latin typeface="+mn-ea"/>
                          <a:ea typeface="+mn-ea"/>
                        </a:rPr>
                        <a:t>M+N</a:t>
                      </a:r>
                      <a:endParaRPr lang="en-US" altLang="zh-CN" sz="1400" kern="1200" dirty="0" smtClean="0">
                        <a:solidFill>
                          <a:schemeClr val="tx1"/>
                        </a:solidFill>
                        <a:latin typeface="+mn-ea"/>
                        <a:ea typeface="+mn-ea"/>
                        <a:cs typeface="Calibri"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pic>
        <p:nvPicPr>
          <p:cNvPr id="4" name="图片 21" descr="1111 copy.jpg"/>
          <p:cNvPicPr>
            <a:picLocks noChangeAspect="1"/>
          </p:cNvPicPr>
          <p:nvPr/>
        </p:nvPicPr>
        <p:blipFill>
          <a:blip r:embed="rId3" cstate="print">
            <a:clrChange>
              <a:clrFrom>
                <a:srgbClr val="FFFFFF"/>
              </a:clrFrom>
              <a:clrTo>
                <a:srgbClr val="FFFFFF">
                  <a:alpha val="0"/>
                </a:srgbClr>
              </a:clrTo>
            </a:clrChange>
          </a:blip>
          <a:srcRect t="38612" r="6857" b="10609"/>
          <a:stretch>
            <a:fillRect/>
          </a:stretch>
        </p:blipFill>
        <p:spPr bwMode="auto">
          <a:xfrm>
            <a:off x="3755740" y="1052736"/>
            <a:ext cx="5488098" cy="2839701"/>
          </a:xfrm>
          <a:prstGeom prst="rect">
            <a:avLst/>
          </a:prstGeom>
          <a:noFill/>
          <a:ln w="9525">
            <a:noFill/>
            <a:miter lim="800000"/>
            <a:headEnd/>
            <a:tailEnd/>
          </a:ln>
        </p:spPr>
      </p:pic>
      <p:sp>
        <p:nvSpPr>
          <p:cNvPr id="5" name="Text Box 7"/>
          <p:cNvSpPr txBox="1">
            <a:spLocks noChangeArrowheads="1"/>
          </p:cNvSpPr>
          <p:nvPr/>
        </p:nvSpPr>
        <p:spPr bwMode="gray">
          <a:xfrm>
            <a:off x="1703512" y="1376772"/>
            <a:ext cx="4176464" cy="1154289"/>
          </a:xfrm>
          <a:prstGeom prst="rect">
            <a:avLst/>
          </a:prstGeom>
          <a:noFill/>
          <a:ln w="9525" algn="ctr">
            <a:noFill/>
            <a:miter lim="800000"/>
            <a:headEnd/>
            <a:tailEnd/>
          </a:ln>
        </p:spPr>
        <p:txBody>
          <a:bodyPr wrap="square" lIns="76166" tIns="38163" rIns="76166" bIns="38163">
            <a:spAutoFit/>
          </a:bodyPr>
          <a:lstStyle/>
          <a:p>
            <a:pPr marL="180975" indent="-180975" defTabSz="784225" eaLnBrk="0" hangingPunct="0">
              <a:buClr>
                <a:srgbClr val="990000"/>
              </a:buClr>
              <a:buFont typeface="Arial" pitchFamily="34" charset="0"/>
              <a:buChar char="•"/>
            </a:pPr>
            <a:r>
              <a:rPr lang="zh-CN" altLang="zh-CN" sz="1400" dirty="0">
                <a:solidFill>
                  <a:srgbClr val="000000"/>
                </a:solidFill>
                <a:latin typeface="+mn-ea"/>
                <a:ea typeface="+mn-ea"/>
                <a:cs typeface="Times New Roman" pitchFamily="18" charset="0"/>
                <a:sym typeface="Arial" pitchFamily="34" charset="0"/>
              </a:rPr>
              <a:t>Core switch for </a:t>
            </a:r>
            <a:r>
              <a:rPr lang="en-US" altLang="zh-CN" sz="1400" dirty="0">
                <a:solidFill>
                  <a:srgbClr val="000000"/>
                </a:solidFill>
                <a:latin typeface="+mn-ea"/>
                <a:ea typeface="+mn-ea"/>
                <a:cs typeface="Times New Roman" pitchFamily="18" charset="0"/>
                <a:sym typeface="Arial" pitchFamily="34" charset="0"/>
              </a:rPr>
              <a:t>large</a:t>
            </a:r>
            <a:r>
              <a:rPr lang="zh-CN" altLang="zh-CN" sz="1400" dirty="0">
                <a:solidFill>
                  <a:srgbClr val="000000"/>
                </a:solidFill>
                <a:latin typeface="+mn-ea"/>
                <a:ea typeface="+mn-ea"/>
                <a:cs typeface="Times New Roman" pitchFamily="18" charset="0"/>
                <a:sym typeface="Arial" pitchFamily="34" charset="0"/>
              </a:rPr>
              <a:t>-sized campus networks</a:t>
            </a:r>
          </a:p>
          <a:p>
            <a:pPr marL="180975" indent="-180975" defTabSz="784225" eaLnBrk="0" hangingPunct="0">
              <a:buClr>
                <a:srgbClr val="990000"/>
              </a:buClr>
              <a:buFont typeface="Arial" pitchFamily="34" charset="0"/>
              <a:buChar char="•"/>
            </a:pPr>
            <a:r>
              <a:rPr lang="en-US" altLang="zh-CN" sz="1400" dirty="0">
                <a:solidFill>
                  <a:srgbClr val="000000"/>
                </a:solidFill>
                <a:latin typeface="+mn-ea"/>
                <a:ea typeface="+mn-ea"/>
                <a:cs typeface="Times New Roman" pitchFamily="18" charset="0"/>
                <a:sym typeface="Arial" pitchFamily="34" charset="0"/>
              </a:rPr>
              <a:t>Core</a:t>
            </a:r>
            <a:r>
              <a:rPr lang="zh-CN" altLang="zh-CN" sz="1400" dirty="0">
                <a:solidFill>
                  <a:srgbClr val="000000"/>
                </a:solidFill>
                <a:latin typeface="+mn-ea"/>
                <a:ea typeface="+mn-ea"/>
                <a:cs typeface="Times New Roman" pitchFamily="18" charset="0"/>
                <a:sym typeface="Arial" pitchFamily="34" charset="0"/>
              </a:rPr>
              <a:t> switch for large-sized campus networks</a:t>
            </a:r>
          </a:p>
          <a:p>
            <a:pPr marL="180975" indent="-180975" defTabSz="784225" eaLnBrk="0" hangingPunct="0">
              <a:buClr>
                <a:srgbClr val="990000"/>
              </a:buClr>
              <a:buFont typeface="Arial" pitchFamily="34" charset="0"/>
              <a:buChar char="•"/>
            </a:pPr>
            <a:r>
              <a:rPr lang="en-US" altLang="zh-CN" sz="1400" dirty="0">
                <a:solidFill>
                  <a:srgbClr val="000000"/>
                </a:solidFill>
                <a:latin typeface="+mn-ea"/>
                <a:ea typeface="+mn-ea"/>
                <a:cs typeface="Times New Roman" pitchFamily="18" charset="0"/>
                <a:sym typeface="Arial" pitchFamily="34" charset="0"/>
              </a:rPr>
              <a:t>Core</a:t>
            </a:r>
            <a:r>
              <a:rPr lang="zh-CN" altLang="zh-CN" sz="1400" dirty="0">
                <a:solidFill>
                  <a:srgbClr val="000000"/>
                </a:solidFill>
                <a:latin typeface="+mn-ea"/>
                <a:ea typeface="+mn-ea"/>
                <a:cs typeface="Times New Roman" pitchFamily="18" charset="0"/>
                <a:sym typeface="Arial" pitchFamily="34" charset="0"/>
              </a:rPr>
              <a:t> switch for data centers</a:t>
            </a:r>
          </a:p>
          <a:p>
            <a:pPr marL="180975" indent="-180975" defTabSz="784225" eaLnBrk="0" hangingPunct="0">
              <a:buClr>
                <a:srgbClr val="990000"/>
              </a:buClr>
              <a:buFont typeface="Arial" pitchFamily="34" charset="0"/>
              <a:buChar char="•"/>
            </a:pPr>
            <a:r>
              <a:rPr lang="zh-CN" altLang="zh-CN" sz="1400" dirty="0">
                <a:solidFill>
                  <a:srgbClr val="000000"/>
                </a:solidFill>
                <a:latin typeface="+mn-ea"/>
                <a:ea typeface="+mn-ea"/>
                <a:cs typeface="Times New Roman" pitchFamily="18" charset="0"/>
                <a:sym typeface="Arial" pitchFamily="34" charset="0"/>
              </a:rPr>
              <a:t>Interconnection switch for remote branch offices</a:t>
            </a:r>
          </a:p>
        </p:txBody>
      </p:sp>
      <p:sp>
        <p:nvSpPr>
          <p:cNvPr id="6" name="TextBox 24"/>
          <p:cNvSpPr txBox="1">
            <a:spLocks noChangeArrowheads="1"/>
          </p:cNvSpPr>
          <p:nvPr/>
        </p:nvSpPr>
        <p:spPr bwMode="auto">
          <a:xfrm>
            <a:off x="1163452" y="1242860"/>
            <a:ext cx="430887" cy="1724025"/>
          </a:xfrm>
          <a:prstGeom prst="rect">
            <a:avLst/>
          </a:prstGeom>
          <a:noFill/>
          <a:ln w="9525">
            <a:noFill/>
            <a:miter lim="800000"/>
            <a:headEnd/>
            <a:tailEnd/>
          </a:ln>
        </p:spPr>
        <p:txBody>
          <a:bodyPr vert="vert270">
            <a:spAutoFit/>
          </a:bodyPr>
          <a:lstStyle/>
          <a:p>
            <a:pPr algn="ctr" eaLnBrk="0" fontAlgn="t" hangingPunct="0">
              <a:buSzPct val="100000"/>
            </a:pPr>
            <a:r>
              <a:rPr lang="en-US" altLang="zh-CN" sz="1600" b="1" dirty="0">
                <a:solidFill>
                  <a:srgbClr val="C00000"/>
                </a:solidFill>
                <a:latin typeface="+mn-ea"/>
                <a:ea typeface="+mn-ea"/>
                <a:sym typeface="Arial" pitchFamily="34" charset="0"/>
              </a:rPr>
              <a:t>P</a:t>
            </a:r>
            <a:r>
              <a:rPr lang="zh-CN" altLang="zh-CN" sz="1600" b="1" dirty="0">
                <a:solidFill>
                  <a:srgbClr val="C00000"/>
                </a:solidFill>
                <a:latin typeface="+mn-ea"/>
                <a:ea typeface="+mn-ea"/>
                <a:sym typeface="Arial" pitchFamily="34" charset="0"/>
              </a:rPr>
              <a:t>ositioning</a:t>
            </a:r>
          </a:p>
        </p:txBody>
      </p:sp>
    </p:spTree>
    <p:extLst>
      <p:ext uri="{BB962C8B-B14F-4D97-AF65-F5344CB8AC3E}">
        <p14:creationId xmlns:p14="http://schemas.microsoft.com/office/powerpoint/2010/main" val="29464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a:t>Modular Design</a:t>
            </a:r>
            <a:endParaRPr lang="zh-CN" altLang="en-US" dirty="0"/>
          </a:p>
        </p:txBody>
      </p:sp>
      <p:grpSp>
        <p:nvGrpSpPr>
          <p:cNvPr id="3" name="组合 2"/>
          <p:cNvGrpSpPr/>
          <p:nvPr/>
        </p:nvGrpSpPr>
        <p:grpSpPr>
          <a:xfrm>
            <a:off x="1018978" y="1233488"/>
            <a:ext cx="10045574" cy="4901083"/>
            <a:chOff x="1887399" y="1484785"/>
            <a:chExt cx="8364292" cy="4649786"/>
          </a:xfrm>
        </p:grpSpPr>
        <p:pic>
          <p:nvPicPr>
            <p:cNvPr id="19459" name="Picture 26" descr="a08"/>
            <p:cNvPicPr>
              <a:picLocks noChangeAspect="1" noChangeArrowheads="1"/>
            </p:cNvPicPr>
            <p:nvPr/>
          </p:nvPicPr>
          <p:blipFill>
            <a:blip r:embed="rId3" cstate="print"/>
            <a:srcRect/>
            <a:stretch>
              <a:fillRect/>
            </a:stretch>
          </p:blipFill>
          <p:spPr bwMode="auto">
            <a:xfrm>
              <a:off x="3543301" y="1529235"/>
              <a:ext cx="4879975" cy="681037"/>
            </a:xfrm>
            <a:prstGeom prst="rect">
              <a:avLst/>
            </a:prstGeom>
            <a:noFill/>
            <a:ln w="9525">
              <a:noFill/>
              <a:miter lim="800000"/>
              <a:headEnd/>
              <a:tailEnd/>
            </a:ln>
          </p:spPr>
        </p:pic>
        <p:pic>
          <p:nvPicPr>
            <p:cNvPr id="19460" name="Picture 27" descr="a07"/>
            <p:cNvPicPr>
              <a:picLocks noChangeAspect="1" noChangeArrowheads="1"/>
            </p:cNvPicPr>
            <p:nvPr/>
          </p:nvPicPr>
          <p:blipFill>
            <a:blip r:embed="rId4" cstate="print"/>
            <a:srcRect/>
            <a:stretch>
              <a:fillRect/>
            </a:stretch>
          </p:blipFill>
          <p:spPr bwMode="auto">
            <a:xfrm>
              <a:off x="3543301" y="2400772"/>
              <a:ext cx="4879975" cy="1477963"/>
            </a:xfrm>
            <a:prstGeom prst="rect">
              <a:avLst/>
            </a:prstGeom>
            <a:noFill/>
            <a:ln w="9525">
              <a:noFill/>
              <a:miter lim="800000"/>
              <a:headEnd/>
              <a:tailEnd/>
            </a:ln>
          </p:spPr>
        </p:pic>
        <p:pic>
          <p:nvPicPr>
            <p:cNvPr id="19461" name="Picture 28" descr="a06"/>
            <p:cNvPicPr>
              <a:picLocks noChangeAspect="1" noChangeArrowheads="1"/>
            </p:cNvPicPr>
            <p:nvPr/>
          </p:nvPicPr>
          <p:blipFill>
            <a:blip r:embed="rId5" cstate="print"/>
            <a:srcRect/>
            <a:stretch>
              <a:fillRect/>
            </a:stretch>
          </p:blipFill>
          <p:spPr bwMode="auto">
            <a:xfrm>
              <a:off x="3543301" y="4085109"/>
              <a:ext cx="4879975" cy="2049462"/>
            </a:xfrm>
            <a:prstGeom prst="rect">
              <a:avLst/>
            </a:prstGeom>
            <a:noFill/>
            <a:ln w="9525">
              <a:noFill/>
              <a:miter lim="800000"/>
              <a:headEnd/>
              <a:tailEnd/>
            </a:ln>
          </p:spPr>
        </p:pic>
        <p:pic>
          <p:nvPicPr>
            <p:cNvPr id="19462" name="Picture 29"/>
            <p:cNvPicPr>
              <a:picLocks noChangeAspect="1" noChangeArrowheads="1"/>
            </p:cNvPicPr>
            <p:nvPr/>
          </p:nvPicPr>
          <p:blipFill>
            <a:blip r:embed="rId6" cstate="print"/>
            <a:srcRect/>
            <a:stretch>
              <a:fillRect/>
            </a:stretch>
          </p:blipFill>
          <p:spPr bwMode="auto">
            <a:xfrm>
              <a:off x="3700464" y="1583209"/>
              <a:ext cx="1430337" cy="627062"/>
            </a:xfrm>
            <a:prstGeom prst="rect">
              <a:avLst/>
            </a:prstGeom>
            <a:noFill/>
            <a:ln w="9525">
              <a:noFill/>
              <a:miter lim="800000"/>
              <a:headEnd/>
              <a:tailEnd/>
            </a:ln>
          </p:spPr>
        </p:pic>
        <p:pic>
          <p:nvPicPr>
            <p:cNvPr id="19463" name="Picture 30"/>
            <p:cNvPicPr>
              <a:picLocks noChangeAspect="1" noChangeArrowheads="1"/>
            </p:cNvPicPr>
            <p:nvPr/>
          </p:nvPicPr>
          <p:blipFill>
            <a:blip r:embed="rId7" cstate="print"/>
            <a:srcRect/>
            <a:stretch>
              <a:fillRect/>
            </a:stretch>
          </p:blipFill>
          <p:spPr bwMode="auto">
            <a:xfrm>
              <a:off x="3689350" y="2507135"/>
              <a:ext cx="1430338" cy="1360487"/>
            </a:xfrm>
            <a:prstGeom prst="rect">
              <a:avLst/>
            </a:prstGeom>
            <a:noFill/>
            <a:ln w="9525">
              <a:noFill/>
              <a:miter lim="800000"/>
              <a:headEnd/>
              <a:tailEnd/>
            </a:ln>
          </p:spPr>
        </p:pic>
        <p:pic>
          <p:nvPicPr>
            <p:cNvPr id="19464" name="Picture 31"/>
            <p:cNvPicPr>
              <a:picLocks noChangeAspect="1" noChangeArrowheads="1"/>
            </p:cNvPicPr>
            <p:nvPr/>
          </p:nvPicPr>
          <p:blipFill>
            <a:blip r:embed="rId8" cstate="print"/>
            <a:srcRect/>
            <a:stretch>
              <a:fillRect/>
            </a:stretch>
          </p:blipFill>
          <p:spPr bwMode="auto">
            <a:xfrm>
              <a:off x="3700464" y="4072410"/>
              <a:ext cx="1423987" cy="1984375"/>
            </a:xfrm>
            <a:prstGeom prst="rect">
              <a:avLst/>
            </a:prstGeom>
            <a:noFill/>
            <a:ln w="9525">
              <a:noFill/>
              <a:miter lim="800000"/>
              <a:headEnd/>
              <a:tailEnd/>
            </a:ln>
          </p:spPr>
        </p:pic>
        <p:sp>
          <p:nvSpPr>
            <p:cNvPr id="19465" name="Line 32"/>
            <p:cNvSpPr>
              <a:spLocks noChangeShapeType="1"/>
            </p:cNvSpPr>
            <p:nvPr/>
          </p:nvSpPr>
          <p:spPr bwMode="auto">
            <a:xfrm flipH="1">
              <a:off x="2836864" y="1803871"/>
              <a:ext cx="955675" cy="0"/>
            </a:xfrm>
            <a:prstGeom prst="line">
              <a:avLst/>
            </a:prstGeom>
            <a:noFill/>
            <a:ln w="28575">
              <a:solidFill>
                <a:srgbClr val="FF0000"/>
              </a:solidFill>
              <a:round/>
              <a:headEnd/>
              <a:tailEnd/>
            </a:ln>
          </p:spPr>
          <p:txBody>
            <a:bodyPr lIns="91425" tIns="45712" rIns="91425" bIns="45712">
              <a:spAutoFit/>
            </a:bodyPr>
            <a:lstStyle/>
            <a:p>
              <a:endParaRPr lang="zh-CN" altLang="en-US" sz="1200">
                <a:latin typeface="+mn-ea"/>
                <a:ea typeface="+mn-ea"/>
              </a:endParaRPr>
            </a:p>
          </p:txBody>
        </p:sp>
        <p:sp>
          <p:nvSpPr>
            <p:cNvPr id="19466" name="Line 33"/>
            <p:cNvSpPr>
              <a:spLocks noChangeShapeType="1"/>
            </p:cNvSpPr>
            <p:nvPr/>
          </p:nvSpPr>
          <p:spPr bwMode="auto">
            <a:xfrm>
              <a:off x="3346450" y="1803872"/>
              <a:ext cx="0" cy="1508125"/>
            </a:xfrm>
            <a:prstGeom prst="line">
              <a:avLst/>
            </a:prstGeom>
            <a:noFill/>
            <a:ln w="28575">
              <a:solidFill>
                <a:srgbClr val="FF0000"/>
              </a:solidFill>
              <a:round/>
              <a:headEnd/>
              <a:tailEnd/>
            </a:ln>
          </p:spPr>
          <p:txBody>
            <a:bodyPr wrap="none" lIns="91425" tIns="45712" rIns="91425" bIns="45712">
              <a:spAutoFit/>
            </a:bodyPr>
            <a:lstStyle/>
            <a:p>
              <a:endParaRPr lang="zh-CN" altLang="en-US" sz="1200">
                <a:latin typeface="+mn-ea"/>
                <a:ea typeface="+mn-ea"/>
              </a:endParaRPr>
            </a:p>
          </p:txBody>
        </p:sp>
        <p:sp>
          <p:nvSpPr>
            <p:cNvPr id="19467" name="Line 34"/>
            <p:cNvSpPr>
              <a:spLocks noChangeShapeType="1"/>
            </p:cNvSpPr>
            <p:nvPr/>
          </p:nvSpPr>
          <p:spPr bwMode="auto">
            <a:xfrm>
              <a:off x="3346450" y="3311996"/>
              <a:ext cx="509588" cy="0"/>
            </a:xfrm>
            <a:prstGeom prst="line">
              <a:avLst/>
            </a:prstGeom>
            <a:noFill/>
            <a:ln w="28575">
              <a:solidFill>
                <a:srgbClr val="FF0000"/>
              </a:solidFill>
              <a:round/>
              <a:headEnd/>
              <a:tailEnd/>
            </a:ln>
          </p:spPr>
          <p:txBody>
            <a:bodyPr wrap="none" lIns="91425" tIns="45712" rIns="91425" bIns="45712">
              <a:spAutoFit/>
            </a:bodyPr>
            <a:lstStyle/>
            <a:p>
              <a:endParaRPr lang="zh-CN" altLang="en-US" sz="1200">
                <a:latin typeface="+mn-ea"/>
                <a:ea typeface="+mn-ea"/>
              </a:endParaRPr>
            </a:p>
          </p:txBody>
        </p:sp>
        <p:sp>
          <p:nvSpPr>
            <p:cNvPr id="19468" name="Line 35"/>
            <p:cNvSpPr>
              <a:spLocks noChangeShapeType="1"/>
            </p:cNvSpPr>
            <p:nvPr/>
          </p:nvSpPr>
          <p:spPr bwMode="auto">
            <a:xfrm>
              <a:off x="3346450" y="3311996"/>
              <a:ext cx="0" cy="1028700"/>
            </a:xfrm>
            <a:prstGeom prst="line">
              <a:avLst/>
            </a:prstGeom>
            <a:noFill/>
            <a:ln w="28575">
              <a:solidFill>
                <a:srgbClr val="FF0000"/>
              </a:solidFill>
              <a:round/>
              <a:headEnd/>
              <a:tailEnd/>
            </a:ln>
          </p:spPr>
          <p:txBody>
            <a:bodyPr wrap="none" lIns="91425" tIns="45712" rIns="91425" bIns="45712">
              <a:spAutoFit/>
            </a:bodyPr>
            <a:lstStyle/>
            <a:p>
              <a:endParaRPr lang="zh-CN" altLang="en-US" sz="1200">
                <a:latin typeface="+mn-ea"/>
                <a:ea typeface="+mn-ea"/>
              </a:endParaRPr>
            </a:p>
          </p:txBody>
        </p:sp>
        <p:sp>
          <p:nvSpPr>
            <p:cNvPr id="19469" name="Line 36"/>
            <p:cNvSpPr>
              <a:spLocks noChangeShapeType="1"/>
            </p:cNvSpPr>
            <p:nvPr/>
          </p:nvSpPr>
          <p:spPr bwMode="auto">
            <a:xfrm>
              <a:off x="3346450" y="4340696"/>
              <a:ext cx="446088" cy="0"/>
            </a:xfrm>
            <a:prstGeom prst="line">
              <a:avLst/>
            </a:prstGeom>
            <a:noFill/>
            <a:ln w="28575">
              <a:solidFill>
                <a:srgbClr val="FF0000"/>
              </a:solidFill>
              <a:round/>
              <a:headEnd/>
              <a:tailEnd/>
            </a:ln>
          </p:spPr>
          <p:txBody>
            <a:bodyPr wrap="none" lIns="91425" tIns="45712" rIns="91425" bIns="45712">
              <a:spAutoFit/>
            </a:bodyPr>
            <a:lstStyle/>
            <a:p>
              <a:endParaRPr lang="zh-CN" altLang="en-US" sz="1200">
                <a:latin typeface="+mn-ea"/>
                <a:ea typeface="+mn-ea"/>
              </a:endParaRPr>
            </a:p>
          </p:txBody>
        </p:sp>
        <p:sp>
          <p:nvSpPr>
            <p:cNvPr id="19470" name="Text Box 37"/>
            <p:cNvSpPr txBox="1">
              <a:spLocks noChangeArrowheads="1"/>
            </p:cNvSpPr>
            <p:nvPr/>
          </p:nvSpPr>
          <p:spPr bwMode="auto">
            <a:xfrm>
              <a:off x="2351089" y="1484785"/>
              <a:ext cx="1080607" cy="268915"/>
            </a:xfrm>
            <a:prstGeom prst="rect">
              <a:avLst/>
            </a:prstGeom>
            <a:noFill/>
            <a:ln w="9525" algn="ctr">
              <a:noFill/>
              <a:miter lim="800000"/>
              <a:headEnd/>
              <a:tailEnd/>
            </a:ln>
          </p:spPr>
          <p:txBody>
            <a:bodyPr wrap="none" lIns="83434" tIns="41717" rIns="83434" bIns="41717">
              <a:spAutoFit/>
            </a:bodyPr>
            <a:lstStyle/>
            <a:p>
              <a:pPr defTabSz="801688" eaLnBrk="0" hangingPunct="0">
                <a:buSzPct val="100000"/>
              </a:pPr>
              <a:r>
                <a:rPr lang="zh-CN" altLang="zh-CN" sz="1200" dirty="0">
                  <a:solidFill>
                    <a:srgbClr val="000000"/>
                  </a:solidFill>
                  <a:latin typeface="+mn-ea"/>
                  <a:ea typeface="+mn-ea"/>
                  <a:sym typeface="Arial" pitchFamily="34" charset="0"/>
                </a:rPr>
                <a:t>Shared LPUs</a:t>
              </a:r>
            </a:p>
          </p:txBody>
        </p:sp>
        <p:sp>
          <p:nvSpPr>
            <p:cNvPr id="19471" name="Line 38"/>
            <p:cNvSpPr>
              <a:spLocks noChangeShapeType="1"/>
            </p:cNvSpPr>
            <p:nvPr/>
          </p:nvSpPr>
          <p:spPr bwMode="auto">
            <a:xfrm>
              <a:off x="6659564" y="1872134"/>
              <a:ext cx="2676525"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72" name="Line 39"/>
            <p:cNvSpPr>
              <a:spLocks noChangeShapeType="1"/>
            </p:cNvSpPr>
            <p:nvPr/>
          </p:nvSpPr>
          <p:spPr bwMode="auto">
            <a:xfrm>
              <a:off x="8691091" y="1872135"/>
              <a:ext cx="0" cy="3633787"/>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73" name="Line 40"/>
            <p:cNvSpPr>
              <a:spLocks noChangeShapeType="1"/>
            </p:cNvSpPr>
            <p:nvPr/>
          </p:nvSpPr>
          <p:spPr bwMode="auto">
            <a:xfrm>
              <a:off x="6596064" y="2830984"/>
              <a:ext cx="2166937"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74" name="Line 41"/>
            <p:cNvSpPr>
              <a:spLocks noChangeShapeType="1"/>
            </p:cNvSpPr>
            <p:nvPr/>
          </p:nvSpPr>
          <p:spPr bwMode="auto">
            <a:xfrm>
              <a:off x="6723064" y="4410546"/>
              <a:ext cx="2039937"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75" name="Line 42"/>
            <p:cNvSpPr>
              <a:spLocks noChangeShapeType="1"/>
            </p:cNvSpPr>
            <p:nvPr/>
          </p:nvSpPr>
          <p:spPr bwMode="auto">
            <a:xfrm>
              <a:off x="6723064" y="5505921"/>
              <a:ext cx="2039937"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76" name="Text Box 43"/>
            <p:cNvSpPr txBox="1">
              <a:spLocks noChangeArrowheads="1"/>
            </p:cNvSpPr>
            <p:nvPr/>
          </p:nvSpPr>
          <p:spPr bwMode="auto">
            <a:xfrm>
              <a:off x="8179917" y="1510185"/>
              <a:ext cx="1283611" cy="268915"/>
            </a:xfrm>
            <a:prstGeom prst="rect">
              <a:avLst/>
            </a:prstGeom>
            <a:noFill/>
            <a:ln w="9525" algn="ctr">
              <a:noFill/>
              <a:miter lim="800000"/>
              <a:headEnd/>
              <a:tailEnd/>
            </a:ln>
          </p:spPr>
          <p:txBody>
            <a:bodyPr wrap="none" lIns="83434" tIns="41717" rIns="83434" bIns="41717">
              <a:spAutoFit/>
            </a:bodyPr>
            <a:lstStyle/>
            <a:p>
              <a:pPr defTabSz="801688" eaLnBrk="0" hangingPunct="0">
                <a:buSzPct val="100000"/>
              </a:pPr>
              <a:r>
                <a:rPr lang="zh-CN" altLang="zh-CN" sz="1200">
                  <a:solidFill>
                    <a:srgbClr val="000000"/>
                  </a:solidFill>
                  <a:latin typeface="+mn-ea"/>
                  <a:ea typeface="+mn-ea"/>
                  <a:sym typeface="Arial" pitchFamily="34" charset="0"/>
                </a:rPr>
                <a:t>Shared fan tray</a:t>
              </a:r>
            </a:p>
          </p:txBody>
        </p:sp>
        <p:sp>
          <p:nvSpPr>
            <p:cNvPr id="19477" name="Line 44"/>
            <p:cNvSpPr>
              <a:spLocks noChangeShapeType="1"/>
            </p:cNvSpPr>
            <p:nvPr/>
          </p:nvSpPr>
          <p:spPr bwMode="auto">
            <a:xfrm flipH="1">
              <a:off x="3090864" y="2146771"/>
              <a:ext cx="765175" cy="0"/>
            </a:xfrm>
            <a:prstGeom prst="line">
              <a:avLst/>
            </a:prstGeom>
            <a:noFill/>
            <a:ln w="28575">
              <a:solidFill>
                <a:srgbClr val="FFCC00"/>
              </a:solidFill>
              <a:round/>
              <a:headEnd/>
              <a:tailEnd/>
            </a:ln>
          </p:spPr>
          <p:txBody>
            <a:bodyPr lIns="91425" tIns="45712" rIns="91425" bIns="45712">
              <a:spAutoFit/>
            </a:bodyPr>
            <a:lstStyle/>
            <a:p>
              <a:endParaRPr lang="zh-CN" altLang="en-US" sz="1200">
                <a:latin typeface="+mn-ea"/>
                <a:ea typeface="+mn-ea"/>
              </a:endParaRPr>
            </a:p>
          </p:txBody>
        </p:sp>
        <p:sp>
          <p:nvSpPr>
            <p:cNvPr id="19478" name="Line 45"/>
            <p:cNvSpPr>
              <a:spLocks noChangeShapeType="1"/>
            </p:cNvSpPr>
            <p:nvPr/>
          </p:nvSpPr>
          <p:spPr bwMode="auto">
            <a:xfrm>
              <a:off x="3090863" y="2146771"/>
              <a:ext cx="0" cy="3702050"/>
            </a:xfrm>
            <a:prstGeom prst="line">
              <a:avLst/>
            </a:prstGeom>
            <a:noFill/>
            <a:ln w="28575">
              <a:solidFill>
                <a:srgbClr val="FFCC00"/>
              </a:solidFill>
              <a:round/>
              <a:headEnd/>
              <a:tailEnd/>
            </a:ln>
          </p:spPr>
          <p:txBody>
            <a:bodyPr wrap="none" lIns="91425" tIns="45712" rIns="91425" bIns="45712">
              <a:spAutoFit/>
            </a:bodyPr>
            <a:lstStyle/>
            <a:p>
              <a:endParaRPr lang="zh-CN" altLang="en-US" sz="1200">
                <a:latin typeface="+mn-ea"/>
                <a:ea typeface="+mn-ea"/>
              </a:endParaRPr>
            </a:p>
          </p:txBody>
        </p:sp>
        <p:sp>
          <p:nvSpPr>
            <p:cNvPr id="19479" name="Line 46"/>
            <p:cNvSpPr>
              <a:spLocks noChangeShapeType="1"/>
            </p:cNvSpPr>
            <p:nvPr/>
          </p:nvSpPr>
          <p:spPr bwMode="auto">
            <a:xfrm>
              <a:off x="2279650" y="5845647"/>
              <a:ext cx="1576388" cy="3175"/>
            </a:xfrm>
            <a:prstGeom prst="line">
              <a:avLst/>
            </a:prstGeom>
            <a:noFill/>
            <a:ln w="28575">
              <a:solidFill>
                <a:srgbClr val="FFCC00"/>
              </a:solidFill>
              <a:round/>
              <a:headEnd/>
              <a:tailEnd/>
            </a:ln>
          </p:spPr>
          <p:txBody>
            <a:bodyPr lIns="91425" tIns="45712" rIns="91425" bIns="45712">
              <a:spAutoFit/>
            </a:bodyPr>
            <a:lstStyle/>
            <a:p>
              <a:endParaRPr lang="zh-CN" altLang="en-US" sz="1200">
                <a:latin typeface="+mn-ea"/>
                <a:ea typeface="+mn-ea"/>
              </a:endParaRPr>
            </a:p>
          </p:txBody>
        </p:sp>
        <p:sp>
          <p:nvSpPr>
            <p:cNvPr id="19480" name="Line 47"/>
            <p:cNvSpPr>
              <a:spLocks noChangeShapeType="1"/>
            </p:cNvSpPr>
            <p:nvPr/>
          </p:nvSpPr>
          <p:spPr bwMode="auto">
            <a:xfrm>
              <a:off x="3090864" y="3723159"/>
              <a:ext cx="765175" cy="0"/>
            </a:xfrm>
            <a:prstGeom prst="line">
              <a:avLst/>
            </a:prstGeom>
            <a:noFill/>
            <a:ln w="28575">
              <a:solidFill>
                <a:srgbClr val="FFCC00"/>
              </a:solidFill>
              <a:round/>
              <a:headEnd/>
              <a:tailEnd/>
            </a:ln>
          </p:spPr>
          <p:txBody>
            <a:bodyPr lIns="91425" tIns="45712" rIns="91425" bIns="45712">
              <a:spAutoFit/>
            </a:bodyPr>
            <a:lstStyle/>
            <a:p>
              <a:endParaRPr lang="zh-CN" altLang="en-US" sz="1200">
                <a:latin typeface="+mn-ea"/>
                <a:ea typeface="+mn-ea"/>
              </a:endParaRPr>
            </a:p>
          </p:txBody>
        </p:sp>
        <p:sp>
          <p:nvSpPr>
            <p:cNvPr id="19481" name="Text Box 48"/>
            <p:cNvSpPr txBox="1">
              <a:spLocks noChangeArrowheads="1"/>
            </p:cNvSpPr>
            <p:nvPr/>
          </p:nvSpPr>
          <p:spPr bwMode="auto">
            <a:xfrm>
              <a:off x="2067649" y="5309780"/>
              <a:ext cx="1276101" cy="453581"/>
            </a:xfrm>
            <a:prstGeom prst="rect">
              <a:avLst/>
            </a:prstGeom>
            <a:noFill/>
            <a:ln w="9525" algn="ctr">
              <a:noFill/>
              <a:miter lim="800000"/>
              <a:headEnd/>
              <a:tailEnd/>
            </a:ln>
          </p:spPr>
          <p:txBody>
            <a:bodyPr wrap="square" lIns="83434" tIns="41717" rIns="83434" bIns="41717">
              <a:spAutoFit/>
            </a:bodyPr>
            <a:lstStyle/>
            <a:p>
              <a:pPr defTabSz="801688" eaLnBrk="0" hangingPunct="0">
                <a:buSzPct val="100000"/>
              </a:pPr>
              <a:r>
                <a:rPr lang="zh-CN" altLang="zh-CN" sz="1200" dirty="0">
                  <a:solidFill>
                    <a:srgbClr val="000000"/>
                  </a:solidFill>
                  <a:latin typeface="+mn-ea"/>
                  <a:ea typeface="+mn-ea"/>
                  <a:sym typeface="Arial" pitchFamily="34" charset="0"/>
                </a:rPr>
                <a:t>Shared power modules</a:t>
              </a:r>
            </a:p>
          </p:txBody>
        </p:sp>
        <p:sp>
          <p:nvSpPr>
            <p:cNvPr id="19482" name="Line 49"/>
            <p:cNvSpPr>
              <a:spLocks noChangeShapeType="1"/>
            </p:cNvSpPr>
            <p:nvPr/>
          </p:nvSpPr>
          <p:spPr bwMode="auto">
            <a:xfrm flipH="1">
              <a:off x="2263776" y="2900834"/>
              <a:ext cx="1655763" cy="0"/>
            </a:xfrm>
            <a:prstGeom prst="line">
              <a:avLst/>
            </a:prstGeom>
            <a:noFill/>
            <a:ln w="28575">
              <a:solidFill>
                <a:srgbClr val="339966"/>
              </a:solidFill>
              <a:round/>
              <a:headEnd/>
              <a:tailEnd/>
            </a:ln>
          </p:spPr>
          <p:txBody>
            <a:bodyPr lIns="91425" tIns="45712" rIns="91425" bIns="45712">
              <a:spAutoFit/>
            </a:bodyPr>
            <a:lstStyle/>
            <a:p>
              <a:endParaRPr lang="zh-CN" altLang="en-US" sz="1200">
                <a:latin typeface="+mn-ea"/>
                <a:ea typeface="+mn-ea"/>
              </a:endParaRPr>
            </a:p>
          </p:txBody>
        </p:sp>
        <p:sp>
          <p:nvSpPr>
            <p:cNvPr id="19483" name="Line 50"/>
            <p:cNvSpPr>
              <a:spLocks noChangeShapeType="1"/>
            </p:cNvSpPr>
            <p:nvPr/>
          </p:nvSpPr>
          <p:spPr bwMode="auto">
            <a:xfrm>
              <a:off x="2900363" y="2900835"/>
              <a:ext cx="0" cy="1920875"/>
            </a:xfrm>
            <a:prstGeom prst="line">
              <a:avLst/>
            </a:prstGeom>
            <a:noFill/>
            <a:ln w="28575">
              <a:solidFill>
                <a:srgbClr val="339966"/>
              </a:solidFill>
              <a:round/>
              <a:headEnd/>
              <a:tailEnd/>
            </a:ln>
          </p:spPr>
          <p:txBody>
            <a:bodyPr wrap="none" lIns="91425" tIns="45712" rIns="91425" bIns="45712">
              <a:spAutoFit/>
            </a:bodyPr>
            <a:lstStyle/>
            <a:p>
              <a:endParaRPr lang="zh-CN" altLang="en-US" sz="1200">
                <a:latin typeface="+mn-ea"/>
                <a:ea typeface="+mn-ea"/>
              </a:endParaRPr>
            </a:p>
          </p:txBody>
        </p:sp>
        <p:sp>
          <p:nvSpPr>
            <p:cNvPr id="19484" name="Line 51"/>
            <p:cNvSpPr>
              <a:spLocks noChangeShapeType="1"/>
            </p:cNvSpPr>
            <p:nvPr/>
          </p:nvSpPr>
          <p:spPr bwMode="auto">
            <a:xfrm>
              <a:off x="2900364" y="4821709"/>
              <a:ext cx="1019175" cy="0"/>
            </a:xfrm>
            <a:prstGeom prst="line">
              <a:avLst/>
            </a:prstGeom>
            <a:noFill/>
            <a:ln w="28575">
              <a:solidFill>
                <a:srgbClr val="339966"/>
              </a:solidFill>
              <a:round/>
              <a:headEnd/>
              <a:tailEnd/>
            </a:ln>
          </p:spPr>
          <p:txBody>
            <a:bodyPr lIns="91425" tIns="45712" rIns="91425" bIns="45712">
              <a:spAutoFit/>
            </a:bodyPr>
            <a:lstStyle/>
            <a:p>
              <a:endParaRPr lang="zh-CN" altLang="en-US" sz="1200">
                <a:latin typeface="+mn-ea"/>
                <a:ea typeface="+mn-ea"/>
              </a:endParaRPr>
            </a:p>
          </p:txBody>
        </p:sp>
        <p:sp>
          <p:nvSpPr>
            <p:cNvPr id="19485" name="Text Box 52"/>
            <p:cNvSpPr txBox="1">
              <a:spLocks noChangeArrowheads="1"/>
            </p:cNvSpPr>
            <p:nvPr/>
          </p:nvSpPr>
          <p:spPr bwMode="auto">
            <a:xfrm>
              <a:off x="1887399" y="2372197"/>
              <a:ext cx="1142157" cy="638247"/>
            </a:xfrm>
            <a:prstGeom prst="rect">
              <a:avLst/>
            </a:prstGeom>
            <a:noFill/>
            <a:ln w="9525" algn="ctr">
              <a:noFill/>
              <a:miter lim="800000"/>
              <a:headEnd/>
              <a:tailEnd/>
            </a:ln>
          </p:spPr>
          <p:txBody>
            <a:bodyPr wrap="square" lIns="83434" tIns="41717" rIns="83434" bIns="41717">
              <a:spAutoFit/>
            </a:bodyPr>
            <a:lstStyle/>
            <a:p>
              <a:pPr algn="ctr" defTabSz="801688" eaLnBrk="0" hangingPunct="0">
                <a:buSzPct val="100000"/>
              </a:pPr>
              <a:r>
                <a:rPr lang="zh-CN" altLang="zh-CN" sz="1200" dirty="0">
                  <a:solidFill>
                    <a:srgbClr val="000000"/>
                  </a:solidFill>
                  <a:latin typeface="+mn-ea"/>
                  <a:ea typeface="+mn-ea"/>
                  <a:sym typeface="Arial" pitchFamily="34" charset="0"/>
                </a:rPr>
                <a:t>Shared control boards</a:t>
              </a:r>
            </a:p>
          </p:txBody>
        </p:sp>
        <p:sp>
          <p:nvSpPr>
            <p:cNvPr id="19486" name="Line 53"/>
            <p:cNvSpPr>
              <a:spLocks noChangeShapeType="1"/>
            </p:cNvSpPr>
            <p:nvPr/>
          </p:nvSpPr>
          <p:spPr bwMode="auto">
            <a:xfrm flipH="1">
              <a:off x="2279650" y="3586634"/>
              <a:ext cx="2085975" cy="0"/>
            </a:xfrm>
            <a:prstGeom prst="line">
              <a:avLst/>
            </a:prstGeom>
            <a:noFill/>
            <a:ln w="28575">
              <a:solidFill>
                <a:srgbClr val="FF6600"/>
              </a:solidFill>
              <a:round/>
              <a:headEnd/>
              <a:tailEnd/>
            </a:ln>
          </p:spPr>
          <p:txBody>
            <a:bodyPr wrap="square" lIns="91425" tIns="45712" rIns="91425" bIns="45712">
              <a:spAutoFit/>
            </a:bodyPr>
            <a:lstStyle/>
            <a:p>
              <a:endParaRPr lang="zh-CN" altLang="en-US" sz="1200">
                <a:latin typeface="+mn-ea"/>
                <a:ea typeface="+mn-ea"/>
              </a:endParaRPr>
            </a:p>
          </p:txBody>
        </p:sp>
        <p:sp>
          <p:nvSpPr>
            <p:cNvPr id="19487" name="Line 54"/>
            <p:cNvSpPr>
              <a:spLocks noChangeShapeType="1"/>
            </p:cNvSpPr>
            <p:nvPr/>
          </p:nvSpPr>
          <p:spPr bwMode="auto">
            <a:xfrm flipH="1">
              <a:off x="3219451" y="5986934"/>
              <a:ext cx="1146175" cy="0"/>
            </a:xfrm>
            <a:prstGeom prst="line">
              <a:avLst/>
            </a:prstGeom>
            <a:noFill/>
            <a:ln w="38100">
              <a:solidFill>
                <a:srgbClr val="FF6600"/>
              </a:solidFill>
              <a:round/>
              <a:headEnd/>
              <a:tailEnd/>
            </a:ln>
          </p:spPr>
          <p:txBody>
            <a:bodyPr lIns="91425" tIns="45712" rIns="91425" bIns="45712">
              <a:spAutoFit/>
            </a:bodyPr>
            <a:lstStyle/>
            <a:p>
              <a:endParaRPr lang="zh-CN" altLang="en-US" sz="1200">
                <a:latin typeface="+mn-ea"/>
                <a:ea typeface="+mn-ea"/>
              </a:endParaRPr>
            </a:p>
          </p:txBody>
        </p:sp>
        <p:sp>
          <p:nvSpPr>
            <p:cNvPr id="19488" name="Line 55"/>
            <p:cNvSpPr>
              <a:spLocks noChangeShapeType="1"/>
            </p:cNvSpPr>
            <p:nvPr/>
          </p:nvSpPr>
          <p:spPr bwMode="auto">
            <a:xfrm>
              <a:off x="3219450" y="3586634"/>
              <a:ext cx="0" cy="2400300"/>
            </a:xfrm>
            <a:prstGeom prst="line">
              <a:avLst/>
            </a:prstGeom>
            <a:noFill/>
            <a:ln w="28575">
              <a:solidFill>
                <a:srgbClr val="FF6600"/>
              </a:solidFill>
              <a:round/>
              <a:headEnd/>
              <a:tailEnd/>
            </a:ln>
          </p:spPr>
          <p:txBody>
            <a:bodyPr wrap="none" lIns="91425" tIns="45712" rIns="91425" bIns="45712">
              <a:spAutoFit/>
            </a:bodyPr>
            <a:lstStyle/>
            <a:p>
              <a:endParaRPr lang="zh-CN" altLang="en-US" sz="1200">
                <a:latin typeface="+mn-ea"/>
                <a:ea typeface="+mn-ea"/>
              </a:endParaRPr>
            </a:p>
          </p:txBody>
        </p:sp>
        <p:sp>
          <p:nvSpPr>
            <p:cNvPr id="19490" name="Line 57"/>
            <p:cNvSpPr>
              <a:spLocks noChangeShapeType="1"/>
            </p:cNvSpPr>
            <p:nvPr/>
          </p:nvSpPr>
          <p:spPr bwMode="auto">
            <a:xfrm>
              <a:off x="8184680" y="2037234"/>
              <a:ext cx="790575" cy="0"/>
            </a:xfrm>
            <a:prstGeom prst="line">
              <a:avLst/>
            </a:prstGeom>
            <a:noFill/>
            <a:ln w="28575">
              <a:solidFill>
                <a:srgbClr val="FF00FF"/>
              </a:solidFill>
              <a:round/>
              <a:headEnd/>
              <a:tailEnd/>
            </a:ln>
          </p:spPr>
          <p:txBody>
            <a:bodyPr lIns="91425" tIns="45712" rIns="91425" bIns="45712">
              <a:spAutoFit/>
            </a:bodyPr>
            <a:lstStyle/>
            <a:p>
              <a:endParaRPr lang="zh-CN" altLang="en-US" sz="1200">
                <a:latin typeface="+mn-ea"/>
                <a:ea typeface="+mn-ea"/>
              </a:endParaRPr>
            </a:p>
          </p:txBody>
        </p:sp>
        <p:sp>
          <p:nvSpPr>
            <p:cNvPr id="19491" name="Line 58"/>
            <p:cNvSpPr>
              <a:spLocks noChangeShapeType="1"/>
            </p:cNvSpPr>
            <p:nvPr/>
          </p:nvSpPr>
          <p:spPr bwMode="auto">
            <a:xfrm>
              <a:off x="8111654" y="3404071"/>
              <a:ext cx="863600" cy="0"/>
            </a:xfrm>
            <a:prstGeom prst="line">
              <a:avLst/>
            </a:prstGeom>
            <a:noFill/>
            <a:ln w="28575">
              <a:solidFill>
                <a:srgbClr val="FF00FF"/>
              </a:solidFill>
              <a:round/>
              <a:headEnd/>
              <a:tailEnd/>
            </a:ln>
          </p:spPr>
          <p:txBody>
            <a:bodyPr lIns="91425" tIns="45712" rIns="91425" bIns="45712">
              <a:spAutoFit/>
            </a:bodyPr>
            <a:lstStyle/>
            <a:p>
              <a:endParaRPr lang="zh-CN" altLang="en-US" sz="1200">
                <a:latin typeface="+mn-ea"/>
                <a:ea typeface="+mn-ea"/>
              </a:endParaRPr>
            </a:p>
          </p:txBody>
        </p:sp>
        <p:sp>
          <p:nvSpPr>
            <p:cNvPr id="19492" name="Line 59"/>
            <p:cNvSpPr>
              <a:spLocks noChangeShapeType="1"/>
            </p:cNvSpPr>
            <p:nvPr/>
          </p:nvSpPr>
          <p:spPr bwMode="auto">
            <a:xfrm>
              <a:off x="8040217" y="5564659"/>
              <a:ext cx="2016125" cy="0"/>
            </a:xfrm>
            <a:prstGeom prst="line">
              <a:avLst/>
            </a:prstGeom>
            <a:noFill/>
            <a:ln w="28575">
              <a:solidFill>
                <a:srgbClr val="FF00FF"/>
              </a:solidFill>
              <a:round/>
              <a:headEnd/>
              <a:tailEnd/>
            </a:ln>
          </p:spPr>
          <p:txBody>
            <a:bodyPr lIns="91425" tIns="45712" rIns="91425" bIns="45712">
              <a:spAutoFit/>
            </a:bodyPr>
            <a:lstStyle/>
            <a:p>
              <a:endParaRPr lang="zh-CN" altLang="en-US" sz="1200">
                <a:latin typeface="+mn-ea"/>
                <a:ea typeface="+mn-ea"/>
              </a:endParaRPr>
            </a:p>
          </p:txBody>
        </p:sp>
        <p:sp>
          <p:nvSpPr>
            <p:cNvPr id="19493" name="Line 60"/>
            <p:cNvSpPr>
              <a:spLocks noChangeShapeType="1"/>
            </p:cNvSpPr>
            <p:nvPr/>
          </p:nvSpPr>
          <p:spPr bwMode="auto">
            <a:xfrm>
              <a:off x="8975254" y="2037235"/>
              <a:ext cx="0" cy="3527425"/>
            </a:xfrm>
            <a:prstGeom prst="line">
              <a:avLst/>
            </a:prstGeom>
            <a:noFill/>
            <a:ln w="28575">
              <a:solidFill>
                <a:srgbClr val="FF00FF"/>
              </a:solidFill>
              <a:round/>
              <a:headEnd/>
              <a:tailEnd/>
            </a:ln>
          </p:spPr>
          <p:txBody>
            <a:bodyPr lIns="91425" tIns="45712" rIns="91425" bIns="45712">
              <a:spAutoFit/>
            </a:bodyPr>
            <a:lstStyle/>
            <a:p>
              <a:endParaRPr lang="zh-CN" altLang="en-US" sz="1200">
                <a:latin typeface="+mn-ea"/>
                <a:ea typeface="+mn-ea"/>
              </a:endParaRPr>
            </a:p>
          </p:txBody>
        </p:sp>
        <p:sp>
          <p:nvSpPr>
            <p:cNvPr id="19494" name="Text Box 61"/>
            <p:cNvSpPr txBox="1">
              <a:spLocks noChangeArrowheads="1"/>
            </p:cNvSpPr>
            <p:nvPr/>
          </p:nvSpPr>
          <p:spPr bwMode="auto">
            <a:xfrm>
              <a:off x="8940416" y="4365736"/>
              <a:ext cx="1311275" cy="638247"/>
            </a:xfrm>
            <a:prstGeom prst="rect">
              <a:avLst/>
            </a:prstGeom>
            <a:noFill/>
            <a:ln w="9525" algn="ctr">
              <a:noFill/>
              <a:miter lim="800000"/>
              <a:headEnd/>
              <a:tailEnd/>
            </a:ln>
          </p:spPr>
          <p:txBody>
            <a:bodyPr wrap="square" lIns="83434" tIns="41717" rIns="83434" bIns="41717">
              <a:spAutoFit/>
            </a:bodyPr>
            <a:lstStyle/>
            <a:p>
              <a:pPr defTabSz="801688" eaLnBrk="0" hangingPunct="0">
                <a:buSzPct val="100000"/>
              </a:pPr>
              <a:r>
                <a:rPr lang="zh-CN" altLang="zh-CN" sz="1200" dirty="0">
                  <a:solidFill>
                    <a:srgbClr val="000000"/>
                  </a:solidFill>
                  <a:latin typeface="+mn-ea"/>
                  <a:ea typeface="+mn-ea"/>
                  <a:sym typeface="Arial" pitchFamily="34" charset="0"/>
                </a:rPr>
                <a:t>Removable and shared handles of the chassis</a:t>
              </a:r>
            </a:p>
          </p:txBody>
        </p:sp>
        <p:sp>
          <p:nvSpPr>
            <p:cNvPr id="19495" name="Line 62"/>
            <p:cNvSpPr>
              <a:spLocks noChangeShapeType="1"/>
            </p:cNvSpPr>
            <p:nvPr/>
          </p:nvSpPr>
          <p:spPr bwMode="auto">
            <a:xfrm>
              <a:off x="6600825" y="3181821"/>
              <a:ext cx="2166938"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96" name="Line 63"/>
            <p:cNvSpPr>
              <a:spLocks noChangeShapeType="1"/>
            </p:cNvSpPr>
            <p:nvPr/>
          </p:nvSpPr>
          <p:spPr bwMode="auto">
            <a:xfrm>
              <a:off x="6592889" y="4766146"/>
              <a:ext cx="2166937"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97" name="Line 64"/>
            <p:cNvSpPr>
              <a:spLocks noChangeShapeType="1"/>
            </p:cNvSpPr>
            <p:nvPr/>
          </p:nvSpPr>
          <p:spPr bwMode="auto">
            <a:xfrm>
              <a:off x="6600825" y="5126509"/>
              <a:ext cx="2166938" cy="0"/>
            </a:xfrm>
            <a:prstGeom prst="line">
              <a:avLst/>
            </a:prstGeom>
            <a:noFill/>
            <a:ln w="28575">
              <a:solidFill>
                <a:srgbClr val="3366FF"/>
              </a:solidFill>
              <a:round/>
              <a:headEnd/>
              <a:tailEnd/>
            </a:ln>
          </p:spPr>
          <p:txBody>
            <a:bodyPr wrap="none" lIns="91425" tIns="45712" rIns="91425" bIns="45712">
              <a:spAutoFit/>
            </a:bodyPr>
            <a:lstStyle/>
            <a:p>
              <a:endParaRPr lang="zh-CN" altLang="en-US" sz="1200">
                <a:latin typeface="+mn-ea"/>
                <a:ea typeface="+mn-ea"/>
              </a:endParaRPr>
            </a:p>
          </p:txBody>
        </p:sp>
        <p:sp>
          <p:nvSpPr>
            <p:cNvPr id="19489" name="Text Box 56"/>
            <p:cNvSpPr txBox="1">
              <a:spLocks noChangeArrowheads="1"/>
            </p:cNvSpPr>
            <p:nvPr/>
          </p:nvSpPr>
          <p:spPr bwMode="auto">
            <a:xfrm>
              <a:off x="2037671" y="2987040"/>
              <a:ext cx="875592" cy="638247"/>
            </a:xfrm>
            <a:prstGeom prst="rect">
              <a:avLst/>
            </a:prstGeom>
            <a:noFill/>
            <a:ln w="9525" algn="ctr">
              <a:noFill/>
              <a:miter lim="800000"/>
              <a:headEnd/>
              <a:tailEnd/>
            </a:ln>
          </p:spPr>
          <p:txBody>
            <a:bodyPr wrap="square" lIns="83434" tIns="41717" rIns="83434" bIns="41717">
              <a:spAutoFit/>
            </a:bodyPr>
            <a:lstStyle/>
            <a:p>
              <a:pPr defTabSz="801688" eaLnBrk="0" hangingPunct="0">
                <a:buSzPct val="100000"/>
              </a:pPr>
              <a:r>
                <a:rPr lang="zh-CN" altLang="zh-CN" sz="1200" dirty="0">
                  <a:solidFill>
                    <a:srgbClr val="000000"/>
                  </a:solidFill>
                  <a:latin typeface="+mn-ea"/>
                  <a:ea typeface="+mn-ea"/>
                  <a:sym typeface="Arial" pitchFamily="34" charset="0"/>
                </a:rPr>
                <a:t>Shared monitoring units</a:t>
              </a:r>
            </a:p>
          </p:txBody>
        </p:sp>
      </p:grpSp>
    </p:spTree>
    <p:extLst>
      <p:ext uri="{BB962C8B-B14F-4D97-AF65-F5344CB8AC3E}">
        <p14:creationId xmlns:p14="http://schemas.microsoft.com/office/powerpoint/2010/main" val="1839530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Overview of S Series Fixed Switches</a:t>
            </a:r>
          </a:p>
          <a:p>
            <a:r>
              <a:rPr lang="en-US" altLang="zh-CN" dirty="0" smtClean="0">
                <a:solidFill>
                  <a:schemeClr val="bg1">
                    <a:lumMod val="50000"/>
                  </a:schemeClr>
                </a:solidFill>
              </a:rPr>
              <a:t>Overview of S Series Modular Switches </a:t>
            </a:r>
          </a:p>
          <a:p>
            <a:r>
              <a:rPr lang="en-US" altLang="zh-CN" b="1" dirty="0" smtClean="0"/>
              <a:t>Sub-cards and Modules</a:t>
            </a:r>
          </a:p>
          <a:p>
            <a:r>
              <a:rPr lang="en-US" altLang="zh-CN" dirty="0" smtClean="0">
                <a:solidFill>
                  <a:schemeClr val="bg1">
                    <a:lumMod val="50000"/>
                  </a:schemeClr>
                </a:solidFill>
              </a:rPr>
              <a:t>Product Features</a:t>
            </a:r>
            <a:endParaRPr lang="en-US" altLang="zh-CN" dirty="0">
              <a:solidFill>
                <a:schemeClr val="bg1">
                  <a:lumMod val="50000"/>
                </a:schemeClr>
              </a:solidFill>
            </a:endParaRPr>
          </a:p>
        </p:txBody>
      </p:sp>
    </p:spTree>
    <p:extLst>
      <p:ext uri="{BB962C8B-B14F-4D97-AF65-F5344CB8AC3E}">
        <p14:creationId xmlns:p14="http://schemas.microsoft.com/office/powerpoint/2010/main" val="573686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altLang="zh-CN" sz="1800" dirty="0" smtClean="0"/>
              <a:t>A single switch uses slot ID/</a:t>
            </a:r>
            <a:r>
              <a:rPr lang="en-US" altLang="zh-CN" sz="1800" dirty="0" err="1" smtClean="0"/>
              <a:t>subcard</a:t>
            </a:r>
            <a:r>
              <a:rPr lang="en-US" altLang="zh-CN" sz="1800" dirty="0" smtClean="0"/>
              <a:t> ID/port sequence number to identify physical ports. </a:t>
            </a:r>
          </a:p>
          <a:p>
            <a:pPr lvl="1"/>
            <a:r>
              <a:rPr lang="en-US" altLang="zh-CN" sz="1600" dirty="0" smtClean="0"/>
              <a:t>Slot ID: indicates the slot where the switch is located. The value is 0.</a:t>
            </a:r>
          </a:p>
          <a:p>
            <a:pPr lvl="1"/>
            <a:r>
              <a:rPr lang="en-US" altLang="zh-CN" sz="1600" dirty="0" err="1" smtClean="0"/>
              <a:t>Subcard</a:t>
            </a:r>
            <a:r>
              <a:rPr lang="en-US" altLang="zh-CN" sz="1600" dirty="0" smtClean="0"/>
              <a:t> ID: indicates the ID of a </a:t>
            </a:r>
            <a:r>
              <a:rPr lang="en-US" altLang="zh-CN" sz="1600" dirty="0" err="1" smtClean="0"/>
              <a:t>subcard</a:t>
            </a:r>
            <a:r>
              <a:rPr lang="en-US" altLang="zh-CN" sz="1600" dirty="0" smtClean="0"/>
              <a:t>.</a:t>
            </a:r>
          </a:p>
          <a:p>
            <a:pPr lvl="1"/>
            <a:r>
              <a:rPr lang="en-US" altLang="zh-CN" sz="1600" dirty="0" smtClean="0"/>
              <a:t>Port sequence number: indicates the sequence number of a port on the switch.</a:t>
            </a:r>
          </a:p>
          <a:p>
            <a:r>
              <a:rPr lang="en-US" altLang="zh-CN" sz="1800" dirty="0" smtClean="0"/>
              <a:t>A stacked switch uses Stack ID/</a:t>
            </a:r>
            <a:r>
              <a:rPr lang="en-US" altLang="zh-CN" sz="1800" dirty="0" err="1" smtClean="0"/>
              <a:t>subcard</a:t>
            </a:r>
            <a:r>
              <a:rPr lang="en-US" altLang="zh-CN" sz="1800" dirty="0" smtClean="0"/>
              <a:t> ID/port sequence number to identify physical ports. </a:t>
            </a:r>
          </a:p>
          <a:p>
            <a:pPr lvl="1"/>
            <a:r>
              <a:rPr lang="en-US" altLang="zh-CN" sz="1600" dirty="0" smtClean="0"/>
              <a:t>Stack ID: indicates the ID of a stacked switch. The value ranges from 0 to 8.</a:t>
            </a:r>
          </a:p>
          <a:p>
            <a:pPr lvl="1"/>
            <a:r>
              <a:rPr lang="en-US" altLang="zh-CN" sz="1600" dirty="0" err="1" smtClean="0"/>
              <a:t>Subcard</a:t>
            </a:r>
            <a:r>
              <a:rPr lang="en-US" altLang="zh-CN" sz="1600" dirty="0" smtClean="0"/>
              <a:t> ID: indicates the ID of a </a:t>
            </a:r>
            <a:r>
              <a:rPr lang="en-US" altLang="zh-CN" sz="1600" dirty="0" err="1" smtClean="0"/>
              <a:t>subcard</a:t>
            </a:r>
            <a:r>
              <a:rPr lang="en-US" altLang="zh-CN" sz="1600" dirty="0" smtClean="0"/>
              <a:t>.</a:t>
            </a:r>
          </a:p>
          <a:p>
            <a:pPr lvl="1"/>
            <a:r>
              <a:rPr lang="en-US" altLang="zh-CN" sz="1600" dirty="0" smtClean="0"/>
              <a:t>Port sequence number: indicates the sequence number of a port on the switch.</a:t>
            </a:r>
            <a:endParaRPr lang="zh-CN" altLang="en-US" sz="1600" dirty="0"/>
          </a:p>
        </p:txBody>
      </p:sp>
      <p:sp>
        <p:nvSpPr>
          <p:cNvPr id="3" name="文本占位符 2"/>
          <p:cNvSpPr>
            <a:spLocks noGrp="1"/>
          </p:cNvSpPr>
          <p:nvPr>
            <p:ph type="body" sz="quarter" idx="12"/>
          </p:nvPr>
        </p:nvSpPr>
        <p:spPr/>
        <p:txBody>
          <a:bodyPr/>
          <a:lstStyle/>
          <a:p>
            <a:r>
              <a:rPr lang="en-US" altLang="zh-CN" smtClean="0"/>
              <a:t>Port Numbering Conventions</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99813925"/>
              </p:ext>
            </p:extLst>
          </p:nvPr>
        </p:nvGraphicFramePr>
        <p:xfrm>
          <a:off x="2657618" y="4737237"/>
          <a:ext cx="6876764" cy="1368152"/>
        </p:xfrm>
        <a:graphic>
          <a:graphicData uri="http://schemas.openxmlformats.org/drawingml/2006/table">
            <a:tbl>
              <a:tblPr firstRow="1" firstCol="1" bandRow="1"/>
              <a:tblGrid>
                <a:gridCol w="2528110">
                  <a:extLst>
                    <a:ext uri="{9D8B030D-6E8A-4147-A177-3AD203B41FA5}">
                      <a16:colId xmlns:a16="http://schemas.microsoft.com/office/drawing/2014/main" xmlns="" val="20000"/>
                    </a:ext>
                  </a:extLst>
                </a:gridCol>
                <a:gridCol w="4348654">
                  <a:extLst>
                    <a:ext uri="{9D8B030D-6E8A-4147-A177-3AD203B41FA5}">
                      <a16:colId xmlns:a16="http://schemas.microsoft.com/office/drawing/2014/main" xmlns="" val="20001"/>
                    </a:ext>
                  </a:extLst>
                </a:gridCol>
              </a:tblGrid>
              <a:tr h="454389">
                <a:tc>
                  <a:txBody>
                    <a:bodyPr/>
                    <a:lstStyle/>
                    <a:p>
                      <a:pPr algn="ctr"/>
                      <a:r>
                        <a:rPr lang="en-US" altLang="zh-CN" sz="1400" b="1" dirty="0">
                          <a:latin typeface="+mn-ea"/>
                          <a:ea typeface="+mn-ea"/>
                        </a:rPr>
                        <a:t>Port Numbering Diagram</a:t>
                      </a:r>
                      <a:endParaRPr lang="en-US" altLang="zh-CN" sz="1400" b="1" dirty="0">
                        <a:solidFill>
                          <a:schemeClr val="tx1"/>
                        </a:solidFill>
                        <a:latin typeface="+mn-ea"/>
                        <a:ea typeface="+mn-ea"/>
                      </a:endParaRPr>
                    </a:p>
                  </a:txBody>
                  <a:tcPr marL="90000" marR="90000" marT="46800" marB="46800"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altLang="zh-CN" sz="1400" b="1" dirty="0">
                          <a:latin typeface="+mn-ea"/>
                          <a:ea typeface="+mn-ea"/>
                        </a:rPr>
                        <a:t>Description</a:t>
                      </a:r>
                      <a:endParaRPr lang="en-US" altLang="zh-CN" sz="1400" b="1" dirty="0">
                        <a:solidFill>
                          <a:schemeClr val="tx1"/>
                        </a:solidFill>
                        <a:latin typeface="+mn-ea"/>
                        <a:ea typeface="+mn-ea"/>
                      </a:endParaRPr>
                    </a:p>
                  </a:txBody>
                  <a:tcPr marL="90000" marR="90000" marT="46800" marB="46800" anchor="ctr" anchorCtr="1">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913763">
                <a:tc>
                  <a:txBody>
                    <a:bodyPr/>
                    <a:lstStyle/>
                    <a:p>
                      <a:pPr algn="ctr">
                        <a:lnSpc>
                          <a:spcPct val="150000"/>
                        </a:lnSpc>
                        <a:spcAft>
                          <a:spcPts val="0"/>
                        </a:spcAft>
                      </a:pPr>
                      <a:endParaRPr lang="zh-CN" sz="1200" b="0" dirty="0">
                        <a:solidFill>
                          <a:schemeClr val="tx1"/>
                        </a:solidFill>
                        <a:effectLst/>
                        <a:latin typeface="+mn-ea"/>
                        <a:ea typeface="+mn-ea"/>
                      </a:endParaRPr>
                    </a:p>
                  </a:txBody>
                  <a:tcPr marL="90000" marR="90000" marT="46800" marB="46800"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r>
                        <a:rPr lang="en-US" altLang="zh-CN" sz="1200" dirty="0">
                          <a:latin typeface="+mn-ea"/>
                          <a:ea typeface="+mn-ea"/>
                        </a:rPr>
                        <a:t>There are two rows of service ports on the device. These ports are numbered from bottom to top and left to right, starting from </a:t>
                      </a:r>
                      <a:r>
                        <a:rPr lang="en-US" altLang="zh-CN" sz="1200" dirty="0" smtClean="0">
                          <a:latin typeface="+mn-ea"/>
                          <a:ea typeface="+mn-ea"/>
                        </a:rPr>
                        <a:t>1.For </a:t>
                      </a:r>
                      <a:r>
                        <a:rPr lang="en-US" altLang="zh-CN" sz="1200" dirty="0">
                          <a:latin typeface="+mn-ea"/>
                          <a:ea typeface="+mn-ea"/>
                        </a:rPr>
                        <a:t>example, the port on the top left is numbered 0/0/2.</a:t>
                      </a:r>
                      <a:endParaRPr lang="en-US" altLang="zh-CN" sz="1200" b="0" dirty="0">
                        <a:solidFill>
                          <a:schemeClr val="tx1"/>
                        </a:solidFill>
                        <a:latin typeface="+mn-ea"/>
                        <a:ea typeface="+mn-ea"/>
                      </a:endParaRPr>
                    </a:p>
                  </a:txBody>
                  <a:tcPr marL="90000" marR="90000" marT="46800" marB="46800" anchor="ctr" anchorCtr="1">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9" name="图片 8"/>
          <p:cNvPicPr>
            <a:picLocks noChangeAspect="1"/>
          </p:cNvPicPr>
          <p:nvPr/>
        </p:nvPicPr>
        <p:blipFill>
          <a:blip r:embed="rId3"/>
          <a:stretch>
            <a:fillRect/>
          </a:stretch>
        </p:blipFill>
        <p:spPr>
          <a:xfrm>
            <a:off x="2855640" y="5300664"/>
            <a:ext cx="2160240" cy="734311"/>
          </a:xfrm>
          <a:prstGeom prst="rect">
            <a:avLst/>
          </a:prstGeom>
        </p:spPr>
      </p:pic>
    </p:spTree>
    <p:extLst>
      <p:ext uri="{BB962C8B-B14F-4D97-AF65-F5344CB8AC3E}">
        <p14:creationId xmlns:p14="http://schemas.microsoft.com/office/powerpoint/2010/main" val="2183920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912815" y="5126334"/>
            <a:ext cx="10560048" cy="1260352"/>
          </a:xfrm>
        </p:spPr>
        <p:txBody>
          <a:bodyPr/>
          <a:lstStyle/>
          <a:p>
            <a:r>
              <a:rPr lang="en-US" altLang="zh-CN" sz="1800" dirty="0" smtClean="0"/>
              <a:t>All power modules are hot swappable, but it is highly recommended that you power off a switch before removing or installing a power module in the switch to protect personal and equipment safety.</a:t>
            </a:r>
            <a:endParaRPr lang="zh-CN" altLang="en-US" sz="1800" dirty="0"/>
          </a:p>
        </p:txBody>
      </p:sp>
      <p:sp>
        <p:nvSpPr>
          <p:cNvPr id="3" name="文本占位符 2"/>
          <p:cNvSpPr>
            <a:spLocks noGrp="1"/>
          </p:cNvSpPr>
          <p:nvPr>
            <p:ph type="body" sz="quarter" idx="12"/>
          </p:nvPr>
        </p:nvSpPr>
        <p:spPr/>
        <p:txBody>
          <a:bodyPr/>
          <a:lstStyle/>
          <a:p>
            <a:r>
              <a:rPr lang="en-US" altLang="zh-CN" smtClean="0"/>
              <a:t>Power Modules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789439348"/>
              </p:ext>
            </p:extLst>
          </p:nvPr>
        </p:nvGraphicFramePr>
        <p:xfrm>
          <a:off x="2580163" y="1395640"/>
          <a:ext cx="7344618" cy="3809027"/>
        </p:xfrm>
        <a:graphic>
          <a:graphicData uri="http://schemas.openxmlformats.org/drawingml/2006/table">
            <a:tbl>
              <a:tblPr firstRow="1" firstCol="1" bandRow="1"/>
              <a:tblGrid>
                <a:gridCol w="2052030">
                  <a:extLst>
                    <a:ext uri="{9D8B030D-6E8A-4147-A177-3AD203B41FA5}">
                      <a16:colId xmlns:a16="http://schemas.microsoft.com/office/drawing/2014/main" xmlns="" val="20000"/>
                    </a:ext>
                  </a:extLst>
                </a:gridCol>
                <a:gridCol w="5292588">
                  <a:extLst>
                    <a:ext uri="{9D8B030D-6E8A-4147-A177-3AD203B41FA5}">
                      <a16:colId xmlns:a16="http://schemas.microsoft.com/office/drawing/2014/main" xmlns="" val="20001"/>
                    </a:ext>
                  </a:extLst>
                </a:gridCol>
              </a:tblGrid>
              <a:tr h="513784">
                <a:tc>
                  <a:txBody>
                    <a:bodyPr/>
                    <a:lstStyle/>
                    <a:p>
                      <a:pPr algn="ctr">
                        <a:lnSpc>
                          <a:spcPct val="100000"/>
                        </a:lnSpc>
                        <a:spcAft>
                          <a:spcPts val="0"/>
                        </a:spcAft>
                      </a:pPr>
                      <a:r>
                        <a:rPr lang="en-US" altLang="zh-CN" sz="1800" b="1" dirty="0">
                          <a:effectLst/>
                        </a:rPr>
                        <a:t>Switch</a:t>
                      </a:r>
                      <a:r>
                        <a:rPr lang="en-US" altLang="zh-CN" sz="1800" b="1" baseline="0" dirty="0">
                          <a:effectLst/>
                        </a:rPr>
                        <a:t> Series</a:t>
                      </a:r>
                      <a:endParaRPr lang="zh-CN" sz="1800" b="1"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Aft>
                          <a:spcPts val="0"/>
                        </a:spcAft>
                      </a:pPr>
                      <a:r>
                        <a:rPr lang="en-US" altLang="zh-CN" sz="1800" b="1" dirty="0">
                          <a:effectLst/>
                        </a:rPr>
                        <a:t>Power Supply Configuration</a:t>
                      </a:r>
                      <a:endParaRPr lang="zh-CN" sz="1800" b="1"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710352">
                <a:tc>
                  <a:txBody>
                    <a:bodyPr/>
                    <a:lstStyle/>
                    <a:p>
                      <a:pPr algn="l">
                        <a:lnSpc>
                          <a:spcPct val="150000"/>
                        </a:lnSpc>
                        <a:spcAft>
                          <a:spcPts val="0"/>
                        </a:spcAft>
                      </a:pPr>
                      <a:r>
                        <a:rPr lang="en-US" sz="1600" dirty="0">
                          <a:effectLst/>
                        </a:rPr>
                        <a:t>S2700</a:t>
                      </a:r>
                      <a:endParaRPr 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altLang="zh-CN" sz="1600" dirty="0">
                          <a:effectLst/>
                        </a:rPr>
                        <a:t>It has a built-in power module and does not support pluggable power </a:t>
                      </a:r>
                      <a:r>
                        <a:rPr lang="en-US" altLang="zh-CN" sz="1600" dirty="0" smtClean="0">
                          <a:effectLst/>
                        </a:rPr>
                        <a:t>modules.</a:t>
                      </a:r>
                      <a:endParaRPr 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1247823">
                <a:tc>
                  <a:txBody>
                    <a:bodyPr/>
                    <a:lstStyle/>
                    <a:p>
                      <a:pPr algn="l">
                        <a:lnSpc>
                          <a:spcPct val="150000"/>
                        </a:lnSpc>
                        <a:spcAft>
                          <a:spcPts val="0"/>
                        </a:spcAft>
                      </a:pPr>
                      <a:r>
                        <a:rPr lang="en-US" sz="1600" dirty="0">
                          <a:effectLst/>
                        </a:rPr>
                        <a:t>S5700</a:t>
                      </a:r>
                      <a:endParaRPr 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a:lnSpc>
                          <a:spcPct val="150000"/>
                        </a:lnSpc>
                        <a:spcAft>
                          <a:spcPts val="0"/>
                        </a:spcAft>
                      </a:pPr>
                      <a:r>
                        <a:rPr lang="en-US" altLang="zh-CN" sz="1600" dirty="0">
                          <a:effectLst/>
                        </a:rPr>
                        <a:t>It uses pluggable power modules:</a:t>
                      </a:r>
                      <a:r>
                        <a:rPr lang="en-US" altLang="zh-CN" sz="1600" baseline="0" dirty="0">
                          <a:effectLst/>
                        </a:rPr>
                        <a:t> </a:t>
                      </a:r>
                      <a:r>
                        <a:rPr lang="en-US" altLang="zh-CN" sz="1600" dirty="0">
                          <a:effectLst/>
                        </a:rPr>
                        <a:t>150/350/650W DC </a:t>
                      </a:r>
                      <a:r>
                        <a:rPr lang="en-US" altLang="zh-CN" sz="1600" dirty="0"/>
                        <a:t>Power Module</a:t>
                      </a:r>
                      <a:r>
                        <a:rPr lang="en-US" altLang="zh-CN" sz="1600" dirty="0">
                          <a:effectLst/>
                        </a:rPr>
                        <a:t>; 650W</a:t>
                      </a:r>
                      <a:r>
                        <a:rPr lang="zh-CN" altLang="en-US" sz="1600" baseline="0" dirty="0">
                          <a:effectLst/>
                        </a:rPr>
                        <a:t> </a:t>
                      </a:r>
                      <a:r>
                        <a:rPr lang="en-US" altLang="zh-CN" sz="1600" baseline="0" dirty="0">
                          <a:effectLst/>
                        </a:rPr>
                        <a:t>DC </a:t>
                      </a:r>
                      <a:r>
                        <a:rPr lang="en-US" altLang="zh-CN" sz="1600" dirty="0" err="1">
                          <a:effectLst/>
                        </a:rPr>
                        <a:t>PoE</a:t>
                      </a:r>
                      <a:r>
                        <a:rPr lang="en-US" altLang="zh-CN" sz="1600" dirty="0">
                          <a:effectLst/>
                        </a:rPr>
                        <a:t> </a:t>
                      </a:r>
                      <a:r>
                        <a:rPr lang="en-US" altLang="zh-CN" sz="1600" dirty="0"/>
                        <a:t>Power Module</a:t>
                      </a:r>
                      <a:r>
                        <a:rPr lang="zh-CN" altLang="en-US" sz="1600" dirty="0">
                          <a:effectLst/>
                        </a:rPr>
                        <a:t>；</a:t>
                      </a:r>
                      <a:r>
                        <a:rPr lang="en-US" altLang="zh-CN" sz="1600" dirty="0">
                          <a:effectLst/>
                        </a:rPr>
                        <a:t>150/600W AC</a:t>
                      </a:r>
                      <a:r>
                        <a:rPr lang="en-US" altLang="zh-CN" sz="1600" baseline="0" dirty="0">
                          <a:effectLst/>
                        </a:rPr>
                        <a:t> </a:t>
                      </a:r>
                      <a:r>
                        <a:rPr lang="en-US" altLang="zh-CN" sz="1600" dirty="0"/>
                        <a:t>Power Module</a:t>
                      </a:r>
                      <a:r>
                        <a:rPr lang="en-US" altLang="zh-CN" sz="1600" dirty="0">
                          <a:effectLst/>
                        </a:rPr>
                        <a:t>; 500/580/1150W AC</a:t>
                      </a:r>
                      <a:r>
                        <a:rPr lang="en-US" altLang="zh-CN" sz="1600" baseline="0" dirty="0">
                          <a:effectLst/>
                        </a:rPr>
                        <a:t> </a:t>
                      </a:r>
                      <a:r>
                        <a:rPr lang="en-US" altLang="zh-CN" sz="1600" dirty="0" err="1">
                          <a:effectLst/>
                        </a:rPr>
                        <a:t>PoE</a:t>
                      </a:r>
                      <a:r>
                        <a:rPr lang="en-US" altLang="zh-CN" sz="1600" dirty="0">
                          <a:effectLst/>
                        </a:rPr>
                        <a:t> </a:t>
                      </a:r>
                      <a:r>
                        <a:rPr lang="en-US" altLang="zh-CN" sz="1600" dirty="0"/>
                        <a:t>Power </a:t>
                      </a:r>
                      <a:r>
                        <a:rPr lang="en-US" altLang="zh-CN" sz="1600" dirty="0" smtClean="0"/>
                        <a:t>Module.</a:t>
                      </a:r>
                      <a:endParaRPr 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913483">
                <a:tc>
                  <a:txBody>
                    <a:bodyPr/>
                    <a:lstStyle/>
                    <a:p>
                      <a:pPr algn="l">
                        <a:lnSpc>
                          <a:spcPct val="150000"/>
                        </a:lnSpc>
                        <a:spcAft>
                          <a:spcPts val="0"/>
                        </a:spcAft>
                      </a:pPr>
                      <a:r>
                        <a:rPr lang="en-US" sz="1600" dirty="0">
                          <a:effectLst/>
                        </a:rPr>
                        <a:t>S6700</a:t>
                      </a:r>
                      <a:endParaRPr 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altLang="zh-CN" sz="1600" dirty="0">
                          <a:effectLst/>
                        </a:rPr>
                        <a:t>It uses pluggable power modules:</a:t>
                      </a:r>
                      <a:r>
                        <a:rPr lang="en-US" altLang="zh-CN" sz="1600" baseline="0" dirty="0">
                          <a:effectLst/>
                        </a:rPr>
                        <a:t> </a:t>
                      </a:r>
                      <a:r>
                        <a:rPr lang="en-US" altLang="zh-CN" sz="1600" dirty="0">
                          <a:effectLst/>
                        </a:rPr>
                        <a:t>170/350W DC </a:t>
                      </a:r>
                      <a:r>
                        <a:rPr lang="en-US" altLang="zh-CN" sz="1600" dirty="0"/>
                        <a:t>Power Module; </a:t>
                      </a:r>
                      <a:r>
                        <a:rPr lang="en-US" altLang="zh-CN" sz="1600" dirty="0">
                          <a:effectLst/>
                        </a:rPr>
                        <a:t>170/600W AC </a:t>
                      </a:r>
                      <a:r>
                        <a:rPr lang="en-US" altLang="zh-CN" sz="1600" dirty="0"/>
                        <a:t>Power </a:t>
                      </a:r>
                      <a:r>
                        <a:rPr lang="en-US" altLang="zh-CN" sz="1600" dirty="0" smtClean="0"/>
                        <a:t>Module.</a:t>
                      </a:r>
                      <a:endParaRPr lang="zh-CN" altLang="zh-CN" sz="1600" b="0" dirty="0">
                        <a:solidFill>
                          <a:schemeClr val="tx1"/>
                        </a:solidFill>
                        <a:effectLst/>
                        <a:latin typeface="Times New Roman" panose="02020603050405020304" pitchFamily="18" charset="0"/>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24342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dirty="0" err="1"/>
              <a:t>PoE</a:t>
            </a:r>
            <a:r>
              <a:rPr lang="en-US" altLang="zh-CN" dirty="0"/>
              <a:t> Function</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058403268"/>
              </p:ext>
            </p:extLst>
          </p:nvPr>
        </p:nvGraphicFramePr>
        <p:xfrm>
          <a:off x="2567608" y="1952836"/>
          <a:ext cx="7440596" cy="2880320"/>
        </p:xfrm>
        <a:graphic>
          <a:graphicData uri="http://schemas.openxmlformats.org/drawingml/2006/table">
            <a:tbl>
              <a:tblPr firstRow="1" firstCol="1" bandRow="1"/>
              <a:tblGrid>
                <a:gridCol w="1697678">
                  <a:extLst>
                    <a:ext uri="{9D8B030D-6E8A-4147-A177-3AD203B41FA5}">
                      <a16:colId xmlns:a16="http://schemas.microsoft.com/office/drawing/2014/main" xmlns="" val="20000"/>
                    </a:ext>
                  </a:extLst>
                </a:gridCol>
                <a:gridCol w="2803182">
                  <a:extLst>
                    <a:ext uri="{9D8B030D-6E8A-4147-A177-3AD203B41FA5}">
                      <a16:colId xmlns:a16="http://schemas.microsoft.com/office/drawing/2014/main" xmlns="" val="20001"/>
                    </a:ext>
                  </a:extLst>
                </a:gridCol>
                <a:gridCol w="2939736">
                  <a:extLst>
                    <a:ext uri="{9D8B030D-6E8A-4147-A177-3AD203B41FA5}">
                      <a16:colId xmlns:a16="http://schemas.microsoft.com/office/drawing/2014/main" xmlns="" val="20002"/>
                    </a:ext>
                  </a:extLst>
                </a:gridCol>
              </a:tblGrid>
              <a:tr h="959850">
                <a:tc>
                  <a:txBody>
                    <a:bodyPr/>
                    <a:lstStyle/>
                    <a:p>
                      <a:pPr algn="l"/>
                      <a:r>
                        <a:rPr lang="en-US" altLang="zh-CN" sz="1600" b="1" kern="1200" dirty="0">
                          <a:effectLst/>
                        </a:rPr>
                        <a:t>Series</a:t>
                      </a:r>
                      <a:endParaRPr lang="en-US" altLang="zh-CN" sz="1600" b="1" kern="1200" dirty="0">
                        <a:solidFill>
                          <a:schemeClr val="tx1"/>
                        </a:solidFill>
                        <a:effectLst/>
                        <a:latin typeface="+mn-lt"/>
                        <a:ea typeface="+mn-ea"/>
                        <a:cs typeface="+mn-cs"/>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600" b="1" kern="1200" dirty="0">
                          <a:effectLst/>
                        </a:rPr>
                        <a:t>Maximum Number of </a:t>
                      </a:r>
                      <a:r>
                        <a:rPr lang="en-US" altLang="zh-CN" sz="1600" b="1" kern="1200" dirty="0" err="1">
                          <a:effectLst/>
                        </a:rPr>
                        <a:t>PoE</a:t>
                      </a:r>
                      <a:r>
                        <a:rPr lang="en-US" altLang="zh-CN" sz="1600" b="1" kern="1200" dirty="0">
                          <a:effectLst/>
                        </a:rPr>
                        <a:t> Interfaces (IEEE 802.3af)</a:t>
                      </a:r>
                      <a:endParaRPr lang="en-US" altLang="zh-CN" sz="1600" b="1" kern="1200" dirty="0">
                        <a:solidFill>
                          <a:schemeClr val="tx1"/>
                        </a:solidFill>
                        <a:effectLst/>
                        <a:latin typeface="+mn-lt"/>
                        <a:ea typeface="+mn-ea"/>
                        <a:cs typeface="+mn-cs"/>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l"/>
                      <a:r>
                        <a:rPr lang="en-US" altLang="zh-CN" sz="1600" b="1" kern="1200" dirty="0">
                          <a:effectLst/>
                        </a:rPr>
                        <a:t>Maximum Number of </a:t>
                      </a:r>
                      <a:r>
                        <a:rPr lang="en-US" altLang="zh-CN" sz="1600" b="1" kern="1200" dirty="0" err="1">
                          <a:effectLst/>
                        </a:rPr>
                        <a:t>PoE</a:t>
                      </a:r>
                      <a:r>
                        <a:rPr lang="en-US" altLang="zh-CN" sz="1600" b="1" kern="1200" dirty="0">
                          <a:effectLst/>
                        </a:rPr>
                        <a:t> Interfaces (IEEE 802.3at)</a:t>
                      </a:r>
                      <a:endParaRPr lang="en-US" altLang="zh-CN" sz="1600" b="1" kern="1200" dirty="0">
                        <a:solidFill>
                          <a:schemeClr val="tx1"/>
                        </a:solidFill>
                        <a:effectLst/>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00"/>
                  </a:ext>
                </a:extLst>
              </a:tr>
              <a:tr h="637815">
                <a:tc>
                  <a:txBody>
                    <a:bodyPr/>
                    <a:lstStyle/>
                    <a:p>
                      <a:pPr>
                        <a:lnSpc>
                          <a:spcPct val="100000"/>
                        </a:lnSpc>
                        <a:spcAft>
                          <a:spcPts val="0"/>
                        </a:spcAft>
                      </a:pPr>
                      <a:r>
                        <a:rPr lang="en-US" sz="1400" dirty="0">
                          <a:effectLst/>
                        </a:rPr>
                        <a:t>S2700</a:t>
                      </a:r>
                      <a:endParaRPr lang="zh-CN" sz="1400" b="0" dirty="0">
                        <a:solidFill>
                          <a:schemeClr val="tx1"/>
                        </a:solidFill>
                        <a:effectLst/>
                        <a:latin typeface="+mn-lt"/>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Aft>
                          <a:spcPts val="0"/>
                        </a:spcAft>
                      </a:pPr>
                      <a:r>
                        <a:rPr lang="en-US" sz="1400" dirty="0">
                          <a:effectLst/>
                        </a:rPr>
                        <a:t>8/16/24</a:t>
                      </a:r>
                      <a:endParaRPr lang="zh-CN" sz="1400" b="0" dirty="0">
                        <a:solidFill>
                          <a:schemeClr val="tx1"/>
                        </a:solidFill>
                        <a:effectLst/>
                        <a:latin typeface="+mn-lt"/>
                        <a:ea typeface="宋体" panose="02010600030101010101" pitchFamily="2" charset="-122"/>
                      </a:endParaRPr>
                    </a:p>
                  </a:txBody>
                  <a:tcPr marL="90000" marR="90000" marT="46800" marB="46800" anchor="ctr"/>
                </a:tc>
                <a:tc>
                  <a:txBody>
                    <a:bodyPr/>
                    <a:lstStyle/>
                    <a:p>
                      <a:pPr>
                        <a:lnSpc>
                          <a:spcPct val="100000"/>
                        </a:lnSpc>
                        <a:spcAft>
                          <a:spcPts val="0"/>
                        </a:spcAft>
                      </a:pPr>
                      <a:r>
                        <a:rPr lang="en-US" sz="1400" dirty="0">
                          <a:effectLst/>
                        </a:rPr>
                        <a:t>4/8/12</a:t>
                      </a:r>
                      <a:endParaRPr lang="zh-CN" sz="1400" b="0" dirty="0">
                        <a:solidFill>
                          <a:schemeClr val="tx1"/>
                        </a:solidFill>
                        <a:effectLst/>
                        <a:latin typeface="+mn-lt"/>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637815">
                <a:tc>
                  <a:txBody>
                    <a:bodyPr/>
                    <a:lstStyle/>
                    <a:p>
                      <a:pPr>
                        <a:lnSpc>
                          <a:spcPct val="100000"/>
                        </a:lnSpc>
                        <a:spcAft>
                          <a:spcPts val="0"/>
                        </a:spcAft>
                      </a:pPr>
                      <a:r>
                        <a:rPr lang="en-US" sz="1400" dirty="0">
                          <a:effectLst/>
                        </a:rPr>
                        <a:t>S5700</a:t>
                      </a:r>
                      <a:endParaRPr lang="zh-CN" sz="1400" b="0" dirty="0">
                        <a:solidFill>
                          <a:schemeClr val="tx1"/>
                        </a:solidFill>
                        <a:effectLst/>
                        <a:latin typeface="+mn-lt"/>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nSpc>
                          <a:spcPct val="100000"/>
                        </a:lnSpc>
                        <a:spcAft>
                          <a:spcPts val="0"/>
                        </a:spcAft>
                      </a:pPr>
                      <a:r>
                        <a:rPr lang="en-US" sz="1400" dirty="0">
                          <a:effectLst/>
                        </a:rPr>
                        <a:t>8/12/16/24/48</a:t>
                      </a:r>
                      <a:endParaRPr lang="zh-CN" sz="1400" b="0" dirty="0">
                        <a:solidFill>
                          <a:schemeClr val="tx1"/>
                        </a:solidFill>
                        <a:effectLst/>
                        <a:latin typeface="+mn-lt"/>
                        <a:ea typeface="宋体" panose="02010600030101010101" pitchFamily="2" charset="-122"/>
                      </a:endParaRPr>
                    </a:p>
                  </a:txBody>
                  <a:tcPr marL="90000" marR="90000" marT="46800" marB="46800" anchor="ctr"/>
                </a:tc>
                <a:tc>
                  <a:txBody>
                    <a:bodyPr/>
                    <a:lstStyle/>
                    <a:p>
                      <a:pPr>
                        <a:lnSpc>
                          <a:spcPct val="100000"/>
                        </a:lnSpc>
                        <a:spcAft>
                          <a:spcPts val="0"/>
                        </a:spcAft>
                      </a:pPr>
                      <a:r>
                        <a:rPr lang="en-US" sz="1400" dirty="0">
                          <a:effectLst/>
                        </a:rPr>
                        <a:t>4/6/8/12/24/26/48</a:t>
                      </a:r>
                      <a:endParaRPr lang="zh-CN" sz="1400" b="0" dirty="0">
                        <a:solidFill>
                          <a:schemeClr val="tx1"/>
                        </a:solidFill>
                        <a:effectLst/>
                        <a:latin typeface="+mn-lt"/>
                        <a:ea typeface="宋体" panose="02010600030101010101" pitchFamily="2" charset="-122"/>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644840">
                <a:tc>
                  <a:txBody>
                    <a:bodyPr/>
                    <a:lstStyle/>
                    <a:p>
                      <a:pPr>
                        <a:lnSpc>
                          <a:spcPct val="100000"/>
                        </a:lnSpc>
                        <a:spcAft>
                          <a:spcPts val="0"/>
                        </a:spcAft>
                      </a:pPr>
                      <a:r>
                        <a:rPr lang="en-US" sz="1400">
                          <a:effectLst/>
                        </a:rPr>
                        <a:t>S6700</a:t>
                      </a:r>
                      <a:endParaRPr lang="zh-CN" sz="1400" b="0">
                        <a:solidFill>
                          <a:schemeClr val="tx1"/>
                        </a:solidFill>
                        <a:effectLst/>
                        <a:latin typeface="+mn-lt"/>
                        <a:ea typeface="宋体" panose="02010600030101010101" pitchFamily="2" charset="-122"/>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gridSpan="2">
                  <a:txBody>
                    <a:bodyPr/>
                    <a:lstStyle/>
                    <a:p>
                      <a:r>
                        <a:rPr lang="en-US" altLang="zh-CN" sz="1600" kern="1200" dirty="0">
                          <a:effectLst/>
                        </a:rPr>
                        <a:t>Not supporting </a:t>
                      </a:r>
                      <a:r>
                        <a:rPr lang="en-US" altLang="zh-CN" sz="1600" kern="1200" dirty="0" err="1">
                          <a:effectLst/>
                        </a:rPr>
                        <a:t>PoE</a:t>
                      </a:r>
                      <a:endParaRPr lang="en-US" altLang="zh-CN" sz="1600" b="0" kern="1200" dirty="0">
                        <a:solidFill>
                          <a:schemeClr val="tx1"/>
                        </a:solidFill>
                        <a:effectLst/>
                        <a:latin typeface="+mn-lt"/>
                        <a:ea typeface="+mn-ea"/>
                        <a:cs typeface="+mn-cs"/>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47877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dirty="0" smtClean="0">
                <a:solidFill>
                  <a:schemeClr val="bg1">
                    <a:lumMod val="50000"/>
                  </a:schemeClr>
                </a:solidFill>
              </a:rPr>
              <a:t>Overview of S Series Fixed Switches</a:t>
            </a:r>
          </a:p>
          <a:p>
            <a:r>
              <a:rPr lang="en-US" altLang="zh-CN" dirty="0" smtClean="0">
                <a:solidFill>
                  <a:schemeClr val="bg1">
                    <a:lumMod val="50000"/>
                  </a:schemeClr>
                </a:solidFill>
              </a:rPr>
              <a:t>Overview of S Series Modular Switches </a:t>
            </a:r>
          </a:p>
          <a:p>
            <a:r>
              <a:rPr lang="en-US" altLang="zh-CN" dirty="0" smtClean="0">
                <a:solidFill>
                  <a:schemeClr val="bg1">
                    <a:lumMod val="50000"/>
                  </a:schemeClr>
                </a:solidFill>
              </a:rPr>
              <a:t>Sub-cards and Modules</a:t>
            </a:r>
          </a:p>
          <a:p>
            <a:r>
              <a:rPr lang="en-US" altLang="zh-CN" b="1" dirty="0" smtClean="0"/>
              <a:t>Product Features</a:t>
            </a:r>
            <a:endParaRPr lang="zh-CN" altLang="en-US" b="1" dirty="0"/>
          </a:p>
        </p:txBody>
      </p:sp>
    </p:spTree>
    <p:extLst>
      <p:ext uri="{BB962C8B-B14F-4D97-AF65-F5344CB8AC3E}">
        <p14:creationId xmlns:p14="http://schemas.microsoft.com/office/powerpoint/2010/main" val="1595973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p:txBody>
          <a:bodyPr/>
          <a:lstStyle/>
          <a:p>
            <a:r>
              <a:rPr lang="en-US" altLang="zh-CN" dirty="0" err="1"/>
              <a:t>iStack</a:t>
            </a:r>
            <a:r>
              <a:rPr lang="en-US" altLang="zh-CN" dirty="0"/>
              <a:t> Benefits</a:t>
            </a:r>
            <a:endParaRPr lang="zh-CN" altLang="en-US" dirty="0"/>
          </a:p>
        </p:txBody>
      </p:sp>
      <p:grpSp>
        <p:nvGrpSpPr>
          <p:cNvPr id="6" name="组合 5"/>
          <p:cNvGrpSpPr/>
          <p:nvPr/>
        </p:nvGrpSpPr>
        <p:grpSpPr>
          <a:xfrm>
            <a:off x="1235460" y="1376772"/>
            <a:ext cx="10081120" cy="4824536"/>
            <a:chOff x="2303576" y="1650084"/>
            <a:chExt cx="7829389" cy="3552417"/>
          </a:xfrm>
        </p:grpSpPr>
        <p:sp>
          <p:nvSpPr>
            <p:cNvPr id="4" name="圆角矩形​​ 135"/>
            <p:cNvSpPr/>
            <p:nvPr/>
          </p:nvSpPr>
          <p:spPr bwMode="auto">
            <a:xfrm>
              <a:off x="4547829" y="1696956"/>
              <a:ext cx="2017983" cy="3496240"/>
            </a:xfrm>
            <a:prstGeom prst="roundRect">
              <a:avLst>
                <a:gd name="adj" fmla="val 4392"/>
              </a:avLst>
            </a:prstGeom>
            <a:noFill/>
            <a:ln w="19050">
              <a:solidFill>
                <a:srgbClr val="990000"/>
              </a:solidFill>
            </a:ln>
            <a:effectLst>
              <a:outerShdw blurRad="63500" sx="101000" sy="101000" algn="ctr" rotWithShape="0">
                <a:prstClr val="black">
                  <a:alpha val="30000"/>
                </a:prstClr>
              </a:outerShdw>
            </a:effectLst>
          </p:spPr>
          <p:txBody>
            <a:bodyPr lIns="51310" tIns="25655" rIns="51310" bIns="25655"/>
            <a:lstStyle/>
            <a:p>
              <a:pPr fontAlgn="ctr">
                <a:buClr>
                  <a:srgbClr val="CC9900"/>
                </a:buClr>
                <a:buFont typeface="Wingdings" pitchFamily="2" charset="2"/>
                <a:buChar char="n"/>
                <a:defRPr/>
              </a:pPr>
              <a:endParaRPr lang="en-US" altLang="zh-CN" sz="1200" dirty="0">
                <a:solidFill>
                  <a:srgbClr val="000000"/>
                </a:solidFill>
                <a:latin typeface="+mn-ea"/>
                <a:ea typeface="+mn-ea"/>
                <a:cs typeface="Arial" pitchFamily="34" charset="0"/>
              </a:endParaRPr>
            </a:p>
          </p:txBody>
        </p:sp>
        <p:sp>
          <p:nvSpPr>
            <p:cNvPr id="5" name="圆角矩形​​ 135"/>
            <p:cNvSpPr/>
            <p:nvPr/>
          </p:nvSpPr>
          <p:spPr bwMode="auto">
            <a:xfrm>
              <a:off x="2310894" y="1750748"/>
              <a:ext cx="2005148" cy="3442449"/>
            </a:xfrm>
            <a:prstGeom prst="roundRect">
              <a:avLst>
                <a:gd name="adj" fmla="val 4392"/>
              </a:avLst>
            </a:prstGeom>
            <a:noFill/>
            <a:ln w="19050">
              <a:solidFill>
                <a:srgbClr val="990000"/>
              </a:solidFill>
            </a:ln>
            <a:effectLst>
              <a:outerShdw blurRad="63500" sx="101000" sy="101000" algn="ctr" rotWithShape="0">
                <a:prstClr val="black">
                  <a:alpha val="30000"/>
                </a:prstClr>
              </a:outerShdw>
            </a:effectLst>
          </p:spPr>
          <p:txBody>
            <a:bodyPr lIns="51310" tIns="25655" rIns="51310" bIns="25655"/>
            <a:lstStyle/>
            <a:p>
              <a:pPr fontAlgn="ctr">
                <a:buClr>
                  <a:srgbClr val="CC9900"/>
                </a:buClr>
                <a:buFont typeface="Wingdings" pitchFamily="2" charset="2"/>
                <a:buChar char="n"/>
                <a:defRPr/>
              </a:pPr>
              <a:endParaRPr lang="en-US" altLang="zh-CN" sz="1200" dirty="0">
                <a:solidFill>
                  <a:srgbClr val="000000"/>
                </a:solidFill>
                <a:latin typeface="+mn-ea"/>
                <a:ea typeface="+mn-ea"/>
                <a:cs typeface="Arial" pitchFamily="34" charset="0"/>
              </a:endParaRPr>
            </a:p>
          </p:txBody>
        </p:sp>
        <p:sp>
          <p:nvSpPr>
            <p:cNvPr id="26" name="同侧圆角矩形 54"/>
            <p:cNvSpPr/>
            <p:nvPr/>
          </p:nvSpPr>
          <p:spPr bwMode="auto">
            <a:xfrm>
              <a:off x="6775264" y="4374501"/>
              <a:ext cx="3303661" cy="828000"/>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eaLnBrk="0" fontAlgn="ctr" hangingPunct="0">
                <a:buClr>
                  <a:srgbClr val="990000"/>
                </a:buClr>
                <a:buSzPct val="60000"/>
                <a:defRPr/>
              </a:pPr>
              <a:endParaRPr lang="en-US" altLang="zh-CN" sz="1200" dirty="0">
                <a:solidFill>
                  <a:srgbClr val="000000"/>
                </a:solidFill>
                <a:latin typeface="+mn-ea"/>
                <a:ea typeface="+mn-ea"/>
                <a:cs typeface="Arial" pitchFamily="34" charset="0"/>
              </a:endParaRPr>
            </a:p>
          </p:txBody>
        </p:sp>
        <p:sp>
          <p:nvSpPr>
            <p:cNvPr id="27" name="TextBox 267"/>
            <p:cNvSpPr txBox="1"/>
            <p:nvPr/>
          </p:nvSpPr>
          <p:spPr>
            <a:xfrm>
              <a:off x="6771575" y="3997384"/>
              <a:ext cx="3311058" cy="324000"/>
            </a:xfrm>
            <a:prstGeom prst="round2SameRect">
              <a:avLst>
                <a:gd name="adj1" fmla="val 19452"/>
                <a:gd name="adj2" fmla="val 0"/>
              </a:avLst>
            </a:prstGeom>
            <a:solidFill>
              <a:srgbClr val="00B0F0"/>
            </a:solidFill>
            <a:effectLst>
              <a:outerShdw blurRad="50800" dist="38100" dir="5400000" algn="t" rotWithShape="0">
                <a:prstClr val="black">
                  <a:alpha val="40000"/>
                </a:prstClr>
              </a:outerShdw>
            </a:effectLst>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fontAlgn="ctr">
                <a:buClr>
                  <a:srgbClr val="990000"/>
                </a:buClr>
              </a:pPr>
              <a:r>
                <a:rPr lang="en-US" altLang="zh-CN" sz="1200" dirty="0">
                  <a:latin typeface="+mn-ea"/>
                  <a:ea typeface="+mn-ea"/>
                </a:rPr>
                <a:t>Simplify O&amp;M and reduce OPEX</a:t>
              </a:r>
            </a:p>
          </p:txBody>
        </p:sp>
        <p:sp>
          <p:nvSpPr>
            <p:cNvPr id="28" name="TextBox 268"/>
            <p:cNvSpPr txBox="1"/>
            <p:nvPr/>
          </p:nvSpPr>
          <p:spPr>
            <a:xfrm>
              <a:off x="6780825" y="4355110"/>
              <a:ext cx="3352140" cy="730846"/>
            </a:xfrm>
            <a:prstGeom prst="rect">
              <a:avLst/>
            </a:prstGeom>
            <a:noFill/>
          </p:spPr>
          <p:txBody>
            <a:bodyPr wrap="square" lIns="68562" tIns="34281" rIns="68562" bIns="34281" rtlCol="0">
              <a:spAutoFit/>
            </a:bodyPr>
            <a:lstStyle/>
            <a:p>
              <a:pPr marL="161925" lvl="1" indent="-161925" defTabSz="601106" eaLnBrk="0" fontAlgn="ctr" hangingPunct="0">
                <a:buClr>
                  <a:schemeClr val="tx1"/>
                </a:buClr>
                <a:buSzPct val="60000"/>
                <a:buFont typeface="Wingdings" pitchFamily="2" charset="2"/>
                <a:buChar char="l"/>
                <a:defRPr/>
              </a:pPr>
              <a:r>
                <a:rPr lang="en-US" altLang="zh-CN" sz="1200" dirty="0">
                  <a:latin typeface="+mn-ea"/>
                  <a:ea typeface="+mn-ea"/>
                </a:rPr>
                <a:t>Fewer network nodes are deployed, simplifying network management.</a:t>
              </a:r>
            </a:p>
            <a:p>
              <a:pPr marL="161925" lvl="1" indent="-161925" defTabSz="601106" eaLnBrk="0" fontAlgn="ctr" hangingPunct="0">
                <a:buClr>
                  <a:schemeClr val="tx1"/>
                </a:buClr>
                <a:buSzPct val="60000"/>
                <a:buFont typeface="Wingdings" pitchFamily="2" charset="2"/>
                <a:buChar char="l"/>
                <a:defRPr/>
              </a:pPr>
              <a:r>
                <a:rPr lang="en-US" altLang="zh-CN" sz="1200" dirty="0">
                  <a:latin typeface="+mn-ea"/>
                  <a:ea typeface="+mn-ea"/>
                </a:rPr>
                <a:t>The master switch synchronizes the configuration file to other member switches, simplifying device operation and configuration.</a:t>
              </a:r>
            </a:p>
          </p:txBody>
        </p:sp>
        <p:sp>
          <p:nvSpPr>
            <p:cNvPr id="29" name="同侧圆角矩形 54"/>
            <p:cNvSpPr/>
            <p:nvPr/>
          </p:nvSpPr>
          <p:spPr bwMode="auto">
            <a:xfrm>
              <a:off x="6775437" y="2024928"/>
              <a:ext cx="3303661" cy="756000"/>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eaLnBrk="0" fontAlgn="ctr" hangingPunct="0">
                <a:buClr>
                  <a:srgbClr val="990000"/>
                </a:buClr>
                <a:buSzPct val="60000"/>
                <a:defRPr/>
              </a:pPr>
              <a:endParaRPr lang="en-US" altLang="zh-CN" sz="1200" dirty="0">
                <a:solidFill>
                  <a:srgbClr val="000000"/>
                </a:solidFill>
                <a:latin typeface="+mn-ea"/>
                <a:ea typeface="+mn-ea"/>
                <a:cs typeface="Arial" pitchFamily="34" charset="0"/>
              </a:endParaRPr>
            </a:p>
          </p:txBody>
        </p:sp>
        <p:sp>
          <p:nvSpPr>
            <p:cNvPr id="31" name="TextBox 270"/>
            <p:cNvSpPr txBox="1"/>
            <p:nvPr/>
          </p:nvSpPr>
          <p:spPr>
            <a:xfrm>
              <a:off x="6777564" y="1698878"/>
              <a:ext cx="3317757" cy="324000"/>
            </a:xfrm>
            <a:prstGeom prst="round2SameRect">
              <a:avLst>
                <a:gd name="adj1" fmla="val 19452"/>
                <a:gd name="adj2" fmla="val 0"/>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fontAlgn="ctr">
                <a:buClr>
                  <a:srgbClr val="990000"/>
                </a:buClr>
              </a:pPr>
              <a:r>
                <a:rPr lang="en-US" altLang="zh-CN" sz="1200" dirty="0">
                  <a:latin typeface="+mn-ea"/>
                  <a:ea typeface="+mn-ea"/>
                </a:rPr>
                <a:t>Improve bandwidth efficiency and reduce CAPEX</a:t>
              </a:r>
            </a:p>
          </p:txBody>
        </p:sp>
        <p:sp>
          <p:nvSpPr>
            <p:cNvPr id="32" name="TextBox 271"/>
            <p:cNvSpPr txBox="1"/>
            <p:nvPr/>
          </p:nvSpPr>
          <p:spPr>
            <a:xfrm>
              <a:off x="6780826" y="2040485"/>
              <a:ext cx="3330029" cy="594872"/>
            </a:xfrm>
            <a:prstGeom prst="rect">
              <a:avLst/>
            </a:prstGeom>
            <a:noFill/>
          </p:spPr>
          <p:txBody>
            <a:bodyPr wrap="square" lIns="68562" tIns="34281" rIns="68562" bIns="34281" rtlCol="0">
              <a:spAutoFit/>
            </a:bodyPr>
            <a:lstStyle/>
            <a:p>
              <a:pPr marL="161925" lvl="1" indent="-161925" defTabSz="601106" eaLnBrk="0" fontAlgn="ctr" hangingPunct="0">
                <a:buClr>
                  <a:schemeClr val="tx1"/>
                </a:buClr>
                <a:buSzPct val="60000"/>
                <a:buFont typeface="Wingdings" pitchFamily="2" charset="2"/>
                <a:buChar char="l"/>
                <a:defRPr/>
              </a:pPr>
              <a:r>
                <a:rPr lang="en-US" altLang="zh-CN" sz="1200" dirty="0">
                  <a:latin typeface="+mn-ea"/>
                  <a:ea typeface="+mn-ea"/>
                </a:rPr>
                <a:t>Ring protection protocols such as MSTP are not required, and no link needs to be blocked.</a:t>
              </a:r>
            </a:p>
            <a:p>
              <a:pPr marL="161925" lvl="1" indent="-161925" defTabSz="601106" eaLnBrk="0" fontAlgn="ctr" hangingPunct="0">
                <a:buClr>
                  <a:schemeClr val="tx1"/>
                </a:buClr>
                <a:buSzPct val="60000"/>
                <a:buFont typeface="Wingdings" pitchFamily="2" charset="2"/>
                <a:buChar char="l"/>
                <a:defRPr/>
              </a:pPr>
              <a:r>
                <a:rPr lang="en-US" altLang="zh-CN" sz="1200" dirty="0">
                  <a:latin typeface="+mn-ea"/>
                  <a:ea typeface="+mn-ea"/>
                </a:rPr>
                <a:t>100% of bandwidth is used. (Only 50% of bandwidth is used on an STP network).</a:t>
              </a:r>
            </a:p>
          </p:txBody>
        </p:sp>
        <p:sp>
          <p:nvSpPr>
            <p:cNvPr id="33" name="同侧圆角矩形 54"/>
            <p:cNvSpPr/>
            <p:nvPr/>
          </p:nvSpPr>
          <p:spPr bwMode="auto">
            <a:xfrm>
              <a:off x="6775437" y="3174474"/>
              <a:ext cx="3303661" cy="648000"/>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eaLnBrk="0" fontAlgn="ctr" hangingPunct="0">
                <a:buClr>
                  <a:srgbClr val="990000"/>
                </a:buClr>
                <a:buSzPct val="60000"/>
                <a:defRPr/>
              </a:pPr>
              <a:endParaRPr lang="en-US" altLang="zh-CN" sz="1200" dirty="0">
                <a:solidFill>
                  <a:srgbClr val="000000"/>
                </a:solidFill>
                <a:latin typeface="+mn-ea"/>
                <a:ea typeface="+mn-ea"/>
                <a:cs typeface="Arial" pitchFamily="34" charset="0"/>
              </a:endParaRPr>
            </a:p>
          </p:txBody>
        </p:sp>
        <p:sp>
          <p:nvSpPr>
            <p:cNvPr id="34" name="TextBox 273"/>
            <p:cNvSpPr txBox="1"/>
            <p:nvPr/>
          </p:nvSpPr>
          <p:spPr>
            <a:xfrm>
              <a:off x="6780525" y="2927142"/>
              <a:ext cx="3311058" cy="324000"/>
            </a:xfrm>
            <a:prstGeom prst="round2SameRect">
              <a:avLst>
                <a:gd name="adj1" fmla="val 19452"/>
                <a:gd name="adj2" fmla="val 0"/>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fontAlgn="ctr">
                <a:buClr>
                  <a:srgbClr val="990000"/>
                </a:buClr>
              </a:pPr>
              <a:r>
                <a:rPr lang="en-US" altLang="zh-CN" sz="1200" dirty="0">
                  <a:latin typeface="+mn-ea"/>
                  <a:ea typeface="+mn-ea"/>
                </a:rPr>
                <a:t>Build a highly reliable loop-free network</a:t>
              </a:r>
            </a:p>
          </p:txBody>
        </p:sp>
        <p:sp>
          <p:nvSpPr>
            <p:cNvPr id="35" name="TextBox 274"/>
            <p:cNvSpPr txBox="1"/>
            <p:nvPr/>
          </p:nvSpPr>
          <p:spPr>
            <a:xfrm>
              <a:off x="6780826" y="3296175"/>
              <a:ext cx="3292536" cy="322924"/>
            </a:xfrm>
            <a:prstGeom prst="rect">
              <a:avLst/>
            </a:prstGeom>
            <a:noFill/>
          </p:spPr>
          <p:txBody>
            <a:bodyPr wrap="square" lIns="68562" tIns="34281" rIns="68562" bIns="34281" rtlCol="0">
              <a:spAutoFit/>
            </a:bodyPr>
            <a:lstStyle/>
            <a:p>
              <a:pPr marL="161925" lvl="1" indent="-161925" defTabSz="601106" eaLnBrk="0" fontAlgn="ctr" hangingPunct="0">
                <a:buClr>
                  <a:schemeClr val="tx1"/>
                </a:buClr>
                <a:buSzPct val="60000"/>
                <a:buFont typeface="Wingdings" pitchFamily="2" charset="2"/>
                <a:buChar char="l"/>
                <a:defRPr/>
              </a:pPr>
              <a:r>
                <a:rPr lang="en-US" altLang="zh-CN" sz="1200" dirty="0">
                  <a:latin typeface="+mn-ea"/>
                  <a:ea typeface="+mn-ea"/>
                </a:rPr>
                <a:t>The convergence time is much shorter than STP.</a:t>
              </a:r>
            </a:p>
            <a:p>
              <a:pPr marL="161925" lvl="1" indent="-161925" defTabSz="600075" eaLnBrk="0" fontAlgn="ctr" hangingPunct="0">
                <a:buClr>
                  <a:schemeClr val="tx1"/>
                </a:buClr>
                <a:buSzPct val="60000"/>
                <a:buFont typeface="Wingdings" pitchFamily="2" charset="2"/>
                <a:buChar char="l"/>
              </a:pPr>
              <a:r>
                <a:rPr lang="en-US" altLang="zh-CN" sz="1200" dirty="0">
                  <a:solidFill>
                    <a:srgbClr val="000000"/>
                  </a:solidFill>
                  <a:latin typeface="+mn-ea"/>
                  <a:ea typeface="+mn-ea"/>
                  <a:sym typeface="Calibri" pitchFamily="34" charset="0"/>
                </a:rPr>
                <a:t>The system continues running if a single device fails.</a:t>
              </a:r>
            </a:p>
          </p:txBody>
        </p:sp>
        <p:sp>
          <p:nvSpPr>
            <p:cNvPr id="36" name="TextBox 301"/>
            <p:cNvSpPr txBox="1"/>
            <p:nvPr/>
          </p:nvSpPr>
          <p:spPr>
            <a:xfrm>
              <a:off x="2820836" y="4747479"/>
              <a:ext cx="1219653" cy="322924"/>
            </a:xfrm>
            <a:prstGeom prst="rect">
              <a:avLst/>
            </a:prstGeom>
            <a:noFill/>
          </p:spPr>
          <p:txBody>
            <a:bodyPr wrap="square" lIns="68562" tIns="34281" rIns="68562" bIns="34281" rtlCol="0">
              <a:spAutoFit/>
            </a:bodyPr>
            <a:lstStyle/>
            <a:p>
              <a:pPr fontAlgn="ctr"/>
              <a:r>
                <a:rPr lang="en-US" altLang="zh-CN" sz="1200" dirty="0">
                  <a:latin typeface="+mn-ea"/>
                  <a:ea typeface="+mn-ea"/>
                  <a:cs typeface="Arial" pitchFamily="34" charset="0"/>
                </a:rPr>
                <a:t>Logical topology </a:t>
              </a:r>
            </a:p>
            <a:p>
              <a:pPr fontAlgn="ctr"/>
              <a:endParaRPr lang="en-US" altLang="zh-CN" sz="1200" dirty="0">
                <a:latin typeface="+mn-ea"/>
                <a:ea typeface="+mn-ea"/>
              </a:endParaRPr>
            </a:p>
          </p:txBody>
        </p:sp>
        <p:sp>
          <p:nvSpPr>
            <p:cNvPr id="37" name="TextBox 302"/>
            <p:cNvSpPr txBox="1"/>
            <p:nvPr/>
          </p:nvSpPr>
          <p:spPr>
            <a:xfrm>
              <a:off x="4907411" y="4715980"/>
              <a:ext cx="1261395" cy="186950"/>
            </a:xfrm>
            <a:prstGeom prst="rect">
              <a:avLst/>
            </a:prstGeom>
            <a:noFill/>
          </p:spPr>
          <p:txBody>
            <a:bodyPr wrap="square" lIns="68562" tIns="34281" rIns="68562" bIns="34281" rtlCol="0">
              <a:spAutoFit/>
            </a:bodyPr>
            <a:lstStyle/>
            <a:p>
              <a:pPr fontAlgn="ctr"/>
              <a:r>
                <a:rPr lang="en-US" altLang="zh-CN" sz="1200" dirty="0">
                  <a:latin typeface="+mn-ea"/>
                  <a:ea typeface="+mn-ea"/>
                  <a:cs typeface="Arial" pitchFamily="34" charset="0"/>
                </a:rPr>
                <a:t>Logical topology </a:t>
              </a:r>
            </a:p>
          </p:txBody>
        </p:sp>
        <p:pic>
          <p:nvPicPr>
            <p:cNvPr id="38" name="Picture 1271" descr="图片220"/>
            <p:cNvPicPr>
              <a:picLocks noChangeAspect="1" noChangeArrowheads="1"/>
            </p:cNvPicPr>
            <p:nvPr/>
          </p:nvPicPr>
          <p:blipFill>
            <a:blip r:embed="rId3" cstate="print"/>
            <a:srcRect/>
            <a:stretch>
              <a:fillRect/>
            </a:stretch>
          </p:blipFill>
          <p:spPr bwMode="auto">
            <a:xfrm>
              <a:off x="3971765" y="4529551"/>
              <a:ext cx="860613" cy="332042"/>
            </a:xfrm>
            <a:prstGeom prst="rect">
              <a:avLst/>
            </a:prstGeom>
            <a:noFill/>
            <a:effectLst>
              <a:outerShdw blurRad="76200" dist="12700" dir="2700000" sy="-23000" kx="-800400" algn="bl" rotWithShape="0">
                <a:prstClr val="black">
                  <a:alpha val="20000"/>
                </a:prstClr>
              </a:outerShdw>
            </a:effectLst>
          </p:spPr>
        </p:pic>
        <p:grpSp>
          <p:nvGrpSpPr>
            <p:cNvPr id="39" name="组合 196"/>
            <p:cNvGrpSpPr/>
            <p:nvPr/>
          </p:nvGrpSpPr>
          <p:grpSpPr>
            <a:xfrm>
              <a:off x="5467863" y="4227955"/>
              <a:ext cx="113606" cy="370401"/>
              <a:chOff x="4261083" y="3907985"/>
              <a:chExt cx="113606" cy="370401"/>
            </a:xfrm>
          </p:grpSpPr>
          <p:cxnSp>
            <p:nvCxnSpPr>
              <p:cNvPr id="40" name="直接连接符 39"/>
              <p:cNvCxnSpPr>
                <a:endCxn id="42" idx="0"/>
              </p:cNvCxnSpPr>
              <p:nvPr/>
            </p:nvCxnSpPr>
            <p:spPr bwMode="auto">
              <a:xfrm flipH="1" flipV="1">
                <a:off x="4317102" y="3907985"/>
                <a:ext cx="487" cy="279015"/>
              </a:xfrm>
              <a:prstGeom prst="line">
                <a:avLst/>
              </a:prstGeom>
              <a:solidFill>
                <a:srgbClr val="3399FF"/>
              </a:solidFill>
              <a:ln w="28575" cap="flat" cmpd="sng" algn="ctr">
                <a:solidFill>
                  <a:schemeClr val="tx1"/>
                </a:solidFill>
                <a:prstDash val="solid"/>
                <a:round/>
                <a:headEnd type="none" w="med" len="med"/>
                <a:tailEnd type="none" w="med" len="med"/>
              </a:ln>
              <a:effectLst/>
            </p:spPr>
          </p:cxnSp>
          <p:sp>
            <p:nvSpPr>
              <p:cNvPr id="41" name="流程图: 联系 40"/>
              <p:cNvSpPr/>
              <p:nvPr/>
            </p:nvSpPr>
            <p:spPr bwMode="auto">
              <a:xfrm>
                <a:off x="4262651" y="4174480"/>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sp>
            <p:nvSpPr>
              <p:cNvPr id="42" name="流程图: 联系 41"/>
              <p:cNvSpPr/>
              <p:nvPr/>
            </p:nvSpPr>
            <p:spPr bwMode="auto">
              <a:xfrm>
                <a:off x="4261083" y="3907985"/>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grpSp>
        <p:pic>
          <p:nvPicPr>
            <p:cNvPr id="44" name="Picture 3" descr="C:\Users\dh\Desktop\0507png\12\6.png"/>
            <p:cNvPicPr>
              <a:picLocks noChangeAspect="1" noChangeArrowheads="1"/>
            </p:cNvPicPr>
            <p:nvPr/>
          </p:nvPicPr>
          <p:blipFill>
            <a:blip r:embed="rId4" cstate="print"/>
            <a:srcRect/>
            <a:stretch>
              <a:fillRect/>
            </a:stretch>
          </p:blipFill>
          <p:spPr bwMode="auto">
            <a:xfrm rot="5400000">
              <a:off x="5376213" y="3842002"/>
              <a:ext cx="307965" cy="308473"/>
            </a:xfrm>
            <a:prstGeom prst="rect">
              <a:avLst/>
            </a:prstGeom>
            <a:noFill/>
            <a:ln w="9525">
              <a:noFill/>
              <a:miter lim="800000"/>
              <a:headEnd/>
              <a:tailEnd/>
            </a:ln>
          </p:spPr>
        </p:pic>
        <p:sp>
          <p:nvSpPr>
            <p:cNvPr id="45" name="TextBox 327"/>
            <p:cNvSpPr txBox="1"/>
            <p:nvPr/>
          </p:nvSpPr>
          <p:spPr>
            <a:xfrm>
              <a:off x="4553715" y="1650084"/>
              <a:ext cx="1999320" cy="327614"/>
            </a:xfrm>
            <a:prstGeom prst="round2SameRect">
              <a:avLst>
                <a:gd name="adj1" fmla="val 19452"/>
                <a:gd name="adj2" fmla="val 0"/>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marL="342809" indent="-342809" fontAlgn="ctr">
                <a:buClr>
                  <a:srgbClr val="990000"/>
                </a:buClr>
              </a:pPr>
              <a:r>
                <a:rPr lang="en-US" altLang="zh-CN" sz="1200" dirty="0">
                  <a:latin typeface="+mn-ea"/>
                  <a:ea typeface="+mn-ea"/>
                </a:rPr>
                <a:t> </a:t>
              </a:r>
              <a:r>
                <a:rPr lang="en-US" altLang="zh-CN" sz="1200" dirty="0">
                  <a:latin typeface="+mn-ea"/>
                  <a:ea typeface="+mn-ea"/>
                  <a:cs typeface="Arial" pitchFamily="34" charset="0"/>
                </a:rPr>
                <a:t>Virtualization network</a:t>
              </a:r>
            </a:p>
          </p:txBody>
        </p:sp>
        <p:sp>
          <p:nvSpPr>
            <p:cNvPr id="46" name="TextBox 328"/>
            <p:cNvSpPr txBox="1"/>
            <p:nvPr/>
          </p:nvSpPr>
          <p:spPr>
            <a:xfrm>
              <a:off x="2303576" y="1672910"/>
              <a:ext cx="2041797" cy="315931"/>
            </a:xfrm>
            <a:prstGeom prst="round2SameRect">
              <a:avLst>
                <a:gd name="adj1" fmla="val 19452"/>
                <a:gd name="adj2" fmla="val 0"/>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nchor="ctr" anchorCtr="0">
              <a:noAutofit/>
            </a:bodyP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marL="342809" indent="-342809" fontAlgn="ctr">
                <a:buClr>
                  <a:srgbClr val="990000"/>
                </a:buClr>
              </a:pPr>
              <a:r>
                <a:rPr lang="en-US" altLang="zh-CN" sz="1200" dirty="0">
                  <a:latin typeface="+mn-ea"/>
                  <a:ea typeface="+mn-ea"/>
                </a:rPr>
                <a:t> </a:t>
              </a:r>
              <a:r>
                <a:rPr lang="en-US" altLang="zh-CN" sz="1200" dirty="0">
                  <a:latin typeface="+mn-ea"/>
                  <a:ea typeface="+mn-ea"/>
                  <a:cs typeface="Arial" pitchFamily="34" charset="0"/>
                </a:rPr>
                <a:t>Traditional network</a:t>
              </a:r>
            </a:p>
          </p:txBody>
        </p:sp>
        <p:sp>
          <p:nvSpPr>
            <p:cNvPr id="47" name="TextBox 330"/>
            <p:cNvSpPr txBox="1"/>
            <p:nvPr/>
          </p:nvSpPr>
          <p:spPr>
            <a:xfrm>
              <a:off x="3909371" y="4374502"/>
              <a:ext cx="548927" cy="186950"/>
            </a:xfrm>
            <a:prstGeom prst="rect">
              <a:avLst/>
            </a:prstGeom>
            <a:noFill/>
          </p:spPr>
          <p:txBody>
            <a:bodyPr wrap="square" lIns="68562" tIns="34281" rIns="68562" bIns="34281" rtlCol="0">
              <a:spAutoFit/>
            </a:bodyPr>
            <a:lstStyle/>
            <a:p>
              <a:pPr fontAlgn="ctr"/>
              <a:r>
                <a:rPr lang="en-US" altLang="zh-CN" sz="1200" dirty="0">
                  <a:latin typeface="+mn-ea"/>
                  <a:ea typeface="+mn-ea"/>
                </a:rPr>
                <a:t>NMS</a:t>
              </a:r>
            </a:p>
          </p:txBody>
        </p:sp>
        <p:grpSp>
          <p:nvGrpSpPr>
            <p:cNvPr id="64" name="组合 231"/>
            <p:cNvGrpSpPr/>
            <p:nvPr/>
          </p:nvGrpSpPr>
          <p:grpSpPr>
            <a:xfrm>
              <a:off x="3071124" y="4218998"/>
              <a:ext cx="113606" cy="370401"/>
              <a:chOff x="4261083" y="3907985"/>
              <a:chExt cx="113606" cy="370401"/>
            </a:xfrm>
          </p:grpSpPr>
          <p:cxnSp>
            <p:nvCxnSpPr>
              <p:cNvPr id="65" name="直接连接符 64"/>
              <p:cNvCxnSpPr>
                <a:endCxn id="67" idx="0"/>
              </p:cNvCxnSpPr>
              <p:nvPr/>
            </p:nvCxnSpPr>
            <p:spPr bwMode="auto">
              <a:xfrm flipH="1" flipV="1">
                <a:off x="4317102" y="3907985"/>
                <a:ext cx="487" cy="279015"/>
              </a:xfrm>
              <a:prstGeom prst="line">
                <a:avLst/>
              </a:prstGeom>
              <a:solidFill>
                <a:srgbClr val="3399FF"/>
              </a:solidFill>
              <a:ln w="9525" cap="flat" cmpd="sng" algn="ctr">
                <a:solidFill>
                  <a:schemeClr val="tx1">
                    <a:lumMod val="50000"/>
                    <a:lumOff val="50000"/>
                  </a:schemeClr>
                </a:solidFill>
                <a:prstDash val="solid"/>
                <a:round/>
                <a:headEnd type="none" w="med" len="med"/>
                <a:tailEnd type="none" w="med" len="med"/>
              </a:ln>
              <a:effectLst/>
            </p:spPr>
          </p:cxnSp>
          <p:sp>
            <p:nvSpPr>
              <p:cNvPr id="66" name="流程图: 联系 65"/>
              <p:cNvSpPr/>
              <p:nvPr/>
            </p:nvSpPr>
            <p:spPr bwMode="auto">
              <a:xfrm>
                <a:off x="4262651" y="4174480"/>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sp>
            <p:nvSpPr>
              <p:cNvPr id="67" name="流程图: 联系 66"/>
              <p:cNvSpPr/>
              <p:nvPr/>
            </p:nvSpPr>
            <p:spPr bwMode="auto">
              <a:xfrm>
                <a:off x="4261083" y="3907985"/>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grpSp>
        <p:grpSp>
          <p:nvGrpSpPr>
            <p:cNvPr id="68" name="组合 235"/>
            <p:cNvGrpSpPr/>
            <p:nvPr/>
          </p:nvGrpSpPr>
          <p:grpSpPr>
            <a:xfrm>
              <a:off x="3490646" y="4208238"/>
              <a:ext cx="113606" cy="370401"/>
              <a:chOff x="4261083" y="3907985"/>
              <a:chExt cx="113606" cy="370401"/>
            </a:xfrm>
          </p:grpSpPr>
          <p:cxnSp>
            <p:nvCxnSpPr>
              <p:cNvPr id="69" name="直接连接符 68"/>
              <p:cNvCxnSpPr>
                <a:endCxn id="71" idx="0"/>
              </p:cNvCxnSpPr>
              <p:nvPr/>
            </p:nvCxnSpPr>
            <p:spPr bwMode="auto">
              <a:xfrm flipH="1" flipV="1">
                <a:off x="4317102" y="3907985"/>
                <a:ext cx="487" cy="279015"/>
              </a:xfrm>
              <a:prstGeom prst="line">
                <a:avLst/>
              </a:prstGeom>
              <a:solidFill>
                <a:srgbClr val="3399FF"/>
              </a:solidFill>
              <a:ln w="9525" cap="flat" cmpd="sng" algn="ctr">
                <a:solidFill>
                  <a:schemeClr val="tx1">
                    <a:lumMod val="50000"/>
                    <a:lumOff val="50000"/>
                  </a:schemeClr>
                </a:solidFill>
                <a:prstDash val="solid"/>
                <a:round/>
                <a:headEnd type="none" w="med" len="med"/>
                <a:tailEnd type="none" w="med" len="med"/>
              </a:ln>
              <a:effectLst/>
            </p:spPr>
          </p:cxnSp>
          <p:sp>
            <p:nvSpPr>
              <p:cNvPr id="70" name="流程图: 联系 69"/>
              <p:cNvSpPr/>
              <p:nvPr/>
            </p:nvSpPr>
            <p:spPr bwMode="auto">
              <a:xfrm>
                <a:off x="4262651" y="4174480"/>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sp>
            <p:nvSpPr>
              <p:cNvPr id="71" name="流程图: 联系 70"/>
              <p:cNvSpPr/>
              <p:nvPr/>
            </p:nvSpPr>
            <p:spPr bwMode="auto">
              <a:xfrm>
                <a:off x="4261083" y="3907985"/>
                <a:ext cx="112038" cy="103906"/>
              </a:xfrm>
              <a:prstGeom prst="flowChartConnecto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grpSp>
        <p:grpSp>
          <p:nvGrpSpPr>
            <p:cNvPr id="73" name="组合 258"/>
            <p:cNvGrpSpPr/>
            <p:nvPr/>
          </p:nvGrpSpPr>
          <p:grpSpPr>
            <a:xfrm>
              <a:off x="2657332" y="2400686"/>
              <a:ext cx="1365724" cy="935933"/>
              <a:chOff x="1603389" y="3086767"/>
              <a:chExt cx="1365724" cy="957283"/>
            </a:xfrm>
          </p:grpSpPr>
          <p:sp>
            <p:nvSpPr>
              <p:cNvPr id="74" name="Line 67"/>
              <p:cNvSpPr>
                <a:spLocks noChangeShapeType="1"/>
              </p:cNvSpPr>
              <p:nvPr/>
            </p:nvSpPr>
            <p:spPr bwMode="auto">
              <a:xfrm>
                <a:off x="1603389" y="3160506"/>
                <a:ext cx="1235931" cy="0"/>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75" name="Line 67"/>
              <p:cNvSpPr>
                <a:spLocks noChangeShapeType="1"/>
              </p:cNvSpPr>
              <p:nvPr/>
            </p:nvSpPr>
            <p:spPr bwMode="auto">
              <a:xfrm>
                <a:off x="1685800" y="3191128"/>
                <a:ext cx="1191056" cy="0"/>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76" name="Line 61"/>
              <p:cNvSpPr>
                <a:spLocks noChangeShapeType="1"/>
              </p:cNvSpPr>
              <p:nvPr/>
            </p:nvSpPr>
            <p:spPr bwMode="auto">
              <a:xfrm flipH="1">
                <a:off x="1630198" y="3300187"/>
                <a:ext cx="0" cy="593843"/>
              </a:xfrm>
              <a:prstGeom prst="line">
                <a:avLst/>
              </a:prstGeom>
              <a:noFill/>
              <a:ln w="19050">
                <a:solidFill>
                  <a:srgbClr val="0000FF"/>
                </a:solidFill>
                <a:round/>
                <a:headEnd/>
                <a:tailEnd/>
              </a:ln>
            </p:spPr>
            <p:txBody>
              <a:bodyPr lIns="121935" tIns="60968" rIns="121935" bIns="60968" anchor="ctr"/>
              <a:lstStyle/>
              <a:p>
                <a:endParaRPr lang="zh-CN" altLang="en-US" sz="1200">
                  <a:latin typeface="+mn-ea"/>
                  <a:ea typeface="+mn-ea"/>
                </a:endParaRPr>
              </a:p>
            </p:txBody>
          </p:sp>
          <p:sp>
            <p:nvSpPr>
              <p:cNvPr id="77" name="Line 62"/>
              <p:cNvSpPr>
                <a:spLocks noChangeShapeType="1"/>
              </p:cNvSpPr>
              <p:nvPr/>
            </p:nvSpPr>
            <p:spPr bwMode="auto">
              <a:xfrm>
                <a:off x="1613647" y="3270326"/>
                <a:ext cx="1226046" cy="724496"/>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78" name="Line 64"/>
              <p:cNvSpPr>
                <a:spLocks noChangeShapeType="1"/>
              </p:cNvSpPr>
              <p:nvPr/>
            </p:nvSpPr>
            <p:spPr bwMode="auto">
              <a:xfrm>
                <a:off x="2893806" y="3259567"/>
                <a:ext cx="4173" cy="784483"/>
              </a:xfrm>
              <a:prstGeom prst="line">
                <a:avLst/>
              </a:prstGeom>
              <a:noFill/>
              <a:ln w="19050">
                <a:solidFill>
                  <a:srgbClr val="0000FF"/>
                </a:solidFill>
                <a:round/>
                <a:headEnd/>
                <a:tailEnd/>
              </a:ln>
            </p:spPr>
            <p:txBody>
              <a:bodyPr lIns="121935" tIns="60968" rIns="121935" bIns="60968" anchor="ctr"/>
              <a:lstStyle/>
              <a:p>
                <a:endParaRPr lang="zh-CN" altLang="en-US" sz="1200">
                  <a:latin typeface="+mn-ea"/>
                  <a:ea typeface="+mn-ea"/>
                </a:endParaRPr>
              </a:p>
            </p:txBody>
          </p:sp>
          <p:sp>
            <p:nvSpPr>
              <p:cNvPr id="79" name="Line 65"/>
              <p:cNvSpPr>
                <a:spLocks noChangeShapeType="1"/>
              </p:cNvSpPr>
              <p:nvPr/>
            </p:nvSpPr>
            <p:spPr bwMode="auto">
              <a:xfrm flipH="1">
                <a:off x="1679401" y="3216536"/>
                <a:ext cx="1289712" cy="796890"/>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80" name="Oval 70"/>
              <p:cNvSpPr>
                <a:spLocks noChangeArrowheads="1"/>
              </p:cNvSpPr>
              <p:nvPr/>
            </p:nvSpPr>
            <p:spPr bwMode="auto">
              <a:xfrm rot="5400000">
                <a:off x="2201321" y="3111562"/>
                <a:ext cx="184150" cy="134560"/>
              </a:xfrm>
              <a:prstGeom prst="ellipse">
                <a:avLst/>
              </a:prstGeom>
              <a:noFill/>
              <a:ln w="19050" algn="ctr">
                <a:solidFill>
                  <a:schemeClr val="bg1">
                    <a:lumMod val="50000"/>
                  </a:schemeClr>
                </a:solidFill>
                <a:round/>
                <a:headEnd/>
                <a:tailEnd/>
              </a:ln>
            </p:spPr>
            <p:txBody>
              <a:bodyPr lIns="121935" tIns="60968" rIns="121935" bIns="60968" anchor="ctr"/>
              <a:lstStyle/>
              <a:p>
                <a:endParaRPr lang="zh-CN" altLang="en-US" sz="1200">
                  <a:solidFill>
                    <a:srgbClr val="FFFFFF"/>
                  </a:solidFill>
                  <a:latin typeface="+mn-ea"/>
                  <a:ea typeface="+mn-ea"/>
                </a:endParaRPr>
              </a:p>
            </p:txBody>
          </p:sp>
          <p:sp>
            <p:nvSpPr>
              <p:cNvPr id="81" name="Line 54"/>
              <p:cNvSpPr>
                <a:spLocks noChangeShapeType="1"/>
              </p:cNvSpPr>
              <p:nvPr/>
            </p:nvSpPr>
            <p:spPr bwMode="auto">
              <a:xfrm>
                <a:off x="1857133" y="3799300"/>
                <a:ext cx="85069" cy="126473"/>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82" name="Line 54"/>
              <p:cNvSpPr>
                <a:spLocks noChangeShapeType="1"/>
              </p:cNvSpPr>
              <p:nvPr/>
            </p:nvSpPr>
            <p:spPr bwMode="auto">
              <a:xfrm flipV="1">
                <a:off x="2587211" y="3787888"/>
                <a:ext cx="75501" cy="123026"/>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83" name="Oval 70"/>
              <p:cNvSpPr>
                <a:spLocks noChangeArrowheads="1"/>
              </p:cNvSpPr>
              <p:nvPr/>
            </p:nvSpPr>
            <p:spPr bwMode="auto">
              <a:xfrm rot="3961738">
                <a:off x="1916012" y="3201413"/>
                <a:ext cx="227240" cy="597548"/>
              </a:xfrm>
              <a:prstGeom prst="ellipse">
                <a:avLst/>
              </a:prstGeom>
              <a:noFill/>
              <a:ln w="19050" algn="ctr">
                <a:solidFill>
                  <a:srgbClr val="C00000"/>
                </a:solidFill>
                <a:prstDash val="sysDash"/>
                <a:round/>
                <a:headEnd/>
                <a:tailEnd/>
              </a:ln>
            </p:spPr>
            <p:txBody>
              <a:bodyPr lIns="91427" tIns="45714" rIns="91427" bIns="45714" anchor="ctr"/>
              <a:lstStyle/>
              <a:p>
                <a:endParaRPr lang="zh-CN" altLang="en-US" sz="1200">
                  <a:solidFill>
                    <a:srgbClr val="FFFFFF"/>
                  </a:solidFill>
                  <a:latin typeface="+mn-ea"/>
                  <a:ea typeface="+mn-ea"/>
                </a:endParaRPr>
              </a:p>
            </p:txBody>
          </p:sp>
          <p:sp>
            <p:nvSpPr>
              <p:cNvPr id="84" name="Text Box 124"/>
              <p:cNvSpPr txBox="1">
                <a:spLocks noChangeArrowheads="1"/>
              </p:cNvSpPr>
              <p:nvPr/>
            </p:nvSpPr>
            <p:spPr bwMode="auto">
              <a:xfrm rot="19848185">
                <a:off x="1734840" y="3400996"/>
                <a:ext cx="585763" cy="197110"/>
              </a:xfrm>
              <a:prstGeom prst="rect">
                <a:avLst/>
              </a:prstGeom>
              <a:noFill/>
              <a:ln w="19050" algn="ctr">
                <a:noFill/>
                <a:miter lim="800000"/>
                <a:headEnd/>
                <a:tailEnd/>
              </a:ln>
            </p:spPr>
            <p:txBody>
              <a:bodyPr wrap="square" lIns="76155" tIns="38157" rIns="76155" bIns="38157">
                <a:spAutoFit/>
              </a:bodyPr>
              <a:lstStyle/>
              <a:p>
                <a:pPr algn="ctr" defTabSz="784114" eaLnBrk="0" hangingPunct="0">
                  <a:spcBef>
                    <a:spcPct val="20000"/>
                  </a:spcBef>
                </a:pPr>
                <a:r>
                  <a:rPr lang="en-US" altLang="zh-CN" sz="1200" b="1" dirty="0">
                    <a:solidFill>
                      <a:srgbClr val="C00000"/>
                    </a:solidFill>
                    <a:latin typeface="+mn-ea"/>
                    <a:ea typeface="+mn-ea"/>
                  </a:rPr>
                  <a:t>MSTP</a:t>
                </a:r>
              </a:p>
            </p:txBody>
          </p:sp>
          <p:sp>
            <p:nvSpPr>
              <p:cNvPr id="85" name="Line 54"/>
              <p:cNvSpPr>
                <a:spLocks noChangeShapeType="1"/>
              </p:cNvSpPr>
              <p:nvPr/>
            </p:nvSpPr>
            <p:spPr bwMode="auto">
              <a:xfrm flipH="1">
                <a:off x="1900963" y="3087448"/>
                <a:ext cx="3139" cy="183924"/>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86" name="Line 54"/>
              <p:cNvSpPr>
                <a:spLocks noChangeShapeType="1"/>
              </p:cNvSpPr>
              <p:nvPr/>
            </p:nvSpPr>
            <p:spPr bwMode="auto">
              <a:xfrm flipH="1">
                <a:off x="2634277" y="3089242"/>
                <a:ext cx="3139" cy="183924"/>
              </a:xfrm>
              <a:prstGeom prst="line">
                <a:avLst/>
              </a:prstGeom>
              <a:noFill/>
              <a:ln w="19050">
                <a:solidFill>
                  <a:schemeClr val="bg1">
                    <a:lumMod val="50000"/>
                  </a:schemeClr>
                </a:solidFill>
                <a:round/>
                <a:headEnd/>
                <a:tailEnd/>
              </a:ln>
            </p:spPr>
            <p:txBody>
              <a:bodyPr lIns="121935" tIns="60968" rIns="121935" bIns="60968" anchor="ctr"/>
              <a:lstStyle/>
              <a:p>
                <a:endParaRPr lang="zh-CN" altLang="en-US" sz="1200">
                  <a:latin typeface="+mn-ea"/>
                  <a:ea typeface="+mn-ea"/>
                </a:endParaRPr>
              </a:p>
            </p:txBody>
          </p:sp>
          <p:sp>
            <p:nvSpPr>
              <p:cNvPr id="87" name="Text Box 124"/>
              <p:cNvSpPr txBox="1">
                <a:spLocks noChangeArrowheads="1"/>
              </p:cNvSpPr>
              <p:nvPr/>
            </p:nvSpPr>
            <p:spPr bwMode="auto">
              <a:xfrm rot="2847698">
                <a:off x="2285285" y="3442738"/>
                <a:ext cx="585763" cy="203266"/>
              </a:xfrm>
              <a:prstGeom prst="rect">
                <a:avLst/>
              </a:prstGeom>
              <a:noFill/>
              <a:ln w="19050" algn="ctr">
                <a:noFill/>
                <a:miter lim="800000"/>
                <a:headEnd/>
                <a:tailEnd/>
              </a:ln>
            </p:spPr>
            <p:txBody>
              <a:bodyPr wrap="square" lIns="76155" tIns="38157" rIns="76155" bIns="38157">
                <a:spAutoFit/>
              </a:bodyPr>
              <a:lstStyle/>
              <a:p>
                <a:pPr algn="ctr" defTabSz="784114" eaLnBrk="0" hangingPunct="0">
                  <a:spcBef>
                    <a:spcPct val="20000"/>
                  </a:spcBef>
                </a:pPr>
                <a:r>
                  <a:rPr lang="en-US" altLang="zh-CN" sz="1200" b="1" dirty="0">
                    <a:solidFill>
                      <a:srgbClr val="C00000"/>
                    </a:solidFill>
                    <a:latin typeface="+mn-ea"/>
                    <a:ea typeface="+mn-ea"/>
                  </a:rPr>
                  <a:t>MSTP</a:t>
                </a:r>
              </a:p>
            </p:txBody>
          </p:sp>
          <p:sp>
            <p:nvSpPr>
              <p:cNvPr id="88" name="Oval 70"/>
              <p:cNvSpPr>
                <a:spLocks noChangeArrowheads="1"/>
              </p:cNvSpPr>
              <p:nvPr/>
            </p:nvSpPr>
            <p:spPr bwMode="auto">
              <a:xfrm rot="2767213" flipH="1" flipV="1">
                <a:off x="2326632" y="3409529"/>
                <a:ext cx="525290" cy="244611"/>
              </a:xfrm>
              <a:prstGeom prst="ellipse">
                <a:avLst/>
              </a:prstGeom>
              <a:noFill/>
              <a:ln w="19050" algn="ctr">
                <a:solidFill>
                  <a:srgbClr val="C00000"/>
                </a:solidFill>
                <a:prstDash val="sysDash"/>
                <a:round/>
                <a:headEnd/>
                <a:tailEnd/>
              </a:ln>
            </p:spPr>
            <p:txBody>
              <a:bodyPr lIns="91427" tIns="45714" rIns="91427" bIns="45714" anchor="ctr"/>
              <a:lstStyle/>
              <a:p>
                <a:endParaRPr lang="zh-CN" altLang="en-US" sz="1200">
                  <a:solidFill>
                    <a:srgbClr val="FFFFFF"/>
                  </a:solidFill>
                  <a:latin typeface="+mn-ea"/>
                  <a:ea typeface="+mn-ea"/>
                </a:endParaRPr>
              </a:p>
            </p:txBody>
          </p:sp>
        </p:grpSp>
        <p:pic>
          <p:nvPicPr>
            <p:cNvPr id="89" name="Picture 3" descr="C:\Users\dh\Desktop\0507png\12\6.png"/>
            <p:cNvPicPr>
              <a:picLocks noChangeAspect="1" noChangeArrowheads="1"/>
            </p:cNvPicPr>
            <p:nvPr/>
          </p:nvPicPr>
          <p:blipFill>
            <a:blip r:embed="rId4" cstate="print"/>
            <a:srcRect/>
            <a:stretch>
              <a:fillRect/>
            </a:stretch>
          </p:blipFill>
          <p:spPr bwMode="auto">
            <a:xfrm rot="5400000">
              <a:off x="3197968" y="3623264"/>
              <a:ext cx="307965" cy="308473"/>
            </a:xfrm>
            <a:prstGeom prst="rect">
              <a:avLst/>
            </a:prstGeom>
            <a:noFill/>
            <a:ln w="9525">
              <a:noFill/>
              <a:miter lim="800000"/>
              <a:headEnd/>
              <a:tailEnd/>
            </a:ln>
          </p:spPr>
        </p:pic>
        <p:sp>
          <p:nvSpPr>
            <p:cNvPr id="91" name="Line 161"/>
            <p:cNvSpPr>
              <a:spLocks noChangeShapeType="1"/>
            </p:cNvSpPr>
            <p:nvPr/>
          </p:nvSpPr>
          <p:spPr bwMode="auto">
            <a:xfrm flipH="1" flipV="1">
              <a:off x="5927570" y="2432634"/>
              <a:ext cx="290512" cy="734611"/>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2" name="Line 163"/>
            <p:cNvSpPr>
              <a:spLocks noChangeShapeType="1"/>
            </p:cNvSpPr>
            <p:nvPr/>
          </p:nvSpPr>
          <p:spPr bwMode="auto">
            <a:xfrm flipH="1" flipV="1">
              <a:off x="5121121" y="2389772"/>
              <a:ext cx="1095375" cy="750089"/>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3" name="Line 162"/>
            <p:cNvSpPr>
              <a:spLocks noChangeShapeType="1"/>
            </p:cNvSpPr>
            <p:nvPr/>
          </p:nvSpPr>
          <p:spPr bwMode="auto">
            <a:xfrm flipV="1">
              <a:off x="4886170" y="2370722"/>
              <a:ext cx="233362" cy="745327"/>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4" name="Line 159"/>
            <p:cNvSpPr>
              <a:spLocks noChangeShapeType="1"/>
            </p:cNvSpPr>
            <p:nvPr/>
          </p:nvSpPr>
          <p:spPr bwMode="auto">
            <a:xfrm>
              <a:off x="5102070" y="2460145"/>
              <a:ext cx="969962" cy="0"/>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5" name="Line 85"/>
            <p:cNvSpPr>
              <a:spLocks noChangeShapeType="1"/>
            </p:cNvSpPr>
            <p:nvPr/>
          </p:nvSpPr>
          <p:spPr bwMode="auto">
            <a:xfrm>
              <a:off x="5046862" y="2394745"/>
              <a:ext cx="969962" cy="0"/>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6" name="Line 94"/>
            <p:cNvSpPr>
              <a:spLocks noChangeShapeType="1"/>
            </p:cNvSpPr>
            <p:nvPr/>
          </p:nvSpPr>
          <p:spPr bwMode="auto">
            <a:xfrm flipV="1">
              <a:off x="4895696" y="2417155"/>
              <a:ext cx="1095375" cy="694130"/>
            </a:xfrm>
            <a:prstGeom prst="line">
              <a:avLst/>
            </a:prstGeom>
            <a:noFill/>
            <a:ln w="19050">
              <a:solidFill>
                <a:srgbClr val="0000FF"/>
              </a:solidFill>
              <a:round/>
              <a:headEnd/>
              <a:tailEnd/>
            </a:ln>
          </p:spPr>
          <p:txBody>
            <a:bodyPr anchor="ctr"/>
            <a:lstStyle/>
            <a:p>
              <a:endParaRPr lang="zh-CN" altLang="en-US" sz="1200">
                <a:latin typeface="+mn-ea"/>
                <a:ea typeface="+mn-ea"/>
              </a:endParaRPr>
            </a:p>
          </p:txBody>
        </p:sp>
        <p:sp>
          <p:nvSpPr>
            <p:cNvPr id="97" name="Rectangle 187"/>
            <p:cNvSpPr>
              <a:spLocks noChangeArrowheads="1"/>
            </p:cNvSpPr>
            <p:nvPr/>
          </p:nvSpPr>
          <p:spPr bwMode="auto">
            <a:xfrm>
              <a:off x="4627548" y="3165126"/>
              <a:ext cx="1864496" cy="194860"/>
            </a:xfrm>
            <a:prstGeom prst="rect">
              <a:avLst/>
            </a:prstGeom>
            <a:noFill/>
            <a:ln w="19050" algn="ctr">
              <a:solidFill>
                <a:schemeClr val="tx1"/>
              </a:solidFill>
              <a:prstDash val="sysDash"/>
              <a:miter lim="800000"/>
              <a:headEnd/>
              <a:tailEnd/>
            </a:ln>
          </p:spPr>
          <p:txBody>
            <a:bodyPr wrap="square" lIns="79200" tIns="39600" rIns="79200" bIns="39600" anchor="ctr">
              <a:spAutoFit/>
            </a:bodyPr>
            <a:lstStyle/>
            <a:p>
              <a:endParaRPr lang="zh-CN" altLang="en-US" sz="1200">
                <a:latin typeface="+mn-ea"/>
                <a:ea typeface="+mn-ea"/>
              </a:endParaRPr>
            </a:p>
          </p:txBody>
        </p:sp>
        <p:sp>
          <p:nvSpPr>
            <p:cNvPr id="98" name="Text Box 211"/>
            <p:cNvSpPr txBox="1">
              <a:spLocks noChangeArrowheads="1"/>
            </p:cNvSpPr>
            <p:nvPr/>
          </p:nvSpPr>
          <p:spPr bwMode="auto">
            <a:xfrm>
              <a:off x="5086081" y="1988840"/>
              <a:ext cx="751678" cy="194860"/>
            </a:xfrm>
            <a:prstGeom prst="rect">
              <a:avLst/>
            </a:prstGeom>
            <a:noFill/>
            <a:ln w="9525" algn="ctr">
              <a:noFill/>
              <a:miter lim="800000"/>
              <a:headEnd/>
              <a:tailEnd/>
            </a:ln>
          </p:spPr>
          <p:txBody>
            <a:bodyPr wrap="none" lIns="79200" tIns="39600" rIns="79200" bIns="39600">
              <a:spAutoFit/>
            </a:bodyPr>
            <a:lstStyle/>
            <a:p>
              <a:pPr defTabSz="801688"/>
              <a:r>
                <a:rPr lang="en-US" altLang="zh-CN" sz="1200" b="1" dirty="0">
                  <a:latin typeface="+mn-ea"/>
                  <a:ea typeface="+mn-ea"/>
                </a:rPr>
                <a:t>S7700 CSS</a:t>
              </a:r>
            </a:p>
          </p:txBody>
        </p:sp>
        <p:sp>
          <p:nvSpPr>
            <p:cNvPr id="99" name="Text Box 212"/>
            <p:cNvSpPr txBox="1">
              <a:spLocks noChangeArrowheads="1"/>
            </p:cNvSpPr>
            <p:nvPr/>
          </p:nvSpPr>
          <p:spPr bwMode="auto">
            <a:xfrm>
              <a:off x="4929463" y="3566508"/>
              <a:ext cx="881552" cy="194860"/>
            </a:xfrm>
            <a:prstGeom prst="rect">
              <a:avLst/>
            </a:prstGeom>
            <a:noFill/>
            <a:ln w="9525" algn="ctr">
              <a:noFill/>
              <a:miter lim="800000"/>
              <a:headEnd/>
              <a:tailEnd/>
            </a:ln>
          </p:spPr>
          <p:txBody>
            <a:bodyPr wrap="none" lIns="79200" tIns="39600" rIns="79200" bIns="39600">
              <a:spAutoFit/>
            </a:bodyPr>
            <a:lstStyle/>
            <a:p>
              <a:pPr defTabSz="801688"/>
              <a:r>
                <a:rPr lang="en-US" altLang="zh-CN" sz="1200" b="1" dirty="0">
                  <a:latin typeface="+mn-ea"/>
                  <a:ea typeface="+mn-ea"/>
                </a:rPr>
                <a:t>S5700 </a:t>
              </a:r>
              <a:r>
                <a:rPr lang="en-US" altLang="zh-CN" sz="1200" b="1" dirty="0" err="1">
                  <a:latin typeface="+mn-ea"/>
                  <a:ea typeface="+mn-ea"/>
                </a:rPr>
                <a:t>iStack</a:t>
              </a:r>
              <a:endParaRPr lang="en-US" altLang="zh-CN" sz="1200" b="1" dirty="0">
                <a:latin typeface="+mn-ea"/>
                <a:ea typeface="+mn-ea"/>
              </a:endParaRPr>
            </a:p>
          </p:txBody>
        </p:sp>
        <p:pic>
          <p:nvPicPr>
            <p:cNvPr id="100" name="图片 99" descr="接入交换机.png"/>
            <p:cNvPicPr>
              <a:picLocks noChangeAspect="1"/>
            </p:cNvPicPr>
            <p:nvPr/>
          </p:nvPicPr>
          <p:blipFill>
            <a:blip r:embed="rId5" cstate="print"/>
            <a:stretch>
              <a:fillRect/>
            </a:stretch>
          </p:blipFill>
          <p:spPr>
            <a:xfrm>
              <a:off x="2442412" y="3165170"/>
              <a:ext cx="416496" cy="340769"/>
            </a:xfrm>
            <a:prstGeom prst="rect">
              <a:avLst/>
            </a:prstGeom>
          </p:spPr>
        </p:pic>
        <p:pic>
          <p:nvPicPr>
            <p:cNvPr id="101" name="图片 100" descr="接入交换机.png"/>
            <p:cNvPicPr>
              <a:picLocks noChangeAspect="1"/>
            </p:cNvPicPr>
            <p:nvPr/>
          </p:nvPicPr>
          <p:blipFill>
            <a:blip r:embed="rId5" cstate="print"/>
            <a:stretch>
              <a:fillRect/>
            </a:stretch>
          </p:blipFill>
          <p:spPr>
            <a:xfrm>
              <a:off x="3755317" y="3185990"/>
              <a:ext cx="416496" cy="340769"/>
            </a:xfrm>
            <a:prstGeom prst="rect">
              <a:avLst/>
            </a:prstGeom>
          </p:spPr>
        </p:pic>
        <p:pic>
          <p:nvPicPr>
            <p:cNvPr id="102" name="图片 101" descr="接入交换机.png"/>
            <p:cNvPicPr>
              <a:picLocks noChangeAspect="1"/>
            </p:cNvPicPr>
            <p:nvPr/>
          </p:nvPicPr>
          <p:blipFill>
            <a:blip r:embed="rId5" cstate="print"/>
            <a:stretch>
              <a:fillRect/>
            </a:stretch>
          </p:blipFill>
          <p:spPr>
            <a:xfrm>
              <a:off x="5057946" y="3105842"/>
              <a:ext cx="416496" cy="340769"/>
            </a:xfrm>
            <a:prstGeom prst="rect">
              <a:avLst/>
            </a:prstGeom>
          </p:spPr>
        </p:pic>
        <p:pic>
          <p:nvPicPr>
            <p:cNvPr id="103" name="图片 102" descr="接入交换机.png"/>
            <p:cNvPicPr>
              <a:picLocks noChangeAspect="1"/>
            </p:cNvPicPr>
            <p:nvPr/>
          </p:nvPicPr>
          <p:blipFill>
            <a:blip r:embed="rId5" cstate="print"/>
            <a:stretch>
              <a:fillRect/>
            </a:stretch>
          </p:blipFill>
          <p:spPr>
            <a:xfrm>
              <a:off x="4725659" y="3105842"/>
              <a:ext cx="416496" cy="340769"/>
            </a:xfrm>
            <a:prstGeom prst="rect">
              <a:avLst/>
            </a:prstGeom>
          </p:spPr>
        </p:pic>
        <p:pic>
          <p:nvPicPr>
            <p:cNvPr id="104" name="图片 103" descr="接入交换机.png"/>
            <p:cNvPicPr>
              <a:picLocks noChangeAspect="1"/>
            </p:cNvPicPr>
            <p:nvPr/>
          </p:nvPicPr>
          <p:blipFill>
            <a:blip r:embed="rId5" cstate="print"/>
            <a:stretch>
              <a:fillRect/>
            </a:stretch>
          </p:blipFill>
          <p:spPr>
            <a:xfrm>
              <a:off x="5352217" y="3100998"/>
              <a:ext cx="416496" cy="340769"/>
            </a:xfrm>
            <a:prstGeom prst="rect">
              <a:avLst/>
            </a:prstGeom>
          </p:spPr>
        </p:pic>
        <p:pic>
          <p:nvPicPr>
            <p:cNvPr id="105" name="图片 104" descr="接入交换机.png"/>
            <p:cNvPicPr>
              <a:picLocks noChangeAspect="1"/>
            </p:cNvPicPr>
            <p:nvPr/>
          </p:nvPicPr>
          <p:blipFill>
            <a:blip r:embed="rId5" cstate="print"/>
            <a:stretch>
              <a:fillRect/>
            </a:stretch>
          </p:blipFill>
          <p:spPr>
            <a:xfrm>
              <a:off x="5633174" y="3093922"/>
              <a:ext cx="416496" cy="340769"/>
            </a:xfrm>
            <a:prstGeom prst="rect">
              <a:avLst/>
            </a:prstGeom>
          </p:spPr>
        </p:pic>
        <p:pic>
          <p:nvPicPr>
            <p:cNvPr id="106" name="图片 105" descr="接入交换机.png"/>
            <p:cNvPicPr>
              <a:picLocks noChangeAspect="1"/>
            </p:cNvPicPr>
            <p:nvPr/>
          </p:nvPicPr>
          <p:blipFill>
            <a:blip r:embed="rId5" cstate="print"/>
            <a:stretch>
              <a:fillRect/>
            </a:stretch>
          </p:blipFill>
          <p:spPr>
            <a:xfrm>
              <a:off x="5967449" y="3102774"/>
              <a:ext cx="416496" cy="340769"/>
            </a:xfrm>
            <a:prstGeom prst="rect">
              <a:avLst/>
            </a:prstGeom>
          </p:spPr>
        </p:pic>
        <p:pic>
          <p:nvPicPr>
            <p:cNvPr id="107" name="图片 106" descr="核心交换机.png"/>
            <p:cNvPicPr>
              <a:picLocks noChangeAspect="1"/>
            </p:cNvPicPr>
            <p:nvPr/>
          </p:nvPicPr>
          <p:blipFill>
            <a:blip r:embed="rId6" cstate="print"/>
            <a:stretch>
              <a:fillRect/>
            </a:stretch>
          </p:blipFill>
          <p:spPr>
            <a:xfrm>
              <a:off x="2418261" y="2281149"/>
              <a:ext cx="435894" cy="356641"/>
            </a:xfrm>
            <a:prstGeom prst="rect">
              <a:avLst/>
            </a:prstGeom>
          </p:spPr>
        </p:pic>
        <p:pic>
          <p:nvPicPr>
            <p:cNvPr id="108" name="图片 107" descr="核心交换机.png"/>
            <p:cNvPicPr>
              <a:picLocks noChangeAspect="1"/>
            </p:cNvPicPr>
            <p:nvPr/>
          </p:nvPicPr>
          <p:blipFill>
            <a:blip r:embed="rId6" cstate="print"/>
            <a:stretch>
              <a:fillRect/>
            </a:stretch>
          </p:blipFill>
          <p:spPr>
            <a:xfrm>
              <a:off x="3746563" y="2281149"/>
              <a:ext cx="435894" cy="356641"/>
            </a:xfrm>
            <a:prstGeom prst="rect">
              <a:avLst/>
            </a:prstGeom>
          </p:spPr>
        </p:pic>
        <p:pic>
          <p:nvPicPr>
            <p:cNvPr id="109" name="图片 108" descr="核心交换机.png"/>
            <p:cNvPicPr>
              <a:picLocks noChangeAspect="1"/>
            </p:cNvPicPr>
            <p:nvPr/>
          </p:nvPicPr>
          <p:blipFill>
            <a:blip r:embed="rId6" cstate="print"/>
            <a:stretch>
              <a:fillRect/>
            </a:stretch>
          </p:blipFill>
          <p:spPr>
            <a:xfrm>
              <a:off x="4889613" y="2245145"/>
              <a:ext cx="435894" cy="356641"/>
            </a:xfrm>
            <a:prstGeom prst="rect">
              <a:avLst/>
            </a:prstGeom>
          </p:spPr>
        </p:pic>
        <p:pic>
          <p:nvPicPr>
            <p:cNvPr id="110" name="图片 109" descr="核心交换机.png"/>
            <p:cNvPicPr>
              <a:picLocks noChangeAspect="1"/>
            </p:cNvPicPr>
            <p:nvPr/>
          </p:nvPicPr>
          <p:blipFill>
            <a:blip r:embed="rId6" cstate="print"/>
            <a:stretch>
              <a:fillRect/>
            </a:stretch>
          </p:blipFill>
          <p:spPr>
            <a:xfrm>
              <a:off x="5717464" y="2245145"/>
              <a:ext cx="435894" cy="356641"/>
            </a:xfrm>
            <a:prstGeom prst="rect">
              <a:avLst/>
            </a:prstGeom>
          </p:spPr>
        </p:pic>
        <p:sp>
          <p:nvSpPr>
            <p:cNvPr id="111" name="Rectangle 187"/>
            <p:cNvSpPr>
              <a:spLocks noChangeArrowheads="1"/>
            </p:cNvSpPr>
            <p:nvPr/>
          </p:nvSpPr>
          <p:spPr bwMode="auto">
            <a:xfrm>
              <a:off x="4804791" y="2318971"/>
              <a:ext cx="1411704" cy="194860"/>
            </a:xfrm>
            <a:prstGeom prst="rect">
              <a:avLst/>
            </a:prstGeom>
            <a:noFill/>
            <a:ln w="19050" algn="ctr">
              <a:solidFill>
                <a:schemeClr val="tx1"/>
              </a:solidFill>
              <a:prstDash val="sysDash"/>
              <a:miter lim="800000"/>
              <a:headEnd/>
              <a:tailEnd/>
            </a:ln>
          </p:spPr>
          <p:txBody>
            <a:bodyPr wrap="square" lIns="79200" tIns="39600" rIns="79200" bIns="39600" anchor="ctr">
              <a:spAutoFit/>
            </a:bodyPr>
            <a:lstStyle/>
            <a:p>
              <a:endParaRPr lang="zh-CN" altLang="en-US" sz="1200">
                <a:latin typeface="+mn-ea"/>
                <a:ea typeface="+mn-ea"/>
              </a:endParaRPr>
            </a:p>
          </p:txBody>
        </p:sp>
      </p:grpSp>
    </p:spTree>
    <p:extLst>
      <p:ext uri="{BB962C8B-B14F-4D97-AF65-F5344CB8AC3E}">
        <p14:creationId xmlns:p14="http://schemas.microsoft.com/office/powerpoint/2010/main" val="3756118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2"/>
          </p:nvPr>
        </p:nvSpPr>
        <p:spPr>
          <a:xfrm>
            <a:off x="1595500" y="410400"/>
            <a:ext cx="9831600" cy="562615"/>
          </a:xfrm>
        </p:spPr>
        <p:txBody>
          <a:bodyPr/>
          <a:lstStyle/>
          <a:p>
            <a:r>
              <a:rPr lang="en-US" altLang="zh-CN" sz="3000" dirty="0"/>
              <a:t>Stack Card Stacking and Service Port Stacking</a:t>
            </a:r>
            <a:endParaRPr lang="zh-CN" altLang="en-US" sz="3000" dirty="0"/>
          </a:p>
        </p:txBody>
      </p:sp>
      <p:grpSp>
        <p:nvGrpSpPr>
          <p:cNvPr id="13" name="组合 12"/>
          <p:cNvGrpSpPr/>
          <p:nvPr/>
        </p:nvGrpSpPr>
        <p:grpSpPr>
          <a:xfrm>
            <a:off x="1775520" y="1502458"/>
            <a:ext cx="9127841" cy="4427760"/>
            <a:chOff x="2351584" y="1780298"/>
            <a:chExt cx="7742513" cy="3268882"/>
          </a:xfrm>
        </p:grpSpPr>
        <p:sp>
          <p:nvSpPr>
            <p:cNvPr id="3" name="Rectangle 14"/>
            <p:cNvSpPr>
              <a:spLocks noChangeArrowheads="1"/>
            </p:cNvSpPr>
            <p:nvPr/>
          </p:nvSpPr>
          <p:spPr bwMode="gray">
            <a:xfrm>
              <a:off x="2351932" y="3651214"/>
              <a:ext cx="1882104" cy="1397966"/>
            </a:xfrm>
            <a:prstGeom prst="rect">
              <a:avLst/>
            </a:prstGeom>
            <a:gradFill rotWithShape="1">
              <a:gsLst>
                <a:gs pos="0">
                  <a:srgbClr val="FFFFFF"/>
                </a:gs>
                <a:gs pos="100000">
                  <a:srgbClr val="EAEAEA"/>
                </a:gs>
              </a:gsLst>
              <a:lin ang="5400000" scaled="1"/>
            </a:gradFill>
            <a:ln w="12700">
              <a:noFill/>
              <a:miter lim="800000"/>
              <a:headEnd/>
              <a:tailEnd/>
            </a:ln>
            <a:effectLst>
              <a:outerShdw blurRad="50800" dist="38100" dir="2700000" algn="tl" rotWithShape="0">
                <a:prstClr val="black">
                  <a:alpha val="40000"/>
                </a:prstClr>
              </a:outerShdw>
            </a:effectLst>
          </p:spPr>
          <p:txBody>
            <a:bodyPr lIns="134926" tIns="161911" rIns="107940" bIns="53971"/>
            <a:lstStyle/>
            <a:p>
              <a:pPr defTabSz="685423" fontAlgn="ctr">
                <a:spcBef>
                  <a:spcPts val="0"/>
                </a:spcBef>
                <a:spcAft>
                  <a:spcPts val="0"/>
                </a:spcAft>
                <a:buClr>
                  <a:srgbClr val="292929"/>
                </a:buClr>
                <a:buSzPts val="1600"/>
                <a:buFont typeface="Wingdings" pitchFamily="2" charset="2"/>
                <a:buChar char="§"/>
                <a:defRPr/>
              </a:pPr>
              <a:endParaRPr lang="en-US" sz="1400" kern="0" dirty="0">
                <a:solidFill>
                  <a:srgbClr val="000000"/>
                </a:solidFill>
                <a:latin typeface="+mn-lt"/>
                <a:ea typeface="微软雅黑" pitchFamily="34" charset="-122"/>
                <a:cs typeface="Arial" pitchFamily="34" charset="0"/>
              </a:endParaRPr>
            </a:p>
          </p:txBody>
        </p:sp>
        <p:sp>
          <p:nvSpPr>
            <p:cNvPr id="4" name="Rectangle 14"/>
            <p:cNvSpPr>
              <a:spLocks noChangeArrowheads="1"/>
            </p:cNvSpPr>
            <p:nvPr/>
          </p:nvSpPr>
          <p:spPr bwMode="gray">
            <a:xfrm>
              <a:off x="2353812" y="1931679"/>
              <a:ext cx="1878347" cy="1450359"/>
            </a:xfrm>
            <a:prstGeom prst="rect">
              <a:avLst/>
            </a:prstGeom>
            <a:gradFill rotWithShape="1">
              <a:gsLst>
                <a:gs pos="0">
                  <a:srgbClr val="FFFFFF"/>
                </a:gs>
                <a:gs pos="100000">
                  <a:srgbClr val="EAEAEA"/>
                </a:gs>
              </a:gsLst>
              <a:lin ang="5400000" scaled="1"/>
            </a:gradFill>
            <a:ln w="12700">
              <a:noFill/>
              <a:miter lim="800000"/>
              <a:headEnd/>
              <a:tailEnd/>
            </a:ln>
            <a:effectLst>
              <a:outerShdw dist="53882" dir="2700000" algn="ctr" rotWithShape="0">
                <a:srgbClr val="808080">
                  <a:alpha val="50000"/>
                </a:srgbClr>
              </a:outerShdw>
            </a:effectLst>
          </p:spPr>
          <p:txBody>
            <a:bodyPr lIns="134926" tIns="161911" rIns="107940" bIns="53971"/>
            <a:lstStyle/>
            <a:p>
              <a:pPr defTabSz="685423" fontAlgn="ctr">
                <a:spcBef>
                  <a:spcPts val="0"/>
                </a:spcBef>
                <a:spcAft>
                  <a:spcPts val="0"/>
                </a:spcAft>
                <a:buClr>
                  <a:srgbClr val="292929"/>
                </a:buClr>
                <a:buSzPts val="1600"/>
                <a:buFont typeface="Wingdings" pitchFamily="2" charset="2"/>
                <a:buChar char="§"/>
                <a:defRPr/>
              </a:pPr>
              <a:endParaRPr lang="en-US" sz="1400" kern="0" dirty="0">
                <a:solidFill>
                  <a:srgbClr val="000000"/>
                </a:solidFill>
                <a:latin typeface="+mn-lt"/>
                <a:ea typeface="微软雅黑" pitchFamily="34" charset="-122"/>
                <a:cs typeface="Arial" pitchFamily="34" charset="0"/>
              </a:endParaRPr>
            </a:p>
          </p:txBody>
        </p:sp>
        <p:sp>
          <p:nvSpPr>
            <p:cNvPr id="5" name="Rectangle 11"/>
            <p:cNvSpPr>
              <a:spLocks noChangeArrowheads="1"/>
            </p:cNvSpPr>
            <p:nvPr/>
          </p:nvSpPr>
          <p:spPr bwMode="gray">
            <a:xfrm>
              <a:off x="2351584" y="3494061"/>
              <a:ext cx="1882800" cy="216000"/>
            </a:xfrm>
            <a:prstGeom prst="rect">
              <a:avLst/>
            </a:prstGeom>
            <a:solidFill>
              <a:srgbClr val="00B0F0"/>
            </a:solidFill>
            <a:ln w="12700">
              <a:solidFill>
                <a:srgbClr val="DDDDDD"/>
              </a:solidFill>
              <a:miter lim="800000"/>
              <a:headEnd/>
              <a:tailEnd/>
            </a:ln>
            <a:effectLst/>
          </p:spPr>
          <p:txBody>
            <a:bodyPr lIns="0" tIns="0" rIns="0" bIns="0" anchor="ctr"/>
            <a:lstStyle/>
            <a:p>
              <a:pPr algn="ctr" defTabSz="685423" fontAlgn="ctr">
                <a:spcBef>
                  <a:spcPts val="0"/>
                </a:spcBef>
                <a:spcAft>
                  <a:spcPts val="0"/>
                </a:spcAft>
                <a:defRPr/>
              </a:pPr>
              <a:r>
                <a:rPr lang="en-US" altLang="zh-CN" sz="1400" b="1" kern="0" dirty="0">
                  <a:solidFill>
                    <a:srgbClr val="FFFFFF"/>
                  </a:solidFill>
                  <a:latin typeface="+mn-lt"/>
                  <a:ea typeface="微软雅黑" pitchFamily="34" charset="-122"/>
                  <a:cs typeface="Arial" pitchFamily="34" charset="0"/>
                </a:rPr>
                <a:t>Service port stacking</a:t>
              </a:r>
            </a:p>
          </p:txBody>
        </p:sp>
        <p:sp>
          <p:nvSpPr>
            <p:cNvPr id="6" name="Rectangle 13"/>
            <p:cNvSpPr>
              <a:spLocks noChangeArrowheads="1"/>
            </p:cNvSpPr>
            <p:nvPr/>
          </p:nvSpPr>
          <p:spPr bwMode="gray">
            <a:xfrm>
              <a:off x="2351584" y="1780298"/>
              <a:ext cx="1882800" cy="216000"/>
            </a:xfrm>
            <a:prstGeom prst="rect">
              <a:avLst/>
            </a:prstGeom>
            <a:solidFill>
              <a:srgbClr val="00B0F0"/>
            </a:solidFill>
            <a:ln w="12700">
              <a:solidFill>
                <a:srgbClr val="DDDDDD"/>
              </a:solidFill>
              <a:miter lim="800000"/>
              <a:headEnd/>
              <a:tailEnd/>
            </a:ln>
            <a:effectLst/>
          </p:spPr>
          <p:txBody>
            <a:bodyPr lIns="0" tIns="0" rIns="0" bIns="0" anchor="ctr"/>
            <a:lstStyle/>
            <a:p>
              <a:pPr algn="ctr" defTabSz="685423" fontAlgn="ctr">
                <a:spcBef>
                  <a:spcPts val="0"/>
                </a:spcBef>
                <a:spcAft>
                  <a:spcPts val="0"/>
                </a:spcAft>
                <a:defRPr/>
              </a:pPr>
              <a:r>
                <a:rPr lang="en-US" altLang="zh-CN" sz="1400" b="1" kern="0" dirty="0">
                  <a:solidFill>
                    <a:srgbClr val="FFFFFF"/>
                  </a:solidFill>
                  <a:latin typeface="+mn-lt"/>
                  <a:ea typeface="微软雅黑" pitchFamily="34" charset="-122"/>
                  <a:cs typeface="Arial" pitchFamily="34" charset="0"/>
                </a:rPr>
                <a:t>Stack card stacking</a:t>
              </a:r>
            </a:p>
          </p:txBody>
        </p:sp>
        <p:pic>
          <p:nvPicPr>
            <p:cNvPr id="7" name="Picture 1"/>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2533283" y="2520354"/>
              <a:ext cx="1483807" cy="444758"/>
            </a:xfrm>
            <a:prstGeom prst="rect">
              <a:avLst/>
            </a:prstGeom>
            <a:noFill/>
            <a:ln w="9525">
              <a:noFill/>
              <a:miter lim="800000"/>
              <a:headEnd/>
              <a:tailEnd/>
            </a:ln>
          </p:spPr>
        </p:pic>
        <p:pic>
          <p:nvPicPr>
            <p:cNvPr id="8" name="Picture 2" descr="D:\产品资料\V2R1\照片\S5710-28C-EI\02-正俯.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22487" y="4396509"/>
              <a:ext cx="1397008" cy="359059"/>
            </a:xfrm>
            <a:prstGeom prst="rect">
              <a:avLst/>
            </a:prstGeom>
            <a:noFill/>
          </p:spPr>
        </p:pic>
        <p:sp>
          <p:nvSpPr>
            <p:cNvPr id="10" name="矩形 9"/>
            <p:cNvSpPr/>
            <p:nvPr/>
          </p:nvSpPr>
          <p:spPr>
            <a:xfrm>
              <a:off x="4413353" y="1819727"/>
              <a:ext cx="5680744" cy="1562310"/>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nchorCtr="0"/>
            <a:lstStyle/>
            <a:p>
              <a:pPr marL="269875" indent="-269875" fontAlgn="ctr">
                <a:lnSpc>
                  <a:spcPct val="120000"/>
                </a:lnSpc>
                <a:buSzPct val="70000"/>
                <a:buFont typeface="Wingdings" pitchFamily="2" charset="2"/>
                <a:buChar char="n"/>
              </a:pPr>
              <a:r>
                <a:rPr lang="en-US" altLang="zh-CN" sz="1800" b="1" dirty="0">
                  <a:solidFill>
                    <a:schemeClr val="tx1"/>
                  </a:solidFill>
                  <a:ea typeface="微软雅黑" pitchFamily="34" charset="-122"/>
                </a:rPr>
                <a:t>Stack card connection</a:t>
              </a:r>
            </a:p>
            <a:p>
              <a:pPr marL="269875" fontAlgn="ctr">
                <a:lnSpc>
                  <a:spcPct val="120000"/>
                </a:lnSpc>
              </a:pPr>
              <a:r>
                <a:rPr lang="en-US" altLang="zh-CN" sz="1400" dirty="0">
                  <a:solidFill>
                    <a:schemeClr val="tx1"/>
                  </a:solidFill>
                  <a:ea typeface="微软雅黑" pitchFamily="34" charset="-122"/>
                </a:rPr>
                <a:t>Two situations exist:</a:t>
              </a:r>
            </a:p>
            <a:p>
              <a:pPr marL="539750" lvl="1" indent="-269875" fontAlgn="ctr">
                <a:lnSpc>
                  <a:spcPct val="120000"/>
                </a:lnSpc>
                <a:buFont typeface="微软雅黑" pitchFamily="34" charset="-122"/>
                <a:buChar char="−"/>
              </a:pPr>
              <a:r>
                <a:rPr lang="en-US" altLang="zh-CN" sz="1400" dirty="0">
                  <a:solidFill>
                    <a:schemeClr val="tx1"/>
                  </a:solidFill>
                </a:rPr>
                <a:t>Member switches are connected using </a:t>
              </a:r>
              <a:r>
                <a:rPr lang="en-US" altLang="zh-CN" sz="1400" b="1" dirty="0">
                  <a:solidFill>
                    <a:schemeClr val="tx1"/>
                  </a:solidFill>
                </a:rPr>
                <a:t>dedicated stack cards </a:t>
              </a:r>
              <a:r>
                <a:rPr lang="en-US" altLang="zh-CN" sz="1400" dirty="0">
                  <a:solidFill>
                    <a:schemeClr val="tx1"/>
                  </a:solidFill>
                </a:rPr>
                <a:t>and stack cables.</a:t>
              </a:r>
              <a:endParaRPr lang="en-US" altLang="zh-CN" sz="1400" dirty="0">
                <a:solidFill>
                  <a:schemeClr val="tx1"/>
                </a:solidFill>
                <a:ea typeface="微软雅黑" pitchFamily="34" charset="-122"/>
              </a:endParaRPr>
            </a:p>
            <a:p>
              <a:pPr marL="539750" lvl="1" indent="-269875" fontAlgn="ctr">
                <a:lnSpc>
                  <a:spcPct val="120000"/>
                </a:lnSpc>
                <a:buFont typeface="微软雅黑" pitchFamily="34" charset="-122"/>
                <a:buChar char="−"/>
              </a:pPr>
              <a:r>
                <a:rPr lang="en-US" altLang="zh-CN" sz="1400" dirty="0">
                  <a:solidFill>
                    <a:schemeClr val="tx1"/>
                  </a:solidFill>
                  <a:ea typeface="微软雅黑" pitchFamily="34" charset="-122"/>
                </a:rPr>
                <a:t>Stack cards are integrated on the switch’s rear panel. Member switches are connected using stack ports fixed on the rear panel and stack cables.</a:t>
              </a:r>
            </a:p>
          </p:txBody>
        </p:sp>
        <p:sp>
          <p:nvSpPr>
            <p:cNvPr id="11" name="矩形 10"/>
            <p:cNvSpPr/>
            <p:nvPr/>
          </p:nvSpPr>
          <p:spPr>
            <a:xfrm>
              <a:off x="4422156" y="3520962"/>
              <a:ext cx="5671941" cy="1528218"/>
            </a:xfrm>
            <a:prstGeom prst="rect">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52" tIns="34276" rIns="68552" bIns="34276" rtlCol="0" anchor="ctr" anchorCtr="0"/>
            <a:lstStyle/>
            <a:p>
              <a:pPr marL="269875" indent="-269875" fontAlgn="ctr">
                <a:lnSpc>
                  <a:spcPct val="120000"/>
                </a:lnSpc>
                <a:buSzPct val="70000"/>
                <a:buFont typeface="Wingdings" pitchFamily="2" charset="2"/>
                <a:buChar char="n"/>
              </a:pPr>
              <a:r>
                <a:rPr lang="en-US" altLang="zh-CN" sz="1800" b="1" dirty="0">
                  <a:solidFill>
                    <a:schemeClr val="tx1"/>
                  </a:solidFill>
                  <a:ea typeface="微软雅黑" pitchFamily="34" charset="-122"/>
                </a:rPr>
                <a:t>Service port connection</a:t>
              </a:r>
            </a:p>
            <a:p>
              <a:pPr marL="269875" fontAlgn="ctr">
                <a:lnSpc>
                  <a:spcPct val="120000"/>
                </a:lnSpc>
              </a:pPr>
              <a:r>
                <a:rPr lang="en-US" altLang="zh-CN" sz="1400" dirty="0">
                  <a:solidFill>
                    <a:schemeClr val="tx1"/>
                  </a:solidFill>
                  <a:cs typeface="Arial" pitchFamily="34" charset="0"/>
                </a:rPr>
                <a:t>Member switches are connected using service ports, which are configured as physical member ports and bound to logical stack ports. This connection mode does not require stack cards.</a:t>
              </a:r>
              <a:endParaRPr lang="en-US" altLang="zh-CN" sz="1400" dirty="0">
                <a:solidFill>
                  <a:schemeClr val="tx1"/>
                </a:solidFill>
                <a:ea typeface="微软雅黑" pitchFamily="34" charset="-122"/>
                <a:cs typeface="Arial" pitchFamily="34" charset="0"/>
              </a:endParaRPr>
            </a:p>
            <a:p>
              <a:pPr marL="269875" fontAlgn="ctr">
                <a:lnSpc>
                  <a:spcPct val="120000"/>
                </a:lnSpc>
              </a:pPr>
              <a:r>
                <a:rPr lang="en-US" altLang="zh-CN" sz="1400" dirty="0">
                  <a:solidFill>
                    <a:schemeClr val="tx1"/>
                  </a:solidFill>
                  <a:cs typeface="Arial" pitchFamily="34" charset="0"/>
                </a:rPr>
                <a:t>A logical stack port is bound to physical member ports to connect stack member switches. Each member switch supports two logical stack ports.</a:t>
              </a:r>
              <a:endParaRPr lang="en-US" altLang="zh-CN" sz="1400" dirty="0">
                <a:solidFill>
                  <a:schemeClr val="tx1"/>
                </a:solidFill>
                <a:ea typeface="微软雅黑" pitchFamily="34" charset="-122"/>
                <a:cs typeface="Arial" pitchFamily="34" charset="0"/>
              </a:endParaRPr>
            </a:p>
          </p:txBody>
        </p:sp>
      </p:grpSp>
    </p:spTree>
    <p:extLst>
      <p:ext uri="{BB962C8B-B14F-4D97-AF65-F5344CB8AC3E}">
        <p14:creationId xmlns:p14="http://schemas.microsoft.com/office/powerpoint/2010/main" val="267569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type="body" sz="quarter" idx="10"/>
          </p:nvPr>
        </p:nvSpPr>
        <p:spPr/>
        <p:txBody>
          <a:bodyPr/>
          <a:lstStyle/>
          <a:p>
            <a:pPr algn="l"/>
            <a:r>
              <a:rPr lang="en-US" dirty="0" smtClean="0"/>
              <a:t>The </a:t>
            </a:r>
            <a:r>
              <a:rPr lang="en-US" dirty="0" err="1" smtClean="0"/>
              <a:t>Quidway</a:t>
            </a:r>
            <a:r>
              <a:rPr lang="en-US" dirty="0" smtClean="0"/>
              <a:t> </a:t>
            </a:r>
            <a:r>
              <a:rPr lang="en-US" altLang="zh-CN" dirty="0" smtClean="0"/>
              <a:t>S2700/S3700/S5700/S6700</a:t>
            </a:r>
            <a:r>
              <a:rPr lang="en-US" dirty="0" smtClean="0"/>
              <a:t> Series Ethernet switches (hereinafter referred to as the SX7 fixed switch) provide the access, aggregation, and data transport functions. They are developed by Huawei to meet the requirements for reliable access and high-quality transmission of multiple services on the enterprise network. </a:t>
            </a:r>
          </a:p>
          <a:p>
            <a:pPr algn="l"/>
            <a:r>
              <a:rPr lang="en-US" altLang="zh-CN" dirty="0" smtClean="0"/>
              <a:t>The S-Series modular switch applies to enterprise campus networks, helping enterprises build an Ethernet network.</a:t>
            </a:r>
            <a:endParaRPr lang="en-US" altLang="zh-CN" dirty="0"/>
          </a:p>
        </p:txBody>
      </p:sp>
    </p:spTree>
    <p:extLst>
      <p:ext uri="{BB962C8B-B14F-4D97-AF65-F5344CB8AC3E}">
        <p14:creationId xmlns:p14="http://schemas.microsoft.com/office/powerpoint/2010/main" val="299855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占位符 87"/>
          <p:cNvSpPr>
            <a:spLocks noGrp="1"/>
          </p:cNvSpPr>
          <p:nvPr>
            <p:ph type="body" sz="quarter" idx="10"/>
          </p:nvPr>
        </p:nvSpPr>
        <p:spPr>
          <a:xfrm>
            <a:off x="912285" y="3716338"/>
            <a:ext cx="6083815" cy="2197150"/>
          </a:xfrm>
        </p:spPr>
        <p:txBody>
          <a:bodyPr/>
          <a:lstStyle/>
          <a:p>
            <a:r>
              <a:rPr lang="en-US" altLang="zh-CN" sz="1400" dirty="0" smtClean="0">
                <a:sym typeface="Arial"/>
              </a:rPr>
              <a:t>SVF manages a campus network as one device</a:t>
            </a:r>
          </a:p>
          <a:p>
            <a:pPr lvl="1"/>
            <a:r>
              <a:rPr lang="en-US" altLang="zh-CN" sz="1200" dirty="0" smtClean="0">
                <a:sym typeface="Arial"/>
              </a:rPr>
              <a:t>Simple management: The devices on the entire network are virtualized into one, and devices are plug-and-play. Only one NE needs to be managed on the network.</a:t>
            </a:r>
          </a:p>
          <a:p>
            <a:pPr lvl="1"/>
            <a:r>
              <a:rPr lang="en-US" altLang="zh-CN" sz="1200" dirty="0" smtClean="0">
                <a:sym typeface="Arial"/>
              </a:rPr>
              <a:t>Centralized management: Core devices manage ACL rules, </a:t>
            </a:r>
            <a:r>
              <a:rPr lang="en-US" altLang="zh-CN" sz="1200" dirty="0" err="1" smtClean="0">
                <a:sym typeface="Arial"/>
              </a:rPr>
              <a:t>QoS</a:t>
            </a:r>
            <a:r>
              <a:rPr lang="en-US" altLang="zh-CN" sz="1200" dirty="0" smtClean="0">
                <a:sym typeface="Arial"/>
              </a:rPr>
              <a:t> policies, and user security.</a:t>
            </a:r>
          </a:p>
          <a:p>
            <a:pPr lvl="1"/>
            <a:r>
              <a:rPr lang="en-US" altLang="zh-CN" sz="1200" dirty="0" smtClean="0">
                <a:sym typeface="Arial"/>
              </a:rPr>
              <a:t>Distributed forwarding: Each device on the wired network can independently perform control and forwarding, avoiding bandwidth bottlenecks.</a:t>
            </a:r>
            <a:endParaRPr lang="zh-CN" altLang="en-US" sz="1200" dirty="0"/>
          </a:p>
        </p:txBody>
      </p:sp>
      <p:sp>
        <p:nvSpPr>
          <p:cNvPr id="43" name="文本占位符 42"/>
          <p:cNvSpPr>
            <a:spLocks noGrp="1"/>
          </p:cNvSpPr>
          <p:nvPr>
            <p:ph type="body" sz="quarter" idx="12"/>
          </p:nvPr>
        </p:nvSpPr>
        <p:spPr>
          <a:xfrm>
            <a:off x="1595500" y="410400"/>
            <a:ext cx="9831600" cy="562615"/>
          </a:xfrm>
        </p:spPr>
        <p:txBody>
          <a:bodyPr/>
          <a:lstStyle/>
          <a:p>
            <a:r>
              <a:rPr lang="en-US" altLang="zh-CN" sz="3000" dirty="0" smtClean="0"/>
              <a:t>SVF Manages a Campus Network as One Device</a:t>
            </a:r>
            <a:endParaRPr lang="zh-CN" altLang="en-US" sz="3000" dirty="0"/>
          </a:p>
        </p:txBody>
      </p:sp>
      <p:grpSp>
        <p:nvGrpSpPr>
          <p:cNvPr id="85" name="组合 84"/>
          <p:cNvGrpSpPr/>
          <p:nvPr/>
        </p:nvGrpSpPr>
        <p:grpSpPr>
          <a:xfrm>
            <a:off x="1271464" y="1340768"/>
            <a:ext cx="9913367" cy="4408888"/>
            <a:chOff x="2243573" y="1599610"/>
            <a:chExt cx="7920879" cy="3873147"/>
          </a:xfrm>
        </p:grpSpPr>
        <p:sp>
          <p:nvSpPr>
            <p:cNvPr id="3" name="Rectangle 48"/>
            <p:cNvSpPr>
              <a:spLocks noChangeArrowheads="1"/>
            </p:cNvSpPr>
            <p:nvPr/>
          </p:nvSpPr>
          <p:spPr bwMode="auto">
            <a:xfrm>
              <a:off x="4027162" y="1802684"/>
              <a:ext cx="1757114" cy="239732"/>
            </a:xfrm>
            <a:prstGeom prst="rect">
              <a:avLst/>
            </a:prstGeom>
            <a:noFill/>
            <a:ln>
              <a:noFill/>
            </a:ln>
            <a:effectLst>
              <a:outerShdw blurRad="127000" algn="ctr" rotWithShape="0">
                <a:prstClr val="black">
                  <a:alpha val="40000"/>
                </a:prstClr>
              </a:outerShdw>
            </a:effectLst>
          </p:spPr>
          <p:txBody>
            <a:bodyPr lIns="91314" tIns="45661" rIns="91314" bIns="45661" anchor="ctr"/>
            <a:lstStyle/>
            <a:p>
              <a:pPr algn="r" fontAlgn="ctr"/>
              <a:r>
                <a:rPr lang="en-US" altLang="zh-CN" sz="1200" dirty="0">
                  <a:latin typeface="+mn-ea"/>
                  <a:ea typeface="+mn-ea"/>
                  <a:sym typeface="Arial"/>
                </a:rPr>
                <a:t>Core/aggregation switch</a:t>
              </a:r>
            </a:p>
          </p:txBody>
        </p:sp>
        <p:sp>
          <p:nvSpPr>
            <p:cNvPr id="4" name="Rectangle 48"/>
            <p:cNvSpPr>
              <a:spLocks noChangeArrowheads="1"/>
            </p:cNvSpPr>
            <p:nvPr/>
          </p:nvSpPr>
          <p:spPr bwMode="auto">
            <a:xfrm>
              <a:off x="4752018" y="2327183"/>
              <a:ext cx="1032258" cy="204848"/>
            </a:xfrm>
            <a:prstGeom prst="rect">
              <a:avLst/>
            </a:prstGeom>
            <a:noFill/>
            <a:ln>
              <a:noFill/>
            </a:ln>
            <a:effectLst>
              <a:outerShdw blurRad="127000" algn="ctr" rotWithShape="0">
                <a:prstClr val="black">
                  <a:alpha val="40000"/>
                </a:prstClr>
              </a:outerShdw>
            </a:effectLst>
          </p:spPr>
          <p:txBody>
            <a:bodyPr lIns="91314" tIns="45661" rIns="91314" bIns="45661" anchor="ctr"/>
            <a:lstStyle/>
            <a:p>
              <a:pPr algn="r" fontAlgn="ctr"/>
              <a:r>
                <a:rPr lang="en-US" altLang="zh-CN" sz="1200" dirty="0">
                  <a:latin typeface="+mn-ea"/>
                  <a:ea typeface="+mn-ea"/>
                  <a:sym typeface="Arial"/>
                </a:rPr>
                <a:t>Access switch</a:t>
              </a:r>
            </a:p>
          </p:txBody>
        </p:sp>
        <p:sp>
          <p:nvSpPr>
            <p:cNvPr id="5" name="任意多边形 4"/>
            <p:cNvSpPr/>
            <p:nvPr/>
          </p:nvSpPr>
          <p:spPr bwMode="auto">
            <a:xfrm>
              <a:off x="2243573" y="1812347"/>
              <a:ext cx="2673011" cy="1945713"/>
            </a:xfrm>
            <a:custGeom>
              <a:avLst/>
              <a:gdLst>
                <a:gd name="connsiteX0" fmla="*/ 0 w 1769534"/>
                <a:gd name="connsiteY0" fmla="*/ 67733 h 711200"/>
                <a:gd name="connsiteX1" fmla="*/ 905934 w 1769534"/>
                <a:gd name="connsiteY1" fmla="*/ 0 h 711200"/>
                <a:gd name="connsiteX2" fmla="*/ 1769534 w 1769534"/>
                <a:gd name="connsiteY2" fmla="*/ 465667 h 711200"/>
                <a:gd name="connsiteX3" fmla="*/ 1168400 w 1769534"/>
                <a:gd name="connsiteY3" fmla="*/ 711200 h 711200"/>
                <a:gd name="connsiteX4" fmla="*/ 0 w 1769534"/>
                <a:gd name="connsiteY4" fmla="*/ 67733 h 711200"/>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31044 w 1831622"/>
                <a:gd name="connsiteY0" fmla="*/ 201789 h 911578"/>
                <a:gd name="connsiteX1" fmla="*/ 1013178 w 1831622"/>
                <a:gd name="connsiteY1" fmla="*/ 66322 h 911578"/>
                <a:gd name="connsiteX2" fmla="*/ 1800578 w 1831622"/>
                <a:gd name="connsiteY2" fmla="*/ 599723 h 911578"/>
                <a:gd name="connsiteX3" fmla="*/ 1199444 w 1831622"/>
                <a:gd name="connsiteY3" fmla="*/ 845256 h 911578"/>
                <a:gd name="connsiteX4" fmla="*/ 31044 w 1831622"/>
                <a:gd name="connsiteY4" fmla="*/ 201789 h 911578"/>
                <a:gd name="connsiteX0" fmla="*/ 31044 w 1831622"/>
                <a:gd name="connsiteY0" fmla="*/ 180623 h 890412"/>
                <a:gd name="connsiteX1" fmla="*/ 1013178 w 1831622"/>
                <a:gd name="connsiteY1" fmla="*/ 45156 h 890412"/>
                <a:gd name="connsiteX2" fmla="*/ 1800578 w 1831622"/>
                <a:gd name="connsiteY2" fmla="*/ 451557 h 890412"/>
                <a:gd name="connsiteX3" fmla="*/ 1199444 w 1831622"/>
                <a:gd name="connsiteY3" fmla="*/ 824090 h 890412"/>
                <a:gd name="connsiteX4" fmla="*/ 31044 w 1831622"/>
                <a:gd name="connsiteY4" fmla="*/ 180623 h 890412"/>
                <a:gd name="connsiteX0" fmla="*/ 7055 w 1783644"/>
                <a:gd name="connsiteY0" fmla="*/ 180623 h 865012"/>
                <a:gd name="connsiteX1" fmla="*/ 989189 w 1783644"/>
                <a:gd name="connsiteY1" fmla="*/ 45156 h 865012"/>
                <a:gd name="connsiteX2" fmla="*/ 1776589 w 1783644"/>
                <a:gd name="connsiteY2" fmla="*/ 451557 h 865012"/>
                <a:gd name="connsiteX3" fmla="*/ 1031521 w 1783644"/>
                <a:gd name="connsiteY3" fmla="*/ 798690 h 865012"/>
                <a:gd name="connsiteX4" fmla="*/ 7055 w 1783644"/>
                <a:gd name="connsiteY4" fmla="*/ 180623 h 865012"/>
                <a:gd name="connsiteX0" fmla="*/ 7055 w 1783644"/>
                <a:gd name="connsiteY0" fmla="*/ 180623 h 800101"/>
                <a:gd name="connsiteX1" fmla="*/ 989189 w 1783644"/>
                <a:gd name="connsiteY1" fmla="*/ 45156 h 800101"/>
                <a:gd name="connsiteX2" fmla="*/ 1776589 w 1783644"/>
                <a:gd name="connsiteY2" fmla="*/ 451557 h 800101"/>
                <a:gd name="connsiteX3" fmla="*/ 1031521 w 1783644"/>
                <a:gd name="connsiteY3" fmla="*/ 798690 h 800101"/>
                <a:gd name="connsiteX4" fmla="*/ 7055 w 17836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33968"/>
                <a:gd name="connsiteX1" fmla="*/ 989189 w 1700389"/>
                <a:gd name="connsiteY1" fmla="*/ 45156 h 833968"/>
                <a:gd name="connsiteX2" fmla="*/ 1700389 w 1700389"/>
                <a:gd name="connsiteY2" fmla="*/ 451557 h 833968"/>
                <a:gd name="connsiteX3" fmla="*/ 1031521 w 1700389"/>
                <a:gd name="connsiteY3" fmla="*/ 798690 h 833968"/>
                <a:gd name="connsiteX4" fmla="*/ 7055 w 1700389"/>
                <a:gd name="connsiteY4" fmla="*/ 180623 h 833968"/>
                <a:gd name="connsiteX0" fmla="*/ 7055 w 1700389"/>
                <a:gd name="connsiteY0" fmla="*/ 201789 h 829734"/>
                <a:gd name="connsiteX1" fmla="*/ 989189 w 1700389"/>
                <a:gd name="connsiteY1" fmla="*/ 40922 h 829734"/>
                <a:gd name="connsiteX2" fmla="*/ 1700389 w 1700389"/>
                <a:gd name="connsiteY2" fmla="*/ 447323 h 829734"/>
                <a:gd name="connsiteX3" fmla="*/ 1031521 w 1700389"/>
                <a:gd name="connsiteY3" fmla="*/ 794456 h 829734"/>
                <a:gd name="connsiteX4" fmla="*/ 7055 w 1700389"/>
                <a:gd name="connsiteY4" fmla="*/ 201789 h 829734"/>
                <a:gd name="connsiteX0" fmla="*/ 7055 w 1700389"/>
                <a:gd name="connsiteY0" fmla="*/ 227189 h 855134"/>
                <a:gd name="connsiteX1" fmla="*/ 989189 w 1700389"/>
                <a:gd name="connsiteY1" fmla="*/ 66322 h 855134"/>
                <a:gd name="connsiteX2" fmla="*/ 1700389 w 1700389"/>
                <a:gd name="connsiteY2" fmla="*/ 472723 h 855134"/>
                <a:gd name="connsiteX3" fmla="*/ 1031521 w 1700389"/>
                <a:gd name="connsiteY3" fmla="*/ 819856 h 855134"/>
                <a:gd name="connsiteX4" fmla="*/ 7055 w 1700389"/>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 name="connsiteX0" fmla="*/ 26812 w 1720146"/>
                <a:gd name="connsiteY0" fmla="*/ 227189 h 2424330"/>
                <a:gd name="connsiteX1" fmla="*/ 1008946 w 1720146"/>
                <a:gd name="connsiteY1" fmla="*/ 66322 h 2424330"/>
                <a:gd name="connsiteX2" fmla="*/ 1720146 w 1720146"/>
                <a:gd name="connsiteY2" fmla="*/ 472723 h 2424330"/>
                <a:gd name="connsiteX3" fmla="*/ 1013619 w 1720146"/>
                <a:gd name="connsiteY3" fmla="*/ 2389052 h 2424330"/>
                <a:gd name="connsiteX4" fmla="*/ 26812 w 1720146"/>
                <a:gd name="connsiteY4" fmla="*/ 227189 h 2424330"/>
                <a:gd name="connsiteX0" fmla="*/ 26812 w 4280892"/>
                <a:gd name="connsiteY0" fmla="*/ 227189 h 2424330"/>
                <a:gd name="connsiteX1" fmla="*/ 1008946 w 4280892"/>
                <a:gd name="connsiteY1" fmla="*/ 66322 h 2424330"/>
                <a:gd name="connsiteX2" fmla="*/ 4280892 w 4280892"/>
                <a:gd name="connsiteY2" fmla="*/ 729976 h 2424330"/>
                <a:gd name="connsiteX3" fmla="*/ 1013619 w 4280892"/>
                <a:gd name="connsiteY3" fmla="*/ 2389052 h 2424330"/>
                <a:gd name="connsiteX4" fmla="*/ 26812 w 4280892"/>
                <a:gd name="connsiteY4" fmla="*/ 227189 h 2424330"/>
                <a:gd name="connsiteX0" fmla="*/ 26812 w 4382850"/>
                <a:gd name="connsiteY0" fmla="*/ 351744 h 2407396"/>
                <a:gd name="connsiteX1" fmla="*/ 1110904 w 4382850"/>
                <a:gd name="connsiteY1" fmla="*/ 49388 h 2407396"/>
                <a:gd name="connsiteX2" fmla="*/ 4382850 w 4382850"/>
                <a:gd name="connsiteY2" fmla="*/ 713042 h 2407396"/>
                <a:gd name="connsiteX3" fmla="*/ 1115577 w 4382850"/>
                <a:gd name="connsiteY3" fmla="*/ 2372118 h 2407396"/>
                <a:gd name="connsiteX4" fmla="*/ 26812 w 4382850"/>
                <a:gd name="connsiteY4" fmla="*/ 351744 h 2407396"/>
                <a:gd name="connsiteX0" fmla="*/ 26812 w 4382850"/>
                <a:gd name="connsiteY0" fmla="*/ 601628 h 2657280"/>
                <a:gd name="connsiteX1" fmla="*/ 1349404 w 4382850"/>
                <a:gd name="connsiteY1" fmla="*/ 49388 h 2657280"/>
                <a:gd name="connsiteX2" fmla="*/ 4382850 w 4382850"/>
                <a:gd name="connsiteY2" fmla="*/ 962926 h 2657280"/>
                <a:gd name="connsiteX3" fmla="*/ 1115577 w 4382850"/>
                <a:gd name="connsiteY3" fmla="*/ 2622002 h 2657280"/>
                <a:gd name="connsiteX4" fmla="*/ 26812 w 4382850"/>
                <a:gd name="connsiteY4" fmla="*/ 601628 h 2657280"/>
                <a:gd name="connsiteX0" fmla="*/ 26812 w 4232219"/>
                <a:gd name="connsiteY0" fmla="*/ 601628 h 2657280"/>
                <a:gd name="connsiteX1" fmla="*/ 1349404 w 4232219"/>
                <a:gd name="connsiteY1" fmla="*/ 49388 h 2657280"/>
                <a:gd name="connsiteX2" fmla="*/ 4232219 w 4232219"/>
                <a:gd name="connsiteY2" fmla="*/ 962926 h 2657280"/>
                <a:gd name="connsiteX3" fmla="*/ 1115577 w 4232219"/>
                <a:gd name="connsiteY3" fmla="*/ 2622002 h 2657280"/>
                <a:gd name="connsiteX4" fmla="*/ 26812 w 4232219"/>
                <a:gd name="connsiteY4" fmla="*/ 601628 h 2657280"/>
                <a:gd name="connsiteX0" fmla="*/ 26812 w 4232219"/>
                <a:gd name="connsiteY0" fmla="*/ 601628 h 2657281"/>
                <a:gd name="connsiteX1" fmla="*/ 1349404 w 4232219"/>
                <a:gd name="connsiteY1" fmla="*/ 49388 h 2657281"/>
                <a:gd name="connsiteX2" fmla="*/ 4232219 w 4232219"/>
                <a:gd name="connsiteY2" fmla="*/ 962926 h 2657281"/>
                <a:gd name="connsiteX3" fmla="*/ 1241583 w 4232219"/>
                <a:gd name="connsiteY3" fmla="*/ 2622003 h 2657281"/>
                <a:gd name="connsiteX4" fmla="*/ 26812 w 4232219"/>
                <a:gd name="connsiteY4" fmla="*/ 601628 h 2657281"/>
                <a:gd name="connsiteX0" fmla="*/ 26812 w 4232219"/>
                <a:gd name="connsiteY0" fmla="*/ 781705 h 2837358"/>
                <a:gd name="connsiteX1" fmla="*/ 962031 w 4232219"/>
                <a:gd name="connsiteY1" fmla="*/ 49388 h 2837358"/>
                <a:gd name="connsiteX2" fmla="*/ 4232219 w 4232219"/>
                <a:gd name="connsiteY2" fmla="*/ 1143003 h 2837358"/>
                <a:gd name="connsiteX3" fmla="*/ 1241583 w 4232219"/>
                <a:gd name="connsiteY3" fmla="*/ 2802080 h 2837358"/>
                <a:gd name="connsiteX4" fmla="*/ 26812 w 4232219"/>
                <a:gd name="connsiteY4" fmla="*/ 781705 h 2837358"/>
                <a:gd name="connsiteX0" fmla="*/ 26812 w 4232219"/>
                <a:gd name="connsiteY0" fmla="*/ 755980 h 2837358"/>
                <a:gd name="connsiteX1" fmla="*/ 962031 w 4232219"/>
                <a:gd name="connsiteY1" fmla="*/ 49388 h 2837358"/>
                <a:gd name="connsiteX2" fmla="*/ 4232219 w 4232219"/>
                <a:gd name="connsiteY2" fmla="*/ 1143003 h 2837358"/>
                <a:gd name="connsiteX3" fmla="*/ 1241583 w 4232219"/>
                <a:gd name="connsiteY3" fmla="*/ 2802080 h 2837358"/>
                <a:gd name="connsiteX4" fmla="*/ 26812 w 4232219"/>
                <a:gd name="connsiteY4" fmla="*/ 755980 h 2837358"/>
                <a:gd name="connsiteX0" fmla="*/ 26812 w 4232219"/>
                <a:gd name="connsiteY0" fmla="*/ 730255 h 2811633"/>
                <a:gd name="connsiteX1" fmla="*/ 1226116 w 4232219"/>
                <a:gd name="connsiteY1" fmla="*/ 49388 h 2811633"/>
                <a:gd name="connsiteX2" fmla="*/ 4232219 w 4232219"/>
                <a:gd name="connsiteY2" fmla="*/ 1117278 h 2811633"/>
                <a:gd name="connsiteX3" fmla="*/ 1241583 w 4232219"/>
                <a:gd name="connsiteY3" fmla="*/ 2776355 h 2811633"/>
                <a:gd name="connsiteX4" fmla="*/ 26812 w 4232219"/>
                <a:gd name="connsiteY4" fmla="*/ 730255 h 2811633"/>
                <a:gd name="connsiteX0" fmla="*/ 26812 w 4232219"/>
                <a:gd name="connsiteY0" fmla="*/ 730255 h 2811631"/>
                <a:gd name="connsiteX1" fmla="*/ 1226116 w 4232219"/>
                <a:gd name="connsiteY1" fmla="*/ 49388 h 2811631"/>
                <a:gd name="connsiteX2" fmla="*/ 4232219 w 4232219"/>
                <a:gd name="connsiteY2" fmla="*/ 1117278 h 2811631"/>
                <a:gd name="connsiteX3" fmla="*/ 1304346 w 4232219"/>
                <a:gd name="connsiteY3" fmla="*/ 2776353 h 2811631"/>
                <a:gd name="connsiteX4" fmla="*/ 26812 w 4232219"/>
                <a:gd name="connsiteY4" fmla="*/ 730255 h 2811631"/>
                <a:gd name="connsiteX0" fmla="*/ 26812 w 4156902"/>
                <a:gd name="connsiteY0" fmla="*/ 730255 h 2811631"/>
                <a:gd name="connsiteX1" fmla="*/ 1226116 w 4156902"/>
                <a:gd name="connsiteY1" fmla="*/ 49388 h 2811631"/>
                <a:gd name="connsiteX2" fmla="*/ 4156902 w 4156902"/>
                <a:gd name="connsiteY2" fmla="*/ 1014377 h 2811631"/>
                <a:gd name="connsiteX3" fmla="*/ 1304346 w 4156902"/>
                <a:gd name="connsiteY3" fmla="*/ 2776353 h 2811631"/>
                <a:gd name="connsiteX4" fmla="*/ 26812 w 4156902"/>
                <a:gd name="connsiteY4" fmla="*/ 730255 h 2811631"/>
                <a:gd name="connsiteX0" fmla="*/ 26812 w 4313287"/>
                <a:gd name="connsiteY0" fmla="*/ 1000371 h 2811631"/>
                <a:gd name="connsiteX1" fmla="*/ 1382501 w 4313287"/>
                <a:gd name="connsiteY1" fmla="*/ 49388 h 2811631"/>
                <a:gd name="connsiteX2" fmla="*/ 4313287 w 4313287"/>
                <a:gd name="connsiteY2" fmla="*/ 1014377 h 2811631"/>
                <a:gd name="connsiteX3" fmla="*/ 1460731 w 4313287"/>
                <a:gd name="connsiteY3" fmla="*/ 2776353 h 2811631"/>
                <a:gd name="connsiteX4" fmla="*/ 26812 w 4313287"/>
                <a:gd name="connsiteY4" fmla="*/ 1000371 h 2811631"/>
                <a:gd name="connsiteX0" fmla="*/ 26812 w 4539235"/>
                <a:gd name="connsiteY0" fmla="*/ 871745 h 2811631"/>
                <a:gd name="connsiteX1" fmla="*/ 1608449 w 4539235"/>
                <a:gd name="connsiteY1" fmla="*/ 49388 h 2811631"/>
                <a:gd name="connsiteX2" fmla="*/ 4539235 w 4539235"/>
                <a:gd name="connsiteY2" fmla="*/ 1014377 h 2811631"/>
                <a:gd name="connsiteX3" fmla="*/ 1686679 w 4539235"/>
                <a:gd name="connsiteY3" fmla="*/ 2776353 h 2811631"/>
                <a:gd name="connsiteX4" fmla="*/ 26812 w 4539235"/>
                <a:gd name="connsiteY4" fmla="*/ 871745 h 2811631"/>
                <a:gd name="connsiteX0" fmla="*/ 26812 w 4539235"/>
                <a:gd name="connsiteY0" fmla="*/ 858883 h 2798769"/>
                <a:gd name="connsiteX1" fmla="*/ 1909714 w 4539235"/>
                <a:gd name="connsiteY1" fmla="*/ 49388 h 2798769"/>
                <a:gd name="connsiteX2" fmla="*/ 4539235 w 4539235"/>
                <a:gd name="connsiteY2" fmla="*/ 1001515 h 2798769"/>
                <a:gd name="connsiteX3" fmla="*/ 1686679 w 4539235"/>
                <a:gd name="connsiteY3" fmla="*/ 2763491 h 2798769"/>
                <a:gd name="connsiteX4" fmla="*/ 26812 w 4539235"/>
                <a:gd name="connsiteY4" fmla="*/ 858883 h 2798769"/>
                <a:gd name="connsiteX0" fmla="*/ 26812 w 4350945"/>
                <a:gd name="connsiteY0" fmla="*/ 1038960 h 2798769"/>
                <a:gd name="connsiteX1" fmla="*/ 1721424 w 4350945"/>
                <a:gd name="connsiteY1" fmla="*/ 49388 h 2798769"/>
                <a:gd name="connsiteX2" fmla="*/ 4350945 w 4350945"/>
                <a:gd name="connsiteY2" fmla="*/ 1001515 h 2798769"/>
                <a:gd name="connsiteX3" fmla="*/ 1498389 w 4350945"/>
                <a:gd name="connsiteY3" fmla="*/ 2763491 h 2798769"/>
                <a:gd name="connsiteX4" fmla="*/ 26812 w 4350945"/>
                <a:gd name="connsiteY4" fmla="*/ 1038960 h 2798769"/>
                <a:gd name="connsiteX0" fmla="*/ 26812 w 4350945"/>
                <a:gd name="connsiteY0" fmla="*/ 1013235 h 2773044"/>
                <a:gd name="connsiteX1" fmla="*/ 1784188 w 4350945"/>
                <a:gd name="connsiteY1" fmla="*/ 49388 h 2773044"/>
                <a:gd name="connsiteX2" fmla="*/ 4350945 w 4350945"/>
                <a:gd name="connsiteY2" fmla="*/ 975790 h 2773044"/>
                <a:gd name="connsiteX3" fmla="*/ 1498389 w 4350945"/>
                <a:gd name="connsiteY3" fmla="*/ 2737766 h 2773044"/>
                <a:gd name="connsiteX4" fmla="*/ 26812 w 4350945"/>
                <a:gd name="connsiteY4" fmla="*/ 1013235 h 2773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45" h="2773044">
                  <a:moveTo>
                    <a:pt x="26812" y="1013235"/>
                  </a:moveTo>
                  <a:cubicBezTo>
                    <a:pt x="19757" y="786046"/>
                    <a:pt x="1468099" y="0"/>
                    <a:pt x="1784188" y="49388"/>
                  </a:cubicBezTo>
                  <a:cubicBezTo>
                    <a:pt x="2066410" y="90310"/>
                    <a:pt x="4343890" y="757068"/>
                    <a:pt x="4350945" y="975790"/>
                  </a:cubicBezTo>
                  <a:cubicBezTo>
                    <a:pt x="4332600" y="1236845"/>
                    <a:pt x="1894911" y="2719421"/>
                    <a:pt x="1498389" y="2737766"/>
                  </a:cubicBezTo>
                  <a:cubicBezTo>
                    <a:pt x="1161134" y="2773044"/>
                    <a:pt x="0" y="1206557"/>
                    <a:pt x="26812" y="1013235"/>
                  </a:cubicBezTo>
                  <a:close/>
                </a:path>
              </a:pathLst>
            </a:custGeom>
            <a:solidFill>
              <a:schemeClr val="bg1">
                <a:lumMod val="65000"/>
                <a:alpha val="18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91410" tIns="45706" rIns="91410" bIns="45706" anchor="ctr"/>
            <a:lstStyle/>
            <a:p>
              <a:pPr defTabSz="891351" fontAlgn="ctr">
                <a:lnSpc>
                  <a:spcPct val="90000"/>
                </a:lnSpc>
                <a:buClr>
                  <a:srgbClr val="777777"/>
                </a:buClr>
                <a:buSzPct val="130000"/>
                <a:defRPr/>
              </a:pPr>
              <a:endParaRPr lang="en-US" altLang="zh-CN" sz="1200" b="1" kern="0" dirty="0">
                <a:solidFill>
                  <a:schemeClr val="tx1"/>
                </a:solidFill>
                <a:latin typeface="+mn-ea"/>
              </a:endParaRPr>
            </a:p>
          </p:txBody>
        </p:sp>
        <p:sp>
          <p:nvSpPr>
            <p:cNvPr id="6" name="任意多边形 5"/>
            <p:cNvSpPr/>
            <p:nvPr/>
          </p:nvSpPr>
          <p:spPr bwMode="auto">
            <a:xfrm>
              <a:off x="3610002" y="2399336"/>
              <a:ext cx="997570" cy="499327"/>
            </a:xfrm>
            <a:custGeom>
              <a:avLst/>
              <a:gdLst>
                <a:gd name="connsiteX0" fmla="*/ 0 w 1769534"/>
                <a:gd name="connsiteY0" fmla="*/ 67733 h 711200"/>
                <a:gd name="connsiteX1" fmla="*/ 905934 w 1769534"/>
                <a:gd name="connsiteY1" fmla="*/ 0 h 711200"/>
                <a:gd name="connsiteX2" fmla="*/ 1769534 w 1769534"/>
                <a:gd name="connsiteY2" fmla="*/ 465667 h 711200"/>
                <a:gd name="connsiteX3" fmla="*/ 1168400 w 1769534"/>
                <a:gd name="connsiteY3" fmla="*/ 711200 h 711200"/>
                <a:gd name="connsiteX4" fmla="*/ 0 w 1769534"/>
                <a:gd name="connsiteY4" fmla="*/ 67733 h 711200"/>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31044 w 1831622"/>
                <a:gd name="connsiteY0" fmla="*/ 201789 h 911578"/>
                <a:gd name="connsiteX1" fmla="*/ 1013178 w 1831622"/>
                <a:gd name="connsiteY1" fmla="*/ 66322 h 911578"/>
                <a:gd name="connsiteX2" fmla="*/ 1800578 w 1831622"/>
                <a:gd name="connsiteY2" fmla="*/ 599723 h 911578"/>
                <a:gd name="connsiteX3" fmla="*/ 1199444 w 1831622"/>
                <a:gd name="connsiteY3" fmla="*/ 845256 h 911578"/>
                <a:gd name="connsiteX4" fmla="*/ 31044 w 1831622"/>
                <a:gd name="connsiteY4" fmla="*/ 201789 h 911578"/>
                <a:gd name="connsiteX0" fmla="*/ 31044 w 1831622"/>
                <a:gd name="connsiteY0" fmla="*/ 180623 h 890412"/>
                <a:gd name="connsiteX1" fmla="*/ 1013178 w 1831622"/>
                <a:gd name="connsiteY1" fmla="*/ 45156 h 890412"/>
                <a:gd name="connsiteX2" fmla="*/ 1800578 w 1831622"/>
                <a:gd name="connsiteY2" fmla="*/ 451557 h 890412"/>
                <a:gd name="connsiteX3" fmla="*/ 1199444 w 1831622"/>
                <a:gd name="connsiteY3" fmla="*/ 824090 h 890412"/>
                <a:gd name="connsiteX4" fmla="*/ 31044 w 1831622"/>
                <a:gd name="connsiteY4" fmla="*/ 180623 h 890412"/>
                <a:gd name="connsiteX0" fmla="*/ 7055 w 1783644"/>
                <a:gd name="connsiteY0" fmla="*/ 180623 h 865012"/>
                <a:gd name="connsiteX1" fmla="*/ 989189 w 1783644"/>
                <a:gd name="connsiteY1" fmla="*/ 45156 h 865012"/>
                <a:gd name="connsiteX2" fmla="*/ 1776589 w 1783644"/>
                <a:gd name="connsiteY2" fmla="*/ 451557 h 865012"/>
                <a:gd name="connsiteX3" fmla="*/ 1031521 w 1783644"/>
                <a:gd name="connsiteY3" fmla="*/ 798690 h 865012"/>
                <a:gd name="connsiteX4" fmla="*/ 7055 w 1783644"/>
                <a:gd name="connsiteY4" fmla="*/ 180623 h 865012"/>
                <a:gd name="connsiteX0" fmla="*/ 7055 w 1783644"/>
                <a:gd name="connsiteY0" fmla="*/ 180623 h 800101"/>
                <a:gd name="connsiteX1" fmla="*/ 989189 w 1783644"/>
                <a:gd name="connsiteY1" fmla="*/ 45156 h 800101"/>
                <a:gd name="connsiteX2" fmla="*/ 1776589 w 1783644"/>
                <a:gd name="connsiteY2" fmla="*/ 451557 h 800101"/>
                <a:gd name="connsiteX3" fmla="*/ 1031521 w 1783644"/>
                <a:gd name="connsiteY3" fmla="*/ 798690 h 800101"/>
                <a:gd name="connsiteX4" fmla="*/ 7055 w 17836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33968"/>
                <a:gd name="connsiteX1" fmla="*/ 989189 w 1700389"/>
                <a:gd name="connsiteY1" fmla="*/ 45156 h 833968"/>
                <a:gd name="connsiteX2" fmla="*/ 1700389 w 1700389"/>
                <a:gd name="connsiteY2" fmla="*/ 451557 h 833968"/>
                <a:gd name="connsiteX3" fmla="*/ 1031521 w 1700389"/>
                <a:gd name="connsiteY3" fmla="*/ 798690 h 833968"/>
                <a:gd name="connsiteX4" fmla="*/ 7055 w 1700389"/>
                <a:gd name="connsiteY4" fmla="*/ 180623 h 833968"/>
                <a:gd name="connsiteX0" fmla="*/ 7055 w 1700389"/>
                <a:gd name="connsiteY0" fmla="*/ 201789 h 829734"/>
                <a:gd name="connsiteX1" fmla="*/ 989189 w 1700389"/>
                <a:gd name="connsiteY1" fmla="*/ 40922 h 829734"/>
                <a:gd name="connsiteX2" fmla="*/ 1700389 w 1700389"/>
                <a:gd name="connsiteY2" fmla="*/ 447323 h 829734"/>
                <a:gd name="connsiteX3" fmla="*/ 1031521 w 1700389"/>
                <a:gd name="connsiteY3" fmla="*/ 794456 h 829734"/>
                <a:gd name="connsiteX4" fmla="*/ 7055 w 1700389"/>
                <a:gd name="connsiteY4" fmla="*/ 201789 h 829734"/>
                <a:gd name="connsiteX0" fmla="*/ 7055 w 1700389"/>
                <a:gd name="connsiteY0" fmla="*/ 227189 h 855134"/>
                <a:gd name="connsiteX1" fmla="*/ 989189 w 1700389"/>
                <a:gd name="connsiteY1" fmla="*/ 66322 h 855134"/>
                <a:gd name="connsiteX2" fmla="*/ 1700389 w 1700389"/>
                <a:gd name="connsiteY2" fmla="*/ 472723 h 855134"/>
                <a:gd name="connsiteX3" fmla="*/ 1031521 w 1700389"/>
                <a:gd name="connsiteY3" fmla="*/ 819856 h 855134"/>
                <a:gd name="connsiteX4" fmla="*/ 7055 w 1700389"/>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46" h="855134">
                  <a:moveTo>
                    <a:pt x="26812" y="227189"/>
                  </a:moveTo>
                  <a:cubicBezTo>
                    <a:pt x="19757" y="0"/>
                    <a:pt x="692857" y="16934"/>
                    <a:pt x="1008946" y="66322"/>
                  </a:cubicBezTo>
                  <a:cubicBezTo>
                    <a:pt x="1291168" y="107244"/>
                    <a:pt x="1713091" y="254001"/>
                    <a:pt x="1720146" y="472723"/>
                  </a:cubicBezTo>
                  <a:cubicBezTo>
                    <a:pt x="1701801" y="733778"/>
                    <a:pt x="1447800" y="801511"/>
                    <a:pt x="1051278" y="819856"/>
                  </a:cubicBezTo>
                  <a:cubicBezTo>
                    <a:pt x="714023" y="855134"/>
                    <a:pt x="0" y="420511"/>
                    <a:pt x="26812" y="227189"/>
                  </a:cubicBezTo>
                  <a:close/>
                </a:path>
              </a:pathLst>
            </a:custGeom>
            <a:solidFill>
              <a:srgbClr val="00B0F0">
                <a:alpha val="50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91410" tIns="45706" rIns="91410" bIns="45706" anchor="ctr"/>
            <a:lstStyle/>
            <a:p>
              <a:pPr defTabSz="891351" fontAlgn="ctr">
                <a:lnSpc>
                  <a:spcPct val="90000"/>
                </a:lnSpc>
                <a:buClr>
                  <a:srgbClr val="777777"/>
                </a:buClr>
                <a:buSzPct val="130000"/>
                <a:defRPr/>
              </a:pPr>
              <a:endParaRPr lang="en-US" altLang="zh-CN" sz="1200" b="1" kern="0" dirty="0">
                <a:solidFill>
                  <a:schemeClr val="tx1"/>
                </a:solidFill>
                <a:latin typeface="+mn-ea"/>
              </a:endParaRPr>
            </a:p>
          </p:txBody>
        </p:sp>
        <p:sp>
          <p:nvSpPr>
            <p:cNvPr id="7" name="任意多边形 6"/>
            <p:cNvSpPr/>
            <p:nvPr/>
          </p:nvSpPr>
          <p:spPr bwMode="auto">
            <a:xfrm>
              <a:off x="3065205" y="2651317"/>
              <a:ext cx="997570" cy="499327"/>
            </a:xfrm>
            <a:custGeom>
              <a:avLst/>
              <a:gdLst>
                <a:gd name="connsiteX0" fmla="*/ 0 w 1769534"/>
                <a:gd name="connsiteY0" fmla="*/ 67733 h 711200"/>
                <a:gd name="connsiteX1" fmla="*/ 905934 w 1769534"/>
                <a:gd name="connsiteY1" fmla="*/ 0 h 711200"/>
                <a:gd name="connsiteX2" fmla="*/ 1769534 w 1769534"/>
                <a:gd name="connsiteY2" fmla="*/ 465667 h 711200"/>
                <a:gd name="connsiteX3" fmla="*/ 1168400 w 1769534"/>
                <a:gd name="connsiteY3" fmla="*/ 711200 h 711200"/>
                <a:gd name="connsiteX4" fmla="*/ 0 w 1769534"/>
                <a:gd name="connsiteY4" fmla="*/ 67733 h 711200"/>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31044 w 1831622"/>
                <a:gd name="connsiteY0" fmla="*/ 201789 h 911578"/>
                <a:gd name="connsiteX1" fmla="*/ 1013178 w 1831622"/>
                <a:gd name="connsiteY1" fmla="*/ 66322 h 911578"/>
                <a:gd name="connsiteX2" fmla="*/ 1800578 w 1831622"/>
                <a:gd name="connsiteY2" fmla="*/ 599723 h 911578"/>
                <a:gd name="connsiteX3" fmla="*/ 1199444 w 1831622"/>
                <a:gd name="connsiteY3" fmla="*/ 845256 h 911578"/>
                <a:gd name="connsiteX4" fmla="*/ 31044 w 1831622"/>
                <a:gd name="connsiteY4" fmla="*/ 201789 h 911578"/>
                <a:gd name="connsiteX0" fmla="*/ 31044 w 1831622"/>
                <a:gd name="connsiteY0" fmla="*/ 180623 h 890412"/>
                <a:gd name="connsiteX1" fmla="*/ 1013178 w 1831622"/>
                <a:gd name="connsiteY1" fmla="*/ 45156 h 890412"/>
                <a:gd name="connsiteX2" fmla="*/ 1800578 w 1831622"/>
                <a:gd name="connsiteY2" fmla="*/ 451557 h 890412"/>
                <a:gd name="connsiteX3" fmla="*/ 1199444 w 1831622"/>
                <a:gd name="connsiteY3" fmla="*/ 824090 h 890412"/>
                <a:gd name="connsiteX4" fmla="*/ 31044 w 1831622"/>
                <a:gd name="connsiteY4" fmla="*/ 180623 h 890412"/>
                <a:gd name="connsiteX0" fmla="*/ 7055 w 1783644"/>
                <a:gd name="connsiteY0" fmla="*/ 180623 h 865012"/>
                <a:gd name="connsiteX1" fmla="*/ 989189 w 1783644"/>
                <a:gd name="connsiteY1" fmla="*/ 45156 h 865012"/>
                <a:gd name="connsiteX2" fmla="*/ 1776589 w 1783644"/>
                <a:gd name="connsiteY2" fmla="*/ 451557 h 865012"/>
                <a:gd name="connsiteX3" fmla="*/ 1031521 w 1783644"/>
                <a:gd name="connsiteY3" fmla="*/ 798690 h 865012"/>
                <a:gd name="connsiteX4" fmla="*/ 7055 w 1783644"/>
                <a:gd name="connsiteY4" fmla="*/ 180623 h 865012"/>
                <a:gd name="connsiteX0" fmla="*/ 7055 w 1783644"/>
                <a:gd name="connsiteY0" fmla="*/ 180623 h 800101"/>
                <a:gd name="connsiteX1" fmla="*/ 989189 w 1783644"/>
                <a:gd name="connsiteY1" fmla="*/ 45156 h 800101"/>
                <a:gd name="connsiteX2" fmla="*/ 1776589 w 1783644"/>
                <a:gd name="connsiteY2" fmla="*/ 451557 h 800101"/>
                <a:gd name="connsiteX3" fmla="*/ 1031521 w 1783644"/>
                <a:gd name="connsiteY3" fmla="*/ 798690 h 800101"/>
                <a:gd name="connsiteX4" fmla="*/ 7055 w 17836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33968"/>
                <a:gd name="connsiteX1" fmla="*/ 989189 w 1700389"/>
                <a:gd name="connsiteY1" fmla="*/ 45156 h 833968"/>
                <a:gd name="connsiteX2" fmla="*/ 1700389 w 1700389"/>
                <a:gd name="connsiteY2" fmla="*/ 451557 h 833968"/>
                <a:gd name="connsiteX3" fmla="*/ 1031521 w 1700389"/>
                <a:gd name="connsiteY3" fmla="*/ 798690 h 833968"/>
                <a:gd name="connsiteX4" fmla="*/ 7055 w 1700389"/>
                <a:gd name="connsiteY4" fmla="*/ 180623 h 833968"/>
                <a:gd name="connsiteX0" fmla="*/ 7055 w 1700389"/>
                <a:gd name="connsiteY0" fmla="*/ 201789 h 829734"/>
                <a:gd name="connsiteX1" fmla="*/ 989189 w 1700389"/>
                <a:gd name="connsiteY1" fmla="*/ 40922 h 829734"/>
                <a:gd name="connsiteX2" fmla="*/ 1700389 w 1700389"/>
                <a:gd name="connsiteY2" fmla="*/ 447323 h 829734"/>
                <a:gd name="connsiteX3" fmla="*/ 1031521 w 1700389"/>
                <a:gd name="connsiteY3" fmla="*/ 794456 h 829734"/>
                <a:gd name="connsiteX4" fmla="*/ 7055 w 1700389"/>
                <a:gd name="connsiteY4" fmla="*/ 201789 h 829734"/>
                <a:gd name="connsiteX0" fmla="*/ 7055 w 1700389"/>
                <a:gd name="connsiteY0" fmla="*/ 227189 h 855134"/>
                <a:gd name="connsiteX1" fmla="*/ 989189 w 1700389"/>
                <a:gd name="connsiteY1" fmla="*/ 66322 h 855134"/>
                <a:gd name="connsiteX2" fmla="*/ 1700389 w 1700389"/>
                <a:gd name="connsiteY2" fmla="*/ 472723 h 855134"/>
                <a:gd name="connsiteX3" fmla="*/ 1031521 w 1700389"/>
                <a:gd name="connsiteY3" fmla="*/ 819856 h 855134"/>
                <a:gd name="connsiteX4" fmla="*/ 7055 w 1700389"/>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46" h="855134">
                  <a:moveTo>
                    <a:pt x="26812" y="227189"/>
                  </a:moveTo>
                  <a:cubicBezTo>
                    <a:pt x="19757" y="0"/>
                    <a:pt x="692857" y="16934"/>
                    <a:pt x="1008946" y="66322"/>
                  </a:cubicBezTo>
                  <a:cubicBezTo>
                    <a:pt x="1291168" y="107244"/>
                    <a:pt x="1713091" y="254001"/>
                    <a:pt x="1720146" y="472723"/>
                  </a:cubicBezTo>
                  <a:cubicBezTo>
                    <a:pt x="1701801" y="733778"/>
                    <a:pt x="1447800" y="801511"/>
                    <a:pt x="1051278" y="819856"/>
                  </a:cubicBezTo>
                  <a:cubicBezTo>
                    <a:pt x="714023" y="855134"/>
                    <a:pt x="0" y="420511"/>
                    <a:pt x="26812" y="227189"/>
                  </a:cubicBezTo>
                  <a:close/>
                </a:path>
              </a:pathLst>
            </a:custGeom>
            <a:solidFill>
              <a:srgbClr val="92D050">
                <a:alpha val="71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91410" tIns="45706" rIns="91410" bIns="45706" anchor="ctr"/>
            <a:lstStyle/>
            <a:p>
              <a:pPr defTabSz="891351" fontAlgn="ctr">
                <a:lnSpc>
                  <a:spcPct val="90000"/>
                </a:lnSpc>
                <a:buClr>
                  <a:srgbClr val="777777"/>
                </a:buClr>
                <a:buSzPct val="130000"/>
                <a:defRPr/>
              </a:pPr>
              <a:endParaRPr lang="en-US" altLang="zh-CN" sz="1200" b="1" kern="0" dirty="0">
                <a:solidFill>
                  <a:schemeClr val="tx1"/>
                </a:solidFill>
                <a:latin typeface="+mn-ea"/>
              </a:endParaRPr>
            </a:p>
          </p:txBody>
        </p:sp>
        <p:sp>
          <p:nvSpPr>
            <p:cNvPr id="8" name="任意多边形 7"/>
            <p:cNvSpPr/>
            <p:nvPr/>
          </p:nvSpPr>
          <p:spPr bwMode="auto">
            <a:xfrm>
              <a:off x="2480835" y="2893103"/>
              <a:ext cx="997570" cy="499328"/>
            </a:xfrm>
            <a:custGeom>
              <a:avLst/>
              <a:gdLst>
                <a:gd name="connsiteX0" fmla="*/ 0 w 1769534"/>
                <a:gd name="connsiteY0" fmla="*/ 67733 h 711200"/>
                <a:gd name="connsiteX1" fmla="*/ 905934 w 1769534"/>
                <a:gd name="connsiteY1" fmla="*/ 0 h 711200"/>
                <a:gd name="connsiteX2" fmla="*/ 1769534 w 1769534"/>
                <a:gd name="connsiteY2" fmla="*/ 465667 h 711200"/>
                <a:gd name="connsiteX3" fmla="*/ 1168400 w 1769534"/>
                <a:gd name="connsiteY3" fmla="*/ 711200 h 711200"/>
                <a:gd name="connsiteX4" fmla="*/ 0 w 1769534"/>
                <a:gd name="connsiteY4" fmla="*/ 67733 h 711200"/>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13278"/>
                <a:gd name="connsiteY0" fmla="*/ 134055 h 777522"/>
                <a:gd name="connsiteX1" fmla="*/ 949678 w 1813278"/>
                <a:gd name="connsiteY1" fmla="*/ 66322 h 777522"/>
                <a:gd name="connsiteX2" fmla="*/ 1813278 w 1813278"/>
                <a:gd name="connsiteY2" fmla="*/ 531989 h 777522"/>
                <a:gd name="connsiteX3" fmla="*/ 1212144 w 1813278"/>
                <a:gd name="connsiteY3" fmla="*/ 777522 h 777522"/>
                <a:gd name="connsiteX4" fmla="*/ 43744 w 1813278"/>
                <a:gd name="connsiteY4" fmla="*/ 134055 h 777522"/>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43744 w 1857022"/>
                <a:gd name="connsiteY0" fmla="*/ 134055 h 843844"/>
                <a:gd name="connsiteX1" fmla="*/ 949678 w 1857022"/>
                <a:gd name="connsiteY1" fmla="*/ 66322 h 843844"/>
                <a:gd name="connsiteX2" fmla="*/ 1813278 w 1857022"/>
                <a:gd name="connsiteY2" fmla="*/ 531989 h 843844"/>
                <a:gd name="connsiteX3" fmla="*/ 1212144 w 1857022"/>
                <a:gd name="connsiteY3" fmla="*/ 777522 h 843844"/>
                <a:gd name="connsiteX4" fmla="*/ 43744 w 1857022"/>
                <a:gd name="connsiteY4" fmla="*/ 134055 h 843844"/>
                <a:gd name="connsiteX0" fmla="*/ 31044 w 1831622"/>
                <a:gd name="connsiteY0" fmla="*/ 201789 h 911578"/>
                <a:gd name="connsiteX1" fmla="*/ 1013178 w 1831622"/>
                <a:gd name="connsiteY1" fmla="*/ 66322 h 911578"/>
                <a:gd name="connsiteX2" fmla="*/ 1800578 w 1831622"/>
                <a:gd name="connsiteY2" fmla="*/ 599723 h 911578"/>
                <a:gd name="connsiteX3" fmla="*/ 1199444 w 1831622"/>
                <a:gd name="connsiteY3" fmla="*/ 845256 h 911578"/>
                <a:gd name="connsiteX4" fmla="*/ 31044 w 1831622"/>
                <a:gd name="connsiteY4" fmla="*/ 201789 h 911578"/>
                <a:gd name="connsiteX0" fmla="*/ 31044 w 1831622"/>
                <a:gd name="connsiteY0" fmla="*/ 180623 h 890412"/>
                <a:gd name="connsiteX1" fmla="*/ 1013178 w 1831622"/>
                <a:gd name="connsiteY1" fmla="*/ 45156 h 890412"/>
                <a:gd name="connsiteX2" fmla="*/ 1800578 w 1831622"/>
                <a:gd name="connsiteY2" fmla="*/ 451557 h 890412"/>
                <a:gd name="connsiteX3" fmla="*/ 1199444 w 1831622"/>
                <a:gd name="connsiteY3" fmla="*/ 824090 h 890412"/>
                <a:gd name="connsiteX4" fmla="*/ 31044 w 1831622"/>
                <a:gd name="connsiteY4" fmla="*/ 180623 h 890412"/>
                <a:gd name="connsiteX0" fmla="*/ 7055 w 1783644"/>
                <a:gd name="connsiteY0" fmla="*/ 180623 h 865012"/>
                <a:gd name="connsiteX1" fmla="*/ 989189 w 1783644"/>
                <a:gd name="connsiteY1" fmla="*/ 45156 h 865012"/>
                <a:gd name="connsiteX2" fmla="*/ 1776589 w 1783644"/>
                <a:gd name="connsiteY2" fmla="*/ 451557 h 865012"/>
                <a:gd name="connsiteX3" fmla="*/ 1031521 w 1783644"/>
                <a:gd name="connsiteY3" fmla="*/ 798690 h 865012"/>
                <a:gd name="connsiteX4" fmla="*/ 7055 w 1783644"/>
                <a:gd name="connsiteY4" fmla="*/ 180623 h 865012"/>
                <a:gd name="connsiteX0" fmla="*/ 7055 w 1783644"/>
                <a:gd name="connsiteY0" fmla="*/ 180623 h 800101"/>
                <a:gd name="connsiteX1" fmla="*/ 989189 w 1783644"/>
                <a:gd name="connsiteY1" fmla="*/ 45156 h 800101"/>
                <a:gd name="connsiteX2" fmla="*/ 1776589 w 1783644"/>
                <a:gd name="connsiteY2" fmla="*/ 451557 h 800101"/>
                <a:gd name="connsiteX3" fmla="*/ 1031521 w 1783644"/>
                <a:gd name="connsiteY3" fmla="*/ 798690 h 800101"/>
                <a:gd name="connsiteX4" fmla="*/ 7055 w 17836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7444"/>
                <a:gd name="connsiteY0" fmla="*/ 180623 h 800101"/>
                <a:gd name="connsiteX1" fmla="*/ 989189 w 1707444"/>
                <a:gd name="connsiteY1" fmla="*/ 45156 h 800101"/>
                <a:gd name="connsiteX2" fmla="*/ 1700389 w 1707444"/>
                <a:gd name="connsiteY2" fmla="*/ 451557 h 800101"/>
                <a:gd name="connsiteX3" fmla="*/ 1031521 w 1707444"/>
                <a:gd name="connsiteY3" fmla="*/ 798690 h 800101"/>
                <a:gd name="connsiteX4" fmla="*/ 7055 w 1707444"/>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00101"/>
                <a:gd name="connsiteX1" fmla="*/ 989189 w 1700389"/>
                <a:gd name="connsiteY1" fmla="*/ 45156 h 800101"/>
                <a:gd name="connsiteX2" fmla="*/ 1700389 w 1700389"/>
                <a:gd name="connsiteY2" fmla="*/ 451557 h 800101"/>
                <a:gd name="connsiteX3" fmla="*/ 1031521 w 1700389"/>
                <a:gd name="connsiteY3" fmla="*/ 798690 h 800101"/>
                <a:gd name="connsiteX4" fmla="*/ 7055 w 1700389"/>
                <a:gd name="connsiteY4" fmla="*/ 180623 h 800101"/>
                <a:gd name="connsiteX0" fmla="*/ 7055 w 1700389"/>
                <a:gd name="connsiteY0" fmla="*/ 180623 h 833968"/>
                <a:gd name="connsiteX1" fmla="*/ 989189 w 1700389"/>
                <a:gd name="connsiteY1" fmla="*/ 45156 h 833968"/>
                <a:gd name="connsiteX2" fmla="*/ 1700389 w 1700389"/>
                <a:gd name="connsiteY2" fmla="*/ 451557 h 833968"/>
                <a:gd name="connsiteX3" fmla="*/ 1031521 w 1700389"/>
                <a:gd name="connsiteY3" fmla="*/ 798690 h 833968"/>
                <a:gd name="connsiteX4" fmla="*/ 7055 w 1700389"/>
                <a:gd name="connsiteY4" fmla="*/ 180623 h 833968"/>
                <a:gd name="connsiteX0" fmla="*/ 7055 w 1700389"/>
                <a:gd name="connsiteY0" fmla="*/ 201789 h 829734"/>
                <a:gd name="connsiteX1" fmla="*/ 989189 w 1700389"/>
                <a:gd name="connsiteY1" fmla="*/ 40922 h 829734"/>
                <a:gd name="connsiteX2" fmla="*/ 1700389 w 1700389"/>
                <a:gd name="connsiteY2" fmla="*/ 447323 h 829734"/>
                <a:gd name="connsiteX3" fmla="*/ 1031521 w 1700389"/>
                <a:gd name="connsiteY3" fmla="*/ 794456 h 829734"/>
                <a:gd name="connsiteX4" fmla="*/ 7055 w 1700389"/>
                <a:gd name="connsiteY4" fmla="*/ 201789 h 829734"/>
                <a:gd name="connsiteX0" fmla="*/ 7055 w 1700389"/>
                <a:gd name="connsiteY0" fmla="*/ 227189 h 855134"/>
                <a:gd name="connsiteX1" fmla="*/ 989189 w 1700389"/>
                <a:gd name="connsiteY1" fmla="*/ 66322 h 855134"/>
                <a:gd name="connsiteX2" fmla="*/ 1700389 w 1700389"/>
                <a:gd name="connsiteY2" fmla="*/ 472723 h 855134"/>
                <a:gd name="connsiteX3" fmla="*/ 1031521 w 1700389"/>
                <a:gd name="connsiteY3" fmla="*/ 819856 h 855134"/>
                <a:gd name="connsiteX4" fmla="*/ 7055 w 1700389"/>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 name="connsiteX0" fmla="*/ 26812 w 1720146"/>
                <a:gd name="connsiteY0" fmla="*/ 227189 h 855134"/>
                <a:gd name="connsiteX1" fmla="*/ 1008946 w 1720146"/>
                <a:gd name="connsiteY1" fmla="*/ 66322 h 855134"/>
                <a:gd name="connsiteX2" fmla="*/ 1720146 w 1720146"/>
                <a:gd name="connsiteY2" fmla="*/ 472723 h 855134"/>
                <a:gd name="connsiteX3" fmla="*/ 1051278 w 1720146"/>
                <a:gd name="connsiteY3" fmla="*/ 819856 h 855134"/>
                <a:gd name="connsiteX4" fmla="*/ 26812 w 1720146"/>
                <a:gd name="connsiteY4" fmla="*/ 227189 h 85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46" h="855134">
                  <a:moveTo>
                    <a:pt x="26812" y="227189"/>
                  </a:moveTo>
                  <a:cubicBezTo>
                    <a:pt x="19757" y="0"/>
                    <a:pt x="692857" y="16934"/>
                    <a:pt x="1008946" y="66322"/>
                  </a:cubicBezTo>
                  <a:cubicBezTo>
                    <a:pt x="1291168" y="107244"/>
                    <a:pt x="1713091" y="254001"/>
                    <a:pt x="1720146" y="472723"/>
                  </a:cubicBezTo>
                  <a:cubicBezTo>
                    <a:pt x="1701801" y="733778"/>
                    <a:pt x="1447800" y="801511"/>
                    <a:pt x="1051278" y="819856"/>
                  </a:cubicBezTo>
                  <a:cubicBezTo>
                    <a:pt x="714023" y="855134"/>
                    <a:pt x="0" y="420511"/>
                    <a:pt x="26812" y="227189"/>
                  </a:cubicBezTo>
                  <a:close/>
                </a:path>
              </a:pathLst>
            </a:custGeom>
            <a:solidFill>
              <a:schemeClr val="tx2">
                <a:lumMod val="20000"/>
                <a:lumOff val="80000"/>
                <a:alpha val="7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91410" tIns="45706" rIns="91410" bIns="45706" anchor="ctr"/>
            <a:lstStyle/>
            <a:p>
              <a:pPr defTabSz="891351" fontAlgn="ctr">
                <a:lnSpc>
                  <a:spcPct val="90000"/>
                </a:lnSpc>
                <a:buClr>
                  <a:srgbClr val="777777"/>
                </a:buClr>
                <a:buSzPct val="130000"/>
                <a:defRPr/>
              </a:pPr>
              <a:endParaRPr lang="en-US" altLang="zh-CN" sz="1200" b="1" kern="0" dirty="0">
                <a:solidFill>
                  <a:schemeClr val="tx1"/>
                </a:solidFill>
                <a:latin typeface="+mn-ea"/>
              </a:endParaRPr>
            </a:p>
          </p:txBody>
        </p:sp>
        <p:cxnSp>
          <p:nvCxnSpPr>
            <p:cNvPr id="9" name="直接连接符 168"/>
            <p:cNvCxnSpPr>
              <a:cxnSpLocks noChangeShapeType="1"/>
            </p:cNvCxnSpPr>
            <p:nvPr/>
          </p:nvCxnSpPr>
          <p:spPr bwMode="auto">
            <a:xfrm flipV="1">
              <a:off x="2583233" y="2340406"/>
              <a:ext cx="1422734" cy="656815"/>
            </a:xfrm>
            <a:prstGeom prst="line">
              <a:avLst/>
            </a:prstGeom>
            <a:noFill/>
            <a:ln w="19050" algn="ctr">
              <a:solidFill>
                <a:schemeClr val="accent4">
                  <a:lumMod val="50000"/>
                  <a:lumOff val="50000"/>
                </a:schemeClr>
              </a:solidFill>
              <a:round/>
              <a:headEnd/>
              <a:tailEnd/>
            </a:ln>
          </p:spPr>
        </p:cxnSp>
        <p:cxnSp>
          <p:nvCxnSpPr>
            <p:cNvPr id="10" name="直接连接符 168"/>
            <p:cNvCxnSpPr>
              <a:cxnSpLocks noChangeShapeType="1"/>
            </p:cNvCxnSpPr>
            <p:nvPr/>
          </p:nvCxnSpPr>
          <p:spPr bwMode="auto">
            <a:xfrm>
              <a:off x="2589426" y="2286313"/>
              <a:ext cx="687441" cy="408540"/>
            </a:xfrm>
            <a:prstGeom prst="line">
              <a:avLst/>
            </a:prstGeom>
            <a:noFill/>
            <a:ln w="19050" algn="ctr">
              <a:solidFill>
                <a:schemeClr val="accent4">
                  <a:lumMod val="50000"/>
                  <a:lumOff val="50000"/>
                </a:schemeClr>
              </a:solidFill>
              <a:round/>
              <a:headEnd/>
              <a:tailEnd/>
            </a:ln>
          </p:spPr>
        </p:cxnSp>
        <p:grpSp>
          <p:nvGrpSpPr>
            <p:cNvPr id="11" name="组合 102"/>
            <p:cNvGrpSpPr>
              <a:grpSpLocks/>
            </p:cNvGrpSpPr>
            <p:nvPr/>
          </p:nvGrpSpPr>
          <p:grpSpPr bwMode="auto">
            <a:xfrm flipH="1">
              <a:off x="2843491" y="2400656"/>
              <a:ext cx="253110" cy="214134"/>
              <a:chOff x="6432673" y="3394947"/>
              <a:chExt cx="592484" cy="528626"/>
            </a:xfrm>
          </p:grpSpPr>
          <p:pic>
            <p:nvPicPr>
              <p:cNvPr id="12" name="Picture 460" descr="图片239"/>
              <p:cNvPicPr>
                <a:picLocks noChangeAspect="1" noChangeArrowheads="1"/>
              </p:cNvPicPr>
              <p:nvPr/>
            </p:nvPicPr>
            <p:blipFill>
              <a:blip r:embed="rId3" cstate="print">
                <a:grayscl/>
              </a:blip>
              <a:srcRect/>
              <a:stretch>
                <a:fillRect/>
              </a:stretch>
            </p:blipFill>
            <p:spPr bwMode="auto">
              <a:xfrm>
                <a:off x="6432753" y="3394947"/>
                <a:ext cx="383444" cy="397931"/>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pic>
            <p:nvPicPr>
              <p:cNvPr id="13" name="Picture 460" descr="图片239"/>
              <p:cNvPicPr>
                <a:picLocks noChangeAspect="1" noChangeArrowheads="1"/>
              </p:cNvPicPr>
              <p:nvPr/>
            </p:nvPicPr>
            <p:blipFill>
              <a:blip r:embed="rId3" cstate="print">
                <a:grayscl/>
              </a:blip>
              <a:srcRect/>
              <a:stretch>
                <a:fillRect/>
              </a:stretch>
            </p:blipFill>
            <p:spPr bwMode="auto">
              <a:xfrm>
                <a:off x="6641708" y="3525303"/>
                <a:ext cx="383444" cy="397931"/>
              </a:xfrm>
              <a:prstGeom prst="rect">
                <a:avLst/>
              </a:prstGeom>
              <a:noFill/>
              <a:ln w="9525">
                <a:noFill/>
                <a:prstDash val="sysDot"/>
                <a:miter lim="800000"/>
                <a:headEnd/>
                <a:tailEnd/>
              </a:ln>
              <a:effectLst>
                <a:outerShdw blurRad="50800" dist="38100" dir="2700000" algn="tl" rotWithShape="0">
                  <a:prstClr val="black">
                    <a:alpha val="40000"/>
                  </a:prstClr>
                </a:outerShdw>
              </a:effectLst>
            </p:spPr>
          </p:pic>
        </p:grpSp>
        <p:cxnSp>
          <p:nvCxnSpPr>
            <p:cNvPr id="14" name="直接连接符 168"/>
            <p:cNvCxnSpPr>
              <a:cxnSpLocks noChangeShapeType="1"/>
            </p:cNvCxnSpPr>
            <p:nvPr/>
          </p:nvCxnSpPr>
          <p:spPr bwMode="auto">
            <a:xfrm>
              <a:off x="3824425" y="2426198"/>
              <a:ext cx="218104" cy="78744"/>
            </a:xfrm>
            <a:prstGeom prst="line">
              <a:avLst/>
            </a:prstGeom>
            <a:noFill/>
            <a:ln w="19050" algn="ctr">
              <a:solidFill>
                <a:schemeClr val="accent4">
                  <a:lumMod val="50000"/>
                  <a:lumOff val="50000"/>
                </a:schemeClr>
              </a:solidFill>
              <a:round/>
              <a:headEnd/>
              <a:tailEnd/>
            </a:ln>
          </p:spPr>
        </p:cxnSp>
        <p:cxnSp>
          <p:nvCxnSpPr>
            <p:cNvPr id="15" name="直接连接符 168"/>
            <p:cNvCxnSpPr>
              <a:cxnSpLocks noChangeShapeType="1"/>
            </p:cNvCxnSpPr>
            <p:nvPr/>
          </p:nvCxnSpPr>
          <p:spPr bwMode="auto">
            <a:xfrm>
              <a:off x="2792805" y="2896808"/>
              <a:ext cx="189575" cy="102830"/>
            </a:xfrm>
            <a:prstGeom prst="line">
              <a:avLst/>
            </a:prstGeom>
            <a:noFill/>
            <a:ln w="19050" algn="ctr">
              <a:solidFill>
                <a:schemeClr val="accent4">
                  <a:lumMod val="50000"/>
                  <a:lumOff val="50000"/>
                </a:schemeClr>
              </a:solidFill>
              <a:round/>
              <a:headEnd/>
              <a:tailEnd/>
            </a:ln>
          </p:spPr>
        </p:cxnSp>
        <p:cxnSp>
          <p:nvCxnSpPr>
            <p:cNvPr id="16" name="直接连接符 168"/>
            <p:cNvCxnSpPr>
              <a:cxnSpLocks noChangeShapeType="1"/>
            </p:cNvCxnSpPr>
            <p:nvPr/>
          </p:nvCxnSpPr>
          <p:spPr bwMode="auto">
            <a:xfrm>
              <a:off x="3268585" y="2689295"/>
              <a:ext cx="189575" cy="102830"/>
            </a:xfrm>
            <a:prstGeom prst="line">
              <a:avLst/>
            </a:prstGeom>
            <a:noFill/>
            <a:ln w="19050" algn="ctr">
              <a:solidFill>
                <a:schemeClr val="accent4">
                  <a:lumMod val="50000"/>
                  <a:lumOff val="50000"/>
                </a:schemeClr>
              </a:solidFill>
              <a:round/>
              <a:headEnd/>
              <a:tailEnd/>
            </a:ln>
          </p:spPr>
        </p:cxnSp>
        <p:pic>
          <p:nvPicPr>
            <p:cNvPr id="17" name="Picture 461" descr="图片240"/>
            <p:cNvPicPr>
              <a:picLocks noChangeAspect="1" noChangeArrowheads="1"/>
            </p:cNvPicPr>
            <p:nvPr/>
          </p:nvPicPr>
          <p:blipFill>
            <a:blip r:embed="rId4" cstate="print">
              <a:grayscl/>
            </a:blip>
            <a:srcRect/>
            <a:stretch>
              <a:fillRect/>
            </a:stretch>
          </p:blipFill>
          <p:spPr bwMode="auto">
            <a:xfrm flipH="1">
              <a:off x="2932684" y="2933864"/>
              <a:ext cx="169330" cy="16767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8" name="组合 870"/>
            <p:cNvGrpSpPr/>
            <p:nvPr/>
          </p:nvGrpSpPr>
          <p:grpSpPr>
            <a:xfrm>
              <a:off x="3764012" y="2824472"/>
              <a:ext cx="252000" cy="216000"/>
              <a:chOff x="632739" y="2536817"/>
              <a:chExt cx="145506" cy="173926"/>
            </a:xfrm>
            <a:solidFill>
              <a:schemeClr val="tx1">
                <a:lumMod val="50000"/>
                <a:lumOff val="50000"/>
              </a:schemeClr>
            </a:solidFill>
          </p:grpSpPr>
          <p:sp>
            <p:nvSpPr>
              <p:cNvPr id="19" name="Freeform 100"/>
              <p:cNvSpPr>
                <a:spLocks/>
              </p:cNvSpPr>
              <p:nvPr/>
            </p:nvSpPr>
            <p:spPr bwMode="auto">
              <a:xfrm>
                <a:off x="726236" y="2536817"/>
                <a:ext cx="25061" cy="70597"/>
              </a:xfrm>
              <a:custGeom>
                <a:avLst/>
                <a:gdLst/>
                <a:ahLst/>
                <a:cxnLst>
                  <a:cxn ang="0">
                    <a:pos x="4" y="178"/>
                  </a:cxn>
                  <a:cxn ang="0">
                    <a:pos x="4" y="178"/>
                  </a:cxn>
                  <a:cxn ang="0">
                    <a:pos x="17" y="161"/>
                  </a:cxn>
                  <a:cxn ang="0">
                    <a:pos x="30" y="143"/>
                  </a:cxn>
                  <a:cxn ang="0">
                    <a:pos x="34" y="122"/>
                  </a:cxn>
                  <a:cxn ang="0">
                    <a:pos x="34" y="100"/>
                  </a:cxn>
                  <a:cxn ang="0">
                    <a:pos x="34" y="100"/>
                  </a:cxn>
                  <a:cxn ang="0">
                    <a:pos x="34" y="83"/>
                  </a:cxn>
                  <a:cxn ang="0">
                    <a:pos x="30" y="61"/>
                  </a:cxn>
                  <a:cxn ang="0">
                    <a:pos x="17" y="39"/>
                  </a:cxn>
                  <a:cxn ang="0">
                    <a:pos x="4" y="26"/>
                  </a:cxn>
                  <a:cxn ang="0">
                    <a:pos x="4" y="26"/>
                  </a:cxn>
                  <a:cxn ang="0">
                    <a:pos x="0" y="13"/>
                  </a:cxn>
                  <a:cxn ang="0">
                    <a:pos x="4" y="5"/>
                  </a:cxn>
                  <a:cxn ang="0">
                    <a:pos x="4" y="5"/>
                  </a:cxn>
                  <a:cxn ang="0">
                    <a:pos x="13" y="0"/>
                  </a:cxn>
                  <a:cxn ang="0">
                    <a:pos x="26" y="5"/>
                  </a:cxn>
                  <a:cxn ang="0">
                    <a:pos x="26" y="5"/>
                  </a:cxn>
                  <a:cxn ang="0">
                    <a:pos x="43" y="26"/>
                  </a:cxn>
                  <a:cxn ang="0">
                    <a:pos x="56" y="48"/>
                  </a:cxn>
                  <a:cxn ang="0">
                    <a:pos x="60" y="74"/>
                  </a:cxn>
                  <a:cxn ang="0">
                    <a:pos x="65" y="100"/>
                  </a:cxn>
                  <a:cxn ang="0">
                    <a:pos x="60" y="126"/>
                  </a:cxn>
                  <a:cxn ang="0">
                    <a:pos x="56" y="152"/>
                  </a:cxn>
                  <a:cxn ang="0">
                    <a:pos x="43" y="178"/>
                  </a:cxn>
                  <a:cxn ang="0">
                    <a:pos x="26" y="200"/>
                  </a:cxn>
                  <a:cxn ang="0">
                    <a:pos x="26" y="200"/>
                  </a:cxn>
                  <a:cxn ang="0">
                    <a:pos x="13" y="204"/>
                  </a:cxn>
                  <a:cxn ang="0">
                    <a:pos x="4" y="200"/>
                  </a:cxn>
                  <a:cxn ang="0">
                    <a:pos x="4" y="200"/>
                  </a:cxn>
                  <a:cxn ang="0">
                    <a:pos x="0" y="187"/>
                  </a:cxn>
                  <a:cxn ang="0">
                    <a:pos x="4" y="178"/>
                  </a:cxn>
                  <a:cxn ang="0">
                    <a:pos x="4" y="178"/>
                  </a:cxn>
                </a:cxnLst>
                <a:rect l="0" t="0" r="r" b="b"/>
                <a:pathLst>
                  <a:path w="65" h="204">
                    <a:moveTo>
                      <a:pt x="4" y="178"/>
                    </a:moveTo>
                    <a:lnTo>
                      <a:pt x="4" y="178"/>
                    </a:lnTo>
                    <a:lnTo>
                      <a:pt x="17" y="161"/>
                    </a:lnTo>
                    <a:lnTo>
                      <a:pt x="30" y="143"/>
                    </a:lnTo>
                    <a:lnTo>
                      <a:pt x="34" y="122"/>
                    </a:lnTo>
                    <a:lnTo>
                      <a:pt x="34" y="100"/>
                    </a:lnTo>
                    <a:lnTo>
                      <a:pt x="34" y="100"/>
                    </a:lnTo>
                    <a:lnTo>
                      <a:pt x="34" y="83"/>
                    </a:lnTo>
                    <a:lnTo>
                      <a:pt x="30" y="61"/>
                    </a:lnTo>
                    <a:lnTo>
                      <a:pt x="17" y="39"/>
                    </a:lnTo>
                    <a:lnTo>
                      <a:pt x="4" y="26"/>
                    </a:lnTo>
                    <a:lnTo>
                      <a:pt x="4" y="26"/>
                    </a:lnTo>
                    <a:lnTo>
                      <a:pt x="0" y="13"/>
                    </a:lnTo>
                    <a:lnTo>
                      <a:pt x="4" y="5"/>
                    </a:lnTo>
                    <a:lnTo>
                      <a:pt x="4" y="5"/>
                    </a:lnTo>
                    <a:lnTo>
                      <a:pt x="13" y="0"/>
                    </a:lnTo>
                    <a:lnTo>
                      <a:pt x="26" y="5"/>
                    </a:lnTo>
                    <a:lnTo>
                      <a:pt x="26" y="5"/>
                    </a:lnTo>
                    <a:lnTo>
                      <a:pt x="43" y="26"/>
                    </a:lnTo>
                    <a:lnTo>
                      <a:pt x="56" y="48"/>
                    </a:lnTo>
                    <a:lnTo>
                      <a:pt x="60" y="74"/>
                    </a:lnTo>
                    <a:lnTo>
                      <a:pt x="65" y="100"/>
                    </a:lnTo>
                    <a:lnTo>
                      <a:pt x="60" y="126"/>
                    </a:lnTo>
                    <a:lnTo>
                      <a:pt x="56" y="152"/>
                    </a:lnTo>
                    <a:lnTo>
                      <a:pt x="43" y="178"/>
                    </a:lnTo>
                    <a:lnTo>
                      <a:pt x="26" y="200"/>
                    </a:lnTo>
                    <a:lnTo>
                      <a:pt x="26" y="200"/>
                    </a:lnTo>
                    <a:lnTo>
                      <a:pt x="13" y="204"/>
                    </a:lnTo>
                    <a:lnTo>
                      <a:pt x="4" y="200"/>
                    </a:lnTo>
                    <a:lnTo>
                      <a:pt x="4" y="200"/>
                    </a:lnTo>
                    <a:lnTo>
                      <a:pt x="0" y="187"/>
                    </a:lnTo>
                    <a:lnTo>
                      <a:pt x="4" y="178"/>
                    </a:lnTo>
                    <a:lnTo>
                      <a:pt x="4" y="178"/>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0" name="Freeform 101"/>
              <p:cNvSpPr>
                <a:spLocks/>
              </p:cNvSpPr>
              <p:nvPr/>
            </p:nvSpPr>
            <p:spPr bwMode="auto">
              <a:xfrm>
                <a:off x="715633" y="2548148"/>
                <a:ext cx="19278" cy="48807"/>
              </a:xfrm>
              <a:custGeom>
                <a:avLst/>
                <a:gdLst/>
                <a:ahLst/>
                <a:cxnLst>
                  <a:cxn ang="0">
                    <a:pos x="4" y="117"/>
                  </a:cxn>
                  <a:cxn ang="0">
                    <a:pos x="4" y="117"/>
                  </a:cxn>
                  <a:cxn ang="0">
                    <a:pos x="12" y="108"/>
                  </a:cxn>
                  <a:cxn ang="0">
                    <a:pos x="21" y="95"/>
                  </a:cxn>
                  <a:cxn ang="0">
                    <a:pos x="25" y="69"/>
                  </a:cxn>
                  <a:cxn ang="0">
                    <a:pos x="21" y="47"/>
                  </a:cxn>
                  <a:cxn ang="0">
                    <a:pos x="12" y="34"/>
                  </a:cxn>
                  <a:cxn ang="0">
                    <a:pos x="4" y="21"/>
                  </a:cxn>
                  <a:cxn ang="0">
                    <a:pos x="4" y="21"/>
                  </a:cxn>
                  <a:cxn ang="0">
                    <a:pos x="0" y="13"/>
                  </a:cxn>
                  <a:cxn ang="0">
                    <a:pos x="4" y="4"/>
                  </a:cxn>
                  <a:cxn ang="0">
                    <a:pos x="4" y="4"/>
                  </a:cxn>
                  <a:cxn ang="0">
                    <a:pos x="12" y="0"/>
                  </a:cxn>
                  <a:cxn ang="0">
                    <a:pos x="25" y="4"/>
                  </a:cxn>
                  <a:cxn ang="0">
                    <a:pos x="25" y="4"/>
                  </a:cxn>
                  <a:cxn ang="0">
                    <a:pos x="34" y="17"/>
                  </a:cxn>
                  <a:cxn ang="0">
                    <a:pos x="43" y="34"/>
                  </a:cxn>
                  <a:cxn ang="0">
                    <a:pos x="51" y="52"/>
                  </a:cxn>
                  <a:cxn ang="0">
                    <a:pos x="51" y="69"/>
                  </a:cxn>
                  <a:cxn ang="0">
                    <a:pos x="51" y="86"/>
                  </a:cxn>
                  <a:cxn ang="0">
                    <a:pos x="43" y="104"/>
                  </a:cxn>
                  <a:cxn ang="0">
                    <a:pos x="34" y="121"/>
                  </a:cxn>
                  <a:cxn ang="0">
                    <a:pos x="25" y="138"/>
                  </a:cxn>
                  <a:cxn ang="0">
                    <a:pos x="25" y="138"/>
                  </a:cxn>
                  <a:cxn ang="0">
                    <a:pos x="12" y="143"/>
                  </a:cxn>
                  <a:cxn ang="0">
                    <a:pos x="4" y="138"/>
                  </a:cxn>
                  <a:cxn ang="0">
                    <a:pos x="4" y="138"/>
                  </a:cxn>
                  <a:cxn ang="0">
                    <a:pos x="0" y="125"/>
                  </a:cxn>
                  <a:cxn ang="0">
                    <a:pos x="4" y="117"/>
                  </a:cxn>
                  <a:cxn ang="0">
                    <a:pos x="4" y="117"/>
                  </a:cxn>
                </a:cxnLst>
                <a:rect l="0" t="0" r="r" b="b"/>
                <a:pathLst>
                  <a:path w="51" h="143">
                    <a:moveTo>
                      <a:pt x="4" y="117"/>
                    </a:moveTo>
                    <a:lnTo>
                      <a:pt x="4" y="117"/>
                    </a:lnTo>
                    <a:lnTo>
                      <a:pt x="12" y="108"/>
                    </a:lnTo>
                    <a:lnTo>
                      <a:pt x="21" y="95"/>
                    </a:lnTo>
                    <a:lnTo>
                      <a:pt x="25" y="69"/>
                    </a:lnTo>
                    <a:lnTo>
                      <a:pt x="21" y="47"/>
                    </a:lnTo>
                    <a:lnTo>
                      <a:pt x="12" y="34"/>
                    </a:lnTo>
                    <a:lnTo>
                      <a:pt x="4" y="21"/>
                    </a:lnTo>
                    <a:lnTo>
                      <a:pt x="4" y="21"/>
                    </a:lnTo>
                    <a:lnTo>
                      <a:pt x="0" y="13"/>
                    </a:lnTo>
                    <a:lnTo>
                      <a:pt x="4" y="4"/>
                    </a:lnTo>
                    <a:lnTo>
                      <a:pt x="4" y="4"/>
                    </a:lnTo>
                    <a:lnTo>
                      <a:pt x="12" y="0"/>
                    </a:lnTo>
                    <a:lnTo>
                      <a:pt x="25" y="4"/>
                    </a:lnTo>
                    <a:lnTo>
                      <a:pt x="25" y="4"/>
                    </a:lnTo>
                    <a:lnTo>
                      <a:pt x="34" y="17"/>
                    </a:lnTo>
                    <a:lnTo>
                      <a:pt x="43" y="34"/>
                    </a:lnTo>
                    <a:lnTo>
                      <a:pt x="51" y="52"/>
                    </a:lnTo>
                    <a:lnTo>
                      <a:pt x="51" y="69"/>
                    </a:lnTo>
                    <a:lnTo>
                      <a:pt x="51" y="86"/>
                    </a:lnTo>
                    <a:lnTo>
                      <a:pt x="43" y="104"/>
                    </a:lnTo>
                    <a:lnTo>
                      <a:pt x="34" y="121"/>
                    </a:lnTo>
                    <a:lnTo>
                      <a:pt x="25" y="138"/>
                    </a:lnTo>
                    <a:lnTo>
                      <a:pt x="25" y="138"/>
                    </a:lnTo>
                    <a:lnTo>
                      <a:pt x="12" y="143"/>
                    </a:lnTo>
                    <a:lnTo>
                      <a:pt x="4" y="138"/>
                    </a:lnTo>
                    <a:lnTo>
                      <a:pt x="4" y="138"/>
                    </a:lnTo>
                    <a:lnTo>
                      <a:pt x="0" y="125"/>
                    </a:lnTo>
                    <a:lnTo>
                      <a:pt x="4" y="117"/>
                    </a:lnTo>
                    <a:lnTo>
                      <a:pt x="4" y="117"/>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1" name="Freeform 102"/>
              <p:cNvSpPr>
                <a:spLocks/>
              </p:cNvSpPr>
              <p:nvPr/>
            </p:nvSpPr>
            <p:spPr bwMode="auto">
              <a:xfrm>
                <a:off x="632739" y="2536817"/>
                <a:ext cx="23133" cy="70597"/>
              </a:xfrm>
              <a:custGeom>
                <a:avLst/>
                <a:gdLst/>
                <a:ahLst/>
                <a:cxnLst>
                  <a:cxn ang="0">
                    <a:pos x="56" y="26"/>
                  </a:cxn>
                  <a:cxn ang="0">
                    <a:pos x="56" y="26"/>
                  </a:cxn>
                  <a:cxn ang="0">
                    <a:pos x="43" y="39"/>
                  </a:cxn>
                  <a:cxn ang="0">
                    <a:pos x="35" y="61"/>
                  </a:cxn>
                  <a:cxn ang="0">
                    <a:pos x="26" y="83"/>
                  </a:cxn>
                  <a:cxn ang="0">
                    <a:pos x="26" y="100"/>
                  </a:cxn>
                  <a:cxn ang="0">
                    <a:pos x="26" y="100"/>
                  </a:cxn>
                  <a:cxn ang="0">
                    <a:pos x="26" y="122"/>
                  </a:cxn>
                  <a:cxn ang="0">
                    <a:pos x="35" y="143"/>
                  </a:cxn>
                  <a:cxn ang="0">
                    <a:pos x="43" y="161"/>
                  </a:cxn>
                  <a:cxn ang="0">
                    <a:pos x="56" y="178"/>
                  </a:cxn>
                  <a:cxn ang="0">
                    <a:pos x="56" y="178"/>
                  </a:cxn>
                  <a:cxn ang="0">
                    <a:pos x="61" y="187"/>
                  </a:cxn>
                  <a:cxn ang="0">
                    <a:pos x="56" y="200"/>
                  </a:cxn>
                  <a:cxn ang="0">
                    <a:pos x="56" y="200"/>
                  </a:cxn>
                  <a:cxn ang="0">
                    <a:pos x="48" y="204"/>
                  </a:cxn>
                  <a:cxn ang="0">
                    <a:pos x="39" y="200"/>
                  </a:cxn>
                  <a:cxn ang="0">
                    <a:pos x="39" y="200"/>
                  </a:cxn>
                  <a:cxn ang="0">
                    <a:pos x="22" y="178"/>
                  </a:cxn>
                  <a:cxn ang="0">
                    <a:pos x="9" y="152"/>
                  </a:cxn>
                  <a:cxn ang="0">
                    <a:pos x="0" y="126"/>
                  </a:cxn>
                  <a:cxn ang="0">
                    <a:pos x="0" y="100"/>
                  </a:cxn>
                  <a:cxn ang="0">
                    <a:pos x="0" y="74"/>
                  </a:cxn>
                  <a:cxn ang="0">
                    <a:pos x="9" y="48"/>
                  </a:cxn>
                  <a:cxn ang="0">
                    <a:pos x="22" y="26"/>
                  </a:cxn>
                  <a:cxn ang="0">
                    <a:pos x="39" y="5"/>
                  </a:cxn>
                  <a:cxn ang="0">
                    <a:pos x="39" y="5"/>
                  </a:cxn>
                  <a:cxn ang="0">
                    <a:pos x="48" y="0"/>
                  </a:cxn>
                  <a:cxn ang="0">
                    <a:pos x="56" y="5"/>
                  </a:cxn>
                  <a:cxn ang="0">
                    <a:pos x="56" y="5"/>
                  </a:cxn>
                  <a:cxn ang="0">
                    <a:pos x="61" y="13"/>
                  </a:cxn>
                  <a:cxn ang="0">
                    <a:pos x="56" y="26"/>
                  </a:cxn>
                  <a:cxn ang="0">
                    <a:pos x="56" y="26"/>
                  </a:cxn>
                </a:cxnLst>
                <a:rect l="0" t="0" r="r" b="b"/>
                <a:pathLst>
                  <a:path w="61" h="204">
                    <a:moveTo>
                      <a:pt x="56" y="26"/>
                    </a:moveTo>
                    <a:lnTo>
                      <a:pt x="56" y="26"/>
                    </a:lnTo>
                    <a:lnTo>
                      <a:pt x="43" y="39"/>
                    </a:lnTo>
                    <a:lnTo>
                      <a:pt x="35" y="61"/>
                    </a:lnTo>
                    <a:lnTo>
                      <a:pt x="26" y="83"/>
                    </a:lnTo>
                    <a:lnTo>
                      <a:pt x="26" y="100"/>
                    </a:lnTo>
                    <a:lnTo>
                      <a:pt x="26" y="100"/>
                    </a:lnTo>
                    <a:lnTo>
                      <a:pt x="26" y="122"/>
                    </a:lnTo>
                    <a:lnTo>
                      <a:pt x="35" y="143"/>
                    </a:lnTo>
                    <a:lnTo>
                      <a:pt x="43" y="161"/>
                    </a:lnTo>
                    <a:lnTo>
                      <a:pt x="56" y="178"/>
                    </a:lnTo>
                    <a:lnTo>
                      <a:pt x="56" y="178"/>
                    </a:lnTo>
                    <a:lnTo>
                      <a:pt x="61" y="187"/>
                    </a:lnTo>
                    <a:lnTo>
                      <a:pt x="56" y="200"/>
                    </a:lnTo>
                    <a:lnTo>
                      <a:pt x="56" y="200"/>
                    </a:lnTo>
                    <a:lnTo>
                      <a:pt x="48" y="204"/>
                    </a:lnTo>
                    <a:lnTo>
                      <a:pt x="39" y="200"/>
                    </a:lnTo>
                    <a:lnTo>
                      <a:pt x="39" y="200"/>
                    </a:lnTo>
                    <a:lnTo>
                      <a:pt x="22" y="178"/>
                    </a:lnTo>
                    <a:lnTo>
                      <a:pt x="9" y="152"/>
                    </a:lnTo>
                    <a:lnTo>
                      <a:pt x="0" y="126"/>
                    </a:lnTo>
                    <a:lnTo>
                      <a:pt x="0" y="100"/>
                    </a:lnTo>
                    <a:lnTo>
                      <a:pt x="0" y="74"/>
                    </a:lnTo>
                    <a:lnTo>
                      <a:pt x="9" y="48"/>
                    </a:lnTo>
                    <a:lnTo>
                      <a:pt x="22" y="26"/>
                    </a:lnTo>
                    <a:lnTo>
                      <a:pt x="39" y="5"/>
                    </a:lnTo>
                    <a:lnTo>
                      <a:pt x="39" y="5"/>
                    </a:lnTo>
                    <a:lnTo>
                      <a:pt x="48" y="0"/>
                    </a:lnTo>
                    <a:lnTo>
                      <a:pt x="56" y="5"/>
                    </a:lnTo>
                    <a:lnTo>
                      <a:pt x="56" y="5"/>
                    </a:lnTo>
                    <a:lnTo>
                      <a:pt x="61" y="13"/>
                    </a:lnTo>
                    <a:lnTo>
                      <a:pt x="56" y="26"/>
                    </a:lnTo>
                    <a:lnTo>
                      <a:pt x="56" y="26"/>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2" name="Freeform 103"/>
              <p:cNvSpPr>
                <a:spLocks/>
              </p:cNvSpPr>
              <p:nvPr/>
            </p:nvSpPr>
            <p:spPr bwMode="auto">
              <a:xfrm>
                <a:off x="647197" y="2548148"/>
                <a:ext cx="20241" cy="48807"/>
              </a:xfrm>
              <a:custGeom>
                <a:avLst/>
                <a:gdLst/>
                <a:ahLst/>
                <a:cxnLst>
                  <a:cxn ang="0">
                    <a:pos x="48" y="21"/>
                  </a:cxn>
                  <a:cxn ang="0">
                    <a:pos x="48" y="21"/>
                  </a:cxn>
                  <a:cxn ang="0">
                    <a:pos x="39" y="34"/>
                  </a:cxn>
                  <a:cxn ang="0">
                    <a:pos x="35" y="47"/>
                  </a:cxn>
                  <a:cxn ang="0">
                    <a:pos x="30" y="69"/>
                  </a:cxn>
                  <a:cxn ang="0">
                    <a:pos x="35" y="95"/>
                  </a:cxn>
                  <a:cxn ang="0">
                    <a:pos x="39" y="108"/>
                  </a:cxn>
                  <a:cxn ang="0">
                    <a:pos x="48" y="117"/>
                  </a:cxn>
                  <a:cxn ang="0">
                    <a:pos x="48" y="117"/>
                  </a:cxn>
                  <a:cxn ang="0">
                    <a:pos x="52" y="125"/>
                  </a:cxn>
                  <a:cxn ang="0">
                    <a:pos x="48" y="138"/>
                  </a:cxn>
                  <a:cxn ang="0">
                    <a:pos x="48" y="138"/>
                  </a:cxn>
                  <a:cxn ang="0">
                    <a:pos x="39" y="143"/>
                  </a:cxn>
                  <a:cxn ang="0">
                    <a:pos x="30" y="138"/>
                  </a:cxn>
                  <a:cxn ang="0">
                    <a:pos x="30" y="138"/>
                  </a:cxn>
                  <a:cxn ang="0">
                    <a:pos x="17" y="121"/>
                  </a:cxn>
                  <a:cxn ang="0">
                    <a:pos x="9" y="104"/>
                  </a:cxn>
                  <a:cxn ang="0">
                    <a:pos x="4" y="86"/>
                  </a:cxn>
                  <a:cxn ang="0">
                    <a:pos x="0" y="69"/>
                  </a:cxn>
                  <a:cxn ang="0">
                    <a:pos x="4" y="52"/>
                  </a:cxn>
                  <a:cxn ang="0">
                    <a:pos x="9" y="34"/>
                  </a:cxn>
                  <a:cxn ang="0">
                    <a:pos x="17" y="17"/>
                  </a:cxn>
                  <a:cxn ang="0">
                    <a:pos x="30" y="4"/>
                  </a:cxn>
                  <a:cxn ang="0">
                    <a:pos x="30" y="4"/>
                  </a:cxn>
                  <a:cxn ang="0">
                    <a:pos x="39" y="0"/>
                  </a:cxn>
                  <a:cxn ang="0">
                    <a:pos x="48" y="4"/>
                  </a:cxn>
                  <a:cxn ang="0">
                    <a:pos x="48" y="4"/>
                  </a:cxn>
                  <a:cxn ang="0">
                    <a:pos x="52" y="13"/>
                  </a:cxn>
                  <a:cxn ang="0">
                    <a:pos x="48" y="21"/>
                  </a:cxn>
                  <a:cxn ang="0">
                    <a:pos x="48" y="21"/>
                  </a:cxn>
                </a:cxnLst>
                <a:rect l="0" t="0" r="r" b="b"/>
                <a:pathLst>
                  <a:path w="52" h="143">
                    <a:moveTo>
                      <a:pt x="48" y="21"/>
                    </a:moveTo>
                    <a:lnTo>
                      <a:pt x="48" y="21"/>
                    </a:lnTo>
                    <a:lnTo>
                      <a:pt x="39" y="34"/>
                    </a:lnTo>
                    <a:lnTo>
                      <a:pt x="35" y="47"/>
                    </a:lnTo>
                    <a:lnTo>
                      <a:pt x="30" y="69"/>
                    </a:lnTo>
                    <a:lnTo>
                      <a:pt x="35" y="95"/>
                    </a:lnTo>
                    <a:lnTo>
                      <a:pt x="39" y="108"/>
                    </a:lnTo>
                    <a:lnTo>
                      <a:pt x="48" y="117"/>
                    </a:lnTo>
                    <a:lnTo>
                      <a:pt x="48" y="117"/>
                    </a:lnTo>
                    <a:lnTo>
                      <a:pt x="52" y="125"/>
                    </a:lnTo>
                    <a:lnTo>
                      <a:pt x="48" y="138"/>
                    </a:lnTo>
                    <a:lnTo>
                      <a:pt x="48" y="138"/>
                    </a:lnTo>
                    <a:lnTo>
                      <a:pt x="39" y="143"/>
                    </a:lnTo>
                    <a:lnTo>
                      <a:pt x="30" y="138"/>
                    </a:lnTo>
                    <a:lnTo>
                      <a:pt x="30" y="138"/>
                    </a:lnTo>
                    <a:lnTo>
                      <a:pt x="17" y="121"/>
                    </a:lnTo>
                    <a:lnTo>
                      <a:pt x="9" y="104"/>
                    </a:lnTo>
                    <a:lnTo>
                      <a:pt x="4" y="86"/>
                    </a:lnTo>
                    <a:lnTo>
                      <a:pt x="0" y="69"/>
                    </a:lnTo>
                    <a:lnTo>
                      <a:pt x="4" y="52"/>
                    </a:lnTo>
                    <a:lnTo>
                      <a:pt x="9" y="34"/>
                    </a:lnTo>
                    <a:lnTo>
                      <a:pt x="17" y="17"/>
                    </a:lnTo>
                    <a:lnTo>
                      <a:pt x="30" y="4"/>
                    </a:lnTo>
                    <a:lnTo>
                      <a:pt x="30" y="4"/>
                    </a:lnTo>
                    <a:lnTo>
                      <a:pt x="39" y="0"/>
                    </a:lnTo>
                    <a:lnTo>
                      <a:pt x="48" y="4"/>
                    </a:lnTo>
                    <a:lnTo>
                      <a:pt x="48" y="4"/>
                    </a:lnTo>
                    <a:lnTo>
                      <a:pt x="52" y="13"/>
                    </a:lnTo>
                    <a:lnTo>
                      <a:pt x="48" y="21"/>
                    </a:lnTo>
                    <a:lnTo>
                      <a:pt x="48" y="21"/>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3" name="Freeform 104"/>
              <p:cNvSpPr>
                <a:spLocks/>
              </p:cNvSpPr>
              <p:nvPr/>
            </p:nvSpPr>
            <p:spPr bwMode="auto">
              <a:xfrm>
                <a:off x="683825" y="2582138"/>
                <a:ext cx="18313" cy="64495"/>
              </a:xfrm>
              <a:custGeom>
                <a:avLst/>
                <a:gdLst/>
                <a:ahLst/>
                <a:cxnLst>
                  <a:cxn ang="0">
                    <a:pos x="48" y="173"/>
                  </a:cxn>
                  <a:cxn ang="0">
                    <a:pos x="48" y="173"/>
                  </a:cxn>
                  <a:cxn ang="0">
                    <a:pos x="48" y="182"/>
                  </a:cxn>
                  <a:cxn ang="0">
                    <a:pos x="39" y="186"/>
                  </a:cxn>
                  <a:cxn ang="0">
                    <a:pos x="13" y="186"/>
                  </a:cxn>
                  <a:cxn ang="0">
                    <a:pos x="13" y="186"/>
                  </a:cxn>
                  <a:cxn ang="0">
                    <a:pos x="5" y="182"/>
                  </a:cxn>
                  <a:cxn ang="0">
                    <a:pos x="0" y="173"/>
                  </a:cxn>
                  <a:cxn ang="0">
                    <a:pos x="0" y="9"/>
                  </a:cxn>
                  <a:cxn ang="0">
                    <a:pos x="0" y="9"/>
                  </a:cxn>
                  <a:cxn ang="0">
                    <a:pos x="5" y="5"/>
                  </a:cxn>
                  <a:cxn ang="0">
                    <a:pos x="13" y="0"/>
                  </a:cxn>
                  <a:cxn ang="0">
                    <a:pos x="39" y="0"/>
                  </a:cxn>
                  <a:cxn ang="0">
                    <a:pos x="39" y="0"/>
                  </a:cxn>
                  <a:cxn ang="0">
                    <a:pos x="48" y="5"/>
                  </a:cxn>
                  <a:cxn ang="0">
                    <a:pos x="48" y="9"/>
                  </a:cxn>
                  <a:cxn ang="0">
                    <a:pos x="48" y="173"/>
                  </a:cxn>
                </a:cxnLst>
                <a:rect l="0" t="0" r="r" b="b"/>
                <a:pathLst>
                  <a:path w="48" h="186">
                    <a:moveTo>
                      <a:pt x="48" y="173"/>
                    </a:moveTo>
                    <a:lnTo>
                      <a:pt x="48" y="173"/>
                    </a:lnTo>
                    <a:lnTo>
                      <a:pt x="48" y="182"/>
                    </a:lnTo>
                    <a:lnTo>
                      <a:pt x="39" y="186"/>
                    </a:lnTo>
                    <a:lnTo>
                      <a:pt x="13" y="186"/>
                    </a:lnTo>
                    <a:lnTo>
                      <a:pt x="13" y="186"/>
                    </a:lnTo>
                    <a:lnTo>
                      <a:pt x="5" y="182"/>
                    </a:lnTo>
                    <a:lnTo>
                      <a:pt x="0" y="173"/>
                    </a:lnTo>
                    <a:lnTo>
                      <a:pt x="0" y="9"/>
                    </a:lnTo>
                    <a:lnTo>
                      <a:pt x="0" y="9"/>
                    </a:lnTo>
                    <a:lnTo>
                      <a:pt x="5" y="5"/>
                    </a:lnTo>
                    <a:lnTo>
                      <a:pt x="13" y="0"/>
                    </a:lnTo>
                    <a:lnTo>
                      <a:pt x="39" y="0"/>
                    </a:lnTo>
                    <a:lnTo>
                      <a:pt x="39" y="0"/>
                    </a:lnTo>
                    <a:lnTo>
                      <a:pt x="48" y="5"/>
                    </a:lnTo>
                    <a:lnTo>
                      <a:pt x="48" y="9"/>
                    </a:lnTo>
                    <a:lnTo>
                      <a:pt x="48" y="173"/>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4" name="Freeform 105"/>
              <p:cNvSpPr>
                <a:spLocks/>
              </p:cNvSpPr>
              <p:nvPr/>
            </p:nvSpPr>
            <p:spPr bwMode="auto">
              <a:xfrm>
                <a:off x="673222" y="2556863"/>
                <a:ext cx="38555" cy="35734"/>
              </a:xfrm>
              <a:custGeom>
                <a:avLst/>
                <a:gdLst/>
                <a:ahLst/>
                <a:cxnLst>
                  <a:cxn ang="0">
                    <a:pos x="100" y="52"/>
                  </a:cxn>
                  <a:cxn ang="0">
                    <a:pos x="100" y="52"/>
                  </a:cxn>
                  <a:cxn ang="0">
                    <a:pos x="96" y="73"/>
                  </a:cxn>
                  <a:cxn ang="0">
                    <a:pos x="87" y="86"/>
                  </a:cxn>
                  <a:cxn ang="0">
                    <a:pos x="70" y="99"/>
                  </a:cxn>
                  <a:cxn ang="0">
                    <a:pos x="52" y="104"/>
                  </a:cxn>
                  <a:cxn ang="0">
                    <a:pos x="52" y="104"/>
                  </a:cxn>
                  <a:cxn ang="0">
                    <a:pos x="31" y="99"/>
                  </a:cxn>
                  <a:cxn ang="0">
                    <a:pos x="18" y="86"/>
                  </a:cxn>
                  <a:cxn ang="0">
                    <a:pos x="5" y="73"/>
                  </a:cxn>
                  <a:cxn ang="0">
                    <a:pos x="0" y="52"/>
                  </a:cxn>
                  <a:cxn ang="0">
                    <a:pos x="0" y="52"/>
                  </a:cxn>
                  <a:cxn ang="0">
                    <a:pos x="5" y="34"/>
                  </a:cxn>
                  <a:cxn ang="0">
                    <a:pos x="18" y="17"/>
                  </a:cxn>
                  <a:cxn ang="0">
                    <a:pos x="31" y="4"/>
                  </a:cxn>
                  <a:cxn ang="0">
                    <a:pos x="52" y="0"/>
                  </a:cxn>
                  <a:cxn ang="0">
                    <a:pos x="52" y="0"/>
                  </a:cxn>
                  <a:cxn ang="0">
                    <a:pos x="70" y="4"/>
                  </a:cxn>
                  <a:cxn ang="0">
                    <a:pos x="87" y="17"/>
                  </a:cxn>
                  <a:cxn ang="0">
                    <a:pos x="96" y="34"/>
                  </a:cxn>
                  <a:cxn ang="0">
                    <a:pos x="100" y="52"/>
                  </a:cxn>
                  <a:cxn ang="0">
                    <a:pos x="100" y="52"/>
                  </a:cxn>
                </a:cxnLst>
                <a:rect l="0" t="0" r="r" b="b"/>
                <a:pathLst>
                  <a:path w="100" h="104">
                    <a:moveTo>
                      <a:pt x="100" y="52"/>
                    </a:moveTo>
                    <a:lnTo>
                      <a:pt x="100" y="52"/>
                    </a:lnTo>
                    <a:lnTo>
                      <a:pt x="96" y="73"/>
                    </a:lnTo>
                    <a:lnTo>
                      <a:pt x="87" y="86"/>
                    </a:lnTo>
                    <a:lnTo>
                      <a:pt x="70" y="99"/>
                    </a:lnTo>
                    <a:lnTo>
                      <a:pt x="52" y="104"/>
                    </a:lnTo>
                    <a:lnTo>
                      <a:pt x="52" y="104"/>
                    </a:lnTo>
                    <a:lnTo>
                      <a:pt x="31" y="99"/>
                    </a:lnTo>
                    <a:lnTo>
                      <a:pt x="18" y="86"/>
                    </a:lnTo>
                    <a:lnTo>
                      <a:pt x="5" y="73"/>
                    </a:lnTo>
                    <a:lnTo>
                      <a:pt x="0" y="52"/>
                    </a:lnTo>
                    <a:lnTo>
                      <a:pt x="0" y="52"/>
                    </a:lnTo>
                    <a:lnTo>
                      <a:pt x="5" y="34"/>
                    </a:lnTo>
                    <a:lnTo>
                      <a:pt x="18" y="17"/>
                    </a:lnTo>
                    <a:lnTo>
                      <a:pt x="31" y="4"/>
                    </a:lnTo>
                    <a:lnTo>
                      <a:pt x="52" y="0"/>
                    </a:lnTo>
                    <a:lnTo>
                      <a:pt x="52" y="0"/>
                    </a:lnTo>
                    <a:lnTo>
                      <a:pt x="70" y="4"/>
                    </a:lnTo>
                    <a:lnTo>
                      <a:pt x="87" y="17"/>
                    </a:lnTo>
                    <a:lnTo>
                      <a:pt x="96" y="34"/>
                    </a:lnTo>
                    <a:lnTo>
                      <a:pt x="100" y="52"/>
                    </a:lnTo>
                    <a:lnTo>
                      <a:pt x="100" y="52"/>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5" name="Freeform 106"/>
              <p:cNvSpPr>
                <a:spLocks/>
              </p:cNvSpPr>
              <p:nvPr/>
            </p:nvSpPr>
            <p:spPr bwMode="auto">
              <a:xfrm>
                <a:off x="640784" y="2652733"/>
                <a:ext cx="137461" cy="58010"/>
              </a:xfrm>
              <a:custGeom>
                <a:avLst/>
                <a:gdLst/>
                <a:ahLst/>
                <a:cxnLst>
                  <a:cxn ang="0">
                    <a:pos x="424" y="0"/>
                  </a:cxn>
                  <a:cxn ang="0">
                    <a:pos x="13" y="0"/>
                  </a:cxn>
                  <a:cxn ang="0">
                    <a:pos x="13" y="0"/>
                  </a:cxn>
                  <a:cxn ang="0">
                    <a:pos x="5" y="4"/>
                  </a:cxn>
                  <a:cxn ang="0">
                    <a:pos x="0" y="13"/>
                  </a:cxn>
                  <a:cxn ang="0">
                    <a:pos x="0" y="143"/>
                  </a:cxn>
                  <a:cxn ang="0">
                    <a:pos x="0" y="143"/>
                  </a:cxn>
                  <a:cxn ang="0">
                    <a:pos x="5" y="151"/>
                  </a:cxn>
                  <a:cxn ang="0">
                    <a:pos x="13" y="156"/>
                  </a:cxn>
                  <a:cxn ang="0">
                    <a:pos x="424" y="156"/>
                  </a:cxn>
                  <a:cxn ang="0">
                    <a:pos x="424" y="156"/>
                  </a:cxn>
                  <a:cxn ang="0">
                    <a:pos x="429" y="151"/>
                  </a:cxn>
                  <a:cxn ang="0">
                    <a:pos x="433" y="143"/>
                  </a:cxn>
                  <a:cxn ang="0">
                    <a:pos x="433" y="13"/>
                  </a:cxn>
                  <a:cxn ang="0">
                    <a:pos x="433" y="13"/>
                  </a:cxn>
                  <a:cxn ang="0">
                    <a:pos x="429" y="4"/>
                  </a:cxn>
                  <a:cxn ang="0">
                    <a:pos x="424" y="0"/>
                  </a:cxn>
                  <a:cxn ang="0">
                    <a:pos x="424" y="0"/>
                  </a:cxn>
                </a:cxnLst>
                <a:rect l="0" t="0" r="r" b="b"/>
                <a:pathLst>
                  <a:path w="433" h="156">
                    <a:moveTo>
                      <a:pt x="424" y="0"/>
                    </a:moveTo>
                    <a:lnTo>
                      <a:pt x="13" y="0"/>
                    </a:lnTo>
                    <a:lnTo>
                      <a:pt x="13" y="0"/>
                    </a:lnTo>
                    <a:lnTo>
                      <a:pt x="5" y="4"/>
                    </a:lnTo>
                    <a:lnTo>
                      <a:pt x="0" y="13"/>
                    </a:lnTo>
                    <a:lnTo>
                      <a:pt x="0" y="143"/>
                    </a:lnTo>
                    <a:lnTo>
                      <a:pt x="0" y="143"/>
                    </a:lnTo>
                    <a:lnTo>
                      <a:pt x="5" y="151"/>
                    </a:lnTo>
                    <a:lnTo>
                      <a:pt x="13" y="156"/>
                    </a:lnTo>
                    <a:lnTo>
                      <a:pt x="424" y="156"/>
                    </a:lnTo>
                    <a:lnTo>
                      <a:pt x="424" y="156"/>
                    </a:lnTo>
                    <a:lnTo>
                      <a:pt x="429" y="151"/>
                    </a:lnTo>
                    <a:lnTo>
                      <a:pt x="433" y="143"/>
                    </a:lnTo>
                    <a:lnTo>
                      <a:pt x="433" y="13"/>
                    </a:lnTo>
                    <a:lnTo>
                      <a:pt x="433" y="13"/>
                    </a:lnTo>
                    <a:lnTo>
                      <a:pt x="429" y="4"/>
                    </a:lnTo>
                    <a:lnTo>
                      <a:pt x="424" y="0"/>
                    </a:lnTo>
                    <a:lnTo>
                      <a:pt x="424" y="0"/>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6" name="Freeform 107"/>
              <p:cNvSpPr>
                <a:spLocks/>
              </p:cNvSpPr>
              <p:nvPr/>
            </p:nvSpPr>
            <p:spPr bwMode="auto">
              <a:xfrm>
                <a:off x="660692" y="2661450"/>
                <a:ext cx="18313" cy="16559"/>
              </a:xfrm>
              <a:custGeom>
                <a:avLst/>
                <a:gdLst/>
                <a:ahLst/>
                <a:cxnLst>
                  <a:cxn ang="0">
                    <a:pos x="47" y="21"/>
                  </a:cxn>
                  <a:cxn ang="0">
                    <a:pos x="47" y="21"/>
                  </a:cxn>
                  <a:cxn ang="0">
                    <a:pos x="47" y="30"/>
                  </a:cxn>
                  <a:cxn ang="0">
                    <a:pos x="39" y="39"/>
                  </a:cxn>
                  <a:cxn ang="0">
                    <a:pos x="34" y="43"/>
                  </a:cxn>
                  <a:cxn ang="0">
                    <a:pos x="21" y="47"/>
                  </a:cxn>
                  <a:cxn ang="0">
                    <a:pos x="21" y="47"/>
                  </a:cxn>
                  <a:cxn ang="0">
                    <a:pos x="13" y="43"/>
                  </a:cxn>
                  <a:cxn ang="0">
                    <a:pos x="4" y="39"/>
                  </a:cxn>
                  <a:cxn ang="0">
                    <a:pos x="0" y="30"/>
                  </a:cxn>
                  <a:cxn ang="0">
                    <a:pos x="0" y="21"/>
                  </a:cxn>
                  <a:cxn ang="0">
                    <a:pos x="0" y="21"/>
                  </a:cxn>
                  <a:cxn ang="0">
                    <a:pos x="0" y="13"/>
                  </a:cxn>
                  <a:cxn ang="0">
                    <a:pos x="4" y="4"/>
                  </a:cxn>
                  <a:cxn ang="0">
                    <a:pos x="13" y="0"/>
                  </a:cxn>
                  <a:cxn ang="0">
                    <a:pos x="21" y="0"/>
                  </a:cxn>
                  <a:cxn ang="0">
                    <a:pos x="21" y="0"/>
                  </a:cxn>
                  <a:cxn ang="0">
                    <a:pos x="34" y="0"/>
                  </a:cxn>
                  <a:cxn ang="0">
                    <a:pos x="39" y="4"/>
                  </a:cxn>
                  <a:cxn ang="0">
                    <a:pos x="47" y="13"/>
                  </a:cxn>
                  <a:cxn ang="0">
                    <a:pos x="47" y="21"/>
                  </a:cxn>
                  <a:cxn ang="0">
                    <a:pos x="47" y="21"/>
                  </a:cxn>
                </a:cxnLst>
                <a:rect l="0" t="0" r="r" b="b"/>
                <a:pathLst>
                  <a:path w="47" h="47">
                    <a:moveTo>
                      <a:pt x="47" y="21"/>
                    </a:moveTo>
                    <a:lnTo>
                      <a:pt x="47" y="21"/>
                    </a:lnTo>
                    <a:lnTo>
                      <a:pt x="47" y="30"/>
                    </a:lnTo>
                    <a:lnTo>
                      <a:pt x="39" y="39"/>
                    </a:lnTo>
                    <a:lnTo>
                      <a:pt x="34" y="43"/>
                    </a:lnTo>
                    <a:lnTo>
                      <a:pt x="21" y="47"/>
                    </a:lnTo>
                    <a:lnTo>
                      <a:pt x="21" y="47"/>
                    </a:lnTo>
                    <a:lnTo>
                      <a:pt x="13" y="43"/>
                    </a:lnTo>
                    <a:lnTo>
                      <a:pt x="4" y="39"/>
                    </a:lnTo>
                    <a:lnTo>
                      <a:pt x="0" y="30"/>
                    </a:lnTo>
                    <a:lnTo>
                      <a:pt x="0" y="21"/>
                    </a:lnTo>
                    <a:lnTo>
                      <a:pt x="0" y="21"/>
                    </a:lnTo>
                    <a:lnTo>
                      <a:pt x="0" y="13"/>
                    </a:lnTo>
                    <a:lnTo>
                      <a:pt x="4" y="4"/>
                    </a:lnTo>
                    <a:lnTo>
                      <a:pt x="13" y="0"/>
                    </a:lnTo>
                    <a:lnTo>
                      <a:pt x="21" y="0"/>
                    </a:lnTo>
                    <a:lnTo>
                      <a:pt x="21" y="0"/>
                    </a:lnTo>
                    <a:lnTo>
                      <a:pt x="34" y="0"/>
                    </a:lnTo>
                    <a:lnTo>
                      <a:pt x="39" y="4"/>
                    </a:lnTo>
                    <a:lnTo>
                      <a:pt x="47" y="13"/>
                    </a:lnTo>
                    <a:lnTo>
                      <a:pt x="47" y="21"/>
                    </a:lnTo>
                    <a:lnTo>
                      <a:pt x="47" y="21"/>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7" name="Freeform 108"/>
              <p:cNvSpPr>
                <a:spLocks/>
              </p:cNvSpPr>
              <p:nvPr/>
            </p:nvSpPr>
            <p:spPr bwMode="auto">
              <a:xfrm>
                <a:off x="686716" y="2661450"/>
                <a:ext cx="18314" cy="16559"/>
              </a:xfrm>
              <a:custGeom>
                <a:avLst/>
                <a:gdLst/>
                <a:ahLst/>
                <a:cxnLst>
                  <a:cxn ang="0">
                    <a:pos x="47" y="21"/>
                  </a:cxn>
                  <a:cxn ang="0">
                    <a:pos x="47" y="21"/>
                  </a:cxn>
                  <a:cxn ang="0">
                    <a:pos x="47" y="30"/>
                  </a:cxn>
                  <a:cxn ang="0">
                    <a:pos x="43" y="39"/>
                  </a:cxn>
                  <a:cxn ang="0">
                    <a:pos x="35" y="43"/>
                  </a:cxn>
                  <a:cxn ang="0">
                    <a:pos x="26" y="47"/>
                  </a:cxn>
                  <a:cxn ang="0">
                    <a:pos x="26" y="47"/>
                  </a:cxn>
                  <a:cxn ang="0">
                    <a:pos x="17" y="43"/>
                  </a:cxn>
                  <a:cxn ang="0">
                    <a:pos x="9" y="39"/>
                  </a:cxn>
                  <a:cxn ang="0">
                    <a:pos x="4" y="30"/>
                  </a:cxn>
                  <a:cxn ang="0">
                    <a:pos x="0" y="21"/>
                  </a:cxn>
                  <a:cxn ang="0">
                    <a:pos x="0" y="21"/>
                  </a:cxn>
                  <a:cxn ang="0">
                    <a:pos x="4" y="13"/>
                  </a:cxn>
                  <a:cxn ang="0">
                    <a:pos x="9" y="4"/>
                  </a:cxn>
                  <a:cxn ang="0">
                    <a:pos x="17" y="0"/>
                  </a:cxn>
                  <a:cxn ang="0">
                    <a:pos x="26" y="0"/>
                  </a:cxn>
                  <a:cxn ang="0">
                    <a:pos x="26" y="0"/>
                  </a:cxn>
                  <a:cxn ang="0">
                    <a:pos x="35" y="0"/>
                  </a:cxn>
                  <a:cxn ang="0">
                    <a:pos x="43" y="4"/>
                  </a:cxn>
                  <a:cxn ang="0">
                    <a:pos x="47" y="13"/>
                  </a:cxn>
                  <a:cxn ang="0">
                    <a:pos x="47" y="21"/>
                  </a:cxn>
                  <a:cxn ang="0">
                    <a:pos x="47" y="21"/>
                  </a:cxn>
                </a:cxnLst>
                <a:rect l="0" t="0" r="r" b="b"/>
                <a:pathLst>
                  <a:path w="47" h="47">
                    <a:moveTo>
                      <a:pt x="47" y="21"/>
                    </a:moveTo>
                    <a:lnTo>
                      <a:pt x="47" y="21"/>
                    </a:lnTo>
                    <a:lnTo>
                      <a:pt x="47" y="30"/>
                    </a:lnTo>
                    <a:lnTo>
                      <a:pt x="43" y="39"/>
                    </a:lnTo>
                    <a:lnTo>
                      <a:pt x="35" y="43"/>
                    </a:lnTo>
                    <a:lnTo>
                      <a:pt x="26" y="47"/>
                    </a:lnTo>
                    <a:lnTo>
                      <a:pt x="26" y="47"/>
                    </a:lnTo>
                    <a:lnTo>
                      <a:pt x="17" y="43"/>
                    </a:lnTo>
                    <a:lnTo>
                      <a:pt x="9" y="39"/>
                    </a:lnTo>
                    <a:lnTo>
                      <a:pt x="4" y="30"/>
                    </a:lnTo>
                    <a:lnTo>
                      <a:pt x="0" y="21"/>
                    </a:lnTo>
                    <a:lnTo>
                      <a:pt x="0" y="21"/>
                    </a:lnTo>
                    <a:lnTo>
                      <a:pt x="4" y="13"/>
                    </a:lnTo>
                    <a:lnTo>
                      <a:pt x="9" y="4"/>
                    </a:lnTo>
                    <a:lnTo>
                      <a:pt x="17" y="0"/>
                    </a:lnTo>
                    <a:lnTo>
                      <a:pt x="26" y="0"/>
                    </a:lnTo>
                    <a:lnTo>
                      <a:pt x="26" y="0"/>
                    </a:lnTo>
                    <a:lnTo>
                      <a:pt x="35" y="0"/>
                    </a:lnTo>
                    <a:lnTo>
                      <a:pt x="43" y="4"/>
                    </a:lnTo>
                    <a:lnTo>
                      <a:pt x="47" y="13"/>
                    </a:lnTo>
                    <a:lnTo>
                      <a:pt x="47" y="21"/>
                    </a:lnTo>
                    <a:lnTo>
                      <a:pt x="47" y="21"/>
                    </a:lnTo>
                    <a:close/>
                  </a:path>
                </a:pathLst>
              </a:custGeom>
              <a:grpFill/>
              <a:ln w="9525">
                <a:noFill/>
                <a:round/>
                <a:headEnd/>
                <a:tailEnd/>
              </a:ln>
            </p:spPr>
            <p:txBody>
              <a:bodyPr/>
              <a:lstStyle/>
              <a:p>
                <a:pPr fontAlgn="ctr">
                  <a:defRPr/>
                </a:pPr>
                <a:endParaRPr lang="en-US" altLang="zh-CN" sz="1200" dirty="0">
                  <a:latin typeface="+mn-ea"/>
                  <a:ea typeface="+mn-ea"/>
                </a:endParaRPr>
              </a:p>
            </p:txBody>
          </p:sp>
          <p:sp>
            <p:nvSpPr>
              <p:cNvPr id="28" name="Freeform 109"/>
              <p:cNvSpPr>
                <a:spLocks/>
              </p:cNvSpPr>
              <p:nvPr/>
            </p:nvSpPr>
            <p:spPr bwMode="auto">
              <a:xfrm>
                <a:off x="713705" y="2661450"/>
                <a:ext cx="19278" cy="16559"/>
              </a:xfrm>
              <a:custGeom>
                <a:avLst/>
                <a:gdLst/>
                <a:ahLst/>
                <a:cxnLst>
                  <a:cxn ang="0">
                    <a:pos x="52" y="21"/>
                  </a:cxn>
                  <a:cxn ang="0">
                    <a:pos x="52" y="21"/>
                  </a:cxn>
                  <a:cxn ang="0">
                    <a:pos x="48" y="30"/>
                  </a:cxn>
                  <a:cxn ang="0">
                    <a:pos x="43" y="39"/>
                  </a:cxn>
                  <a:cxn ang="0">
                    <a:pos x="35" y="43"/>
                  </a:cxn>
                  <a:cxn ang="0">
                    <a:pos x="26" y="47"/>
                  </a:cxn>
                  <a:cxn ang="0">
                    <a:pos x="26" y="47"/>
                  </a:cxn>
                  <a:cxn ang="0">
                    <a:pos x="17" y="43"/>
                  </a:cxn>
                  <a:cxn ang="0">
                    <a:pos x="9" y="39"/>
                  </a:cxn>
                  <a:cxn ang="0">
                    <a:pos x="4" y="30"/>
                  </a:cxn>
                  <a:cxn ang="0">
                    <a:pos x="0" y="21"/>
                  </a:cxn>
                  <a:cxn ang="0">
                    <a:pos x="0" y="21"/>
                  </a:cxn>
                  <a:cxn ang="0">
                    <a:pos x="4" y="13"/>
                  </a:cxn>
                  <a:cxn ang="0">
                    <a:pos x="9" y="4"/>
                  </a:cxn>
                  <a:cxn ang="0">
                    <a:pos x="17" y="0"/>
                  </a:cxn>
                  <a:cxn ang="0">
                    <a:pos x="26" y="0"/>
                  </a:cxn>
                  <a:cxn ang="0">
                    <a:pos x="26" y="0"/>
                  </a:cxn>
                  <a:cxn ang="0">
                    <a:pos x="35" y="0"/>
                  </a:cxn>
                  <a:cxn ang="0">
                    <a:pos x="43" y="4"/>
                  </a:cxn>
                  <a:cxn ang="0">
                    <a:pos x="48" y="13"/>
                  </a:cxn>
                  <a:cxn ang="0">
                    <a:pos x="52" y="21"/>
                  </a:cxn>
                  <a:cxn ang="0">
                    <a:pos x="52" y="21"/>
                  </a:cxn>
                </a:cxnLst>
                <a:rect l="0" t="0" r="r" b="b"/>
                <a:pathLst>
                  <a:path w="52" h="47">
                    <a:moveTo>
                      <a:pt x="52" y="21"/>
                    </a:moveTo>
                    <a:lnTo>
                      <a:pt x="52" y="21"/>
                    </a:lnTo>
                    <a:lnTo>
                      <a:pt x="48" y="30"/>
                    </a:lnTo>
                    <a:lnTo>
                      <a:pt x="43" y="39"/>
                    </a:lnTo>
                    <a:lnTo>
                      <a:pt x="35" y="43"/>
                    </a:lnTo>
                    <a:lnTo>
                      <a:pt x="26" y="47"/>
                    </a:lnTo>
                    <a:lnTo>
                      <a:pt x="26" y="47"/>
                    </a:lnTo>
                    <a:lnTo>
                      <a:pt x="17" y="43"/>
                    </a:lnTo>
                    <a:lnTo>
                      <a:pt x="9" y="39"/>
                    </a:lnTo>
                    <a:lnTo>
                      <a:pt x="4" y="30"/>
                    </a:lnTo>
                    <a:lnTo>
                      <a:pt x="0" y="21"/>
                    </a:lnTo>
                    <a:lnTo>
                      <a:pt x="0" y="21"/>
                    </a:lnTo>
                    <a:lnTo>
                      <a:pt x="4" y="13"/>
                    </a:lnTo>
                    <a:lnTo>
                      <a:pt x="9" y="4"/>
                    </a:lnTo>
                    <a:lnTo>
                      <a:pt x="17" y="0"/>
                    </a:lnTo>
                    <a:lnTo>
                      <a:pt x="26" y="0"/>
                    </a:lnTo>
                    <a:lnTo>
                      <a:pt x="26" y="0"/>
                    </a:lnTo>
                    <a:lnTo>
                      <a:pt x="35" y="0"/>
                    </a:lnTo>
                    <a:lnTo>
                      <a:pt x="43" y="4"/>
                    </a:lnTo>
                    <a:lnTo>
                      <a:pt x="48" y="13"/>
                    </a:lnTo>
                    <a:lnTo>
                      <a:pt x="52" y="21"/>
                    </a:lnTo>
                    <a:lnTo>
                      <a:pt x="52" y="21"/>
                    </a:lnTo>
                    <a:close/>
                  </a:path>
                </a:pathLst>
              </a:custGeom>
              <a:grpFill/>
              <a:ln w="9525">
                <a:noFill/>
                <a:round/>
                <a:headEnd/>
                <a:tailEnd/>
              </a:ln>
            </p:spPr>
            <p:txBody>
              <a:bodyPr/>
              <a:lstStyle/>
              <a:p>
                <a:pPr fontAlgn="ctr">
                  <a:defRPr/>
                </a:pPr>
                <a:endParaRPr lang="en-US" altLang="zh-CN" sz="1200" dirty="0">
                  <a:latin typeface="+mn-ea"/>
                  <a:ea typeface="+mn-ea"/>
                </a:endParaRPr>
              </a:p>
            </p:txBody>
          </p:sp>
        </p:grpSp>
        <p:cxnSp>
          <p:nvCxnSpPr>
            <p:cNvPr id="29" name="直接连接符 28"/>
            <p:cNvCxnSpPr/>
            <p:nvPr/>
          </p:nvCxnSpPr>
          <p:spPr bwMode="auto">
            <a:xfrm>
              <a:off x="3406790" y="2013325"/>
              <a:ext cx="2402374" cy="0"/>
            </a:xfrm>
            <a:prstGeom prst="line">
              <a:avLst/>
            </a:prstGeom>
            <a:noFill/>
            <a:ln w="9525">
              <a:solidFill>
                <a:schemeClr val="tx1">
                  <a:lumMod val="65000"/>
                  <a:lumOff val="35000"/>
                </a:schemeClr>
              </a:solidFill>
              <a:prstDash val="sysDash"/>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flipH="1">
              <a:off x="3087063" y="2012358"/>
              <a:ext cx="320376" cy="333941"/>
            </a:xfrm>
            <a:prstGeom prst="line">
              <a:avLst/>
            </a:prstGeom>
            <a:noFill/>
            <a:ln w="9525">
              <a:solidFill>
                <a:schemeClr val="tx1">
                  <a:lumMod val="65000"/>
                  <a:lumOff val="35000"/>
                </a:schemeClr>
              </a:solidFill>
              <a:prstDash val="sysDash"/>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a:off x="4018791" y="3080398"/>
              <a:ext cx="1781536" cy="0"/>
            </a:xfrm>
            <a:prstGeom prst="line">
              <a:avLst/>
            </a:prstGeom>
            <a:noFill/>
            <a:ln w="9525">
              <a:solidFill>
                <a:schemeClr val="tx1">
                  <a:lumMod val="65000"/>
                  <a:lumOff val="35000"/>
                </a:schemeClr>
              </a:solidFill>
              <a:prstDash val="sysDash"/>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a:off x="4234791" y="2546861"/>
              <a:ext cx="1565592" cy="0"/>
            </a:xfrm>
            <a:prstGeom prst="line">
              <a:avLst/>
            </a:prstGeom>
            <a:noFill/>
            <a:ln w="9525">
              <a:solidFill>
                <a:schemeClr val="tx1">
                  <a:lumMod val="65000"/>
                  <a:lumOff val="35000"/>
                </a:schemeClr>
              </a:solidFill>
              <a:prstDash val="sysDash"/>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Picture 461" descr="图片240"/>
            <p:cNvPicPr>
              <a:picLocks noChangeAspect="1" noChangeArrowheads="1"/>
            </p:cNvPicPr>
            <p:nvPr/>
          </p:nvPicPr>
          <p:blipFill>
            <a:blip r:embed="rId4" cstate="print">
              <a:grayscl/>
            </a:blip>
            <a:srcRect/>
            <a:stretch>
              <a:fillRect/>
            </a:stretch>
          </p:blipFill>
          <p:spPr bwMode="auto">
            <a:xfrm flipH="1">
              <a:off x="3985667" y="2449769"/>
              <a:ext cx="169330" cy="167677"/>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34" name="直接连接符 168"/>
            <p:cNvCxnSpPr>
              <a:cxnSpLocks noChangeShapeType="1"/>
            </p:cNvCxnSpPr>
            <p:nvPr/>
          </p:nvCxnSpPr>
          <p:spPr bwMode="auto">
            <a:xfrm>
              <a:off x="3570069" y="2861573"/>
              <a:ext cx="189575" cy="102830"/>
            </a:xfrm>
            <a:prstGeom prst="line">
              <a:avLst/>
            </a:prstGeom>
            <a:noFill/>
            <a:ln w="19050" algn="ctr">
              <a:solidFill>
                <a:schemeClr val="accent4">
                  <a:lumMod val="50000"/>
                  <a:lumOff val="50000"/>
                </a:schemeClr>
              </a:solidFill>
              <a:round/>
              <a:headEnd/>
              <a:tailEnd/>
            </a:ln>
          </p:spPr>
        </p:cxnSp>
        <p:pic>
          <p:nvPicPr>
            <p:cNvPr id="35" name="Picture 461" descr="图片240"/>
            <p:cNvPicPr>
              <a:picLocks noChangeAspect="1" noChangeArrowheads="1"/>
            </p:cNvPicPr>
            <p:nvPr/>
          </p:nvPicPr>
          <p:blipFill>
            <a:blip r:embed="rId4" cstate="print">
              <a:grayscl/>
            </a:blip>
            <a:srcRect/>
            <a:stretch>
              <a:fillRect/>
            </a:stretch>
          </p:blipFill>
          <p:spPr bwMode="auto">
            <a:xfrm flipH="1">
              <a:off x="3465519" y="2734691"/>
              <a:ext cx="169330" cy="1676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6" name="Rectangle 48"/>
            <p:cNvSpPr>
              <a:spLocks noChangeArrowheads="1"/>
            </p:cNvSpPr>
            <p:nvPr/>
          </p:nvSpPr>
          <p:spPr bwMode="auto">
            <a:xfrm>
              <a:off x="5323708" y="2864228"/>
              <a:ext cx="460569" cy="216000"/>
            </a:xfrm>
            <a:prstGeom prst="rect">
              <a:avLst/>
            </a:prstGeom>
            <a:noFill/>
            <a:ln>
              <a:noFill/>
            </a:ln>
            <a:effectLst>
              <a:outerShdw blurRad="127000" algn="ctr" rotWithShape="0">
                <a:prstClr val="black">
                  <a:alpha val="40000"/>
                </a:prstClr>
              </a:outerShdw>
            </a:effectLst>
          </p:spPr>
          <p:txBody>
            <a:bodyPr lIns="91314" tIns="45661" rIns="91314" bIns="45661" anchor="ctr"/>
            <a:lstStyle/>
            <a:p>
              <a:pPr algn="r" fontAlgn="ctr"/>
              <a:r>
                <a:rPr lang="en-US" altLang="zh-CN" sz="1200" dirty="0">
                  <a:latin typeface="+mn-ea"/>
                  <a:ea typeface="+mn-ea"/>
                  <a:sym typeface="Arial"/>
                </a:rPr>
                <a:t>AP</a:t>
              </a:r>
            </a:p>
          </p:txBody>
        </p:sp>
        <p:grpSp>
          <p:nvGrpSpPr>
            <p:cNvPr id="37" name="组合 621"/>
            <p:cNvGrpSpPr/>
            <p:nvPr/>
          </p:nvGrpSpPr>
          <p:grpSpPr>
            <a:xfrm>
              <a:off x="2594610" y="2219482"/>
              <a:ext cx="170995" cy="107470"/>
              <a:chOff x="-983298" y="1666240"/>
              <a:chExt cx="547688" cy="309563"/>
            </a:xfrm>
            <a:solidFill>
              <a:schemeClr val="tx1">
                <a:lumMod val="65000"/>
                <a:lumOff val="35000"/>
              </a:schemeClr>
            </a:solidFill>
            <a:effectLst/>
          </p:grpSpPr>
          <p:sp>
            <p:nvSpPr>
              <p:cNvPr id="38"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a:lstStyle/>
              <a:p>
                <a:pPr fontAlgn="ctr">
                  <a:defRPr/>
                </a:pPr>
                <a:endParaRPr lang="en-US" altLang="zh-CN" sz="1200" dirty="0">
                  <a:latin typeface="+mn-ea"/>
                  <a:ea typeface="+mn-ea"/>
                  <a:cs typeface="Arial" pitchFamily="34" charset="0"/>
                </a:endParaRPr>
              </a:p>
            </p:txBody>
          </p:sp>
          <p:sp>
            <p:nvSpPr>
              <p:cNvPr id="39"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a:lstStyle/>
              <a:p>
                <a:pPr fontAlgn="ctr">
                  <a:defRPr/>
                </a:pPr>
                <a:endParaRPr lang="en-US" altLang="zh-CN" sz="1200" dirty="0">
                  <a:latin typeface="+mn-ea"/>
                  <a:ea typeface="+mn-ea"/>
                  <a:cs typeface="Arial" pitchFamily="34" charset="0"/>
                </a:endParaRPr>
              </a:p>
            </p:txBody>
          </p:sp>
        </p:grpSp>
        <p:grpSp>
          <p:nvGrpSpPr>
            <p:cNvPr id="40" name="组合 621"/>
            <p:cNvGrpSpPr/>
            <p:nvPr/>
          </p:nvGrpSpPr>
          <p:grpSpPr>
            <a:xfrm>
              <a:off x="2471661" y="2279893"/>
              <a:ext cx="170995" cy="107470"/>
              <a:chOff x="-983298" y="1666240"/>
              <a:chExt cx="547688" cy="309563"/>
            </a:xfrm>
            <a:solidFill>
              <a:schemeClr val="tx1">
                <a:lumMod val="65000"/>
                <a:lumOff val="35000"/>
              </a:schemeClr>
            </a:solidFill>
            <a:effectLst/>
          </p:grpSpPr>
          <p:sp>
            <p:nvSpPr>
              <p:cNvPr id="41"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a:lstStyle/>
              <a:p>
                <a:pPr fontAlgn="ctr">
                  <a:defRPr/>
                </a:pPr>
                <a:endParaRPr lang="en-US" altLang="zh-CN" sz="1200" dirty="0">
                  <a:latin typeface="+mn-ea"/>
                  <a:ea typeface="+mn-ea"/>
                  <a:cs typeface="Arial" pitchFamily="34" charset="0"/>
                </a:endParaRPr>
              </a:p>
            </p:txBody>
          </p:sp>
          <p:sp>
            <p:nvSpPr>
              <p:cNvPr id="42"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a:lstStyle/>
              <a:p>
                <a:pPr fontAlgn="ctr">
                  <a:defRPr/>
                </a:pPr>
                <a:endParaRPr lang="en-US" altLang="zh-CN" sz="1200" dirty="0">
                  <a:latin typeface="+mn-ea"/>
                  <a:ea typeface="+mn-ea"/>
                  <a:cs typeface="Arial" pitchFamily="34" charset="0"/>
                </a:endParaRPr>
              </a:p>
            </p:txBody>
          </p:sp>
        </p:grpSp>
        <p:sp>
          <p:nvSpPr>
            <p:cNvPr id="44" name="TextBox 342"/>
            <p:cNvSpPr txBox="1"/>
            <p:nvPr/>
          </p:nvSpPr>
          <p:spPr>
            <a:xfrm>
              <a:off x="7218386" y="2028567"/>
              <a:ext cx="2946066" cy="871942"/>
            </a:xfrm>
            <a:prstGeom prst="rect">
              <a:avLst/>
            </a:prstGeom>
            <a:noFill/>
          </p:spPr>
          <p:txBody>
            <a:bodyPr wrap="square" lIns="68552" tIns="34276" rIns="68552" bIns="34276" rtlCol="0">
              <a:spAutoFit/>
            </a:bodyPr>
            <a:lstStyle/>
            <a:p>
              <a:pPr marL="161934" indent="-171380" fontAlgn="ctr">
                <a:buClr>
                  <a:schemeClr val="tx1"/>
                </a:buClr>
                <a:buSzPct val="60000"/>
                <a:buFont typeface="Wingdings" pitchFamily="2" charset="2"/>
                <a:buChar char="l"/>
              </a:pPr>
              <a:r>
                <a:rPr lang="en-US" altLang="zh-CN" sz="1200" dirty="0">
                  <a:latin typeface="+mn-ea"/>
                  <a:ea typeface="+mn-ea"/>
                </a:rPr>
                <a:t>Cloud structure, on-demand expansion</a:t>
              </a:r>
            </a:p>
            <a:p>
              <a:pPr marL="161934" indent="-171380" fontAlgn="ctr">
                <a:buClr>
                  <a:schemeClr val="tx1"/>
                </a:buClr>
                <a:buSzPct val="60000"/>
                <a:buFont typeface="Wingdings" pitchFamily="2" charset="2"/>
                <a:buChar char="l"/>
              </a:pPr>
              <a:r>
                <a:rPr lang="en-US" altLang="zh-CN" sz="1200" dirty="0">
                  <a:latin typeface="+mn-ea"/>
                  <a:ea typeface="+mn-ea"/>
                </a:rPr>
                <a:t>Campus network virtualized into </a:t>
              </a:r>
              <a:r>
                <a:rPr lang="en-US" altLang="zh-CN" sz="1200" b="1" dirty="0">
                  <a:latin typeface="+mn-ea"/>
                  <a:ea typeface="+mn-ea"/>
                </a:rPr>
                <a:t>one</a:t>
              </a:r>
              <a:r>
                <a:rPr lang="en-US" altLang="zh-CN" sz="1200" dirty="0">
                  <a:latin typeface="+mn-ea"/>
                  <a:ea typeface="+mn-ea"/>
                </a:rPr>
                <a:t> device</a:t>
              </a:r>
            </a:p>
            <a:p>
              <a:pPr marL="171380" indent="-171380" fontAlgn="ctr">
                <a:buClr>
                  <a:schemeClr val="tx1"/>
                </a:buClr>
                <a:buSzPct val="60000"/>
                <a:buFont typeface="Wingdings" pitchFamily="2" charset="2"/>
                <a:buChar char="l"/>
              </a:pPr>
              <a:r>
                <a:rPr lang="en-US" altLang="zh-CN" sz="1200" dirty="0">
                  <a:latin typeface="+mn-ea"/>
                  <a:ea typeface="+mn-ea"/>
                </a:rPr>
                <a:t>Access switches and APs are </a:t>
              </a:r>
            </a:p>
            <a:p>
              <a:pPr marL="171380" indent="-171380" fontAlgn="ctr">
                <a:buClr>
                  <a:srgbClr val="C00000"/>
                </a:buClr>
              </a:pPr>
              <a:r>
                <a:rPr lang="en-US" altLang="zh-CN" sz="1200" dirty="0">
                  <a:latin typeface="+mn-ea"/>
                  <a:ea typeface="+mn-ea"/>
                </a:rPr>
                <a:t>    virtualized as extended ports on the </a:t>
              </a:r>
            </a:p>
            <a:p>
              <a:pPr marL="171380" indent="-171380" fontAlgn="ctr">
                <a:buClr>
                  <a:srgbClr val="C00000"/>
                </a:buClr>
              </a:pPr>
              <a:r>
                <a:rPr lang="en-US" altLang="zh-CN" sz="1200" dirty="0">
                  <a:latin typeface="+mn-ea"/>
                  <a:ea typeface="+mn-ea"/>
                </a:rPr>
                <a:t>    virtual switch</a:t>
              </a:r>
            </a:p>
          </p:txBody>
        </p:sp>
        <p:sp>
          <p:nvSpPr>
            <p:cNvPr id="45" name="TextBox 351"/>
            <p:cNvSpPr txBox="1"/>
            <p:nvPr/>
          </p:nvSpPr>
          <p:spPr>
            <a:xfrm>
              <a:off x="7218386" y="4102757"/>
              <a:ext cx="2896854" cy="871942"/>
            </a:xfrm>
            <a:prstGeom prst="rect">
              <a:avLst/>
            </a:prstGeom>
            <a:noFill/>
          </p:spPr>
          <p:txBody>
            <a:bodyPr wrap="square" lIns="68552" tIns="34276" rIns="68552" bIns="34276" rtlCol="0">
              <a:spAutoFit/>
            </a:bodyPr>
            <a:lstStyle/>
            <a:p>
              <a:pPr marL="161934" indent="-171380" fontAlgn="ctr">
                <a:buClr>
                  <a:schemeClr val="tx1"/>
                </a:buClr>
                <a:buSzPct val="60000"/>
                <a:buFont typeface="Wingdings" pitchFamily="2" charset="2"/>
                <a:buChar char="l"/>
              </a:pPr>
              <a:r>
                <a:rPr lang="en-US" altLang="zh-CN" sz="1200" dirty="0">
                  <a:latin typeface="+mn-ea"/>
                  <a:ea typeface="+mn-ea"/>
                </a:rPr>
                <a:t>Virtualize</a:t>
              </a:r>
              <a:r>
                <a:rPr lang="en-US" altLang="zh-CN" sz="1200" b="1" dirty="0">
                  <a:solidFill>
                    <a:srgbClr val="C00000"/>
                  </a:solidFill>
                  <a:latin typeface="+mn-ea"/>
                  <a:ea typeface="+mn-ea"/>
                </a:rPr>
                <a:t> </a:t>
              </a:r>
              <a:r>
                <a:rPr lang="en-US" altLang="zh-CN" sz="1200" b="1" dirty="0">
                  <a:latin typeface="+mn-ea"/>
                  <a:ea typeface="+mn-ea"/>
                </a:rPr>
                <a:t>32</a:t>
              </a:r>
              <a:r>
                <a:rPr lang="en-US" altLang="zh-CN" sz="1200" b="1" dirty="0">
                  <a:solidFill>
                    <a:srgbClr val="C00000"/>
                  </a:solidFill>
                  <a:latin typeface="+mn-ea"/>
                  <a:ea typeface="+mn-ea"/>
                </a:rPr>
                <a:t> </a:t>
              </a:r>
              <a:r>
                <a:rPr lang="en-US" altLang="zh-CN" sz="1200" dirty="0">
                  <a:latin typeface="+mn-ea"/>
                  <a:ea typeface="+mn-ea"/>
                </a:rPr>
                <a:t>access switches, which triples industrial average</a:t>
              </a:r>
            </a:p>
            <a:p>
              <a:pPr marL="171450" lvl="1" indent="-171450" fontAlgn="ctr">
                <a:buSzPct val="60000"/>
                <a:buFont typeface="Wingdings" pitchFamily="2" charset="2"/>
                <a:buChar char="l"/>
              </a:pPr>
              <a:r>
                <a:rPr lang="en-US" altLang="zh-CN" sz="1200" b="1" dirty="0">
                  <a:latin typeface="+mn-ea"/>
                  <a:ea typeface="+mn-ea"/>
                </a:rPr>
                <a:t>Unprecedentedly </a:t>
              </a:r>
              <a:r>
                <a:rPr lang="en-US" altLang="zh-CN" sz="1200" dirty="0">
                  <a:latin typeface="+mn-ea"/>
                  <a:ea typeface="+mn-ea"/>
                </a:rPr>
                <a:t>support virtualization of 1K APs, simplifying network maintenance and management</a:t>
              </a:r>
            </a:p>
          </p:txBody>
        </p:sp>
        <p:sp>
          <p:nvSpPr>
            <p:cNvPr id="46" name="矩形 32"/>
            <p:cNvSpPr/>
            <p:nvPr/>
          </p:nvSpPr>
          <p:spPr bwMode="auto">
            <a:xfrm>
              <a:off x="7239410" y="1631239"/>
              <a:ext cx="2876550" cy="28859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marL="0" lvl="1" algn="ctr" fontAlgn="ctr">
                <a:buClr>
                  <a:srgbClr val="CC9900"/>
                </a:buClr>
              </a:pPr>
              <a:r>
                <a:rPr lang="en-US" altLang="zh-CN" sz="1200" b="1" dirty="0">
                  <a:solidFill>
                    <a:srgbClr val="FFFFFF"/>
                  </a:solidFill>
                  <a:latin typeface="+mn-ea"/>
                  <a:ea typeface="+mn-ea"/>
                  <a:cs typeface="Arial" pitchFamily="34" charset="0"/>
                </a:rPr>
                <a:t>Converged campus network</a:t>
              </a:r>
            </a:p>
          </p:txBody>
        </p:sp>
        <p:sp>
          <p:nvSpPr>
            <p:cNvPr id="47" name="圆角矩形 46"/>
            <p:cNvSpPr/>
            <p:nvPr/>
          </p:nvSpPr>
          <p:spPr bwMode="auto">
            <a:xfrm>
              <a:off x="7229885" y="1599610"/>
              <a:ext cx="2903117" cy="1817261"/>
            </a:xfrm>
            <a:prstGeom prst="roundRect">
              <a:avLst>
                <a:gd name="adj" fmla="val 1853"/>
              </a:avLst>
            </a:prstGeom>
            <a:noFill/>
            <a:ln w="19050">
              <a:solidFill>
                <a:schemeClr val="accent6">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sp>
          <p:nvSpPr>
            <p:cNvPr id="48" name="矩形 32"/>
            <p:cNvSpPr/>
            <p:nvPr/>
          </p:nvSpPr>
          <p:spPr bwMode="auto">
            <a:xfrm>
              <a:off x="7248935" y="3687125"/>
              <a:ext cx="2876550" cy="28859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marL="0" lvl="1" algn="ctr" fontAlgn="ctr">
                <a:buClr>
                  <a:srgbClr val="CC9900"/>
                </a:buClr>
              </a:pPr>
              <a:r>
                <a:rPr lang="en-US" altLang="zh-CN" sz="1200" b="1" dirty="0">
                  <a:solidFill>
                    <a:srgbClr val="FFFFFF"/>
                  </a:solidFill>
                  <a:latin typeface="+mn-ea"/>
                  <a:ea typeface="+mn-ea"/>
                  <a:cs typeface="Arial" pitchFamily="34" charset="0"/>
                </a:rPr>
                <a:t>Professional capabilities</a:t>
              </a:r>
            </a:p>
          </p:txBody>
        </p:sp>
        <p:sp>
          <p:nvSpPr>
            <p:cNvPr id="49" name="圆角矩形 48"/>
            <p:cNvSpPr/>
            <p:nvPr/>
          </p:nvSpPr>
          <p:spPr bwMode="auto">
            <a:xfrm>
              <a:off x="7239410" y="3655496"/>
              <a:ext cx="2903117" cy="1817261"/>
            </a:xfrm>
            <a:prstGeom prst="roundRect">
              <a:avLst>
                <a:gd name="adj" fmla="val 1853"/>
              </a:avLst>
            </a:prstGeom>
            <a:noFill/>
            <a:ln w="19050">
              <a:solidFill>
                <a:schemeClr val="accent6">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buClr>
                  <a:srgbClr val="CC9900"/>
                </a:buClr>
                <a:buFont typeface="Wingdings" pitchFamily="2" charset="2"/>
                <a:buChar char="n"/>
              </a:pPr>
              <a:endParaRPr lang="en-US" altLang="zh-CN" sz="1200" dirty="0">
                <a:latin typeface="+mn-ea"/>
                <a:ea typeface="+mn-ea"/>
              </a:endParaRPr>
            </a:p>
          </p:txBody>
        </p:sp>
        <p:grpSp>
          <p:nvGrpSpPr>
            <p:cNvPr id="50" name="组合 445"/>
            <p:cNvGrpSpPr/>
            <p:nvPr/>
          </p:nvGrpSpPr>
          <p:grpSpPr>
            <a:xfrm>
              <a:off x="5868285" y="1707898"/>
              <a:ext cx="1242664" cy="1555147"/>
              <a:chOff x="4944554" y="2716503"/>
              <a:chExt cx="1242664" cy="1555147"/>
            </a:xfrm>
          </p:grpSpPr>
          <p:sp>
            <p:nvSpPr>
              <p:cNvPr id="51" name="TextBox 90"/>
              <p:cNvSpPr txBox="1"/>
              <p:nvPr/>
            </p:nvSpPr>
            <p:spPr>
              <a:xfrm>
                <a:off x="4944554" y="2731847"/>
                <a:ext cx="1107613" cy="243340"/>
              </a:xfrm>
              <a:prstGeom prst="rect">
                <a:avLst/>
              </a:prstGeom>
              <a:noFill/>
            </p:spPr>
            <p:txBody>
              <a:bodyPr wrap="square" rtlCol="0" anchor="ctr">
                <a:spAutoFit/>
              </a:bodyPr>
              <a:lstStyle/>
              <a:p>
                <a:pPr algn="ctr" fontAlgn="ctr"/>
                <a:r>
                  <a:rPr lang="en-US" altLang="zh-CN" sz="1200" b="1" dirty="0">
                    <a:latin typeface="+mn-ea"/>
                    <a:ea typeface="+mn-ea"/>
                    <a:cs typeface="Arial" pitchFamily="34" charset="0"/>
                    <a:sym typeface="Arial"/>
                  </a:rPr>
                  <a:t>Virtual MPUs</a:t>
                </a:r>
              </a:p>
            </p:txBody>
          </p:sp>
          <p:sp>
            <p:nvSpPr>
              <p:cNvPr id="52" name="TextBox 91"/>
              <p:cNvSpPr txBox="1"/>
              <p:nvPr/>
            </p:nvSpPr>
            <p:spPr>
              <a:xfrm>
                <a:off x="5095413" y="3599633"/>
                <a:ext cx="928121" cy="405566"/>
              </a:xfrm>
              <a:prstGeom prst="rect">
                <a:avLst/>
              </a:prstGeom>
              <a:noFill/>
            </p:spPr>
            <p:txBody>
              <a:bodyPr wrap="square" rtlCol="0" anchor="ctr">
                <a:spAutoFit/>
              </a:bodyPr>
              <a:lstStyle/>
              <a:p>
                <a:pPr algn="ctr" fontAlgn="ctr"/>
                <a:r>
                  <a:rPr lang="en-US" altLang="zh-CN" sz="1200" b="1" dirty="0">
                    <a:latin typeface="+mn-ea"/>
                    <a:ea typeface="+mn-ea"/>
                    <a:cs typeface="Arial" pitchFamily="34" charset="0"/>
                    <a:sym typeface="Arial"/>
                  </a:rPr>
                  <a:t>Virtual ports</a:t>
                </a:r>
              </a:p>
            </p:txBody>
          </p:sp>
          <p:sp>
            <p:nvSpPr>
              <p:cNvPr id="53" name="TextBox 92"/>
              <p:cNvSpPr txBox="1"/>
              <p:nvPr/>
            </p:nvSpPr>
            <p:spPr>
              <a:xfrm>
                <a:off x="5094558" y="3104104"/>
                <a:ext cx="928121" cy="405566"/>
              </a:xfrm>
              <a:prstGeom prst="rect">
                <a:avLst/>
              </a:prstGeom>
              <a:noFill/>
            </p:spPr>
            <p:txBody>
              <a:bodyPr wrap="square" rtlCol="0" anchor="ctr">
                <a:spAutoFit/>
              </a:bodyPr>
              <a:lstStyle/>
              <a:p>
                <a:pPr algn="ctr" fontAlgn="ctr"/>
                <a:r>
                  <a:rPr lang="en-US" altLang="zh-CN" sz="1200" b="1" dirty="0">
                    <a:latin typeface="+mn-ea"/>
                    <a:ea typeface="+mn-ea"/>
                    <a:cs typeface="Arial" pitchFamily="34" charset="0"/>
                    <a:sym typeface="Arial"/>
                  </a:rPr>
                  <a:t>Virtual LPUs</a:t>
                </a:r>
              </a:p>
            </p:txBody>
          </p:sp>
          <p:sp>
            <p:nvSpPr>
              <p:cNvPr id="54" name="图文框 53"/>
              <p:cNvSpPr/>
              <p:nvPr/>
            </p:nvSpPr>
            <p:spPr bwMode="auto">
              <a:xfrm>
                <a:off x="4948697" y="2716503"/>
                <a:ext cx="1238521" cy="1555147"/>
              </a:xfrm>
              <a:prstGeom prst="frame">
                <a:avLst>
                  <a:gd name="adj1" fmla="val 2855"/>
                </a:avLst>
              </a:prstGeom>
              <a:solidFill>
                <a:schemeClr val="bg1">
                  <a:lumMod val="65000"/>
                </a:schemeClr>
              </a:solidFill>
              <a:ln w="19050">
                <a:noFill/>
                <a:prstDash val="dash"/>
                <a:tailEnd type="arrow"/>
              </a:ln>
              <a:effectLst/>
              <a:extLst/>
            </p:spPr>
            <p:txBody>
              <a:bodyPr rtlCol="0" anchor="ctr"/>
              <a:lstStyle/>
              <a:p>
                <a:pPr algn="ctr" fontAlgn="ctr"/>
                <a:endParaRPr lang="en-US" altLang="zh-CN" sz="1200" dirty="0">
                  <a:latin typeface="+mn-ea"/>
                  <a:ea typeface="+mn-ea"/>
                  <a:sym typeface="Arial"/>
                </a:endParaRPr>
              </a:p>
            </p:txBody>
          </p:sp>
          <p:sp>
            <p:nvSpPr>
              <p:cNvPr id="55" name="图文框 54"/>
              <p:cNvSpPr/>
              <p:nvPr/>
            </p:nvSpPr>
            <p:spPr bwMode="auto">
              <a:xfrm>
                <a:off x="5018069" y="2967068"/>
                <a:ext cx="1108736" cy="216000"/>
              </a:xfrm>
              <a:prstGeom prst="frame">
                <a:avLst>
                  <a:gd name="adj1" fmla="val 2855"/>
                </a:avLst>
              </a:prstGeom>
              <a:solidFill>
                <a:schemeClr val="bg1">
                  <a:lumMod val="75000"/>
                </a:schemeClr>
              </a:solidFill>
              <a:ln w="19050">
                <a:noFill/>
                <a:prstDash val="dash"/>
                <a:tailEnd type="arrow"/>
              </a:ln>
              <a:effectLst/>
              <a:extLst/>
            </p:spPr>
            <p:txBody>
              <a:bodyPr rtlCol="0" anchor="ctr"/>
              <a:lstStyle/>
              <a:p>
                <a:pPr algn="ctr" fontAlgn="ctr"/>
                <a:endParaRPr lang="en-US" altLang="zh-CN" sz="1200" dirty="0">
                  <a:latin typeface="+mn-ea"/>
                  <a:ea typeface="+mn-ea"/>
                  <a:sym typeface="Arial"/>
                </a:endParaRPr>
              </a:p>
            </p:txBody>
          </p:sp>
          <p:sp>
            <p:nvSpPr>
              <p:cNvPr id="56" name="图文框 55"/>
              <p:cNvSpPr/>
              <p:nvPr/>
            </p:nvSpPr>
            <p:spPr bwMode="auto">
              <a:xfrm>
                <a:off x="5018069" y="3396448"/>
                <a:ext cx="1108736" cy="276723"/>
              </a:xfrm>
              <a:prstGeom prst="frame">
                <a:avLst>
                  <a:gd name="adj1" fmla="val 2855"/>
                </a:avLst>
              </a:prstGeom>
              <a:solidFill>
                <a:schemeClr val="bg1">
                  <a:lumMod val="75000"/>
                </a:schemeClr>
              </a:solidFill>
              <a:ln w="19050">
                <a:noFill/>
                <a:prstDash val="dash"/>
                <a:tailEnd type="arrow"/>
              </a:ln>
              <a:effectLst/>
              <a:extLst/>
            </p:spPr>
            <p:txBody>
              <a:bodyPr rtlCol="0" anchor="ctr"/>
              <a:lstStyle/>
              <a:p>
                <a:pPr algn="ctr" fontAlgn="ctr"/>
                <a:endParaRPr lang="en-US" altLang="zh-CN" sz="1200" dirty="0">
                  <a:latin typeface="+mn-ea"/>
                  <a:ea typeface="+mn-ea"/>
                  <a:sym typeface="Arial"/>
                </a:endParaRPr>
              </a:p>
            </p:txBody>
          </p:sp>
          <p:sp>
            <p:nvSpPr>
              <p:cNvPr id="57" name="图文框 56"/>
              <p:cNvSpPr/>
              <p:nvPr/>
            </p:nvSpPr>
            <p:spPr bwMode="auto">
              <a:xfrm>
                <a:off x="5018069" y="3899243"/>
                <a:ext cx="1108736" cy="276723"/>
              </a:xfrm>
              <a:prstGeom prst="frame">
                <a:avLst>
                  <a:gd name="adj1" fmla="val 2855"/>
                </a:avLst>
              </a:prstGeom>
              <a:solidFill>
                <a:schemeClr val="bg1">
                  <a:lumMod val="75000"/>
                </a:schemeClr>
              </a:solidFill>
              <a:ln w="19050">
                <a:noFill/>
                <a:prstDash val="dash"/>
                <a:tailEnd type="arrow"/>
              </a:ln>
              <a:effectLst/>
              <a:extLst/>
            </p:spPr>
            <p:txBody>
              <a:bodyPr rtlCol="0" anchor="ctr"/>
              <a:lstStyle/>
              <a:p>
                <a:pPr algn="ctr" fontAlgn="ctr"/>
                <a:endParaRPr lang="en-US" altLang="zh-CN" sz="1200" dirty="0">
                  <a:latin typeface="+mn-ea"/>
                  <a:ea typeface="+mn-ea"/>
                  <a:sym typeface="Arial"/>
                </a:endParaRPr>
              </a:p>
            </p:txBody>
          </p:sp>
          <p:cxnSp>
            <p:nvCxnSpPr>
              <p:cNvPr id="58" name="直接连接符 57"/>
              <p:cNvCxnSpPr/>
              <p:nvPr/>
            </p:nvCxnSpPr>
            <p:spPr bwMode="auto">
              <a:xfrm>
                <a:off x="5232767" y="2967068"/>
                <a:ext cx="0" cy="216000"/>
              </a:xfrm>
              <a:prstGeom prst="line">
                <a:avLst/>
              </a:prstGeom>
              <a:noFill/>
              <a:ln w="12700">
                <a:solidFill>
                  <a:schemeClr val="bg1">
                    <a:lumMod val="75000"/>
                  </a:schemeClr>
                </a:solidFill>
                <a:prstDash val="soli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a:off x="5467487" y="2967068"/>
                <a:ext cx="0" cy="216000"/>
              </a:xfrm>
              <a:prstGeom prst="line">
                <a:avLst/>
              </a:prstGeom>
              <a:noFill/>
              <a:ln w="12700">
                <a:solidFill>
                  <a:schemeClr val="bg1">
                    <a:lumMod val="75000"/>
                  </a:schemeClr>
                </a:solidFill>
                <a:prstDash val="soli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a:off x="5702207" y="2967068"/>
                <a:ext cx="0" cy="216000"/>
              </a:xfrm>
              <a:prstGeom prst="line">
                <a:avLst/>
              </a:prstGeom>
              <a:noFill/>
              <a:ln w="12700">
                <a:solidFill>
                  <a:schemeClr val="bg1">
                    <a:lumMod val="75000"/>
                  </a:schemeClr>
                </a:solidFill>
                <a:prstDash val="soli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5936928" y="2967068"/>
                <a:ext cx="0" cy="216000"/>
              </a:xfrm>
              <a:prstGeom prst="line">
                <a:avLst/>
              </a:prstGeom>
              <a:noFill/>
              <a:ln w="12700">
                <a:solidFill>
                  <a:schemeClr val="bg1">
                    <a:lumMod val="75000"/>
                  </a:schemeClr>
                </a:solidFill>
                <a:prstDash val="soli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圆角矩形 61"/>
              <p:cNvSpPr/>
              <p:nvPr/>
            </p:nvSpPr>
            <p:spPr bwMode="auto">
              <a:xfrm>
                <a:off x="5055239" y="3476778"/>
                <a:ext cx="165936" cy="191602"/>
              </a:xfrm>
              <a:prstGeom prst="roundRect">
                <a:avLst>
                  <a:gd name="adj" fmla="val 4938"/>
                </a:avLst>
              </a:prstGeom>
              <a:solidFill>
                <a:schemeClr val="tx1">
                  <a:lumMod val="50000"/>
                  <a:lumOff val="50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3" name="圆角矩形 62"/>
              <p:cNvSpPr/>
              <p:nvPr/>
            </p:nvSpPr>
            <p:spPr bwMode="auto">
              <a:xfrm>
                <a:off x="5332229" y="3476778"/>
                <a:ext cx="165936" cy="191602"/>
              </a:xfrm>
              <a:prstGeom prst="roundRect">
                <a:avLst>
                  <a:gd name="adj" fmla="val 4938"/>
                </a:avLst>
              </a:prstGeom>
              <a:solidFill>
                <a:schemeClr val="tx1">
                  <a:lumMod val="50000"/>
                  <a:lumOff val="50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4" name="圆角矩形 63"/>
              <p:cNvSpPr/>
              <p:nvPr/>
            </p:nvSpPr>
            <p:spPr bwMode="auto">
              <a:xfrm>
                <a:off x="5609219" y="3476778"/>
                <a:ext cx="165936" cy="191602"/>
              </a:xfrm>
              <a:prstGeom prst="roundRect">
                <a:avLst>
                  <a:gd name="adj" fmla="val 4938"/>
                </a:avLst>
              </a:prstGeom>
              <a:solidFill>
                <a:schemeClr val="tx1">
                  <a:lumMod val="50000"/>
                  <a:lumOff val="50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5" name="圆角矩形 64"/>
              <p:cNvSpPr/>
              <p:nvPr/>
            </p:nvSpPr>
            <p:spPr bwMode="auto">
              <a:xfrm>
                <a:off x="5886208" y="3476778"/>
                <a:ext cx="165936" cy="191602"/>
              </a:xfrm>
              <a:prstGeom prst="roundRect">
                <a:avLst>
                  <a:gd name="adj" fmla="val 4938"/>
                </a:avLst>
              </a:prstGeom>
              <a:solidFill>
                <a:schemeClr val="tx1">
                  <a:lumMod val="50000"/>
                  <a:lumOff val="50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6" name="圆角矩形 65"/>
              <p:cNvSpPr/>
              <p:nvPr/>
            </p:nvSpPr>
            <p:spPr bwMode="auto">
              <a:xfrm>
                <a:off x="5054137" y="3984364"/>
                <a:ext cx="165936" cy="191602"/>
              </a:xfrm>
              <a:prstGeom prst="roundRect">
                <a:avLst>
                  <a:gd name="adj" fmla="val 4938"/>
                </a:avLst>
              </a:prstGeom>
              <a:solidFill>
                <a:schemeClr val="bg1">
                  <a:lumMod val="75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7" name="圆角矩形 66"/>
              <p:cNvSpPr/>
              <p:nvPr/>
            </p:nvSpPr>
            <p:spPr bwMode="auto">
              <a:xfrm>
                <a:off x="5331127" y="3984364"/>
                <a:ext cx="165936" cy="191602"/>
              </a:xfrm>
              <a:prstGeom prst="roundRect">
                <a:avLst>
                  <a:gd name="adj" fmla="val 4938"/>
                </a:avLst>
              </a:prstGeom>
              <a:solidFill>
                <a:schemeClr val="bg1">
                  <a:lumMod val="75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8" name="圆角矩形 67"/>
              <p:cNvSpPr/>
              <p:nvPr/>
            </p:nvSpPr>
            <p:spPr bwMode="auto">
              <a:xfrm>
                <a:off x="5608117" y="3984364"/>
                <a:ext cx="165936" cy="191602"/>
              </a:xfrm>
              <a:prstGeom prst="roundRect">
                <a:avLst>
                  <a:gd name="adj" fmla="val 4938"/>
                </a:avLst>
              </a:prstGeom>
              <a:solidFill>
                <a:schemeClr val="bg1">
                  <a:lumMod val="75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69" name="圆角矩形 68"/>
              <p:cNvSpPr/>
              <p:nvPr/>
            </p:nvSpPr>
            <p:spPr bwMode="auto">
              <a:xfrm>
                <a:off x="5885106" y="3984364"/>
                <a:ext cx="165936" cy="191602"/>
              </a:xfrm>
              <a:prstGeom prst="roundRect">
                <a:avLst>
                  <a:gd name="adj" fmla="val 4938"/>
                </a:avLst>
              </a:prstGeom>
              <a:solidFill>
                <a:schemeClr val="bg1">
                  <a:lumMod val="75000"/>
                  <a:alpha val="80000"/>
                </a:schemeClr>
              </a:solidFill>
              <a:ln w="254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ctr"/>
                <a:endParaRPr lang="en-US" altLang="zh-CN" sz="1200" b="1" dirty="0">
                  <a:latin typeface="+mn-ea"/>
                  <a:ea typeface="+mn-ea"/>
                  <a:sym typeface="Arial"/>
                </a:endParaRPr>
              </a:p>
            </p:txBody>
          </p:sp>
          <p:sp>
            <p:nvSpPr>
              <p:cNvPr id="70" name="TextBox 109"/>
              <p:cNvSpPr txBox="1"/>
              <p:nvPr/>
            </p:nvSpPr>
            <p:spPr>
              <a:xfrm>
                <a:off x="5020162" y="2971207"/>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1</a:t>
                </a:r>
              </a:p>
            </p:txBody>
          </p:sp>
          <p:sp>
            <p:nvSpPr>
              <p:cNvPr id="71" name="TextBox 110"/>
              <p:cNvSpPr txBox="1"/>
              <p:nvPr/>
            </p:nvSpPr>
            <p:spPr>
              <a:xfrm>
                <a:off x="5250153" y="2971207"/>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2</a:t>
                </a:r>
              </a:p>
            </p:txBody>
          </p:sp>
          <p:sp>
            <p:nvSpPr>
              <p:cNvPr id="72" name="TextBox 111"/>
              <p:cNvSpPr txBox="1"/>
              <p:nvPr/>
            </p:nvSpPr>
            <p:spPr>
              <a:xfrm>
                <a:off x="5480144" y="2971207"/>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3</a:t>
                </a:r>
              </a:p>
            </p:txBody>
          </p:sp>
          <p:sp>
            <p:nvSpPr>
              <p:cNvPr id="73" name="TextBox 112"/>
              <p:cNvSpPr txBox="1"/>
              <p:nvPr/>
            </p:nvSpPr>
            <p:spPr>
              <a:xfrm>
                <a:off x="5710134" y="2967359"/>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a:t>
                </a:r>
              </a:p>
            </p:txBody>
          </p:sp>
          <p:sp>
            <p:nvSpPr>
              <p:cNvPr id="74" name="TextBox 113"/>
              <p:cNvSpPr txBox="1"/>
              <p:nvPr/>
            </p:nvSpPr>
            <p:spPr>
              <a:xfrm>
                <a:off x="5940124" y="2971207"/>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n</a:t>
                </a:r>
              </a:p>
            </p:txBody>
          </p:sp>
          <p:sp>
            <p:nvSpPr>
              <p:cNvPr id="75" name="TextBox 114"/>
              <p:cNvSpPr txBox="1"/>
              <p:nvPr/>
            </p:nvSpPr>
            <p:spPr>
              <a:xfrm>
                <a:off x="5039073" y="3457322"/>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1</a:t>
                </a:r>
              </a:p>
            </p:txBody>
          </p:sp>
          <p:sp>
            <p:nvSpPr>
              <p:cNvPr id="76" name="TextBox 115"/>
              <p:cNvSpPr txBox="1"/>
              <p:nvPr/>
            </p:nvSpPr>
            <p:spPr>
              <a:xfrm>
                <a:off x="5295760" y="3457322"/>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2</a:t>
                </a:r>
              </a:p>
            </p:txBody>
          </p:sp>
          <p:sp>
            <p:nvSpPr>
              <p:cNvPr id="77" name="TextBox 116"/>
              <p:cNvSpPr txBox="1"/>
              <p:nvPr/>
            </p:nvSpPr>
            <p:spPr>
              <a:xfrm>
                <a:off x="5582217" y="3453475"/>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a:t>
                </a:r>
              </a:p>
            </p:txBody>
          </p:sp>
          <p:sp>
            <p:nvSpPr>
              <p:cNvPr id="78" name="TextBox 117"/>
              <p:cNvSpPr txBox="1"/>
              <p:nvPr/>
            </p:nvSpPr>
            <p:spPr>
              <a:xfrm>
                <a:off x="5858925" y="3457322"/>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n</a:t>
                </a:r>
              </a:p>
            </p:txBody>
          </p:sp>
          <p:sp>
            <p:nvSpPr>
              <p:cNvPr id="79" name="TextBox 118"/>
              <p:cNvSpPr txBox="1"/>
              <p:nvPr/>
            </p:nvSpPr>
            <p:spPr>
              <a:xfrm>
                <a:off x="5025724" y="3964576"/>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1</a:t>
                </a:r>
              </a:p>
            </p:txBody>
          </p:sp>
          <p:sp>
            <p:nvSpPr>
              <p:cNvPr id="80" name="TextBox 119"/>
              <p:cNvSpPr txBox="1"/>
              <p:nvPr/>
            </p:nvSpPr>
            <p:spPr>
              <a:xfrm>
                <a:off x="5309107" y="3964576"/>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2</a:t>
                </a:r>
              </a:p>
            </p:txBody>
          </p:sp>
          <p:sp>
            <p:nvSpPr>
              <p:cNvPr id="81" name="TextBox 120"/>
              <p:cNvSpPr txBox="1"/>
              <p:nvPr/>
            </p:nvSpPr>
            <p:spPr>
              <a:xfrm>
                <a:off x="5582216" y="3960730"/>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a:t>
                </a:r>
              </a:p>
            </p:txBody>
          </p:sp>
          <p:sp>
            <p:nvSpPr>
              <p:cNvPr id="82" name="TextBox 121"/>
              <p:cNvSpPr txBox="1"/>
              <p:nvPr/>
            </p:nvSpPr>
            <p:spPr>
              <a:xfrm>
                <a:off x="5852250" y="3964576"/>
                <a:ext cx="212609" cy="246221"/>
              </a:xfrm>
              <a:prstGeom prst="rect">
                <a:avLst/>
              </a:prstGeom>
              <a:noFill/>
            </p:spPr>
            <p:txBody>
              <a:bodyPr wrap="square" rtlCol="0" anchor="ctr">
                <a:spAutoFit/>
              </a:bodyPr>
              <a:lstStyle/>
              <a:p>
                <a:pPr algn="ctr" fontAlgn="ctr"/>
                <a:r>
                  <a:rPr lang="en-US" altLang="zh-CN" sz="1200" b="1" dirty="0">
                    <a:latin typeface="+mn-ea"/>
                    <a:ea typeface="+mn-ea"/>
                    <a:sym typeface="Arial"/>
                  </a:rPr>
                  <a:t>n</a:t>
                </a:r>
              </a:p>
            </p:txBody>
          </p:sp>
        </p:grpSp>
      </p:grpSp>
    </p:spTree>
    <p:extLst>
      <p:ext uri="{BB962C8B-B14F-4D97-AF65-F5344CB8AC3E}">
        <p14:creationId xmlns:p14="http://schemas.microsoft.com/office/powerpoint/2010/main" val="3967965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1595500" y="410400"/>
            <a:ext cx="10596500" cy="1024280"/>
          </a:xfrm>
        </p:spPr>
        <p:txBody>
          <a:bodyPr/>
          <a:lstStyle/>
          <a:p>
            <a:r>
              <a:rPr lang="en-US" altLang="zh-CN" sz="3000" smtClean="0"/>
              <a:t>Flexible Ethernet Networking: Stability and Reliability </a:t>
            </a:r>
            <a:endParaRPr lang="zh-CN" altLang="en-US" sz="3000" dirty="0"/>
          </a:p>
        </p:txBody>
      </p:sp>
      <p:grpSp>
        <p:nvGrpSpPr>
          <p:cNvPr id="41" name="组合 40"/>
          <p:cNvGrpSpPr/>
          <p:nvPr/>
        </p:nvGrpSpPr>
        <p:grpSpPr>
          <a:xfrm>
            <a:off x="1235460" y="1412776"/>
            <a:ext cx="10045116" cy="5184576"/>
            <a:chOff x="2386392" y="1969268"/>
            <a:chExt cx="7506802" cy="3532269"/>
          </a:xfrm>
        </p:grpSpPr>
        <p:grpSp>
          <p:nvGrpSpPr>
            <p:cNvPr id="4" name="Group 2"/>
            <p:cNvGrpSpPr>
              <a:grpSpLocks/>
            </p:cNvGrpSpPr>
            <p:nvPr/>
          </p:nvGrpSpPr>
          <p:grpSpPr bwMode="auto">
            <a:xfrm rot="-5400000">
              <a:off x="3378753" y="3008246"/>
              <a:ext cx="3083719" cy="1198647"/>
              <a:chOff x="564" y="1992"/>
              <a:chExt cx="2658" cy="984"/>
            </a:xfrm>
          </p:grpSpPr>
          <p:sp>
            <p:nvSpPr>
              <p:cNvPr id="5" name="Freeform 3"/>
              <p:cNvSpPr>
                <a:spLocks/>
              </p:cNvSpPr>
              <p:nvPr/>
            </p:nvSpPr>
            <p:spPr bwMode="gray">
              <a:xfrm>
                <a:off x="564"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sp>
            <p:nvSpPr>
              <p:cNvPr id="6" name="Freeform 4"/>
              <p:cNvSpPr>
                <a:spLocks/>
              </p:cNvSpPr>
              <p:nvPr/>
            </p:nvSpPr>
            <p:spPr bwMode="gray">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sp>
            <p:nvSpPr>
              <p:cNvPr id="7" name="Freeform 5"/>
              <p:cNvSpPr>
                <a:spLocks/>
              </p:cNvSpPr>
              <p:nvPr/>
            </p:nvSpPr>
            <p:spPr bwMode="gray">
              <a:xfrm flipH="1">
                <a:off x="2025"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grpSp>
        <p:grpSp>
          <p:nvGrpSpPr>
            <p:cNvPr id="8" name="Group 6"/>
            <p:cNvGrpSpPr>
              <a:grpSpLocks/>
            </p:cNvGrpSpPr>
            <p:nvPr/>
          </p:nvGrpSpPr>
          <p:grpSpPr bwMode="auto">
            <a:xfrm rot="5400000" flipH="1">
              <a:off x="5674511" y="2989794"/>
              <a:ext cx="3083719" cy="1233166"/>
              <a:chOff x="564" y="1992"/>
              <a:chExt cx="2658" cy="984"/>
            </a:xfrm>
          </p:grpSpPr>
          <p:sp>
            <p:nvSpPr>
              <p:cNvPr id="9" name="Freeform 7"/>
              <p:cNvSpPr>
                <a:spLocks/>
              </p:cNvSpPr>
              <p:nvPr/>
            </p:nvSpPr>
            <p:spPr bwMode="gray">
              <a:xfrm>
                <a:off x="564"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sp>
            <p:nvSpPr>
              <p:cNvPr id="10" name="Freeform 8"/>
              <p:cNvSpPr>
                <a:spLocks/>
              </p:cNvSpPr>
              <p:nvPr/>
            </p:nvSpPr>
            <p:spPr bwMode="gray">
              <a:xfrm>
                <a:off x="1773" y="1992"/>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sp>
            <p:nvSpPr>
              <p:cNvPr id="11" name="Freeform 9"/>
              <p:cNvSpPr>
                <a:spLocks/>
              </p:cNvSpPr>
              <p:nvPr/>
            </p:nvSpPr>
            <p:spPr bwMode="gray">
              <a:xfrm flipH="1">
                <a:off x="2025"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C0C0C0">
                      <a:gamma/>
                      <a:tint val="0"/>
                      <a:invGamma/>
                      <a:alpha val="0"/>
                    </a:srgbClr>
                  </a:gs>
                  <a:gs pos="100000">
                    <a:srgbClr val="C0C0C0"/>
                  </a:gs>
                </a:gsLst>
                <a:lin ang="5400000" scaled="1"/>
              </a:gradFill>
              <a:ln w="9525" cap="flat" cmpd="sng">
                <a:noFill/>
                <a:prstDash val="solid"/>
                <a:round/>
                <a:headEnd type="none" w="med" len="med"/>
                <a:tailEnd type="none" w="med" len="med"/>
              </a:ln>
              <a:effectLst/>
            </p:spPr>
            <p:txBody>
              <a:bodyPr wrap="none" anchor="ctr"/>
              <a:lstStyle/>
              <a:p>
                <a:pPr fontAlgn="ctr"/>
                <a:endParaRPr lang="en-US" altLang="zh-CN" sz="1200" dirty="0">
                  <a:latin typeface="+mn-lt"/>
                  <a:ea typeface="微软雅黑" pitchFamily="34" charset="-122"/>
                </a:endParaRPr>
              </a:p>
            </p:txBody>
          </p:sp>
        </p:grpSp>
        <p:grpSp>
          <p:nvGrpSpPr>
            <p:cNvPr id="12" name="Group 10"/>
            <p:cNvGrpSpPr>
              <a:grpSpLocks/>
            </p:cNvGrpSpPr>
            <p:nvPr/>
          </p:nvGrpSpPr>
          <p:grpSpPr bwMode="auto">
            <a:xfrm>
              <a:off x="5412726" y="2975346"/>
              <a:ext cx="1245070" cy="1209675"/>
              <a:chOff x="2457" y="2000"/>
              <a:chExt cx="901" cy="888"/>
            </a:xfrm>
          </p:grpSpPr>
          <p:pic>
            <p:nvPicPr>
              <p:cNvPr id="13" name="Picture 11" descr="circuler_1"/>
              <p:cNvPicPr>
                <a:picLocks noChangeAspect="1" noChangeArrowheads="1"/>
              </p:cNvPicPr>
              <p:nvPr/>
            </p:nvPicPr>
            <p:blipFill>
              <a:blip r:embed="rId3" cstate="print"/>
              <a:srcRect/>
              <a:stretch>
                <a:fillRect/>
              </a:stretch>
            </p:blipFill>
            <p:spPr bwMode="ltGray">
              <a:xfrm>
                <a:off x="2457" y="2000"/>
                <a:ext cx="901" cy="886"/>
              </a:xfrm>
              <a:prstGeom prst="rect">
                <a:avLst/>
              </a:prstGeom>
              <a:noFill/>
            </p:spPr>
          </p:pic>
          <p:sp>
            <p:nvSpPr>
              <p:cNvPr id="14" name="Oval 12"/>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fontAlgn="ctr"/>
                <a:endParaRPr lang="en-US" altLang="zh-CN" sz="1600" dirty="0">
                  <a:latin typeface="+mn-lt"/>
                  <a:ea typeface="微软雅黑" pitchFamily="34" charset="-122"/>
                </a:endParaRPr>
              </a:p>
            </p:txBody>
          </p:sp>
          <p:sp>
            <p:nvSpPr>
              <p:cNvPr id="15" name="Freeform 13"/>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pPr fontAlgn="ctr"/>
                <a:endParaRPr lang="en-US" altLang="zh-CN" sz="1200" dirty="0">
                  <a:latin typeface="+mn-lt"/>
                  <a:ea typeface="微软雅黑" pitchFamily="34" charset="-122"/>
                </a:endParaRPr>
              </a:p>
            </p:txBody>
          </p:sp>
          <p:grpSp>
            <p:nvGrpSpPr>
              <p:cNvPr id="16" name="Group 14"/>
              <p:cNvGrpSpPr>
                <a:grpSpLocks/>
              </p:cNvGrpSpPr>
              <p:nvPr/>
            </p:nvGrpSpPr>
            <p:grpSpPr bwMode="auto">
              <a:xfrm rot="-1297425" flipH="1" flipV="1">
                <a:off x="2521" y="2686"/>
                <a:ext cx="783" cy="182"/>
                <a:chOff x="2528" y="1060"/>
                <a:chExt cx="894" cy="236"/>
              </a:xfrm>
            </p:grpSpPr>
            <p:grpSp>
              <p:nvGrpSpPr>
                <p:cNvPr id="17" name="Group 15"/>
                <p:cNvGrpSpPr>
                  <a:grpSpLocks/>
                </p:cNvGrpSpPr>
                <p:nvPr/>
              </p:nvGrpSpPr>
              <p:grpSpPr bwMode="auto">
                <a:xfrm>
                  <a:off x="2528" y="1060"/>
                  <a:ext cx="742" cy="186"/>
                  <a:chOff x="1565" y="2568"/>
                  <a:chExt cx="1118" cy="279"/>
                </a:xfrm>
              </p:grpSpPr>
              <p:sp>
                <p:nvSpPr>
                  <p:cNvPr id="23" name="AutoShape 16"/>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4" name="AutoShape 17"/>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5" name="AutoShape 18"/>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6" name="AutoShape 19"/>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grpSp>
            <p:grpSp>
              <p:nvGrpSpPr>
                <p:cNvPr id="18" name="Group 20"/>
                <p:cNvGrpSpPr>
                  <a:grpSpLocks/>
                </p:cNvGrpSpPr>
                <p:nvPr/>
              </p:nvGrpSpPr>
              <p:grpSpPr bwMode="auto">
                <a:xfrm rot="1353540">
                  <a:off x="2680" y="1110"/>
                  <a:ext cx="742" cy="186"/>
                  <a:chOff x="1565" y="2568"/>
                  <a:chExt cx="1118" cy="279"/>
                </a:xfrm>
              </p:grpSpPr>
              <p:sp>
                <p:nvSpPr>
                  <p:cNvPr id="19" name="AutoShape 21"/>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0" name="AutoShape 22"/>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1" name="AutoShape 23"/>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sp>
                <p:nvSpPr>
                  <p:cNvPr id="22" name="AutoShape 24"/>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pPr fontAlgn="ctr"/>
                    <a:endParaRPr lang="en-US" altLang="zh-CN" sz="1200" dirty="0">
                      <a:latin typeface="+mn-lt"/>
                      <a:ea typeface="微软雅黑" pitchFamily="34" charset="-122"/>
                    </a:endParaRPr>
                  </a:p>
                </p:txBody>
              </p:sp>
            </p:grpSp>
          </p:grpSp>
        </p:grpSp>
        <p:sp>
          <p:nvSpPr>
            <p:cNvPr id="27" name="AutoShape 25"/>
            <p:cNvSpPr>
              <a:spLocks noChangeArrowheads="1"/>
            </p:cNvSpPr>
            <p:nvPr/>
          </p:nvSpPr>
          <p:spPr bwMode="ltGray">
            <a:xfrm>
              <a:off x="2411081" y="1969268"/>
              <a:ext cx="2204636" cy="991791"/>
            </a:xfrm>
            <a:prstGeom prst="roundRect">
              <a:avLst>
                <a:gd name="adj" fmla="val 11921"/>
              </a:avLst>
            </a:prstGeom>
            <a:gradFill rotWithShape="1">
              <a:gsLst>
                <a:gs pos="0">
                  <a:srgbClr val="8BC91B"/>
                </a:gs>
                <a:gs pos="100000">
                  <a:srgbClr val="8BC91B">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28" name="AutoShape 26"/>
            <p:cNvSpPr>
              <a:spLocks noChangeArrowheads="1"/>
            </p:cNvSpPr>
            <p:nvPr/>
          </p:nvSpPr>
          <p:spPr bwMode="ltGray">
            <a:xfrm>
              <a:off x="2400717" y="3095599"/>
              <a:ext cx="2231664" cy="991791"/>
            </a:xfrm>
            <a:prstGeom prst="roundRect">
              <a:avLst>
                <a:gd name="adj" fmla="val 11921"/>
              </a:avLst>
            </a:prstGeom>
            <a:gradFill rotWithShape="1">
              <a:gsLst>
                <a:gs pos="0">
                  <a:srgbClr val="009999"/>
                </a:gs>
                <a:gs pos="100000">
                  <a:srgbClr val="009999">
                    <a:gamma/>
                    <a:tint val="72941"/>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29" name="AutoShape 27"/>
            <p:cNvSpPr>
              <a:spLocks noChangeArrowheads="1"/>
            </p:cNvSpPr>
            <p:nvPr/>
          </p:nvSpPr>
          <p:spPr bwMode="gray">
            <a:xfrm>
              <a:off x="2436225" y="4237410"/>
              <a:ext cx="2206870" cy="991790"/>
            </a:xfrm>
            <a:prstGeom prst="roundRect">
              <a:avLst>
                <a:gd name="adj" fmla="val 11921"/>
              </a:avLst>
            </a:prstGeom>
            <a:gradFill rotWithShape="1">
              <a:gsLst>
                <a:gs pos="0">
                  <a:srgbClr val="1C8EE4"/>
                </a:gs>
                <a:gs pos="100000">
                  <a:srgbClr val="1C8EE4">
                    <a:gamma/>
                    <a:shade val="82353"/>
                    <a:invGamma/>
                  </a:srgbClr>
                </a:gs>
              </a:gsLst>
              <a:lin ang="0" scaled="1"/>
            </a:gradFill>
            <a:ln w="28575" algn="ctr">
              <a:solidFill>
                <a:schemeClr val="bg1"/>
              </a:solidFill>
              <a:round/>
              <a:headEnd/>
              <a:tailEnd/>
            </a:ln>
            <a:effectLst>
              <a:outerShdw dist="35921" dir="2700000" algn="ctr" rotWithShape="0">
                <a:srgbClr val="292929">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30" name="AutoShape 28"/>
            <p:cNvSpPr>
              <a:spLocks noChangeArrowheads="1"/>
            </p:cNvSpPr>
            <p:nvPr/>
          </p:nvSpPr>
          <p:spPr bwMode="ltGray">
            <a:xfrm>
              <a:off x="7573354" y="1969268"/>
              <a:ext cx="2300828" cy="991791"/>
            </a:xfrm>
            <a:prstGeom prst="roundRect">
              <a:avLst>
                <a:gd name="adj" fmla="val 11921"/>
              </a:avLst>
            </a:prstGeom>
            <a:gradFill rotWithShape="1">
              <a:gsLst>
                <a:gs pos="0">
                  <a:srgbClr val="8BC91B"/>
                </a:gs>
                <a:gs pos="100000">
                  <a:srgbClr val="8BC91B">
                    <a:gamma/>
                    <a:shade val="69804"/>
                    <a:invGamma/>
                  </a:srgb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31" name="AutoShape 29"/>
            <p:cNvSpPr>
              <a:spLocks noChangeArrowheads="1"/>
            </p:cNvSpPr>
            <p:nvPr/>
          </p:nvSpPr>
          <p:spPr bwMode="ltGray">
            <a:xfrm>
              <a:off x="7572164" y="3095599"/>
              <a:ext cx="2300828" cy="991791"/>
            </a:xfrm>
            <a:prstGeom prst="roundRect">
              <a:avLst>
                <a:gd name="adj" fmla="val 11921"/>
              </a:avLst>
            </a:prstGeom>
            <a:gradFill rotWithShape="1">
              <a:gsLst>
                <a:gs pos="0">
                  <a:srgbClr val="009999"/>
                </a:gs>
                <a:gs pos="100000">
                  <a:srgbClr val="009999">
                    <a:gamma/>
                    <a:tint val="72941"/>
                    <a:invGamma/>
                  </a:srgbClr>
                </a:gs>
              </a:gsLst>
              <a:lin ang="5400000" scaled="1"/>
            </a:gradFill>
            <a:ln w="25400" algn="ctr">
              <a:solidFill>
                <a:srgbClr val="FEFEFE"/>
              </a:solidFill>
              <a:round/>
              <a:headEnd/>
              <a:tailEnd/>
            </a:ln>
            <a:effectLst>
              <a:outerShdw dist="53882" dir="2700000" algn="ctr" rotWithShape="0">
                <a:srgbClr val="000000">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32" name="AutoShape 30"/>
            <p:cNvSpPr>
              <a:spLocks noChangeArrowheads="1"/>
            </p:cNvSpPr>
            <p:nvPr/>
          </p:nvSpPr>
          <p:spPr bwMode="gray">
            <a:xfrm>
              <a:off x="7572164" y="4237410"/>
              <a:ext cx="2300828" cy="991790"/>
            </a:xfrm>
            <a:prstGeom prst="roundRect">
              <a:avLst>
                <a:gd name="adj" fmla="val 11921"/>
              </a:avLst>
            </a:prstGeom>
            <a:gradFill rotWithShape="1">
              <a:gsLst>
                <a:gs pos="0">
                  <a:srgbClr val="1C8EE4"/>
                </a:gs>
                <a:gs pos="100000">
                  <a:srgbClr val="1C8EE4">
                    <a:gamma/>
                    <a:shade val="82353"/>
                    <a:invGamma/>
                  </a:srgbClr>
                </a:gs>
              </a:gsLst>
              <a:lin ang="0" scaled="1"/>
            </a:gradFill>
            <a:ln w="28575" algn="ctr">
              <a:solidFill>
                <a:schemeClr val="bg1"/>
              </a:solidFill>
              <a:round/>
              <a:headEnd/>
              <a:tailEnd/>
            </a:ln>
            <a:effectLst>
              <a:outerShdw dist="35921" dir="2700000" algn="ctr" rotWithShape="0">
                <a:srgbClr val="292929">
                  <a:alpha val="50000"/>
                </a:srgbClr>
              </a:outerShdw>
            </a:effectLst>
          </p:spPr>
          <p:txBody>
            <a:bodyPr wrap="none" lIns="68562" tIns="34281" rIns="68562" bIns="34281" anchor="ctr"/>
            <a:lstStyle/>
            <a:p>
              <a:pPr fontAlgn="ctr"/>
              <a:endParaRPr lang="en-US" altLang="zh-CN" sz="1200" b="1" dirty="0">
                <a:latin typeface="+mn-lt"/>
                <a:ea typeface="微软雅黑" pitchFamily="34" charset="-122"/>
              </a:endParaRPr>
            </a:p>
          </p:txBody>
        </p:sp>
        <p:sp>
          <p:nvSpPr>
            <p:cNvPr id="33" name="Rectangle 31"/>
            <p:cNvSpPr>
              <a:spLocks noChangeArrowheads="1"/>
            </p:cNvSpPr>
            <p:nvPr/>
          </p:nvSpPr>
          <p:spPr bwMode="auto">
            <a:xfrm>
              <a:off x="2386392" y="2053115"/>
              <a:ext cx="2263955" cy="1177213"/>
            </a:xfrm>
            <a:prstGeom prst="rect">
              <a:avLst/>
            </a:prstGeom>
            <a:noFill/>
            <a:ln w="9525">
              <a:noFill/>
              <a:miter lim="800000"/>
              <a:headEnd/>
              <a:tailEnd/>
            </a:ln>
            <a:effectLst/>
          </p:spPr>
          <p:txBody>
            <a:bodyPr wrap="square" lIns="68548" tIns="34274" rIns="68548" bIns="34274">
              <a:spAutoFit/>
            </a:bodyPr>
            <a:lstStyle/>
            <a:p>
              <a:pPr algn="ctr" eaLnBrk="0" fontAlgn="ctr" hangingPunct="0">
                <a:buSzPct val="100000"/>
                <a:defRPr/>
              </a:pPr>
              <a:r>
                <a:rPr lang="en-US" altLang="zh-CN" sz="1200" b="1" dirty="0">
                  <a:solidFill>
                    <a:srgbClr val="000000"/>
                  </a:solidFill>
                  <a:effectLst>
                    <a:outerShdw blurRad="38100" dist="38100" dir="2700000" algn="tl">
                      <a:srgbClr val="C0C0C0"/>
                    </a:outerShdw>
                  </a:effectLst>
                  <a:latin typeface="+mn-lt"/>
                  <a:ea typeface="Arial Unicode MS" pitchFamily="34" charset="-122"/>
                  <a:cs typeface="Arial" charset="0"/>
                  <a:sym typeface="Calibri" pitchFamily="34" charset="0"/>
                </a:rPr>
                <a:t>Key Component Redundancy</a:t>
              </a:r>
            </a:p>
            <a:p>
              <a:pPr fontAlgn="ctr"/>
              <a:endParaRPr lang="en-US" altLang="zh-CN" sz="1200" b="1" dirty="0">
                <a:effectLst>
                  <a:outerShdw blurRad="38100" dist="38100" dir="2700000" algn="tl">
                    <a:srgbClr val="C0C0C0"/>
                  </a:outerShdw>
                </a:effectLst>
                <a:latin typeface="+mn-lt"/>
                <a:ea typeface="微软雅黑" pitchFamily="34" charset="-122"/>
                <a:cs typeface="Arial" charset="0"/>
              </a:endParaRPr>
            </a:p>
            <a:p>
              <a:pPr eaLnBrk="0" fontAlgn="ctr" hangingPunct="0">
                <a:buSzPct val="100000"/>
                <a:defRPr/>
              </a:pPr>
              <a:r>
                <a:rPr lang="en-US" altLang="zh-CN" sz="1200" b="1" dirty="0">
                  <a:solidFill>
                    <a:srgbClr val="FEFFFF"/>
                  </a:solidFill>
                  <a:latin typeface="+mn-lt"/>
                  <a:ea typeface="Arial Unicode MS" pitchFamily="34" charset="-122"/>
                  <a:cs typeface="Arial" charset="0"/>
                  <a:sym typeface="Calibri" pitchFamily="34" charset="0"/>
                </a:rPr>
                <a:t>Power supplies and fans are hot swappable and work in redundancy mode.</a:t>
              </a:r>
              <a:endParaRPr lang="en-US" altLang="zh-CN" sz="1200" b="1" dirty="0">
                <a:solidFill>
                  <a:srgbClr val="FEFFFF"/>
                </a:solidFill>
                <a:latin typeface="+mn-lt"/>
                <a:ea typeface="微软雅黑" pitchFamily="34" charset="-122"/>
                <a:cs typeface="Arial" charset="0"/>
              </a:endParaRPr>
            </a:p>
          </p:txBody>
        </p:sp>
        <p:sp>
          <p:nvSpPr>
            <p:cNvPr id="34" name="Rectangle 32"/>
            <p:cNvSpPr>
              <a:spLocks noChangeArrowheads="1"/>
            </p:cNvSpPr>
            <p:nvPr/>
          </p:nvSpPr>
          <p:spPr bwMode="auto">
            <a:xfrm>
              <a:off x="5397998" y="3230629"/>
              <a:ext cx="1341485" cy="253883"/>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dirty="0">
                  <a:solidFill>
                    <a:srgbClr val="080808"/>
                  </a:solidFill>
                  <a:latin typeface="+mn-lt"/>
                  <a:ea typeface="微软雅黑" pitchFamily="34" charset="-122"/>
                  <a:cs typeface="Arial" charset="0"/>
                </a:rPr>
                <a:t>High reliability</a:t>
              </a:r>
            </a:p>
          </p:txBody>
        </p:sp>
        <p:sp>
          <p:nvSpPr>
            <p:cNvPr id="35" name="Rectangle 66"/>
            <p:cNvSpPr>
              <a:spLocks noChangeArrowheads="1"/>
            </p:cNvSpPr>
            <p:nvPr/>
          </p:nvSpPr>
          <p:spPr bwMode="auto">
            <a:xfrm>
              <a:off x="4888659" y="3548069"/>
              <a:ext cx="2368727" cy="190212"/>
            </a:xfrm>
            <a:prstGeom prst="rect">
              <a:avLst/>
            </a:prstGeom>
            <a:noFill/>
            <a:ln w="9525">
              <a:noFill/>
              <a:miter lim="800000"/>
              <a:headEnd/>
              <a:tailEnd/>
            </a:ln>
            <a:effectLst/>
          </p:spPr>
          <p:txBody>
            <a:bodyPr lIns="67093" tIns="33603" rIns="67093" bIns="33603">
              <a:spAutoFit/>
            </a:bodyPr>
            <a:lstStyle/>
            <a:p>
              <a:pPr marL="304719" indent="-304719" algn="ctr" fontAlgn="ctr">
                <a:lnSpc>
                  <a:spcPct val="70000"/>
                </a:lnSpc>
                <a:spcBef>
                  <a:spcPct val="5000"/>
                </a:spcBef>
                <a:buClr>
                  <a:schemeClr val="tx1"/>
                </a:buClr>
                <a:buSzPct val="80000"/>
              </a:pPr>
              <a:r>
                <a:rPr lang="en-US" altLang="zh-CN" sz="1800" b="1" dirty="0">
                  <a:solidFill>
                    <a:srgbClr val="C00000"/>
                  </a:solidFill>
                  <a:latin typeface="+mn-lt"/>
                  <a:ea typeface="微软雅黑" pitchFamily="34" charset="-122"/>
                </a:rPr>
                <a:t>99.999%+</a:t>
              </a:r>
            </a:p>
          </p:txBody>
        </p:sp>
        <p:sp>
          <p:nvSpPr>
            <p:cNvPr id="36" name="Rectangle 67"/>
            <p:cNvSpPr>
              <a:spLocks noChangeArrowheads="1"/>
            </p:cNvSpPr>
            <p:nvPr/>
          </p:nvSpPr>
          <p:spPr bwMode="auto">
            <a:xfrm>
              <a:off x="7640721" y="3136478"/>
              <a:ext cx="2252473" cy="1177213"/>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b="1" dirty="0">
                  <a:effectLst>
                    <a:outerShdw blurRad="38100" dist="38100" dir="2700000" algn="tl">
                      <a:srgbClr val="C0C0C0"/>
                    </a:outerShdw>
                  </a:effectLst>
                  <a:latin typeface="+mn-lt"/>
                  <a:ea typeface="微软雅黑" pitchFamily="34" charset="-122"/>
                  <a:cs typeface="Arial" charset="0"/>
                </a:rPr>
                <a:t>SEP</a:t>
              </a:r>
            </a:p>
            <a:p>
              <a:pPr fontAlgn="ctr">
                <a:defRPr/>
              </a:pPr>
              <a:r>
                <a:rPr lang="en-US" altLang="zh-CN" sz="1200" b="1" dirty="0">
                  <a:solidFill>
                    <a:srgbClr val="FEFFFF"/>
                  </a:solidFill>
                  <a:latin typeface="+mn-lt"/>
                  <a:ea typeface="微软雅黑" pitchFamily="34" charset="-122"/>
                  <a:cs typeface="Arial" pitchFamily="34" charset="0"/>
                </a:rPr>
                <a:t>Supports closed-ring, open-ring, and cascading topologies. SEP can work with STP to provide </a:t>
              </a:r>
              <a:r>
                <a:rPr lang="en-US" altLang="zh-CN" sz="1200" b="1" dirty="0">
                  <a:solidFill>
                    <a:srgbClr val="FEFFFF"/>
                  </a:solidFill>
                  <a:latin typeface="+mn-lt"/>
                  <a:ea typeface="微软雅黑" pitchFamily="34" charset="-122"/>
                  <a:cs typeface="Arial" charset="0"/>
                </a:rPr>
                <a:t>50 ms protection switching.</a:t>
              </a:r>
            </a:p>
          </p:txBody>
        </p:sp>
        <p:sp>
          <p:nvSpPr>
            <p:cNvPr id="37" name="Rectangle 68"/>
            <p:cNvSpPr>
              <a:spLocks noChangeArrowheads="1"/>
            </p:cNvSpPr>
            <p:nvPr/>
          </p:nvSpPr>
          <p:spPr bwMode="auto">
            <a:xfrm>
              <a:off x="2463181" y="4302894"/>
              <a:ext cx="2162288" cy="1177213"/>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b="1" dirty="0">
                  <a:effectLst>
                    <a:outerShdw blurRad="38100" dist="38100" dir="2700000" algn="tl">
                      <a:srgbClr val="C0C0C0"/>
                    </a:outerShdw>
                  </a:effectLst>
                  <a:latin typeface="+mn-lt"/>
                  <a:ea typeface="微软雅黑" pitchFamily="34" charset="-122"/>
                  <a:cs typeface="Arial" charset="0"/>
                </a:rPr>
                <a:t>G.8032</a:t>
              </a:r>
            </a:p>
            <a:p>
              <a:pPr fontAlgn="ctr">
                <a:defRPr/>
              </a:pPr>
              <a:r>
                <a:rPr lang="en-US" altLang="zh-CN" sz="1200" dirty="0">
                  <a:solidFill>
                    <a:srgbClr val="FFFFFF"/>
                  </a:solidFill>
                  <a:effectLst>
                    <a:outerShdw blurRad="38100" dist="38100" dir="2700000" algn="tl">
                      <a:srgbClr val="C0C0C0"/>
                    </a:outerShdw>
                  </a:effectLst>
                  <a:latin typeface="+mn-lt"/>
                  <a:ea typeface="Arial Unicode MS" pitchFamily="34" charset="-122"/>
                  <a:cs typeface="Arial" pitchFamily="34" charset="0"/>
                </a:rPr>
                <a:t>Supports multiple rings and domains and provides interworking capabilities for devices.</a:t>
              </a:r>
            </a:p>
            <a:p>
              <a:pPr fontAlgn="ctr">
                <a:defRPr/>
              </a:pPr>
              <a:r>
                <a:rPr lang="en-US" altLang="zh-CN" sz="1200" dirty="0">
                  <a:solidFill>
                    <a:srgbClr val="FFFFFF"/>
                  </a:solidFill>
                  <a:effectLst>
                    <a:outerShdw blurRad="38100" dist="38100" dir="2700000" algn="tl">
                      <a:srgbClr val="C0C0C0"/>
                    </a:outerShdw>
                  </a:effectLst>
                  <a:latin typeface="+mn-lt"/>
                  <a:ea typeface="Arial Unicode MS" pitchFamily="34" charset="-122"/>
                  <a:cs typeface="Arial" pitchFamily="34" charset="0"/>
                </a:rPr>
                <a:t>Originates from SDH.</a:t>
              </a:r>
              <a:endParaRPr lang="en-US" altLang="zh-CN" sz="1200" b="1" dirty="0">
                <a:solidFill>
                  <a:schemeClr val="bg1"/>
                </a:solidFill>
                <a:effectLst>
                  <a:outerShdw blurRad="38100" dist="38100" dir="2700000" algn="tl">
                    <a:srgbClr val="C0C0C0"/>
                  </a:outerShdw>
                </a:effectLst>
                <a:latin typeface="+mn-lt"/>
                <a:ea typeface="微软雅黑" pitchFamily="34" charset="-122"/>
                <a:cs typeface="Arial" charset="0"/>
              </a:endParaRPr>
            </a:p>
          </p:txBody>
        </p:sp>
        <p:sp>
          <p:nvSpPr>
            <p:cNvPr id="38" name="Rectangle 69"/>
            <p:cNvSpPr>
              <a:spLocks noChangeArrowheads="1"/>
            </p:cNvSpPr>
            <p:nvPr/>
          </p:nvSpPr>
          <p:spPr bwMode="auto">
            <a:xfrm>
              <a:off x="7590021" y="4324324"/>
              <a:ext cx="2295464" cy="1177213"/>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b="1" dirty="0">
                  <a:effectLst>
                    <a:outerShdw blurRad="38100" dist="38100" dir="2700000" algn="tl">
                      <a:srgbClr val="C0C0C0"/>
                    </a:outerShdw>
                  </a:effectLst>
                  <a:latin typeface="+mn-lt"/>
                  <a:ea typeface="微软雅黑" pitchFamily="34" charset="-122"/>
                  <a:cs typeface="Arial" charset="0"/>
                </a:rPr>
                <a:t>Smart-link</a:t>
              </a:r>
            </a:p>
            <a:p>
              <a:pPr fontAlgn="ctr"/>
              <a:endParaRPr lang="en-US" altLang="zh-CN" sz="1200" b="1" dirty="0">
                <a:solidFill>
                  <a:srgbClr val="FEFFFF"/>
                </a:solidFill>
                <a:effectLst>
                  <a:outerShdw blurRad="38100" dist="38100" dir="2700000" algn="tl">
                    <a:srgbClr val="C0C0C0"/>
                  </a:outerShdw>
                </a:effectLst>
                <a:latin typeface="+mn-lt"/>
                <a:ea typeface="微软雅黑" pitchFamily="34" charset="-122"/>
                <a:cs typeface="Arial" charset="0"/>
              </a:endParaRPr>
            </a:p>
            <a:p>
              <a:pPr eaLnBrk="0" fontAlgn="ctr" hangingPunct="0">
                <a:buSzPct val="100000"/>
                <a:defRPr/>
              </a:pPr>
              <a:r>
                <a:rPr lang="en-US" altLang="zh-CN" sz="1200" b="1" dirty="0">
                  <a:solidFill>
                    <a:srgbClr val="FEFFFF"/>
                  </a:solidFill>
                  <a:latin typeface="+mn-lt"/>
                  <a:ea typeface="Arial Unicode MS" pitchFamily="34" charset="-122"/>
                  <a:cs typeface="Arial" charset="0"/>
                  <a:sym typeface="Calibri" pitchFamily="34" charset="0"/>
                </a:rPr>
                <a:t>Used in dual-homing networking to ensure nonstop forwarding if a single link fails.</a:t>
              </a:r>
            </a:p>
          </p:txBody>
        </p:sp>
        <p:sp>
          <p:nvSpPr>
            <p:cNvPr id="39" name="Rectangle 70"/>
            <p:cNvSpPr>
              <a:spLocks noChangeArrowheads="1"/>
            </p:cNvSpPr>
            <p:nvPr/>
          </p:nvSpPr>
          <p:spPr bwMode="auto">
            <a:xfrm>
              <a:off x="2417436" y="3153145"/>
              <a:ext cx="2346416" cy="992547"/>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b="1" dirty="0">
                  <a:effectLst>
                    <a:outerShdw blurRad="38100" dist="38100" dir="2700000" algn="tl">
                      <a:srgbClr val="C0C0C0"/>
                    </a:outerShdw>
                  </a:effectLst>
                  <a:latin typeface="+mn-lt"/>
                  <a:ea typeface="微软雅黑" pitchFamily="34" charset="-122"/>
                  <a:cs typeface="Arial" charset="0"/>
                </a:rPr>
                <a:t>OAM</a:t>
              </a:r>
            </a:p>
            <a:p>
              <a:pPr fontAlgn="ctr"/>
              <a:endParaRPr lang="en-US" altLang="zh-CN" sz="1200" b="1" dirty="0">
                <a:solidFill>
                  <a:srgbClr val="FEFFFF"/>
                </a:solidFill>
                <a:effectLst>
                  <a:outerShdw blurRad="38100" dist="38100" dir="2700000" algn="tl">
                    <a:srgbClr val="C0C0C0"/>
                  </a:outerShdw>
                </a:effectLst>
                <a:latin typeface="+mn-lt"/>
                <a:ea typeface="微软雅黑" pitchFamily="34" charset="-122"/>
                <a:cs typeface="Arial" charset="0"/>
              </a:endParaRPr>
            </a:p>
            <a:p>
              <a:pPr eaLnBrk="0" fontAlgn="ctr" hangingPunct="0">
                <a:buSzPct val="100000"/>
                <a:defRPr/>
              </a:pPr>
              <a:r>
                <a:rPr lang="en-US" altLang="zh-CN" sz="1200" b="1" dirty="0">
                  <a:solidFill>
                    <a:srgbClr val="FEFFFF"/>
                  </a:solidFill>
                  <a:latin typeface="+mn-lt"/>
                  <a:ea typeface="Arial Unicode MS" pitchFamily="34" charset="-122"/>
                  <a:cs typeface="Arial" charset="0"/>
                  <a:sym typeface="Calibri" pitchFamily="34" charset="0"/>
                </a:rPr>
                <a:t>All the S5700 series switches support OAM to implement end-to-end fault detection.</a:t>
              </a:r>
            </a:p>
          </p:txBody>
        </p:sp>
        <p:sp>
          <p:nvSpPr>
            <p:cNvPr id="40" name="Rectangle 71"/>
            <p:cNvSpPr>
              <a:spLocks noChangeArrowheads="1"/>
            </p:cNvSpPr>
            <p:nvPr/>
          </p:nvSpPr>
          <p:spPr bwMode="auto">
            <a:xfrm>
              <a:off x="7597172" y="2016893"/>
              <a:ext cx="2205168" cy="992547"/>
            </a:xfrm>
            <a:prstGeom prst="rect">
              <a:avLst/>
            </a:prstGeom>
            <a:noFill/>
            <a:ln w="9525">
              <a:noFill/>
              <a:miter lim="800000"/>
              <a:headEnd/>
              <a:tailEnd/>
            </a:ln>
            <a:effectLst/>
          </p:spPr>
          <p:txBody>
            <a:bodyPr wrap="square" lIns="68548" tIns="34274" rIns="68548" bIns="34274">
              <a:spAutoFit/>
            </a:bodyPr>
            <a:lstStyle/>
            <a:p>
              <a:pPr algn="ctr" fontAlgn="ctr"/>
              <a:r>
                <a:rPr lang="en-US" altLang="zh-CN" sz="1200" b="1" dirty="0">
                  <a:effectLst>
                    <a:outerShdw blurRad="38100" dist="38100" dir="2700000" algn="tl">
                      <a:srgbClr val="C0C0C0"/>
                    </a:outerShdw>
                  </a:effectLst>
                  <a:latin typeface="+mn-lt"/>
                  <a:ea typeface="微软雅黑" pitchFamily="34" charset="-122"/>
                  <a:cs typeface="Arial" charset="0"/>
                </a:rPr>
                <a:t>6 kV surge protection</a:t>
              </a:r>
            </a:p>
            <a:p>
              <a:pPr fontAlgn="ctr"/>
              <a:r>
                <a:rPr lang="en-US" altLang="zh-CN" sz="1200" dirty="0">
                  <a:solidFill>
                    <a:schemeClr val="bg1"/>
                  </a:solidFill>
                  <a:latin typeface="+mn-lt"/>
                </a:rPr>
                <a:t>Provides 6 kV patented surge protection technology, 8 times the standard surge protection performance.</a:t>
              </a:r>
              <a:endParaRPr lang="en-US" altLang="zh-CN" sz="1200" b="1" dirty="0">
                <a:solidFill>
                  <a:schemeClr val="bg1"/>
                </a:solidFill>
                <a:latin typeface="+mn-lt"/>
                <a:ea typeface="微软雅黑" pitchFamily="34" charset="-122"/>
                <a:cs typeface="Arial" charset="0"/>
              </a:endParaRPr>
            </a:p>
          </p:txBody>
        </p:sp>
      </p:grpSp>
    </p:spTree>
    <p:extLst>
      <p:ext uri="{BB962C8B-B14F-4D97-AF65-F5344CB8AC3E}">
        <p14:creationId xmlns:p14="http://schemas.microsoft.com/office/powerpoint/2010/main" val="2130126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quarter" idx="10"/>
          </p:nvPr>
        </p:nvSpPr>
        <p:spPr/>
        <p:txBody>
          <a:bodyPr/>
          <a:lstStyle/>
          <a:p>
            <a:r>
              <a:rPr lang="en-US" altLang="zh-CN" smtClean="0"/>
              <a:t>What is the meaning of each section of the switch’s name: S5720-56C-PWR-EI-AC?</a:t>
            </a:r>
            <a:endParaRPr lang="zh-CN" altLang="en-US" smtClean="0"/>
          </a:p>
          <a:p>
            <a:endParaRPr lang="zh-CN" altLang="en-US" dirty="0"/>
          </a:p>
        </p:txBody>
      </p:sp>
    </p:spTree>
    <p:extLst>
      <p:ext uri="{BB962C8B-B14F-4D97-AF65-F5344CB8AC3E}">
        <p14:creationId xmlns:p14="http://schemas.microsoft.com/office/powerpoint/2010/main" val="308942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sz="quarter" idx="11"/>
          </p:nvPr>
        </p:nvSpPr>
        <p:spPr/>
        <p:txBody>
          <a:bodyPr/>
          <a:lstStyle/>
          <a:p>
            <a:r>
              <a:rPr lang="en-US" altLang="zh-CN" smtClean="0"/>
              <a:t>SX7 fixed switch product positioning</a:t>
            </a:r>
          </a:p>
          <a:p>
            <a:r>
              <a:rPr lang="en-US" altLang="zh-CN" smtClean="0"/>
              <a:t>SX7 fixed switch sub-cards and modules</a:t>
            </a:r>
          </a:p>
          <a:p>
            <a:r>
              <a:rPr lang="en-US" altLang="zh-CN" smtClean="0"/>
              <a:t>SX7 fixed switch product characteristics</a:t>
            </a:r>
          </a:p>
          <a:p>
            <a:r>
              <a:rPr lang="en-US" altLang="zh-CN" smtClean="0"/>
              <a:t>SX7 fixed switch typical application scenarios</a:t>
            </a:r>
            <a:endParaRPr lang="en-US" altLang="zh-CN" dirty="0"/>
          </a:p>
        </p:txBody>
      </p:sp>
    </p:spTree>
    <p:extLst>
      <p:ext uri="{BB962C8B-B14F-4D97-AF65-F5344CB8AC3E}">
        <p14:creationId xmlns:p14="http://schemas.microsoft.com/office/powerpoint/2010/main" val="2996492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微软雅黑" panose="020B0503020204020204" pitchFamily="34" charset="-122"/>
                <a:ea typeface="微软雅黑" panose="020B0503020204020204" pitchFamily="34" charset="-122"/>
              </a:rPr>
              <a:t>Huawei Learning Website</a:t>
            </a:r>
          </a:p>
          <a:p>
            <a:pPr lvl="1"/>
            <a:r>
              <a:rPr lang="en-US" altLang="zh-CN" dirty="0">
                <a:latin typeface="微软雅黑" panose="020B0503020204020204" pitchFamily="34" charset="-122"/>
                <a:ea typeface="微软雅黑" panose="020B0503020204020204" pitchFamily="34" charset="-122"/>
              </a:rPr>
              <a:t>http://support.huawei.com/learning/Index!toTrainIndex</a:t>
            </a:r>
          </a:p>
          <a:p>
            <a:r>
              <a:rPr lang="en-US" altLang="zh-CN" dirty="0">
                <a:latin typeface="微软雅黑" panose="020B0503020204020204" pitchFamily="34" charset="-122"/>
                <a:ea typeface="微软雅黑" panose="020B0503020204020204" pitchFamily="34" charset="-122"/>
              </a:rPr>
              <a:t>Huawei Support Case Library</a:t>
            </a:r>
          </a:p>
          <a:p>
            <a:pPr lvl="1"/>
            <a:r>
              <a:rPr lang="en-US" altLang="zh-CN" dirty="0">
                <a:latin typeface="微软雅黑" panose="020B0503020204020204" pitchFamily="34" charset="-122"/>
                <a:ea typeface="微软雅黑" panose="020B0503020204020204" pitchFamily="34" charset="-122"/>
              </a:rPr>
              <a:t>http://support.huawei.com/enterprise/servicecenter?lang=zh</a:t>
            </a:r>
          </a:p>
          <a:p>
            <a:endParaRPr lang="zh-CN" altLang="en-US" dirty="0"/>
          </a:p>
        </p:txBody>
      </p:sp>
    </p:spTree>
    <p:extLst>
      <p:ext uri="{BB962C8B-B14F-4D97-AF65-F5344CB8AC3E}">
        <p14:creationId xmlns:p14="http://schemas.microsoft.com/office/powerpoint/2010/main" val="214596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a:latin typeface="微软雅黑" panose="020B0503020204020204" pitchFamily="34" charset="-122"/>
                <a:ea typeface="微软雅黑" panose="020B0503020204020204" pitchFamily="34" charset="-122"/>
              </a:rPr>
              <a:t>Cloud DC solution</a:t>
            </a:r>
          </a:p>
          <a:p>
            <a:pPr lvl="1"/>
            <a:r>
              <a:rPr lang="en-US" altLang="zh-CN" dirty="0">
                <a:latin typeface="微软雅黑" panose="020B0503020204020204" pitchFamily="34" charset="-122"/>
                <a:ea typeface="微软雅黑" panose="020B0503020204020204" pitchFamily="34" charset="-122"/>
              </a:rPr>
              <a:t>http://e.huawei.com/cn/solutions/business-needs/data-center</a:t>
            </a:r>
          </a:p>
          <a:p>
            <a:endParaRPr lang="zh-CN" altLang="en-US" dirty="0"/>
          </a:p>
        </p:txBody>
      </p:sp>
    </p:spTree>
    <p:extLst>
      <p:ext uri="{BB962C8B-B14F-4D97-AF65-F5344CB8AC3E}">
        <p14:creationId xmlns:p14="http://schemas.microsoft.com/office/powerpoint/2010/main" val="2506992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03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6"/>
          <p:cNvSpPr>
            <a:spLocks noGrp="1" noChangeArrowheads="1"/>
          </p:cNvSpPr>
          <p:nvPr>
            <p:ph idx="1"/>
          </p:nvPr>
        </p:nvSpPr>
        <p:spPr/>
        <p:txBody>
          <a:bodyPr/>
          <a:lstStyle/>
          <a:p>
            <a:r>
              <a:rPr lang="en-US" altLang="zh-CN" dirty="0" smtClean="0"/>
              <a:t>Upon completion of this course, you will be able to:</a:t>
            </a:r>
          </a:p>
          <a:p>
            <a:pPr lvl="1"/>
            <a:r>
              <a:rPr lang="en-US" altLang="zh-CN" dirty="0" smtClean="0"/>
              <a:t>Describe SX7 fixed switch product positioning</a:t>
            </a:r>
            <a:endParaRPr lang="zh-CN" altLang="en-US" dirty="0" smtClean="0"/>
          </a:p>
          <a:p>
            <a:pPr lvl="1"/>
            <a:r>
              <a:rPr lang="en-US" altLang="zh-CN" dirty="0" smtClean="0"/>
              <a:t>Describe SX7 fixed switch sub-cards and modules</a:t>
            </a:r>
            <a:endParaRPr lang="zh-CN" altLang="en-US" dirty="0" smtClean="0"/>
          </a:p>
          <a:p>
            <a:pPr lvl="1"/>
            <a:r>
              <a:rPr lang="en-US" altLang="zh-CN" dirty="0" smtClean="0"/>
              <a:t>Describe SX7 fixed switch product c</a:t>
            </a:r>
            <a:r>
              <a:rPr lang="en-US" dirty="0" smtClean="0"/>
              <a:t>haracteristics</a:t>
            </a:r>
          </a:p>
          <a:p>
            <a:pPr lvl="1"/>
            <a:r>
              <a:rPr lang="en-US" altLang="zh-CN" dirty="0" smtClean="0"/>
              <a:t>Describe SX7 fixed switch typical application scenarios</a:t>
            </a:r>
            <a:endParaRPr lang="zh-CN" altLang="en-US" dirty="0"/>
          </a:p>
        </p:txBody>
      </p:sp>
    </p:spTree>
    <p:extLst>
      <p:ext uri="{BB962C8B-B14F-4D97-AF65-F5344CB8AC3E}">
        <p14:creationId xmlns:p14="http://schemas.microsoft.com/office/powerpoint/2010/main" val="3582689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0"/>
          </p:nvPr>
        </p:nvSpPr>
        <p:spPr/>
        <p:txBody>
          <a:bodyPr/>
          <a:lstStyle/>
          <a:p>
            <a:r>
              <a:rPr lang="en-US" altLang="zh-CN" b="1" dirty="0" smtClean="0"/>
              <a:t>Overview of S Series Fixed Switches</a:t>
            </a:r>
          </a:p>
          <a:p>
            <a:r>
              <a:rPr lang="en-US" altLang="zh-CN" dirty="0" smtClean="0">
                <a:solidFill>
                  <a:schemeClr val="bg1">
                    <a:lumMod val="50000"/>
                  </a:schemeClr>
                </a:solidFill>
              </a:rPr>
              <a:t>Overview of S Series Modular Switches </a:t>
            </a:r>
          </a:p>
          <a:p>
            <a:r>
              <a:rPr lang="en-US" altLang="zh-CN" dirty="0" smtClean="0">
                <a:solidFill>
                  <a:schemeClr val="bg1">
                    <a:lumMod val="50000"/>
                  </a:schemeClr>
                </a:solidFill>
              </a:rPr>
              <a:t>Sub-cards and Modules</a:t>
            </a:r>
          </a:p>
          <a:p>
            <a:r>
              <a:rPr lang="en-US" altLang="zh-CN" dirty="0" smtClean="0">
                <a:solidFill>
                  <a:schemeClr val="bg1">
                    <a:lumMod val="50000"/>
                  </a:schemeClr>
                </a:solidFill>
              </a:rPr>
              <a:t>Product Features</a:t>
            </a:r>
            <a:endParaRPr lang="en-US" altLang="zh-CN" dirty="0">
              <a:solidFill>
                <a:schemeClr val="bg1">
                  <a:lumMod val="50000"/>
                </a:schemeClr>
              </a:solidFill>
            </a:endParaRPr>
          </a:p>
        </p:txBody>
      </p:sp>
    </p:spTree>
    <p:extLst>
      <p:ext uri="{BB962C8B-B14F-4D97-AF65-F5344CB8AC3E}">
        <p14:creationId xmlns:p14="http://schemas.microsoft.com/office/powerpoint/2010/main" val="279078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tsShapeName" descr="D69C5@@B4E8@54489G242200G@54B746084:@i84:@hM015430@!!!!BIHO@]m11015430!@89B9E911309785G475瑟接耿栽黔*32鼓亮/qqu!!!!!!!!!!!!!!!!!!!!!!!!!!!!!!!!!!!!!!!!!!!!!!!!!!!!!!!!!!!!!!!!!!!!!!!!!!!!!!!!!!!!!!!!!!!!!!!!!!!!!!!!!!!!!!!!!!!!!!!!!!!!!!!!!!!!!!!!!!!!!!!!!!!!!!!!!!!!!!!!!!!!!!!!!!!!!!!!!!!!!!!!!!!!!!!!!!!!!!!!!!!!!!!!!!!!!!!!!!!!!!!!!!!!!!!!!!!!!!!!!!!!!!!!!!!!!!!!!!!!!!!!!!!!!!!!!!!!!!!!!!!!!!!!!!!!!!!!!!!!!!!!!!!!!!!!!!!!!!!!!!!!!!!!!!!!!!!!!!!!!!!!!!!!!!!!!!!!!!!!!!!!!!!!!!!!!!!!!!!!!!!!!!!!!!!!!!!!!!!!!!!!!!!!!!!!!!!!!!!!!!!!!!!!!!!!!!!!!!!!!!!!!!!!!!!!!!!!!!!!!!!!!!!!!!!!!!!!!!!!!!!!!!!!!!!!!!!!!!!!!!!!!!!!!!!!!!!!!!!!!!!!!!!!!!!!!!!!!!!!!!!!!!!!!!!!!!!!!!!!!!!!!!!!!!!!!!!!!!!!!!!!!!!!!!!!!!!!!!!!!!!!!!!!!!!!!!!!!!!!!!!!!!!!!!!!!!!!!!!!!!!!!!!!!!!!!!!!!!!!!!!!!!!!!!!!!!!!!!!!!!!!!!!!!!!!!!!!!!!!!!!!!!!!!!!!!!!!!!!!!!!!!!!!!!!!!!!!!!!!!!!!!!!!!!!!!!!!!!!!!!!!!!!!!!!!!!!!!!!!!!!!!!!!!!!!!!!!!!!!!!!!!!!!!!!!!!!!!!!!!!!!!!!!!!!!!!!!!!!!!!!!!!!!!!!!!!!!!!!!!!!!!!!!!!!!!!!!!!!!!!!!!!!!!!!!!!!!!!!!!!!!!!!!!!!!!!!!!!!!!!!!!!!!!!!!!!!!!!!!!!!!!!!!!!!!!!!!!!!!!!!!!!!!!!!!!!!!!!!!!!!!!!!!!!!!!!!!!!!!!!!!!!!!!!!!!!!!!!!!!!!!!!!!!!!!!!!!!!!!!!!!!!!!!!!!!!!!!!!!!!!!!!!!!!!!!!!!!!!!!!!!!!!!!!!!!!!!!!!!!!!!!!!!!!!!!!!!!!!!!!!!!!!!!!!!!!!!!!!!!!!!!!!!!!!!!!!!!!!!!!!!!!!!!!!!!!!!!!!!!!!!!!!!!!!!!!!!!!!!!!!!!!!!!!!!!!!!!!!!!!!!!!!!!!!!!!!!!!!!!!!!!!!!!!!!!!!!!!!!!!!!!!!!!!!!!!!!!!!!!!!!!!!!!!!!!!!!!!!!!!!!!!!!!!!!!!!!!!!!!!!!!!!!!!!!!!!!!!!!!!!!!!!!!!!!!!!!!!!!!!!!!!!!!!!!!!!!!!!!!!!!!!!!!!!!!!!!!!!!!!!!!!!!!!!!!!!!!!!!!!!!!!!!!!!!!!!!!!!!!!!!!!!!!!!!!!!!!!!!!!!!!!!!!!!!!!!!!!!!!!!!!!!!!!!!!!!!!!!!!!!!!!!!!!!!!!!!!!!!!!!!!!!!!!!!!!!!!!!!!!!!!!!!!!!!!!!!!!!!!!!!!!!!!!!!!!!!!!!!!!!!!!!!!!!!!!!!!!!!!!!!!!!!!!!!!!!!!!!!!!!!!!!!!!!!!!!!!!!!!!!!!!!!!!!!!!!!!!!!!!!!!!!!!!!!!!!!!!!!!!!!!!!!!!!!!!!!!!!!!!!!!!!!!!!!!!!!!!!!!!!!!!!!!!!!!!!!!!!!!!!!!!!!!!!!!!!!!!!!!!!!!!!!!!!!!!!!!!!!!!!!!!!!!!!!!!!!!!!!!!!!!!!!!!!!!!!!!!!!!!!!!!!!!!!!!!!!!!!!!!!!!!!!!!!!!!!!!!!!!!!!!!!!!!!!!!!!!!!!!!!!!!!!!!!!!!!!!!!!!!!!!!!!!!!!!!!!!!!!!!!!!!!!!!!!!!!!!!!!!!!!!!!!!!!!!!!!!!!!!!!!!!!!!!!!!!!!!!!!!!!!!!!!!!!!!!!!!!!!!!!!!!!!!!!!!!!!!!!!!!!!!!!!!!!!!!!!!!!!!!!!!!!!!!!!!!!!!!!!!!!!!!!!!!!!!!!!!!!!!!!!!!!!!!!!!!!!!!!!!!!!!!!!!!!!!!!!!!!!!!!!!!!!!!!!!!!!!!!!!!!!!!!!!!!!!!!!!!!!!!!!!!!!!!!!!!!!!!!!!!!!!!!!!!!!!!!!!!!!!!!!!!!!!!!!!!!!!!!!!!!!!!!!!!!!!!!!!!!!!!!!!!!!!!!!!!!!!!!!!!!!!!!!!!!!!!!!!!!!!!!!!!!!!!!!!!!!!!!!!!!!!!!!!!!!!!!!!!!!!!!!!!!!!!!!!!!!!!!!!!1!1" hidden="1"/>
          <p:cNvSpPr>
            <a:spLocks noChangeArrowheads="1"/>
          </p:cNvSpPr>
          <p:nvPr/>
        </p:nvSpPr>
        <p:spPr bwMode="auto">
          <a:xfrm>
            <a:off x="1524001" y="-219045"/>
            <a:ext cx="297739" cy="4396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lgn="ctr">
            <a:solidFill>
              <a:schemeClr val="tx1"/>
            </a:solidFill>
            <a:miter lim="800000"/>
            <a:headEnd/>
            <a:tailEnd/>
          </a:ln>
        </p:spPr>
        <p:txBody>
          <a:bodyPr wrap="none" lIns="79200" tIns="39600" rIns="79200" bIns="39600" anchor="ctr">
            <a:spAutoFit/>
          </a:bodyPr>
          <a:lstStyle/>
          <a:p>
            <a:endParaRPr lang="en-US"/>
          </a:p>
        </p:txBody>
      </p:sp>
      <p:sp>
        <p:nvSpPr>
          <p:cNvPr id="5" name="文本占位符 4"/>
          <p:cNvSpPr>
            <a:spLocks noGrp="1"/>
          </p:cNvSpPr>
          <p:nvPr>
            <p:ph type="body" sz="quarter" idx="12"/>
          </p:nvPr>
        </p:nvSpPr>
        <p:spPr/>
        <p:txBody>
          <a:bodyPr/>
          <a:lstStyle/>
          <a:p>
            <a:r>
              <a:rPr lang="en-US" altLang="zh-CN" dirty="0"/>
              <a:t>SX7 Series Ethernet Switches Family</a:t>
            </a:r>
            <a:endParaRPr lang="zh-CN" altLang="en-US" dirty="0"/>
          </a:p>
        </p:txBody>
      </p:sp>
      <p:grpSp>
        <p:nvGrpSpPr>
          <p:cNvPr id="6" name="组合 5"/>
          <p:cNvGrpSpPr/>
          <p:nvPr/>
        </p:nvGrpSpPr>
        <p:grpSpPr>
          <a:xfrm>
            <a:off x="1739516" y="1419784"/>
            <a:ext cx="8712968" cy="4961614"/>
            <a:chOff x="2639616" y="1478828"/>
            <a:chExt cx="7236804" cy="4931566"/>
          </a:xfrm>
        </p:grpSpPr>
        <p:sp>
          <p:nvSpPr>
            <p:cNvPr id="10265" name="Freeform 30"/>
            <p:cNvSpPr>
              <a:spLocks/>
            </p:cNvSpPr>
            <p:nvPr/>
          </p:nvSpPr>
          <p:spPr bwMode="auto">
            <a:xfrm rot="8888943" flipH="1">
              <a:off x="4316366" y="1949375"/>
              <a:ext cx="2641012" cy="1650244"/>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8DBAE7"/>
                </a:gs>
                <a:gs pos="100000">
                  <a:srgbClr val="FFFFFF">
                    <a:alpha val="0"/>
                  </a:srgbClr>
                </a:gs>
              </a:gsLst>
              <a:lin ang="5400000" scaled="1"/>
            </a:gradFill>
            <a:ln w="9525" cap="flat" cmpd="sng">
              <a:solidFill>
                <a:schemeClr val="bg1"/>
              </a:solidFill>
              <a:prstDash val="solid"/>
              <a:round/>
              <a:headEnd type="none" w="med" len="med"/>
              <a:tailEnd type="none" w="med" len="med"/>
            </a:ln>
          </p:spPr>
          <p:txBody>
            <a:bodyPr lIns="73025" tIns="36512" rIns="73025" bIns="36512"/>
            <a:lstStyle/>
            <a:p>
              <a:endParaRPr lang="en-US" sz="1200">
                <a:latin typeface="+mn-ea"/>
                <a:ea typeface="+mn-ea"/>
              </a:endParaRPr>
            </a:p>
          </p:txBody>
        </p:sp>
        <p:sp>
          <p:nvSpPr>
            <p:cNvPr id="84" name="AutoShape 24"/>
            <p:cNvSpPr>
              <a:spLocks noChangeArrowheads="1"/>
            </p:cNvSpPr>
            <p:nvPr/>
          </p:nvSpPr>
          <p:spPr bwMode="gray">
            <a:xfrm>
              <a:off x="2715792" y="3325428"/>
              <a:ext cx="1724025" cy="355600"/>
            </a:xfrm>
            <a:prstGeom prst="roundRect">
              <a:avLst>
                <a:gd name="adj" fmla="val 50000"/>
              </a:avLst>
            </a:prstGeom>
            <a:gradFill rotWithShape="1">
              <a:gsLst>
                <a:gs pos="0">
                  <a:srgbClr val="0080A2">
                    <a:alpha val="89999"/>
                  </a:srgbClr>
                </a:gs>
                <a:gs pos="50000">
                  <a:srgbClr val="0080A2">
                    <a:gamma/>
                    <a:tint val="33725"/>
                    <a:invGamma/>
                  </a:srgbClr>
                </a:gs>
                <a:gs pos="100000">
                  <a:srgbClr val="0080A2">
                    <a:alpha val="89999"/>
                  </a:srgbClr>
                </a:gs>
              </a:gsLst>
              <a:lin ang="0" scaled="1"/>
            </a:gradFill>
            <a:ln w="9525" algn="ctr">
              <a:noFill/>
              <a:round/>
              <a:headEnd/>
              <a:tailEnd/>
            </a:ln>
            <a:effectLst/>
          </p:spPr>
          <p:txBody>
            <a:bodyPr wrap="none" anchor="ctr"/>
            <a:lstStyle/>
            <a:p>
              <a:pPr algn="ctr">
                <a:defRPr/>
              </a:pPr>
              <a:r>
                <a:rPr lang="en-US" altLang="zh-CN" sz="1200" b="1" dirty="0">
                  <a:latin typeface="+mn-ea"/>
                  <a:ea typeface="+mn-ea"/>
                </a:rPr>
                <a:t>100M</a:t>
              </a:r>
              <a:endParaRPr lang="zh-CN" altLang="en-US" sz="1200" b="1" dirty="0">
                <a:latin typeface="+mn-ea"/>
                <a:ea typeface="+mn-ea"/>
              </a:endParaRPr>
            </a:p>
          </p:txBody>
        </p:sp>
        <p:sp>
          <p:nvSpPr>
            <p:cNvPr id="88" name="AutoShape 24"/>
            <p:cNvSpPr>
              <a:spLocks noChangeArrowheads="1"/>
            </p:cNvSpPr>
            <p:nvPr/>
          </p:nvSpPr>
          <p:spPr bwMode="gray">
            <a:xfrm>
              <a:off x="4903676" y="3954556"/>
              <a:ext cx="1724025" cy="355600"/>
            </a:xfrm>
            <a:prstGeom prst="roundRect">
              <a:avLst>
                <a:gd name="adj" fmla="val 50000"/>
              </a:avLst>
            </a:prstGeom>
            <a:gradFill rotWithShape="1">
              <a:gsLst>
                <a:gs pos="0">
                  <a:srgbClr val="0080A2">
                    <a:alpha val="89999"/>
                  </a:srgbClr>
                </a:gs>
                <a:gs pos="50000">
                  <a:srgbClr val="0080A2">
                    <a:gamma/>
                    <a:tint val="33725"/>
                    <a:invGamma/>
                  </a:srgbClr>
                </a:gs>
                <a:gs pos="100000">
                  <a:srgbClr val="0080A2">
                    <a:alpha val="89999"/>
                  </a:srgbClr>
                </a:gs>
              </a:gsLst>
              <a:lin ang="0" scaled="1"/>
            </a:gradFill>
            <a:ln w="9525" algn="ctr">
              <a:noFill/>
              <a:round/>
              <a:headEnd/>
              <a:tailEnd/>
            </a:ln>
            <a:effectLst/>
          </p:spPr>
          <p:txBody>
            <a:bodyPr wrap="none" anchor="ctr"/>
            <a:lstStyle/>
            <a:p>
              <a:pPr algn="ctr">
                <a:defRPr/>
              </a:pPr>
              <a:r>
                <a:rPr lang="en-US" altLang="zh-CN" sz="1200" b="1" dirty="0">
                  <a:latin typeface="+mn-ea"/>
                  <a:ea typeface="+mn-ea"/>
                </a:rPr>
                <a:t>100M</a:t>
              </a:r>
              <a:endParaRPr lang="zh-CN" altLang="en-US" sz="1200" b="1" dirty="0">
                <a:latin typeface="+mn-ea"/>
                <a:ea typeface="+mn-ea"/>
              </a:endParaRPr>
            </a:p>
          </p:txBody>
        </p:sp>
        <p:sp>
          <p:nvSpPr>
            <p:cNvPr id="89" name="AutoShape 24"/>
            <p:cNvSpPr>
              <a:spLocks noChangeArrowheads="1"/>
            </p:cNvSpPr>
            <p:nvPr/>
          </p:nvSpPr>
          <p:spPr bwMode="gray">
            <a:xfrm>
              <a:off x="7340222" y="3367231"/>
              <a:ext cx="1724025" cy="355600"/>
            </a:xfrm>
            <a:prstGeom prst="roundRect">
              <a:avLst>
                <a:gd name="adj" fmla="val 50000"/>
              </a:avLst>
            </a:prstGeom>
            <a:gradFill rotWithShape="1">
              <a:gsLst>
                <a:gs pos="0">
                  <a:srgbClr val="0080A2">
                    <a:alpha val="89999"/>
                  </a:srgbClr>
                </a:gs>
                <a:gs pos="50000">
                  <a:srgbClr val="0080A2">
                    <a:gamma/>
                    <a:tint val="33725"/>
                    <a:invGamma/>
                  </a:srgbClr>
                </a:gs>
                <a:gs pos="100000">
                  <a:srgbClr val="0080A2">
                    <a:alpha val="89999"/>
                  </a:srgbClr>
                </a:gs>
              </a:gsLst>
              <a:lin ang="0" scaled="1"/>
            </a:gradFill>
            <a:ln w="9525" algn="ctr">
              <a:noFill/>
              <a:round/>
              <a:headEnd/>
              <a:tailEnd/>
            </a:ln>
            <a:effectLst/>
          </p:spPr>
          <p:txBody>
            <a:bodyPr wrap="none" anchor="ctr"/>
            <a:lstStyle/>
            <a:p>
              <a:pPr algn="ctr">
                <a:defRPr/>
              </a:pPr>
              <a:r>
                <a:rPr lang="en-US" altLang="zh-CN" sz="1200" b="1" dirty="0">
                  <a:latin typeface="+mn-ea"/>
                  <a:ea typeface="+mn-ea"/>
                </a:rPr>
                <a:t>1000M</a:t>
              </a:r>
              <a:endParaRPr lang="zh-CN" altLang="en-US" sz="1200" b="1" dirty="0">
                <a:latin typeface="+mn-ea"/>
                <a:ea typeface="+mn-ea"/>
              </a:endParaRPr>
            </a:p>
          </p:txBody>
        </p:sp>
        <p:sp>
          <p:nvSpPr>
            <p:cNvPr id="90" name="AutoShape 24"/>
            <p:cNvSpPr>
              <a:spLocks noChangeArrowheads="1"/>
            </p:cNvSpPr>
            <p:nvPr/>
          </p:nvSpPr>
          <p:spPr bwMode="gray">
            <a:xfrm>
              <a:off x="7661758" y="1478828"/>
              <a:ext cx="1724025" cy="355600"/>
            </a:xfrm>
            <a:prstGeom prst="roundRect">
              <a:avLst>
                <a:gd name="adj" fmla="val 50000"/>
              </a:avLst>
            </a:prstGeom>
            <a:gradFill rotWithShape="1">
              <a:gsLst>
                <a:gs pos="0">
                  <a:srgbClr val="0080A2">
                    <a:alpha val="89999"/>
                  </a:srgbClr>
                </a:gs>
                <a:gs pos="50000">
                  <a:srgbClr val="0080A2">
                    <a:gamma/>
                    <a:tint val="33725"/>
                    <a:invGamma/>
                  </a:srgbClr>
                </a:gs>
                <a:gs pos="100000">
                  <a:srgbClr val="0080A2">
                    <a:alpha val="89999"/>
                  </a:srgbClr>
                </a:gs>
              </a:gsLst>
              <a:lin ang="0" scaled="1"/>
            </a:gradFill>
            <a:ln w="9525" algn="ctr">
              <a:noFill/>
              <a:round/>
              <a:headEnd/>
              <a:tailEnd/>
            </a:ln>
            <a:effectLst/>
          </p:spPr>
          <p:txBody>
            <a:bodyPr wrap="none" anchor="ctr"/>
            <a:lstStyle/>
            <a:p>
              <a:pPr algn="ctr">
                <a:defRPr/>
              </a:pPr>
              <a:r>
                <a:rPr lang="en-US" altLang="zh-CN" sz="1200" b="1" dirty="0">
                  <a:latin typeface="+mn-ea"/>
                  <a:ea typeface="+mn-ea"/>
                </a:rPr>
                <a:t>10000M</a:t>
              </a:r>
              <a:endParaRPr lang="zh-CN" altLang="en-US" sz="1200" b="1" dirty="0">
                <a:latin typeface="+mn-ea"/>
                <a:ea typeface="+mn-ea"/>
              </a:endParaRPr>
            </a:p>
          </p:txBody>
        </p:sp>
        <p:grpSp>
          <p:nvGrpSpPr>
            <p:cNvPr id="2" name="组合 21"/>
            <p:cNvGrpSpPr/>
            <p:nvPr/>
          </p:nvGrpSpPr>
          <p:grpSpPr>
            <a:xfrm>
              <a:off x="7176120" y="1880828"/>
              <a:ext cx="2700300" cy="1152128"/>
              <a:chOff x="5472100" y="1124744"/>
              <a:chExt cx="3204356" cy="1300173"/>
            </a:xfrm>
          </p:grpSpPr>
          <p:pic>
            <p:nvPicPr>
              <p:cNvPr id="91138" name="Picture 2" descr="C:\Users\l00192083\AppData\Roaming\eSpace_Desktop\UserData\l00192083\imagefiles\4232D39F-CF8F-4D99-974D-E6ED884CCFEA.png"/>
              <p:cNvPicPr>
                <a:picLocks noChangeAspect="1" noChangeArrowheads="1"/>
              </p:cNvPicPr>
              <p:nvPr/>
            </p:nvPicPr>
            <p:blipFill>
              <a:blip r:embed="rId4" cstate="print"/>
              <a:srcRect/>
              <a:stretch>
                <a:fillRect/>
              </a:stretch>
            </p:blipFill>
            <p:spPr bwMode="auto">
              <a:xfrm>
                <a:off x="5472100" y="2096852"/>
                <a:ext cx="3204356" cy="328065"/>
              </a:xfrm>
              <a:prstGeom prst="rect">
                <a:avLst/>
              </a:prstGeom>
              <a:noFill/>
            </p:spPr>
          </p:pic>
          <p:pic>
            <p:nvPicPr>
              <p:cNvPr id="91139" name="Picture 3" descr="C:\Users\l00192083\AppData\Roaming\eSpace_Desktop\UserData\l00192083\imagefiles\BFAC95AF-8C83-4C46-8F6A-94B40D256BDC.png"/>
              <p:cNvPicPr>
                <a:picLocks noChangeAspect="1" noChangeArrowheads="1"/>
              </p:cNvPicPr>
              <p:nvPr/>
            </p:nvPicPr>
            <p:blipFill>
              <a:blip r:embed="rId5" cstate="print"/>
              <a:srcRect/>
              <a:stretch>
                <a:fillRect/>
              </a:stretch>
            </p:blipFill>
            <p:spPr bwMode="auto">
              <a:xfrm>
                <a:off x="5472100" y="1772816"/>
                <a:ext cx="3198423" cy="324036"/>
              </a:xfrm>
              <a:prstGeom prst="rect">
                <a:avLst/>
              </a:prstGeom>
              <a:noFill/>
            </p:spPr>
          </p:pic>
          <p:pic>
            <p:nvPicPr>
              <p:cNvPr id="91140" name="Picture 4" descr="C:\Users\l00192083\AppData\Roaming\eSpace_Desktop\UserData\l00192083\imagefiles\085512B5-C097-44F5-8AEC-7BED706A4651.png"/>
              <p:cNvPicPr>
                <a:picLocks noChangeAspect="1" noChangeArrowheads="1"/>
              </p:cNvPicPr>
              <p:nvPr/>
            </p:nvPicPr>
            <p:blipFill>
              <a:blip r:embed="rId6" cstate="print"/>
              <a:srcRect/>
              <a:stretch>
                <a:fillRect/>
              </a:stretch>
            </p:blipFill>
            <p:spPr bwMode="auto">
              <a:xfrm>
                <a:off x="5472100" y="1124744"/>
                <a:ext cx="3204356" cy="321201"/>
              </a:xfrm>
              <a:prstGeom prst="rect">
                <a:avLst/>
              </a:prstGeom>
              <a:noFill/>
            </p:spPr>
          </p:pic>
          <p:pic>
            <p:nvPicPr>
              <p:cNvPr id="91141" name="Picture 5" descr="C:\Users\l00192083\AppData\Roaming\eSpace_Desktop\UserData\l00192083\imagefiles\B04E7ADB-674E-4FE5-8C87-8921EF5D0460.png"/>
              <p:cNvPicPr>
                <a:picLocks noChangeAspect="1" noChangeArrowheads="1"/>
              </p:cNvPicPr>
              <p:nvPr/>
            </p:nvPicPr>
            <p:blipFill>
              <a:blip r:embed="rId7" cstate="print"/>
              <a:srcRect/>
              <a:stretch>
                <a:fillRect/>
              </a:stretch>
            </p:blipFill>
            <p:spPr bwMode="auto">
              <a:xfrm>
                <a:off x="5472100" y="1451999"/>
                <a:ext cx="3204356" cy="320817"/>
              </a:xfrm>
              <a:prstGeom prst="rect">
                <a:avLst/>
              </a:prstGeom>
              <a:noFill/>
            </p:spPr>
          </p:pic>
        </p:grpSp>
        <p:pic>
          <p:nvPicPr>
            <p:cNvPr id="91142" name="Picture 6" descr="C:\Users\l00192083\AppData\Roaming\eSpace_Desktop\UserData\l00192083\imagefiles\3357C358-F44C-4115-B00C-137EFB7C96DF.png"/>
            <p:cNvPicPr>
              <a:picLocks noChangeAspect="1" noChangeArrowheads="1"/>
            </p:cNvPicPr>
            <p:nvPr/>
          </p:nvPicPr>
          <p:blipFill>
            <a:blip r:embed="rId8" cstate="print"/>
            <a:srcRect/>
            <a:stretch>
              <a:fillRect/>
            </a:stretch>
          </p:blipFill>
          <p:spPr bwMode="auto">
            <a:xfrm>
              <a:off x="4979877" y="4365105"/>
              <a:ext cx="1571625" cy="1438275"/>
            </a:xfrm>
            <a:prstGeom prst="rect">
              <a:avLst/>
            </a:prstGeom>
            <a:noFill/>
          </p:spPr>
        </p:pic>
        <p:grpSp>
          <p:nvGrpSpPr>
            <p:cNvPr id="3" name="组合 25"/>
            <p:cNvGrpSpPr/>
            <p:nvPr/>
          </p:nvGrpSpPr>
          <p:grpSpPr>
            <a:xfrm>
              <a:off x="2639616" y="3717032"/>
              <a:ext cx="1728192" cy="2102822"/>
              <a:chOff x="395536" y="3573016"/>
              <a:chExt cx="1728192" cy="2102822"/>
            </a:xfrm>
          </p:grpSpPr>
          <p:pic>
            <p:nvPicPr>
              <p:cNvPr id="319490" name="Picture 2" descr="D:\课程开发\SX7 L2课程\S2700&amp;S3700&amp;S5700系列照片\S2700&amp;S3700&amp;S5700系列照片\00-全家福\02-S2700&amp;S3700&amp;S5700\01-S2700\03-市场主用(.jpg)-300.dpi\01-全正.JPG"/>
              <p:cNvPicPr>
                <a:picLocks noChangeAspect="1" noChangeArrowheads="1"/>
              </p:cNvPicPr>
              <p:nvPr/>
            </p:nvPicPr>
            <p:blipFill>
              <a:blip r:embed="rId9" cstate="print"/>
              <a:srcRect/>
              <a:stretch>
                <a:fillRect/>
              </a:stretch>
            </p:blipFill>
            <p:spPr bwMode="auto">
              <a:xfrm>
                <a:off x="395536" y="3573016"/>
                <a:ext cx="1728192" cy="1874797"/>
              </a:xfrm>
              <a:prstGeom prst="rect">
                <a:avLst/>
              </a:prstGeom>
              <a:noFill/>
            </p:spPr>
          </p:pic>
          <p:pic>
            <p:nvPicPr>
              <p:cNvPr id="91143" name="Picture 7" descr="C:\Users\l00192083\AppData\Roaming\eSpace_Desktop\UserData\l00192083\imagefiles\E0A588D3-EDE1-4F2C-BD65-BF4DB4D8969E.png"/>
              <p:cNvPicPr>
                <a:picLocks noChangeAspect="1" noChangeArrowheads="1"/>
              </p:cNvPicPr>
              <p:nvPr/>
            </p:nvPicPr>
            <p:blipFill>
              <a:blip r:embed="rId10" cstate="print"/>
              <a:srcRect/>
              <a:stretch>
                <a:fillRect/>
              </a:stretch>
            </p:blipFill>
            <p:spPr bwMode="auto">
              <a:xfrm flipV="1">
                <a:off x="467544" y="5373216"/>
                <a:ext cx="1584176" cy="160494"/>
              </a:xfrm>
              <a:prstGeom prst="rect">
                <a:avLst/>
              </a:prstGeom>
              <a:noFill/>
            </p:spPr>
          </p:pic>
          <p:pic>
            <p:nvPicPr>
              <p:cNvPr id="91144" name="Picture 8" descr="C:\Users\l00192083\AppData\Roaming\eSpace_Desktop\UserData\l00192083\imagefiles\6DA602CA-EC0F-4ADB-B1A6-20C04DD33C68.png"/>
              <p:cNvPicPr>
                <a:picLocks noChangeAspect="1" noChangeArrowheads="1"/>
              </p:cNvPicPr>
              <p:nvPr/>
            </p:nvPicPr>
            <p:blipFill>
              <a:blip r:embed="rId11" cstate="print"/>
              <a:srcRect/>
              <a:stretch>
                <a:fillRect/>
              </a:stretch>
            </p:blipFill>
            <p:spPr bwMode="auto">
              <a:xfrm flipV="1">
                <a:off x="467544" y="5517232"/>
                <a:ext cx="1584176" cy="158606"/>
              </a:xfrm>
              <a:prstGeom prst="rect">
                <a:avLst/>
              </a:prstGeom>
              <a:noFill/>
            </p:spPr>
          </p:pic>
        </p:grpSp>
        <p:grpSp>
          <p:nvGrpSpPr>
            <p:cNvPr id="4" name="组合 37"/>
            <p:cNvGrpSpPr/>
            <p:nvPr/>
          </p:nvGrpSpPr>
          <p:grpSpPr>
            <a:xfrm>
              <a:off x="7176121" y="3825045"/>
              <a:ext cx="2052229" cy="2116125"/>
              <a:chOff x="7091772" y="3429000"/>
              <a:chExt cx="2052229" cy="2116125"/>
            </a:xfrm>
          </p:grpSpPr>
          <p:pic>
            <p:nvPicPr>
              <p:cNvPr id="91146" name="Picture 10" descr="C:\Users\l00192083\AppData\Roaming\eSpace_Desktop\UserData\l00192083\imagefiles\4201D1D3-770D-46CC-B022-70B152E2D94E.png"/>
              <p:cNvPicPr>
                <a:picLocks noChangeAspect="1" noChangeArrowheads="1"/>
              </p:cNvPicPr>
              <p:nvPr/>
            </p:nvPicPr>
            <p:blipFill>
              <a:blip r:embed="rId12" cstate="print"/>
              <a:srcRect/>
              <a:stretch>
                <a:fillRect/>
              </a:stretch>
            </p:blipFill>
            <p:spPr bwMode="auto">
              <a:xfrm>
                <a:off x="7091772" y="5337212"/>
                <a:ext cx="2052228" cy="207913"/>
              </a:xfrm>
              <a:prstGeom prst="rect">
                <a:avLst/>
              </a:prstGeom>
              <a:noFill/>
            </p:spPr>
          </p:pic>
          <p:pic>
            <p:nvPicPr>
              <p:cNvPr id="91148" name="Picture 12" descr="C:\Users\l00192083\AppData\Roaming\eSpace_Desktop\UserData\l00192083\imagefiles\39C45E67-69A9-4DD1-BE29-256AC1592F37.png"/>
              <p:cNvPicPr>
                <a:picLocks noChangeAspect="1" noChangeArrowheads="1"/>
              </p:cNvPicPr>
              <p:nvPr/>
            </p:nvPicPr>
            <p:blipFill>
              <a:blip r:embed="rId13" cstate="print"/>
              <a:srcRect/>
              <a:stretch>
                <a:fillRect/>
              </a:stretch>
            </p:blipFill>
            <p:spPr bwMode="auto">
              <a:xfrm>
                <a:off x="7092280" y="3865219"/>
                <a:ext cx="2051720" cy="207862"/>
              </a:xfrm>
              <a:prstGeom prst="rect">
                <a:avLst/>
              </a:prstGeom>
              <a:noFill/>
            </p:spPr>
          </p:pic>
          <p:pic>
            <p:nvPicPr>
              <p:cNvPr id="91150" name="Picture 14" descr="C:\Users\l00192083\AppData\Roaming\eSpace_Desktop\UserData\l00192083\imagefiles\4B4A5E5C-7E31-49DB-9BCC-981B8C270E6D.png"/>
              <p:cNvPicPr>
                <a:picLocks noChangeAspect="1" noChangeArrowheads="1"/>
              </p:cNvPicPr>
              <p:nvPr/>
            </p:nvPicPr>
            <p:blipFill>
              <a:blip r:embed="rId14" cstate="print"/>
              <a:srcRect/>
              <a:stretch>
                <a:fillRect/>
              </a:stretch>
            </p:blipFill>
            <p:spPr bwMode="auto">
              <a:xfrm flipV="1">
                <a:off x="7092280" y="4069646"/>
                <a:ext cx="2051720" cy="203213"/>
              </a:xfrm>
              <a:prstGeom prst="rect">
                <a:avLst/>
              </a:prstGeom>
              <a:noFill/>
            </p:spPr>
          </p:pic>
          <p:pic>
            <p:nvPicPr>
              <p:cNvPr id="91152" name="Picture 16" descr="C:\Users\l00192083\AppData\Roaming\eSpace_Desktop\UserData\l00192083\imagefiles\5F95191A-5FC6-4CA6-B7BD-73E91B3DA318.png"/>
              <p:cNvPicPr>
                <a:picLocks noChangeAspect="1" noChangeArrowheads="1"/>
              </p:cNvPicPr>
              <p:nvPr/>
            </p:nvPicPr>
            <p:blipFill>
              <a:blip r:embed="rId15" cstate="print"/>
              <a:srcRect/>
              <a:stretch>
                <a:fillRect/>
              </a:stretch>
            </p:blipFill>
            <p:spPr bwMode="auto">
              <a:xfrm>
                <a:off x="7092280" y="4280510"/>
                <a:ext cx="2051720" cy="205417"/>
              </a:xfrm>
              <a:prstGeom prst="rect">
                <a:avLst/>
              </a:prstGeom>
              <a:noFill/>
            </p:spPr>
          </p:pic>
          <p:pic>
            <p:nvPicPr>
              <p:cNvPr id="91154" name="Picture 18" descr="C:\Users\l00192083\AppData\Roaming\eSpace_Desktop\UserData\l00192083\imagefiles\22D92ABA-2B1A-4EB2-921C-D9295E1CD714.png"/>
              <p:cNvPicPr>
                <a:picLocks noChangeAspect="1" noChangeArrowheads="1"/>
              </p:cNvPicPr>
              <p:nvPr/>
            </p:nvPicPr>
            <p:blipFill>
              <a:blip r:embed="rId16" cstate="print"/>
              <a:srcRect/>
              <a:stretch>
                <a:fillRect/>
              </a:stretch>
            </p:blipFill>
            <p:spPr bwMode="auto">
              <a:xfrm>
                <a:off x="7092280" y="4470031"/>
                <a:ext cx="2051720" cy="208110"/>
              </a:xfrm>
              <a:prstGeom prst="rect">
                <a:avLst/>
              </a:prstGeom>
              <a:noFill/>
            </p:spPr>
          </p:pic>
          <p:pic>
            <p:nvPicPr>
              <p:cNvPr id="91156" name="Picture 20" descr="C:\Users\l00192083\AppData\Roaming\eSpace_Desktop\UserData\l00192083\imagefiles\3193BA52-6ADC-4BBB-A465-32E8A317510E.png"/>
              <p:cNvPicPr>
                <a:picLocks noChangeAspect="1" noChangeArrowheads="1"/>
              </p:cNvPicPr>
              <p:nvPr/>
            </p:nvPicPr>
            <p:blipFill>
              <a:blip r:embed="rId17" cstate="print"/>
              <a:srcRect/>
              <a:stretch>
                <a:fillRect/>
              </a:stretch>
            </p:blipFill>
            <p:spPr bwMode="auto">
              <a:xfrm>
                <a:off x="7092280" y="4686016"/>
                <a:ext cx="2051720" cy="207862"/>
              </a:xfrm>
              <a:prstGeom prst="rect">
                <a:avLst/>
              </a:prstGeom>
              <a:noFill/>
            </p:spPr>
          </p:pic>
          <p:pic>
            <p:nvPicPr>
              <p:cNvPr id="91160" name="Picture 24" descr="C:\Users\l00192083\AppData\Roaming\eSpace_Desktop\UserData\l00192083\imagefiles\A201AD95-CC3E-4ADF-AA21-DDC3E3DCDA47.png"/>
              <p:cNvPicPr>
                <a:picLocks noChangeAspect="1" noChangeArrowheads="1"/>
              </p:cNvPicPr>
              <p:nvPr/>
            </p:nvPicPr>
            <p:blipFill>
              <a:blip r:embed="rId18" cstate="print"/>
              <a:srcRect/>
              <a:stretch>
                <a:fillRect/>
              </a:stretch>
            </p:blipFill>
            <p:spPr bwMode="auto">
              <a:xfrm>
                <a:off x="7092280" y="4905164"/>
                <a:ext cx="2051720" cy="207862"/>
              </a:xfrm>
              <a:prstGeom prst="rect">
                <a:avLst/>
              </a:prstGeom>
              <a:noFill/>
            </p:spPr>
          </p:pic>
          <p:pic>
            <p:nvPicPr>
              <p:cNvPr id="91162" name="Picture 26" descr="C:\Users\l00192083\AppData\Roaming\eSpace_Desktop\UserData\l00192083\imagefiles\5C265427-160E-40D9-85D2-E919DA6BA6C0.png"/>
              <p:cNvPicPr>
                <a:picLocks noChangeAspect="1" noChangeArrowheads="1"/>
              </p:cNvPicPr>
              <p:nvPr/>
            </p:nvPicPr>
            <p:blipFill>
              <a:blip r:embed="rId19" cstate="print"/>
              <a:srcRect/>
              <a:stretch>
                <a:fillRect/>
              </a:stretch>
            </p:blipFill>
            <p:spPr bwMode="auto">
              <a:xfrm>
                <a:off x="7091772" y="3645024"/>
                <a:ext cx="2052228" cy="210611"/>
              </a:xfrm>
              <a:prstGeom prst="rect">
                <a:avLst/>
              </a:prstGeom>
              <a:noFill/>
            </p:spPr>
          </p:pic>
          <p:pic>
            <p:nvPicPr>
              <p:cNvPr id="91164" name="Picture 28" descr="C:\Users\l00192083\AppData\Roaming\eSpace_Desktop\UserData\l00192083\imagefiles\D2A1C559-9121-429F-B761-B0796402865A.png"/>
              <p:cNvPicPr>
                <a:picLocks noChangeAspect="1" noChangeArrowheads="1"/>
              </p:cNvPicPr>
              <p:nvPr/>
            </p:nvPicPr>
            <p:blipFill>
              <a:blip r:embed="rId20" cstate="print"/>
              <a:srcRect/>
              <a:stretch>
                <a:fillRect/>
              </a:stretch>
            </p:blipFill>
            <p:spPr bwMode="auto">
              <a:xfrm>
                <a:off x="7092280" y="5121188"/>
                <a:ext cx="2051720" cy="210057"/>
              </a:xfrm>
              <a:prstGeom prst="rect">
                <a:avLst/>
              </a:prstGeom>
              <a:noFill/>
            </p:spPr>
          </p:pic>
          <p:pic>
            <p:nvPicPr>
              <p:cNvPr id="91166" name="Picture 30" descr="C:\Users\l00192083\AppData\Roaming\eSpace_Desktop\UserData\l00192083\imagefiles\BDAB36D5-2F7A-4408-9822-9700DA0F83C2.png"/>
              <p:cNvPicPr>
                <a:picLocks noChangeAspect="1" noChangeArrowheads="1"/>
              </p:cNvPicPr>
              <p:nvPr/>
            </p:nvPicPr>
            <p:blipFill>
              <a:blip r:embed="rId21" cstate="print"/>
              <a:srcRect/>
              <a:stretch>
                <a:fillRect/>
              </a:stretch>
            </p:blipFill>
            <p:spPr bwMode="auto">
              <a:xfrm>
                <a:off x="7092281" y="3429000"/>
                <a:ext cx="2051720" cy="205907"/>
              </a:xfrm>
              <a:prstGeom prst="rect">
                <a:avLst/>
              </a:prstGeom>
              <a:noFill/>
            </p:spPr>
          </p:pic>
        </p:grpSp>
        <p:sp>
          <p:nvSpPr>
            <p:cNvPr id="36" name="Text Box 59"/>
            <p:cNvSpPr txBox="1">
              <a:spLocks noChangeArrowheads="1"/>
            </p:cNvSpPr>
            <p:nvPr/>
          </p:nvSpPr>
          <p:spPr bwMode="auto">
            <a:xfrm>
              <a:off x="2711624" y="5919634"/>
              <a:ext cx="1440160" cy="276448"/>
            </a:xfrm>
            <a:prstGeom prst="rect">
              <a:avLst/>
            </a:prstGeom>
            <a:noFill/>
            <a:ln w="9525" algn="ctr">
              <a:noFill/>
              <a:miter lim="800000"/>
              <a:headEnd/>
              <a:tailEnd/>
            </a:ln>
          </p:spPr>
          <p:txBody>
            <a:bodyPr wrap="square" lIns="90894" tIns="45447" rIns="90894" bIns="45447">
              <a:spAutoFit/>
            </a:bodyPr>
            <a:lstStyle>
              <a:defPPr>
                <a:defRPr lang="zh-CN"/>
              </a:defPPr>
              <a:lvl1pPr>
                <a:spcBef>
                  <a:spcPct val="50000"/>
                </a:spcBef>
                <a:buFont typeface="Wingdings" pitchFamily="2" charset="2"/>
                <a:buNone/>
                <a:defRPr kumimoji="1" b="1">
                  <a:solidFill>
                    <a:srgbClr val="C00000"/>
                  </a:solidFill>
                  <a:latin typeface="Arial" charset="0"/>
                  <a:ea typeface="宋体" pitchFamily="2" charset="-122"/>
                  <a:cs typeface="Times New Roman" pitchFamily="18" charset="0"/>
                </a:defRPr>
              </a:lvl1pPr>
            </a:lstStyle>
            <a:p>
              <a:r>
                <a:rPr lang="en-US" altLang="zh-CN" sz="1200" dirty="0">
                  <a:latin typeface="+mn-ea"/>
                  <a:ea typeface="+mn-ea"/>
                </a:rPr>
                <a:t>S2700</a:t>
              </a:r>
              <a:r>
                <a:rPr lang="zh-CN" altLang="en-US" sz="1200" dirty="0">
                  <a:latin typeface="+mn-ea"/>
                  <a:ea typeface="+mn-ea"/>
                </a:rPr>
                <a:t> </a:t>
              </a:r>
              <a:r>
                <a:rPr lang="en-US" altLang="zh-CN" sz="1200" dirty="0">
                  <a:latin typeface="+mn-ea"/>
                  <a:ea typeface="+mn-ea"/>
                </a:rPr>
                <a:t>L2 Switch</a:t>
              </a:r>
            </a:p>
          </p:txBody>
        </p:sp>
        <p:sp>
          <p:nvSpPr>
            <p:cNvPr id="38" name="Text Box 59"/>
            <p:cNvSpPr txBox="1">
              <a:spLocks noChangeArrowheads="1"/>
            </p:cNvSpPr>
            <p:nvPr/>
          </p:nvSpPr>
          <p:spPr bwMode="auto">
            <a:xfrm>
              <a:off x="5051884" y="5913276"/>
              <a:ext cx="1368152" cy="461114"/>
            </a:xfrm>
            <a:prstGeom prst="rect">
              <a:avLst/>
            </a:prstGeom>
            <a:noFill/>
            <a:ln w="9525" algn="ctr">
              <a:noFill/>
              <a:miter lim="800000"/>
              <a:headEnd/>
              <a:tailEnd/>
            </a:ln>
          </p:spPr>
          <p:txBody>
            <a:bodyPr wrap="square" lIns="90894" tIns="45447" rIns="90894" bIns="45447">
              <a:spAutoFit/>
            </a:bodyPr>
            <a:lstStyle>
              <a:defPPr>
                <a:defRPr lang="zh-CN"/>
              </a:defPPr>
              <a:lvl1pPr>
                <a:spcBef>
                  <a:spcPct val="50000"/>
                </a:spcBef>
                <a:buFont typeface="Wingdings" pitchFamily="2" charset="2"/>
                <a:buNone/>
                <a:defRPr kumimoji="1" b="1">
                  <a:solidFill>
                    <a:srgbClr val="C00000"/>
                  </a:solidFill>
                  <a:latin typeface="Arial" charset="0"/>
                  <a:ea typeface="宋体" pitchFamily="2" charset="-122"/>
                  <a:cs typeface="Times New Roman" pitchFamily="18" charset="0"/>
                </a:defRPr>
              </a:lvl1pPr>
            </a:lstStyle>
            <a:p>
              <a:r>
                <a:rPr lang="en-US" altLang="zh-CN" sz="1200" dirty="0">
                  <a:latin typeface="+mn-ea"/>
                  <a:ea typeface="+mn-ea"/>
                </a:rPr>
                <a:t>S3700</a:t>
              </a:r>
              <a:r>
                <a:rPr lang="zh-CN" altLang="en-US" sz="1200" dirty="0">
                  <a:latin typeface="+mn-ea"/>
                  <a:ea typeface="+mn-ea"/>
                </a:rPr>
                <a:t> </a:t>
              </a:r>
              <a:r>
                <a:rPr lang="en-US" altLang="zh-CN" sz="1200" dirty="0">
                  <a:latin typeface="+mn-ea"/>
                  <a:ea typeface="+mn-ea"/>
                </a:rPr>
                <a:t>L3 Switch</a:t>
              </a:r>
            </a:p>
          </p:txBody>
        </p:sp>
        <p:sp>
          <p:nvSpPr>
            <p:cNvPr id="39" name="Text Box 59"/>
            <p:cNvSpPr txBox="1">
              <a:spLocks noChangeArrowheads="1"/>
            </p:cNvSpPr>
            <p:nvPr/>
          </p:nvSpPr>
          <p:spPr bwMode="auto">
            <a:xfrm>
              <a:off x="7464152" y="5949280"/>
              <a:ext cx="1440160" cy="461114"/>
            </a:xfrm>
            <a:prstGeom prst="rect">
              <a:avLst/>
            </a:prstGeom>
            <a:noFill/>
            <a:ln w="9525" algn="ctr">
              <a:noFill/>
              <a:miter lim="800000"/>
              <a:headEnd/>
              <a:tailEnd/>
            </a:ln>
          </p:spPr>
          <p:txBody>
            <a:bodyPr wrap="square" lIns="90894" tIns="45447" rIns="90894" bIns="45447">
              <a:spAutoFit/>
            </a:bodyPr>
            <a:lstStyle/>
            <a:p>
              <a:pPr>
                <a:spcBef>
                  <a:spcPct val="50000"/>
                </a:spcBef>
                <a:buFont typeface="Wingdings" pitchFamily="2" charset="2"/>
                <a:buNone/>
              </a:pPr>
              <a:r>
                <a:rPr kumimoji="1" lang="en-US" altLang="zh-CN" sz="1200" b="1" dirty="0">
                  <a:solidFill>
                    <a:srgbClr val="C00000"/>
                  </a:solidFill>
                  <a:latin typeface="+mn-ea"/>
                  <a:ea typeface="+mn-ea"/>
                  <a:cs typeface="Times New Roman" pitchFamily="18" charset="0"/>
                </a:rPr>
                <a:t>S5700</a:t>
              </a:r>
              <a:r>
                <a:rPr kumimoji="1" lang="zh-CN" altLang="en-US" sz="1200" b="1" dirty="0">
                  <a:solidFill>
                    <a:srgbClr val="C00000"/>
                  </a:solidFill>
                  <a:latin typeface="+mn-ea"/>
                  <a:ea typeface="+mn-ea"/>
                  <a:cs typeface="Times New Roman" pitchFamily="18" charset="0"/>
                </a:rPr>
                <a:t> </a:t>
              </a:r>
              <a:r>
                <a:rPr kumimoji="1" lang="en-US" altLang="zh-CN" sz="1200" b="1" dirty="0">
                  <a:solidFill>
                    <a:srgbClr val="C00000"/>
                  </a:solidFill>
                  <a:latin typeface="+mn-ea"/>
                  <a:ea typeface="+mn-ea"/>
                  <a:cs typeface="Times New Roman" pitchFamily="18" charset="0"/>
                </a:rPr>
                <a:t>L2/L3 Switch</a:t>
              </a:r>
            </a:p>
          </p:txBody>
        </p:sp>
        <p:sp>
          <p:nvSpPr>
            <p:cNvPr id="40" name="Text Box 59"/>
            <p:cNvSpPr txBox="1">
              <a:spLocks noChangeArrowheads="1"/>
            </p:cNvSpPr>
            <p:nvPr/>
          </p:nvSpPr>
          <p:spPr bwMode="auto">
            <a:xfrm>
              <a:off x="7968208" y="3032956"/>
              <a:ext cx="1332148" cy="461114"/>
            </a:xfrm>
            <a:prstGeom prst="rect">
              <a:avLst/>
            </a:prstGeom>
            <a:noFill/>
            <a:ln w="9525" algn="ctr">
              <a:noFill/>
              <a:miter lim="800000"/>
              <a:headEnd/>
              <a:tailEnd/>
            </a:ln>
          </p:spPr>
          <p:txBody>
            <a:bodyPr wrap="square" lIns="90894" tIns="45447" rIns="90894" bIns="45447">
              <a:spAutoFit/>
            </a:bodyPr>
            <a:lstStyle>
              <a:defPPr>
                <a:defRPr lang="zh-CN"/>
              </a:defPPr>
              <a:lvl1pPr>
                <a:spcBef>
                  <a:spcPct val="50000"/>
                </a:spcBef>
                <a:buFont typeface="Wingdings" pitchFamily="2" charset="2"/>
                <a:buNone/>
                <a:defRPr kumimoji="1" b="1">
                  <a:solidFill>
                    <a:srgbClr val="C00000"/>
                  </a:solidFill>
                  <a:latin typeface="Arial" charset="0"/>
                  <a:ea typeface="宋体" pitchFamily="2" charset="-122"/>
                  <a:cs typeface="Times New Roman" pitchFamily="18" charset="0"/>
                </a:defRPr>
              </a:lvl1pPr>
            </a:lstStyle>
            <a:p>
              <a:r>
                <a:rPr lang="en-US" altLang="zh-CN" sz="1200" dirty="0">
                  <a:latin typeface="+mn-ea"/>
                  <a:ea typeface="+mn-ea"/>
                </a:rPr>
                <a:t>S6700</a:t>
              </a:r>
              <a:r>
                <a:rPr lang="zh-CN" altLang="en-US" sz="1200" dirty="0">
                  <a:latin typeface="+mn-ea"/>
                  <a:ea typeface="+mn-ea"/>
                </a:rPr>
                <a:t> </a:t>
              </a:r>
              <a:r>
                <a:rPr lang="en-US" altLang="zh-CN" sz="1200" dirty="0">
                  <a:latin typeface="+mn-ea"/>
                  <a:ea typeface="+mn-ea"/>
                </a:rPr>
                <a:t>L3 Switch</a:t>
              </a:r>
            </a:p>
          </p:txBody>
        </p:sp>
      </p:grpSp>
    </p:spTree>
    <p:custDataLst>
      <p:tags r:id="rId1"/>
    </p:custDataLst>
    <p:extLst>
      <p:ext uri="{BB962C8B-B14F-4D97-AF65-F5344CB8AC3E}">
        <p14:creationId xmlns:p14="http://schemas.microsoft.com/office/powerpoint/2010/main" val="23387933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lang="en-US" altLang="zh-CN" dirty="0" smtClean="0"/>
              <a:t>Fixed Switch Naming Conventions</a:t>
            </a:r>
            <a:endParaRPr lang="zh-CN" altLang="en-US" dirty="0"/>
          </a:p>
        </p:txBody>
      </p:sp>
      <p:pic>
        <p:nvPicPr>
          <p:cNvPr id="9" name="图片 8"/>
          <p:cNvPicPr>
            <a:picLocks noChangeAspect="1"/>
          </p:cNvPicPr>
          <p:nvPr/>
        </p:nvPicPr>
        <p:blipFill>
          <a:blip r:embed="rId3"/>
          <a:stretch>
            <a:fillRect/>
          </a:stretch>
        </p:blipFill>
        <p:spPr>
          <a:xfrm>
            <a:off x="2820619" y="2168860"/>
            <a:ext cx="6488850" cy="1332148"/>
          </a:xfrm>
          <a:prstGeom prst="rect">
            <a:avLst/>
          </a:prstGeom>
        </p:spPr>
      </p:pic>
    </p:spTree>
    <p:extLst>
      <p:ext uri="{BB962C8B-B14F-4D97-AF65-F5344CB8AC3E}">
        <p14:creationId xmlns:p14="http://schemas.microsoft.com/office/powerpoint/2010/main" val="108653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94437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2"/>
          </p:nvPr>
        </p:nvSpPr>
        <p:spPr/>
        <p:txBody>
          <a:bodyPr/>
          <a:lstStyle/>
          <a:p>
            <a:r>
              <a:rPr lang="en-US" altLang="zh-CN" smtClean="0"/>
              <a:t>Device Models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956" y="1417702"/>
            <a:ext cx="7650088" cy="4961932"/>
          </a:xfrm>
          <a:prstGeom prst="rect">
            <a:avLst/>
          </a:prstGeom>
        </p:spPr>
      </p:pic>
    </p:spTree>
    <p:extLst>
      <p:ext uri="{BB962C8B-B14F-4D97-AF65-F5344CB8AC3E}">
        <p14:creationId xmlns:p14="http://schemas.microsoft.com/office/powerpoint/2010/main" val="416432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RISFANGPPTTOOLSMARK" val="ent.chenhao@huawei.com"/>
</p:tagLst>
</file>

<file path=ppt/tags/tag2.xml><?xml version="1.0" encoding="utf-8"?>
<p:tagLst xmlns:a="http://schemas.openxmlformats.org/drawingml/2006/main" xmlns:r="http://schemas.openxmlformats.org/officeDocument/2006/relationships" xmlns:p="http://schemas.openxmlformats.org/presentationml/2006/main">
  <p:tag name="CHRISFANGPPTTOOLSMARK" val="ent.chenhao@huawei.com"/>
</p:tagLst>
</file>

<file path=ppt/tags/tag3.xml><?xml version="1.0" encoding="utf-8"?>
<p:tagLst xmlns:a="http://schemas.openxmlformats.org/drawingml/2006/main" xmlns:r="http://schemas.openxmlformats.org/officeDocument/2006/relationships" xmlns:p="http://schemas.openxmlformats.org/presentationml/2006/main">
  <p:tag name="CHRISFANGPPTTOOLSMARK" val="ent.chenhao@huawei.com"/>
</p:tagLst>
</file>

<file path=ppt/tags/tag4.xml><?xml version="1.0" encoding="utf-8"?>
<p:tagLst xmlns:a="http://schemas.openxmlformats.org/drawingml/2006/main" xmlns:r="http://schemas.openxmlformats.org/officeDocument/2006/relationships" xmlns:p="http://schemas.openxmlformats.org/presentationml/2006/main">
  <p:tag name="CHRISFANGPPTTOOLSMARK" val="ent.chenhao@huawei.com"/>
</p:tagLst>
</file>

<file path=ppt/theme/theme1.xml><?xml version="1.0" encoding="utf-8"?>
<a:theme xmlns:a="http://schemas.openxmlformats.org/drawingml/2006/main" name="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3093B-232B-4C15-AB25-7F1FBE134870}">
  <ds:schemaRefs>
    <ds:schemaRef ds:uri="http://schemas.microsoft.com/office/2006/metadata/properties"/>
  </ds:schemaRefs>
</ds:datastoreItem>
</file>

<file path=customXml/itemProps2.xml><?xml version="1.0" encoding="utf-8"?>
<ds:datastoreItem xmlns:ds="http://schemas.openxmlformats.org/officeDocument/2006/customXml" ds:itemID="{49949E2C-17CD-41A1-A734-17C0A41C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3E6701-3943-4A44-84F3-F772B5088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69533</TotalTime>
  <Words>3665</Words>
  <Application>Microsoft Office PowerPoint</Application>
  <PresentationFormat>宽屏</PresentationFormat>
  <Paragraphs>450</Paragraphs>
  <Slides>36</Slides>
  <Notes>34</Notes>
  <HiddenSlides>2</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 Unicode MS</vt:lpstr>
      <vt:lpstr>MS PGothic</vt:lpstr>
      <vt:lpstr>黑体</vt:lpstr>
      <vt:lpstr>宋体</vt:lpstr>
      <vt:lpstr>微软雅黑</vt:lpstr>
      <vt:lpstr>Arial</vt:lpstr>
      <vt:lpstr>Calibri</vt:lpstr>
      <vt:lpstr>FrutigerNext LT Light</vt:lpstr>
      <vt:lpstr>FrutigerNext LT Medium</vt:lpstr>
      <vt:lpstr>FrutigerNext LT Regular</vt:lpstr>
      <vt:lpstr>Times New Roman</vt:lpstr>
      <vt:lpstr>Wingdings</vt:lpstr>
      <vt:lpstr>培训与认证部-母版</vt:lpstr>
      <vt:lpstr>PowerPoint 演示文稿</vt:lpstr>
      <vt:lpstr>Introduction to Huawei Data Center S Series Switches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袁炜华</cp:lastModifiedBy>
  <cp:revision>2446</cp:revision>
  <dcterms:created xsi:type="dcterms:W3CDTF">2003-08-21T06:48:56Z</dcterms:created>
  <dcterms:modified xsi:type="dcterms:W3CDTF">2019-06-26T02:16:25Z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(3)p46svQU0Y6X0BS3h395yLCJttm1Z0vv/nykijFGC1WzAQVR7WJCExSUzlsjAj+j7BbPrzRNi
+vfU8UoD9VcYvxr6jm9Qr3PoRyeXQvOnGgC+uo3xCU7NcCRBXC8MMPYk+VY5pxcloH45cTCn
KwJBqmIzvhGXBTgbpTsee+XCPnJaTZqSjrBC0zftfOowWRwaHpcb404+tGZlsKf1lfyJqRFy
FEVXFzGbFu+WBsp5rM</vt:lpwstr>
  </property>
  <property fmtid="{D5CDD505-2E9C-101B-9397-08002B2CF9AE}" pid="18" name="_2015_ms_pID_7253431">
    <vt:lpwstr>3t/iUk7Lxw3oRU9tXYfoUzQr/UJ3MBIc0JhlydsQ/AaghVa/w6rhgz
vnIk1pnE0T73nBAJ9rgOr9nWeGyamnkG/hf2K+905QsEgBWd0TNKrLvhg3Rv2OBQGutluwL+
E80hiBj01f9qkw5xUu4xTTS+e17YDzKoNJI53XiUptsgx8BMcK+OoUSZJbhn2A0U8SzAj94t
cJIHE/1AlxPo0qaAKLzPuGPzkSuzTqBehkrd</vt:lpwstr>
  </property>
  <property fmtid="{D5CDD505-2E9C-101B-9397-08002B2CF9AE}" pid="19" name="_2015_ms_pID_7253432">
    <vt:lpwstr>dk781wyuI0OS0QKxdr3pLwZZp/U7jI6fyKAK
Ss8qnuCndRdeJ3DhwlMp9qP4dWlH3g==</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