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9" r:id="rId4"/>
  </p:sldMasterIdLst>
  <p:notesMasterIdLst>
    <p:notesMasterId r:id="rId47"/>
  </p:notesMasterIdLst>
  <p:handoutMasterIdLst>
    <p:handoutMasterId r:id="rId48"/>
  </p:handoutMasterIdLst>
  <p:sldIdLst>
    <p:sldId id="1264" r:id="rId5"/>
    <p:sldId id="1319" r:id="rId6"/>
    <p:sldId id="1389" r:id="rId7"/>
    <p:sldId id="1377" r:id="rId8"/>
    <p:sldId id="1322" r:id="rId9"/>
    <p:sldId id="1399" r:id="rId10"/>
    <p:sldId id="1425" r:id="rId11"/>
    <p:sldId id="1401" r:id="rId12"/>
    <p:sldId id="1438" r:id="rId13"/>
    <p:sldId id="1402" r:id="rId14"/>
    <p:sldId id="1396" r:id="rId15"/>
    <p:sldId id="1398" r:id="rId16"/>
    <p:sldId id="1426" r:id="rId17"/>
    <p:sldId id="1427" r:id="rId18"/>
    <p:sldId id="1428" r:id="rId19"/>
    <p:sldId id="1404" r:id="rId20"/>
    <p:sldId id="1429" r:id="rId21"/>
    <p:sldId id="1403" r:id="rId22"/>
    <p:sldId id="1430" r:id="rId23"/>
    <p:sldId id="1405" r:id="rId24"/>
    <p:sldId id="1406" r:id="rId25"/>
    <p:sldId id="1439" r:id="rId26"/>
    <p:sldId id="1431" r:id="rId27"/>
    <p:sldId id="1433" r:id="rId28"/>
    <p:sldId id="1432" r:id="rId29"/>
    <p:sldId id="1434" r:id="rId30"/>
    <p:sldId id="1407" r:id="rId31"/>
    <p:sldId id="1409" r:id="rId32"/>
    <p:sldId id="1440" r:id="rId33"/>
    <p:sldId id="1437" r:id="rId34"/>
    <p:sldId id="1441" r:id="rId35"/>
    <p:sldId id="1435" r:id="rId36"/>
    <p:sldId id="1442" r:id="rId37"/>
    <p:sldId id="1436" r:id="rId38"/>
    <p:sldId id="1443" r:id="rId39"/>
    <p:sldId id="1413" r:id="rId40"/>
    <p:sldId id="1414" r:id="rId41"/>
    <p:sldId id="1330" r:id="rId42"/>
    <p:sldId id="1380" r:id="rId43"/>
    <p:sldId id="1261" r:id="rId44"/>
    <p:sldId id="1256" r:id="rId45"/>
    <p:sldId id="1204" r:id="rId46"/>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orient="horz" pos="731" userDrawn="1">
          <p15:clr>
            <a:srgbClr val="A4A3A4"/>
          </p15:clr>
        </p15:guide>
        <p15:guide id="2" pos="3840">
          <p15:clr>
            <a:srgbClr val="A4A3A4"/>
          </p15:clr>
        </p15:guide>
      </p15:sldGuideLst>
    </p:ext>
    <p:ext uri="{2D200454-40CA-4A62-9FC3-DE9A4176ACB9}">
      <p15:notesGuideLst xmlns:p15="http://schemas.microsoft.com/office/powerpoint/2012/main">
        <p15:guide id="2" orient="horz" pos="482" userDrawn="1">
          <p15:clr>
            <a:srgbClr val="A4A3A4"/>
          </p15:clr>
        </p15:guide>
        <p15:guide id="3" orient="horz" pos="2908" userDrawn="1">
          <p15:clr>
            <a:srgbClr val="A4A3A4"/>
          </p15:clr>
        </p15:guide>
        <p15:guide id="4" orient="horz" pos="5967">
          <p15:clr>
            <a:srgbClr val="A4A3A4"/>
          </p15:clr>
        </p15:guide>
        <p15:guide id="6" pos="2440">
          <p15:clr>
            <a:srgbClr val="A4A3A4"/>
          </p15:clr>
        </p15:guide>
        <p15:guide id="7" pos="431" userDrawn="1">
          <p15:clr>
            <a:srgbClr val="A4A3A4"/>
          </p15:clr>
        </p15:guide>
        <p15:guide id="8" pos="4028">
          <p15:clr>
            <a:srgbClr val="A4A3A4"/>
          </p15:clr>
        </p15:guide>
        <p15:guide id="9" pos="626">
          <p15:clr>
            <a:srgbClr val="A4A3A4"/>
          </p15:clr>
        </p15:guide>
        <p15:guide id="10" pos="38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 id="2" name="c00224892" initials="CML" lastIdx="2" clrIdx="2"/>
  <p:cmAuthor id="3" name="zhangyuezjhw" initials="z" lastIdx="5" clrIdx="3">
    <p:extLst>
      <p:ext uri="{19B8F6BF-5375-455C-9EA6-DF929625EA0E}">
        <p15:presenceInfo xmlns:p15="http://schemas.microsoft.com/office/powerpoint/2012/main" userId="S-1-5-21-147214757-305610072-1517763936-6076059" providerId="AD"/>
      </p:ext>
    </p:extLst>
  </p:cmAuthor>
  <p:cmAuthor id="4" name="BL7011" initials="B" lastIdx="2" clrIdx="4"/>
  <p:cmAuthor id="5" name="Pingzhihua" initials="P" lastIdx="13" clrIdx="5">
    <p:extLst>
      <p:ext uri="{19B8F6BF-5375-455C-9EA6-DF929625EA0E}">
        <p15:presenceInfo xmlns:p15="http://schemas.microsoft.com/office/powerpoint/2012/main" userId="S-1-5-21-147214757-305610072-1517763936-146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D9C"/>
    <a:srgbClr val="C00000"/>
    <a:srgbClr val="003C78"/>
    <a:srgbClr val="003264"/>
    <a:srgbClr val="003250"/>
    <a:srgbClr val="990000"/>
    <a:srgbClr val="FF0909"/>
    <a:srgbClr val="CF6B63"/>
    <a:srgbClr val="E7CCC7"/>
    <a:srgbClr val="FF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12" autoAdjust="0"/>
    <p:restoredTop sz="25628" autoAdjust="0"/>
  </p:normalViewPr>
  <p:slideViewPr>
    <p:cSldViewPr showGuides="1">
      <p:cViewPr varScale="1">
        <p:scale>
          <a:sx n="22" d="100"/>
          <a:sy n="22" d="100"/>
        </p:scale>
        <p:origin x="2189" y="24"/>
      </p:cViewPr>
      <p:guideLst>
        <p:guide orient="horz" pos="731"/>
        <p:guide pos="3840"/>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varScale="1">
        <p:scale>
          <a:sx n="51" d="100"/>
          <a:sy n="51" d="100"/>
        </p:scale>
        <p:origin x="1616" y="52"/>
      </p:cViewPr>
      <p:guideLst>
        <p:guide orient="horz" pos="482"/>
        <p:guide orient="horz" pos="2908"/>
        <p:guide orient="horz" pos="5967"/>
        <p:guide pos="2440"/>
        <p:guide pos="431"/>
        <p:guide pos="4028"/>
        <p:guide pos="626"/>
        <p:guide pos="384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r>
              <a:rPr lang="zh-CN" altLang="en-US">
                <a:latin typeface="Arial" panose="020B0604020202020204" pitchFamily="34" charset="0"/>
              </a:rPr>
              <a:t>请将此处改为本章标题</a:t>
            </a:r>
            <a:endParaRPr lang="en-US" altLang="zh-CN">
              <a:latin typeface="Arial" panose="020B0604020202020204" pitchFamily="34" charset="0"/>
            </a:endParaRPr>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latin typeface="Arial" panose="020B0604020202020204" pitchFamily="34" charset="0"/>
            </a:endParaRPr>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latin typeface="Arial" panose="020B0604020202020204" pitchFamily="34" charset="0"/>
              </a:rPr>
              <a:pPr>
                <a:defRPr/>
              </a:pPr>
              <a:t>‹#›</a:t>
            </a:fld>
            <a:endParaRPr lang="en-US" altLang="zh-CN">
              <a:latin typeface="Arial" panose="020B0604020202020204" pitchFamily="34" charset="0"/>
            </a:endParaRPr>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body" sz="quarter" idx="3"/>
          </p:nvPr>
        </p:nvSpPr>
        <p:spPr bwMode="auto">
          <a:xfrm>
            <a:off x="583903" y="4616450"/>
            <a:ext cx="5931494" cy="510936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a:t>Click here to add content</a:t>
            </a:r>
          </a:p>
          <a:p>
            <a:pPr lvl="1"/>
            <a:r>
              <a:rPr lang="en-US" altLang="zh-CN" noProof="0" dirty="0"/>
              <a:t>Click here to add content</a:t>
            </a:r>
          </a:p>
          <a:p>
            <a:pPr lvl="2"/>
            <a:r>
              <a:rPr lang="en-US" altLang="zh-CN" noProof="0" dirty="0"/>
              <a:t>Click here to add content</a:t>
            </a:r>
          </a:p>
        </p:txBody>
      </p:sp>
      <p:sp>
        <p:nvSpPr>
          <p:cNvPr id="68610" name="Rectangle 4"/>
          <p:cNvSpPr>
            <a:spLocks noGrp="1" noRot="1" noChangeAspect="1" noChangeArrowheads="1" noTextEdit="1"/>
          </p:cNvSpPr>
          <p:nvPr>
            <p:ph type="sldImg" idx="2"/>
          </p:nvPr>
        </p:nvSpPr>
        <p:spPr bwMode="auto">
          <a:xfrm>
            <a:off x="583903" y="765609"/>
            <a:ext cx="5931493" cy="3336983"/>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1" fontAlgn="base" hangingPunct="1">
      <a:lnSpc>
        <a:spcPct val="125000"/>
      </a:lnSpc>
      <a:spcBef>
        <a:spcPct val="0"/>
      </a:spcBef>
      <a:spcAft>
        <a:spcPts val="600"/>
      </a:spcAft>
      <a:buSzPct val="60000"/>
      <a:buFont typeface="Wingdings" pitchFamily="2" charset="2"/>
      <a:buChar char="l"/>
      <a:defRPr sz="1100" kern="1200">
        <a:solidFill>
          <a:schemeClr val="tx1"/>
        </a:solidFill>
        <a:latin typeface="微软雅黑" panose="020B0503020204020204" pitchFamily="34" charset="-122"/>
        <a:ea typeface="微软雅黑" panose="020B0503020204020204" pitchFamily="34" charset="-122"/>
        <a:cs typeface="+mn-cs"/>
      </a:defRPr>
    </a:lvl1pPr>
    <a:lvl2pPr marL="541338" indent="-180975" algn="l" rtl="0" eaLnBrk="1" fontAlgn="base" hangingPunct="1">
      <a:lnSpc>
        <a:spcPct val="125000"/>
      </a:lnSpc>
      <a:spcBef>
        <a:spcPct val="0"/>
      </a:spcBef>
      <a:spcAft>
        <a:spcPts val="600"/>
      </a:spcAft>
      <a:buSzPct val="50000"/>
      <a:buFont typeface="Wingdings" pitchFamily="2" charset="2"/>
      <a:buChar char="p"/>
      <a:defRPr sz="1100" kern="1200">
        <a:solidFill>
          <a:schemeClr val="tx1"/>
        </a:solidFill>
        <a:latin typeface="微软雅黑" panose="020B0503020204020204" pitchFamily="34" charset="-122"/>
        <a:ea typeface="微软雅黑" panose="020B0503020204020204" pitchFamily="34" charset="-122"/>
        <a:cs typeface="+mn-cs"/>
      </a:defRPr>
    </a:lvl2pPr>
    <a:lvl3pPr marL="895350" indent="-174625" algn="l" rtl="0" eaLnBrk="1" fontAlgn="base" hangingPunct="1">
      <a:lnSpc>
        <a:spcPct val="125000"/>
      </a:lnSpc>
      <a:spcBef>
        <a:spcPct val="0"/>
      </a:spcBef>
      <a:spcAft>
        <a:spcPts val="600"/>
      </a:spcAft>
      <a:buSzPct val="50000"/>
      <a:buFont typeface="Wingdings" pitchFamily="2" charset="2"/>
      <a:buChar char="n"/>
      <a:defRPr sz="11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482" userDrawn="1">
          <p15:clr>
            <a:srgbClr val="F26B43"/>
          </p15:clr>
        </p15:guide>
        <p15:guide id="2" orient="horz" pos="29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备注占位符 27"/>
          <p:cNvSpPr>
            <a:spLocks noGrp="1"/>
          </p:cNvSpPr>
          <p:nvPr>
            <p:ph type="body" idx="1"/>
          </p:nvPr>
        </p:nvSpPr>
        <p:spPr/>
        <p:txBody>
          <a:bodyPr/>
          <a:lstStyle/>
          <a:p>
            <a:pPr marL="0" indent="0">
              <a:buNone/>
            </a:pPr>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08388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75624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sz="1100" kern="0" dirty="0"/>
              <a:t>Базовая сеть — это несущая сеть, состоящая из физических устройств, таких как коммутаторы TOR, коммутаторы агрегации, базовые коммутаторы, LB и брандмауэры. В решении Huawei </a:t>
            </a:r>
            <a:r>
              <a:rPr lang="ru-RU" sz="1100" kern="0" dirty="0" err="1"/>
              <a:t>CloudFabric</a:t>
            </a:r>
            <a:r>
              <a:rPr lang="ru-RU" sz="1100" kern="0" dirty="0"/>
              <a:t> базовая сеть в основном относится к базовому сетевому уровню.</a:t>
            </a:r>
          </a:p>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endParaRPr lang="ru-RU" sz="1100" kern="0" dirty="0"/>
          </a:p>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en-US" sz="1100" kern="0" dirty="0"/>
              <a:t>An underlay network is a bearer network consisting of physical devices, such as TOR switches, aggregation switches, core switches, LBs, and firewalls. In Huawei </a:t>
            </a:r>
            <a:r>
              <a:rPr lang="en-US" sz="1100" kern="0" dirty="0" err="1"/>
              <a:t>CloudFabric</a:t>
            </a:r>
            <a:r>
              <a:rPr lang="en-US" sz="1100" kern="0" dirty="0"/>
              <a:t> Solution, the underlay network mainly refers to the basic network layer.</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48855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04514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dirty="0">
              <a:latin typeface="微软雅黑" panose="020B0503020204020204" pitchFamily="34" charset="-122"/>
            </a:endParaRPr>
          </a:p>
        </p:txBody>
      </p:sp>
      <p:sp>
        <p:nvSpPr>
          <p:cNvPr id="5" name="幻灯片图像占位符 4">
            <a:extLst>
              <a:ext uri="{FF2B5EF4-FFF2-40B4-BE49-F238E27FC236}">
                <a16:creationId xmlns:a16="http://schemas.microsoft.com/office/drawing/2014/main" id="{87C364B6-2002-465B-ACB1-A434DA0CAD58}"/>
              </a:ext>
            </a:extLst>
          </p:cNvPr>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413464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ru-RU" altLang="zh-CN" dirty="0">
                <a:latin typeface="微软雅黑" panose="020B0503020204020204" pitchFamily="34" charset="-122"/>
              </a:rPr>
              <a:t>Оверлейная сеть (большая сеть уровня 2) создается на уровне 3 или уровне 4 в традиционной сети и инкапсулирует данные в пакеты уровня 3 или уровня 4 для передачи.</a:t>
            </a:r>
          </a:p>
          <a:p>
            <a:endParaRPr lang="ru-RU" altLang="zh-CN" dirty="0">
              <a:latin typeface="微软雅黑" panose="020B0503020204020204" pitchFamily="34" charset="-122"/>
            </a:endParaRPr>
          </a:p>
          <a:p>
            <a:r>
              <a:rPr lang="ru-RU" altLang="zh-CN" dirty="0">
                <a:latin typeface="微软雅黑" panose="020B0503020204020204" pitchFamily="34" charset="-122"/>
              </a:rPr>
              <a:t>Технология наложения — это технология инкапсуляции туннеля, включая VXLAN и виртуализацию сети с использованием универсальной инкапсуляции маршрутизации (NVGRE). Он инкапсулирует пакеты уровня 2 по туннелям, прозрачно передает инкапсулированные пакеты и, наконец, </a:t>
            </a:r>
            <a:r>
              <a:rPr lang="ru-RU" altLang="zh-CN" dirty="0" err="1">
                <a:latin typeface="微软雅黑" panose="020B0503020204020204" pitchFamily="34" charset="-122"/>
              </a:rPr>
              <a:t>декапсулирует</a:t>
            </a:r>
            <a:r>
              <a:rPr lang="ru-RU" altLang="zh-CN" dirty="0">
                <a:latin typeface="微软雅黑" panose="020B0503020204020204" pitchFamily="34" charset="-122"/>
              </a:rPr>
              <a:t> пакеты для получения необработанных пакетов после того, как пакеты прибудут к месту назначения. То есть на существующей сети строится большая сеть уровня 2.</a:t>
            </a:r>
            <a:endParaRPr lang="zh-CN" altLang="en-US" dirty="0">
              <a:latin typeface="微软雅黑" panose="020B0503020204020204" pitchFamily="34" charset="-122"/>
            </a:endParaRPr>
          </a:p>
        </p:txBody>
      </p:sp>
    </p:spTree>
    <p:extLst>
      <p:ext uri="{BB962C8B-B14F-4D97-AF65-F5344CB8AC3E}">
        <p14:creationId xmlns:p14="http://schemas.microsoft.com/office/powerpoint/2010/main" val="67024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ru-RU" altLang="zh-CN" dirty="0">
                <a:latin typeface="微软雅黑" panose="020B0503020204020204" pitchFamily="34" charset="-122"/>
              </a:rPr>
              <a:t>В решении Huawei </a:t>
            </a:r>
            <a:r>
              <a:rPr lang="ru-RU" altLang="zh-CN" dirty="0" err="1">
                <a:latin typeface="微软雅黑" panose="020B0503020204020204" pitchFamily="34" charset="-122"/>
              </a:rPr>
              <a:t>CloudFabric</a:t>
            </a:r>
            <a:r>
              <a:rPr lang="ru-RU" altLang="zh-CN" dirty="0">
                <a:latin typeface="微软雅黑" panose="020B0503020204020204" pitchFamily="34" charset="-122"/>
              </a:rPr>
              <a:t> оверлей построен с использованием технологии VXLAN. Служебные пакеты передаются по оверлею VXLAN, который отделен от физической несущей сети.</a:t>
            </a:r>
          </a:p>
          <a:p>
            <a:endParaRPr lang="ru-RU" altLang="zh-CN" dirty="0">
              <a:latin typeface="微软雅黑" panose="020B0503020204020204" pitchFamily="34" charset="-122"/>
            </a:endParaRPr>
          </a:p>
          <a:p>
            <a:r>
              <a:rPr lang="ru-RU" altLang="zh-CN" dirty="0">
                <a:latin typeface="微软雅黑" panose="020B0503020204020204" pitchFamily="34" charset="-122"/>
              </a:rPr>
              <a:t>На основе VXLAN NVE оверлеи на основе VXLAN подразделяются на:</a:t>
            </a:r>
          </a:p>
          <a:p>
            <a:pPr lvl="1"/>
            <a:r>
              <a:rPr lang="ru-RU" altLang="zh-CN" dirty="0">
                <a:latin typeface="微软雅黑" panose="020B0503020204020204" pitchFamily="34" charset="-122"/>
              </a:rPr>
              <a:t>Сетевое наложение</a:t>
            </a:r>
          </a:p>
          <a:p>
            <a:pPr lvl="1"/>
            <a:r>
              <a:rPr lang="ru-RU" altLang="zh-CN" dirty="0">
                <a:latin typeface="微软雅黑" panose="020B0503020204020204" pitchFamily="34" charset="-122"/>
              </a:rPr>
              <a:t>Оверлей хоста</a:t>
            </a:r>
          </a:p>
          <a:p>
            <a:pPr lvl="1"/>
            <a:r>
              <a:rPr lang="ru-RU" altLang="zh-CN" dirty="0">
                <a:latin typeface="微软雅黑" panose="020B0503020204020204" pitchFamily="34" charset="-122"/>
              </a:rPr>
              <a:t>Гибридное наложение</a:t>
            </a:r>
            <a:endParaRPr lang="zh-CN" altLang="en-US" dirty="0">
              <a:latin typeface="微软雅黑" panose="020B0503020204020204" pitchFamily="34" charset="-122"/>
            </a:endParaRPr>
          </a:p>
        </p:txBody>
      </p:sp>
    </p:spTree>
    <p:extLst>
      <p:ext uri="{BB962C8B-B14F-4D97-AF65-F5344CB8AC3E}">
        <p14:creationId xmlns:p14="http://schemas.microsoft.com/office/powerpoint/2010/main" val="108234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备注占位符 2"/>
          <p:cNvSpPr>
            <a:spLocks noGrp="1"/>
          </p:cNvSpPr>
          <p:nvPr>
            <p:ph type="body" idx="1"/>
          </p:nvPr>
        </p:nvSpPr>
        <p:spPr/>
        <p:txBody>
          <a:bodyPr/>
          <a:lstStyle/>
          <a:p>
            <a:pPr lvl="0" fontAlgn="base"/>
            <a:r>
              <a:rPr lang="ru-RU" altLang="zh-CN" sz="1100" kern="1200" dirty="0">
                <a:solidFill>
                  <a:schemeClr val="tx1"/>
                </a:solidFill>
                <a:latin typeface="微软雅黑" panose="020B0503020204020204" pitchFamily="34" charset="-122"/>
                <a:ea typeface="微软雅黑" panose="020B0503020204020204" pitchFamily="34" charset="-122"/>
                <a:cs typeface="+mn-cs"/>
              </a:rPr>
              <a:t>KVM может конвертировать стандартное ядро Linux в VMM. Стандартное ядро Linux, встроенное в модуль KVM, может загружать гостевые ОС с помощью инструментов KVM. Следовательно, в такой платформе ОС уровень виртуализации VMM находится непосредственно на физическом аппаратном уровне хоста, и независимый уровень ОС хоста не предоставляется. В этом случае VMM работает как хост-ОС. Инструкции процессора гостевой ОС выполняются напрямую, а не через QEMU. Это значительно повышает скорость. KVM предоставляет необходимые API через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dev</a:t>
            </a:r>
            <a:r>
              <a:rPr lang="ru-RU" altLang="zh-CN" sz="1100" kern="1200" dirty="0">
                <a:solidFill>
                  <a:schemeClr val="tx1"/>
                </a:solidFill>
                <a:latin typeface="微软雅黑" panose="020B0503020204020204" pitchFamily="34" charset="-122"/>
                <a:ea typeface="微软雅黑" panose="020B0503020204020204" pitchFamily="34" charset="-122"/>
                <a:cs typeface="+mn-cs"/>
              </a:rPr>
              <a:t>/</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ru-RU" altLang="zh-CN" sz="1100" kern="1200" dirty="0">
                <a:solidFill>
                  <a:schemeClr val="tx1"/>
                </a:solidFill>
                <a:latin typeface="微软雅黑" panose="020B0503020204020204" pitchFamily="34" charset="-122"/>
                <a:ea typeface="微软雅黑" panose="020B0503020204020204" pitchFamily="34" charset="-122"/>
                <a:cs typeface="+mn-cs"/>
              </a:rPr>
              <a:t>. Программы пользовательского режима могут получить доступ к этим API, вызвав функцию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ioctl</a:t>
            </a:r>
            <a:r>
              <a:rPr lang="ru-RU" altLang="zh-CN" sz="1100" kern="1200" dirty="0">
                <a:solidFill>
                  <a:schemeClr val="tx1"/>
                </a:solidFill>
                <a:latin typeface="微软雅黑" panose="020B0503020204020204" pitchFamily="34" charset="-122"/>
                <a:ea typeface="微软雅黑" panose="020B0503020204020204" pitchFamily="34" charset="-122"/>
                <a:cs typeface="+mn-cs"/>
              </a:rPr>
              <a:t>.</a:t>
            </a:r>
          </a:p>
          <a:p>
            <a:pPr lvl="0" fontAlgn="base"/>
            <a:r>
              <a:rPr lang="ru-RU" altLang="zh-CN" sz="1100" kern="1200" dirty="0">
                <a:solidFill>
                  <a:schemeClr val="tx1"/>
                </a:solidFill>
                <a:latin typeface="微软雅黑" panose="020B0503020204020204" pitchFamily="34" charset="-122"/>
                <a:ea typeface="微软雅黑" panose="020B0503020204020204" pitchFamily="34" charset="-122"/>
                <a:cs typeface="+mn-cs"/>
              </a:rPr>
              <a:t>Модуль ядра KVM обеспечивает виртуализацию только ЦП и памяти. Следовательно, его необходимо объединить с QEMU, чтобы сформировать законченное решение для виртуализации, то есть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qemu-kvm</a:t>
            </a:r>
            <a:r>
              <a:rPr lang="ru-RU" altLang="zh-CN" sz="1100" kern="1200" dirty="0">
                <a:solidFill>
                  <a:schemeClr val="tx1"/>
                </a:solidFill>
                <a:latin typeface="微软雅黑" panose="020B0503020204020204" pitchFamily="34" charset="-122"/>
                <a:ea typeface="微软雅黑" panose="020B0503020204020204" pitchFamily="34" charset="-122"/>
                <a:cs typeface="+mn-cs"/>
              </a:rPr>
              <a:t>.</a:t>
            </a:r>
          </a:p>
          <a:p>
            <a:pPr lvl="0" fontAlgn="base"/>
            <a:r>
              <a:rPr lang="ru-RU" altLang="zh-CN" sz="1100" kern="1200" dirty="0">
                <a:solidFill>
                  <a:schemeClr val="tx1"/>
                </a:solidFill>
                <a:latin typeface="微软雅黑" panose="020B0503020204020204" pitchFamily="34" charset="-122"/>
                <a:ea typeface="微软雅黑" panose="020B0503020204020204" pitchFamily="34" charset="-122"/>
                <a:cs typeface="+mn-cs"/>
              </a:rPr>
              <a:t>В качестве гипервизора KVM фокусируется на планировании виртуальных машин и управлении памятью. Периферийные задачи ввода-вывода обрабатываются ядром Linux и QEMU. При виртуализации ввода-вывода хранилище и сетевые ресурсы виртуализируются ядром Linux и QEMU.</a:t>
            </a:r>
          </a:p>
          <a:p>
            <a:pPr lvl="0" fontAlgn="base"/>
            <a:r>
              <a:rPr lang="ru-RU" altLang="zh-CN" sz="1100" kern="1200" dirty="0">
                <a:solidFill>
                  <a:schemeClr val="tx1"/>
                </a:solidFill>
                <a:latin typeface="微软雅黑" panose="020B0503020204020204" pitchFamily="34" charset="-122"/>
                <a:ea typeface="微软雅黑" panose="020B0503020204020204" pitchFamily="34" charset="-122"/>
                <a:cs typeface="+mn-cs"/>
              </a:rPr>
              <a:t>Интегрируя KVM, QEMU использует свой модуль ядра для обработки инструкций ЦП, вызывая интерфейс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dev</a:t>
            </a:r>
            <a:r>
              <a:rPr lang="ru-RU" altLang="zh-CN" sz="1100" kern="1200" dirty="0">
                <a:solidFill>
                  <a:schemeClr val="tx1"/>
                </a:solidFill>
                <a:latin typeface="微软雅黑" panose="020B0503020204020204" pitchFamily="34" charset="-122"/>
                <a:ea typeface="微软雅黑" panose="020B0503020204020204" pitchFamily="34" charset="-122"/>
                <a:cs typeface="+mn-cs"/>
              </a:rPr>
              <a:t>/</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ru-RU" altLang="zh-CN" sz="1100" kern="1200" dirty="0">
                <a:solidFill>
                  <a:schemeClr val="tx1"/>
                </a:solidFill>
                <a:latin typeface="微软雅黑" panose="020B0503020204020204" pitchFamily="34" charset="-122"/>
                <a:ea typeface="微软雅黑" panose="020B0503020204020204" pitchFamily="34" charset="-122"/>
                <a:cs typeface="+mn-cs"/>
              </a:rPr>
              <a:t> через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ioctl</a:t>
            </a:r>
            <a:r>
              <a:rPr lang="ru-RU" altLang="zh-CN" sz="1100" kern="1200" dirty="0">
                <a:solidFill>
                  <a:schemeClr val="tx1"/>
                </a:solidFill>
                <a:latin typeface="微软雅黑" panose="020B0503020204020204" pitchFamily="34" charset="-122"/>
                <a:ea typeface="微软雅黑" panose="020B0503020204020204" pitchFamily="34" charset="-122"/>
                <a:cs typeface="+mn-cs"/>
              </a:rPr>
              <a:t>. KVM отвечает только за виртуализацию процессора и памяти. QEMU эмулирует устройства ввода-вывода (например, сетевые карты и диски). Виртуализация серверов реализована совместно с KVM и QEMU, поэтому QEMU называется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qemu-kvm</a:t>
            </a:r>
            <a:r>
              <a:rPr lang="ru-RU" altLang="zh-CN" sz="1100" kern="1200" dirty="0">
                <a:solidFill>
                  <a:schemeClr val="tx1"/>
                </a:solidFill>
                <a:latin typeface="微软雅黑" panose="020B0503020204020204" pitchFamily="34" charset="-122"/>
                <a:ea typeface="微软雅黑" panose="020B0503020204020204" pitchFamily="34" charset="-122"/>
                <a:cs typeface="+mn-cs"/>
              </a:rPr>
              <a:t>. QEMU — это эмулятор, который эмулирует ЦП и другое оборудование, необходимое гостевой ОС. Гостевая ОС считает, что она взаимодействует с оборудованием напрямую. На самом деле он взаимодействует с оборудованием, моделируемым QEMU. QEMU транслирует и отправляет эти инструкции на реальное оборудование. Производительность скомпрометирована, потому что QEMU должен переводить все инструкции.</a:t>
            </a:r>
          </a:p>
          <a:p>
            <a:pPr lvl="0" fontAlgn="base"/>
            <a:r>
              <a:rPr lang="ru-RU" altLang="zh-CN" sz="1100" kern="1200" dirty="0">
                <a:solidFill>
                  <a:schemeClr val="tx1"/>
                </a:solidFill>
                <a:latin typeface="微软雅黑" panose="020B0503020204020204" pitchFamily="34" charset="-122"/>
                <a:ea typeface="微软雅黑" panose="020B0503020204020204" pitchFamily="34" charset="-122"/>
                <a:cs typeface="+mn-cs"/>
              </a:rPr>
              <a:t>QEMU также эмулирует другое оборудование, такое как сетевые карты и диски, что также влияет на производительность этих устройств. Чтобы решить эту проблему, для повышения производительности устройства используются методы сквозной и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паравиртуализации</a:t>
            </a:r>
            <a:r>
              <a:rPr lang="ru-RU" altLang="zh-CN" sz="1100" kern="1200" dirty="0">
                <a:solidFill>
                  <a:schemeClr val="tx1"/>
                </a:solidFill>
                <a:latin typeface="微软雅黑" panose="020B0503020204020204" pitchFamily="34" charset="-122"/>
                <a:ea typeface="微软雅黑" panose="020B0503020204020204" pitchFamily="34" charset="-122"/>
                <a:cs typeface="+mn-cs"/>
              </a:rPr>
              <a:t>, такие как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virtio_blk</a:t>
            </a:r>
            <a:r>
              <a:rPr lang="ru-RU" altLang="zh-CN" sz="1100" kern="1200" dirty="0">
                <a:solidFill>
                  <a:schemeClr val="tx1"/>
                </a:solidFill>
                <a:latin typeface="微软雅黑" panose="020B0503020204020204" pitchFamily="34" charset="-122"/>
                <a:ea typeface="微软雅黑" panose="020B0503020204020204" pitchFamily="34" charset="-122"/>
                <a:cs typeface="+mn-cs"/>
              </a:rPr>
              <a:t> и </a:t>
            </a:r>
            <a:r>
              <a:rPr lang="ru-RU" altLang="zh-CN" sz="1100" kern="1200" dirty="0" err="1">
                <a:solidFill>
                  <a:schemeClr val="tx1"/>
                </a:solidFill>
                <a:latin typeface="微软雅黑" panose="020B0503020204020204" pitchFamily="34" charset="-122"/>
                <a:ea typeface="微软雅黑" panose="020B0503020204020204" pitchFamily="34" charset="-122"/>
                <a:cs typeface="+mn-cs"/>
              </a:rPr>
              <a:t>virtio_net</a:t>
            </a:r>
            <a:r>
              <a:rPr lang="ru-RU" altLang="zh-CN" sz="1100" kern="1200" dirty="0">
                <a:solidFill>
                  <a:schemeClr val="tx1"/>
                </a:solidFill>
                <a:latin typeface="微软雅黑" panose="020B0503020204020204" pitchFamily="34" charset="-122"/>
                <a:ea typeface="微软雅黑" panose="020B0503020204020204" pitchFamily="34" charset="-122"/>
                <a:cs typeface="+mn-cs"/>
              </a:rPr>
              <a:t>.</a:t>
            </a:r>
          </a:p>
          <a:p>
            <a:pPr lvl="0" fontAlgn="base"/>
            <a:endParaRPr lang="ru-RU" altLang="zh-CN" sz="1100" kern="1200" dirty="0">
              <a:solidFill>
                <a:schemeClr val="tx1"/>
              </a:solidFill>
              <a:latin typeface="微软雅黑" panose="020B0503020204020204" pitchFamily="34" charset="-122"/>
              <a:ea typeface="微软雅黑" panose="020B0503020204020204" pitchFamily="34" charset="-122"/>
              <a:cs typeface="+mn-cs"/>
            </a:endParaRPr>
          </a:p>
          <a:p>
            <a:pPr lvl="0" fontAlgn="base"/>
            <a:endParaRPr lang="ru-RU" altLang="zh-CN" sz="1100" kern="1200" dirty="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a:solidFill>
                  <a:schemeClr val="tx1"/>
                </a:solidFill>
                <a:latin typeface="微软雅黑" panose="020B0503020204020204" pitchFamily="34" charset="-122"/>
                <a:ea typeface="微软雅黑" panose="020B0503020204020204" pitchFamily="34" charset="-122"/>
                <a:cs typeface="+mn-cs"/>
              </a:rPr>
              <a:t>KVM can convert a standard Linux kernel into a VMM. The Linux standard kernel embedded with the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module can load guest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OSs</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through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tools. Therefore, in such an OS platform, the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virtualization layer resides directly on the physical hardware layer of the host, and no independent host OS layer is provided. In this case, the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VMM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functions as the host OS. CPU instructions of the guest OS are executed directly, rather than through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This greatly improves the speed.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exposes the necessary APIs through /dev/</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User-mode programs can access these APIs by calling the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function.</a:t>
            </a:r>
            <a:endParaRPr lang="zh-CN" altLang="zh-CN" sz="1100" kern="1200" dirty="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a:solidFill>
                  <a:schemeClr val="tx1"/>
                </a:solidFill>
                <a:latin typeface="微软雅黑" panose="020B0503020204020204" pitchFamily="34" charset="-122"/>
                <a:ea typeface="微软雅黑" panose="020B0503020204020204" pitchFamily="34" charset="-122"/>
                <a:cs typeface="+mn-cs"/>
              </a:rPr>
              <a:t>The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kernel module provides only CPU and memory virtualization. Therefore, it must be combined with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to form a complete virtualization solution, that is,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100" kern="1200" dirty="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a:solidFill>
                  <a:schemeClr val="tx1"/>
                </a:solidFill>
                <a:latin typeface="微软雅黑" panose="020B0503020204020204" pitchFamily="34" charset="-122"/>
                <a:ea typeface="微软雅黑" panose="020B0503020204020204" pitchFamily="34" charset="-122"/>
                <a:cs typeface="+mn-cs"/>
              </a:rPr>
              <a:t>As a hypervisor,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focuses on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scheduling and memory management. I/O peripheral tasks are handled by the Linux kernel and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With I/O virtualization, storage and network resources are virtualized by the Linux kernel and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a:solidFill>
                  <a:schemeClr val="tx1"/>
                </a:solidFill>
                <a:latin typeface="微软雅黑" panose="020B0503020204020204" pitchFamily="34" charset="-122"/>
                <a:ea typeface="微软雅黑" panose="020B0503020204020204" pitchFamily="34" charset="-122"/>
                <a:cs typeface="+mn-cs"/>
              </a:rPr>
              <a:t>By integrating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uses its kernel module to process CPU instructions by invoking the /dev/</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interface through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ioctl</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is responsible only for CPU and memory virtualization.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emulates I/O devices (such as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NICs</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and disks). Server virtualization is jointly implemented with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and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so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is called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qemu-kvm</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is an emulator that emulates the CPU and other hardware needed by the guest OS. The guest OS believes that it communicates with the hardware directly. In fact, it interacts with the hardware simulated by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translates and sends these instructions to the real hardware. The performance is compromised because all the instructions need to be translated by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100" kern="1200" dirty="0">
              <a:solidFill>
                <a:schemeClr val="tx1"/>
              </a:solidFill>
              <a:latin typeface="微软雅黑" panose="020B0503020204020204" pitchFamily="34" charset="-122"/>
              <a:ea typeface="微软雅黑" panose="020B0503020204020204" pitchFamily="34" charset="-122"/>
              <a:cs typeface="+mn-cs"/>
            </a:endParaRPr>
          </a:p>
          <a:p>
            <a:pPr lvl="0" fontAlgn="base"/>
            <a:r>
              <a:rPr lang="en-US" altLang="zh-CN" sz="1100" kern="1200" dirty="0" err="1">
                <a:solidFill>
                  <a:schemeClr val="tx1"/>
                </a:solidFill>
                <a:latin typeface="微软雅黑" panose="020B0503020204020204" pitchFamily="34" charset="-122"/>
                <a:ea typeface="微软雅黑" panose="020B0503020204020204" pitchFamily="34" charset="-122"/>
                <a:cs typeface="+mn-cs"/>
              </a:rPr>
              <a:t>QEMU</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also emulates other hardware, such as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NICs</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and disks, which also affects the performance of these devices. To address this, pass-through and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paravirtualization</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techniques, such as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virtio_blk</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and </a:t>
            </a:r>
            <a:r>
              <a:rPr lang="en-US" altLang="zh-CN" sz="1100" kern="1200" dirty="0" err="1">
                <a:solidFill>
                  <a:schemeClr val="tx1"/>
                </a:solidFill>
                <a:latin typeface="微软雅黑" panose="020B0503020204020204" pitchFamily="34" charset="-122"/>
                <a:ea typeface="微软雅黑" panose="020B0503020204020204" pitchFamily="34" charset="-122"/>
                <a:cs typeface="+mn-cs"/>
              </a:rPr>
              <a:t>virtio_net</a:t>
            </a:r>
            <a:r>
              <a:rPr lang="en-US" altLang="zh-CN" sz="1100" kern="1200" dirty="0">
                <a:solidFill>
                  <a:schemeClr val="tx1"/>
                </a:solidFill>
                <a:latin typeface="微软雅黑" panose="020B0503020204020204" pitchFamily="34" charset="-122"/>
                <a:ea typeface="微软雅黑" panose="020B0503020204020204" pitchFamily="34" charset="-122"/>
                <a:cs typeface="+mn-cs"/>
              </a:rPr>
              <a:t>, are used to improve device performance.</a:t>
            </a:r>
            <a:endParaRPr lang="zh-CN" altLang="zh-CN" sz="1100" kern="1200" dirty="0">
              <a:solidFill>
                <a:schemeClr val="tx1"/>
              </a:solidFill>
              <a:latin typeface="微软雅黑" panose="020B0503020204020204" pitchFamily="34" charset="-122"/>
              <a:ea typeface="微软雅黑" panose="020B0503020204020204" pitchFamily="34" charset="-122"/>
              <a:cs typeface="+mn-cs"/>
            </a:endParaRPr>
          </a:p>
          <a:p>
            <a:endParaRPr lang="zh-CN" altLang="zh-CN" sz="1100" kern="1200" dirty="0">
              <a:solidFill>
                <a:schemeClr val="tx1"/>
              </a:solidFill>
              <a:effectLst/>
              <a:latin typeface="Arial" panose="020B0604020202020204" pitchFamily="34" charset="0"/>
              <a:ea typeface="华文细黑" pitchFamily="2" charset="-122"/>
              <a:cs typeface="+mn-cs"/>
            </a:endParaRPr>
          </a:p>
          <a:p>
            <a:pPr marL="0" indent="0">
              <a:buNone/>
            </a:pPr>
            <a:endParaRPr lang="zh-CN" altLang="en-US" b="0" dirty="0">
              <a:latin typeface="Arial" panose="020B0604020202020204" pitchFamily="34" charset="0"/>
            </a:endParaRPr>
          </a:p>
          <a:p>
            <a:pPr marL="0" indent="0">
              <a:buNone/>
            </a:pPr>
            <a:endParaRPr lang="en-US" altLang="zh-CN" b="0" dirty="0">
              <a:latin typeface="Arial" panose="020B0604020202020204" pitchFamily="34" charset="0"/>
            </a:endParaRPr>
          </a:p>
          <a:p>
            <a:pPr marL="0" indent="0">
              <a:buNone/>
            </a:pPr>
            <a:endParaRPr lang="zh-CN" altLang="en-US" dirty="0">
              <a:latin typeface="Arial" panose="020B0604020202020204" pitchFamily="34" charset="0"/>
            </a:endParaRPr>
          </a:p>
        </p:txBody>
      </p:sp>
      <p:sp>
        <p:nvSpPr>
          <p:cNvPr id="27652" name="Rectangle 7"/>
          <p:cNvSpPr txBox="1">
            <a:spLocks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algn="just">
              <a:lnSpc>
                <a:spcPct val="125000"/>
              </a:lnSpc>
              <a:spcAft>
                <a:spcPts val="600"/>
              </a:spcAft>
              <a:buSzPct val="60000"/>
              <a:buFont typeface="Wingdings" panose="05000000000000000000" pitchFamily="2" charset="2"/>
              <a:buChar char="l"/>
              <a:defRPr sz="1100">
                <a:solidFill>
                  <a:schemeClr val="tx1"/>
                </a:solidFill>
                <a:latin typeface="FrutigerNext LT Regular" pitchFamily="34" charset="0"/>
                <a:ea typeface="华文细黑" panose="02010600040101010101" pitchFamily="2" charset="-122"/>
              </a:defRPr>
            </a:lvl1pPr>
            <a:lvl2pPr marL="742950" indent="-285750" algn="just">
              <a:lnSpc>
                <a:spcPct val="125000"/>
              </a:lnSpc>
              <a:spcAft>
                <a:spcPts val="600"/>
              </a:spcAft>
              <a:buSzPct val="50000"/>
              <a:buFont typeface="Wingdings" panose="05000000000000000000" pitchFamily="2" charset="2"/>
              <a:buChar char="p"/>
              <a:defRPr sz="1100">
                <a:solidFill>
                  <a:schemeClr val="tx1"/>
                </a:solidFill>
                <a:latin typeface="FrutigerNext LT Regular" pitchFamily="34" charset="0"/>
                <a:ea typeface="华文细黑" panose="02010600040101010101" pitchFamily="2" charset="-122"/>
              </a:defRPr>
            </a:lvl2pPr>
            <a:lvl3pPr marL="1143000" indent="-228600" algn="just">
              <a:lnSpc>
                <a:spcPct val="125000"/>
              </a:lnSpc>
              <a:spcAft>
                <a:spcPts val="600"/>
              </a:spcAft>
              <a:buSzPct val="50000"/>
              <a:buFont typeface="Wingdings" panose="05000000000000000000" pitchFamily="2" charset="2"/>
              <a:buChar char="n"/>
              <a:defRPr sz="1100">
                <a:solidFill>
                  <a:schemeClr val="tx1"/>
                </a:solidFill>
                <a:latin typeface="FrutigerNext LT Regular" pitchFamily="34" charset="0"/>
                <a:ea typeface="华文细黑" panose="02010600040101010101" pitchFamily="2" charset="-122"/>
              </a:defRPr>
            </a:lvl3pPr>
            <a:lvl4pPr marL="1600200" indent="-228600" algn="just">
              <a:spcBef>
                <a:spcPct val="30000"/>
              </a:spcBef>
              <a:defRPr sz="1100">
                <a:solidFill>
                  <a:schemeClr val="tx1"/>
                </a:solidFill>
                <a:latin typeface="FrutigerNext LT Regular" pitchFamily="34" charset="0"/>
                <a:ea typeface="华文细黑" panose="02010600040101010101" pitchFamily="2" charset="-122"/>
              </a:defRPr>
            </a:lvl4pPr>
            <a:lvl5pPr marL="2057400" indent="-228600" algn="just">
              <a:spcBef>
                <a:spcPct val="30000"/>
              </a:spcBef>
              <a:defRPr sz="1100">
                <a:solidFill>
                  <a:schemeClr val="tx1"/>
                </a:solidFill>
                <a:latin typeface="FrutigerNext LT Regular" pitchFamily="34" charset="0"/>
                <a:ea typeface="华文细黑" panose="02010600040101010101" pitchFamily="2" charset="-122"/>
              </a:defRPr>
            </a:lvl5pPr>
            <a:lvl6pPr marL="25146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6pPr>
            <a:lvl7pPr marL="29718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7pPr>
            <a:lvl8pPr marL="34290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8pPr>
            <a:lvl9pPr marL="3886200" indent="-228600" algn="just" eaLnBrk="0" fontAlgn="base" hangingPunct="0">
              <a:spcBef>
                <a:spcPct val="30000"/>
              </a:spcBef>
              <a:spcAft>
                <a:spcPct val="0"/>
              </a:spcAft>
              <a:defRPr sz="1100">
                <a:solidFill>
                  <a:schemeClr val="tx1"/>
                </a:solidFill>
                <a:latin typeface="FrutigerNext LT Regular" pitchFamily="34" charset="0"/>
                <a:ea typeface="华文细黑" panose="02010600040101010101" pitchFamily="2" charset="-122"/>
              </a:defRPr>
            </a:lvl9pPr>
          </a:lstStyle>
          <a:p>
            <a:pPr algn="l" eaLnBrk="1" fontAlgn="t" hangingPunct="1">
              <a:lnSpc>
                <a:spcPct val="100000"/>
              </a:lnSpc>
              <a:spcAft>
                <a:spcPct val="0"/>
              </a:spcAft>
              <a:buSzTx/>
              <a:buFontTx/>
              <a:buNone/>
            </a:pPr>
            <a:fld id="{9765EABF-0089-4D82-9327-8E6A1299804A}" type="slidenum">
              <a:rPr lang="zh-CN" altLang="en-US" sz="1000">
                <a:latin typeface="Arial" panose="020B0604020202020204" pitchFamily="34" charset="0"/>
                <a:ea typeface="宋体" panose="02010600030101010101" pitchFamily="2" charset="-122"/>
              </a:rPr>
              <a:pPr algn="l" eaLnBrk="1" fontAlgn="t" hangingPunct="1">
                <a:lnSpc>
                  <a:spcPct val="100000"/>
                </a:lnSpc>
                <a:spcAft>
                  <a:spcPct val="0"/>
                </a:spcAft>
                <a:buSzTx/>
                <a:buFontTx/>
                <a:buNone/>
              </a:pPr>
              <a:t>15</a:t>
            </a:fld>
            <a:endParaRPr lang="en-US" altLang="zh-CN" sz="1000">
              <a:latin typeface="Arial" panose="020B0604020202020204" pitchFamily="34" charset="0"/>
              <a:ea typeface="宋体" panose="02010600030101010101" pitchFamily="2" charset="-122"/>
            </a:endParaRPr>
          </a:p>
        </p:txBody>
      </p:sp>
      <p:sp>
        <p:nvSpPr>
          <p:cNvPr id="3" name="Slide Image Placeholder 2"/>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182617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ru-RU" altLang="zh-CN" dirty="0">
                <a:latin typeface="微软雅黑" panose="020B0503020204020204" pitchFamily="34" charset="-122"/>
              </a:rPr>
              <a:t>В сети с наложением узла все конечные точки туннеля с наложением VXLAN развернуты на программных коммутаторах (установленных на серверах). То есть как вход, так и выход туннеля VXLAN являются программными коммутаторами.</a:t>
            </a:r>
          </a:p>
          <a:p>
            <a:endParaRPr lang="ru-RU" altLang="zh-CN" dirty="0">
              <a:latin typeface="微软雅黑" panose="020B0503020204020204" pitchFamily="34" charset="-122"/>
            </a:endParaRPr>
          </a:p>
          <a:p>
            <a:r>
              <a:rPr lang="en-US" altLang="zh-CN" dirty="0">
                <a:latin typeface="微软雅黑" panose="020B0503020204020204" pitchFamily="34" charset="-122"/>
              </a:rPr>
              <a:t>Host Overlay</a:t>
            </a:r>
            <a:r>
              <a:rPr lang="zh-CN" altLang="en-US" dirty="0">
                <a:latin typeface="微软雅黑" panose="020B0503020204020204" pitchFamily="34" charset="-122"/>
              </a:rPr>
              <a:t> </a:t>
            </a:r>
            <a:r>
              <a:rPr lang="en-US" altLang="zh-CN" dirty="0">
                <a:latin typeface="微软雅黑" panose="020B0503020204020204" pitchFamily="34" charset="-122"/>
              </a:rPr>
              <a:t>is based on CE1800V</a:t>
            </a:r>
            <a:endParaRPr lang="zh-CN" altLang="en-US" dirty="0">
              <a:latin typeface="微软雅黑" panose="020B0503020204020204" pitchFamily="34" charset="-122"/>
            </a:endParaRPr>
          </a:p>
        </p:txBody>
      </p:sp>
    </p:spTree>
    <p:extLst>
      <p:ext uri="{BB962C8B-B14F-4D97-AF65-F5344CB8AC3E}">
        <p14:creationId xmlns:p14="http://schemas.microsoft.com/office/powerpoint/2010/main" val="158974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ru-RU" altLang="zh-CN" dirty="0">
                <a:latin typeface="Arial" panose="020B0604020202020204" pitchFamily="34" charset="0"/>
              </a:rPr>
              <a:t>В сценарии сетевого наложения все устройства наложения являются физическими устройствами, а туннель VXLAN инкапсулирован на физическом коммутаторе.</a:t>
            </a:r>
          </a:p>
          <a:p>
            <a:r>
              <a:rPr lang="ru-RU" altLang="zh-CN" dirty="0">
                <a:latin typeface="Arial" panose="020B0604020202020204" pitchFamily="34" charset="0"/>
              </a:rPr>
              <a:t>В сценарии гибридного наложения к устройствам наложения относятся физические сетевые устройства и виртуальные сетевые устройства. Туннель VXLAN инкапсулируется на физическом коммутаторе или виртуальном коммутаторе, где расположен хост-сервер.</a:t>
            </a:r>
          </a:p>
          <a:p>
            <a:endParaRPr lang="ru-RU" altLang="zh-CN" dirty="0">
              <a:latin typeface="Arial" panose="020B0604020202020204" pitchFamily="34" charset="0"/>
            </a:endParaRPr>
          </a:p>
          <a:p>
            <a:endParaRPr lang="ru-RU" altLang="zh-CN" dirty="0">
              <a:latin typeface="Arial" panose="020B0604020202020204" pitchFamily="34" charset="0"/>
            </a:endParaRPr>
          </a:p>
          <a:p>
            <a:r>
              <a:rPr lang="ru-RU" altLang="zh-CN" dirty="0">
                <a:latin typeface="Arial" panose="020B0604020202020204" pitchFamily="34" charset="0"/>
              </a:rPr>
              <a:t>Использует высокую производительность физических сетевых устройств для переадресации.</a:t>
            </a:r>
          </a:p>
          <a:p>
            <a:r>
              <a:rPr lang="ru-RU" altLang="zh-CN" dirty="0">
                <a:latin typeface="Arial" panose="020B0604020202020204" pitchFamily="34" charset="0"/>
              </a:rPr>
              <a:t>Использует существующие физические сетевые устройства и наложение физических серверов для повышения производительности.</a:t>
            </a:r>
          </a:p>
          <a:p>
            <a:r>
              <a:rPr lang="ru-RU" altLang="zh-CN" dirty="0">
                <a:latin typeface="Arial" panose="020B0604020202020204" pitchFamily="34" charset="0"/>
              </a:rPr>
              <a:t>Обеспечивает более гибкую сеть.</a:t>
            </a:r>
          </a:p>
          <a:p>
            <a:endParaRPr lang="ru-RU" altLang="zh-CN" dirty="0">
              <a:latin typeface="Arial" panose="020B0604020202020204" pitchFamily="34" charset="0"/>
            </a:endParaRPr>
          </a:p>
          <a:p>
            <a:endParaRPr lang="ru-RU" altLang="zh-CN" dirty="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01686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dirty="0">
              <a:latin typeface="微软雅黑" panose="020B0503020204020204" pitchFamily="34" charset="-122"/>
            </a:endParaRPr>
          </a:p>
        </p:txBody>
      </p:sp>
      <p:sp>
        <p:nvSpPr>
          <p:cNvPr id="5" name="幻灯片图像占位符 4">
            <a:extLst>
              <a:ext uri="{FF2B5EF4-FFF2-40B4-BE49-F238E27FC236}">
                <a16:creationId xmlns:a16="http://schemas.microsoft.com/office/drawing/2014/main" id="{87C364B6-2002-465B-ACB1-A434DA0CAD58}"/>
              </a:ext>
            </a:extLst>
          </p:cNvPr>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5338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幻灯片图像占位符 8"/>
          <p:cNvSpPr>
            <a:spLocks noGrp="1" noRot="1" noChangeAspect="1"/>
          </p:cNvSpPr>
          <p:nvPr>
            <p:ph type="sldImg"/>
          </p:nvPr>
        </p:nvSpPr>
        <p:spPr>
          <a:xfrm>
            <a:off x="584200" y="765175"/>
            <a:ext cx="5930900" cy="3336925"/>
          </a:xfrm>
        </p:spPr>
      </p:sp>
      <p:sp>
        <p:nvSpPr>
          <p:cNvPr id="10" name="备注占位符 9"/>
          <p:cNvSpPr>
            <a:spLocks noGrp="1"/>
          </p:cNvSpPr>
          <p:nvPr>
            <p:ph type="body" sz="quarter" idx="10"/>
          </p:nvPr>
        </p:nvSpPr>
        <p:spPr/>
        <p:txBody>
          <a:bodyPr/>
          <a:lstStyle/>
          <a:p>
            <a:endParaRPr lang="zh-CN" altLang="en-US">
              <a:latin typeface="Arial" panose="020B0604020202020204" pitchFamily="34" charset="0"/>
            </a:endParaRPr>
          </a:p>
        </p:txBody>
      </p:sp>
      <p:sp>
        <p:nvSpPr>
          <p:cNvPr id="11" name="备注占位符 10"/>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345808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r>
              <a:rPr lang="ru-RU" altLang="zh-CN" dirty="0">
                <a:latin typeface="Arial" panose="020B0604020202020204" pitchFamily="34" charset="0"/>
              </a:rPr>
              <a:t>SFC делает оркестровку служб более гибкой. Он имеет следующие особенности:</a:t>
            </a:r>
          </a:p>
          <a:p>
            <a:pPr lvl="1"/>
            <a:r>
              <a:rPr lang="ru-RU" altLang="zh-CN" dirty="0">
                <a:latin typeface="Arial" panose="020B0604020202020204" pitchFamily="34" charset="0"/>
              </a:rPr>
              <a:t>Поддерживает отделение сервисных функций от сетевых устройств фабрики, реализуя гибкое развертывание и расширение по требованию и преодолевая ограничения физической топологии.</a:t>
            </a:r>
          </a:p>
          <a:p>
            <a:pPr lvl="1"/>
            <a:r>
              <a:rPr lang="ru-RU" altLang="zh-CN" dirty="0">
                <a:latin typeface="Arial" panose="020B0604020202020204" pitchFamily="34" charset="0"/>
              </a:rPr>
              <a:t>Предоставляет графические интерфейсы для упрощения операций и повышения эффективности оркестровки, а также предоставляет персонализированные услуги для каждого арендатора по запросу, не затрагивая других арендаторов.</a:t>
            </a:r>
          </a:p>
          <a:p>
            <a:pPr lvl="1"/>
            <a:r>
              <a:rPr lang="ru-RU" altLang="zh-CN" dirty="0">
                <a:latin typeface="Arial" panose="020B0604020202020204" pitchFamily="34" charset="0"/>
              </a:rPr>
              <a:t>Поддерживает объединение VAS, гибкую масштабируемость и выделение по запросу, реализуя совместное использование и расширение возможностей VAS в нескольких сервисах.</a:t>
            </a:r>
            <a:endParaRPr lang="zh-CN" altLang="en-US" dirty="0">
              <a:latin typeface="Arial" panose="020B0604020202020204" pitchFamily="34" charset="0"/>
            </a:endParaRPr>
          </a:p>
        </p:txBody>
      </p:sp>
    </p:spTree>
    <p:extLst>
      <p:ext uri="{BB962C8B-B14F-4D97-AF65-F5344CB8AC3E}">
        <p14:creationId xmlns:p14="http://schemas.microsoft.com/office/powerpoint/2010/main" val="3121088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a:t>Полная визуализация сетевых ресурсов</a:t>
            </a:r>
          </a:p>
          <a:p>
            <a:pPr lvl="1"/>
            <a:r>
              <a:rPr lang="ru-RU" altLang="zh-CN" dirty="0" err="1"/>
              <a:t>Agile</a:t>
            </a:r>
            <a:r>
              <a:rPr lang="ru-RU" altLang="zh-CN" dirty="0"/>
              <a:t> </a:t>
            </a:r>
            <a:r>
              <a:rPr lang="ru-RU" altLang="zh-CN" dirty="0" err="1"/>
              <a:t>Controller</a:t>
            </a:r>
            <a:r>
              <a:rPr lang="ru-RU" altLang="zh-CN" dirty="0"/>
              <a:t>-DCN получает сетевую информацию из измерения ресурсов физических или виртуальных устройств и арендаторов и поддерживает видимость ресурсов, решая проблему смешанных устройств и плохого управления ресурсами.</a:t>
            </a:r>
          </a:p>
          <a:p>
            <a:pPr lvl="1"/>
            <a:r>
              <a:rPr lang="ru-RU" altLang="zh-CN" dirty="0" err="1"/>
              <a:t>Agile</a:t>
            </a:r>
            <a:r>
              <a:rPr lang="ru-RU" altLang="zh-CN" dirty="0"/>
              <a:t> </a:t>
            </a:r>
            <a:r>
              <a:rPr lang="ru-RU" altLang="zh-CN" dirty="0" err="1"/>
              <a:t>Controller</a:t>
            </a:r>
            <a:r>
              <a:rPr lang="ru-RU" altLang="zh-CN" dirty="0"/>
              <a:t>-DCN единообразно управляет физическими и виртуальными ресурсами и отслеживает состояние ресурсов физических и виртуальных сетевых устройств во всей сети, а также состояние работы сетевого элемента.</a:t>
            </a:r>
          </a:p>
          <a:p>
            <a:pPr lvl="1"/>
            <a:r>
              <a:rPr lang="ru-RU" altLang="zh-CN" dirty="0" err="1"/>
              <a:t>Agile</a:t>
            </a:r>
            <a:r>
              <a:rPr lang="ru-RU" altLang="zh-CN" dirty="0"/>
              <a:t> </a:t>
            </a:r>
            <a:r>
              <a:rPr lang="ru-RU" altLang="zh-CN" dirty="0" err="1"/>
              <a:t>Controller</a:t>
            </a:r>
            <a:r>
              <a:rPr lang="ru-RU" altLang="zh-CN" dirty="0"/>
              <a:t>-DCN отслеживает состояние работы сети из измерения арендаторов и отображает арендаторов, квоты арендаторов и трафик арендаторов.</a:t>
            </a:r>
          </a:p>
          <a:p>
            <a:pPr lvl="1"/>
            <a:r>
              <a:rPr lang="ru-RU" altLang="zh-CN" dirty="0"/>
              <a:t>Визуализацию физической сети, логической сети и сети приложений</a:t>
            </a:r>
          </a:p>
          <a:p>
            <a:pPr lvl="1"/>
            <a:r>
              <a:rPr lang="ru-RU" altLang="zh-CN" dirty="0" err="1"/>
              <a:t>Agile</a:t>
            </a:r>
            <a:r>
              <a:rPr lang="ru-RU" altLang="zh-CN" dirty="0"/>
              <a:t> </a:t>
            </a:r>
            <a:r>
              <a:rPr lang="ru-RU" altLang="zh-CN" dirty="0" err="1"/>
              <a:t>Controller</a:t>
            </a:r>
            <a:r>
              <a:rPr lang="ru-RU" altLang="zh-CN" dirty="0"/>
              <a:t>-DCN поддерживает видимость физической сети, логической сети и сети приложений.</a:t>
            </a:r>
          </a:p>
          <a:p>
            <a:pPr lvl="1"/>
            <a:r>
              <a:rPr lang="ru-RU" altLang="zh-CN" dirty="0"/>
              <a:t>Поддерживает отображение топологии логической сети и топологии физической сети.</a:t>
            </a:r>
          </a:p>
          <a:p>
            <a:pPr lvl="1"/>
            <a:r>
              <a:rPr lang="ru-RU" altLang="zh-CN" dirty="0"/>
              <a:t>Отображает логические сетевые ресурсы, используемые сетями приложений, и физические сетевые ресурсы, используемые логическими сетями (то есть сопоставление сверху вниз).</a:t>
            </a:r>
          </a:p>
          <a:p>
            <a:pPr lvl="1"/>
            <a:r>
              <a:rPr lang="ru-RU" altLang="zh-CN" dirty="0"/>
              <a:t>Когда физический сетевой ресурс в базовой сети изменяется (перезапуск устройства или отключение канала), </a:t>
            </a:r>
            <a:r>
              <a:rPr lang="ru-RU" altLang="zh-CN" dirty="0" err="1"/>
              <a:t>Agile</a:t>
            </a:r>
            <a:r>
              <a:rPr lang="ru-RU" altLang="zh-CN" dirty="0"/>
              <a:t> </a:t>
            </a:r>
            <a:r>
              <a:rPr lang="ru-RU" altLang="zh-CN" dirty="0" err="1"/>
              <a:t>Controller</a:t>
            </a:r>
            <a:r>
              <a:rPr lang="ru-RU" altLang="zh-CN" dirty="0"/>
              <a:t>-DCN синхронизирует изменения в логической сети и сети приложений.</a:t>
            </a:r>
          </a:p>
          <a:p>
            <a:pPr lvl="1"/>
            <a:endParaRPr lang="ru-RU" altLang="zh-CN" dirty="0"/>
          </a:p>
          <a:p>
            <a:pPr lvl="1"/>
            <a:endParaRPr lang="ru-RU" altLang="zh-CN" dirty="0"/>
          </a:p>
          <a:p>
            <a:pPr lvl="0"/>
            <a:r>
              <a:rPr lang="ru-RU" altLang="zh-CN" dirty="0"/>
              <a:t>Видимость путей к службам: </a:t>
            </a:r>
          </a:p>
          <a:p>
            <a:pPr lvl="1"/>
            <a:r>
              <a:rPr lang="ru-RU" altLang="zh-CN" dirty="0" err="1"/>
              <a:t>Agile</a:t>
            </a:r>
            <a:r>
              <a:rPr lang="ru-RU" altLang="zh-CN" dirty="0"/>
              <a:t> </a:t>
            </a:r>
            <a:r>
              <a:rPr lang="ru-RU" altLang="zh-CN" dirty="0" err="1"/>
              <a:t>Controller</a:t>
            </a:r>
            <a:r>
              <a:rPr lang="ru-RU" altLang="zh-CN" dirty="0"/>
              <a:t>-DCN может отображать реальные физические пути к службам на основе приложений и логических сетей. Когда физическая сеть отделена от логической сети, пользователи могут быстро локализовать сетевую ошибку, обнаружить и устранить прерывания потока обслуживания.</a:t>
            </a:r>
          </a:p>
          <a:p>
            <a:pPr lvl="1"/>
            <a:r>
              <a:rPr lang="ru-RU" altLang="zh-CN" dirty="0"/>
              <a:t>Обнаружение одного пути: просматривает фактический физический путь потока службы между виртуальными машинами и проверяет, не прерывается ли поток службы.</a:t>
            </a:r>
          </a:p>
          <a:p>
            <a:pPr lvl="1"/>
            <a:r>
              <a:rPr lang="ru-RU" altLang="zh-CN" dirty="0"/>
              <a:t>Обнаружение нескольких путей: отслеживает несколько физических путей между устройствами NVE и проверяет, не прерваны ли потоки услуг.</a:t>
            </a:r>
          </a:p>
          <a:p>
            <a:pPr lvl="1"/>
            <a:r>
              <a:rPr lang="ru-RU" altLang="zh-CN" dirty="0"/>
              <a:t>Обнаружение подключения: обнаруживает подключение между виртуальными машинами, виртуальными машинами и BM, а также между VM или BM и Интернетом.</a:t>
            </a:r>
          </a:p>
          <a:p>
            <a:pPr lvl="1"/>
            <a:r>
              <a:rPr lang="ru-RU" altLang="zh-CN" dirty="0" err="1"/>
              <a:t>Agile</a:t>
            </a:r>
            <a:r>
              <a:rPr lang="ru-RU" altLang="zh-CN" dirty="0"/>
              <a:t> </a:t>
            </a:r>
            <a:r>
              <a:rPr lang="ru-RU" altLang="zh-CN" dirty="0" err="1"/>
              <a:t>Controller</a:t>
            </a:r>
            <a:r>
              <a:rPr lang="ru-RU" altLang="zh-CN" dirty="0"/>
              <a:t>-DCN использует функцию видимости пути службы для фильтрации информации о пути на основе информации из 5 кортежей и отображения информации о пути по прыжкам. В результате пользователи могут просматривать информацию о пути службы по мере необходимости.</a:t>
            </a:r>
          </a:p>
          <a:p>
            <a:pPr lvl="0"/>
            <a:r>
              <a:rPr lang="ru-RU" altLang="zh-CN" dirty="0"/>
              <a:t>.Обнаружение сетевого пути</a:t>
            </a:r>
          </a:p>
          <a:p>
            <a:pPr lvl="1"/>
            <a:r>
              <a:rPr lang="ru-RU" altLang="zh-CN" dirty="0"/>
              <a:t>Обнаружение сетевых путей определяет фактические физические пути между виртуальными машинами или устройствами и проверяет, не прерываются ли потоки служб.</a:t>
            </a:r>
          </a:p>
          <a:p>
            <a:pPr lvl="1"/>
            <a:r>
              <a:rPr lang="ru-RU" altLang="zh-CN" dirty="0"/>
              <a:t>Обнаружение одного пути: просматривает фактический физический путь потока службы между виртуальными машинами и проверяет, не прерывается ли поток службы.</a:t>
            </a:r>
          </a:p>
          <a:p>
            <a:pPr lvl="1"/>
            <a:r>
              <a:rPr lang="ru-RU" altLang="zh-CN" dirty="0"/>
              <a:t>Обнаружение нескольких путей: отслеживает несколько физических путей между устройствами NVE и проверяет, не прерваны ли потоки услуг.</a:t>
            </a:r>
          </a:p>
          <a:p>
            <a:pPr lvl="0"/>
            <a:r>
              <a:rPr lang="ru-RU" altLang="zh-CN" dirty="0"/>
              <a:t>Обнаружение подключения</a:t>
            </a:r>
          </a:p>
          <a:p>
            <a:pPr lvl="1"/>
            <a:r>
              <a:rPr lang="ru-RU" altLang="zh-CN" dirty="0"/>
              <a:t>Обнаруживает связь между виртуальными машинами, виртуальными машинами и виртуальными машинами, а также между виртуальными машинами или виртуальными машинами и Интернетом. Используя функцию обнаружения подключения, вы можете эффективно проверять и обнаруживать неисправности в сети и быстро устранять неисправности.</a:t>
            </a:r>
          </a:p>
          <a:p>
            <a:pPr lvl="0"/>
            <a:r>
              <a:rPr lang="ru-RU" altLang="zh-CN" dirty="0"/>
              <a:t>Обнаружение петли</a:t>
            </a:r>
          </a:p>
          <a:p>
            <a:pPr lvl="0"/>
            <a:r>
              <a:rPr lang="ru-RU" altLang="zh-CN" dirty="0" err="1"/>
              <a:t>Agile</a:t>
            </a:r>
            <a:r>
              <a:rPr lang="ru-RU" altLang="zh-CN" dirty="0"/>
              <a:t> </a:t>
            </a:r>
            <a:r>
              <a:rPr lang="ru-RU" altLang="zh-CN" dirty="0" err="1"/>
              <a:t>Controller</a:t>
            </a:r>
            <a:r>
              <a:rPr lang="ru-RU" altLang="zh-CN" dirty="0"/>
              <a:t>-DCN может автоматически определять наличие петель VXLAN и VLAN, которые могут возникнуть в сети фабрики, обнаруживать петли и устранять петли, избегая воздействия на службы трафика, вызванного неправильным подключением к сети или сетевыми атаками.</a:t>
            </a:r>
          </a:p>
          <a:p>
            <a:pPr lvl="0"/>
            <a:endParaRPr lang="ru-RU" altLang="zh-CN" dirty="0"/>
          </a:p>
          <a:p>
            <a:pPr lvl="0"/>
            <a:r>
              <a:rPr lang="en-US" altLang="zh-CN" dirty="0"/>
              <a:t>Entire network resource visibility</a:t>
            </a:r>
          </a:p>
          <a:p>
            <a:pPr lvl="1"/>
            <a:r>
              <a:rPr lang="en-US" altLang="zh-CN" dirty="0"/>
              <a:t>The Agile Controller-DCN obtains network information from the dimension of physical or virtual device resources and tenants, and supports resource visibility, solving the problem of mixed devices and poor resource management. </a:t>
            </a:r>
          </a:p>
          <a:p>
            <a:pPr lvl="1"/>
            <a:r>
              <a:rPr lang="en-US" altLang="zh-CN" dirty="0"/>
              <a:t>The Agile Controller-DCN uniformly manages physical and virtual resources, and monitors the resource status of physical and virtual network devices on the entire network as well as the NE running status. </a:t>
            </a:r>
          </a:p>
          <a:p>
            <a:pPr lvl="1"/>
            <a:r>
              <a:rPr lang="en-US" altLang="zh-CN" dirty="0"/>
              <a:t>The Agile Controller-DCN monitors the network running status from the tenant dimension and displays the tenants, tenant quotas, and tenant traffic. </a:t>
            </a:r>
          </a:p>
          <a:p>
            <a:pPr lvl="0"/>
            <a:r>
              <a:rPr lang="en-US" altLang="zh-CN" dirty="0"/>
              <a:t>Visibility of the physical network, logical network, and application network</a:t>
            </a:r>
          </a:p>
          <a:p>
            <a:pPr lvl="1"/>
            <a:r>
              <a:rPr lang="en-US" altLang="zh-CN" dirty="0"/>
              <a:t>The Agile Controller-DCN supports the visibility of the physical network, logical network, and application network. </a:t>
            </a:r>
          </a:p>
          <a:p>
            <a:pPr lvl="1"/>
            <a:r>
              <a:rPr lang="en-US" altLang="zh-CN" dirty="0"/>
              <a:t>Supports mapping of the logical network topology and the physical network topology.  </a:t>
            </a:r>
          </a:p>
          <a:p>
            <a:pPr lvl="1"/>
            <a:r>
              <a:rPr lang="en-US" altLang="zh-CN" dirty="0"/>
              <a:t>Displays logical network resources used by application networks and physical network resources used by logical networks (that is, mapping from the top to the bottom).  </a:t>
            </a: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1342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1675" y="760413"/>
            <a:ext cx="5676900" cy="8965405"/>
          </a:xfrm>
        </p:spPr>
        <p:txBody>
          <a:bodyPr/>
          <a:lstStyle/>
          <a:p>
            <a:pPr marL="541338" marR="0" lvl="1" indent="-180975" algn="l" defTabSz="914400" rtl="0" eaLnBrk="0" fontAlgn="base" latinLnBrk="0" hangingPunct="1">
              <a:lnSpc>
                <a:spcPct val="125000"/>
              </a:lnSpc>
              <a:spcBef>
                <a:spcPct val="0"/>
              </a:spcBef>
              <a:spcAft>
                <a:spcPts val="600"/>
              </a:spcAft>
              <a:buClrTx/>
              <a:buSzPct val="50000"/>
              <a:buFont typeface="Wingdings" pitchFamily="2" charset="2"/>
              <a:buChar char="p"/>
              <a:tabLst/>
              <a:defRPr/>
            </a:pPr>
            <a:r>
              <a:rPr kumimoji="0" lang="en-US" altLang="zh-CN" sz="1100" b="0" i="0" u="none" strike="noStrike" kern="1200" cap="none" spc="0" normalizeH="0" baseline="0" noProof="0" dirty="0">
                <a:ln>
                  <a:noFill/>
                </a:ln>
                <a:solidFill>
                  <a:srgbClr val="000000"/>
                </a:solidFill>
                <a:effectLst/>
                <a:uLnTx/>
                <a:uFillTx/>
                <a:latin typeface="FrutigerNext LT Regular"/>
                <a:ea typeface="华文细黑" pitchFamily="2" charset="-122"/>
                <a:cs typeface="+mn-cs"/>
              </a:rPr>
              <a:t>When a physical network resource on the underlay network changes (device restart or link disconnection), the Agile Controller-DCN synchronizes the changes to the logical and application networks.  </a:t>
            </a:r>
            <a:endParaRPr kumimoji="0" lang="en-US" altLang="zh-CN" sz="1400" b="0" i="0" u="none" strike="noStrike" kern="1200" cap="none" spc="0" normalizeH="0" baseline="0" noProof="0" dirty="0">
              <a:ln>
                <a:noFill/>
              </a:ln>
              <a:solidFill>
                <a:srgbClr val="000000"/>
              </a:solidFill>
              <a:effectLst/>
              <a:uLnTx/>
              <a:uFillTx/>
              <a:latin typeface="FrutigerNext LT Regular"/>
              <a:ea typeface="华文细黑" pitchFamily="2" charset="-122"/>
              <a:cs typeface="+mn-cs"/>
            </a:endParaRPr>
          </a:p>
          <a:p>
            <a:pPr lvl="0"/>
            <a:r>
              <a:rPr lang="en-US" altLang="zh-CN" dirty="0">
                <a:latin typeface="FrutigerNext LT Regular"/>
              </a:rPr>
              <a:t>Service path visibility: The Agile Controller-DCN can display the real physical paths of services based on the application and logical networks. When the physical network decouples from the logical network, users can rapidly locate the network fault, discover, and fix service flow interruptions. </a:t>
            </a:r>
            <a:endParaRPr lang="en-US" altLang="zh-CN" sz="1400" dirty="0">
              <a:latin typeface="FrutigerNext LT Regular"/>
            </a:endParaRPr>
          </a:p>
          <a:p>
            <a:pPr lvl="1"/>
            <a:r>
              <a:rPr lang="en-US" altLang="zh-CN" dirty="0">
                <a:latin typeface="FrutigerNext LT Regular"/>
              </a:rPr>
              <a:t>Single path detection: Views the actual physical path of a service flow between </a:t>
            </a:r>
            <a:r>
              <a:rPr lang="en-US" altLang="zh-CN" dirty="0" err="1">
                <a:latin typeface="FrutigerNext LT Regular"/>
              </a:rPr>
              <a:t>VMs</a:t>
            </a:r>
            <a:r>
              <a:rPr lang="en-US" altLang="zh-CN" dirty="0">
                <a:latin typeface="FrutigerNext LT Regular"/>
              </a:rPr>
              <a:t> and checks whether the service flow is interrupted. </a:t>
            </a:r>
            <a:endParaRPr lang="en-US" altLang="zh-CN" sz="1400" dirty="0">
              <a:latin typeface="FrutigerNext LT Regular"/>
            </a:endParaRPr>
          </a:p>
          <a:p>
            <a:pPr lvl="1"/>
            <a:r>
              <a:rPr lang="en-US" altLang="zh-CN" dirty="0">
                <a:latin typeface="FrutigerNext LT Regular"/>
              </a:rPr>
              <a:t>Multi-path detection: Traces multiple physical paths between NVE devices and checks whether the service flows are interrupted. </a:t>
            </a:r>
            <a:endParaRPr lang="en-US" altLang="zh-CN" sz="1400" dirty="0">
              <a:latin typeface="FrutigerNext LT Regular"/>
            </a:endParaRPr>
          </a:p>
          <a:p>
            <a:pPr lvl="1"/>
            <a:r>
              <a:rPr lang="en-US" altLang="zh-CN" dirty="0">
                <a:latin typeface="FrutigerNext LT Regular"/>
              </a:rPr>
              <a:t>Connectivity detection: Detects connectivity between </a:t>
            </a:r>
            <a:r>
              <a:rPr lang="en-US" altLang="zh-CN" dirty="0" err="1">
                <a:latin typeface="FrutigerNext LT Regular"/>
              </a:rPr>
              <a:t>VMs</a:t>
            </a:r>
            <a:r>
              <a:rPr lang="en-US" altLang="zh-CN" dirty="0">
                <a:latin typeface="FrutigerNext LT Regular"/>
              </a:rPr>
              <a:t>, </a:t>
            </a:r>
            <a:r>
              <a:rPr lang="en-US" altLang="zh-CN" dirty="0" err="1">
                <a:latin typeface="FrutigerNext LT Regular"/>
              </a:rPr>
              <a:t>VMs</a:t>
            </a:r>
            <a:r>
              <a:rPr lang="en-US" altLang="zh-CN" dirty="0">
                <a:latin typeface="FrutigerNext LT Regular"/>
              </a:rPr>
              <a:t> and BMs, as well as </a:t>
            </a:r>
            <a:r>
              <a:rPr lang="en-US" altLang="zh-CN" dirty="0" err="1">
                <a:latin typeface="FrutigerNext LT Regular"/>
              </a:rPr>
              <a:t>VMs</a:t>
            </a:r>
            <a:r>
              <a:rPr lang="en-US" altLang="zh-CN" dirty="0">
                <a:latin typeface="FrutigerNext LT Regular"/>
              </a:rPr>
              <a:t> or BMs and the Internet. </a:t>
            </a:r>
            <a:endParaRPr lang="en-US" altLang="zh-CN" sz="1400" dirty="0">
              <a:latin typeface="FrutigerNext LT Regular"/>
            </a:endParaRPr>
          </a:p>
          <a:p>
            <a:pPr lvl="1"/>
            <a:r>
              <a:rPr lang="en-US" altLang="zh-CN" dirty="0">
                <a:latin typeface="FrutigerNext LT Regular"/>
              </a:rPr>
              <a:t>The Agile Controller-DCN uses the service path visibility function to filter the path information based on 5-tuple information and displays the path information by hops. As a result, users can view the service path information as required.  </a:t>
            </a:r>
            <a:endParaRPr lang="en-US" altLang="zh-CN" sz="1400" dirty="0">
              <a:latin typeface="FrutigerNext LT Regular"/>
            </a:endParaRPr>
          </a:p>
          <a:p>
            <a:pPr lvl="0"/>
            <a:r>
              <a:rPr lang="en-US" altLang="zh-CN" dirty="0">
                <a:latin typeface="FrutigerNext LT Regular"/>
              </a:rPr>
              <a:t>Loopback detection </a:t>
            </a:r>
            <a:endParaRPr lang="en-US" altLang="zh-CN" sz="1400" dirty="0">
              <a:latin typeface="FrutigerNext LT Regular"/>
            </a:endParaRPr>
          </a:p>
          <a:p>
            <a:r>
              <a:rPr lang="en-US" altLang="zh-CN" dirty="0">
                <a:latin typeface="FrutigerNext LT Regular"/>
              </a:rPr>
              <a:t>The Agile Controller-DCN can automatically detect whether </a:t>
            </a:r>
            <a:r>
              <a:rPr lang="en-US" altLang="zh-CN" dirty="0" err="1">
                <a:latin typeface="FrutigerNext LT Regular"/>
              </a:rPr>
              <a:t>VXLAN</a:t>
            </a:r>
            <a:r>
              <a:rPr lang="en-US" altLang="zh-CN" dirty="0">
                <a:latin typeface="FrutigerNext LT Regular"/>
              </a:rPr>
              <a:t> and VLAN loops that may occur in the fabric network exist through traffic collection and event association, locate the loops, and repair the loop, avoiding impacts on traffic services caused by improper networking or network attacks. </a:t>
            </a:r>
            <a:endParaRPr lang="en-US" dirty="0">
              <a:latin typeface="FrutigerNext LT Regular"/>
            </a:endParaRPr>
          </a:p>
          <a:p>
            <a:pPr lvl="0"/>
            <a:r>
              <a:rPr lang="en-US" dirty="0">
                <a:latin typeface="FrutigerNext LT Regular"/>
              </a:rPr>
              <a:t>Network path detection</a:t>
            </a:r>
            <a:endParaRPr lang="en-US" sz="1400" dirty="0">
              <a:latin typeface="FrutigerNext LT Regular"/>
            </a:endParaRPr>
          </a:p>
          <a:p>
            <a:pPr lvl="1"/>
            <a:r>
              <a:rPr lang="en-US" dirty="0">
                <a:latin typeface="FrutigerNext LT Regular"/>
              </a:rPr>
              <a:t>Network path detection detects actual physical paths between VMs or devices and check whether the service flows are interrupted. </a:t>
            </a:r>
            <a:endParaRPr lang="en-US" sz="1400" dirty="0">
              <a:latin typeface="FrutigerNext LT Regular"/>
            </a:endParaRPr>
          </a:p>
          <a:p>
            <a:pPr lvl="1"/>
            <a:r>
              <a:rPr lang="en-US" dirty="0">
                <a:latin typeface="FrutigerNext LT Regular"/>
              </a:rPr>
              <a:t>Single path detection: Views the actual physical path of a service flow between VMs and checks whether the service flow is interrupted. </a:t>
            </a:r>
            <a:endParaRPr lang="en-US" sz="1400" dirty="0">
              <a:latin typeface="FrutigerNext LT Regular"/>
            </a:endParaRPr>
          </a:p>
          <a:p>
            <a:pPr lvl="1"/>
            <a:r>
              <a:rPr lang="en-US" dirty="0">
                <a:latin typeface="FrutigerNext LT Regular"/>
              </a:rPr>
              <a:t>Multi-path detection: Traces multiple physical paths between NVE devices and checks whether the service flows are interrupted. </a:t>
            </a:r>
            <a:endParaRPr lang="en-US" sz="1400" dirty="0">
              <a:latin typeface="FrutigerNext LT Regular"/>
            </a:endParaRPr>
          </a:p>
          <a:p>
            <a:pPr lvl="0"/>
            <a:r>
              <a:rPr lang="en-US" dirty="0">
                <a:latin typeface="FrutigerNext LT Regular"/>
              </a:rPr>
              <a:t>Connectivity detection</a:t>
            </a:r>
            <a:endParaRPr lang="en-US" sz="1400" dirty="0">
              <a:latin typeface="FrutigerNext LT Regular"/>
            </a:endParaRPr>
          </a:p>
          <a:p>
            <a:pPr lvl="1"/>
            <a:r>
              <a:rPr lang="en-US" dirty="0">
                <a:latin typeface="FrutigerNext LT Regular"/>
              </a:rPr>
              <a:t>Detects connectivity between VMs, VMs and BMs, as well as VMs or BMs and the Internet. By using the connectivity detection function, you can effectively check and locate faults on the network and quickly rectify faults. </a:t>
            </a:r>
            <a:endParaRPr lang="en-US" sz="1400" dirty="0">
              <a:latin typeface="FrutigerNext LT Regular"/>
            </a:endParaRPr>
          </a:p>
          <a:p>
            <a:pPr lvl="0"/>
            <a:r>
              <a:rPr lang="en-US" dirty="0">
                <a:latin typeface="FrutigerNext LT Regular"/>
              </a:rPr>
              <a:t>Loopback detection</a:t>
            </a:r>
            <a:endParaRPr lang="en-US" sz="1400" dirty="0">
              <a:latin typeface="FrutigerNext LT Regular"/>
            </a:endParaRPr>
          </a:p>
          <a:p>
            <a:r>
              <a:rPr lang="en-US" dirty="0">
                <a:latin typeface="FrutigerNext LT Regular"/>
              </a:rPr>
              <a:t>The Agile Controller-DCN can automatically detect whether VXLAN and VLAN loops that may occur in the fabric network exist, locate the loops, and repair the loop, avoiding impacts on traffic services caused by improper networking or network attacks. </a:t>
            </a:r>
            <a:endParaRPr lang="zh-CN" altLang="en-US" dirty="0">
              <a:latin typeface="FrutigerNext LT Regular"/>
            </a:endParaRPr>
          </a:p>
        </p:txBody>
      </p:sp>
    </p:spTree>
    <p:extLst>
      <p:ext uri="{BB962C8B-B14F-4D97-AF65-F5344CB8AC3E}">
        <p14:creationId xmlns:p14="http://schemas.microsoft.com/office/powerpoint/2010/main" val="557466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может управлять как одним центром обработки данных (ЦОД), так и несколькими ЦОД в разных регионах, расширяя размер и объем услуг ЦОД и устраняя ограничения на физическое расстояние традиционных ЦОД. В этом случае клиенты могут совместно использовать сетевые ресурсы ЦОД в разных регионах, реализуя гибкое планирование ресурсов и улучшая их использование.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также поддерживает развертывание с географической избыточностью активных и резервных кластеров. Когда активный кластер выходит из строя, автоматически или вручную запускается переключение на географическую избыточность, что обеспечивает бесперебойную работу сервисов и повышает надежность ЦОД.</a:t>
            </a:r>
          </a:p>
          <a:p>
            <a:pPr lvl="0"/>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управляет контроллерами домена в следующих режимах: удаленное управление несколькими контроллерами домена с использованием одного кластера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активное/резервное управление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независимое развертывание нескольких наборов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a:t>
            </a:r>
          </a:p>
          <a:p>
            <a:pPr lvl="1"/>
            <a:r>
              <a:rPr lang="ru-RU" altLang="zh-CN" dirty="0">
                <a:latin typeface="FrutigerNext LT Regular"/>
              </a:rPr>
              <a:t>Удаленное управление несколькими контроллерами домена с помощью одного кластера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Набор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управляет несколькими контроллерами домена и единообразно предоставляет конфигурацию контроллера домена в оверлее. Этот сценарий поддерживает кластер между контроллерами домена и эластичное масштабирование ресурсов.</a:t>
            </a:r>
          </a:p>
          <a:p>
            <a:pPr lvl="0"/>
            <a:r>
              <a:rPr lang="ru-RU" altLang="zh-CN" dirty="0">
                <a:latin typeface="FrutigerNext LT Regular"/>
              </a:rPr>
              <a:t>Независимое развертывание нескольких наборов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для каждого контроллера домена развертывается независимый кластер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Контроллеры доменов обмениваются маршрутизацией услуг в оверлее через BGP-EVPN и оптимизируют услуги через приложения верхнего уровня, реализуя связь услуг на уровне 3 и эластичную масштабируемость.</a:t>
            </a:r>
          </a:p>
          <a:p>
            <a:pPr lvl="1"/>
            <a:endParaRPr lang="ru-RU" altLang="zh-CN" dirty="0">
              <a:latin typeface="FrutigerNext LT Regular"/>
            </a:endParaRPr>
          </a:p>
          <a:p>
            <a:pPr lvl="1"/>
            <a:endParaRPr lang="ru-RU" altLang="zh-CN" dirty="0">
              <a:latin typeface="FrutigerNext LT Regular"/>
            </a:endParaRPr>
          </a:p>
          <a:p>
            <a:pPr lvl="0"/>
            <a:r>
              <a:rPr lang="en-US" altLang="zh-CN" dirty="0">
                <a:latin typeface="FrutigerNext LT Regular"/>
              </a:rPr>
              <a:t>The Agile Controller-DCN can manage both a single data center (DC) and multiple DCs in different regions, expanding the size and scope of DC services and breaks the physical distance limitations of traditional DCs. In this case, customers can share DC network resources in different regions, implementing flexible resource scheduling and improving resource utilization. The Agile Controller-DCN also supports geographic redundancy deployment of active and standby clusters. When the active cluster fails, a geographic redundancy switchover is triggered automatically or manually, ensuring smooth running of services and improving the DC reliability. </a:t>
            </a:r>
            <a:endParaRPr lang="en-US" altLang="zh-CN" sz="1400" dirty="0">
              <a:latin typeface="FrutigerNext LT Regular"/>
            </a:endParaRPr>
          </a:p>
          <a:p>
            <a:pPr lvl="0"/>
            <a:r>
              <a:rPr lang="en-US" altLang="zh-CN" dirty="0">
                <a:latin typeface="FrutigerNext LT Regular"/>
              </a:rPr>
              <a:t>The Agile Controller-DCN manages DCs in the following modes: remote management of multiple DCs using a single Agile Controller-DCN cluster, active/standby Agile Controller-DCN management, independent deployment of multiple sets of the Agile Controller-DCN. </a:t>
            </a:r>
            <a:endParaRPr lang="en-US" altLang="zh-CN" sz="1400" dirty="0">
              <a:latin typeface="FrutigerNext LT Regular"/>
            </a:endParaRPr>
          </a:p>
          <a:p>
            <a:pPr lvl="1"/>
            <a:r>
              <a:rPr lang="en-US" altLang="zh-CN" dirty="0">
                <a:latin typeface="FrutigerNext LT Regular"/>
              </a:rPr>
              <a:t>Remote management of multiple DCs using a single Agile Controller-DCN cluster: A set of the Agile Controller-DCN manages multiple DCs and uniformly delivers the DC configuration on the overlay. This scenario supports inter-DC cluster and elastic resource scaling. 	</a:t>
            </a:r>
            <a:endParaRPr lang="en-US" altLang="zh-CN" sz="1400" dirty="0">
              <a:latin typeface="FrutigerNext LT Regular"/>
            </a:endParaRPr>
          </a:p>
          <a:p>
            <a:r>
              <a:rPr lang="en-US" altLang="zh-CN" dirty="0">
                <a:latin typeface="FrutigerNext LT Regular"/>
              </a:rPr>
              <a:t>Independent deployment of multiple sets of the Agile Controller-DCN: An independent Agile Controller-DCN cluster is deployed for each DC. DCs exchange the service routing on the overlay through BGP-EVPN and streamline services through upper-layer applications, implementing service communication at Layer 3 and elastic scalability. </a:t>
            </a:r>
            <a:endParaRPr lang="zh-CN" altLang="en-US" dirty="0">
              <a:latin typeface="FrutigerNext LT Regular"/>
            </a:endParaRP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18028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может управлять как одним центром обработки данных (ЦОД), так и несколькими ЦОД в разных регионах, расширяя размер и объем услуг ЦОД и устраняя ограничения на физическое расстояние традиционных ЦОД. В этом случае клиенты могут совместно использовать сетевые ресурсы ЦОД в разных регионах, реализуя гибкое планирование ресурсов и улучшая их использование.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также поддерживает развертывание с географической избыточностью активных и резервных кластеров. Когда активный кластер выходит из строя, автоматически или вручную запускается переключение на географическую избыточность, что обеспечивает бесперебойную работу сервисов и повышает надежность ЦОД</a:t>
            </a:r>
          </a:p>
          <a:p>
            <a:pPr lvl="0"/>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управляет контроллерами домена в следующих режимах: удаленное управление несколькими контроллерами домена с использованием одного кластера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активное/резервное управление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независимое развертывание нескольких наборов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a:t>
            </a:r>
          </a:p>
          <a:p>
            <a:pPr lvl="1"/>
            <a:r>
              <a:rPr lang="ru-RU" altLang="zh-CN" dirty="0">
                <a:latin typeface="FrutigerNext LT Regular"/>
              </a:rPr>
              <a:t>Удаленное управление несколькими контроллерами домена с помощью одного кластера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Набор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управляет несколькими контроллерами домена и единообразно предоставляет конфигурацию контроллера домена в оверлее. Этот сценарий поддерживает кластер между контроллерами домена и эластичное масштабирование ресурсов</a:t>
            </a:r>
          </a:p>
          <a:p>
            <a:pPr lvl="0"/>
            <a:r>
              <a:rPr lang="ru-RU" altLang="zh-CN" dirty="0">
                <a:latin typeface="FrutigerNext LT Regular"/>
              </a:rPr>
              <a:t>Независимое развертывание нескольких наборов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для каждого контроллера домена развертывается независимый кластер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Контроллеры доменов обмениваются маршрутизацией услуг в оверлее через BGP-EVPN и оптимизируют услуги через приложения верхнего уровня, реализуя связь услуг на уровне 3 и эластичную масштабируемость.</a:t>
            </a:r>
          </a:p>
          <a:p>
            <a:pPr lvl="0"/>
            <a:endParaRPr lang="ru-RU" altLang="zh-CN" dirty="0">
              <a:latin typeface="FrutigerNext LT Regular"/>
            </a:endParaRPr>
          </a:p>
          <a:p>
            <a:pPr lvl="0"/>
            <a:r>
              <a:rPr lang="en-US" altLang="zh-CN" dirty="0">
                <a:latin typeface="FrutigerNext LT Regular"/>
              </a:rPr>
              <a:t>The Agile Controller-DCN can manage both a single data center (DC) and multiple DCs in different regions, expanding the size and scope of DC services and breaks the physical distance limitations of traditional DCs. In this case, customers can share DC network resources in different regions, implementing flexible resource scheduling and improving resource utilization. The Agile Controller-DCN also supports geographic redundancy deployment of active and standby clusters. When the active cluster fails, a geographic redundancy switchover is triggered automatically or manually, ensuring smooth running of services and improving the DC reliability. </a:t>
            </a:r>
            <a:endParaRPr lang="en-US" altLang="zh-CN" sz="1400" dirty="0">
              <a:latin typeface="FrutigerNext LT Regular"/>
            </a:endParaRPr>
          </a:p>
          <a:p>
            <a:pPr lvl="0"/>
            <a:r>
              <a:rPr lang="en-US" altLang="zh-CN" dirty="0">
                <a:latin typeface="FrutigerNext LT Regular"/>
              </a:rPr>
              <a:t>The Agile Controller-DCN manages DCs in the following modes: remote management of multiple DCs using a single Agile Controller-DCN cluster, active/standby Agile Controller-DCN management, independent deployment of multiple sets of the Agile Controller-DCN. </a:t>
            </a:r>
            <a:endParaRPr lang="en-US" altLang="zh-CN" sz="1400" dirty="0">
              <a:latin typeface="FrutigerNext LT Regular"/>
            </a:endParaRPr>
          </a:p>
          <a:p>
            <a:pPr lvl="1"/>
            <a:r>
              <a:rPr lang="en-US" altLang="zh-CN" dirty="0">
                <a:latin typeface="FrutigerNext LT Regular"/>
              </a:rPr>
              <a:t>Remote management of multiple DCs using a single Agile Controller-DCN cluster: A set of the Agile Controller-DCN manages multiple DCs and uniformly delivers the DC configuration on the overlay. This scenario supports inter-DC cluster and elastic resource scaling. 	</a:t>
            </a:r>
            <a:endParaRPr lang="en-US" altLang="zh-CN" sz="1400" dirty="0">
              <a:latin typeface="FrutigerNext LT Regular"/>
            </a:endParaRPr>
          </a:p>
          <a:p>
            <a:r>
              <a:rPr lang="en-US" altLang="zh-CN" dirty="0">
                <a:latin typeface="FrutigerNext LT Regular"/>
              </a:rPr>
              <a:t>Independent deployment of multiple sets of the Agile Controller-DCN: An independent Agile Controller-DCN cluster is deployed for each DC. DCs exchange the service routing on the overlay through BGP-EVPN and streamline services through upper-layer applications, implementing service communication at Layer 3 and elastic scalability. </a:t>
            </a:r>
            <a:endParaRPr lang="zh-CN" altLang="en-US" dirty="0">
              <a:latin typeface="FrutigerNext LT Regular"/>
            </a:endParaRP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668856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180000" lvl="1">
              <a:buSzPct val="60000"/>
              <a:buFont typeface="Wingdings" panose="05000000000000000000" pitchFamily="2" charset="2"/>
              <a:buChar char="l"/>
            </a:pPr>
            <a:r>
              <a:rPr lang="en-US" altLang="zh-CN" dirty="0"/>
              <a:t>Agile Controller-DCN </a:t>
            </a:r>
            <a:r>
              <a:rPr lang="ru-RU" altLang="zh-CN" dirty="0"/>
              <a:t>беспрепятственно взаимодействует с облачной платформой </a:t>
            </a:r>
            <a:r>
              <a:rPr lang="en-US" altLang="zh-CN" dirty="0"/>
              <a:t>OpenStack </a:t>
            </a:r>
            <a:r>
              <a:rPr lang="ru-RU" altLang="zh-CN" dirty="0"/>
              <a:t>с открытым исходным кодом, облачной платформой </a:t>
            </a:r>
            <a:r>
              <a:rPr lang="en-US" altLang="zh-CN" dirty="0"/>
              <a:t>Huawei </a:t>
            </a:r>
            <a:r>
              <a:rPr lang="en-US" altLang="zh-CN" dirty="0" err="1"/>
              <a:t>FusionSphere</a:t>
            </a:r>
            <a:r>
              <a:rPr lang="en-US" altLang="zh-CN" dirty="0"/>
              <a:t> </a:t>
            </a:r>
            <a:r>
              <a:rPr lang="ru-RU" altLang="zh-CN" dirty="0"/>
              <a:t>и приложениями, используя стандартный интерфейс </a:t>
            </a:r>
            <a:r>
              <a:rPr lang="en-US" altLang="zh-CN" dirty="0"/>
              <a:t>RESTful.</a:t>
            </a:r>
            <a:endParaRPr lang="ru-RU" altLang="zh-CN" dirty="0"/>
          </a:p>
          <a:p>
            <a:pPr marL="180000" lvl="1">
              <a:buSzPct val="60000"/>
              <a:buFont typeface="Wingdings" panose="05000000000000000000" pitchFamily="2" charset="2"/>
              <a:buChar char="l"/>
            </a:pPr>
            <a:r>
              <a:rPr lang="en-US" altLang="zh-CN" dirty="0"/>
              <a:t>Agile Controller-DCN </a:t>
            </a:r>
            <a:r>
              <a:rPr lang="ru-RU" altLang="zh-CN" dirty="0"/>
              <a:t>управляет физическими и виртуальными устройствами, используя стандартные южные протоколы </a:t>
            </a:r>
            <a:r>
              <a:rPr lang="en-US" altLang="zh-CN" dirty="0"/>
              <a:t>OpenFlow, OVSDB, NETCONF, BGP-EVPN, </a:t>
            </a:r>
            <a:r>
              <a:rPr lang="en-US" altLang="zh-CN" dirty="0" err="1"/>
              <a:t>JsonRPC</a:t>
            </a:r>
            <a:r>
              <a:rPr lang="en-US" altLang="zh-CN" dirty="0"/>
              <a:t> </a:t>
            </a:r>
            <a:r>
              <a:rPr lang="ru-RU" altLang="zh-CN" dirty="0"/>
              <a:t>и </a:t>
            </a:r>
            <a:r>
              <a:rPr lang="en-US" altLang="zh-CN" dirty="0"/>
              <a:t>SNMP.</a:t>
            </a:r>
            <a:endParaRPr lang="ru-RU" altLang="zh-CN" dirty="0"/>
          </a:p>
          <a:p>
            <a:pPr marL="180000" lvl="1">
              <a:buSzPct val="60000"/>
              <a:buFont typeface="Wingdings" panose="05000000000000000000" pitchFamily="2" charset="2"/>
              <a:buChar char="l"/>
            </a:pPr>
            <a:r>
              <a:rPr lang="en-US" altLang="zh-CN" dirty="0"/>
              <a:t>Agile Controller-DCN </a:t>
            </a:r>
            <a:r>
              <a:rPr lang="ru-RU" altLang="zh-CN" dirty="0"/>
              <a:t>взаимодействует с традиционными сетями или другими контроллерами через восточные и западные протоколы, такие как </a:t>
            </a:r>
            <a:r>
              <a:rPr lang="en-US" altLang="zh-CN" dirty="0"/>
              <a:t>BGP.</a:t>
            </a:r>
            <a:endParaRPr lang="ru-RU" altLang="zh-CN" dirty="0"/>
          </a:p>
          <a:p>
            <a:pPr marL="180000" lvl="1">
              <a:buSzPct val="60000"/>
              <a:buFont typeface="Wingdings" panose="05000000000000000000" pitchFamily="2" charset="2"/>
              <a:buChar char="l"/>
            </a:pPr>
            <a:endParaRPr lang="ru-RU" altLang="zh-CN" dirty="0"/>
          </a:p>
          <a:p>
            <a:pPr marL="180000" lvl="1">
              <a:buSzPct val="60000"/>
              <a:buFont typeface="Wingdings" panose="05000000000000000000" pitchFamily="2" charset="2"/>
              <a:buChar char="l"/>
            </a:pPr>
            <a:endParaRPr lang="ru-RU" altLang="zh-CN" dirty="0"/>
          </a:p>
          <a:p>
            <a:pPr marL="180000" lvl="1">
              <a:buSzPct val="60000"/>
              <a:buFont typeface="Wingdings" panose="05000000000000000000" pitchFamily="2" charset="2"/>
              <a:buChar char="l"/>
            </a:pPr>
            <a:r>
              <a:rPr lang="en-US" altLang="zh-CN" dirty="0"/>
              <a:t>The Agile Controller-DCN interconnects with the open-source OpenStack cloud platform, Huawei </a:t>
            </a:r>
            <a:r>
              <a:rPr lang="en-US" altLang="zh-CN" dirty="0" err="1"/>
              <a:t>FusionSphere</a:t>
            </a:r>
            <a:r>
              <a:rPr lang="en-US" altLang="zh-CN" dirty="0"/>
              <a:t> cloud platform, and applications seamlessly using the northbound standard RESTful interface. </a:t>
            </a:r>
          </a:p>
          <a:p>
            <a:pPr marL="180000" lvl="1">
              <a:buSzPct val="60000"/>
              <a:buFont typeface="Wingdings" panose="05000000000000000000" pitchFamily="2" charset="2"/>
              <a:buChar char="l"/>
            </a:pPr>
            <a:r>
              <a:rPr lang="en-US" altLang="zh-CN" dirty="0"/>
              <a:t>The Agile Controller-DCN manages the physical and virtual devices using the southbound standard </a:t>
            </a:r>
            <a:r>
              <a:rPr lang="en-US" altLang="zh-CN" dirty="0" err="1"/>
              <a:t>OpenFlow</a:t>
            </a:r>
            <a:r>
              <a:rPr lang="en-US" altLang="zh-CN" dirty="0"/>
              <a:t>, OVSDB, NETCONF, BGP-EVPN, </a:t>
            </a:r>
            <a:r>
              <a:rPr lang="en-US" altLang="zh-CN" dirty="0" err="1"/>
              <a:t>JsonRPC</a:t>
            </a:r>
            <a:r>
              <a:rPr lang="en-US" altLang="zh-CN" dirty="0"/>
              <a:t>, and SNMP protocols.  </a:t>
            </a:r>
          </a:p>
          <a:p>
            <a:pPr marL="180000" lvl="1">
              <a:buSzPct val="60000"/>
              <a:buFont typeface="Wingdings" panose="05000000000000000000" pitchFamily="2" charset="2"/>
              <a:buChar char="l"/>
            </a:pPr>
            <a:r>
              <a:rPr lang="en-US" altLang="zh-CN" dirty="0"/>
              <a:t>The Agile Controller-DCN communicates with traditional networks or other controllers through the eastbound and westbound protocols such as BGP.</a:t>
            </a: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47056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altLang="zh-CN" dirty="0" err="1"/>
              <a:t>Agile</a:t>
            </a:r>
            <a:r>
              <a:rPr lang="ru-RU" altLang="zh-CN" dirty="0"/>
              <a:t> </a:t>
            </a:r>
            <a:r>
              <a:rPr lang="ru-RU" altLang="zh-CN" dirty="0" err="1"/>
              <a:t>Controller</a:t>
            </a:r>
            <a:r>
              <a:rPr lang="ru-RU" altLang="zh-CN" dirty="0"/>
              <a:t>-DCN поддерживает многопользовательское управление и контроль во время предоставления услуг или совместной работы с другими облачными платформами для предоставления услуг. Каждый арендатор может самостоятельно планировать и предоставлять услуги. Ресурсы арендаторов изолированы, не затрагивая друг друга.</a:t>
            </a:r>
          </a:p>
          <a:p>
            <a:pPr lvl="0"/>
            <a:r>
              <a:rPr lang="ru-RU" altLang="zh-CN" dirty="0"/>
              <a:t>Поддерживает связь между арендаторами под определенным контролем, обеспечивая большую гибкость для арендаторов и отвечая различным требованиям пользователей к приложениям.</a:t>
            </a:r>
          </a:p>
          <a:p>
            <a:pPr lvl="0"/>
            <a:endParaRPr lang="ru-RU" altLang="zh-CN" dirty="0"/>
          </a:p>
          <a:p>
            <a:pPr lvl="0"/>
            <a:r>
              <a:rPr lang="en-US" altLang="zh-CN" dirty="0"/>
              <a:t>The Agile Controller-DCN supports multi-tenant management and control during service provisioning or collaboration with other cloud platforms to provision services. Each tenant can independently plan and provision services. Resources of tenants are isolated without affecting each other. </a:t>
            </a:r>
          </a:p>
          <a:p>
            <a:pPr lvl="0"/>
            <a:r>
              <a:rPr lang="en-US" altLang="zh-CN" dirty="0"/>
              <a:t>Supports communication between tenants under certain control, providing more flexibility for tenants and meeting various application requirements of users. </a:t>
            </a:r>
          </a:p>
          <a:p>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891729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860467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Традиционные центры обработки данных имеют низкую эффективность предоставления услуг, низкое использование ресурсов и трудности с эксплуатацией и обслуживанием. Следовательно, традиционная архитектура центра обработки данных должна быть преобразована в архитектуру облачных вычислений. В сценарии интеграции облачной сети и </a:t>
            </a:r>
            <a:r>
              <a:rPr lang="ru-RU" altLang="zh-CN" dirty="0" err="1">
                <a:latin typeface="FrutigerNext LT Regular"/>
              </a:rPr>
              <a:t>FusionSphere</a:t>
            </a:r>
            <a:r>
              <a:rPr lang="ru-RU" altLang="zh-CN" dirty="0">
                <a:latin typeface="FrutigerNext LT Regular"/>
              </a:rPr>
              <a:t> вычислительные и сетевые службы единообразно предоставляются на основе </a:t>
            </a:r>
            <a:r>
              <a:rPr lang="ru-RU" altLang="zh-CN" dirty="0" err="1">
                <a:latin typeface="FrutigerNext LT Regular"/>
              </a:rPr>
              <a:t>FusionSphere</a:t>
            </a:r>
            <a:r>
              <a:rPr lang="ru-RU" altLang="zh-CN" dirty="0">
                <a:latin typeface="FrutigerNext LT Regular"/>
              </a:rPr>
              <a:t>. </a:t>
            </a:r>
            <a:r>
              <a:rPr lang="ru-RU" altLang="zh-CN" dirty="0" err="1">
                <a:latin typeface="FrutigerNext LT Regular"/>
              </a:rPr>
              <a:t>FusionSphere</a:t>
            </a:r>
            <a:r>
              <a:rPr lang="ru-RU" altLang="zh-CN" dirty="0">
                <a:latin typeface="FrutigerNext LT Regular"/>
              </a:rPr>
              <a:t> предоставляет единую страницу для управления вычислительными и сетевыми ресурсами.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взаимодействует с </a:t>
            </a:r>
            <a:r>
              <a:rPr lang="ru-RU" altLang="zh-CN" dirty="0" err="1">
                <a:latin typeface="FrutigerNext LT Regular"/>
              </a:rPr>
              <a:t>FusionSphere</a:t>
            </a:r>
            <a:r>
              <a:rPr lang="ru-RU" altLang="zh-CN" dirty="0">
                <a:latin typeface="FrutigerNext LT Regular"/>
              </a:rPr>
              <a:t> для реализации гибкого и удобного управления ресурсами, предоставления услуг и миграции.</a:t>
            </a:r>
          </a:p>
          <a:p>
            <a:pPr lvl="0"/>
            <a:r>
              <a:rPr lang="ru-RU" altLang="zh-CN" dirty="0">
                <a:latin typeface="FrutigerNext LT Regular"/>
              </a:rPr>
              <a:t>Уровень представления/</a:t>
            </a:r>
            <a:r>
              <a:rPr lang="ru-RU" altLang="zh-CN" dirty="0" err="1">
                <a:latin typeface="FrutigerNext LT Regular"/>
              </a:rPr>
              <a:t>оркестрации</a:t>
            </a:r>
            <a:r>
              <a:rPr lang="ru-RU" altLang="zh-CN" dirty="0">
                <a:latin typeface="FrutigerNext LT Regular"/>
              </a:rPr>
              <a:t> сервиса</a:t>
            </a:r>
          </a:p>
          <a:p>
            <a:pPr lvl="1"/>
            <a:r>
              <a:rPr lang="ru-RU" altLang="zh-CN" dirty="0">
                <a:latin typeface="FrutigerNext LT Regular"/>
              </a:rPr>
              <a:t>Уровень представления услуг ориентирован на пользователей центра обработки данных. Облачная платформа на этом уровне предоставляет графические интерфейсы для администраторов служб, сети и арендаторов, реализуя управление службами, автоматическое предоставление служб, а также гарантию ресурсов и служб.</a:t>
            </a:r>
          </a:p>
          <a:p>
            <a:pPr lvl="1"/>
            <a:r>
              <a:rPr lang="ru-RU" altLang="zh-CN" dirty="0">
                <a:latin typeface="FrutigerNext LT Regular"/>
              </a:rPr>
              <a:t>Уровень </a:t>
            </a:r>
            <a:r>
              <a:rPr lang="ru-RU" altLang="zh-CN" dirty="0" err="1">
                <a:latin typeface="FrutigerNext LT Regular"/>
              </a:rPr>
              <a:t>оркестрации</a:t>
            </a:r>
            <a:r>
              <a:rPr lang="ru-RU" altLang="zh-CN" dirty="0">
                <a:latin typeface="FrutigerNext LT Regular"/>
              </a:rPr>
              <a:t> службы состоит из компонентов Nova, </a:t>
            </a:r>
            <a:r>
              <a:rPr lang="ru-RU" altLang="zh-CN" dirty="0" err="1">
                <a:latin typeface="FrutigerNext LT Regular"/>
              </a:rPr>
              <a:t>Neutron</a:t>
            </a:r>
            <a:r>
              <a:rPr lang="ru-RU" altLang="zh-CN" dirty="0">
                <a:latin typeface="FrutigerNext LT Regular"/>
              </a:rPr>
              <a:t> и </a:t>
            </a:r>
            <a:r>
              <a:rPr lang="ru-RU" altLang="zh-CN" dirty="0" err="1">
                <a:latin typeface="FrutigerNext LT Regular"/>
              </a:rPr>
              <a:t>Cinder</a:t>
            </a:r>
            <a:r>
              <a:rPr lang="ru-RU" altLang="zh-CN" dirty="0">
                <a:latin typeface="FrutigerNext LT Regular"/>
              </a:rPr>
              <a:t> облачной платформы. Этот уровень контролирует и управляет ресурсами через компоненты для реализации виртуализации и объединения вычислительных ресурсов, ресурсов хранения и сетевых ресурсов. Компоненты взаимодействуют для реализации совместной работы ресурсов.</a:t>
            </a:r>
          </a:p>
          <a:p>
            <a:pPr lvl="1"/>
            <a:endParaRPr lang="ru-RU" altLang="zh-CN" dirty="0">
              <a:latin typeface="FrutigerNext LT Regular"/>
            </a:endParaRPr>
          </a:p>
          <a:p>
            <a:pPr lvl="0"/>
            <a:r>
              <a:rPr lang="ru-RU" altLang="zh-CN" dirty="0">
                <a:latin typeface="FrutigerNext LT Regular"/>
              </a:rPr>
              <a:t>Уровень управления сетью является ядром сценария интеграции облачной сети и </a:t>
            </a:r>
            <a:r>
              <a:rPr lang="ru-RU" altLang="zh-CN" dirty="0" err="1">
                <a:latin typeface="FrutigerNext LT Regular"/>
              </a:rPr>
              <a:t>FusionSphere</a:t>
            </a:r>
            <a:r>
              <a:rPr lang="ru-RU" altLang="zh-CN" dirty="0">
                <a:latin typeface="FrutigerNext LT Regular"/>
              </a:rPr>
              <a:t>.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реализует сетевое моделирование и создание экземпляров, взаимодействует с виртуальными и физическими сетями, а также обеспечивает объединение сетевых ресурсов и автоматизацию. Тем временем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также формирует представление всей сети и реализует централизованное управление и доставку таблиц потока услуг.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является ключевым компонентом для изоляции сетевого управления и пересылки SDN.</a:t>
            </a:r>
          </a:p>
          <a:p>
            <a:pPr lvl="0"/>
            <a:r>
              <a:rPr lang="ru-RU" altLang="zh-CN" dirty="0">
                <a:latin typeface="FrutigerNext LT Regular"/>
              </a:rPr>
              <a:t>Уровень сетевых услуг — это инфраструктура сети центра обработки данных, предоставляющая высокоскоростные каналы для передачи услуг, включая базовые сетевые услуги L2–L3 и дополнительные сетевые услуги L4–L7.</a:t>
            </a:r>
          </a:p>
          <a:p>
            <a:pPr lvl="0"/>
            <a:r>
              <a:rPr lang="ru-RU" altLang="zh-CN" dirty="0">
                <a:latin typeface="FrutigerNext LT Regular"/>
              </a:rPr>
              <a:t>Уровень вычислительного доступа поддерживает доступ с серверов виртуализации, физических серверов и серверов без ПО.</a:t>
            </a:r>
          </a:p>
          <a:p>
            <a:pPr lvl="0"/>
            <a:endParaRPr lang="ru-RU" altLang="zh-CN" dirty="0">
              <a:latin typeface="FrutigerNext LT Regular"/>
            </a:endParaRPr>
          </a:p>
          <a:p>
            <a:pPr lvl="0"/>
            <a:endParaRPr lang="ru-RU" altLang="zh-CN" dirty="0">
              <a:latin typeface="FrutigerNext LT Regular"/>
            </a:endParaRPr>
          </a:p>
          <a:p>
            <a:pPr lvl="0"/>
            <a:endParaRPr lang="ru-RU" altLang="zh-CN" dirty="0">
              <a:latin typeface="FrutigerNext LT Regular"/>
            </a:endParaRPr>
          </a:p>
          <a:p>
            <a:pPr lvl="0"/>
            <a:r>
              <a:rPr lang="en-US" altLang="zh-CN" dirty="0">
                <a:latin typeface="FrutigerNext LT Regular"/>
              </a:rPr>
              <a:t>Traditional data centers have low service provisioning efficiency, low resource usage, and O&amp;M difficulties. Therefore, the traditional data center architecture needs to be evolved to the cloud computing architecture. In the cloud-network integration-</a:t>
            </a:r>
            <a:r>
              <a:rPr lang="en-US" altLang="zh-CN" dirty="0" err="1">
                <a:latin typeface="FrutigerNext LT Regular"/>
              </a:rPr>
              <a:t>FusionSphere</a:t>
            </a:r>
            <a:r>
              <a:rPr lang="en-US" altLang="zh-CN" dirty="0">
                <a:latin typeface="FrutigerNext LT Regular"/>
              </a:rPr>
              <a:t> scenario, computing and network services are uniformly provisioned based on </a:t>
            </a:r>
            <a:r>
              <a:rPr lang="en-US" altLang="zh-CN" dirty="0" err="1">
                <a:latin typeface="FrutigerNext LT Regular"/>
              </a:rPr>
              <a:t>FusionSphere</a:t>
            </a:r>
            <a:r>
              <a:rPr lang="en-US" altLang="zh-CN" dirty="0">
                <a:latin typeface="FrutigerNext LT Regular"/>
              </a:rPr>
              <a:t>. </a:t>
            </a:r>
            <a:r>
              <a:rPr lang="en-US" altLang="zh-CN" dirty="0" err="1">
                <a:latin typeface="FrutigerNext LT Regular"/>
              </a:rPr>
              <a:t>FusionSphere</a:t>
            </a:r>
            <a:r>
              <a:rPr lang="en-US" altLang="zh-CN" dirty="0">
                <a:latin typeface="FrutigerNext LT Regular"/>
              </a:rPr>
              <a:t> provides the unified page to manage computing and network resources. The Agile Controller-DCN interconnects with </a:t>
            </a:r>
            <a:r>
              <a:rPr lang="en-US" altLang="zh-CN" dirty="0" err="1">
                <a:latin typeface="FrutigerNext LT Regular"/>
              </a:rPr>
              <a:t>FusionSphere</a:t>
            </a:r>
            <a:r>
              <a:rPr lang="en-US" altLang="zh-CN" dirty="0">
                <a:latin typeface="FrutigerNext LT Regular"/>
              </a:rPr>
              <a:t> to implement flexible and convenient resource management, service provisioning, and migration. </a:t>
            </a:r>
            <a:endParaRPr lang="en-US" altLang="zh-CN" sz="1400" dirty="0">
              <a:latin typeface="FrutigerNext LT Regular"/>
            </a:endParaRPr>
          </a:p>
          <a:p>
            <a:pPr lvl="0"/>
            <a:r>
              <a:rPr lang="en-US" altLang="zh-CN" dirty="0">
                <a:latin typeface="FrutigerNext LT Regular"/>
              </a:rPr>
              <a:t>Service presentation/orchestration layer</a:t>
            </a:r>
            <a:endParaRPr lang="en-US" altLang="zh-CN" sz="1400" dirty="0">
              <a:latin typeface="FrutigerNext LT Regular"/>
            </a:endParaRPr>
          </a:p>
          <a:p>
            <a:pPr lvl="1"/>
            <a:r>
              <a:rPr lang="en-US" altLang="zh-CN" dirty="0">
                <a:latin typeface="FrutigerNext LT Regular"/>
              </a:rPr>
              <a:t>The service presentation layer is oriented to data center users. The cloud platform at this layer provides GUIs for service, network, and tenant administrators, implementing service management, automatic service provisioning, as well as resource and service guarantee. </a:t>
            </a:r>
            <a:endParaRPr lang="en-US" altLang="zh-CN" sz="1400" dirty="0">
              <a:latin typeface="FrutigerNext LT Regular"/>
            </a:endParaRPr>
          </a:p>
          <a:p>
            <a:pPr lvl="1"/>
            <a:r>
              <a:rPr lang="en-US" altLang="zh-CN" dirty="0">
                <a:latin typeface="FrutigerNext LT Regular"/>
              </a:rPr>
              <a:t>The service orchestration layer consists of Nova, Neutron, and Cinder components of the cloud platform. This layer controls and manages resources through the components to implement virtualization and pooling of computing, storage, and network resources. The components interoperate to realize collaboration of resources. </a:t>
            </a:r>
            <a:endParaRPr lang="en-US" altLang="zh-CN" sz="1400" dirty="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33894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23652" y="772195"/>
            <a:ext cx="5676900" cy="4605338"/>
          </a:xfrm>
        </p:spPr>
        <p:txBody>
          <a:bodyPr/>
          <a:lstStyle/>
          <a:p>
            <a:pPr lvl="0"/>
            <a:r>
              <a:rPr lang="en-US" altLang="zh-CN" dirty="0">
                <a:latin typeface="FrutigerNext LT Regular"/>
              </a:rPr>
              <a:t>The network control layer is the core of the cloud-network integration-</a:t>
            </a:r>
            <a:r>
              <a:rPr lang="en-US" altLang="zh-CN" dirty="0" err="1">
                <a:latin typeface="FrutigerNext LT Regular"/>
              </a:rPr>
              <a:t>FusionSphere</a:t>
            </a:r>
            <a:r>
              <a:rPr lang="en-US" altLang="zh-CN" dirty="0">
                <a:latin typeface="FrutigerNext LT Regular"/>
              </a:rPr>
              <a:t>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endParaRPr lang="en-US" altLang="zh-CN" sz="1400" dirty="0">
              <a:latin typeface="FrutigerNext LT Regular"/>
            </a:endParaRPr>
          </a:p>
          <a:p>
            <a:pPr lvl="0"/>
            <a:r>
              <a:rPr lang="en-US" altLang="zh-CN" dirty="0">
                <a:latin typeface="FrutigerNext LT Regular"/>
              </a:rPr>
              <a:t>The network service layer is the infrastructure of a data center network, providing high-speed channels for carrying services, including L2-L3 basic network services and L4-L7 value-added network services. </a:t>
            </a:r>
            <a:endParaRPr lang="en-US" altLang="zh-CN" sz="1400" dirty="0">
              <a:latin typeface="FrutigerNext LT Regular"/>
            </a:endParaRPr>
          </a:p>
          <a:p>
            <a:pPr lvl="0"/>
            <a:r>
              <a:rPr lang="en-US" altLang="zh-CN" dirty="0">
                <a:latin typeface="FrutigerNext LT Regular"/>
              </a:rPr>
              <a:t>The computing access layer supports access from virtualization servers, physical servers, and bare metal servers. </a:t>
            </a:r>
            <a:endParaRPr lang="en-US" altLang="zh-CN" sz="1400" dirty="0">
              <a:latin typeface="FrutigerNext LT Regular"/>
            </a:endParaRPr>
          </a:p>
          <a:p>
            <a:endParaRPr lang="zh-CN" altLang="en-US" dirty="0"/>
          </a:p>
        </p:txBody>
      </p:sp>
    </p:spTree>
    <p:extLst>
      <p:ext uri="{BB962C8B-B14F-4D97-AF65-F5344CB8AC3E}">
        <p14:creationId xmlns:p14="http://schemas.microsoft.com/office/powerpoint/2010/main" val="311353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Традиционная сеть:</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Конфигурация интерфейса командной строки</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Разрозненная платформа</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Управление устройствами по одному</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Независимое планирование физических и виртуальных сетей</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Отсутствие глобальной картины событий</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endParaRPr lang="en-US" altLang="zh-CN" dirty="0">
              <a:latin typeface="Arial" panose="020B0604020202020204" pitchFamily="34" charset="0"/>
            </a:endParaRPr>
          </a:p>
          <a:p>
            <a:pPr marL="180975" marR="0" lvl="0"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SDN-сеть</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Автоматическое управление:</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Конфигурация на основе графического интерфейса</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Открытая архитектура</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Управление и контроль на основе приложений</a:t>
            </a:r>
            <a:endParaRPr lang="en-US" altLang="zh-CN" dirty="0">
              <a:latin typeface="Arial" panose="020B0604020202020204" pitchFamily="34" charset="0"/>
            </a:endParaRPr>
          </a:p>
          <a:p>
            <a:pPr marL="541338" marR="0" lvl="1" indent="-180975" algn="l" defTabSz="914400" rtl="0" eaLnBrk="1" fontAlgn="base" latinLnBrk="0" hangingPunct="1">
              <a:lnSpc>
                <a:spcPct val="125000"/>
              </a:lnSpc>
              <a:spcBef>
                <a:spcPct val="0"/>
              </a:spcBef>
              <a:spcAft>
                <a:spcPts val="600"/>
              </a:spcAft>
              <a:buClrTx/>
              <a:buSzPct val="60000"/>
              <a:buFont typeface="Wingdings" pitchFamily="2" charset="2"/>
              <a:buChar char="l"/>
              <a:tabLst/>
              <a:defRPr/>
            </a:pPr>
            <a:r>
              <a:rPr lang="ru-RU" altLang="zh-CN" dirty="0">
                <a:latin typeface="Arial" panose="020B0604020202020204" pitchFamily="34" charset="0"/>
              </a:rPr>
              <a:t>Глобальная визуализация</a:t>
            </a:r>
            <a:endParaRPr lang="zh-CN" altLang="en-US" dirty="0">
              <a:latin typeface="Arial" panose="020B0604020202020204" pitchFamily="34" charset="0"/>
            </a:endParaRPr>
          </a:p>
          <a:p>
            <a:pPr lvl="0"/>
            <a:endParaRPr lang="en-US" altLang="zh-CN" dirty="0">
              <a:latin typeface="FrutigerNext LT Regular"/>
            </a:endParaRPr>
          </a:p>
          <a:p>
            <a:pPr lvl="0"/>
            <a:endParaRPr lang="en-US" altLang="zh-CN" dirty="0">
              <a:latin typeface="FrutigerNext LT Regular"/>
            </a:endParaRPr>
          </a:p>
          <a:p>
            <a:pPr lvl="0"/>
            <a:r>
              <a:rPr lang="en-US" altLang="zh-CN" dirty="0">
                <a:latin typeface="FrutigerNext LT Regular"/>
              </a:rPr>
              <a:t>Traditional Network: </a:t>
            </a:r>
            <a:endParaRPr lang="en-US" altLang="zh-CN" sz="1400" dirty="0">
              <a:latin typeface="FrutigerNext LT Regular"/>
            </a:endParaRPr>
          </a:p>
          <a:p>
            <a:pPr lvl="1"/>
            <a:r>
              <a:rPr lang="en-US" altLang="zh-CN" dirty="0">
                <a:latin typeface="FrutigerNext LT Regular"/>
              </a:rPr>
              <a:t>CLI configuration </a:t>
            </a:r>
            <a:endParaRPr lang="en-US" altLang="zh-CN" sz="1400" dirty="0">
              <a:latin typeface="FrutigerNext LT Regular"/>
            </a:endParaRPr>
          </a:p>
          <a:p>
            <a:pPr lvl="1"/>
            <a:r>
              <a:rPr lang="en-US" altLang="zh-CN" dirty="0">
                <a:latin typeface="FrutigerNext LT Regular"/>
              </a:rPr>
              <a:t>Scattered platform </a:t>
            </a:r>
            <a:endParaRPr lang="en-US" altLang="zh-CN" sz="1400" dirty="0">
              <a:latin typeface="FrutigerNext LT Regular"/>
            </a:endParaRPr>
          </a:p>
          <a:p>
            <a:pPr lvl="1"/>
            <a:r>
              <a:rPr lang="en-US" altLang="zh-CN" dirty="0">
                <a:latin typeface="FrutigerNext LT Regular"/>
              </a:rPr>
              <a:t>Device management one by one </a:t>
            </a:r>
            <a:endParaRPr lang="en-US" altLang="zh-CN" sz="1400" dirty="0">
              <a:latin typeface="FrutigerNext LT Regular"/>
            </a:endParaRPr>
          </a:p>
          <a:p>
            <a:pPr lvl="1"/>
            <a:r>
              <a:rPr lang="en-US" altLang="zh-CN" dirty="0">
                <a:latin typeface="FrutigerNext LT Regular"/>
              </a:rPr>
              <a:t>Independent scheduling of physical and virtual networks </a:t>
            </a:r>
            <a:endParaRPr lang="en-US" altLang="zh-CN" sz="1400" dirty="0">
              <a:latin typeface="FrutigerNext LT Regular"/>
            </a:endParaRPr>
          </a:p>
          <a:p>
            <a:pPr lvl="1"/>
            <a:r>
              <a:rPr lang="en-US" altLang="zh-CN" dirty="0">
                <a:latin typeface="FrutigerNext LT Regular"/>
              </a:rPr>
              <a:t>Global invisibility </a:t>
            </a:r>
            <a:endParaRPr lang="en-US" altLang="zh-CN" sz="1400" dirty="0">
              <a:latin typeface="FrutigerNext LT Regular"/>
            </a:endParaRPr>
          </a:p>
          <a:p>
            <a:pPr lvl="0"/>
            <a:r>
              <a:rPr lang="en-US" altLang="zh-CN" dirty="0">
                <a:latin typeface="FrutigerNext LT Regular"/>
              </a:rPr>
              <a:t>SDN network </a:t>
            </a:r>
            <a:endParaRPr lang="en-US" altLang="zh-CN" sz="1400" dirty="0">
              <a:latin typeface="FrutigerNext LT Regular"/>
            </a:endParaRPr>
          </a:p>
          <a:p>
            <a:pPr lvl="1"/>
            <a:r>
              <a:rPr lang="en-US" altLang="zh-CN" dirty="0">
                <a:latin typeface="FrutigerNext LT Regular"/>
              </a:rPr>
              <a:t>Automatic management: </a:t>
            </a:r>
            <a:endParaRPr lang="en-US" altLang="zh-CN" sz="1400" dirty="0">
              <a:latin typeface="FrutigerNext LT Regular"/>
            </a:endParaRPr>
          </a:p>
          <a:p>
            <a:pPr lvl="1"/>
            <a:r>
              <a:rPr lang="en-US" altLang="zh-CN" dirty="0">
                <a:latin typeface="FrutigerNext LT Regular"/>
              </a:rPr>
              <a:t>GUI-based configuration </a:t>
            </a:r>
            <a:endParaRPr lang="en-US" altLang="zh-CN" sz="1400" dirty="0">
              <a:latin typeface="FrutigerNext LT Regular"/>
            </a:endParaRPr>
          </a:p>
          <a:p>
            <a:pPr lvl="1"/>
            <a:r>
              <a:rPr lang="en-US" altLang="zh-CN" dirty="0">
                <a:latin typeface="FrutigerNext LT Regular"/>
              </a:rPr>
              <a:t>Open architecture </a:t>
            </a:r>
            <a:endParaRPr lang="en-US" altLang="zh-CN" sz="1400" dirty="0">
              <a:latin typeface="FrutigerNext LT Regular"/>
            </a:endParaRPr>
          </a:p>
          <a:p>
            <a:pPr lvl="1"/>
            <a:r>
              <a:rPr lang="en-US" altLang="zh-CN" dirty="0">
                <a:latin typeface="FrutigerNext LT Regular"/>
              </a:rPr>
              <a:t>Application-based management and control </a:t>
            </a:r>
            <a:endParaRPr lang="en-US" altLang="zh-CN" sz="1400" dirty="0">
              <a:latin typeface="FrutigerNext LT Regular"/>
            </a:endParaRPr>
          </a:p>
          <a:p>
            <a:r>
              <a:rPr lang="en-US" altLang="zh-CN" dirty="0">
                <a:latin typeface="FrutigerNext LT Regular"/>
              </a:rPr>
              <a:t>Global visibility </a:t>
            </a:r>
            <a:endParaRPr lang="zh-CN" altLang="en-US" dirty="0">
              <a:latin typeface="FrutigerNext LT Regular"/>
            </a:endParaRPr>
          </a:p>
          <a:p>
            <a:pPr marL="0" indent="0">
              <a:buNone/>
            </a:pPr>
            <a:endParaRPr lang="en-US" altLang="zh-CN" dirty="0">
              <a:latin typeface="Arial" panose="020B0604020202020204" pitchFamily="34" charset="0"/>
            </a:endParaRPr>
          </a:p>
        </p:txBody>
      </p:sp>
    </p:spTree>
    <p:extLst>
      <p:ext uri="{BB962C8B-B14F-4D97-AF65-F5344CB8AC3E}">
        <p14:creationId xmlns:p14="http://schemas.microsoft.com/office/powerpoint/2010/main" val="510160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Традиционные центры обработки данных имеют низкую эффективность предоставления услуг, низкое использование ресурсов и трудности с эксплуатацией и обслуживанием. Следовательно, традиционная архитектура центра обработки данных должна быть преобразована в архитектуру облачных вычислений. В сценарии интеграции облачной сети и </a:t>
            </a:r>
            <a:r>
              <a:rPr lang="ru-RU" altLang="zh-CN" dirty="0" err="1">
                <a:latin typeface="FrutigerNext LT Regular"/>
              </a:rPr>
              <a:t>FusionSphere</a:t>
            </a:r>
            <a:r>
              <a:rPr lang="ru-RU" altLang="zh-CN" dirty="0">
                <a:latin typeface="FrutigerNext LT Regular"/>
              </a:rPr>
              <a:t> вычислительные и сетевые службы единообразно предоставляются на основе </a:t>
            </a:r>
            <a:r>
              <a:rPr lang="ru-RU" altLang="zh-CN" dirty="0" err="1">
                <a:latin typeface="FrutigerNext LT Regular"/>
              </a:rPr>
              <a:t>FusionSphere</a:t>
            </a:r>
            <a:r>
              <a:rPr lang="ru-RU" altLang="zh-CN" dirty="0">
                <a:latin typeface="FrutigerNext LT Regular"/>
              </a:rPr>
              <a:t>. </a:t>
            </a:r>
            <a:r>
              <a:rPr lang="ru-RU" altLang="zh-CN" dirty="0" err="1">
                <a:latin typeface="FrutigerNext LT Regular"/>
              </a:rPr>
              <a:t>FusionSphere</a:t>
            </a:r>
            <a:r>
              <a:rPr lang="ru-RU" altLang="zh-CN" dirty="0">
                <a:latin typeface="FrutigerNext LT Regular"/>
              </a:rPr>
              <a:t> предоставляет единую страницу для управления вычислительными и сетевыми ресурсами.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взаимодействует с </a:t>
            </a:r>
            <a:r>
              <a:rPr lang="ru-RU" altLang="zh-CN" dirty="0" err="1">
                <a:latin typeface="FrutigerNext LT Regular"/>
              </a:rPr>
              <a:t>FusionSphere</a:t>
            </a:r>
            <a:r>
              <a:rPr lang="ru-RU" altLang="zh-CN" dirty="0">
                <a:latin typeface="FrutigerNext LT Regular"/>
              </a:rPr>
              <a:t> для реализации гибкого и удобного управления ресурсами, предоставления услуг и миграции.</a:t>
            </a:r>
          </a:p>
          <a:p>
            <a:pPr lvl="0"/>
            <a:r>
              <a:rPr lang="ru-RU" altLang="zh-CN" dirty="0">
                <a:latin typeface="FrutigerNext LT Regular"/>
              </a:rPr>
              <a:t>Уровень представления/</a:t>
            </a:r>
            <a:r>
              <a:rPr lang="ru-RU" altLang="zh-CN" dirty="0" err="1">
                <a:latin typeface="FrutigerNext LT Regular"/>
              </a:rPr>
              <a:t>оркестрации</a:t>
            </a:r>
            <a:r>
              <a:rPr lang="ru-RU" altLang="zh-CN" dirty="0">
                <a:latin typeface="FrutigerNext LT Regular"/>
              </a:rPr>
              <a:t> сервиса</a:t>
            </a:r>
          </a:p>
          <a:p>
            <a:pPr lvl="1"/>
            <a:r>
              <a:rPr lang="ru-RU" altLang="zh-CN" dirty="0">
                <a:latin typeface="FrutigerNext LT Regular"/>
              </a:rPr>
              <a:t>Уровень представления услуг ориентирован на пользователей центра обработки данных. Облачная платформа на этом уровне предоставляет графические интерфейсы для администраторов служб, сети и арендаторов, реализуя управление службами, автоматическое предоставление служб, а также гарантию ресурсов и служб.</a:t>
            </a:r>
          </a:p>
          <a:p>
            <a:pPr lvl="1"/>
            <a:r>
              <a:rPr lang="ru-RU" altLang="zh-CN" dirty="0">
                <a:latin typeface="FrutigerNext LT Regular"/>
              </a:rPr>
              <a:t>Уровень </a:t>
            </a:r>
            <a:r>
              <a:rPr lang="ru-RU" altLang="zh-CN" dirty="0" err="1">
                <a:latin typeface="FrutigerNext LT Regular"/>
              </a:rPr>
              <a:t>оркестрации</a:t>
            </a:r>
            <a:r>
              <a:rPr lang="ru-RU" altLang="zh-CN" dirty="0">
                <a:latin typeface="FrutigerNext LT Regular"/>
              </a:rPr>
              <a:t> службы состоит из компонентов Nova, </a:t>
            </a:r>
            <a:r>
              <a:rPr lang="ru-RU" altLang="zh-CN" dirty="0" err="1">
                <a:latin typeface="FrutigerNext LT Regular"/>
              </a:rPr>
              <a:t>Neutron</a:t>
            </a:r>
            <a:r>
              <a:rPr lang="ru-RU" altLang="zh-CN" dirty="0">
                <a:latin typeface="FrutigerNext LT Regular"/>
              </a:rPr>
              <a:t> и </a:t>
            </a:r>
            <a:r>
              <a:rPr lang="ru-RU" altLang="zh-CN" dirty="0" err="1">
                <a:latin typeface="FrutigerNext LT Regular"/>
              </a:rPr>
              <a:t>Cinder</a:t>
            </a:r>
            <a:r>
              <a:rPr lang="ru-RU" altLang="zh-CN" dirty="0">
                <a:latin typeface="FrutigerNext LT Regular"/>
              </a:rPr>
              <a:t> облачной платформы. Этот уровень контролирует и управляет ресурсами через компоненты для реализации виртуализации и объединения вычислительных ресурсов, ресурсов хранения и сетевых ресурсов. Компоненты взаимодействуют для реализации совместной работы ресурсов.</a:t>
            </a:r>
          </a:p>
          <a:p>
            <a:pPr lvl="0"/>
            <a:endParaRPr lang="ru-RU" altLang="zh-CN" dirty="0">
              <a:latin typeface="FrutigerNext LT Regular"/>
            </a:endParaRPr>
          </a:p>
          <a:p>
            <a:pPr lvl="0"/>
            <a:r>
              <a:rPr lang="ru-RU" altLang="zh-CN" dirty="0">
                <a:latin typeface="FrutigerNext LT Regular"/>
              </a:rPr>
              <a:t>Уровень управления сетью является ядром интеграции облака и сети — сценария </a:t>
            </a:r>
            <a:r>
              <a:rPr lang="ru-RU" altLang="zh-CN" dirty="0" err="1">
                <a:latin typeface="FrutigerNext LT Regular"/>
              </a:rPr>
              <a:t>OpenStack</a:t>
            </a:r>
            <a:r>
              <a:rPr lang="ru-RU" altLang="zh-CN" dirty="0">
                <a:latin typeface="FrutigerNext LT Regular"/>
              </a:rPr>
              <a:t>.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реализует сетевое моделирование и создание экземпляров, взаимодействует с виртуальными и физическими сетями, а также обеспечивает объединение сетевых ресурсов и автоматизацию. Тем временем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также формирует представление всей сети и реализует централизованное управление и доставку таблиц потока услуг.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является ключевым компонентом для изоляции сетевого управления и пересылки SDN.</a:t>
            </a:r>
          </a:p>
          <a:p>
            <a:pPr lvl="0"/>
            <a:r>
              <a:rPr lang="ru-RU" altLang="zh-CN" dirty="0">
                <a:latin typeface="FrutigerNext LT Regular"/>
              </a:rPr>
              <a:t>Уровень сетевых услуг — это инфраструктура сети центра обработки данных, предоставляющая высокоскоростные каналы для передачи услуг, включая базовые сетевые услуги L2–L3 и дополнительные сетевые услуги L4–L7.</a:t>
            </a:r>
          </a:p>
          <a:p>
            <a:pPr lvl="0"/>
            <a:r>
              <a:rPr lang="ru-RU" altLang="zh-CN" dirty="0">
                <a:latin typeface="FrutigerNext LT Regular"/>
              </a:rPr>
              <a:t>Уровень вычислительного доступа поддерживает доступ с серверов виртуализации, физических серверов и серверов без ПО.</a:t>
            </a:r>
          </a:p>
          <a:p>
            <a:pPr lvl="0"/>
            <a:endParaRPr lang="ru-RU" altLang="zh-CN" dirty="0">
              <a:latin typeface="FrutigerNext LT Regular"/>
            </a:endParaRPr>
          </a:p>
          <a:p>
            <a:pPr lvl="0"/>
            <a:r>
              <a:rPr lang="en-US" altLang="zh-CN" dirty="0">
                <a:latin typeface="FrutigerNext LT Regular"/>
              </a:rPr>
              <a:t>Traditional data centers have low service provisioning efficiency, low resource usage, and O&amp;M difficulties. Therefore, the traditional data center architecture needs to be evolved to the cloud computing architecture. In the cloud-network integration-</a:t>
            </a:r>
            <a:r>
              <a:rPr lang="en-US" altLang="zh-CN" dirty="0" err="1">
                <a:latin typeface="FrutigerNext LT Regular"/>
              </a:rPr>
              <a:t>FusionSphere</a:t>
            </a:r>
            <a:r>
              <a:rPr lang="en-US" altLang="zh-CN" dirty="0">
                <a:latin typeface="FrutigerNext LT Regular"/>
              </a:rPr>
              <a:t> scenario, computing and network services are uniformly provisioned based on </a:t>
            </a:r>
            <a:r>
              <a:rPr lang="en-US" altLang="zh-CN" dirty="0" err="1">
                <a:latin typeface="FrutigerNext LT Regular"/>
              </a:rPr>
              <a:t>FusionSphere</a:t>
            </a:r>
            <a:r>
              <a:rPr lang="en-US" altLang="zh-CN" dirty="0">
                <a:latin typeface="FrutigerNext LT Regular"/>
              </a:rPr>
              <a:t>. </a:t>
            </a:r>
            <a:r>
              <a:rPr lang="en-US" altLang="zh-CN" dirty="0" err="1">
                <a:latin typeface="FrutigerNext LT Regular"/>
              </a:rPr>
              <a:t>FusionSphere</a:t>
            </a:r>
            <a:r>
              <a:rPr lang="en-US" altLang="zh-CN" dirty="0">
                <a:latin typeface="FrutigerNext LT Regular"/>
              </a:rPr>
              <a:t> provides the unified page to manage computing and network resources. The Agile Controller-DCN interconnects with </a:t>
            </a:r>
            <a:r>
              <a:rPr lang="en-US" altLang="zh-CN" dirty="0" err="1">
                <a:latin typeface="FrutigerNext LT Regular"/>
              </a:rPr>
              <a:t>FusionSphere</a:t>
            </a:r>
            <a:r>
              <a:rPr lang="en-US" altLang="zh-CN" dirty="0">
                <a:latin typeface="FrutigerNext LT Regular"/>
              </a:rPr>
              <a:t> to implement flexible and convenient resource management, service provisioning, and migration.  </a:t>
            </a:r>
            <a:endParaRPr lang="en-US" altLang="zh-CN" sz="1400" dirty="0">
              <a:latin typeface="FrutigerNext LT Regular"/>
            </a:endParaRPr>
          </a:p>
          <a:p>
            <a:pPr lvl="0"/>
            <a:r>
              <a:rPr lang="en-US" altLang="zh-CN" dirty="0">
                <a:latin typeface="FrutigerNext LT Regular"/>
              </a:rPr>
              <a:t>Service presentation/orchestration layer</a:t>
            </a:r>
            <a:endParaRPr lang="en-US" altLang="zh-CN" sz="1400" dirty="0">
              <a:latin typeface="FrutigerNext LT Regular"/>
            </a:endParaRPr>
          </a:p>
          <a:p>
            <a:pPr lvl="1"/>
            <a:r>
              <a:rPr lang="en-US" altLang="zh-CN" dirty="0">
                <a:latin typeface="FrutigerNext LT Regular"/>
              </a:rPr>
              <a:t>The service presentation layer is oriented to data center users. The cloud platform at this layer provides GUIs for service, network, and tenant administrators, implementing service management, automatic service provisioning, as well as resource and service guarantee. </a:t>
            </a:r>
            <a:endParaRPr lang="en-US" altLang="zh-CN" sz="1400" dirty="0">
              <a:latin typeface="FrutigerNext LT Regular"/>
            </a:endParaRPr>
          </a:p>
          <a:p>
            <a:pPr lvl="1"/>
            <a:r>
              <a:rPr lang="en-US" altLang="zh-CN" dirty="0">
                <a:latin typeface="FrutigerNext LT Regular"/>
              </a:rPr>
              <a:t>The service orchestration layer consists of Nova, Neutron, and Cinder components of the cloud platform. This layer controls and manages resources through the components to implement virtualization and pooling of computing, storage, and network resources. The components interoperate to realize collaboration of resources. </a:t>
            </a:r>
            <a:endParaRPr lang="en-US" altLang="zh-CN" sz="1400" dirty="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305610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5334" y="760413"/>
            <a:ext cx="5676900" cy="4605338"/>
          </a:xfrm>
        </p:spPr>
        <p:txBody>
          <a:bodyPr/>
          <a:lstStyle/>
          <a:p>
            <a:pPr lvl="0"/>
            <a:r>
              <a:rPr lang="en-US" altLang="zh-CN" dirty="0">
                <a:latin typeface="FrutigerNext LT Regular"/>
              </a:rPr>
              <a:t>The network control layer is the core of the cloud-network integration - OpenStack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endParaRPr lang="en-US" altLang="zh-CN" sz="1400" dirty="0">
              <a:latin typeface="FrutigerNext LT Regular"/>
            </a:endParaRPr>
          </a:p>
          <a:p>
            <a:pPr lvl="0"/>
            <a:r>
              <a:rPr lang="en-US" altLang="zh-CN" dirty="0">
                <a:latin typeface="FrutigerNext LT Regular"/>
              </a:rPr>
              <a:t>The network service layer is the infrastructure of a data center network, providing high-speed channels for carrying services, including L2-L3 basic network services and L4-L7 value-added network services. </a:t>
            </a:r>
            <a:endParaRPr lang="en-US" altLang="zh-CN" sz="1400" dirty="0">
              <a:latin typeface="FrutigerNext LT Regular"/>
            </a:endParaRPr>
          </a:p>
          <a:p>
            <a:r>
              <a:rPr lang="en-US" altLang="zh-CN" dirty="0">
                <a:latin typeface="FrutigerNext LT Regular"/>
              </a:rPr>
              <a:t>The computing access layer supports access from virtualization servers, physical servers, and bare metal servers. </a:t>
            </a:r>
            <a:endParaRPr lang="zh-CN" altLang="zh-CN" dirty="0">
              <a:latin typeface="FrutigerNext LT Regular"/>
            </a:endParaRPr>
          </a:p>
          <a:p>
            <a:endParaRPr lang="zh-CN" altLang="en-US" dirty="0"/>
          </a:p>
        </p:txBody>
      </p:sp>
    </p:spTree>
    <p:extLst>
      <p:ext uri="{BB962C8B-B14F-4D97-AF65-F5344CB8AC3E}">
        <p14:creationId xmlns:p14="http://schemas.microsoft.com/office/powerpoint/2010/main" val="2386708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В отличие от сценариев интеграции облачных сетей, сценарий виртуализации сети и вычислений реализует предоставление услуг без облачной платформы.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напрямую предоставляет отдельную страницу управления для управления сетевыми ресурсами. Вычислительная система может быть связана с сетевой системой. Если единая облачная платформа не может быть построена из-за сложности системы управления вычислительными услугами или недостаточной конвергенции между управлением вычислениями и управлением сетью, рекомендуется сценарий виртуализации сети — вычисления. В этом сценарии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взаимодействует с платформой виртуализации вычислений для реализации автоматической настройки сети и совместного предоставления вычислительных и сетевых ресурсов, а также обеспечивает гибкое и удобное управление ресурсами. Этот сценарий применим для строительства центра обработки данных без облачной платформы.</a:t>
            </a:r>
          </a:p>
          <a:p>
            <a:pPr lvl="0"/>
            <a:r>
              <a:rPr lang="ru-RU" altLang="zh-CN" dirty="0">
                <a:latin typeface="FrutigerNext LT Regular"/>
              </a:rPr>
              <a:t>Уровень представления услуг ориентирован на пользователей центра обработки данных.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предоставляет графические интерфейсы для администраторов служб, сетей и арендаторов, реализуя оркестровку служб, подготовку политик, автоматическую подготовку служб, а также O&amp;M.</a:t>
            </a:r>
          </a:p>
          <a:p>
            <a:pPr lvl="0"/>
            <a:endParaRPr lang="ru-RU" altLang="zh-CN" dirty="0">
              <a:latin typeface="FrutigerNext LT Regular"/>
            </a:endParaRPr>
          </a:p>
          <a:p>
            <a:pPr lvl="0"/>
            <a:r>
              <a:rPr lang="ru-RU" altLang="zh-CN" dirty="0">
                <a:latin typeface="FrutigerNext LT Regular"/>
              </a:rPr>
              <a:t>Уровень управления сетью является ядром сценария интеграции облачной сети и вычислений.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реализует сетевое моделирование и создание экземпляров, взаимодействует с виртуальными и физическими сетями, а также обеспечивает объединение сетевых ресурсов и автоматизацию. Тем временем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также формирует представление всей сети и реализует централизованное управление и доставку таблиц потока услуг.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является ключевым компонентом для изоляции сетевого управления и пересылки SDN.</a:t>
            </a:r>
          </a:p>
          <a:p>
            <a:pPr lvl="0"/>
            <a:r>
              <a:rPr lang="ru-RU" altLang="zh-CN" dirty="0">
                <a:latin typeface="FrutigerNext LT Regular"/>
              </a:rPr>
              <a:t>Уровень сетевых услуг — это инфраструктура сети центра обработки данных, предоставляющая высокоскоростные каналы для передачи услуг, включая базовые сетевые услуги L2–L3 и дополнительные сетевые услуги L4–L7.</a:t>
            </a:r>
          </a:p>
          <a:p>
            <a:pPr lvl="0"/>
            <a:r>
              <a:rPr lang="ru-RU" altLang="zh-CN" dirty="0">
                <a:latin typeface="FrutigerNext LT Regular"/>
              </a:rPr>
              <a:t>Уровень вычислительного доступа поддерживает доступ с </a:t>
            </a:r>
            <a:r>
              <a:rPr lang="ru-RU" altLang="zh-CN" dirty="0" err="1">
                <a:latin typeface="FrutigerNext LT Regular"/>
              </a:rPr>
              <a:t>виртуализированных</a:t>
            </a:r>
            <a:r>
              <a:rPr lang="ru-RU" altLang="zh-CN" dirty="0">
                <a:latin typeface="FrutigerNext LT Regular"/>
              </a:rPr>
              <a:t> серверов и физических серверов.</a:t>
            </a:r>
          </a:p>
          <a:p>
            <a:pPr lvl="0"/>
            <a:endParaRPr lang="ru-RU" altLang="zh-CN" dirty="0">
              <a:latin typeface="FrutigerNext LT Regular"/>
            </a:endParaRPr>
          </a:p>
          <a:p>
            <a:pPr lvl="0"/>
            <a:endParaRPr lang="ru-RU" altLang="zh-CN" dirty="0">
              <a:latin typeface="FrutigerNext LT Regular"/>
            </a:endParaRPr>
          </a:p>
          <a:p>
            <a:pPr lvl="0"/>
            <a:endParaRPr lang="ru-RU" altLang="zh-CN" dirty="0">
              <a:latin typeface="FrutigerNext LT Regular"/>
            </a:endParaRPr>
          </a:p>
          <a:p>
            <a:pPr lvl="0"/>
            <a:r>
              <a:rPr lang="en-US" altLang="zh-CN" dirty="0">
                <a:latin typeface="FrutigerNext LT Regular"/>
              </a:rPr>
              <a:t>Different from cloud-network integration scenarios, the network virtualization – computing scenario realizes service provisioning without a cloud platform. The Agile Controller-DCN directly provides a separate management page to manage network resources. The computing system can be associated with network system. If a unified cloud platform cannot be built due to the complexity of the computing service management system or inadequate convergence between computing management and network management, the network virtualization – computing scenario is recommended. In this scenario, the Agile Controller-DCN interconnects with a computing virtualization platform to implement automatic network configuration and collaborative provisioning of computing and network resources and provide flexible and convenient resource management. This scenario is applicable to data center construction without a cloud platform.  </a:t>
            </a:r>
          </a:p>
          <a:p>
            <a:pPr lvl="0"/>
            <a:r>
              <a:rPr lang="en-US" altLang="zh-CN" dirty="0">
                <a:latin typeface="FrutigerNext LT Regular"/>
              </a:rPr>
              <a:t>The service presentation layer is oriented to data center users. The Agile Controller-DCN provides GUIs for service, network, and tenant administrators, implementing service orchestration, policy provisioning, automatic service provisioning, as well as O&amp;M. </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3425626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066" y="760413"/>
            <a:ext cx="5676900" cy="8705850"/>
          </a:xfrm>
        </p:spPr>
        <p:txBody>
          <a:bodyPr/>
          <a:lstStyle/>
          <a:p>
            <a:pPr lvl="0"/>
            <a:r>
              <a:rPr lang="en-US" altLang="zh-CN" dirty="0"/>
              <a:t>The network control layer is the core of the cloud-network integration - computing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p>
          <a:p>
            <a:pPr lvl="0"/>
            <a:r>
              <a:rPr lang="en-US" altLang="zh-CN" dirty="0"/>
              <a:t>The network service layer is the infrastructure of a data center network, providing high-speed channels for carrying services, including L2-L3 basic network services and L4-L7 value-added network services. </a:t>
            </a:r>
          </a:p>
          <a:p>
            <a:r>
              <a:rPr lang="en-US" altLang="zh-CN" dirty="0"/>
              <a:t>The computing access layer supports access from virtualized servers and physical servers. </a:t>
            </a:r>
            <a:endParaRPr lang="zh-CN" altLang="zh-CN" dirty="0"/>
          </a:p>
          <a:p>
            <a:endParaRPr lang="zh-CN" altLang="en-US" dirty="0"/>
          </a:p>
        </p:txBody>
      </p:sp>
    </p:spTree>
    <p:extLst>
      <p:ext uri="{BB962C8B-B14F-4D97-AF65-F5344CB8AC3E}">
        <p14:creationId xmlns:p14="http://schemas.microsoft.com/office/powerpoint/2010/main" val="4111893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При виртуализации сети — хостинге для предоставления услуг используется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а не облачная платформа. Однако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не взаимодействует с платформой виртуализации. Сетевой администратор предоставляет услуги сетевых ресурсов. Этот сценарий применим к независимому предоставлению сетевых услуг. В этом случае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предоставляет независимый графический интерфейс для унифицированного управления физическими и виртуальными сетевыми ресурсами. В сценарии «Виртуализация сети — хостинг» арендодатель сдает в аренду аппаратные и шкафные площади арендаторам и предоставляет арендаторам следующие виды услуг:</a:t>
            </a:r>
          </a:p>
          <a:p>
            <a:pPr lvl="1"/>
            <a:r>
              <a:rPr lang="ru-RU" altLang="zh-CN" dirty="0">
                <a:latin typeface="FrutigerNext LT Regular"/>
              </a:rPr>
              <a:t>Базовые услуги: включая аренду места для оборудования и стоек, а также услуги доступа к сети, такие как пропускная способность доступа и исходящая пропускная способность.</a:t>
            </a:r>
          </a:p>
          <a:p>
            <a:pPr lvl="1"/>
            <a:r>
              <a:rPr lang="ru-RU" altLang="zh-CN" dirty="0">
                <a:latin typeface="FrutigerNext LT Regular"/>
              </a:rPr>
              <a:t>VAS: включая VAS уровней 4–7, такие как безопасность, балансировка нагрузки, VPN и услуги NAT.</a:t>
            </a:r>
          </a:p>
          <a:p>
            <a:pPr lvl="0"/>
            <a:r>
              <a:rPr lang="ru-RU" altLang="zh-CN" dirty="0">
                <a:latin typeface="FrutigerNext LT Regular"/>
              </a:rPr>
              <a:t>Сценарий виртуализации сети — аренда стойки включает следующие два сценария в зависимости от того, есть ли у арендаторов </a:t>
            </a:r>
            <a:r>
              <a:rPr lang="ru-RU" altLang="zh-CN" dirty="0" err="1">
                <a:latin typeface="FrutigerNext LT Regular"/>
              </a:rPr>
              <a:t>шлюзы:Шлюзы</a:t>
            </a:r>
            <a:r>
              <a:rPr lang="ru-RU" altLang="zh-CN" dirty="0">
                <a:latin typeface="FrutigerNext LT Regular"/>
              </a:rPr>
              <a:t>, предоставляемые арендаторами. К устройствам, размещенным арендаторами, относятся серверы, коммутаторы уровня 2, шлюзы и брандмауэры. Устройства арендатора получают доступ к сети арендодателя на уровне 3.</a:t>
            </a:r>
          </a:p>
          <a:p>
            <a:pPr lvl="0"/>
            <a:endParaRPr lang="ru-RU" altLang="zh-CN" dirty="0">
              <a:latin typeface="FrutigerNext LT Regular"/>
            </a:endParaRPr>
          </a:p>
          <a:p>
            <a:pPr lvl="0"/>
            <a:r>
              <a:rPr lang="ru-RU" altLang="zh-CN" dirty="0">
                <a:latin typeface="FrutigerNext LT Regular"/>
              </a:rPr>
              <a:t>Шлюзы, предоставляемые арендодателями: устройства, размещенные арендаторами, включают только серверы и коммутаторы уровня 2. Устройства арендатора получают доступ к сети арендодателя на уровне 2. Шлюзы и VAS предоставляются арендодателем.</a:t>
            </a:r>
          </a:p>
          <a:p>
            <a:pPr lvl="0"/>
            <a:r>
              <a:rPr lang="ru-RU" altLang="zh-CN" dirty="0">
                <a:latin typeface="FrutigerNext LT Regular"/>
              </a:rPr>
              <a:t>В сценарии виртуализации сети — хостинга функции каждого уровня следующие:</a:t>
            </a:r>
          </a:p>
          <a:p>
            <a:pPr lvl="1"/>
            <a:r>
              <a:rPr lang="ru-RU" altLang="zh-CN" dirty="0">
                <a:latin typeface="FrutigerNext LT Regular"/>
              </a:rPr>
              <a:t>Уровень представления услуг ориентирован на пользователей центра обработки данных.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предоставляет графические интерфейсы для администраторов служб, сетей и арендаторов, реализуя оркестровку служб, подготовку политик, автоматическую подготовку служб, а также O&amp;M.</a:t>
            </a:r>
          </a:p>
          <a:p>
            <a:pPr lvl="1"/>
            <a:r>
              <a:rPr lang="ru-RU" altLang="zh-CN" dirty="0">
                <a:latin typeface="FrutigerNext LT Regular"/>
              </a:rPr>
              <a:t>Уровень управления сетью является ядром сценария интеграции облачной сети и размещения.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реализует сетевое моделирование и создание экземпляров, взаимодействует с виртуальными и физическими сетями, а также обеспечивает объединение сетевых ресурсов и автоматизацию. Тем временем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также формирует представление всей сети и реализует централизованное управление и доставку таблиц потока услуг.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является ключевым компонентом для изоляции сетевого управления и пересылки SDN.</a:t>
            </a:r>
          </a:p>
          <a:p>
            <a:pPr lvl="1"/>
            <a:r>
              <a:rPr lang="ru-RU" altLang="zh-CN" dirty="0">
                <a:latin typeface="FrutigerNext LT Regular"/>
              </a:rPr>
              <a:t>Уровень сетевых услуг — это инфраструктура сети центра обработки данных, предоставляющая высокоскоростные каналы для передачи услуг, включая базовые сетевые услуги L2–L3 и дополнительные сетевые услуги L4–L7.</a:t>
            </a:r>
          </a:p>
          <a:p>
            <a:pPr lvl="0"/>
            <a:r>
              <a:rPr lang="ru-RU" altLang="zh-CN" dirty="0">
                <a:latin typeface="FrutigerNext LT Regular"/>
              </a:rPr>
              <a:t>Уровень вычислительного доступа поддерживает доступ уровня 3 с коммутаторов арендатора и доступ уровня 2 с серверов или коммутаторов арендатора.</a:t>
            </a:r>
          </a:p>
          <a:p>
            <a:pPr lvl="0"/>
            <a:endParaRPr lang="ru-RU" altLang="zh-CN" dirty="0">
              <a:latin typeface="FrutigerNext LT Regular"/>
            </a:endParaRPr>
          </a:p>
          <a:p>
            <a:pPr lvl="0"/>
            <a:endParaRPr lang="ru-RU" altLang="zh-CN" dirty="0">
              <a:latin typeface="FrutigerNext LT Regular"/>
            </a:endParaRPr>
          </a:p>
          <a:p>
            <a:pPr lvl="0"/>
            <a:endParaRPr lang="ru-RU" altLang="zh-CN" dirty="0">
              <a:latin typeface="FrutigerNext LT Regular"/>
            </a:endParaRPr>
          </a:p>
          <a:p>
            <a:pPr lvl="0"/>
            <a:r>
              <a:rPr lang="en-US" altLang="zh-CN" dirty="0">
                <a:latin typeface="FrutigerNext LT Regular"/>
              </a:rPr>
              <a:t>In a network virtualization - hosting, the Agile Controller-DCN but not the cloud platform is used to provision services. However, the Agile Controller-DCN does not interconnect with a virtualization platform. The network administrator provisions the network resource services. This scenario is applicable to independent network service provisioning. In this case, the Agile Controller-DCN provides an independent GUI to uniformly manage physical and virtual network resources. In the network virtualization - hosting scenario, a lessor leases equipment rooms and cabinet space to tenants and provides the following types of services to tenants: </a:t>
            </a:r>
            <a:endParaRPr lang="en-US" altLang="zh-CN" sz="1400" dirty="0">
              <a:latin typeface="FrutigerNext LT Regular"/>
            </a:endParaRPr>
          </a:p>
          <a:p>
            <a:pPr lvl="1"/>
            <a:r>
              <a:rPr lang="en-US" altLang="zh-CN" dirty="0">
                <a:latin typeface="FrutigerNext LT Regular"/>
              </a:rPr>
              <a:t>Basic services: including leasing of equipment space and racks, and network access services such as access bandwidth and outbound bandwidths. </a:t>
            </a:r>
            <a:endParaRPr lang="en-US" altLang="zh-CN" sz="1400" dirty="0">
              <a:latin typeface="FrutigerNext LT Regular"/>
            </a:endParaRPr>
          </a:p>
          <a:p>
            <a:pPr lvl="1"/>
            <a:r>
              <a:rPr lang="en-US" altLang="zh-CN" dirty="0">
                <a:latin typeface="FrutigerNext LT Regular"/>
              </a:rPr>
              <a:t>VASs: including Layer 4 to Layer 7 VASs such as the security, load balancing, VPN, and NAT services.  </a:t>
            </a:r>
            <a:endParaRPr lang="en-US" altLang="zh-CN" sz="1400" dirty="0">
              <a:latin typeface="FrutigerNext LT Regular"/>
            </a:endParaRPr>
          </a:p>
          <a:p>
            <a:pPr lvl="0"/>
            <a:r>
              <a:rPr lang="en-US" altLang="zh-CN" dirty="0">
                <a:latin typeface="FrutigerNext LT Regular"/>
              </a:rPr>
              <a:t>The network virtualization - rack leasing scenario includes the following two scenarios according to whether tenants have gateways: </a:t>
            </a:r>
            <a:endParaRPr lang="en-US" altLang="zh-CN" sz="1400" dirty="0">
              <a:latin typeface="FrutigerNext LT Regular"/>
            </a:endParaRPr>
          </a:p>
          <a:p>
            <a:pPr lvl="1"/>
            <a:r>
              <a:rPr lang="en-US" altLang="zh-CN" dirty="0">
                <a:latin typeface="FrutigerNext LT Regular"/>
              </a:rPr>
              <a:t>Gateways provided by tenants: Devices hosted by tenants include servers, Layer 2 switches, gateways, and firewalls. Tenant devices access the network of the lessor at Layer 3. </a:t>
            </a:r>
            <a:endParaRPr lang="en-US" altLang="zh-CN" sz="1400" dirty="0">
              <a:latin typeface="FrutigerNext LT Regular"/>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219991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066" y="760413"/>
            <a:ext cx="5676900" cy="8965405"/>
          </a:xfrm>
        </p:spPr>
        <p:txBody>
          <a:bodyPr/>
          <a:lstStyle/>
          <a:p>
            <a:pPr marL="180975" marR="0" lvl="0" indent="-180975" algn="l" defTabSz="914400" rtl="0" eaLnBrk="0" fontAlgn="base" latinLnBrk="0" hangingPunct="1">
              <a:lnSpc>
                <a:spcPct val="125000"/>
              </a:lnSpc>
              <a:spcBef>
                <a:spcPct val="0"/>
              </a:spcBef>
              <a:spcAft>
                <a:spcPts val="600"/>
              </a:spcAft>
              <a:buClrTx/>
              <a:buSzPct val="60000"/>
              <a:buFont typeface="Wingdings" pitchFamily="2" charset="2"/>
              <a:buChar char="l"/>
              <a:tabLst/>
              <a:defRPr/>
            </a:pPr>
            <a:r>
              <a:rPr lang="en-US" altLang="zh-CN" dirty="0">
                <a:latin typeface="FrutigerNext LT Regular"/>
              </a:rPr>
              <a:t>Gateways provided by lessors: Devices hosted by tenants include servers and Layer 2 switches only. Tenant devices access the network of the lessor at Layer 2. Gateways and VASs are provided by the lessor. </a:t>
            </a:r>
            <a:endParaRPr lang="zh-CN" altLang="zh-CN" dirty="0">
              <a:latin typeface="FrutigerNext LT Regular"/>
            </a:endParaRPr>
          </a:p>
          <a:p>
            <a:pPr lvl="0"/>
            <a:r>
              <a:rPr lang="en-US" dirty="0">
                <a:latin typeface="FrutigerNext LT Regular"/>
              </a:rPr>
              <a:t>In the network virtualization – hosting scenario, the functions of each layer are as follows: </a:t>
            </a:r>
            <a:endParaRPr lang="en-US" sz="1400" dirty="0">
              <a:latin typeface="FrutigerNext LT Regular"/>
            </a:endParaRPr>
          </a:p>
          <a:p>
            <a:pPr lvl="1"/>
            <a:r>
              <a:rPr lang="en-US" dirty="0">
                <a:latin typeface="FrutigerNext LT Regular"/>
              </a:rPr>
              <a:t>The service presentation layer is oriented to data center users. The Agile Controller-DCN provides GUIs for service, network, and tenant administrators, implementing service orchestration, policy provisioning, automatic service provisioning, as well as O&amp;M. </a:t>
            </a:r>
            <a:endParaRPr lang="en-US" sz="1400" dirty="0">
              <a:latin typeface="FrutigerNext LT Regular"/>
            </a:endParaRPr>
          </a:p>
          <a:p>
            <a:pPr lvl="1"/>
            <a:r>
              <a:rPr lang="en-US" dirty="0">
                <a:latin typeface="FrutigerNext LT Regular"/>
              </a:rPr>
              <a:t>The network control layer is the core of the cloud-network integration - hosting scenario. The Agile Controller-DCN implements network modeling and instantiation, collaborates virtual and physical networks, and provides network resource pooling and automation. Meanwhile, the Agile Controller-DCN also constructs a view of the entire network and implements centralized control and delivery of service flow tables. The Agile Controller-DCN is a key component to isolate SDN network control and forwarding. </a:t>
            </a:r>
            <a:endParaRPr lang="en-US" sz="1400" dirty="0">
              <a:latin typeface="FrutigerNext LT Regular"/>
            </a:endParaRPr>
          </a:p>
          <a:p>
            <a:pPr lvl="1"/>
            <a:r>
              <a:rPr lang="en-US" dirty="0">
                <a:latin typeface="FrutigerNext LT Regular"/>
              </a:rPr>
              <a:t>The network service layer is the infrastructure of a data center network, providing high-speed channels for carrying services, including L2-L3 basic network services and L4-L7 value-added network services. </a:t>
            </a:r>
            <a:endParaRPr lang="en-US" sz="1400" dirty="0">
              <a:latin typeface="FrutigerNext LT Regular"/>
            </a:endParaRPr>
          </a:p>
          <a:p>
            <a:r>
              <a:rPr lang="en-US" dirty="0">
                <a:latin typeface="FrutigerNext LT Regular"/>
              </a:rPr>
              <a:t>The computing access layer supports Layer 3 access from tenant switches and Layer 2 access from tenant servers or switches. </a:t>
            </a:r>
            <a:endParaRPr lang="zh-CN" altLang="en-US" dirty="0">
              <a:latin typeface="FrutigerNext LT Regular"/>
            </a:endParaRPr>
          </a:p>
        </p:txBody>
      </p:sp>
    </p:spTree>
    <p:extLst>
      <p:ext uri="{BB962C8B-B14F-4D97-AF65-F5344CB8AC3E}">
        <p14:creationId xmlns:p14="http://schemas.microsoft.com/office/powerpoint/2010/main" val="3708226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4091149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4169070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z="1100" b="0" i="0" kern="1200" dirty="0">
                <a:solidFill>
                  <a:schemeClr val="tx1"/>
                </a:solidFill>
                <a:latin typeface="微软雅黑" panose="020B0503020204020204" pitchFamily="34" charset="-122"/>
                <a:ea typeface="微软雅黑" panose="020B0503020204020204" pitchFamily="34" charset="-122"/>
                <a:cs typeface="+mn-cs"/>
              </a:rPr>
              <a:t>Answer</a:t>
            </a:r>
            <a:r>
              <a:rPr lang="en-US" altLang="zh-CN" sz="1100" b="0" i="0" kern="1200" dirty="0">
                <a:solidFill>
                  <a:schemeClr val="tx1"/>
                </a:solidFill>
                <a:latin typeface="Arial" panose="020B0604020202020204" pitchFamily="34" charset="0"/>
                <a:ea typeface="微软雅黑" panose="020B0503020204020204" pitchFamily="34" charset="-122"/>
                <a:cs typeface="+mn-cs"/>
              </a:rPr>
              <a:t>:</a:t>
            </a:r>
            <a:endParaRPr lang="en-US" altLang="zh-CN" dirty="0">
              <a:latin typeface="Arial" panose="020B0604020202020204" pitchFamily="34" charset="0"/>
            </a:endParaRPr>
          </a:p>
          <a:p>
            <a:pPr marL="588963" lvl="1" indent="-228600">
              <a:buSzPct val="100000"/>
              <a:buFont typeface="+mj-lt"/>
              <a:buAutoNum type="arabicPeriod"/>
            </a:pPr>
            <a:r>
              <a:rPr lang="en-US" altLang="zh-CN" dirty="0">
                <a:latin typeface="Arial" panose="020B0604020202020204" pitchFamily="34" charset="0"/>
              </a:rPr>
              <a:t>D</a:t>
            </a:r>
          </a:p>
          <a:p>
            <a:pPr marL="588963" lvl="1" indent="-228600">
              <a:buSzPct val="100000"/>
              <a:buFont typeface="+mj-lt"/>
              <a:buAutoNum type="arabicPeriod"/>
            </a:pPr>
            <a:r>
              <a:rPr lang="en-US" altLang="zh-CN" dirty="0">
                <a:latin typeface="Arial" panose="020B0604020202020204" pitchFamily="34" charset="0"/>
              </a:rPr>
              <a:t>ACD</a:t>
            </a:r>
          </a:p>
          <a:p>
            <a:pPr lvl="1"/>
            <a:endParaRPr lang="en-US" altLang="zh-CN" dirty="0">
              <a:latin typeface="Arial" panose="020B0604020202020204" pitchFamily="34" charset="0"/>
            </a:endParaRPr>
          </a:p>
          <a:p>
            <a:pPr lvl="1"/>
            <a:endParaRPr lang="zh-CN" altLang="en-US" dirty="0">
              <a:latin typeface="Arial" panose="020B0604020202020204" pitchFamily="34" charset="0"/>
            </a:endParaRPr>
          </a:p>
        </p:txBody>
      </p:sp>
      <p:sp>
        <p:nvSpPr>
          <p:cNvPr id="4" name="幻灯片图像占位符 3"/>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2477380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80876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54672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602127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418398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584200" y="765175"/>
            <a:ext cx="5930900" cy="3336925"/>
          </a:xfrm>
        </p:spPr>
      </p:sp>
      <p:sp>
        <p:nvSpPr>
          <p:cNvPr id="5" name="备注占位符 4"/>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5365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308699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Уровень представления и оркестровки службы реализует сетевую оркестровку, предоставление службы и совместное планирование ресурсов вычислений или хранения, а также сетевых ресурсов. Совместное предоставление услуг реализуется посредством взаимодействия с облачной платформой, клиентским порталом или графическим интерфейсом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a:t>
            </a:r>
          </a:p>
          <a:p>
            <a:pPr lvl="0"/>
            <a:r>
              <a:rPr lang="ru-RU" altLang="zh-CN" dirty="0">
                <a:latin typeface="FrutigerNext LT Regular"/>
              </a:rPr>
              <a:t>Уровень управления сетью реализует централизованное управление физическими и виртуальными сетями.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взаимодействует со стандартной облачной платформой через северные интерфейсы. Он также поддерживает оркестровку служб, сетевое моделирование и автоматическое развертывание сетевых служб.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управляет и контролирует физические и виртуальные сети через стандартные южные интерфейсы, такие как интерфейсы </a:t>
            </a:r>
            <a:r>
              <a:rPr lang="ru-RU" altLang="zh-CN" dirty="0" err="1">
                <a:latin typeface="FrutigerNext LT Regular"/>
              </a:rPr>
              <a:t>OpenFlow</a:t>
            </a:r>
            <a:r>
              <a:rPr lang="ru-RU" altLang="zh-CN" dirty="0">
                <a:latin typeface="FrutigerNext LT Regular"/>
              </a:rPr>
              <a:t>, OVSDB и NETCONF.</a:t>
            </a:r>
          </a:p>
          <a:p>
            <a:pPr lvl="0"/>
            <a:r>
              <a:rPr lang="ru-RU" altLang="zh-CN" dirty="0">
                <a:latin typeface="FrutigerNext LT Regular"/>
              </a:rPr>
              <a:t>Уровень сетевых служб поддерживает фабрики на основе сетевых, гибридных или хост-оверлейных VXLAN, </a:t>
            </a:r>
            <a:r>
              <a:rPr lang="ru-RU" altLang="zh-CN" dirty="0" err="1">
                <a:latin typeface="FrutigerNext LT Regular"/>
              </a:rPr>
              <a:t>стекирование</a:t>
            </a:r>
            <a:r>
              <a:rPr lang="ru-RU" altLang="zh-CN" dirty="0">
                <a:latin typeface="FrutigerNext LT Regular"/>
              </a:rPr>
              <a:t> сетевых устройств, сетевое взаимодействие M-LAG, шлюзы VXLAN типа «активный-активный» и автоматизацию служб от уровня 4 до уровня 7.</a:t>
            </a:r>
          </a:p>
          <a:p>
            <a:pPr lvl="0"/>
            <a:r>
              <a:rPr lang="ru-RU" altLang="zh-CN" dirty="0">
                <a:latin typeface="FrutigerNext LT Regular"/>
              </a:rPr>
              <a:t>Уровень доступа к вычислениям отвечает за вычисления и пул ресурсов хранения. Он также поддерживает основные платформы виртуализации и автоматическую инициализацию сети физических серверов.</a:t>
            </a:r>
          </a:p>
          <a:p>
            <a:pPr lvl="0"/>
            <a:endParaRPr lang="ru-RU" altLang="zh-CN" dirty="0">
              <a:latin typeface="FrutigerNext LT Regular"/>
            </a:endParaRPr>
          </a:p>
          <a:p>
            <a:pPr lvl="0"/>
            <a:endParaRPr lang="ru-RU" altLang="zh-CN" dirty="0">
              <a:latin typeface="FrutigerNext LT Regular"/>
            </a:endParaRPr>
          </a:p>
          <a:p>
            <a:pPr lvl="0"/>
            <a:endParaRPr lang="ru-RU" altLang="zh-CN" dirty="0">
              <a:latin typeface="FrutigerNext LT Regular"/>
            </a:endParaRPr>
          </a:p>
          <a:p>
            <a:pPr lvl="0"/>
            <a:r>
              <a:rPr lang="en-US" altLang="zh-CN" dirty="0">
                <a:latin typeface="FrutigerNext LT Regular"/>
              </a:rPr>
              <a:t>The service presentation and orchestration layer implements network orchestration, service provisioning, and collaborative scheduling of computing or storage resources and network resources. Collaborative service provisioning is implemented through interconnection with a cloud platform, the customer portal, or the Agile Controller-DCN GUI. </a:t>
            </a:r>
          </a:p>
          <a:p>
            <a:pPr lvl="0"/>
            <a:r>
              <a:rPr lang="en-US" altLang="zh-CN" dirty="0">
                <a:latin typeface="FrutigerNext LT Regular"/>
              </a:rPr>
              <a:t>The network control layer implements centralized control of physical and virtual networks. The Agile Controller-DCN interconnects with the standard cloud platform through northbound interfaces. It also supports service orchestration, network modeling, and automatic network service deployment. The Agile Controller-DCN manages and controls physical and virtual networks through standard southbound interfaces such as the </a:t>
            </a:r>
            <a:r>
              <a:rPr lang="en-US" altLang="zh-CN" dirty="0" err="1">
                <a:latin typeface="FrutigerNext LT Regular"/>
              </a:rPr>
              <a:t>OpenFlow</a:t>
            </a:r>
            <a:r>
              <a:rPr lang="en-US" altLang="zh-CN" dirty="0">
                <a:latin typeface="FrutigerNext LT Regular"/>
              </a:rPr>
              <a:t>, OVSDB, and NETCONF interfaces. </a:t>
            </a:r>
          </a:p>
          <a:p>
            <a:pPr lvl="0"/>
            <a:r>
              <a:rPr lang="en-US" altLang="zh-CN" dirty="0">
                <a:latin typeface="FrutigerNext LT Regular"/>
              </a:rPr>
              <a:t>The network service layer supports fabrics based on the network, hybrid, or host overlay VXLAN, network device stacking, M-LAG networking, active-active VXLAN gateways, and service automation from Layer 4 to Layer 7. </a:t>
            </a:r>
          </a:p>
          <a:p>
            <a:r>
              <a:rPr lang="en-US" altLang="zh-CN" dirty="0">
                <a:latin typeface="FrutigerNext LT Regular"/>
              </a:rPr>
              <a:t>The computing access layer is responsible for computing and the storage resource pool. It also supports mainstream virtualization platforms and automatic bare metal server network provisioning. </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71786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Чтобы обеспечить производительность и надежность системы,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необходимо развернуть в кластерном режиме. Кластерная технология имеет следующие преимущества:</a:t>
            </a:r>
          </a:p>
          <a:p>
            <a:pPr lvl="1"/>
            <a:r>
              <a:rPr lang="ru-RU" altLang="zh-CN" dirty="0">
                <a:latin typeface="FrutigerNext LT Regular"/>
              </a:rPr>
              <a:t>Нагрузка балансирует обработку службы на нескольких серверах для обеспечения производительности.</a:t>
            </a:r>
          </a:p>
          <a:p>
            <a:pPr lvl="1"/>
            <a:r>
              <a:rPr lang="ru-RU" altLang="zh-CN" dirty="0">
                <a:latin typeface="FrutigerNext LT Regular"/>
              </a:rPr>
              <a:t>Обеспечивает нормальную работу всего кластера даже в случае отказа одного узла, повышая надежность.</a:t>
            </a:r>
          </a:p>
          <a:p>
            <a:pPr lvl="1"/>
            <a:r>
              <a:rPr lang="ru-RU" altLang="zh-CN" dirty="0">
                <a:latin typeface="FrutigerNext LT Regular"/>
              </a:rPr>
              <a:t>Поддерживает гибкое расширение для повышения производительности всего кластера и отличается хорошей масштабируемостью.</a:t>
            </a:r>
          </a:p>
          <a:p>
            <a:pPr lvl="0"/>
            <a:endParaRPr lang="ru-RU" altLang="zh-CN" dirty="0">
              <a:latin typeface="FrutigerNext LT Regular"/>
            </a:endParaRPr>
          </a:p>
          <a:p>
            <a:pPr lvl="0"/>
            <a:r>
              <a:rPr lang="en-US" altLang="zh-CN" dirty="0">
                <a:latin typeface="FrutigerNext LT Regular"/>
              </a:rPr>
              <a:t>To ensure system performance and reliability, the Agile Controller-DCN must be deployed in cluster mode. Cluster technology has the following advantages: </a:t>
            </a:r>
            <a:endParaRPr lang="en-US" altLang="zh-CN" sz="1400" dirty="0">
              <a:latin typeface="FrutigerNext LT Regular"/>
            </a:endParaRPr>
          </a:p>
          <a:p>
            <a:pPr lvl="1"/>
            <a:r>
              <a:rPr lang="en-US" altLang="zh-CN" dirty="0">
                <a:latin typeface="FrutigerNext LT Regular"/>
              </a:rPr>
              <a:t>Load balances service processing across multiple servers to ensure performance.</a:t>
            </a:r>
            <a:endParaRPr lang="en-US" altLang="zh-CN" sz="1400" dirty="0">
              <a:latin typeface="FrutigerNext LT Regular"/>
            </a:endParaRPr>
          </a:p>
          <a:p>
            <a:pPr lvl="1"/>
            <a:r>
              <a:rPr lang="en-US" altLang="zh-CN" dirty="0">
                <a:latin typeface="FrutigerNext LT Regular"/>
              </a:rPr>
              <a:t>Ensures normal running of the entire cluster even if a single node fails, improving reliability. </a:t>
            </a:r>
            <a:endParaRPr lang="en-US" altLang="zh-CN" sz="1400" dirty="0">
              <a:latin typeface="FrutigerNext LT Regular"/>
            </a:endParaRPr>
          </a:p>
          <a:p>
            <a:pPr lvl="1"/>
            <a:r>
              <a:rPr lang="en-US" altLang="zh-CN" dirty="0">
                <a:latin typeface="FrutigerNext LT Regular"/>
              </a:rPr>
              <a:t>Supports flexible expansion to enhance the performance of the entire cluster and features good scalability.</a:t>
            </a:r>
            <a:endParaRPr lang="en-US" altLang="zh-CN" sz="1400" dirty="0">
              <a:latin typeface="FrutigerNext LT Regular"/>
            </a:endParaRPr>
          </a:p>
          <a:p>
            <a:endParaRPr lang="zh-CN" altLang="en-US" dirty="0"/>
          </a:p>
        </p:txBody>
      </p:sp>
    </p:spTree>
    <p:extLst>
      <p:ext uri="{BB962C8B-B14F-4D97-AF65-F5344CB8AC3E}">
        <p14:creationId xmlns:p14="http://schemas.microsoft.com/office/powerpoint/2010/main" val="242760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4200" y="765175"/>
            <a:ext cx="5930900" cy="3336925"/>
          </a:xfrm>
        </p:spPr>
      </p:sp>
      <p:sp>
        <p:nvSpPr>
          <p:cNvPr id="3" name="备注占位符 2"/>
          <p:cNvSpPr>
            <a:spLocks noGrp="1"/>
          </p:cNvSpPr>
          <p:nvPr>
            <p:ph type="body" idx="1"/>
          </p:nvPr>
        </p:nvSpPr>
        <p:spPr/>
        <p:txBody>
          <a:bodyPr/>
          <a:lstStyle/>
          <a:p>
            <a:pPr lvl="0"/>
            <a:r>
              <a:rPr lang="ru-RU" altLang="zh-CN" dirty="0">
                <a:latin typeface="FrutigerNext LT Regular"/>
              </a:rPr>
              <a:t>Базовый сервисный уровень распределенной системы:</a:t>
            </a:r>
          </a:p>
          <a:p>
            <a:pPr lvl="1"/>
            <a:r>
              <a:rPr lang="ru-RU" altLang="zh-CN" dirty="0">
                <a:latin typeface="FrutigerNext LT Regular"/>
              </a:rPr>
              <a:t>Он предоставляет основные сервисы промежуточного программного обеспечения для распределенного программирования SDN, включая контейнер Open Services Gateway Initiative (</a:t>
            </a:r>
            <a:r>
              <a:rPr lang="ru-RU" altLang="zh-CN" dirty="0" err="1">
                <a:latin typeface="FrutigerNext LT Regular"/>
              </a:rPr>
              <a:t>OSGi</a:t>
            </a:r>
            <a:r>
              <a:rPr lang="ru-RU" altLang="zh-CN" dirty="0">
                <a:latin typeface="FrutigerNext LT Regular"/>
              </a:rPr>
              <a:t>), управление кластером </a:t>
            </a:r>
            <a:r>
              <a:rPr lang="ru-RU" altLang="zh-CN" dirty="0" err="1">
                <a:latin typeface="FrutigerNext LT Regular"/>
              </a:rPr>
              <a:t>Akka</a:t>
            </a:r>
            <a:r>
              <a:rPr lang="ru-RU" altLang="zh-CN" dirty="0">
                <a:latin typeface="FrutigerNext LT Regular"/>
              </a:rPr>
              <a:t>, распределенное кэширование, распределенное хранилище баз данных и службы распределенной блокировки. Контейнер </a:t>
            </a:r>
            <a:r>
              <a:rPr lang="ru-RU" altLang="zh-CN" dirty="0" err="1">
                <a:latin typeface="FrutigerNext LT Regular"/>
              </a:rPr>
              <a:t>OSGi</a:t>
            </a:r>
            <a:r>
              <a:rPr lang="ru-RU" altLang="zh-CN" dirty="0">
                <a:latin typeface="FrutigerNext LT Regular"/>
              </a:rPr>
              <a:t> предоставляется платформой ONOS, а служба управления кластером </a:t>
            </a:r>
            <a:r>
              <a:rPr lang="ru-RU" altLang="zh-CN" dirty="0" err="1">
                <a:latin typeface="FrutigerNext LT Regular"/>
              </a:rPr>
              <a:t>Akka</a:t>
            </a:r>
            <a:r>
              <a:rPr lang="ru-RU" altLang="zh-CN" dirty="0">
                <a:latin typeface="FrutigerNext LT Regular"/>
              </a:rPr>
              <a:t> предоставляется платформой ODL. Коммерческие функции других распределенных базовых служб расширены на основе основных компонентов с открытым исходным кодом в отрасли и полностью соответствуют требованиям надежности, производительности и безопасности.</a:t>
            </a:r>
          </a:p>
          <a:p>
            <a:pPr lvl="1"/>
            <a:r>
              <a:rPr lang="ru-RU" altLang="zh-CN" dirty="0">
                <a:latin typeface="FrutigerNext LT Regular"/>
              </a:rPr>
              <a:t>Платформа, управляемая распределенной моделью (MDF), предоставляет модульную архитектуру службы, основанную на ODL MD-SAL, для обеспечения раздельного запуска и планирования процессов и потоков различных протоколов службы. Эта платформа совместима с интерфейсами MD-SAL для поддержки расширенных функций, таких как синхронная/асинхронная инкапсуляция RPC, оптимизация производительности маршрутизируемого RPC и высокопроизводительное хранилище DOM. Платформа MDF объединяет сервисную шину распределенного обмена сообщениями на основе </a:t>
            </a:r>
            <a:r>
              <a:rPr lang="ru-RU" altLang="zh-CN" dirty="0" err="1">
                <a:latin typeface="FrutigerNext LT Regular"/>
              </a:rPr>
              <a:t>Kafka</a:t>
            </a:r>
            <a:r>
              <a:rPr lang="ru-RU" altLang="zh-CN" dirty="0">
                <a:latin typeface="FrutigerNext LT Regular"/>
              </a:rPr>
              <a:t> и возможности распределенного управления событиями, обеспечивая надежность и производительность.</a:t>
            </a:r>
          </a:p>
          <a:p>
            <a:pPr lvl="0"/>
            <a:endParaRPr lang="ru-RU" altLang="zh-CN" dirty="0">
              <a:latin typeface="FrutigerNext LT Regular"/>
            </a:endParaRPr>
          </a:p>
          <a:p>
            <a:pPr lvl="0"/>
            <a:r>
              <a:rPr lang="ru-RU" altLang="zh-CN" dirty="0">
                <a:latin typeface="FrutigerNext LT Regular"/>
              </a:rPr>
              <a:t>Системный уровень  обслуживания:</a:t>
            </a:r>
          </a:p>
          <a:p>
            <a:pPr lvl="1"/>
            <a:r>
              <a:rPr lang="ru-RU" altLang="zh-CN" dirty="0">
                <a:latin typeface="FrutigerNext LT Regular"/>
              </a:rPr>
              <a:t>Уровень северного интерфейса: этот уровень обеспечивает обработку протоколов доступа, открытое управление безопасностью северных интерфейсов и обработку сервисов, которые автоматически развертываются в графических интерфейсах </a:t>
            </a:r>
            <a:r>
              <a:rPr lang="ru-RU" altLang="zh-CN" dirty="0" err="1">
                <a:latin typeface="FrutigerNext LT Regular"/>
              </a:rPr>
              <a:t>Agile</a:t>
            </a:r>
            <a:r>
              <a:rPr lang="ru-RU" altLang="zh-CN" dirty="0">
                <a:latin typeface="FrutigerNext LT Regular"/>
              </a:rPr>
              <a:t> </a:t>
            </a:r>
            <a:r>
              <a:rPr lang="ru-RU" altLang="zh-CN" dirty="0" err="1">
                <a:latin typeface="FrutigerNext LT Regular"/>
              </a:rPr>
              <a:t>Controller</a:t>
            </a:r>
            <a:r>
              <a:rPr lang="ru-RU" altLang="zh-CN" dirty="0">
                <a:latin typeface="FrutigerNext LT Regular"/>
              </a:rPr>
              <a:t>-DCN в фоновом режиме.</a:t>
            </a:r>
          </a:p>
          <a:p>
            <a:pPr lvl="1"/>
            <a:r>
              <a:rPr lang="ru-RU" altLang="zh-CN" dirty="0">
                <a:latin typeface="FrutigerNext LT Regular"/>
              </a:rPr>
              <a:t>Уровень сетевых служб. На этом уровне развернуты различные служебные приложения, необходимые в решении SDN, для обеспечения возможностей обслуживания на сетевом уровне, таких как предоставление услуг DCN, </a:t>
            </a:r>
            <a:r>
              <a:rPr lang="ru-RU" altLang="zh-CN" dirty="0" err="1">
                <a:latin typeface="FrutigerNext LT Regular"/>
              </a:rPr>
              <a:t>Neutron</a:t>
            </a:r>
            <a:r>
              <a:rPr lang="ru-RU" altLang="zh-CN" dirty="0">
                <a:latin typeface="FrutigerNext LT Regular"/>
              </a:rPr>
              <a:t>, цепочка сервисных функций (SFC), а также работа, администрирование и обслуживание DCN (OAM). ).</a:t>
            </a:r>
          </a:p>
          <a:p>
            <a:pPr lvl="1"/>
            <a:r>
              <a:rPr lang="ru-RU" altLang="zh-CN" dirty="0">
                <a:latin typeface="FrutigerNext LT Regular"/>
              </a:rPr>
              <a:t>Уровень управления ресурсами сетевой инфраструктуры и контроля: этот уровень построен на основе распределенного базового уровня платформы ONOS. Он обеспечивает управление и контроль над стандартными и абстрактными базовыми ресурсами SDN для приложений верхнего уровня, включая устройства, каналы связи, топологию, узлы и службы приема и отправки пакетов.</a:t>
            </a:r>
          </a:p>
          <a:p>
            <a:pPr lvl="1"/>
            <a:r>
              <a:rPr lang="ru-RU" altLang="zh-CN" dirty="0">
                <a:latin typeface="FrutigerNext LT Regular"/>
              </a:rPr>
              <a:t>Уровень управления и контроля NE: этот уровень предоставляет возможность уровня абстракции устройств (DAL) верхнему уровню и использует драйвер NE и подключаемый модуль драйвера устройства для реализации адаптации и преобразования моделей драйверов от нескольких поставщиков.</a:t>
            </a:r>
          </a:p>
          <a:p>
            <a:pPr lvl="0"/>
            <a:endParaRPr lang="ru-RU" altLang="zh-CN" dirty="0">
              <a:latin typeface="FrutigerNext LT Regular"/>
            </a:endParaRPr>
          </a:p>
          <a:p>
            <a:pPr lvl="0"/>
            <a:r>
              <a:rPr lang="ru-RU" altLang="zh-CN" dirty="0">
                <a:latin typeface="FrutigerNext LT Regular"/>
              </a:rPr>
              <a:t>Уровень южного интерфейса: этот уровень поддерживает стандартные южные протоколы SDN, включая протоколы управления конфигурацией, такие как NETCONF, OVSDB, JSON-RPC и SNMP, протокол управления устройствами </a:t>
            </a:r>
            <a:r>
              <a:rPr lang="ru-RU" altLang="zh-CN" dirty="0" err="1">
                <a:latin typeface="FrutigerNext LT Regular"/>
              </a:rPr>
              <a:t>OpenFlow</a:t>
            </a:r>
            <a:r>
              <a:rPr lang="ru-RU" altLang="zh-CN" dirty="0">
                <a:latin typeface="FrutigerNext LT Regular"/>
              </a:rPr>
              <a:t> и протокол сбора трафика </a:t>
            </a:r>
            <a:r>
              <a:rPr lang="ru-RU" altLang="zh-CN" dirty="0" err="1">
                <a:latin typeface="FrutigerNext LT Regular"/>
              </a:rPr>
              <a:t>sFlow</a:t>
            </a:r>
            <a:r>
              <a:rPr lang="ru-RU" altLang="zh-CN" dirty="0">
                <a:latin typeface="FrutigerNext LT Regular"/>
              </a:rPr>
              <a:t>.</a:t>
            </a:r>
          </a:p>
          <a:p>
            <a:pPr lvl="0"/>
            <a:endParaRPr lang="ru-RU" altLang="zh-CN" dirty="0">
              <a:latin typeface="FrutigerNext LT Regular"/>
            </a:endParaRPr>
          </a:p>
          <a:p>
            <a:pPr lvl="0"/>
            <a:r>
              <a:rPr lang="en-US" altLang="zh-CN" dirty="0">
                <a:latin typeface="FrutigerNext LT Regular"/>
              </a:rPr>
              <a:t>Basic service layer of the distributed system:</a:t>
            </a:r>
            <a:endParaRPr lang="en-US" altLang="zh-CN" sz="1400" dirty="0">
              <a:latin typeface="FrutigerNext LT Regular"/>
            </a:endParaRPr>
          </a:p>
          <a:p>
            <a:pPr lvl="1"/>
            <a:r>
              <a:rPr lang="en-US" altLang="zh-CN" dirty="0">
                <a:latin typeface="FrutigerNext LT Regular"/>
              </a:rPr>
              <a:t>It provides basic middleware services for distributed SDN programming, including the Open Services Gateway Initiative (</a:t>
            </a:r>
            <a:r>
              <a:rPr lang="en-US" altLang="zh-CN" dirty="0" err="1">
                <a:latin typeface="FrutigerNext LT Regular"/>
              </a:rPr>
              <a:t>OSGi</a:t>
            </a:r>
            <a:r>
              <a:rPr lang="en-US" altLang="zh-CN" dirty="0">
                <a:latin typeface="FrutigerNext LT Regular"/>
              </a:rPr>
              <a:t>) container, </a:t>
            </a:r>
            <a:r>
              <a:rPr lang="en-US" altLang="zh-CN" dirty="0" err="1">
                <a:latin typeface="FrutigerNext LT Regular"/>
              </a:rPr>
              <a:t>Akka</a:t>
            </a:r>
            <a:r>
              <a:rPr lang="en-US" altLang="zh-CN" dirty="0">
                <a:latin typeface="FrutigerNext LT Regular"/>
              </a:rPr>
              <a:t> cluster management, distributed caching, distributed database storage, and distributed locking services. The </a:t>
            </a:r>
            <a:r>
              <a:rPr lang="en-US" altLang="zh-CN" dirty="0" err="1">
                <a:latin typeface="FrutigerNext LT Regular"/>
              </a:rPr>
              <a:t>OSGi</a:t>
            </a:r>
            <a:r>
              <a:rPr lang="en-US" altLang="zh-CN" dirty="0">
                <a:latin typeface="FrutigerNext LT Regular"/>
              </a:rPr>
              <a:t> container is provided by the ONOS platform, and the </a:t>
            </a:r>
            <a:r>
              <a:rPr lang="en-US" altLang="zh-CN" dirty="0" err="1">
                <a:latin typeface="FrutigerNext LT Regular"/>
              </a:rPr>
              <a:t>Akka</a:t>
            </a:r>
            <a:r>
              <a:rPr lang="en-US" altLang="zh-CN" dirty="0">
                <a:latin typeface="FrutigerNext LT Regular"/>
              </a:rPr>
              <a:t> cluster management service is provided by the ODL platform. Commercial functions of other distributed basic services are enhanced based on mainstream open source components in the industry, and fully meet the reliability, performance, and security requirements. </a:t>
            </a:r>
            <a:endParaRPr lang="en-US" altLang="zh-CN" sz="1400" dirty="0">
              <a:latin typeface="FrutigerNext LT Regular"/>
            </a:endParaRPr>
          </a:p>
          <a:p>
            <a:pPr lvl="1"/>
            <a:r>
              <a:rPr lang="en-US" altLang="zh-CN" dirty="0">
                <a:latin typeface="FrutigerNext LT Regular"/>
              </a:rPr>
              <a:t>The distributed model driven framework (MDF) provides a modular service architecture based on ODL MD-SAL to ensure separated running and scheduling of processes and threads of various service protocols. This framework is compatible with MD-SAL interfaces to support enhanced functions, such as synchronous/asynchronous RPC encapsulation, routed RPC performance optimization, and high-performance DOM storage. The MDF framework integrates Kafka-based distributed messaging service bus and distributed event management capability, providing the reliability and performance.  </a:t>
            </a:r>
            <a:endParaRPr lang="en-US" altLang="zh-CN" sz="1400" dirty="0">
              <a:latin typeface="FrutigerNext LT Regular"/>
            </a:endParaRPr>
          </a:p>
          <a:p>
            <a:endParaRPr lang="en-US" altLang="zh-CN"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Tree>
    <p:extLst>
      <p:ext uri="{BB962C8B-B14F-4D97-AF65-F5344CB8AC3E}">
        <p14:creationId xmlns:p14="http://schemas.microsoft.com/office/powerpoint/2010/main" val="115761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17066" y="781148"/>
            <a:ext cx="5676900" cy="5668305"/>
          </a:xfrm>
        </p:spPr>
        <p:txBody>
          <a:bodyPr/>
          <a:lstStyle/>
          <a:p>
            <a:pPr lvl="0"/>
            <a:r>
              <a:rPr lang="en-US" altLang="zh-CN" dirty="0">
                <a:latin typeface="FrutigerNext LT Regular"/>
              </a:rPr>
              <a:t>System service plane: </a:t>
            </a:r>
            <a:endParaRPr lang="en-US" altLang="zh-CN" sz="1400" dirty="0">
              <a:latin typeface="FrutigerNext LT Regular"/>
            </a:endParaRPr>
          </a:p>
          <a:p>
            <a:pPr lvl="1"/>
            <a:r>
              <a:rPr lang="en-US" altLang="zh-CN" dirty="0">
                <a:latin typeface="FrutigerNext LT Regular"/>
              </a:rPr>
              <a:t>Northbound interface layer: This layer provides processing of access protocols, open security management of northbound interfaces, and processing of services that are automatically deployed on the GUIs of the Agile Controller-DCN in the background. </a:t>
            </a:r>
            <a:endParaRPr lang="en-US" altLang="zh-CN" sz="1400" dirty="0">
              <a:latin typeface="FrutigerNext LT Regular"/>
            </a:endParaRPr>
          </a:p>
          <a:p>
            <a:pPr lvl="1"/>
            <a:r>
              <a:rPr lang="en-US" altLang="zh-CN" dirty="0">
                <a:latin typeface="FrutigerNext LT Regular"/>
              </a:rPr>
              <a:t>Network service layer: Various service applications required in the SDN solution are deployed in this layer to provide network-level service capabilities, such as DCN service provisioning, Neutron, service function chain (SFC), and DCN operation, administration, and maintenance (OAM). </a:t>
            </a:r>
            <a:endParaRPr lang="en-US" altLang="zh-CN" sz="1400" dirty="0">
              <a:latin typeface="FrutigerNext LT Regular"/>
            </a:endParaRPr>
          </a:p>
          <a:p>
            <a:pPr lvl="1"/>
            <a:r>
              <a:rPr lang="en-US" altLang="zh-CN" dirty="0">
                <a:latin typeface="FrutigerNext LT Regular"/>
              </a:rPr>
              <a:t>Network infrastructure resource management and control layer: This layer is built based on the distributed core layer of the ONOS platform. It provides management and control on standard and abstracted core SDN resources for upper-layer applications, including device, link, topology, host, and packet receiving and sending services. </a:t>
            </a:r>
            <a:endParaRPr lang="en-US" altLang="zh-CN" sz="1400" dirty="0">
              <a:latin typeface="FrutigerNext LT Regular"/>
            </a:endParaRPr>
          </a:p>
          <a:p>
            <a:pPr lvl="1"/>
            <a:r>
              <a:rPr lang="en-US" altLang="zh-CN" dirty="0">
                <a:latin typeface="FrutigerNext LT Regular"/>
              </a:rPr>
              <a:t>NE management and control layer: This layer provides the device abstraction level (DAL) capability to the upper layer and uses the NE driver and device driver plug-in to realize adaptation and conversion of driver models from multiple vendors. </a:t>
            </a:r>
            <a:endParaRPr lang="en-US" altLang="zh-CN" sz="1400" dirty="0">
              <a:latin typeface="FrutigerNext LT Regular"/>
            </a:endParaRPr>
          </a:p>
          <a:p>
            <a:r>
              <a:rPr lang="en-US" altLang="zh-CN" dirty="0">
                <a:latin typeface="FrutigerNext LT Regular"/>
              </a:rPr>
              <a:t>Southbound interface layer: This layer supports the standard SDN southbound protocols including configuration management protocols such as NETCONF, OVSDB, JSON-RPC, and SNMP, device control protocol OpenFlow, and traffic collection protocol </a:t>
            </a:r>
            <a:r>
              <a:rPr lang="en-US" altLang="zh-CN" dirty="0" err="1">
                <a:latin typeface="FrutigerNext LT Regular"/>
              </a:rPr>
              <a:t>sFlow</a:t>
            </a:r>
            <a:r>
              <a:rPr lang="en-US" altLang="zh-CN" dirty="0">
                <a:latin typeface="FrutigerNext LT Regular"/>
              </a:rPr>
              <a:t>.</a:t>
            </a:r>
            <a:endParaRPr lang="zh-CN" altLang="zh-CN" dirty="0">
              <a:latin typeface="FrutigerNext LT Regular"/>
            </a:endParaRPr>
          </a:p>
          <a:p>
            <a:endParaRPr lang="zh-CN" altLang="en-US" dirty="0"/>
          </a:p>
        </p:txBody>
      </p:sp>
    </p:spTree>
    <p:extLst>
      <p:ext uri="{BB962C8B-B14F-4D97-AF65-F5344CB8AC3E}">
        <p14:creationId xmlns:p14="http://schemas.microsoft.com/office/powerpoint/2010/main" val="206911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2817144228"/>
              </p:ext>
            </p:extLst>
          </p:nvPr>
        </p:nvGraphicFramePr>
        <p:xfrm>
          <a:off x="1007533" y="1254489"/>
          <a:ext cx="10464801" cy="1082675"/>
        </p:xfrm>
        <a:graphic>
          <a:graphicData uri="http://schemas.openxmlformats.org/drawingml/2006/table">
            <a:tbl>
              <a:tblPr/>
              <a:tblGrid>
                <a:gridCol w="3120249">
                  <a:extLst>
                    <a:ext uri="{9D8B030D-6E8A-4147-A177-3AD203B41FA5}">
                      <a16:colId xmlns:a16="http://schemas.microsoft.com/office/drawing/2014/main" val="20000"/>
                    </a:ext>
                  </a:extLst>
                </a:gridCol>
                <a:gridCol w="1968219">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2351997">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lang="en-US" altLang="zh-CN" sz="1800" b="1" i="0" kern="1200" dirty="0">
                          <a:solidFill>
                            <a:schemeClr val="tx1"/>
                          </a:solidFill>
                          <a:latin typeface="微软雅黑" panose="020B0503020204020204" pitchFamily="34" charset="-122"/>
                          <a:ea typeface="微软雅黑" panose="020B0503020204020204" pitchFamily="34" charset="-122"/>
                          <a:cs typeface="+mn-cs"/>
                        </a:rPr>
                        <a:t>Course Code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Product</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Product Version</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1915785837"/>
              </p:ext>
            </p:extLst>
          </p:nvPr>
        </p:nvGraphicFramePr>
        <p:xfrm>
          <a:off x="1007533" y="2776901"/>
          <a:ext cx="10464800" cy="3038475"/>
        </p:xfrm>
        <a:graphic>
          <a:graphicData uri="http://schemas.openxmlformats.org/drawingml/2006/table">
            <a:tbl>
              <a:tblPr/>
              <a:tblGrid>
                <a:gridCol w="3120248">
                  <a:extLst>
                    <a:ext uri="{9D8B030D-6E8A-4147-A177-3AD203B41FA5}">
                      <a16:colId xmlns:a16="http://schemas.microsoft.com/office/drawing/2014/main" val="20000"/>
                    </a:ext>
                  </a:extLst>
                </a:gridCol>
                <a:gridCol w="1968219">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gridCol w="2351997">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Author/ID</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Date</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Reviewer/ID</a:t>
                      </a:r>
                      <a:endParaRPr kumimoji="1"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New/Update</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3" y="1825691"/>
            <a:ext cx="3120248"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课程编码</a:t>
            </a:r>
          </a:p>
        </p:txBody>
      </p:sp>
      <p:sp>
        <p:nvSpPr>
          <p:cNvPr id="36" name="文本占位符 7"/>
          <p:cNvSpPr>
            <a:spLocks noGrp="1"/>
          </p:cNvSpPr>
          <p:nvPr>
            <p:ph type="body" sz="quarter" idx="18" hasCustomPrompt="1"/>
          </p:nvPr>
        </p:nvSpPr>
        <p:spPr>
          <a:xfrm>
            <a:off x="4127781" y="1825691"/>
            <a:ext cx="1968219"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适用的产品</a:t>
            </a:r>
          </a:p>
        </p:txBody>
      </p:sp>
      <p:sp>
        <p:nvSpPr>
          <p:cNvPr id="37" name="文本占位符 7"/>
          <p:cNvSpPr>
            <a:spLocks noGrp="1"/>
          </p:cNvSpPr>
          <p:nvPr>
            <p:ph type="body" sz="quarter" idx="19" hasCustomPrompt="1"/>
          </p:nvPr>
        </p:nvSpPr>
        <p:spPr>
          <a:xfrm>
            <a:off x="6096000" y="1825691"/>
            <a:ext cx="3024336"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V5R2</a:t>
            </a:r>
            <a:endParaRPr lang="zh-CN" altLang="en-US" dirty="0"/>
          </a:p>
        </p:txBody>
      </p:sp>
      <p:sp>
        <p:nvSpPr>
          <p:cNvPr id="38" name="文本占位符 7"/>
          <p:cNvSpPr>
            <a:spLocks noGrp="1"/>
          </p:cNvSpPr>
          <p:nvPr>
            <p:ph type="body" sz="quarter" idx="20" hasCustomPrompt="1"/>
          </p:nvPr>
        </p:nvSpPr>
        <p:spPr>
          <a:xfrm>
            <a:off x="9120336" y="1825691"/>
            <a:ext cx="2351997" cy="504887"/>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V1R1</a:t>
            </a:r>
            <a:endParaRPr lang="zh-CN" altLang="en-US" dirty="0"/>
          </a:p>
        </p:txBody>
      </p:sp>
      <p:sp>
        <p:nvSpPr>
          <p:cNvPr id="43" name="文本占位符 7"/>
          <p:cNvSpPr>
            <a:spLocks noGrp="1"/>
          </p:cNvSpPr>
          <p:nvPr>
            <p:ph type="body" sz="quarter" idx="13" hasCustomPrompt="1"/>
          </p:nvPr>
        </p:nvSpPr>
        <p:spPr>
          <a:xfrm>
            <a:off x="1007435" y="337386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4" name="文本占位符 7"/>
          <p:cNvSpPr>
            <a:spLocks noGrp="1"/>
          </p:cNvSpPr>
          <p:nvPr>
            <p:ph type="body" sz="quarter" idx="14" hasCustomPrompt="1"/>
          </p:nvPr>
        </p:nvSpPr>
        <p:spPr>
          <a:xfrm>
            <a:off x="4127781" y="337386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096000" y="337386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6" name="文本占位符 7"/>
          <p:cNvSpPr>
            <a:spLocks noGrp="1"/>
          </p:cNvSpPr>
          <p:nvPr>
            <p:ph type="body" sz="quarter" idx="16" hasCustomPrompt="1"/>
          </p:nvPr>
        </p:nvSpPr>
        <p:spPr>
          <a:xfrm>
            <a:off x="9120336" y="3337858"/>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New</a:t>
            </a:r>
            <a:endParaRPr lang="zh-CN" altLang="en-US" dirty="0"/>
          </a:p>
        </p:txBody>
      </p:sp>
      <p:sp>
        <p:nvSpPr>
          <p:cNvPr id="63" name="Rectangle 2"/>
          <p:cNvSpPr>
            <a:spLocks noChangeArrowheads="1"/>
          </p:cNvSpPr>
          <p:nvPr userDrawn="1"/>
        </p:nvSpPr>
        <p:spPr bwMode="auto">
          <a:xfrm>
            <a:off x="916497" y="368660"/>
            <a:ext cx="4243399" cy="479425"/>
          </a:xfrm>
          <a:prstGeom prst="rect">
            <a:avLst/>
          </a:prstGeom>
          <a:noFill/>
          <a:ln w="9525">
            <a:noFill/>
            <a:miter lim="800000"/>
            <a:headEnd/>
            <a:tailEnd/>
          </a:ln>
        </p:spPr>
        <p:txBody>
          <a:bodyPr lIns="78258" tIns="39127" rIns="78258" bIns="39127" anchor="ctr"/>
          <a:lstStyle/>
          <a:p>
            <a:pPr algn="l" defTabSz="1001624" rtl="0" eaLnBrk="0" fontAlgn="t" hangingPunct="0">
              <a:spcBef>
                <a:spcPct val="0"/>
              </a:spcBef>
              <a:spcAft>
                <a:spcPct val="0"/>
              </a:spcAft>
            </a:pPr>
            <a:r>
              <a:rPr lang="en-US" altLang="zh-CN"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Revision Record</a:t>
            </a:r>
            <a:endParaRPr lang="zh-CN" altLang="en-US" sz="3500" b="1" kern="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 Box 58"/>
          <p:cNvSpPr txBox="1">
            <a:spLocks noChangeArrowheads="1"/>
          </p:cNvSpPr>
          <p:nvPr userDrawn="1"/>
        </p:nvSpPr>
        <p:spPr bwMode="auto">
          <a:xfrm>
            <a:off x="6708068" y="296652"/>
            <a:ext cx="5580620" cy="646331"/>
          </a:xfrm>
          <a:prstGeom prst="rect">
            <a:avLst/>
          </a:prstGeom>
          <a:noFill/>
          <a:ln w="9525" algn="ctr">
            <a:noFill/>
            <a:miter lim="800000"/>
            <a:headEnd/>
            <a:tailEnd/>
          </a:ln>
        </p:spPr>
        <p:txBody>
          <a:bodyPr wrap="square">
            <a:spAutoFit/>
          </a:bodyPr>
          <a:lstStyle/>
          <a:p>
            <a:pPr>
              <a:spcBef>
                <a:spcPct val="50000"/>
              </a:spcBef>
            </a:pPr>
            <a:r>
              <a:rPr lang="en-US" altLang="zh-CN" sz="3600" i="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rPr>
              <a:t>Do Not Print This Page</a:t>
            </a:r>
            <a:endParaRPr lang="zh-CN" altLang="en-US" sz="3600" i="0" dirty="0">
              <a:solidFill>
                <a:schemeClr val="bg2">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占位符 7"/>
          <p:cNvSpPr>
            <a:spLocks noGrp="1"/>
          </p:cNvSpPr>
          <p:nvPr>
            <p:ph type="body" sz="quarter" idx="21" hasCustomPrompt="1"/>
          </p:nvPr>
        </p:nvSpPr>
        <p:spPr>
          <a:xfrm>
            <a:off x="1007435" y="3877918"/>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0" name="文本占位符 7"/>
          <p:cNvSpPr>
            <a:spLocks noGrp="1"/>
          </p:cNvSpPr>
          <p:nvPr>
            <p:ph type="body" sz="quarter" idx="22" hasCustomPrompt="1"/>
          </p:nvPr>
        </p:nvSpPr>
        <p:spPr>
          <a:xfrm>
            <a:off x="4127781" y="3877918"/>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41" name="文本占位符 7"/>
          <p:cNvSpPr>
            <a:spLocks noGrp="1"/>
          </p:cNvSpPr>
          <p:nvPr>
            <p:ph type="body" sz="quarter" idx="23" hasCustomPrompt="1"/>
          </p:nvPr>
        </p:nvSpPr>
        <p:spPr>
          <a:xfrm>
            <a:off x="6096000" y="3877918"/>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42" name="文本占位符 7"/>
          <p:cNvSpPr>
            <a:spLocks noGrp="1"/>
          </p:cNvSpPr>
          <p:nvPr>
            <p:ph type="body" sz="quarter" idx="24" hasCustomPrompt="1"/>
          </p:nvPr>
        </p:nvSpPr>
        <p:spPr>
          <a:xfrm>
            <a:off x="9120336" y="3841914"/>
            <a:ext cx="2352261" cy="504056"/>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5" name="文本占位符 7"/>
          <p:cNvSpPr>
            <a:spLocks noGrp="1"/>
          </p:cNvSpPr>
          <p:nvPr>
            <p:ph type="body" sz="quarter" idx="25" hasCustomPrompt="1"/>
          </p:nvPr>
        </p:nvSpPr>
        <p:spPr>
          <a:xfrm>
            <a:off x="1007435" y="434597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6" name="文本占位符 7"/>
          <p:cNvSpPr>
            <a:spLocks noGrp="1"/>
          </p:cNvSpPr>
          <p:nvPr>
            <p:ph type="body" sz="quarter" idx="26" hasCustomPrompt="1"/>
          </p:nvPr>
        </p:nvSpPr>
        <p:spPr>
          <a:xfrm>
            <a:off x="4127781" y="434597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67" name="文本占位符 7"/>
          <p:cNvSpPr>
            <a:spLocks noGrp="1"/>
          </p:cNvSpPr>
          <p:nvPr>
            <p:ph type="body" sz="quarter" idx="27" hasCustomPrompt="1"/>
          </p:nvPr>
        </p:nvSpPr>
        <p:spPr>
          <a:xfrm>
            <a:off x="6096000" y="434597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68" name="文本占位符 7"/>
          <p:cNvSpPr>
            <a:spLocks noGrp="1"/>
          </p:cNvSpPr>
          <p:nvPr>
            <p:ph type="body" sz="quarter" idx="28" hasCustomPrompt="1"/>
          </p:nvPr>
        </p:nvSpPr>
        <p:spPr>
          <a:xfrm>
            <a:off x="9120336" y="434597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69" name="文本占位符 7"/>
          <p:cNvSpPr>
            <a:spLocks noGrp="1"/>
          </p:cNvSpPr>
          <p:nvPr>
            <p:ph type="body" sz="quarter" idx="29" hasCustomPrompt="1"/>
          </p:nvPr>
        </p:nvSpPr>
        <p:spPr>
          <a:xfrm>
            <a:off x="1007435" y="4886030"/>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0" name="文本占位符 7"/>
          <p:cNvSpPr>
            <a:spLocks noGrp="1"/>
          </p:cNvSpPr>
          <p:nvPr>
            <p:ph type="body" sz="quarter" idx="30" hasCustomPrompt="1"/>
          </p:nvPr>
        </p:nvSpPr>
        <p:spPr>
          <a:xfrm>
            <a:off x="4127781" y="4886030"/>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1" name="文本占位符 7"/>
          <p:cNvSpPr>
            <a:spLocks noGrp="1"/>
          </p:cNvSpPr>
          <p:nvPr>
            <p:ph type="body" sz="quarter" idx="31" hasCustomPrompt="1"/>
          </p:nvPr>
        </p:nvSpPr>
        <p:spPr>
          <a:xfrm>
            <a:off x="6096000" y="4886030"/>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2" name="文本占位符 7"/>
          <p:cNvSpPr>
            <a:spLocks noGrp="1"/>
          </p:cNvSpPr>
          <p:nvPr>
            <p:ph type="body" sz="quarter" idx="32" hasCustomPrompt="1"/>
          </p:nvPr>
        </p:nvSpPr>
        <p:spPr>
          <a:xfrm>
            <a:off x="9120336" y="4886030"/>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
        <p:nvSpPr>
          <p:cNvPr id="73" name="文本占位符 7"/>
          <p:cNvSpPr>
            <a:spLocks noGrp="1"/>
          </p:cNvSpPr>
          <p:nvPr>
            <p:ph type="body" sz="quarter" idx="33" hasCustomPrompt="1"/>
          </p:nvPr>
        </p:nvSpPr>
        <p:spPr>
          <a:xfrm>
            <a:off x="1007435" y="5354082"/>
            <a:ext cx="3120347"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4" name="文本占位符 7"/>
          <p:cNvSpPr>
            <a:spLocks noGrp="1"/>
          </p:cNvSpPr>
          <p:nvPr>
            <p:ph type="body" sz="quarter" idx="34" hasCustomPrompt="1"/>
          </p:nvPr>
        </p:nvSpPr>
        <p:spPr>
          <a:xfrm>
            <a:off x="4127781" y="5354082"/>
            <a:ext cx="1968219"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en-US" altLang="zh-CN" dirty="0"/>
              <a:t>2015.01.25</a:t>
            </a:r>
            <a:endParaRPr lang="zh-CN" altLang="en-US" dirty="0"/>
          </a:p>
        </p:txBody>
      </p:sp>
      <p:sp>
        <p:nvSpPr>
          <p:cNvPr id="75" name="文本占位符 7"/>
          <p:cNvSpPr>
            <a:spLocks noGrp="1"/>
          </p:cNvSpPr>
          <p:nvPr>
            <p:ph type="body" sz="quarter" idx="35" hasCustomPrompt="1"/>
          </p:nvPr>
        </p:nvSpPr>
        <p:spPr>
          <a:xfrm>
            <a:off x="6096000" y="5354082"/>
            <a:ext cx="3024336"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76" name="文本占位符 7"/>
          <p:cNvSpPr>
            <a:spLocks noGrp="1"/>
          </p:cNvSpPr>
          <p:nvPr>
            <p:ph type="body" sz="quarter" idx="36" hasCustomPrompt="1"/>
          </p:nvPr>
        </p:nvSpPr>
        <p:spPr>
          <a:xfrm>
            <a:off x="9120336" y="5354082"/>
            <a:ext cx="2352261" cy="468052"/>
          </a:xfrm>
          <a:prstGeom prst="rect">
            <a:avLst/>
          </a:prstGeom>
        </p:spPr>
        <p:txBody>
          <a:bodyPr anchor="ctr"/>
          <a:lstStyle>
            <a:lvl1pPr algn="ctr">
              <a:lnSpc>
                <a:spcPct val="100000"/>
              </a:lnSpc>
              <a:buNone/>
              <a:defRPr sz="1600">
                <a:latin typeface="+mn-lt"/>
                <a:ea typeface="+mn-ea"/>
                <a:cs typeface="Arial" panose="020B0604020202020204" pitchFamily="34" charset="0"/>
              </a:defRPr>
            </a:lvl1pPr>
          </a:lstStyle>
          <a:p>
            <a:pPr lvl="0"/>
            <a:r>
              <a:rPr lang="zh-CN" altLang="en-US" dirty="0"/>
              <a:t>优化</a:t>
            </a:r>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p:txBody>
      </p:sp>
      <p:sp>
        <p:nvSpPr>
          <p:cNvPr id="5"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Quiz</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24" name="Freeform 6"/>
          <p:cNvSpPr>
            <a:spLocks/>
          </p:cNvSpPr>
          <p:nvPr userDrawn="1"/>
        </p:nvSpPr>
        <p:spPr bwMode="auto">
          <a:xfrm>
            <a:off x="3213039" y="296368"/>
            <a:ext cx="897896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5" name="Freeform 11"/>
          <p:cNvSpPr>
            <a:spLocks/>
          </p:cNvSpPr>
          <p:nvPr userDrawn="1"/>
        </p:nvSpPr>
        <p:spPr bwMode="auto">
          <a:xfrm>
            <a:off x="310766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此版式用于每一节的总结</a:t>
            </a:r>
          </a:p>
        </p:txBody>
      </p:sp>
      <p:sp>
        <p:nvSpPr>
          <p:cNvPr id="5"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2484276"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Freeform 6"/>
          <p:cNvSpPr>
            <a:spLocks/>
          </p:cNvSpPr>
          <p:nvPr userDrawn="1"/>
        </p:nvSpPr>
        <p:spPr bwMode="auto">
          <a:xfrm>
            <a:off x="3971764" y="296368"/>
            <a:ext cx="8220236"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5" name="Freeform 11"/>
          <p:cNvSpPr>
            <a:spLocks/>
          </p:cNvSpPr>
          <p:nvPr userDrawn="1"/>
        </p:nvSpPr>
        <p:spPr bwMode="auto">
          <a:xfrm>
            <a:off x="3846413"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262829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Summary</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4" name="文本占位符 6"/>
          <p:cNvSpPr>
            <a:spLocks noGrp="1"/>
          </p:cNvSpPr>
          <p:nvPr>
            <p:ph type="body" sz="quarter" idx="11"/>
          </p:nvPr>
        </p:nvSpPr>
        <p:spPr>
          <a:xfrm>
            <a:off x="911424" y="1232756"/>
            <a:ext cx="10560049" cy="4680000"/>
          </a:xfrm>
        </p:spPr>
        <p:txBody>
          <a:bodyPr/>
          <a:lstStyle>
            <a:lvl1pPr algn="just">
              <a:defRPr>
                <a:latin typeface="+mn-ea"/>
                <a:ea typeface="+mn-ea"/>
                <a:cs typeface="Arial" panose="020B0604020202020204" pitchFamily="34" charset="0"/>
              </a:defRPr>
            </a:lvl1pPr>
            <a:lvl2pPr>
              <a:defRPr>
                <a:latin typeface="+mn-ea"/>
                <a:ea typeface="+mn-ea"/>
              </a:defRPr>
            </a:lvl2pPr>
            <a:lvl3pPr>
              <a:defRPr>
                <a:latin typeface="+mn-ea"/>
                <a:ea typeface="+mn-ea"/>
              </a:defRPr>
            </a:lvl3pPr>
            <a:lvl4pPr>
              <a:defRPr>
                <a:latin typeface="+mn-ea"/>
                <a:ea typeface="+mn-ea"/>
              </a:defRPr>
            </a:lvl4pPr>
            <a:lvl5pPr>
              <a:buNone/>
              <a:defRPr>
                <a:latin typeface="+mn-ea"/>
                <a:ea typeface="+mn-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Freeform 6"/>
          <p:cNvSpPr>
            <a:spLocks/>
          </p:cNvSpPr>
          <p:nvPr userDrawn="1"/>
        </p:nvSpPr>
        <p:spPr bwMode="auto">
          <a:xfrm>
            <a:off x="4079776" y="296368"/>
            <a:ext cx="8112224"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6" name="Freeform 11"/>
          <p:cNvSpPr>
            <a:spLocks/>
          </p:cNvSpPr>
          <p:nvPr userDrawn="1"/>
        </p:nvSpPr>
        <p:spPr bwMode="auto">
          <a:xfrm>
            <a:off x="3954425"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p:spPr>
        <p:txBody>
          <a:bodyPr/>
          <a:lstStyle>
            <a:lvl1pPr algn="just">
              <a:defRPr>
                <a:latin typeface="+mn-ea"/>
                <a:ea typeface="+mn-ea"/>
                <a:cs typeface="Arial" panose="020B0604020202020204" pitchFamily="34" charset="0"/>
              </a:defRPr>
            </a:lvl1pPr>
            <a:lvl5pPr>
              <a:buNone/>
              <a:defRPr/>
            </a:lvl5pPr>
          </a:lstStyle>
          <a:p>
            <a:r>
              <a:rPr lang="zh-CN" altLang="en-US" dirty="0"/>
              <a:t>此版式用于提供给学员更多学习信息。</a:t>
            </a:r>
          </a:p>
        </p:txBody>
      </p:sp>
      <p:sp>
        <p:nvSpPr>
          <p:cNvPr id="5"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More Information</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5735960" y="296368"/>
            <a:ext cx="645604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5646613"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p:spPr>
        <p:txBody>
          <a:bodyPr/>
          <a:lstStyle>
            <a:lvl1pPr algn="just">
              <a:defRPr>
                <a:latin typeface="+mn-ea"/>
                <a:ea typeface="+mn-ea"/>
                <a:cs typeface="Arial" panose="020B0604020202020204" pitchFamily="34" charset="0"/>
              </a:defRPr>
            </a:lvl1pPr>
          </a:lstStyle>
          <a:p>
            <a:endParaRPr lang="zh-CN" altLang="en-US" dirty="0"/>
          </a:p>
        </p:txBody>
      </p:sp>
      <p:sp>
        <p:nvSpPr>
          <p:cNvPr id="8"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Recommendations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8" name="Freeform 6"/>
          <p:cNvSpPr>
            <a:spLocks/>
          </p:cNvSpPr>
          <p:nvPr userDrawn="1"/>
        </p:nvSpPr>
        <p:spPr bwMode="auto">
          <a:xfrm>
            <a:off x="6348028" y="296368"/>
            <a:ext cx="5843972"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9" name="Freeform 11"/>
          <p:cNvSpPr>
            <a:spLocks/>
          </p:cNvSpPr>
          <p:nvPr userDrawn="1"/>
        </p:nvSpPr>
        <p:spPr bwMode="auto">
          <a:xfrm>
            <a:off x="607866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谢谢">
    <p:spTree>
      <p:nvGrpSpPr>
        <p:cNvPr id="1" name=""/>
        <p:cNvGrpSpPr/>
        <p:nvPr/>
      </p:nvGrpSpPr>
      <p:grpSpPr>
        <a:xfrm>
          <a:off x="0" y="0"/>
          <a:ext cx="0" cy="0"/>
          <a:chOff x="0" y="0"/>
          <a:chExt cx="0" cy="0"/>
        </a:xfrm>
      </p:grpSpPr>
      <p:pic>
        <p:nvPicPr>
          <p:cNvPr id="2050"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a:off x="0" y="0"/>
            <a:ext cx="12192000"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panose="020B0604020202020204" pitchFamily="34" charset="0"/>
              <a:ea typeface="+mn-ea"/>
            </a:endParaRPr>
          </a:p>
        </p:txBody>
      </p:sp>
      <p:sp>
        <p:nvSpPr>
          <p:cNvPr id="7" name="Text Box 9">
            <a:extLst>
              <a:ext uri="{FF2B5EF4-FFF2-40B4-BE49-F238E27FC236}">
                <a16:creationId xmlns:a16="http://schemas.microsoft.com/office/drawing/2014/main" id="{9D36E720-0E25-41AB-8346-B547D8B86001}"/>
              </a:ext>
            </a:extLst>
          </p:cNvPr>
          <p:cNvSpPr txBox="1">
            <a:spLocks noChangeArrowheads="1"/>
          </p:cNvSpPr>
          <p:nvPr userDrawn="1"/>
        </p:nvSpPr>
        <p:spPr bwMode="auto">
          <a:xfrm>
            <a:off x="3978818" y="3543253"/>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8" name="Text Box 8">
            <a:extLst>
              <a:ext uri="{FF2B5EF4-FFF2-40B4-BE49-F238E27FC236}">
                <a16:creationId xmlns:a16="http://schemas.microsoft.com/office/drawing/2014/main" id="{11ED55EC-FD16-4B98-B04D-4605D3C0D784}"/>
              </a:ext>
            </a:extLst>
          </p:cNvPr>
          <p:cNvSpPr txBox="1">
            <a:spLocks noChangeArrowheads="1"/>
          </p:cNvSpPr>
          <p:nvPr userDrawn="1"/>
        </p:nvSpPr>
        <p:spPr bwMode="auto">
          <a:xfrm>
            <a:off x="4043772" y="2636912"/>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a:sym typeface="FrutigerNext LT Regular" pitchFamily="34" charset="0"/>
              </a:rPr>
              <a:t>Thank You</a:t>
            </a:r>
            <a:endParaRPr lang="zh-CN" altLang="zh-CN" dirty="0">
              <a:sym typeface="FrutigerNext LT Regular" pitchFamily="34" charset="0"/>
            </a:endParaRPr>
          </a:p>
        </p:txBody>
      </p:sp>
    </p:spTree>
    <p:extLst>
      <p:ext uri="{BB962C8B-B14F-4D97-AF65-F5344CB8AC3E}">
        <p14:creationId xmlns:p14="http://schemas.microsoft.com/office/powerpoint/2010/main" val="397101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12284" y="387351"/>
            <a:ext cx="10560049" cy="868363"/>
          </a:xfrm>
        </p:spPr>
        <p:txBody>
          <a:bodyPr/>
          <a:lstStyle>
            <a:lvl1pPr>
              <a:defRPr/>
            </a:lvl1pPr>
          </a:lstStyle>
          <a:p>
            <a:r>
              <a:rPr lang="en-US" altLang="zh-CN" dirty="0"/>
              <a:t>Title</a:t>
            </a:r>
            <a:endParaRPr lang="zh-CN" altLang="en-US" dirty="0"/>
          </a:p>
        </p:txBody>
      </p:sp>
    </p:spTree>
    <p:extLst>
      <p:ext uri="{BB962C8B-B14F-4D97-AF65-F5344CB8AC3E}">
        <p14:creationId xmlns:p14="http://schemas.microsoft.com/office/powerpoint/2010/main" val="256205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总标题">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p:nvPr>
        </p:nvSpPr>
        <p:spPr>
          <a:xfrm>
            <a:off x="1031295" y="4957156"/>
            <a:ext cx="10441567" cy="831600"/>
          </a:xfr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zh-CN" altLang="en-US" dirty="0"/>
              <a:t>单击此处编辑母版标题样式</a:t>
            </a:r>
          </a:p>
        </p:txBody>
      </p:sp>
      <p:sp>
        <p:nvSpPr>
          <p:cNvPr id="30" name="文本占位符 29"/>
          <p:cNvSpPr>
            <a:spLocks noGrp="1"/>
          </p:cNvSpPr>
          <p:nvPr>
            <p:ph type="body" sz="quarter" idx="10"/>
          </p:nvPr>
        </p:nvSpPr>
        <p:spPr>
          <a:xfrm>
            <a:off x="1031295" y="5816120"/>
            <a:ext cx="6912000" cy="493200"/>
          </a:xfr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zh-CN" altLang="en-US" dirty="0"/>
              <a:t>单击此处编辑母版文本样式</a:t>
            </a:r>
          </a:p>
        </p:txBody>
      </p:sp>
      <p:sp>
        <p:nvSpPr>
          <p:cNvPr id="7"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kern="1200" dirty="0">
                <a:solidFill>
                  <a:schemeClr val="tx1"/>
                </a:solidFill>
                <a:latin typeface="+mn-ea"/>
                <a:ea typeface="+mn-ea"/>
                <a:cs typeface="Arial" pitchFamily="34" charset="0"/>
              </a:rPr>
              <a:t>Copyright © 2019 Huawei Technologies Co., Ltd. All rights reserved. </a:t>
            </a:r>
          </a:p>
        </p:txBody>
      </p:sp>
      <p:pic>
        <p:nvPicPr>
          <p:cNvPr id="1027" name="Picture 3" descr="C:\Users\YOYO\Desktop\郑莉\华为公司标志 Huawei Coroporate Logo_2018\PNG\竖版华为公司标志 Vertical Version of Huawei Corporate Logo_201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70665" y="6093296"/>
            <a:ext cx="772549" cy="76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p:spPr>
        <p:txBody>
          <a:bodyPr/>
          <a:lstStyle>
            <a:lvl1pPr algn="just">
              <a:defRPr>
                <a:latin typeface="+mn-ea"/>
                <a:ea typeface="+mn-ea"/>
                <a:cs typeface="Arial" panose="020B0604020202020204" pitchFamily="34" charset="0"/>
              </a:defRPr>
            </a:lvl1pPr>
            <a:lvl5pPr>
              <a:buNone/>
              <a:defRPr/>
            </a:lvl5pPr>
          </a:lstStyle>
          <a:p>
            <a:pPr eaLnBrk="1" hangingPunct="1"/>
            <a:r>
              <a:rPr lang="zh-CN" altLang="en-US" dirty="0"/>
              <a:t>本章主要讲述</a:t>
            </a:r>
            <a:r>
              <a:rPr lang="en-US" altLang="zh-CN" dirty="0"/>
              <a:t>...</a:t>
            </a:r>
            <a:endParaRPr lang="zh-CN" altLang="en-US" dirty="0"/>
          </a:p>
        </p:txBody>
      </p:sp>
      <p:sp>
        <p:nvSpPr>
          <p:cNvPr id="7"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331236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Foreword</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7" name="Freeform 6"/>
          <p:cNvSpPr>
            <a:spLocks/>
          </p:cNvSpPr>
          <p:nvPr userDrawn="1"/>
        </p:nvSpPr>
        <p:spPr bwMode="auto">
          <a:xfrm>
            <a:off x="4151784" y="296368"/>
            <a:ext cx="8044741"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8" name="Freeform 11"/>
          <p:cNvSpPr>
            <a:spLocks/>
          </p:cNvSpPr>
          <p:nvPr userDrawn="1"/>
        </p:nvSpPr>
        <p:spPr bwMode="auto">
          <a:xfrm>
            <a:off x="3882417" y="296652"/>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p:spPr>
        <p:txBody>
          <a:bodyPr/>
          <a:lstStyle>
            <a:lvl1pPr marL="301625" marR="0" indent="-301625" algn="just" defTabSz="801688" rtl="0" eaLnBrk="1" fontAlgn="base" latinLnBrk="0" hangingPunct="1">
              <a:lnSpc>
                <a:spcPct val="140000"/>
              </a:lnSpc>
              <a:spcBef>
                <a:spcPct val="30000"/>
              </a:spcBef>
              <a:spcAft>
                <a:spcPct val="0"/>
              </a:spcAft>
              <a:buClr>
                <a:srgbClr val="808080"/>
              </a:buClr>
              <a:buSzPct val="60000"/>
              <a:buFont typeface="Wingdings" pitchFamily="2" charset="2"/>
              <a:buChar char="l"/>
              <a:tabLst/>
              <a:defRPr>
                <a:latin typeface="+mn-ea"/>
                <a:ea typeface="+mn-ea"/>
                <a:cs typeface="Arial" panose="020B0604020202020204" pitchFamily="34" charset="0"/>
              </a:defRPr>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25" marR="0" lvl="0" indent="-301625" algn="l" defTabSz="80168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zh-CN" altLang="en-US" sz="2200" b="0" i="0" u="none" strike="noStrike" kern="0" cap="none" spc="0" normalizeH="0" baseline="0" noProof="0" dirty="0">
                <a:ln>
                  <a:noFill/>
                </a:ln>
                <a:solidFill>
                  <a:srgbClr val="000000"/>
                </a:solidFill>
                <a:effectLst/>
                <a:uLnTx/>
                <a:uFillTx/>
                <a:latin typeface="+mn-lt"/>
                <a:ea typeface="+mn-ea"/>
                <a:cs typeface="+mn-cs"/>
              </a:rPr>
              <a:t>学完本课程后，您将能够：</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277230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Objectives</a:t>
            </a:r>
          </a:p>
        </p:txBody>
      </p:sp>
      <p:sp>
        <p:nvSpPr>
          <p:cNvPr id="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19" name="Freeform 6"/>
          <p:cNvSpPr>
            <a:spLocks/>
          </p:cNvSpPr>
          <p:nvPr userDrawn="1"/>
        </p:nvSpPr>
        <p:spPr bwMode="auto">
          <a:xfrm>
            <a:off x="4367808" y="296368"/>
            <a:ext cx="782871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20" name="Freeform 11"/>
          <p:cNvSpPr>
            <a:spLocks/>
          </p:cNvSpPr>
          <p:nvPr userDrawn="1"/>
        </p:nvSpPr>
        <p:spPr bwMode="auto">
          <a:xfrm>
            <a:off x="409844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3" y="1233487"/>
            <a:ext cx="10558800" cy="4680000"/>
          </a:xfrm>
        </p:spPr>
        <p:txBody>
          <a:bodyPr/>
          <a:lstStyle>
            <a:lvl1pPr marL="457200" marR="0" indent="-457200" algn="just" defTabSz="801688" rtl="0" eaLnBrk="1" fontAlgn="base" latinLnBrk="0" hangingPunct="1">
              <a:lnSpc>
                <a:spcPct val="140000"/>
              </a:lnSpc>
              <a:spcBef>
                <a:spcPct val="30000"/>
              </a:spcBef>
              <a:spcAft>
                <a:spcPct val="0"/>
              </a:spcAft>
              <a:buClr>
                <a:schemeClr val="tx1"/>
              </a:buClr>
              <a:buSzPct val="100000"/>
              <a:buFont typeface="+mj-lt"/>
              <a:buAutoNum type="arabicPeriod"/>
              <a:tabLst/>
              <a:defRPr>
                <a:latin typeface="+mn-ea"/>
                <a:ea typeface="+mn-ea"/>
                <a:cs typeface="Arial" panose="020B0604020202020204" pitchFamily="34" charset="0"/>
              </a:defRPr>
            </a:lvl1pPr>
            <a:lvl2pPr>
              <a:buFont typeface="Wingdings" pitchFamily="2" charset="2"/>
              <a:buChar char="p"/>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6"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2628292"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en-US" altLang="zh-CN"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Contents</a:t>
            </a:r>
            <a:endParaRPr lang="zh-CN" altLang="en-US" sz="35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0" name="组合 9"/>
          <p:cNvGrpSpPr/>
          <p:nvPr userDrawn="1"/>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30" name="Freeform 6"/>
          <p:cNvSpPr>
            <a:spLocks/>
          </p:cNvSpPr>
          <p:nvPr userDrawn="1"/>
        </p:nvSpPr>
        <p:spPr bwMode="auto">
          <a:xfrm>
            <a:off x="4187788" y="296368"/>
            <a:ext cx="8008737"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9995 w 10211"/>
              <a:gd name="connsiteY4" fmla="*/ 10000 h 10000"/>
              <a:gd name="connsiteX5" fmla="*/ 9998 w 10211"/>
              <a:gd name="connsiteY5" fmla="*/ 6152 h 10000"/>
              <a:gd name="connsiteX6" fmla="*/ 10211 w 10211"/>
              <a:gd name="connsiteY6" fmla="*/ 0 h 10000"/>
              <a:gd name="connsiteX0" fmla="*/ 10211 w 10211"/>
              <a:gd name="connsiteY0" fmla="*/ 0 h 10000"/>
              <a:gd name="connsiteX1" fmla="*/ 0 w 10211"/>
              <a:gd name="connsiteY1" fmla="*/ 0 h 10000"/>
              <a:gd name="connsiteX2" fmla="*/ 189 w 10211"/>
              <a:gd name="connsiteY2" fmla="*/ 5021 h 10000"/>
              <a:gd name="connsiteX3" fmla="*/ 0 w 10211"/>
              <a:gd name="connsiteY3" fmla="*/ 9994 h 10000"/>
              <a:gd name="connsiteX4" fmla="*/ 10211 w 10211"/>
              <a:gd name="connsiteY4" fmla="*/ 10000 h 10000"/>
              <a:gd name="connsiteX5" fmla="*/ 9998 w 10211"/>
              <a:gd name="connsiteY5" fmla="*/ 6152 h 10000"/>
              <a:gd name="connsiteX6" fmla="*/ 10211 w 10211"/>
              <a:gd name="connsiteY6" fmla="*/ 0 h 10000"/>
              <a:gd name="connsiteX0" fmla="*/ 10211 w 10214"/>
              <a:gd name="connsiteY0" fmla="*/ 0 h 10000"/>
              <a:gd name="connsiteX1" fmla="*/ 0 w 10214"/>
              <a:gd name="connsiteY1" fmla="*/ 0 h 10000"/>
              <a:gd name="connsiteX2" fmla="*/ 189 w 10214"/>
              <a:gd name="connsiteY2" fmla="*/ 5021 h 10000"/>
              <a:gd name="connsiteX3" fmla="*/ 0 w 10214"/>
              <a:gd name="connsiteY3" fmla="*/ 9994 h 10000"/>
              <a:gd name="connsiteX4" fmla="*/ 10211 w 10214"/>
              <a:gd name="connsiteY4" fmla="*/ 10000 h 10000"/>
              <a:gd name="connsiteX5" fmla="*/ 10214 w 10214"/>
              <a:gd name="connsiteY5" fmla="*/ 6152 h 10000"/>
              <a:gd name="connsiteX6" fmla="*/ 10211 w 10214"/>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4" h="10000">
                <a:moveTo>
                  <a:pt x="10211" y="0"/>
                </a:moveTo>
                <a:lnTo>
                  <a:pt x="0" y="0"/>
                </a:lnTo>
                <a:cubicBezTo>
                  <a:pt x="62" y="1674"/>
                  <a:pt x="124" y="3347"/>
                  <a:pt x="189" y="5021"/>
                </a:cubicBezTo>
                <a:cubicBezTo>
                  <a:pt x="124" y="6679"/>
                  <a:pt x="62" y="8336"/>
                  <a:pt x="0" y="9994"/>
                </a:cubicBezTo>
                <a:lnTo>
                  <a:pt x="10211" y="10000"/>
                </a:lnTo>
                <a:cubicBezTo>
                  <a:pt x="10209" y="8184"/>
                  <a:pt x="10214" y="8051"/>
                  <a:pt x="10214" y="6152"/>
                </a:cubicBezTo>
                <a:cubicBezTo>
                  <a:pt x="10212" y="3296"/>
                  <a:pt x="10212" y="2674"/>
                  <a:pt x="10211"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31" name="Freeform 11"/>
          <p:cNvSpPr>
            <a:spLocks/>
          </p:cNvSpPr>
          <p:nvPr userDrawn="1"/>
        </p:nvSpPr>
        <p:spPr bwMode="auto">
          <a:xfrm>
            <a:off x="391842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7" name="内容占位符 6"/>
          <p:cNvSpPr>
            <a:spLocks noGrp="1"/>
          </p:cNvSpPr>
          <p:nvPr>
            <p:ph sz="quarter" idx="10"/>
          </p:nvPr>
        </p:nvSpPr>
        <p:spPr>
          <a:xfrm>
            <a:off x="912285" y="1233487"/>
            <a:ext cx="10560049" cy="4680000"/>
          </a:xfrm>
        </p:spPr>
        <p:txBody>
          <a:bodyPr/>
          <a:lstStyle>
            <a:lvl1pPr algn="just">
              <a:defRPr>
                <a:latin typeface="华文细黑" panose="02010600040101010101" pitchFamily="2" charset="-122"/>
                <a:ea typeface="华文细黑" panose="02010600040101010101" pitchFamily="2" charset="-122"/>
                <a:cs typeface="Arial" panose="020B0604020202020204" pitchFamily="34" charset="0"/>
              </a:defRPr>
            </a:lvl1pPr>
            <a:lvl2pPr algn="just">
              <a:defRPr>
                <a:latin typeface="华文细黑" panose="02010600040101010101" pitchFamily="2" charset="-122"/>
                <a:ea typeface="华文细黑" panose="02010600040101010101" pitchFamily="2" charset="-122"/>
                <a:cs typeface="Arial" panose="020B0604020202020204" pitchFamily="34" charset="0"/>
              </a:defRPr>
            </a:lvl2pPr>
            <a:lvl3pPr algn="just">
              <a:defRPr>
                <a:latin typeface="华文细黑" panose="02010600040101010101" pitchFamily="2" charset="-122"/>
                <a:ea typeface="华文细黑" panose="02010600040101010101" pitchFamily="2" charset="-122"/>
                <a:cs typeface="Arial" panose="020B0604020202020204" pitchFamily="34" charset="0"/>
              </a:defRPr>
            </a:lvl3pPr>
            <a:lvl4pPr algn="just">
              <a:defRPr>
                <a:latin typeface="华文细黑" panose="02010600040101010101" pitchFamily="2" charset="-122"/>
                <a:ea typeface="华文细黑" panose="02010600040101010101" pitchFamily="2" charset="-122"/>
                <a:cs typeface="Arial" panose="020B0604020202020204" pitchFamily="34" charset="0"/>
              </a:defRPr>
            </a:lvl4pPr>
            <a:lvl5pPr algn="just">
              <a:defRPr>
                <a:latin typeface="华文细黑" panose="02010600040101010101" pitchFamily="2" charset="-122"/>
                <a:ea typeface="华文细黑" panose="02010600040101010101" pitchFamily="2"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TextBox 10">
            <a:extLst>
              <a:ext uri="{FF2B5EF4-FFF2-40B4-BE49-F238E27FC236}">
                <a16:creationId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p>
            <a:pPr defTabSz="1001624" eaLnBrk="0" hangingPunct="0"/>
            <a:r>
              <a:rPr lang="zh-CN" altLang="en-US" sz="3500" b="1" dirty="0">
                <a:solidFill>
                  <a:schemeClr val="tx1">
                    <a:lumMod val="75000"/>
                    <a:lumOff val="25000"/>
                  </a:schemeClr>
                </a:solidFill>
                <a:latin typeface="Arial" panose="020B0604020202020204" pitchFamily="34" charset="0"/>
                <a:ea typeface="+mn-ea"/>
                <a:cs typeface="Arial" pitchFamily="34" charset="0"/>
              </a:rPr>
              <a:t>本节概述和学习目标</a:t>
            </a:r>
          </a:p>
        </p:txBody>
      </p:sp>
      <p:sp>
        <p:nvSpPr>
          <p:cNvPr id="9"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10"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11" name="组合 10"/>
          <p:cNvGrpSpPr/>
          <p:nvPr userDrawn="1"/>
        </p:nvGrpSpPr>
        <p:grpSpPr>
          <a:xfrm>
            <a:off x="587388" y="505779"/>
            <a:ext cx="374708" cy="445558"/>
            <a:chOff x="-1647825" y="2492375"/>
            <a:chExt cx="1947863" cy="2316163"/>
          </a:xfrm>
          <a:solidFill>
            <a:schemeClr val="bg1"/>
          </a:solidFill>
        </p:grpSpPr>
        <p:sp>
          <p:nvSpPr>
            <p:cNvPr id="12"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13"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Tree>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a:t>单击此处编辑母版标题样式</a:t>
            </a:r>
          </a:p>
        </p:txBody>
      </p:sp>
      <p:sp>
        <p:nvSpPr>
          <p:cNvPr id="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sp>
        <p:nvSpPr>
          <p:cNvPr id="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mn-ea"/>
            </a:endParaRPr>
          </a:p>
        </p:txBody>
      </p:sp>
      <p:grpSp>
        <p:nvGrpSpPr>
          <p:cNvPr id="5" name="组合 4"/>
          <p:cNvGrpSpPr/>
          <p:nvPr userDrawn="1"/>
        </p:nvGrpSpPr>
        <p:grpSpPr>
          <a:xfrm>
            <a:off x="587388" y="505779"/>
            <a:ext cx="374708" cy="445558"/>
            <a:chOff x="-1647825" y="2492375"/>
            <a:chExt cx="1947863" cy="2316163"/>
          </a:xfrm>
          <a:solidFill>
            <a:schemeClr val="bg1"/>
          </a:solidFill>
        </p:grpSpPr>
        <p:sp>
          <p:nvSpPr>
            <p:cNvPr id="6"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sp>
          <p:nvSpPr>
            <p:cNvPr id="7"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a typeface="+mn-ea"/>
              </a:endParaRPr>
            </a:p>
          </p:txBody>
        </p:sp>
      </p:grpSp>
      <p:sp>
        <p:nvSpPr>
          <p:cNvPr id="8" name="文本占位符 6"/>
          <p:cNvSpPr>
            <a:spLocks noGrp="1"/>
          </p:cNvSpPr>
          <p:nvPr>
            <p:ph type="body" sz="quarter" idx="10" hasCustomPrompt="1"/>
          </p:nvPr>
        </p:nvSpPr>
        <p:spPr>
          <a:xfrm>
            <a:off x="912285" y="1233488"/>
            <a:ext cx="10560048" cy="4680000"/>
          </a:xfrm>
        </p:spPr>
        <p:txBody>
          <a:bodyPr/>
          <a:lstStyle>
            <a:lvl1pPr algn="just">
              <a:defRPr>
                <a:latin typeface="+mn-ea"/>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2081568548"/>
      </p:ext>
    </p:extLst>
  </p:cSld>
  <p:clrMapOvr>
    <a:masterClrMapping/>
  </p:clrMapOvr>
  <p:extLst>
    <p:ext uri="{DCECCB84-F9BA-43D5-87BE-67443E8EF086}">
      <p15:sldGuideLst xmlns:p15="http://schemas.microsoft.com/office/powerpoint/2012/main">
        <p15:guide id="1" orient="horz" pos="66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10"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1"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Arial" panose="020B0604020202020204" pitchFamily="34" charset="0"/>
              <a:ea typeface="宋体" pitchFamily="2" charset="-122"/>
            </a:endParaRPr>
          </a:p>
        </p:txBody>
      </p:sp>
      <p:sp>
        <p:nvSpPr>
          <p:cNvPr id="12"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endParaRPr>
          </a:p>
        </p:txBody>
      </p:sp>
      <p:sp>
        <p:nvSpPr>
          <p:cNvPr id="6" name="标题 1"/>
          <p:cNvSpPr>
            <a:spLocks noGrp="1"/>
          </p:cNvSpPr>
          <p:nvPr>
            <p:ph type="title"/>
          </p:nvPr>
        </p:nvSpPr>
        <p:spPr>
          <a:xfrm>
            <a:off x="1594800" y="410400"/>
            <a:ext cx="9831600" cy="640800"/>
          </a:xfrm>
        </p:spPr>
        <p:txBody>
          <a:bodyPr lIns="100800" tIns="50400" rIns="100800" bIns="50400" anchor="t" anchorCtr="0"/>
          <a:lstStyle>
            <a:lvl1pPr>
              <a:defRPr b="1">
                <a:latin typeface="+mn-ea"/>
                <a:ea typeface="+mn-ea"/>
              </a:defRPr>
            </a:lvl1pPr>
          </a:lstStyle>
          <a:p>
            <a:r>
              <a:rPr lang="zh-CN" altLang="en-US" dirty="0"/>
              <a:t>单击此处编辑母版标题样式</a:t>
            </a:r>
          </a:p>
        </p:txBody>
      </p:sp>
    </p:spTree>
    <p:extLst>
      <p:ext uri="{BB962C8B-B14F-4D97-AF65-F5344CB8AC3E}">
        <p14:creationId xmlns:p14="http://schemas.microsoft.com/office/powerpoint/2010/main" val="916854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6"/>
          <p:cNvSpPr>
            <a:spLocks noGrp="1" noChangeArrowheads="1"/>
          </p:cNvSpPr>
          <p:nvPr>
            <p:ph type="title"/>
          </p:nvPr>
        </p:nvSpPr>
        <p:spPr bwMode="auto">
          <a:xfrm>
            <a:off x="869951" y="260648"/>
            <a:ext cx="10327216"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7173" name="Rectangle 57"/>
          <p:cNvSpPr>
            <a:spLocks noGrp="1" noChangeArrowheads="1"/>
          </p:cNvSpPr>
          <p:nvPr>
            <p:ph type="body" idx="1"/>
          </p:nvPr>
        </p:nvSpPr>
        <p:spPr bwMode="auto">
          <a:xfrm>
            <a:off x="869951" y="1248073"/>
            <a:ext cx="10572749"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9"/>
          <p:cNvSpPr>
            <a:spLocks noChangeArrowheads="1"/>
          </p:cNvSpPr>
          <p:nvPr userDrawn="1"/>
        </p:nvSpPr>
        <p:spPr bwMode="auto">
          <a:xfrm>
            <a:off x="119336" y="6500581"/>
            <a:ext cx="76879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n-ea"/>
                <a:ea typeface="+mn-ea"/>
                <a:cs typeface="Arial" pitchFamily="34" charset="0"/>
              </a:rPr>
              <a:t>Page</a:t>
            </a:r>
            <a:r>
              <a:rPr lang="en-US" altLang="zh-CN" sz="1200" baseline="0" dirty="0">
                <a:latin typeface="+mn-ea"/>
                <a:ea typeface="+mn-ea"/>
                <a:cs typeface="Arial" pitchFamily="34" charset="0"/>
              </a:rPr>
              <a:t> </a:t>
            </a:r>
            <a:fld id="{2F2CF7F5-F178-4429-B6CA-28062DF31937}" type="slidenum">
              <a:rPr lang="en-US" altLang="zh-CN" sz="1200" smtClean="0">
                <a:latin typeface="+mn-ea"/>
                <a:ea typeface="+mn-ea"/>
                <a:cs typeface="Arial" pitchFamily="34" charset="0"/>
              </a:rPr>
              <a:pPr defTabSz="801668" eaLnBrk="0" fontAlgn="base" hangingPunct="0">
                <a:defRPr/>
              </a:pPr>
              <a:t>‹#›</a:t>
            </a:fld>
            <a:endParaRPr lang="en-US" altLang="zh-CN" sz="1200" dirty="0">
              <a:latin typeface="+mn-ea"/>
              <a:ea typeface="+mn-ea"/>
              <a:cs typeface="Arial" pitchFamily="34" charset="0"/>
            </a:endParaRPr>
          </a:p>
        </p:txBody>
      </p:sp>
      <p:sp>
        <p:nvSpPr>
          <p:cNvPr id="9" name="Rectangle 54"/>
          <p:cNvSpPr>
            <a:spLocks noChangeArrowheads="1"/>
          </p:cNvSpPr>
          <p:nvPr userDrawn="1"/>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n-ea"/>
                <a:ea typeface="+mn-ea"/>
                <a:cs typeface="Arial" pitchFamily="34" charset="0"/>
              </a:rPr>
              <a:t>Copyright © 2019 Huawei Technologies Co., Ltd. All rights reserved. </a:t>
            </a:r>
          </a:p>
        </p:txBody>
      </p:sp>
    </p:spTree>
  </p:cSld>
  <p:clrMap bg1="lt1" tx1="dk1" bg2="lt2" tx2="dk2" accent1="accent1" accent2="accent2" accent3="accent3" accent4="accent4" accent5="accent5" accent6="accent6" hlink="hlink" folHlink="folHlink"/>
  <p:sldLayoutIdLst>
    <p:sldLayoutId id="2147483855" r:id="rId1"/>
    <p:sldLayoutId id="2147483830" r:id="rId2"/>
    <p:sldLayoutId id="2147483846" r:id="rId3"/>
    <p:sldLayoutId id="2147483826" r:id="rId4"/>
    <p:sldLayoutId id="2147483848" r:id="rId5"/>
    <p:sldLayoutId id="2147483849" r:id="rId6"/>
    <p:sldLayoutId id="2147483874" r:id="rId7"/>
    <p:sldLayoutId id="2147483873" r:id="rId8"/>
    <p:sldLayoutId id="2147483863" r:id="rId9"/>
    <p:sldLayoutId id="2147483862" r:id="rId10"/>
    <p:sldLayoutId id="2147483851" r:id="rId11"/>
    <p:sldLayoutId id="2147483852" r:id="rId12"/>
    <p:sldLayoutId id="2147483850" r:id="rId13"/>
    <p:sldLayoutId id="2147483861" r:id="rId14"/>
    <p:sldLayoutId id="2147483866" r:id="rId15"/>
    <p:sldLayoutId id="2147483875" r:id="rId16"/>
  </p:sldLayoutIdLst>
  <p:hf hdr="0" ftr="0" dt="0"/>
  <p:txStyles>
    <p:titleStyle>
      <a:lvl1pPr algn="l" defTabSz="801688" rtl="0" eaLnBrk="0" fontAlgn="base" hangingPunct="0">
        <a:spcBef>
          <a:spcPct val="0"/>
        </a:spcBef>
        <a:spcAft>
          <a:spcPct val="0"/>
        </a:spcAft>
        <a:defRPr sz="3500">
          <a:solidFill>
            <a:schemeClr val="tx1">
              <a:lumMod val="75000"/>
              <a:lumOff val="25000"/>
            </a:schemeClr>
          </a:solidFill>
          <a:latin typeface="+mn-lt"/>
          <a:ea typeface="+mj-ea"/>
          <a:cs typeface="+mj-cs"/>
        </a:defRPr>
      </a:lvl1pPr>
      <a:lvl2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35" userDrawn="1">
          <p15:clr>
            <a:srgbClr val="F26B43"/>
          </p15:clr>
        </p15:guide>
        <p15:guide id="2" pos="7227" userDrawn="1">
          <p15:clr>
            <a:srgbClr val="F26B43"/>
          </p15:clr>
        </p15:guide>
        <p15:guide id="3" orient="horz" pos="777" userDrawn="1">
          <p15:clr>
            <a:srgbClr val="F26B43"/>
          </p15:clr>
        </p15:guide>
        <p15:guide id="4" orient="horz" pos="4020" userDrawn="1">
          <p15:clr>
            <a:srgbClr val="F26B43"/>
          </p15:clr>
        </p15:guide>
        <p15:guide id="6" orient="horz" pos="234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 name="文本占位符 151"/>
          <p:cNvSpPr>
            <a:spLocks noGrp="1"/>
          </p:cNvSpPr>
          <p:nvPr>
            <p:ph type="body" sz="quarter" idx="19"/>
          </p:nvPr>
        </p:nvSpPr>
        <p:spPr/>
        <p:txBody>
          <a:bodyPr>
            <a:noAutofit/>
          </a:bodyPr>
          <a:lstStyle/>
          <a:p>
            <a:pPr fontAlgn="ctr"/>
            <a:endParaRPr lang="en-US" altLang="zh-CN" dirty="0">
              <a:latin typeface="微软雅黑" pitchFamily="34" charset="-122"/>
              <a:ea typeface="微软雅黑" pitchFamily="34" charset="-122"/>
            </a:endParaRPr>
          </a:p>
        </p:txBody>
      </p:sp>
      <p:sp>
        <p:nvSpPr>
          <p:cNvPr id="153" name="文本占位符 152"/>
          <p:cNvSpPr>
            <a:spLocks noGrp="1"/>
          </p:cNvSpPr>
          <p:nvPr>
            <p:ph type="body" sz="quarter" idx="20"/>
          </p:nvPr>
        </p:nvSpPr>
        <p:spPr/>
        <p:txBody>
          <a:bodyPr>
            <a:noAutofit/>
          </a:bodyPr>
          <a:lstStyle/>
          <a:p>
            <a:pPr fontAlgn="ctr"/>
            <a:endParaRPr lang="en-US" altLang="zh-CN" dirty="0">
              <a:latin typeface="微软雅黑" pitchFamily="34" charset="-122"/>
              <a:ea typeface="微软雅黑" pitchFamily="34" charset="-122"/>
            </a:endParaRPr>
          </a:p>
        </p:txBody>
      </p:sp>
      <p:sp>
        <p:nvSpPr>
          <p:cNvPr id="3" name="文本占位符 2"/>
          <p:cNvSpPr>
            <a:spLocks noGrp="1"/>
          </p:cNvSpPr>
          <p:nvPr>
            <p:ph type="body" sz="quarter" idx="13"/>
          </p:nvPr>
        </p:nvSpPr>
        <p:spPr/>
        <p:txBody>
          <a:bodyPr>
            <a:noAutofit/>
          </a:bodyPr>
          <a:lstStyle/>
          <a:p>
            <a:pPr fontAlgn="ctr"/>
            <a:r>
              <a:rPr lang="en-US" dirty="0">
                <a:latin typeface="微软雅黑" pitchFamily="34" charset="-122"/>
                <a:ea typeface="微软雅黑" pitchFamily="34" charset="-122"/>
              </a:rPr>
              <a:t>J</a:t>
            </a:r>
            <a:r>
              <a:rPr lang="en-US" altLang="zh-CN" dirty="0">
                <a:latin typeface="微软雅黑" pitchFamily="34" charset="-122"/>
                <a:ea typeface="微软雅黑" pitchFamily="34" charset="-122"/>
              </a:rPr>
              <a:t>iang </a:t>
            </a:r>
            <a:r>
              <a:rPr lang="en-US" altLang="zh-CN" dirty="0" err="1">
                <a:latin typeface="微软雅黑" pitchFamily="34" charset="-122"/>
                <a:ea typeface="微软雅黑" pitchFamily="34" charset="-122"/>
              </a:rPr>
              <a:t>Bingbing</a:t>
            </a:r>
            <a:r>
              <a:rPr lang="en-US" altLang="zh-CN" dirty="0">
                <a:latin typeface="微软雅黑" pitchFamily="34" charset="-122"/>
                <a:ea typeface="微软雅黑" pitchFamily="34" charset="-122"/>
              </a:rPr>
              <a:t>         </a:t>
            </a:r>
            <a:r>
              <a:rPr lang="en-US" dirty="0">
                <a:latin typeface="微软雅黑" pitchFamily="34" charset="-122"/>
                <a:ea typeface="微软雅黑" pitchFamily="34" charset="-122"/>
              </a:rPr>
              <a:t>(employee ID: zwx201803)</a:t>
            </a:r>
            <a:endParaRPr lang="en-US" altLang="zh-CN" dirty="0">
              <a:latin typeface="微软雅黑" pitchFamily="34" charset="-122"/>
              <a:ea typeface="微软雅黑" pitchFamily="34" charset="-122"/>
            </a:endParaRPr>
          </a:p>
        </p:txBody>
      </p:sp>
      <p:sp>
        <p:nvSpPr>
          <p:cNvPr id="4" name="文本占位符 3"/>
          <p:cNvSpPr>
            <a:spLocks noGrp="1"/>
          </p:cNvSpPr>
          <p:nvPr>
            <p:ph type="body" sz="quarter" idx="14"/>
          </p:nvPr>
        </p:nvSpPr>
        <p:spPr/>
        <p:txBody>
          <a:bodyPr>
            <a:noAutofit/>
          </a:bodyPr>
          <a:lstStyle/>
          <a:p>
            <a:pPr fontAlgn="ctr"/>
            <a:r>
              <a:rPr lang="en-US" dirty="0">
                <a:latin typeface="微软雅黑" pitchFamily="34" charset="-122"/>
                <a:ea typeface="微软雅黑" pitchFamily="34" charset="-122"/>
              </a:rPr>
              <a:t>2017.7.20</a:t>
            </a:r>
            <a:endParaRPr lang="en-US" altLang="zh-CN" dirty="0">
              <a:latin typeface="微软雅黑" pitchFamily="34" charset="-122"/>
              <a:ea typeface="微软雅黑" pitchFamily="34" charset="-122"/>
            </a:endParaRPr>
          </a:p>
        </p:txBody>
      </p:sp>
      <p:sp>
        <p:nvSpPr>
          <p:cNvPr id="5" name="文本占位符 4"/>
          <p:cNvSpPr>
            <a:spLocks noGrp="1"/>
          </p:cNvSpPr>
          <p:nvPr>
            <p:ph type="body" sz="quarter" idx="15"/>
          </p:nvPr>
        </p:nvSpPr>
        <p:spPr/>
        <p:txBody>
          <a:bodyPr>
            <a:noAutofit/>
          </a:bodyPr>
          <a:lstStyle/>
          <a:p>
            <a:pPr fontAlgn="ctr"/>
            <a:r>
              <a:rPr lang="en-US" dirty="0">
                <a:latin typeface="微软雅黑" pitchFamily="34" charset="-122"/>
                <a:ea typeface="微软雅黑" pitchFamily="34" charset="-122"/>
              </a:rPr>
              <a:t>Liu </a:t>
            </a:r>
            <a:r>
              <a:rPr lang="en-US" dirty="0" err="1">
                <a:latin typeface="微软雅黑" pitchFamily="34" charset="-122"/>
                <a:ea typeface="微软雅黑" pitchFamily="34" charset="-122"/>
              </a:rPr>
              <a:t>Lican</a:t>
            </a:r>
            <a:r>
              <a:rPr lang="en-US" dirty="0">
                <a:latin typeface="微软雅黑" pitchFamily="34" charset="-122"/>
                <a:ea typeface="微软雅黑" pitchFamily="34" charset="-122"/>
              </a:rPr>
              <a:t> </a:t>
            </a:r>
            <a:br>
              <a:rPr lang="en-US" dirty="0">
                <a:latin typeface="微软雅黑" pitchFamily="34" charset="-122"/>
                <a:ea typeface="微软雅黑" pitchFamily="34" charset="-122"/>
              </a:rPr>
            </a:br>
            <a:r>
              <a:rPr lang="en-US" dirty="0">
                <a:latin typeface="微软雅黑" pitchFamily="34" charset="-122"/>
                <a:ea typeface="微软雅黑" pitchFamily="34" charset="-122"/>
              </a:rPr>
              <a:t>(employee ID: 00180730)</a:t>
            </a:r>
            <a:endParaRPr lang="en-US" altLang="zh-CN" dirty="0">
              <a:latin typeface="微软雅黑" pitchFamily="34" charset="-122"/>
              <a:ea typeface="微软雅黑" pitchFamily="34" charset="-122"/>
            </a:endParaRPr>
          </a:p>
        </p:txBody>
      </p:sp>
      <p:sp>
        <p:nvSpPr>
          <p:cNvPr id="6" name="文本占位符 5"/>
          <p:cNvSpPr>
            <a:spLocks noGrp="1"/>
          </p:cNvSpPr>
          <p:nvPr>
            <p:ph type="body" sz="quarter" idx="16"/>
          </p:nvPr>
        </p:nvSpPr>
        <p:spPr/>
        <p:txBody>
          <a:bodyPr>
            <a:noAutofit/>
          </a:bodyPr>
          <a:lstStyle/>
          <a:p>
            <a:pPr fontAlgn="ctr"/>
            <a:r>
              <a:rPr lang="en-US" dirty="0">
                <a:latin typeface="微软雅黑" pitchFamily="34" charset="-122"/>
                <a:ea typeface="微软雅黑" pitchFamily="34" charset="-122"/>
              </a:rPr>
              <a:t>New</a:t>
            </a:r>
            <a:endParaRPr lang="en-US" altLang="zh-CN" dirty="0">
              <a:latin typeface="微软雅黑" pitchFamily="34" charset="-122"/>
              <a:ea typeface="微软雅黑" pitchFamily="34" charset="-122"/>
            </a:endParaRPr>
          </a:p>
        </p:txBody>
      </p:sp>
      <p:sp>
        <p:nvSpPr>
          <p:cNvPr id="154" name="文本占位符 153"/>
          <p:cNvSpPr>
            <a:spLocks noGrp="1"/>
          </p:cNvSpPr>
          <p:nvPr>
            <p:ph type="body" sz="quarter" idx="21"/>
          </p:nvPr>
        </p:nvSpPr>
        <p:spPr/>
        <p:txBody>
          <a:bodyPr>
            <a:noAutofit/>
          </a:bodyPr>
          <a:lstStyle/>
          <a:p>
            <a:pPr fontAlgn="ctr"/>
            <a:r>
              <a:rPr lang="en-US" dirty="0">
                <a:latin typeface="微软雅黑" pitchFamily="34" charset="-122"/>
                <a:ea typeface="微软雅黑" pitchFamily="34" charset="-122"/>
              </a:rPr>
              <a:t>Zhang Yue </a:t>
            </a:r>
            <a:br>
              <a:rPr lang="en-US" dirty="0">
                <a:latin typeface="微软雅黑" pitchFamily="34" charset="-122"/>
                <a:ea typeface="微软雅黑" pitchFamily="34" charset="-122"/>
              </a:rPr>
            </a:br>
            <a:r>
              <a:rPr lang="en-US" dirty="0">
                <a:latin typeface="微软雅黑" pitchFamily="34" charset="-122"/>
                <a:ea typeface="微软雅黑" pitchFamily="34" charset="-122"/>
              </a:rPr>
              <a:t>(employee ID: zwx635169)</a:t>
            </a:r>
            <a:endParaRPr lang="en-US" altLang="zh-CN" dirty="0">
              <a:latin typeface="微软雅黑" pitchFamily="34" charset="-122"/>
              <a:ea typeface="微软雅黑" pitchFamily="34" charset="-122"/>
            </a:endParaRPr>
          </a:p>
        </p:txBody>
      </p:sp>
      <p:sp>
        <p:nvSpPr>
          <p:cNvPr id="155" name="文本占位符 154"/>
          <p:cNvSpPr>
            <a:spLocks noGrp="1"/>
          </p:cNvSpPr>
          <p:nvPr>
            <p:ph type="body" sz="quarter" idx="22"/>
          </p:nvPr>
        </p:nvSpPr>
        <p:spPr/>
        <p:txBody>
          <a:bodyPr>
            <a:noAutofit/>
          </a:bodyPr>
          <a:lstStyle/>
          <a:p>
            <a:pPr fontAlgn="ctr"/>
            <a:r>
              <a:rPr lang="en-US" dirty="0">
                <a:latin typeface="微软雅黑" pitchFamily="34" charset="-122"/>
                <a:ea typeface="微软雅黑" pitchFamily="34" charset="-122"/>
              </a:rPr>
              <a:t>2019.3.18</a:t>
            </a:r>
            <a:endParaRPr lang="en-US" altLang="zh-CN" dirty="0">
              <a:latin typeface="微软雅黑" pitchFamily="34" charset="-122"/>
              <a:ea typeface="微软雅黑" pitchFamily="34" charset="-122"/>
            </a:endParaRPr>
          </a:p>
        </p:txBody>
      </p:sp>
      <p:sp>
        <p:nvSpPr>
          <p:cNvPr id="156" name="文本占位符 155"/>
          <p:cNvSpPr>
            <a:spLocks noGrp="1"/>
          </p:cNvSpPr>
          <p:nvPr>
            <p:ph type="body" sz="quarter" idx="23"/>
          </p:nvPr>
        </p:nvSpPr>
        <p:spPr/>
        <p:txBody>
          <a:bodyPr>
            <a:noAutofit/>
          </a:bodyPr>
          <a:lstStyle/>
          <a:p>
            <a:pPr fontAlgn="ctr"/>
            <a:r>
              <a:rPr lang="en-US" dirty="0">
                <a:latin typeface="微软雅黑" pitchFamily="34" charset="-122"/>
                <a:ea typeface="微软雅黑" pitchFamily="34" charset="-122"/>
              </a:rPr>
              <a:t>Liu </a:t>
            </a:r>
            <a:r>
              <a:rPr lang="en-US" dirty="0" err="1">
                <a:latin typeface="微软雅黑" pitchFamily="34" charset="-122"/>
                <a:ea typeface="微软雅黑" pitchFamily="34" charset="-122"/>
              </a:rPr>
              <a:t>Lican</a:t>
            </a:r>
            <a:r>
              <a:rPr lang="en-US" dirty="0">
                <a:latin typeface="微软雅黑" pitchFamily="34" charset="-122"/>
                <a:ea typeface="微软雅黑" pitchFamily="34" charset="-122"/>
              </a:rPr>
              <a:t> </a:t>
            </a:r>
            <a:br>
              <a:rPr lang="en-US" dirty="0">
                <a:latin typeface="微软雅黑" pitchFamily="34" charset="-122"/>
                <a:ea typeface="微软雅黑" pitchFamily="34" charset="-122"/>
              </a:rPr>
            </a:br>
            <a:r>
              <a:rPr lang="en-US" dirty="0">
                <a:latin typeface="微软雅黑" pitchFamily="34" charset="-122"/>
                <a:ea typeface="微软雅黑" pitchFamily="34" charset="-122"/>
              </a:rPr>
              <a:t>(employee ID: 00180730)</a:t>
            </a:r>
            <a:endParaRPr lang="en-US" altLang="zh-CN" dirty="0">
              <a:latin typeface="微软雅黑" pitchFamily="34" charset="-122"/>
              <a:ea typeface="微软雅黑"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pPr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Introduction to Agile Controller-DCN</a:t>
            </a:r>
          </a:p>
          <a:p>
            <a:pPr fontAlgn="ctr"/>
            <a:r>
              <a:rPr lang="en-US" altLang="zh-CN" b="1" dirty="0">
                <a:latin typeface="微软雅黑" panose="020B0503020204020204" pitchFamily="34" charset="-122"/>
                <a:ea typeface="微软雅黑" panose="020B0503020204020204" pitchFamily="34" charset="-122"/>
              </a:rPr>
              <a:t>Functions of Agile Controller-DCN</a:t>
            </a:r>
          </a:p>
          <a:p>
            <a:pPr marL="720000" lvl="1" fontAlgn="ctr">
              <a:buSzPct val="60000"/>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Basic Concepts of Underlay</a:t>
            </a:r>
          </a:p>
          <a:p>
            <a:pPr marL="720000" lvl="1"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Basic Concepts of Overlay</a:t>
            </a:r>
          </a:p>
          <a:p>
            <a:pPr marL="720000" lvl="1"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Other Functions and Features</a:t>
            </a:r>
          </a:p>
          <a:p>
            <a:pPr fontAlgn="ctr"/>
            <a:r>
              <a:rPr lang="en-US" altLang="zh-CN" dirty="0">
                <a:solidFill>
                  <a:schemeClr val="bg1">
                    <a:lumMod val="50000"/>
                  </a:schemeClr>
                </a:solidFill>
                <a:latin typeface="微软雅黑" panose="020B0503020204020204" pitchFamily="34" charset="-122"/>
                <a:ea typeface="微软雅黑" panose="020B0503020204020204" pitchFamily="34" charset="-122"/>
              </a:rPr>
              <a:t>Application Scenarios of Agile Controller-DCN</a:t>
            </a:r>
          </a:p>
          <a:p>
            <a:pPr fontAlgn="ctr">
              <a:buClr>
                <a:schemeClr val="bg1">
                  <a:lumMod val="50000"/>
                </a:schemeClr>
              </a:buClr>
            </a:pPr>
            <a:r>
              <a:rPr lang="en-US" altLang="zh-CN" dirty="0">
                <a:solidFill>
                  <a:schemeClr val="bg1">
                    <a:lumMod val="50000"/>
                  </a:schemeClr>
                </a:solidFill>
                <a:latin typeface="微软雅黑" panose="020B0503020204020204" pitchFamily="34" charset="-122"/>
                <a:ea typeface="微软雅黑" panose="020B0503020204020204" pitchFamily="34" charset="-122"/>
              </a:rPr>
              <a:t>Standards and Protocols of Agile Controller-DCN</a:t>
            </a:r>
          </a:p>
        </p:txBody>
      </p:sp>
    </p:spTree>
    <p:extLst>
      <p:ext uri="{BB962C8B-B14F-4D97-AF65-F5344CB8AC3E}">
        <p14:creationId xmlns:p14="http://schemas.microsoft.com/office/powerpoint/2010/main" val="349270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Basic Concepts of Underlay</a:t>
            </a:r>
          </a:p>
        </p:txBody>
      </p:sp>
      <p:sp>
        <p:nvSpPr>
          <p:cNvPr id="8" name="文本占位符 4"/>
          <p:cNvSpPr txBox="1">
            <a:spLocks/>
          </p:cNvSpPr>
          <p:nvPr/>
        </p:nvSpPr>
        <p:spPr bwMode="auto">
          <a:xfrm>
            <a:off x="912284" y="1233488"/>
            <a:ext cx="10116263" cy="1359487"/>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lnSpc>
                <a:spcPct val="150000"/>
              </a:lnSpc>
            </a:pPr>
            <a:r>
              <a:rPr lang="en-US" sz="1800" kern="0" dirty="0"/>
              <a:t>An underlay network is a bearer network consisting of physical devices, such as TOR switches, aggregation switches, core switches, LBs, and firewalls. In Huawei </a:t>
            </a:r>
            <a:r>
              <a:rPr lang="en-US" sz="1800" kern="0" dirty="0" err="1"/>
              <a:t>CloudFabric</a:t>
            </a:r>
            <a:r>
              <a:rPr lang="en-US" sz="1800" kern="0" dirty="0"/>
              <a:t> Solution, the underlay network mainly refers to the basic network layer.</a:t>
            </a:r>
          </a:p>
          <a:p>
            <a:pPr fontAlgn="ctr">
              <a:lnSpc>
                <a:spcPct val="150000"/>
              </a:lnSpc>
            </a:pPr>
            <a:endParaRPr lang="en-US" altLang="zh-CN" sz="1800" kern="0" dirty="0">
              <a:latin typeface="微软雅黑" panose="020B0503020204020204" pitchFamily="34" charset="-122"/>
              <a:ea typeface="微软雅黑" panose="020B0503020204020204" pitchFamily="34" charset="-122"/>
            </a:endParaRPr>
          </a:p>
        </p:txBody>
      </p:sp>
      <p:sp>
        <p:nvSpPr>
          <p:cNvPr id="9" name="Rectangle 14"/>
          <p:cNvSpPr/>
          <p:nvPr/>
        </p:nvSpPr>
        <p:spPr>
          <a:xfrm>
            <a:off x="3575720" y="4322514"/>
            <a:ext cx="3765856" cy="1073892"/>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Rectangle 14"/>
          <p:cNvSpPr/>
          <p:nvPr/>
        </p:nvSpPr>
        <p:spPr>
          <a:xfrm>
            <a:off x="3575720" y="5658956"/>
            <a:ext cx="3765856" cy="500429"/>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圆角矩形 11"/>
          <p:cNvSpPr/>
          <p:nvPr/>
        </p:nvSpPr>
        <p:spPr>
          <a:xfrm>
            <a:off x="5326444" y="2696625"/>
            <a:ext cx="841564" cy="328059"/>
          </a:xfrm>
          <a:prstGeom prst="roundRect">
            <a:avLst>
              <a:gd name="adj" fmla="val 10431"/>
            </a:avLst>
          </a:prstGeom>
          <a:solidFill>
            <a:srgbClr val="5A8B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094212" y="2696625"/>
            <a:ext cx="1122016" cy="328059"/>
          </a:xfrm>
          <a:prstGeom prst="roundRect">
            <a:avLst>
              <a:gd name="adj" fmla="val 10431"/>
            </a:avLst>
          </a:prstGeom>
          <a:solidFill>
            <a:srgbClr val="5A8B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endParaRPr lang="en-US" altLang="zh-CN" sz="1200" b="1" dirty="0">
              <a:solidFill>
                <a:srgbClr val="FFFFFF"/>
              </a:solidFill>
              <a:latin typeface="微软雅黑" panose="020B0503020204020204" pitchFamily="34" charset="-122"/>
              <a:ea typeface="微软雅黑" panose="020B0503020204020204" pitchFamily="34" charset="-122"/>
            </a:endParaRPr>
          </a:p>
        </p:txBody>
      </p:sp>
      <p:grpSp>
        <p:nvGrpSpPr>
          <p:cNvPr id="14" name="组合 398"/>
          <p:cNvGrpSpPr/>
          <p:nvPr/>
        </p:nvGrpSpPr>
        <p:grpSpPr>
          <a:xfrm>
            <a:off x="4810377" y="3513716"/>
            <a:ext cx="440864" cy="418927"/>
            <a:chOff x="10287403" y="1826574"/>
            <a:chExt cx="2327275" cy="2817813"/>
          </a:xfrm>
          <a:solidFill>
            <a:srgbClr val="00AAFF"/>
          </a:solidFill>
          <a:effectLst>
            <a:outerShdw blurRad="50800" dist="38100" dir="5400000" algn="t" rotWithShape="0">
              <a:schemeClr val="bg1">
                <a:lumMod val="85000"/>
                <a:alpha val="40000"/>
              </a:schemeClr>
            </a:outerShdw>
          </a:effectLst>
        </p:grpSpPr>
        <p:sp>
          <p:nvSpPr>
            <p:cNvPr id="15" name="Freeform 21"/>
            <p:cNvSpPr>
              <a:spLocks/>
            </p:cNvSpPr>
            <p:nvPr/>
          </p:nvSpPr>
          <p:spPr bwMode="auto">
            <a:xfrm>
              <a:off x="11073215" y="2025012"/>
              <a:ext cx="203200" cy="33338"/>
            </a:xfrm>
            <a:custGeom>
              <a:avLst/>
              <a:gdLst/>
              <a:ahLst/>
              <a:cxnLst>
                <a:cxn ang="0">
                  <a:pos x="1169" y="0"/>
                </a:cxn>
                <a:cxn ang="0">
                  <a:pos x="1190" y="2"/>
                </a:cxn>
                <a:cxn ang="0">
                  <a:pos x="1212" y="9"/>
                </a:cxn>
                <a:cxn ang="0">
                  <a:pos x="1229" y="19"/>
                </a:cxn>
                <a:cxn ang="0">
                  <a:pos x="1246" y="32"/>
                </a:cxn>
                <a:cxn ang="0">
                  <a:pos x="1259" y="49"/>
                </a:cxn>
                <a:cxn ang="0">
                  <a:pos x="1269" y="66"/>
                </a:cxn>
                <a:cxn ang="0">
                  <a:pos x="1276" y="87"/>
                </a:cxn>
                <a:cxn ang="0">
                  <a:pos x="1278" y="110"/>
                </a:cxn>
                <a:cxn ang="0">
                  <a:pos x="1276" y="131"/>
                </a:cxn>
                <a:cxn ang="0">
                  <a:pos x="1269" y="152"/>
                </a:cxn>
                <a:cxn ang="0">
                  <a:pos x="1259" y="170"/>
                </a:cxn>
                <a:cxn ang="0">
                  <a:pos x="1246" y="186"/>
                </a:cxn>
                <a:cxn ang="0">
                  <a:pos x="1229" y="200"/>
                </a:cxn>
                <a:cxn ang="0">
                  <a:pos x="1212" y="210"/>
                </a:cxn>
                <a:cxn ang="0">
                  <a:pos x="1190" y="216"/>
                </a:cxn>
                <a:cxn ang="0">
                  <a:pos x="1169" y="218"/>
                </a:cxn>
                <a:cxn ang="0">
                  <a:pos x="97" y="217"/>
                </a:cxn>
                <a:cxn ang="0">
                  <a:pos x="76" y="213"/>
                </a:cxn>
                <a:cxn ang="0">
                  <a:pos x="56" y="205"/>
                </a:cxn>
                <a:cxn ang="0">
                  <a:pos x="38" y="193"/>
                </a:cxn>
                <a:cxn ang="0">
                  <a:pos x="24" y="178"/>
                </a:cxn>
                <a:cxn ang="0">
                  <a:pos x="12" y="161"/>
                </a:cxn>
                <a:cxn ang="0">
                  <a:pos x="4" y="142"/>
                </a:cxn>
                <a:cxn ang="0">
                  <a:pos x="0" y="121"/>
                </a:cxn>
                <a:cxn ang="0">
                  <a:pos x="0" y="99"/>
                </a:cxn>
                <a:cxn ang="0">
                  <a:pos x="4" y="76"/>
                </a:cxn>
                <a:cxn ang="0">
                  <a:pos x="12" y="58"/>
                </a:cxn>
                <a:cxn ang="0">
                  <a:pos x="24" y="40"/>
                </a:cxn>
                <a:cxn ang="0">
                  <a:pos x="38" y="25"/>
                </a:cxn>
                <a:cxn ang="0">
                  <a:pos x="56" y="13"/>
                </a:cxn>
                <a:cxn ang="0">
                  <a:pos x="76" y="5"/>
                </a:cxn>
                <a:cxn ang="0">
                  <a:pos x="97" y="1"/>
                </a:cxn>
              </a:cxnLst>
              <a:rect l="0" t="0" r="r" b="b"/>
              <a:pathLst>
                <a:path w="1278" h="218">
                  <a:moveTo>
                    <a:pt x="108" y="0"/>
                  </a:moveTo>
                  <a:lnTo>
                    <a:pt x="1169" y="0"/>
                  </a:lnTo>
                  <a:lnTo>
                    <a:pt x="1180" y="1"/>
                  </a:lnTo>
                  <a:lnTo>
                    <a:pt x="1190" y="2"/>
                  </a:lnTo>
                  <a:lnTo>
                    <a:pt x="1202" y="5"/>
                  </a:lnTo>
                  <a:lnTo>
                    <a:pt x="1212" y="9"/>
                  </a:lnTo>
                  <a:lnTo>
                    <a:pt x="1220" y="13"/>
                  </a:lnTo>
                  <a:lnTo>
                    <a:pt x="1229" y="19"/>
                  </a:lnTo>
                  <a:lnTo>
                    <a:pt x="1238" y="25"/>
                  </a:lnTo>
                  <a:lnTo>
                    <a:pt x="1246" y="32"/>
                  </a:lnTo>
                  <a:lnTo>
                    <a:pt x="1253" y="40"/>
                  </a:lnTo>
                  <a:lnTo>
                    <a:pt x="1259" y="49"/>
                  </a:lnTo>
                  <a:lnTo>
                    <a:pt x="1265" y="58"/>
                  </a:lnTo>
                  <a:lnTo>
                    <a:pt x="1269" y="66"/>
                  </a:lnTo>
                  <a:lnTo>
                    <a:pt x="1272" y="76"/>
                  </a:lnTo>
                  <a:lnTo>
                    <a:pt x="1276" y="87"/>
                  </a:lnTo>
                  <a:lnTo>
                    <a:pt x="1277" y="99"/>
                  </a:lnTo>
                  <a:lnTo>
                    <a:pt x="1278" y="110"/>
                  </a:lnTo>
                  <a:lnTo>
                    <a:pt x="1277" y="121"/>
                  </a:lnTo>
                  <a:lnTo>
                    <a:pt x="1276" y="131"/>
                  </a:lnTo>
                  <a:lnTo>
                    <a:pt x="1272" y="142"/>
                  </a:lnTo>
                  <a:lnTo>
                    <a:pt x="1269" y="152"/>
                  </a:lnTo>
                  <a:lnTo>
                    <a:pt x="1265" y="161"/>
                  </a:lnTo>
                  <a:lnTo>
                    <a:pt x="1259" y="170"/>
                  </a:lnTo>
                  <a:lnTo>
                    <a:pt x="1253" y="178"/>
                  </a:lnTo>
                  <a:lnTo>
                    <a:pt x="1246" y="186"/>
                  </a:lnTo>
                  <a:lnTo>
                    <a:pt x="1238" y="193"/>
                  </a:lnTo>
                  <a:lnTo>
                    <a:pt x="1229" y="200"/>
                  </a:lnTo>
                  <a:lnTo>
                    <a:pt x="1220" y="205"/>
                  </a:lnTo>
                  <a:lnTo>
                    <a:pt x="1212" y="210"/>
                  </a:lnTo>
                  <a:lnTo>
                    <a:pt x="1202" y="213"/>
                  </a:lnTo>
                  <a:lnTo>
                    <a:pt x="1190" y="216"/>
                  </a:lnTo>
                  <a:lnTo>
                    <a:pt x="1180" y="217"/>
                  </a:lnTo>
                  <a:lnTo>
                    <a:pt x="1169" y="218"/>
                  </a:lnTo>
                  <a:lnTo>
                    <a:pt x="108" y="218"/>
                  </a:lnTo>
                  <a:lnTo>
                    <a:pt x="97" y="217"/>
                  </a:lnTo>
                  <a:lnTo>
                    <a:pt x="86" y="216"/>
                  </a:lnTo>
                  <a:lnTo>
                    <a:pt x="76" y="213"/>
                  </a:lnTo>
                  <a:lnTo>
                    <a:pt x="66" y="210"/>
                  </a:lnTo>
                  <a:lnTo>
                    <a:pt x="56" y="205"/>
                  </a:lnTo>
                  <a:lnTo>
                    <a:pt x="47" y="200"/>
                  </a:lnTo>
                  <a:lnTo>
                    <a:pt x="38" y="193"/>
                  </a:lnTo>
                  <a:lnTo>
                    <a:pt x="31" y="186"/>
                  </a:lnTo>
                  <a:lnTo>
                    <a:pt x="24" y="178"/>
                  </a:lnTo>
                  <a:lnTo>
                    <a:pt x="17" y="170"/>
                  </a:lnTo>
                  <a:lnTo>
                    <a:pt x="12" y="161"/>
                  </a:lnTo>
                  <a:lnTo>
                    <a:pt x="7" y="152"/>
                  </a:lnTo>
                  <a:lnTo>
                    <a:pt x="4" y="142"/>
                  </a:lnTo>
                  <a:lnTo>
                    <a:pt x="2" y="131"/>
                  </a:lnTo>
                  <a:lnTo>
                    <a:pt x="0" y="121"/>
                  </a:lnTo>
                  <a:lnTo>
                    <a:pt x="0" y="110"/>
                  </a:lnTo>
                  <a:lnTo>
                    <a:pt x="0" y="99"/>
                  </a:lnTo>
                  <a:lnTo>
                    <a:pt x="2" y="87"/>
                  </a:lnTo>
                  <a:lnTo>
                    <a:pt x="4" y="76"/>
                  </a:lnTo>
                  <a:lnTo>
                    <a:pt x="7" y="66"/>
                  </a:lnTo>
                  <a:lnTo>
                    <a:pt x="12" y="58"/>
                  </a:lnTo>
                  <a:lnTo>
                    <a:pt x="17" y="49"/>
                  </a:lnTo>
                  <a:lnTo>
                    <a:pt x="24" y="40"/>
                  </a:lnTo>
                  <a:lnTo>
                    <a:pt x="31" y="32"/>
                  </a:lnTo>
                  <a:lnTo>
                    <a:pt x="38"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 name="Freeform 22"/>
            <p:cNvSpPr>
              <a:spLocks/>
            </p:cNvSpPr>
            <p:nvPr/>
          </p:nvSpPr>
          <p:spPr bwMode="auto">
            <a:xfrm>
              <a:off x="10455678" y="2025012"/>
              <a:ext cx="28575" cy="30163"/>
            </a:xfrm>
            <a:custGeom>
              <a:avLst/>
              <a:gdLst/>
              <a:ahLst/>
              <a:cxnLst>
                <a:cxn ang="0">
                  <a:pos x="101" y="182"/>
                </a:cxn>
                <a:cxn ang="0">
                  <a:pos x="119" y="178"/>
                </a:cxn>
                <a:cxn ang="0">
                  <a:pos x="135" y="170"/>
                </a:cxn>
                <a:cxn ang="0">
                  <a:pos x="150" y="162"/>
                </a:cxn>
                <a:cxn ang="0">
                  <a:pos x="162" y="148"/>
                </a:cxn>
                <a:cxn ang="0">
                  <a:pos x="172" y="134"/>
                </a:cxn>
                <a:cxn ang="0">
                  <a:pos x="179" y="117"/>
                </a:cxn>
                <a:cxn ang="0">
                  <a:pos x="182" y="99"/>
                </a:cxn>
                <a:cxn ang="0">
                  <a:pos x="182" y="82"/>
                </a:cxn>
                <a:cxn ang="0">
                  <a:pos x="179"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9" y="178"/>
                  </a:lnTo>
                  <a:lnTo>
                    <a:pt x="126" y="175"/>
                  </a:lnTo>
                  <a:lnTo>
                    <a:pt x="135" y="170"/>
                  </a:lnTo>
                  <a:lnTo>
                    <a:pt x="142" y="166"/>
                  </a:lnTo>
                  <a:lnTo>
                    <a:pt x="150" y="162"/>
                  </a:lnTo>
                  <a:lnTo>
                    <a:pt x="156" y="155"/>
                  </a:lnTo>
                  <a:lnTo>
                    <a:pt x="162" y="148"/>
                  </a:lnTo>
                  <a:lnTo>
                    <a:pt x="167" y="142"/>
                  </a:lnTo>
                  <a:lnTo>
                    <a:pt x="172" y="134"/>
                  </a:lnTo>
                  <a:lnTo>
                    <a:pt x="175" y="126"/>
                  </a:lnTo>
                  <a:lnTo>
                    <a:pt x="179" y="117"/>
                  </a:lnTo>
                  <a:lnTo>
                    <a:pt x="181" y="109"/>
                  </a:lnTo>
                  <a:lnTo>
                    <a:pt x="182" y="99"/>
                  </a:lnTo>
                  <a:lnTo>
                    <a:pt x="183" y="91"/>
                  </a:lnTo>
                  <a:lnTo>
                    <a:pt x="182" y="82"/>
                  </a:lnTo>
                  <a:lnTo>
                    <a:pt x="181" y="72"/>
                  </a:lnTo>
                  <a:lnTo>
                    <a:pt x="179" y="64"/>
                  </a:lnTo>
                  <a:lnTo>
                    <a:pt x="175" y="55"/>
                  </a:lnTo>
                  <a:lnTo>
                    <a:pt x="172" y="47"/>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7"/>
                  </a:lnTo>
                  <a:lnTo>
                    <a:pt x="7" y="55"/>
                  </a:lnTo>
                  <a:lnTo>
                    <a:pt x="4" y="64"/>
                  </a:lnTo>
                  <a:lnTo>
                    <a:pt x="2" y="72"/>
                  </a:lnTo>
                  <a:lnTo>
                    <a:pt x="0" y="82"/>
                  </a:lnTo>
                  <a:lnTo>
                    <a:pt x="0" y="91"/>
                  </a:lnTo>
                  <a:lnTo>
                    <a:pt x="0" y="99"/>
                  </a:lnTo>
                  <a:lnTo>
                    <a:pt x="2" y="109"/>
                  </a:lnTo>
                  <a:lnTo>
                    <a:pt x="4" y="117"/>
                  </a:lnTo>
                  <a:lnTo>
                    <a:pt x="7" y="126"/>
                  </a:lnTo>
                  <a:lnTo>
                    <a:pt x="11" y="134"/>
                  </a:lnTo>
                  <a:lnTo>
                    <a:pt x="16" y="142"/>
                  </a:lnTo>
                  <a:lnTo>
                    <a:pt x="21" y="148"/>
                  </a:lnTo>
                  <a:lnTo>
                    <a:pt x="27"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 name="Freeform 23"/>
            <p:cNvSpPr>
              <a:spLocks/>
            </p:cNvSpPr>
            <p:nvPr/>
          </p:nvSpPr>
          <p:spPr bwMode="auto">
            <a:xfrm>
              <a:off x="10495365" y="2025012"/>
              <a:ext cx="30163" cy="30163"/>
            </a:xfrm>
            <a:custGeom>
              <a:avLst/>
              <a:gdLst/>
              <a:ahLst/>
              <a:cxnLst>
                <a:cxn ang="0">
                  <a:pos x="101" y="182"/>
                </a:cxn>
                <a:cxn ang="0">
                  <a:pos x="119" y="178"/>
                </a:cxn>
                <a:cxn ang="0">
                  <a:pos x="135" y="170"/>
                </a:cxn>
                <a:cxn ang="0">
                  <a:pos x="150" y="162"/>
                </a:cxn>
                <a:cxn ang="0">
                  <a:pos x="162" y="148"/>
                </a:cxn>
                <a:cxn ang="0">
                  <a:pos x="172" y="134"/>
                </a:cxn>
                <a:cxn ang="0">
                  <a:pos x="178" y="117"/>
                </a:cxn>
                <a:cxn ang="0">
                  <a:pos x="182" y="99"/>
                </a:cxn>
                <a:cxn ang="0">
                  <a:pos x="182" y="82"/>
                </a:cxn>
                <a:cxn ang="0">
                  <a:pos x="178" y="64"/>
                </a:cxn>
                <a:cxn ang="0">
                  <a:pos x="172" y="47"/>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3" h="182">
                  <a:moveTo>
                    <a:pt x="92" y="182"/>
                  </a:moveTo>
                  <a:lnTo>
                    <a:pt x="101" y="182"/>
                  </a:lnTo>
                  <a:lnTo>
                    <a:pt x="110" y="180"/>
                  </a:lnTo>
                  <a:lnTo>
                    <a:pt x="119" y="178"/>
                  </a:lnTo>
                  <a:lnTo>
                    <a:pt x="127" y="175"/>
                  </a:lnTo>
                  <a:lnTo>
                    <a:pt x="135" y="170"/>
                  </a:lnTo>
                  <a:lnTo>
                    <a:pt x="142" y="166"/>
                  </a:lnTo>
                  <a:lnTo>
                    <a:pt x="150" y="162"/>
                  </a:lnTo>
                  <a:lnTo>
                    <a:pt x="156" y="155"/>
                  </a:lnTo>
                  <a:lnTo>
                    <a:pt x="162" y="148"/>
                  </a:lnTo>
                  <a:lnTo>
                    <a:pt x="167"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8" y="55"/>
                  </a:lnTo>
                  <a:lnTo>
                    <a:pt x="4" y="64"/>
                  </a:lnTo>
                  <a:lnTo>
                    <a:pt x="2" y="72"/>
                  </a:lnTo>
                  <a:lnTo>
                    <a:pt x="1" y="82"/>
                  </a:lnTo>
                  <a:lnTo>
                    <a:pt x="0" y="91"/>
                  </a:lnTo>
                  <a:lnTo>
                    <a:pt x="1" y="99"/>
                  </a:lnTo>
                  <a:lnTo>
                    <a:pt x="2" y="109"/>
                  </a:lnTo>
                  <a:lnTo>
                    <a:pt x="4" y="117"/>
                  </a:lnTo>
                  <a:lnTo>
                    <a:pt x="8"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 name="Freeform 24"/>
            <p:cNvSpPr>
              <a:spLocks/>
            </p:cNvSpPr>
            <p:nvPr/>
          </p:nvSpPr>
          <p:spPr bwMode="auto">
            <a:xfrm>
              <a:off x="10536640" y="2025012"/>
              <a:ext cx="28575" cy="30163"/>
            </a:xfrm>
            <a:custGeom>
              <a:avLst/>
              <a:gdLst/>
              <a:ahLst/>
              <a:cxnLst>
                <a:cxn ang="0">
                  <a:pos x="101" y="182"/>
                </a:cxn>
                <a:cxn ang="0">
                  <a:pos x="118" y="178"/>
                </a:cxn>
                <a:cxn ang="0">
                  <a:pos x="135" y="170"/>
                </a:cxn>
                <a:cxn ang="0">
                  <a:pos x="149" y="162"/>
                </a:cxn>
                <a:cxn ang="0">
                  <a:pos x="162" y="148"/>
                </a:cxn>
                <a:cxn ang="0">
                  <a:pos x="172" y="134"/>
                </a:cxn>
                <a:cxn ang="0">
                  <a:pos x="178" y="117"/>
                </a:cxn>
                <a:cxn ang="0">
                  <a:pos x="183" y="99"/>
                </a:cxn>
                <a:cxn ang="0">
                  <a:pos x="183" y="82"/>
                </a:cxn>
                <a:cxn ang="0">
                  <a:pos x="178" y="64"/>
                </a:cxn>
                <a:cxn ang="0">
                  <a:pos x="172" y="47"/>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7" y="170"/>
                </a:cxn>
                <a:cxn ang="0">
                  <a:pos x="64" y="178"/>
                </a:cxn>
                <a:cxn ang="0">
                  <a:pos x="82" y="182"/>
                </a:cxn>
              </a:cxnLst>
              <a:rect l="0" t="0" r="r" b="b"/>
              <a:pathLst>
                <a:path w="183" h="182">
                  <a:moveTo>
                    <a:pt x="92" y="182"/>
                  </a:moveTo>
                  <a:lnTo>
                    <a:pt x="101" y="182"/>
                  </a:lnTo>
                  <a:lnTo>
                    <a:pt x="109" y="180"/>
                  </a:lnTo>
                  <a:lnTo>
                    <a:pt x="118" y="178"/>
                  </a:lnTo>
                  <a:lnTo>
                    <a:pt x="127" y="175"/>
                  </a:lnTo>
                  <a:lnTo>
                    <a:pt x="135" y="170"/>
                  </a:lnTo>
                  <a:lnTo>
                    <a:pt x="143" y="166"/>
                  </a:lnTo>
                  <a:lnTo>
                    <a:pt x="149" y="162"/>
                  </a:lnTo>
                  <a:lnTo>
                    <a:pt x="156" y="155"/>
                  </a:lnTo>
                  <a:lnTo>
                    <a:pt x="162" y="148"/>
                  </a:lnTo>
                  <a:lnTo>
                    <a:pt x="167" y="142"/>
                  </a:lnTo>
                  <a:lnTo>
                    <a:pt x="172" y="134"/>
                  </a:lnTo>
                  <a:lnTo>
                    <a:pt x="176" y="126"/>
                  </a:lnTo>
                  <a:lnTo>
                    <a:pt x="178" y="117"/>
                  </a:lnTo>
                  <a:lnTo>
                    <a:pt x="180" y="109"/>
                  </a:lnTo>
                  <a:lnTo>
                    <a:pt x="183" y="99"/>
                  </a:lnTo>
                  <a:lnTo>
                    <a:pt x="183" y="91"/>
                  </a:lnTo>
                  <a:lnTo>
                    <a:pt x="183" y="82"/>
                  </a:lnTo>
                  <a:lnTo>
                    <a:pt x="180" y="72"/>
                  </a:lnTo>
                  <a:lnTo>
                    <a:pt x="178" y="64"/>
                  </a:lnTo>
                  <a:lnTo>
                    <a:pt x="176" y="55"/>
                  </a:lnTo>
                  <a:lnTo>
                    <a:pt x="172" y="47"/>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5" y="142"/>
                  </a:lnTo>
                  <a:lnTo>
                    <a:pt x="21" y="148"/>
                  </a:lnTo>
                  <a:lnTo>
                    <a:pt x="26" y="155"/>
                  </a:lnTo>
                  <a:lnTo>
                    <a:pt x="33" y="162"/>
                  </a:lnTo>
                  <a:lnTo>
                    <a:pt x="41" y="166"/>
                  </a:lnTo>
                  <a:lnTo>
                    <a:pt x="47" y="170"/>
                  </a:lnTo>
                  <a:lnTo>
                    <a:pt x="56" y="175"/>
                  </a:lnTo>
                  <a:lnTo>
                    <a:pt x="64"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 name="Freeform 25"/>
            <p:cNvSpPr>
              <a:spLocks/>
            </p:cNvSpPr>
            <p:nvPr/>
          </p:nvSpPr>
          <p:spPr bwMode="auto">
            <a:xfrm>
              <a:off x="10576328" y="2025012"/>
              <a:ext cx="28575" cy="30163"/>
            </a:xfrm>
            <a:custGeom>
              <a:avLst/>
              <a:gdLst/>
              <a:ahLst/>
              <a:cxnLst>
                <a:cxn ang="0">
                  <a:pos x="100" y="182"/>
                </a:cxn>
                <a:cxn ang="0">
                  <a:pos x="118" y="178"/>
                </a:cxn>
                <a:cxn ang="0">
                  <a:pos x="135" y="170"/>
                </a:cxn>
                <a:cxn ang="0">
                  <a:pos x="149" y="162"/>
                </a:cxn>
                <a:cxn ang="0">
                  <a:pos x="161" y="148"/>
                </a:cxn>
                <a:cxn ang="0">
                  <a:pos x="171" y="134"/>
                </a:cxn>
                <a:cxn ang="0">
                  <a:pos x="178" y="117"/>
                </a:cxn>
                <a:cxn ang="0">
                  <a:pos x="182" y="99"/>
                </a:cxn>
                <a:cxn ang="0">
                  <a:pos x="182" y="82"/>
                </a:cxn>
                <a:cxn ang="0">
                  <a:pos x="178"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7"/>
                </a:cxn>
                <a:cxn ang="0">
                  <a:pos x="4" y="64"/>
                </a:cxn>
                <a:cxn ang="0">
                  <a:pos x="1" y="82"/>
                </a:cxn>
                <a:cxn ang="0">
                  <a:pos x="1" y="99"/>
                </a:cxn>
                <a:cxn ang="0">
                  <a:pos x="4" y="117"/>
                </a:cxn>
                <a:cxn ang="0">
                  <a:pos x="11" y="134"/>
                </a:cxn>
                <a:cxn ang="0">
                  <a:pos x="21" y="148"/>
                </a:cxn>
                <a:cxn ang="0">
                  <a:pos x="33" y="162"/>
                </a:cxn>
                <a:cxn ang="0">
                  <a:pos x="48" y="170"/>
                </a:cxn>
                <a:cxn ang="0">
                  <a:pos x="64" y="178"/>
                </a:cxn>
                <a:cxn ang="0">
                  <a:pos x="82" y="182"/>
                </a:cxn>
              </a:cxnLst>
              <a:rect l="0" t="0" r="r" b="b"/>
              <a:pathLst>
                <a:path w="182" h="182">
                  <a:moveTo>
                    <a:pt x="92" y="182"/>
                  </a:moveTo>
                  <a:lnTo>
                    <a:pt x="100" y="182"/>
                  </a:lnTo>
                  <a:lnTo>
                    <a:pt x="109" y="180"/>
                  </a:lnTo>
                  <a:lnTo>
                    <a:pt x="118" y="178"/>
                  </a:lnTo>
                  <a:lnTo>
                    <a:pt x="127" y="175"/>
                  </a:lnTo>
                  <a:lnTo>
                    <a:pt x="135" y="170"/>
                  </a:lnTo>
                  <a:lnTo>
                    <a:pt x="143" y="166"/>
                  </a:lnTo>
                  <a:lnTo>
                    <a:pt x="149" y="162"/>
                  </a:lnTo>
                  <a:lnTo>
                    <a:pt x="156" y="155"/>
                  </a:lnTo>
                  <a:lnTo>
                    <a:pt x="161" y="148"/>
                  </a:lnTo>
                  <a:lnTo>
                    <a:pt x="167" y="142"/>
                  </a:lnTo>
                  <a:lnTo>
                    <a:pt x="171" y="134"/>
                  </a:lnTo>
                  <a:lnTo>
                    <a:pt x="176" y="126"/>
                  </a:lnTo>
                  <a:lnTo>
                    <a:pt x="178" y="117"/>
                  </a:lnTo>
                  <a:lnTo>
                    <a:pt x="180" y="109"/>
                  </a:lnTo>
                  <a:lnTo>
                    <a:pt x="182" y="99"/>
                  </a:lnTo>
                  <a:lnTo>
                    <a:pt x="182" y="91"/>
                  </a:lnTo>
                  <a:lnTo>
                    <a:pt x="182" y="82"/>
                  </a:lnTo>
                  <a:lnTo>
                    <a:pt x="180" y="72"/>
                  </a:lnTo>
                  <a:lnTo>
                    <a:pt x="178" y="64"/>
                  </a:lnTo>
                  <a:lnTo>
                    <a:pt x="176" y="55"/>
                  </a:lnTo>
                  <a:lnTo>
                    <a:pt x="171" y="47"/>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7"/>
                  </a:lnTo>
                  <a:lnTo>
                    <a:pt x="7" y="55"/>
                  </a:lnTo>
                  <a:lnTo>
                    <a:pt x="4" y="64"/>
                  </a:lnTo>
                  <a:lnTo>
                    <a:pt x="2" y="72"/>
                  </a:lnTo>
                  <a:lnTo>
                    <a:pt x="1" y="82"/>
                  </a:lnTo>
                  <a:lnTo>
                    <a:pt x="0" y="91"/>
                  </a:lnTo>
                  <a:lnTo>
                    <a:pt x="1" y="99"/>
                  </a:lnTo>
                  <a:lnTo>
                    <a:pt x="2" y="109"/>
                  </a:lnTo>
                  <a:lnTo>
                    <a:pt x="4" y="117"/>
                  </a:lnTo>
                  <a:lnTo>
                    <a:pt x="7" y="126"/>
                  </a:lnTo>
                  <a:lnTo>
                    <a:pt x="11" y="134"/>
                  </a:lnTo>
                  <a:lnTo>
                    <a:pt x="16" y="142"/>
                  </a:lnTo>
                  <a:lnTo>
                    <a:pt x="21" y="148"/>
                  </a:lnTo>
                  <a:lnTo>
                    <a:pt x="27" y="155"/>
                  </a:lnTo>
                  <a:lnTo>
                    <a:pt x="33" y="162"/>
                  </a:lnTo>
                  <a:lnTo>
                    <a:pt x="41" y="166"/>
                  </a:lnTo>
                  <a:lnTo>
                    <a:pt x="48" y="170"/>
                  </a:lnTo>
                  <a:lnTo>
                    <a:pt x="56" y="175"/>
                  </a:lnTo>
                  <a:lnTo>
                    <a:pt x="64"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0" name="Freeform 26"/>
            <p:cNvSpPr>
              <a:spLocks/>
            </p:cNvSpPr>
            <p:nvPr/>
          </p:nvSpPr>
          <p:spPr bwMode="auto">
            <a:xfrm>
              <a:off x="10616015" y="2025012"/>
              <a:ext cx="28575" cy="30163"/>
            </a:xfrm>
            <a:custGeom>
              <a:avLst/>
              <a:gdLst/>
              <a:ahLst/>
              <a:cxnLst>
                <a:cxn ang="0">
                  <a:pos x="100" y="182"/>
                </a:cxn>
                <a:cxn ang="0">
                  <a:pos x="118" y="178"/>
                </a:cxn>
                <a:cxn ang="0">
                  <a:pos x="135"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7"/>
                </a:cxn>
                <a:cxn ang="0">
                  <a:pos x="4" y="64"/>
                </a:cxn>
                <a:cxn ang="0">
                  <a:pos x="0" y="82"/>
                </a:cxn>
                <a:cxn ang="0">
                  <a:pos x="0" y="99"/>
                </a:cxn>
                <a:cxn ang="0">
                  <a:pos x="4" y="117"/>
                </a:cxn>
                <a:cxn ang="0">
                  <a:pos x="10" y="134"/>
                </a:cxn>
                <a:cxn ang="0">
                  <a:pos x="20" y="148"/>
                </a:cxn>
                <a:cxn ang="0">
                  <a:pos x="34" y="162"/>
                </a:cxn>
                <a:cxn ang="0">
                  <a:pos x="48" y="170"/>
                </a:cxn>
                <a:cxn ang="0">
                  <a:pos x="64" y="178"/>
                </a:cxn>
                <a:cxn ang="0">
                  <a:pos x="82" y="182"/>
                </a:cxn>
              </a:cxnLst>
              <a:rect l="0" t="0" r="r" b="b"/>
              <a:pathLst>
                <a:path w="182" h="182">
                  <a:moveTo>
                    <a:pt x="91" y="182"/>
                  </a:moveTo>
                  <a:lnTo>
                    <a:pt x="100" y="182"/>
                  </a:lnTo>
                  <a:lnTo>
                    <a:pt x="109" y="180"/>
                  </a:lnTo>
                  <a:lnTo>
                    <a:pt x="118" y="178"/>
                  </a:lnTo>
                  <a:lnTo>
                    <a:pt x="127" y="175"/>
                  </a:lnTo>
                  <a:lnTo>
                    <a:pt x="135" y="170"/>
                  </a:lnTo>
                  <a:lnTo>
                    <a:pt x="142" y="166"/>
                  </a:lnTo>
                  <a:lnTo>
                    <a:pt x="149" y="162"/>
                  </a:lnTo>
                  <a:lnTo>
                    <a:pt x="156" y="155"/>
                  </a:lnTo>
                  <a:lnTo>
                    <a:pt x="161" y="148"/>
                  </a:lnTo>
                  <a:lnTo>
                    <a:pt x="167" y="142"/>
                  </a:lnTo>
                  <a:lnTo>
                    <a:pt x="171" y="134"/>
                  </a:lnTo>
                  <a:lnTo>
                    <a:pt x="176" y="126"/>
                  </a:lnTo>
                  <a:lnTo>
                    <a:pt x="179" y="117"/>
                  </a:lnTo>
                  <a:lnTo>
                    <a:pt x="181" y="109"/>
                  </a:lnTo>
                  <a:lnTo>
                    <a:pt x="182" y="99"/>
                  </a:lnTo>
                  <a:lnTo>
                    <a:pt x="182" y="91"/>
                  </a:lnTo>
                  <a:lnTo>
                    <a:pt x="182" y="82"/>
                  </a:lnTo>
                  <a:lnTo>
                    <a:pt x="181" y="72"/>
                  </a:lnTo>
                  <a:lnTo>
                    <a:pt x="179" y="64"/>
                  </a:lnTo>
                  <a:lnTo>
                    <a:pt x="176" y="55"/>
                  </a:lnTo>
                  <a:lnTo>
                    <a:pt x="171" y="47"/>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7"/>
                  </a:lnTo>
                  <a:lnTo>
                    <a:pt x="7" y="55"/>
                  </a:lnTo>
                  <a:lnTo>
                    <a:pt x="4" y="64"/>
                  </a:lnTo>
                  <a:lnTo>
                    <a:pt x="2" y="72"/>
                  </a:lnTo>
                  <a:lnTo>
                    <a:pt x="0" y="82"/>
                  </a:lnTo>
                  <a:lnTo>
                    <a:pt x="0" y="91"/>
                  </a:lnTo>
                  <a:lnTo>
                    <a:pt x="0" y="99"/>
                  </a:lnTo>
                  <a:lnTo>
                    <a:pt x="2" y="109"/>
                  </a:lnTo>
                  <a:lnTo>
                    <a:pt x="4" y="117"/>
                  </a:lnTo>
                  <a:lnTo>
                    <a:pt x="7" y="126"/>
                  </a:lnTo>
                  <a:lnTo>
                    <a:pt x="10" y="134"/>
                  </a:lnTo>
                  <a:lnTo>
                    <a:pt x="16" y="142"/>
                  </a:lnTo>
                  <a:lnTo>
                    <a:pt x="20" y="148"/>
                  </a:lnTo>
                  <a:lnTo>
                    <a:pt x="27" y="155"/>
                  </a:lnTo>
                  <a:lnTo>
                    <a:pt x="34" y="162"/>
                  </a:lnTo>
                  <a:lnTo>
                    <a:pt x="40" y="166"/>
                  </a:lnTo>
                  <a:lnTo>
                    <a:pt x="48" y="170"/>
                  </a:lnTo>
                  <a:lnTo>
                    <a:pt x="56"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 name="Freeform 27"/>
            <p:cNvSpPr>
              <a:spLocks/>
            </p:cNvSpPr>
            <p:nvPr/>
          </p:nvSpPr>
          <p:spPr bwMode="auto">
            <a:xfrm>
              <a:off x="11073215" y="2212337"/>
              <a:ext cx="203200" cy="34925"/>
            </a:xfrm>
            <a:custGeom>
              <a:avLst/>
              <a:gdLst/>
              <a:ahLst/>
              <a:cxnLst>
                <a:cxn ang="0">
                  <a:pos x="1169" y="0"/>
                </a:cxn>
                <a:cxn ang="0">
                  <a:pos x="1190" y="3"/>
                </a:cxn>
                <a:cxn ang="0">
                  <a:pos x="1212" y="9"/>
                </a:cxn>
                <a:cxn ang="0">
                  <a:pos x="1229" y="19"/>
                </a:cxn>
                <a:cxn ang="0">
                  <a:pos x="1246" y="33"/>
                </a:cxn>
                <a:cxn ang="0">
                  <a:pos x="1259" y="49"/>
                </a:cxn>
                <a:cxn ang="0">
                  <a:pos x="1269" y="67"/>
                </a:cxn>
                <a:cxn ang="0">
                  <a:pos x="1276" y="88"/>
                </a:cxn>
                <a:cxn ang="0">
                  <a:pos x="1278" y="109"/>
                </a:cxn>
                <a:cxn ang="0">
                  <a:pos x="1276" y="131"/>
                </a:cxn>
                <a:cxn ang="0">
                  <a:pos x="1269" y="152"/>
                </a:cxn>
                <a:cxn ang="0">
                  <a:pos x="1259" y="170"/>
                </a:cxn>
                <a:cxn ang="0">
                  <a:pos x="1246" y="187"/>
                </a:cxn>
                <a:cxn ang="0">
                  <a:pos x="1229" y="200"/>
                </a:cxn>
                <a:cxn ang="0">
                  <a:pos x="1212" y="210"/>
                </a:cxn>
                <a:cxn ang="0">
                  <a:pos x="1190" y="217"/>
                </a:cxn>
                <a:cxn ang="0">
                  <a:pos x="1169" y="219"/>
                </a:cxn>
                <a:cxn ang="0">
                  <a:pos x="97" y="218"/>
                </a:cxn>
                <a:cxn ang="0">
                  <a:pos x="76" y="213"/>
                </a:cxn>
                <a:cxn ang="0">
                  <a:pos x="56" y="206"/>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4"/>
                </a:cxn>
                <a:cxn ang="0">
                  <a:pos x="76" y="6"/>
                </a:cxn>
                <a:cxn ang="0">
                  <a:pos x="97" y="2"/>
                </a:cxn>
              </a:cxnLst>
              <a:rect l="0" t="0" r="r" b="b"/>
              <a:pathLst>
                <a:path w="1278" h="219">
                  <a:moveTo>
                    <a:pt x="108" y="0"/>
                  </a:moveTo>
                  <a:lnTo>
                    <a:pt x="1169" y="0"/>
                  </a:lnTo>
                  <a:lnTo>
                    <a:pt x="1180" y="2"/>
                  </a:lnTo>
                  <a:lnTo>
                    <a:pt x="1190" y="3"/>
                  </a:lnTo>
                  <a:lnTo>
                    <a:pt x="1202" y="6"/>
                  </a:lnTo>
                  <a:lnTo>
                    <a:pt x="1212" y="9"/>
                  </a:lnTo>
                  <a:lnTo>
                    <a:pt x="1220" y="14"/>
                  </a:lnTo>
                  <a:lnTo>
                    <a:pt x="1229" y="19"/>
                  </a:lnTo>
                  <a:lnTo>
                    <a:pt x="1238" y="26"/>
                  </a:lnTo>
                  <a:lnTo>
                    <a:pt x="1246" y="33"/>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2"/>
                  </a:lnTo>
                  <a:lnTo>
                    <a:pt x="1265" y="161"/>
                  </a:lnTo>
                  <a:lnTo>
                    <a:pt x="1259" y="170"/>
                  </a:lnTo>
                  <a:lnTo>
                    <a:pt x="1253" y="179"/>
                  </a:lnTo>
                  <a:lnTo>
                    <a:pt x="1246" y="187"/>
                  </a:lnTo>
                  <a:lnTo>
                    <a:pt x="1238" y="193"/>
                  </a:lnTo>
                  <a:lnTo>
                    <a:pt x="1229" y="200"/>
                  </a:lnTo>
                  <a:lnTo>
                    <a:pt x="1220" y="206"/>
                  </a:lnTo>
                  <a:lnTo>
                    <a:pt x="1212" y="210"/>
                  </a:lnTo>
                  <a:lnTo>
                    <a:pt x="1202" y="213"/>
                  </a:lnTo>
                  <a:lnTo>
                    <a:pt x="1190" y="217"/>
                  </a:lnTo>
                  <a:lnTo>
                    <a:pt x="1180" y="218"/>
                  </a:lnTo>
                  <a:lnTo>
                    <a:pt x="1169" y="219"/>
                  </a:lnTo>
                  <a:lnTo>
                    <a:pt x="108" y="219"/>
                  </a:lnTo>
                  <a:lnTo>
                    <a:pt x="97" y="218"/>
                  </a:lnTo>
                  <a:lnTo>
                    <a:pt x="86" y="217"/>
                  </a:lnTo>
                  <a:lnTo>
                    <a:pt x="76" y="213"/>
                  </a:lnTo>
                  <a:lnTo>
                    <a:pt x="66" y="210"/>
                  </a:lnTo>
                  <a:lnTo>
                    <a:pt x="56" y="206"/>
                  </a:lnTo>
                  <a:lnTo>
                    <a:pt x="47" y="200"/>
                  </a:lnTo>
                  <a:lnTo>
                    <a:pt x="38" y="193"/>
                  </a:lnTo>
                  <a:lnTo>
                    <a:pt x="31" y="187"/>
                  </a:lnTo>
                  <a:lnTo>
                    <a:pt x="24" y="179"/>
                  </a:lnTo>
                  <a:lnTo>
                    <a:pt x="17" y="170"/>
                  </a:lnTo>
                  <a:lnTo>
                    <a:pt x="12" y="161"/>
                  </a:lnTo>
                  <a:lnTo>
                    <a:pt x="7" y="152"/>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3"/>
                  </a:lnTo>
                  <a:lnTo>
                    <a:pt x="38"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 name="Freeform 28"/>
            <p:cNvSpPr>
              <a:spLocks/>
            </p:cNvSpPr>
            <p:nvPr/>
          </p:nvSpPr>
          <p:spPr bwMode="auto">
            <a:xfrm>
              <a:off x="10455678" y="2213924"/>
              <a:ext cx="28575" cy="28575"/>
            </a:xfrm>
            <a:custGeom>
              <a:avLst/>
              <a:gdLst/>
              <a:ahLst/>
              <a:cxnLst>
                <a:cxn ang="0">
                  <a:pos x="101" y="182"/>
                </a:cxn>
                <a:cxn ang="0">
                  <a:pos x="119" y="179"/>
                </a:cxn>
                <a:cxn ang="0">
                  <a:pos x="135" y="171"/>
                </a:cxn>
                <a:cxn ang="0">
                  <a:pos x="150" y="161"/>
                </a:cxn>
                <a:cxn ang="0">
                  <a:pos x="162" y="149"/>
                </a:cxn>
                <a:cxn ang="0">
                  <a:pos x="172" y="134"/>
                </a:cxn>
                <a:cxn ang="0">
                  <a:pos x="179" y="118"/>
                </a:cxn>
                <a:cxn ang="0">
                  <a:pos x="182" y="100"/>
                </a:cxn>
                <a:cxn ang="0">
                  <a:pos x="182" y="82"/>
                </a:cxn>
                <a:cxn ang="0">
                  <a:pos x="179"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9" y="179"/>
                  </a:lnTo>
                  <a:lnTo>
                    <a:pt x="126" y="175"/>
                  </a:lnTo>
                  <a:lnTo>
                    <a:pt x="135" y="171"/>
                  </a:lnTo>
                  <a:lnTo>
                    <a:pt x="142" y="167"/>
                  </a:lnTo>
                  <a:lnTo>
                    <a:pt x="150" y="161"/>
                  </a:lnTo>
                  <a:lnTo>
                    <a:pt x="156" y="156"/>
                  </a:lnTo>
                  <a:lnTo>
                    <a:pt x="162" y="149"/>
                  </a:lnTo>
                  <a:lnTo>
                    <a:pt x="167" y="142"/>
                  </a:lnTo>
                  <a:lnTo>
                    <a:pt x="172" y="134"/>
                  </a:lnTo>
                  <a:lnTo>
                    <a:pt x="175" y="127"/>
                  </a:lnTo>
                  <a:lnTo>
                    <a:pt x="179" y="118"/>
                  </a:lnTo>
                  <a:lnTo>
                    <a:pt x="181" y="109"/>
                  </a:lnTo>
                  <a:lnTo>
                    <a:pt x="182" y="100"/>
                  </a:lnTo>
                  <a:lnTo>
                    <a:pt x="183" y="91"/>
                  </a:lnTo>
                  <a:lnTo>
                    <a:pt x="182" y="82"/>
                  </a:lnTo>
                  <a:lnTo>
                    <a:pt x="181" y="72"/>
                  </a:lnTo>
                  <a:lnTo>
                    <a:pt x="179" y="63"/>
                  </a:lnTo>
                  <a:lnTo>
                    <a:pt x="175" y="56"/>
                  </a:lnTo>
                  <a:lnTo>
                    <a:pt x="172" y="48"/>
                  </a:lnTo>
                  <a:lnTo>
                    <a:pt x="167" y="40"/>
                  </a:lnTo>
                  <a:lnTo>
                    <a:pt x="162" y="33"/>
                  </a:lnTo>
                  <a:lnTo>
                    <a:pt x="156" y="27"/>
                  </a:lnTo>
                  <a:lnTo>
                    <a:pt x="150" y="20"/>
                  </a:lnTo>
                  <a:lnTo>
                    <a:pt x="142" y="16"/>
                  </a:lnTo>
                  <a:lnTo>
                    <a:pt x="135" y="11"/>
                  </a:lnTo>
                  <a:lnTo>
                    <a:pt x="126" y="7"/>
                  </a:lnTo>
                  <a:lnTo>
                    <a:pt x="119" y="4"/>
                  </a:lnTo>
                  <a:lnTo>
                    <a:pt x="110" y="1"/>
                  </a:lnTo>
                  <a:lnTo>
                    <a:pt x="101" y="0"/>
                  </a:lnTo>
                  <a:lnTo>
                    <a:pt x="91" y="0"/>
                  </a:lnTo>
                  <a:lnTo>
                    <a:pt x="82" y="0"/>
                  </a:lnTo>
                  <a:lnTo>
                    <a:pt x="73" y="1"/>
                  </a:lnTo>
                  <a:lnTo>
                    <a:pt x="64" y="4"/>
                  </a:lnTo>
                  <a:lnTo>
                    <a:pt x="55" y="7"/>
                  </a:lnTo>
                  <a:lnTo>
                    <a:pt x="48" y="11"/>
                  </a:lnTo>
                  <a:lnTo>
                    <a:pt x="40" y="16"/>
                  </a:lnTo>
                  <a:lnTo>
                    <a:pt x="33" y="20"/>
                  </a:lnTo>
                  <a:lnTo>
                    <a:pt x="27" y="27"/>
                  </a:lnTo>
                  <a:lnTo>
                    <a:pt x="21" y="33"/>
                  </a:lnTo>
                  <a:lnTo>
                    <a:pt x="16" y="40"/>
                  </a:lnTo>
                  <a:lnTo>
                    <a:pt x="11" y="48"/>
                  </a:lnTo>
                  <a:lnTo>
                    <a:pt x="7" y="56"/>
                  </a:lnTo>
                  <a:lnTo>
                    <a:pt x="4" y="63"/>
                  </a:lnTo>
                  <a:lnTo>
                    <a:pt x="2" y="72"/>
                  </a:lnTo>
                  <a:lnTo>
                    <a:pt x="0" y="82"/>
                  </a:lnTo>
                  <a:lnTo>
                    <a:pt x="0" y="91"/>
                  </a:lnTo>
                  <a:lnTo>
                    <a:pt x="0" y="100"/>
                  </a:lnTo>
                  <a:lnTo>
                    <a:pt x="2" y="109"/>
                  </a:lnTo>
                  <a:lnTo>
                    <a:pt x="4" y="118"/>
                  </a:lnTo>
                  <a:lnTo>
                    <a:pt x="7" y="127"/>
                  </a:lnTo>
                  <a:lnTo>
                    <a:pt x="11" y="134"/>
                  </a:lnTo>
                  <a:lnTo>
                    <a:pt x="16" y="142"/>
                  </a:lnTo>
                  <a:lnTo>
                    <a:pt x="21" y="149"/>
                  </a:lnTo>
                  <a:lnTo>
                    <a:pt x="27"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 name="Freeform 29"/>
            <p:cNvSpPr>
              <a:spLocks/>
            </p:cNvSpPr>
            <p:nvPr/>
          </p:nvSpPr>
          <p:spPr bwMode="auto">
            <a:xfrm>
              <a:off x="10495365" y="2213924"/>
              <a:ext cx="30163" cy="28575"/>
            </a:xfrm>
            <a:custGeom>
              <a:avLst/>
              <a:gdLst/>
              <a:ahLst/>
              <a:cxnLst>
                <a:cxn ang="0">
                  <a:pos x="101" y="182"/>
                </a:cxn>
                <a:cxn ang="0">
                  <a:pos x="119" y="179"/>
                </a:cxn>
                <a:cxn ang="0">
                  <a:pos x="135" y="171"/>
                </a:cxn>
                <a:cxn ang="0">
                  <a:pos x="150" y="161"/>
                </a:cxn>
                <a:cxn ang="0">
                  <a:pos x="162" y="149"/>
                </a:cxn>
                <a:cxn ang="0">
                  <a:pos x="172" y="134"/>
                </a:cxn>
                <a:cxn ang="0">
                  <a:pos x="178" y="118"/>
                </a:cxn>
                <a:cxn ang="0">
                  <a:pos x="182" y="100"/>
                </a:cxn>
                <a:cxn ang="0">
                  <a:pos x="182" y="82"/>
                </a:cxn>
                <a:cxn ang="0">
                  <a:pos x="178" y="63"/>
                </a:cxn>
                <a:cxn ang="0">
                  <a:pos x="172" y="48"/>
                </a:cxn>
                <a:cxn ang="0">
                  <a:pos x="162" y="33"/>
                </a:cxn>
                <a:cxn ang="0">
                  <a:pos x="150" y="20"/>
                </a:cxn>
                <a:cxn ang="0">
                  <a:pos x="135" y="11"/>
                </a:cxn>
                <a:cxn ang="0">
                  <a:pos x="119" y="4"/>
                </a:cxn>
                <a:cxn ang="0">
                  <a:pos x="101"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3" h="182">
                  <a:moveTo>
                    <a:pt x="92" y="182"/>
                  </a:moveTo>
                  <a:lnTo>
                    <a:pt x="101" y="182"/>
                  </a:lnTo>
                  <a:lnTo>
                    <a:pt x="110" y="181"/>
                  </a:lnTo>
                  <a:lnTo>
                    <a:pt x="119" y="179"/>
                  </a:lnTo>
                  <a:lnTo>
                    <a:pt x="127" y="175"/>
                  </a:lnTo>
                  <a:lnTo>
                    <a:pt x="135" y="171"/>
                  </a:lnTo>
                  <a:lnTo>
                    <a:pt x="142" y="167"/>
                  </a:lnTo>
                  <a:lnTo>
                    <a:pt x="150" y="161"/>
                  </a:lnTo>
                  <a:lnTo>
                    <a:pt x="156" y="156"/>
                  </a:lnTo>
                  <a:lnTo>
                    <a:pt x="162" y="149"/>
                  </a:lnTo>
                  <a:lnTo>
                    <a:pt x="167"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7" y="40"/>
                  </a:lnTo>
                  <a:lnTo>
                    <a:pt x="162" y="33"/>
                  </a:lnTo>
                  <a:lnTo>
                    <a:pt x="156" y="27"/>
                  </a:lnTo>
                  <a:lnTo>
                    <a:pt x="150" y="20"/>
                  </a:lnTo>
                  <a:lnTo>
                    <a:pt x="142" y="16"/>
                  </a:lnTo>
                  <a:lnTo>
                    <a:pt x="135" y="11"/>
                  </a:lnTo>
                  <a:lnTo>
                    <a:pt x="127" y="7"/>
                  </a:lnTo>
                  <a:lnTo>
                    <a:pt x="119" y="4"/>
                  </a:lnTo>
                  <a:lnTo>
                    <a:pt x="110" y="1"/>
                  </a:lnTo>
                  <a:lnTo>
                    <a:pt x="101" y="0"/>
                  </a:lnTo>
                  <a:lnTo>
                    <a:pt x="92"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8" y="56"/>
                  </a:lnTo>
                  <a:lnTo>
                    <a:pt x="4" y="63"/>
                  </a:lnTo>
                  <a:lnTo>
                    <a:pt x="2" y="72"/>
                  </a:lnTo>
                  <a:lnTo>
                    <a:pt x="1" y="82"/>
                  </a:lnTo>
                  <a:lnTo>
                    <a:pt x="0" y="91"/>
                  </a:lnTo>
                  <a:lnTo>
                    <a:pt x="1" y="100"/>
                  </a:lnTo>
                  <a:lnTo>
                    <a:pt x="2" y="109"/>
                  </a:lnTo>
                  <a:lnTo>
                    <a:pt x="4" y="118"/>
                  </a:lnTo>
                  <a:lnTo>
                    <a:pt x="8"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 name="Freeform 30"/>
            <p:cNvSpPr>
              <a:spLocks/>
            </p:cNvSpPr>
            <p:nvPr/>
          </p:nvSpPr>
          <p:spPr bwMode="auto">
            <a:xfrm>
              <a:off x="10536640" y="2213924"/>
              <a:ext cx="28575" cy="28575"/>
            </a:xfrm>
            <a:custGeom>
              <a:avLst/>
              <a:gdLst/>
              <a:ahLst/>
              <a:cxnLst>
                <a:cxn ang="0">
                  <a:pos x="101" y="182"/>
                </a:cxn>
                <a:cxn ang="0">
                  <a:pos x="118" y="179"/>
                </a:cxn>
                <a:cxn ang="0">
                  <a:pos x="135" y="171"/>
                </a:cxn>
                <a:cxn ang="0">
                  <a:pos x="149" y="161"/>
                </a:cxn>
                <a:cxn ang="0">
                  <a:pos x="162" y="149"/>
                </a:cxn>
                <a:cxn ang="0">
                  <a:pos x="172" y="134"/>
                </a:cxn>
                <a:cxn ang="0">
                  <a:pos x="178" y="118"/>
                </a:cxn>
                <a:cxn ang="0">
                  <a:pos x="183" y="100"/>
                </a:cxn>
                <a:cxn ang="0">
                  <a:pos x="183" y="82"/>
                </a:cxn>
                <a:cxn ang="0">
                  <a:pos x="178" y="63"/>
                </a:cxn>
                <a:cxn ang="0">
                  <a:pos x="172" y="48"/>
                </a:cxn>
                <a:cxn ang="0">
                  <a:pos x="162" y="33"/>
                </a:cxn>
                <a:cxn ang="0">
                  <a:pos x="149" y="20"/>
                </a:cxn>
                <a:cxn ang="0">
                  <a:pos x="135" y="11"/>
                </a:cxn>
                <a:cxn ang="0">
                  <a:pos x="118" y="4"/>
                </a:cxn>
                <a:cxn ang="0">
                  <a:pos x="101" y="0"/>
                </a:cxn>
                <a:cxn ang="0">
                  <a:pos x="82" y="0"/>
                </a:cxn>
                <a:cxn ang="0">
                  <a:pos x="64" y="4"/>
                </a:cxn>
                <a:cxn ang="0">
                  <a:pos x="47"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7" y="171"/>
                </a:cxn>
                <a:cxn ang="0">
                  <a:pos x="64" y="179"/>
                </a:cxn>
                <a:cxn ang="0">
                  <a:pos x="82" y="182"/>
                </a:cxn>
              </a:cxnLst>
              <a:rect l="0" t="0" r="r" b="b"/>
              <a:pathLst>
                <a:path w="183" h="182">
                  <a:moveTo>
                    <a:pt x="92" y="182"/>
                  </a:moveTo>
                  <a:lnTo>
                    <a:pt x="101" y="182"/>
                  </a:lnTo>
                  <a:lnTo>
                    <a:pt x="109" y="181"/>
                  </a:lnTo>
                  <a:lnTo>
                    <a:pt x="118" y="179"/>
                  </a:lnTo>
                  <a:lnTo>
                    <a:pt x="127" y="175"/>
                  </a:lnTo>
                  <a:lnTo>
                    <a:pt x="135" y="171"/>
                  </a:lnTo>
                  <a:lnTo>
                    <a:pt x="143" y="167"/>
                  </a:lnTo>
                  <a:lnTo>
                    <a:pt x="149" y="161"/>
                  </a:lnTo>
                  <a:lnTo>
                    <a:pt x="156" y="156"/>
                  </a:lnTo>
                  <a:lnTo>
                    <a:pt x="162" y="149"/>
                  </a:lnTo>
                  <a:lnTo>
                    <a:pt x="167" y="142"/>
                  </a:lnTo>
                  <a:lnTo>
                    <a:pt x="172" y="134"/>
                  </a:lnTo>
                  <a:lnTo>
                    <a:pt x="176" y="127"/>
                  </a:lnTo>
                  <a:lnTo>
                    <a:pt x="178" y="118"/>
                  </a:lnTo>
                  <a:lnTo>
                    <a:pt x="180" y="109"/>
                  </a:lnTo>
                  <a:lnTo>
                    <a:pt x="183" y="100"/>
                  </a:lnTo>
                  <a:lnTo>
                    <a:pt x="183" y="91"/>
                  </a:lnTo>
                  <a:lnTo>
                    <a:pt x="183" y="82"/>
                  </a:lnTo>
                  <a:lnTo>
                    <a:pt x="180" y="72"/>
                  </a:lnTo>
                  <a:lnTo>
                    <a:pt x="178" y="63"/>
                  </a:lnTo>
                  <a:lnTo>
                    <a:pt x="176" y="56"/>
                  </a:lnTo>
                  <a:lnTo>
                    <a:pt x="172" y="48"/>
                  </a:lnTo>
                  <a:lnTo>
                    <a:pt x="167" y="40"/>
                  </a:lnTo>
                  <a:lnTo>
                    <a:pt x="162" y="33"/>
                  </a:lnTo>
                  <a:lnTo>
                    <a:pt x="156" y="27"/>
                  </a:lnTo>
                  <a:lnTo>
                    <a:pt x="149" y="20"/>
                  </a:lnTo>
                  <a:lnTo>
                    <a:pt x="143" y="16"/>
                  </a:lnTo>
                  <a:lnTo>
                    <a:pt x="135" y="11"/>
                  </a:lnTo>
                  <a:lnTo>
                    <a:pt x="127" y="7"/>
                  </a:lnTo>
                  <a:lnTo>
                    <a:pt x="118" y="4"/>
                  </a:lnTo>
                  <a:lnTo>
                    <a:pt x="109" y="1"/>
                  </a:lnTo>
                  <a:lnTo>
                    <a:pt x="101" y="0"/>
                  </a:lnTo>
                  <a:lnTo>
                    <a:pt x="92" y="0"/>
                  </a:lnTo>
                  <a:lnTo>
                    <a:pt x="82" y="0"/>
                  </a:lnTo>
                  <a:lnTo>
                    <a:pt x="73" y="1"/>
                  </a:lnTo>
                  <a:lnTo>
                    <a:pt x="64" y="4"/>
                  </a:lnTo>
                  <a:lnTo>
                    <a:pt x="56" y="7"/>
                  </a:lnTo>
                  <a:lnTo>
                    <a:pt x="47" y="11"/>
                  </a:lnTo>
                  <a:lnTo>
                    <a:pt x="41" y="16"/>
                  </a:lnTo>
                  <a:lnTo>
                    <a:pt x="33" y="20"/>
                  </a:lnTo>
                  <a:lnTo>
                    <a:pt x="26" y="27"/>
                  </a:lnTo>
                  <a:lnTo>
                    <a:pt x="21" y="33"/>
                  </a:lnTo>
                  <a:lnTo>
                    <a:pt x="15"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5" y="142"/>
                  </a:lnTo>
                  <a:lnTo>
                    <a:pt x="21" y="149"/>
                  </a:lnTo>
                  <a:lnTo>
                    <a:pt x="26" y="156"/>
                  </a:lnTo>
                  <a:lnTo>
                    <a:pt x="33" y="161"/>
                  </a:lnTo>
                  <a:lnTo>
                    <a:pt x="41" y="167"/>
                  </a:lnTo>
                  <a:lnTo>
                    <a:pt x="47" y="171"/>
                  </a:lnTo>
                  <a:lnTo>
                    <a:pt x="56" y="175"/>
                  </a:lnTo>
                  <a:lnTo>
                    <a:pt x="64"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 name="Freeform 31"/>
            <p:cNvSpPr>
              <a:spLocks/>
            </p:cNvSpPr>
            <p:nvPr/>
          </p:nvSpPr>
          <p:spPr bwMode="auto">
            <a:xfrm>
              <a:off x="10576328" y="2213924"/>
              <a:ext cx="28575" cy="28575"/>
            </a:xfrm>
            <a:custGeom>
              <a:avLst/>
              <a:gdLst/>
              <a:ahLst/>
              <a:cxnLst>
                <a:cxn ang="0">
                  <a:pos x="100" y="182"/>
                </a:cxn>
                <a:cxn ang="0">
                  <a:pos x="118" y="179"/>
                </a:cxn>
                <a:cxn ang="0">
                  <a:pos x="135" y="171"/>
                </a:cxn>
                <a:cxn ang="0">
                  <a:pos x="149" y="161"/>
                </a:cxn>
                <a:cxn ang="0">
                  <a:pos x="161" y="149"/>
                </a:cxn>
                <a:cxn ang="0">
                  <a:pos x="171" y="134"/>
                </a:cxn>
                <a:cxn ang="0">
                  <a:pos x="178" y="118"/>
                </a:cxn>
                <a:cxn ang="0">
                  <a:pos x="182" y="100"/>
                </a:cxn>
                <a:cxn ang="0">
                  <a:pos x="182" y="82"/>
                </a:cxn>
                <a:cxn ang="0">
                  <a:pos x="178"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3" y="20"/>
                </a:cxn>
                <a:cxn ang="0">
                  <a:pos x="21" y="33"/>
                </a:cxn>
                <a:cxn ang="0">
                  <a:pos x="11" y="48"/>
                </a:cxn>
                <a:cxn ang="0">
                  <a:pos x="4" y="63"/>
                </a:cxn>
                <a:cxn ang="0">
                  <a:pos x="1" y="82"/>
                </a:cxn>
                <a:cxn ang="0">
                  <a:pos x="1" y="100"/>
                </a:cxn>
                <a:cxn ang="0">
                  <a:pos x="4" y="118"/>
                </a:cxn>
                <a:cxn ang="0">
                  <a:pos x="11" y="134"/>
                </a:cxn>
                <a:cxn ang="0">
                  <a:pos x="21" y="149"/>
                </a:cxn>
                <a:cxn ang="0">
                  <a:pos x="33" y="161"/>
                </a:cxn>
                <a:cxn ang="0">
                  <a:pos x="48" y="171"/>
                </a:cxn>
                <a:cxn ang="0">
                  <a:pos x="64" y="179"/>
                </a:cxn>
                <a:cxn ang="0">
                  <a:pos x="82" y="182"/>
                </a:cxn>
              </a:cxnLst>
              <a:rect l="0" t="0" r="r" b="b"/>
              <a:pathLst>
                <a:path w="182" h="182">
                  <a:moveTo>
                    <a:pt x="92" y="182"/>
                  </a:moveTo>
                  <a:lnTo>
                    <a:pt x="100" y="182"/>
                  </a:lnTo>
                  <a:lnTo>
                    <a:pt x="109" y="181"/>
                  </a:lnTo>
                  <a:lnTo>
                    <a:pt x="118" y="179"/>
                  </a:lnTo>
                  <a:lnTo>
                    <a:pt x="127" y="175"/>
                  </a:lnTo>
                  <a:lnTo>
                    <a:pt x="135" y="171"/>
                  </a:lnTo>
                  <a:lnTo>
                    <a:pt x="143" y="167"/>
                  </a:lnTo>
                  <a:lnTo>
                    <a:pt x="149" y="161"/>
                  </a:lnTo>
                  <a:lnTo>
                    <a:pt x="156" y="156"/>
                  </a:lnTo>
                  <a:lnTo>
                    <a:pt x="161" y="149"/>
                  </a:lnTo>
                  <a:lnTo>
                    <a:pt x="167" y="142"/>
                  </a:lnTo>
                  <a:lnTo>
                    <a:pt x="171" y="134"/>
                  </a:lnTo>
                  <a:lnTo>
                    <a:pt x="176" y="127"/>
                  </a:lnTo>
                  <a:lnTo>
                    <a:pt x="178" y="118"/>
                  </a:lnTo>
                  <a:lnTo>
                    <a:pt x="180" y="109"/>
                  </a:lnTo>
                  <a:lnTo>
                    <a:pt x="182" y="100"/>
                  </a:lnTo>
                  <a:lnTo>
                    <a:pt x="182" y="91"/>
                  </a:lnTo>
                  <a:lnTo>
                    <a:pt x="182" y="82"/>
                  </a:lnTo>
                  <a:lnTo>
                    <a:pt x="180" y="72"/>
                  </a:lnTo>
                  <a:lnTo>
                    <a:pt x="178" y="63"/>
                  </a:lnTo>
                  <a:lnTo>
                    <a:pt x="176" y="56"/>
                  </a:lnTo>
                  <a:lnTo>
                    <a:pt x="171" y="48"/>
                  </a:lnTo>
                  <a:lnTo>
                    <a:pt x="167" y="40"/>
                  </a:lnTo>
                  <a:lnTo>
                    <a:pt x="161" y="33"/>
                  </a:lnTo>
                  <a:lnTo>
                    <a:pt x="156" y="27"/>
                  </a:lnTo>
                  <a:lnTo>
                    <a:pt x="149" y="20"/>
                  </a:lnTo>
                  <a:lnTo>
                    <a:pt x="143" y="16"/>
                  </a:lnTo>
                  <a:lnTo>
                    <a:pt x="135" y="11"/>
                  </a:lnTo>
                  <a:lnTo>
                    <a:pt x="127" y="7"/>
                  </a:lnTo>
                  <a:lnTo>
                    <a:pt x="118" y="4"/>
                  </a:lnTo>
                  <a:lnTo>
                    <a:pt x="109" y="1"/>
                  </a:lnTo>
                  <a:lnTo>
                    <a:pt x="100" y="0"/>
                  </a:lnTo>
                  <a:lnTo>
                    <a:pt x="92" y="0"/>
                  </a:lnTo>
                  <a:lnTo>
                    <a:pt x="82" y="0"/>
                  </a:lnTo>
                  <a:lnTo>
                    <a:pt x="73" y="1"/>
                  </a:lnTo>
                  <a:lnTo>
                    <a:pt x="64" y="4"/>
                  </a:lnTo>
                  <a:lnTo>
                    <a:pt x="56" y="7"/>
                  </a:lnTo>
                  <a:lnTo>
                    <a:pt x="48" y="11"/>
                  </a:lnTo>
                  <a:lnTo>
                    <a:pt x="41" y="16"/>
                  </a:lnTo>
                  <a:lnTo>
                    <a:pt x="33" y="20"/>
                  </a:lnTo>
                  <a:lnTo>
                    <a:pt x="27" y="27"/>
                  </a:lnTo>
                  <a:lnTo>
                    <a:pt x="21" y="33"/>
                  </a:lnTo>
                  <a:lnTo>
                    <a:pt x="16" y="40"/>
                  </a:lnTo>
                  <a:lnTo>
                    <a:pt x="11" y="48"/>
                  </a:lnTo>
                  <a:lnTo>
                    <a:pt x="7" y="56"/>
                  </a:lnTo>
                  <a:lnTo>
                    <a:pt x="4" y="63"/>
                  </a:lnTo>
                  <a:lnTo>
                    <a:pt x="2" y="72"/>
                  </a:lnTo>
                  <a:lnTo>
                    <a:pt x="1" y="82"/>
                  </a:lnTo>
                  <a:lnTo>
                    <a:pt x="0" y="91"/>
                  </a:lnTo>
                  <a:lnTo>
                    <a:pt x="1" y="100"/>
                  </a:lnTo>
                  <a:lnTo>
                    <a:pt x="2" y="109"/>
                  </a:lnTo>
                  <a:lnTo>
                    <a:pt x="4" y="118"/>
                  </a:lnTo>
                  <a:lnTo>
                    <a:pt x="7" y="127"/>
                  </a:lnTo>
                  <a:lnTo>
                    <a:pt x="11" y="134"/>
                  </a:lnTo>
                  <a:lnTo>
                    <a:pt x="16" y="142"/>
                  </a:lnTo>
                  <a:lnTo>
                    <a:pt x="21" y="149"/>
                  </a:lnTo>
                  <a:lnTo>
                    <a:pt x="27" y="156"/>
                  </a:lnTo>
                  <a:lnTo>
                    <a:pt x="33" y="161"/>
                  </a:lnTo>
                  <a:lnTo>
                    <a:pt x="41" y="167"/>
                  </a:lnTo>
                  <a:lnTo>
                    <a:pt x="48" y="171"/>
                  </a:lnTo>
                  <a:lnTo>
                    <a:pt x="56" y="175"/>
                  </a:lnTo>
                  <a:lnTo>
                    <a:pt x="64"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 name="Freeform 32"/>
            <p:cNvSpPr>
              <a:spLocks/>
            </p:cNvSpPr>
            <p:nvPr/>
          </p:nvSpPr>
          <p:spPr bwMode="auto">
            <a:xfrm>
              <a:off x="10616015" y="2213924"/>
              <a:ext cx="28575" cy="28575"/>
            </a:xfrm>
            <a:custGeom>
              <a:avLst/>
              <a:gdLst/>
              <a:ahLst/>
              <a:cxnLst>
                <a:cxn ang="0">
                  <a:pos x="100" y="182"/>
                </a:cxn>
                <a:cxn ang="0">
                  <a:pos x="118" y="179"/>
                </a:cxn>
                <a:cxn ang="0">
                  <a:pos x="135"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5" y="11"/>
                </a:cxn>
                <a:cxn ang="0">
                  <a:pos x="118" y="4"/>
                </a:cxn>
                <a:cxn ang="0">
                  <a:pos x="100" y="0"/>
                </a:cxn>
                <a:cxn ang="0">
                  <a:pos x="82" y="0"/>
                </a:cxn>
                <a:cxn ang="0">
                  <a:pos x="64" y="4"/>
                </a:cxn>
                <a:cxn ang="0">
                  <a:pos x="48" y="11"/>
                </a:cxn>
                <a:cxn ang="0">
                  <a:pos x="34" y="20"/>
                </a:cxn>
                <a:cxn ang="0">
                  <a:pos x="20" y="33"/>
                </a:cxn>
                <a:cxn ang="0">
                  <a:pos x="10" y="48"/>
                </a:cxn>
                <a:cxn ang="0">
                  <a:pos x="4" y="63"/>
                </a:cxn>
                <a:cxn ang="0">
                  <a:pos x="0" y="82"/>
                </a:cxn>
                <a:cxn ang="0">
                  <a:pos x="0" y="100"/>
                </a:cxn>
                <a:cxn ang="0">
                  <a:pos x="4" y="118"/>
                </a:cxn>
                <a:cxn ang="0">
                  <a:pos x="10" y="134"/>
                </a:cxn>
                <a:cxn ang="0">
                  <a:pos x="20" y="149"/>
                </a:cxn>
                <a:cxn ang="0">
                  <a:pos x="34" y="161"/>
                </a:cxn>
                <a:cxn ang="0">
                  <a:pos x="48" y="171"/>
                </a:cxn>
                <a:cxn ang="0">
                  <a:pos x="64" y="179"/>
                </a:cxn>
                <a:cxn ang="0">
                  <a:pos x="82" y="182"/>
                </a:cxn>
              </a:cxnLst>
              <a:rect l="0" t="0" r="r" b="b"/>
              <a:pathLst>
                <a:path w="182" h="182">
                  <a:moveTo>
                    <a:pt x="91" y="182"/>
                  </a:moveTo>
                  <a:lnTo>
                    <a:pt x="100" y="182"/>
                  </a:lnTo>
                  <a:lnTo>
                    <a:pt x="109" y="181"/>
                  </a:lnTo>
                  <a:lnTo>
                    <a:pt x="118" y="179"/>
                  </a:lnTo>
                  <a:lnTo>
                    <a:pt x="127" y="175"/>
                  </a:lnTo>
                  <a:lnTo>
                    <a:pt x="135" y="171"/>
                  </a:lnTo>
                  <a:lnTo>
                    <a:pt x="142" y="167"/>
                  </a:lnTo>
                  <a:lnTo>
                    <a:pt x="149" y="161"/>
                  </a:lnTo>
                  <a:lnTo>
                    <a:pt x="156" y="156"/>
                  </a:lnTo>
                  <a:lnTo>
                    <a:pt x="161" y="149"/>
                  </a:lnTo>
                  <a:lnTo>
                    <a:pt x="167" y="142"/>
                  </a:lnTo>
                  <a:lnTo>
                    <a:pt x="171" y="134"/>
                  </a:lnTo>
                  <a:lnTo>
                    <a:pt x="176" y="127"/>
                  </a:lnTo>
                  <a:lnTo>
                    <a:pt x="179" y="118"/>
                  </a:lnTo>
                  <a:lnTo>
                    <a:pt x="181" y="109"/>
                  </a:lnTo>
                  <a:lnTo>
                    <a:pt x="182" y="100"/>
                  </a:lnTo>
                  <a:lnTo>
                    <a:pt x="182" y="91"/>
                  </a:lnTo>
                  <a:lnTo>
                    <a:pt x="182" y="82"/>
                  </a:lnTo>
                  <a:lnTo>
                    <a:pt x="181" y="72"/>
                  </a:lnTo>
                  <a:lnTo>
                    <a:pt x="179" y="63"/>
                  </a:lnTo>
                  <a:lnTo>
                    <a:pt x="176" y="56"/>
                  </a:lnTo>
                  <a:lnTo>
                    <a:pt x="171" y="48"/>
                  </a:lnTo>
                  <a:lnTo>
                    <a:pt x="167" y="40"/>
                  </a:lnTo>
                  <a:lnTo>
                    <a:pt x="161" y="33"/>
                  </a:lnTo>
                  <a:lnTo>
                    <a:pt x="156" y="27"/>
                  </a:lnTo>
                  <a:lnTo>
                    <a:pt x="149" y="20"/>
                  </a:lnTo>
                  <a:lnTo>
                    <a:pt x="142" y="16"/>
                  </a:lnTo>
                  <a:lnTo>
                    <a:pt x="135" y="11"/>
                  </a:lnTo>
                  <a:lnTo>
                    <a:pt x="127" y="7"/>
                  </a:lnTo>
                  <a:lnTo>
                    <a:pt x="118" y="4"/>
                  </a:lnTo>
                  <a:lnTo>
                    <a:pt x="109" y="1"/>
                  </a:lnTo>
                  <a:lnTo>
                    <a:pt x="100" y="0"/>
                  </a:lnTo>
                  <a:lnTo>
                    <a:pt x="91" y="0"/>
                  </a:lnTo>
                  <a:lnTo>
                    <a:pt x="82" y="0"/>
                  </a:lnTo>
                  <a:lnTo>
                    <a:pt x="73" y="1"/>
                  </a:lnTo>
                  <a:lnTo>
                    <a:pt x="64" y="4"/>
                  </a:lnTo>
                  <a:lnTo>
                    <a:pt x="56" y="7"/>
                  </a:lnTo>
                  <a:lnTo>
                    <a:pt x="48" y="11"/>
                  </a:lnTo>
                  <a:lnTo>
                    <a:pt x="40" y="16"/>
                  </a:lnTo>
                  <a:lnTo>
                    <a:pt x="34" y="20"/>
                  </a:lnTo>
                  <a:lnTo>
                    <a:pt x="27" y="27"/>
                  </a:lnTo>
                  <a:lnTo>
                    <a:pt x="20" y="33"/>
                  </a:lnTo>
                  <a:lnTo>
                    <a:pt x="16" y="40"/>
                  </a:lnTo>
                  <a:lnTo>
                    <a:pt x="10" y="48"/>
                  </a:lnTo>
                  <a:lnTo>
                    <a:pt x="7" y="56"/>
                  </a:lnTo>
                  <a:lnTo>
                    <a:pt x="4" y="63"/>
                  </a:lnTo>
                  <a:lnTo>
                    <a:pt x="2" y="72"/>
                  </a:lnTo>
                  <a:lnTo>
                    <a:pt x="0" y="82"/>
                  </a:lnTo>
                  <a:lnTo>
                    <a:pt x="0" y="91"/>
                  </a:lnTo>
                  <a:lnTo>
                    <a:pt x="0" y="100"/>
                  </a:lnTo>
                  <a:lnTo>
                    <a:pt x="2" y="109"/>
                  </a:lnTo>
                  <a:lnTo>
                    <a:pt x="4" y="118"/>
                  </a:lnTo>
                  <a:lnTo>
                    <a:pt x="7" y="127"/>
                  </a:lnTo>
                  <a:lnTo>
                    <a:pt x="10" y="134"/>
                  </a:lnTo>
                  <a:lnTo>
                    <a:pt x="16" y="142"/>
                  </a:lnTo>
                  <a:lnTo>
                    <a:pt x="20" y="149"/>
                  </a:lnTo>
                  <a:lnTo>
                    <a:pt x="27" y="156"/>
                  </a:lnTo>
                  <a:lnTo>
                    <a:pt x="34" y="161"/>
                  </a:lnTo>
                  <a:lnTo>
                    <a:pt x="40" y="167"/>
                  </a:lnTo>
                  <a:lnTo>
                    <a:pt x="48" y="171"/>
                  </a:lnTo>
                  <a:lnTo>
                    <a:pt x="56"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 name="Freeform 33"/>
            <p:cNvSpPr>
              <a:spLocks/>
            </p:cNvSpPr>
            <p:nvPr/>
          </p:nvSpPr>
          <p:spPr bwMode="auto">
            <a:xfrm>
              <a:off x="11073215" y="2399662"/>
              <a:ext cx="203200" cy="34925"/>
            </a:xfrm>
            <a:custGeom>
              <a:avLst/>
              <a:gdLst/>
              <a:ahLst/>
              <a:cxnLst>
                <a:cxn ang="0">
                  <a:pos x="1169" y="0"/>
                </a:cxn>
                <a:cxn ang="0">
                  <a:pos x="1190" y="2"/>
                </a:cxn>
                <a:cxn ang="0">
                  <a:pos x="1212" y="9"/>
                </a:cxn>
                <a:cxn ang="0">
                  <a:pos x="1229" y="19"/>
                </a:cxn>
                <a:cxn ang="0">
                  <a:pos x="1246" y="32"/>
                </a:cxn>
                <a:cxn ang="0">
                  <a:pos x="1259" y="49"/>
                </a:cxn>
                <a:cxn ang="0">
                  <a:pos x="1269" y="67"/>
                </a:cxn>
                <a:cxn ang="0">
                  <a:pos x="1276" y="88"/>
                </a:cxn>
                <a:cxn ang="0">
                  <a:pos x="1278" y="109"/>
                </a:cxn>
                <a:cxn ang="0">
                  <a:pos x="1276" y="131"/>
                </a:cxn>
                <a:cxn ang="0">
                  <a:pos x="1269" y="151"/>
                </a:cxn>
                <a:cxn ang="0">
                  <a:pos x="1259" y="170"/>
                </a:cxn>
                <a:cxn ang="0">
                  <a:pos x="1246" y="186"/>
                </a:cxn>
                <a:cxn ang="0">
                  <a:pos x="1229" y="200"/>
                </a:cxn>
                <a:cxn ang="0">
                  <a:pos x="1212" y="210"/>
                </a:cxn>
                <a:cxn ang="0">
                  <a:pos x="1190" y="216"/>
                </a:cxn>
                <a:cxn ang="0">
                  <a:pos x="1169" y="219"/>
                </a:cxn>
                <a:cxn ang="0">
                  <a:pos x="97" y="217"/>
                </a:cxn>
                <a:cxn ang="0">
                  <a:pos x="76" y="213"/>
                </a:cxn>
                <a:cxn ang="0">
                  <a:pos x="56" y="205"/>
                </a:cxn>
                <a:cxn ang="0">
                  <a:pos x="38" y="193"/>
                </a:cxn>
                <a:cxn ang="0">
                  <a:pos x="24" y="179"/>
                </a:cxn>
                <a:cxn ang="0">
                  <a:pos x="12" y="161"/>
                </a:cxn>
                <a:cxn ang="0">
                  <a:pos x="4" y="142"/>
                </a:cxn>
                <a:cxn ang="0">
                  <a:pos x="0" y="120"/>
                </a:cxn>
                <a:cxn ang="0">
                  <a:pos x="0" y="98"/>
                </a:cxn>
                <a:cxn ang="0">
                  <a:pos x="4" y="77"/>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7"/>
                  </a:lnTo>
                  <a:lnTo>
                    <a:pt x="1272" y="77"/>
                  </a:lnTo>
                  <a:lnTo>
                    <a:pt x="1276" y="88"/>
                  </a:lnTo>
                  <a:lnTo>
                    <a:pt x="1277" y="98"/>
                  </a:lnTo>
                  <a:lnTo>
                    <a:pt x="1278" y="109"/>
                  </a:lnTo>
                  <a:lnTo>
                    <a:pt x="1277" y="120"/>
                  </a:lnTo>
                  <a:lnTo>
                    <a:pt x="1276" y="131"/>
                  </a:lnTo>
                  <a:lnTo>
                    <a:pt x="1272" y="142"/>
                  </a:lnTo>
                  <a:lnTo>
                    <a:pt x="1269" y="151"/>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7"/>
                  </a:lnTo>
                  <a:lnTo>
                    <a:pt x="1169" y="219"/>
                  </a:lnTo>
                  <a:lnTo>
                    <a:pt x="108" y="219"/>
                  </a:lnTo>
                  <a:lnTo>
                    <a:pt x="97" y="217"/>
                  </a:lnTo>
                  <a:lnTo>
                    <a:pt x="86" y="216"/>
                  </a:lnTo>
                  <a:lnTo>
                    <a:pt x="76" y="213"/>
                  </a:lnTo>
                  <a:lnTo>
                    <a:pt x="66" y="210"/>
                  </a:lnTo>
                  <a:lnTo>
                    <a:pt x="56" y="205"/>
                  </a:lnTo>
                  <a:lnTo>
                    <a:pt x="47" y="200"/>
                  </a:lnTo>
                  <a:lnTo>
                    <a:pt x="38" y="193"/>
                  </a:lnTo>
                  <a:lnTo>
                    <a:pt x="31" y="186"/>
                  </a:lnTo>
                  <a:lnTo>
                    <a:pt x="24" y="179"/>
                  </a:lnTo>
                  <a:lnTo>
                    <a:pt x="17" y="170"/>
                  </a:lnTo>
                  <a:lnTo>
                    <a:pt x="12" y="161"/>
                  </a:lnTo>
                  <a:lnTo>
                    <a:pt x="7" y="151"/>
                  </a:lnTo>
                  <a:lnTo>
                    <a:pt x="4" y="142"/>
                  </a:lnTo>
                  <a:lnTo>
                    <a:pt x="2" y="131"/>
                  </a:lnTo>
                  <a:lnTo>
                    <a:pt x="0" y="120"/>
                  </a:lnTo>
                  <a:lnTo>
                    <a:pt x="0" y="109"/>
                  </a:lnTo>
                  <a:lnTo>
                    <a:pt x="0" y="98"/>
                  </a:lnTo>
                  <a:lnTo>
                    <a:pt x="2" y="88"/>
                  </a:lnTo>
                  <a:lnTo>
                    <a:pt x="4" y="77"/>
                  </a:lnTo>
                  <a:lnTo>
                    <a:pt x="7" y="67"/>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 name="Freeform 34"/>
            <p:cNvSpPr>
              <a:spLocks/>
            </p:cNvSpPr>
            <p:nvPr/>
          </p:nvSpPr>
          <p:spPr bwMode="auto">
            <a:xfrm>
              <a:off x="10455678" y="2401249"/>
              <a:ext cx="28575" cy="28575"/>
            </a:xfrm>
            <a:custGeom>
              <a:avLst/>
              <a:gdLst/>
              <a:ahLst/>
              <a:cxnLst>
                <a:cxn ang="0">
                  <a:pos x="101" y="183"/>
                </a:cxn>
                <a:cxn ang="0">
                  <a:pos x="119" y="179"/>
                </a:cxn>
                <a:cxn ang="0">
                  <a:pos x="135" y="172"/>
                </a:cxn>
                <a:cxn ang="0">
                  <a:pos x="150" y="162"/>
                </a:cxn>
                <a:cxn ang="0">
                  <a:pos x="162" y="149"/>
                </a:cxn>
                <a:cxn ang="0">
                  <a:pos x="172" y="135"/>
                </a:cxn>
                <a:cxn ang="0">
                  <a:pos x="179" y="118"/>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9" y="179"/>
                  </a:lnTo>
                  <a:lnTo>
                    <a:pt x="126" y="176"/>
                  </a:lnTo>
                  <a:lnTo>
                    <a:pt x="135" y="172"/>
                  </a:lnTo>
                  <a:lnTo>
                    <a:pt x="142" y="167"/>
                  </a:lnTo>
                  <a:lnTo>
                    <a:pt x="150" y="162"/>
                  </a:lnTo>
                  <a:lnTo>
                    <a:pt x="156" y="156"/>
                  </a:lnTo>
                  <a:lnTo>
                    <a:pt x="162" y="149"/>
                  </a:lnTo>
                  <a:lnTo>
                    <a:pt x="167" y="143"/>
                  </a:lnTo>
                  <a:lnTo>
                    <a:pt x="172" y="135"/>
                  </a:lnTo>
                  <a:lnTo>
                    <a:pt x="175" y="127"/>
                  </a:lnTo>
                  <a:lnTo>
                    <a:pt x="179" y="118"/>
                  </a:lnTo>
                  <a:lnTo>
                    <a:pt x="181" y="110"/>
                  </a:lnTo>
                  <a:lnTo>
                    <a:pt x="182" y="101"/>
                  </a:lnTo>
                  <a:lnTo>
                    <a:pt x="183" y="92"/>
                  </a:lnTo>
                  <a:lnTo>
                    <a:pt x="182" y="82"/>
                  </a:lnTo>
                  <a:lnTo>
                    <a:pt x="181" y="73"/>
                  </a:lnTo>
                  <a:lnTo>
                    <a:pt x="179" y="64"/>
                  </a:lnTo>
                  <a:lnTo>
                    <a:pt x="175" y="56"/>
                  </a:lnTo>
                  <a:lnTo>
                    <a:pt x="172" y="48"/>
                  </a:lnTo>
                  <a:lnTo>
                    <a:pt x="167" y="41"/>
                  </a:lnTo>
                  <a:lnTo>
                    <a:pt x="162" y="33"/>
                  </a:lnTo>
                  <a:lnTo>
                    <a:pt x="156" y="27"/>
                  </a:lnTo>
                  <a:lnTo>
                    <a:pt x="150" y="21"/>
                  </a:lnTo>
                  <a:lnTo>
                    <a:pt x="142" y="16"/>
                  </a:lnTo>
                  <a:lnTo>
                    <a:pt x="135" y="11"/>
                  </a:lnTo>
                  <a:lnTo>
                    <a:pt x="126" y="7"/>
                  </a:lnTo>
                  <a:lnTo>
                    <a:pt x="119" y="4"/>
                  </a:lnTo>
                  <a:lnTo>
                    <a:pt x="110" y="2"/>
                  </a:lnTo>
                  <a:lnTo>
                    <a:pt x="101" y="1"/>
                  </a:lnTo>
                  <a:lnTo>
                    <a:pt x="91" y="0"/>
                  </a:lnTo>
                  <a:lnTo>
                    <a:pt x="82" y="1"/>
                  </a:lnTo>
                  <a:lnTo>
                    <a:pt x="73" y="2"/>
                  </a:lnTo>
                  <a:lnTo>
                    <a:pt x="64" y="4"/>
                  </a:lnTo>
                  <a:lnTo>
                    <a:pt x="55" y="7"/>
                  </a:lnTo>
                  <a:lnTo>
                    <a:pt x="48" y="11"/>
                  </a:lnTo>
                  <a:lnTo>
                    <a:pt x="40" y="16"/>
                  </a:lnTo>
                  <a:lnTo>
                    <a:pt x="33" y="21"/>
                  </a:lnTo>
                  <a:lnTo>
                    <a:pt x="27" y="27"/>
                  </a:lnTo>
                  <a:lnTo>
                    <a:pt x="21" y="33"/>
                  </a:lnTo>
                  <a:lnTo>
                    <a:pt x="16" y="41"/>
                  </a:lnTo>
                  <a:lnTo>
                    <a:pt x="11" y="48"/>
                  </a:lnTo>
                  <a:lnTo>
                    <a:pt x="7" y="56"/>
                  </a:lnTo>
                  <a:lnTo>
                    <a:pt x="4" y="64"/>
                  </a:lnTo>
                  <a:lnTo>
                    <a:pt x="2" y="73"/>
                  </a:lnTo>
                  <a:lnTo>
                    <a:pt x="0" y="82"/>
                  </a:lnTo>
                  <a:lnTo>
                    <a:pt x="0" y="92"/>
                  </a:lnTo>
                  <a:lnTo>
                    <a:pt x="0" y="101"/>
                  </a:lnTo>
                  <a:lnTo>
                    <a:pt x="2" y="110"/>
                  </a:lnTo>
                  <a:lnTo>
                    <a:pt x="4" y="118"/>
                  </a:lnTo>
                  <a:lnTo>
                    <a:pt x="7" y="127"/>
                  </a:lnTo>
                  <a:lnTo>
                    <a:pt x="11" y="135"/>
                  </a:lnTo>
                  <a:lnTo>
                    <a:pt x="16" y="143"/>
                  </a:lnTo>
                  <a:lnTo>
                    <a:pt x="21" y="149"/>
                  </a:lnTo>
                  <a:lnTo>
                    <a:pt x="27"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 name="Freeform 35"/>
            <p:cNvSpPr>
              <a:spLocks/>
            </p:cNvSpPr>
            <p:nvPr/>
          </p:nvSpPr>
          <p:spPr bwMode="auto">
            <a:xfrm>
              <a:off x="10495365" y="2401249"/>
              <a:ext cx="30163" cy="28575"/>
            </a:xfrm>
            <a:custGeom>
              <a:avLst/>
              <a:gdLst/>
              <a:ahLst/>
              <a:cxnLst>
                <a:cxn ang="0">
                  <a:pos x="101" y="183"/>
                </a:cxn>
                <a:cxn ang="0">
                  <a:pos x="119" y="179"/>
                </a:cxn>
                <a:cxn ang="0">
                  <a:pos x="135" y="172"/>
                </a:cxn>
                <a:cxn ang="0">
                  <a:pos x="150" y="162"/>
                </a:cxn>
                <a:cxn ang="0">
                  <a:pos x="162" y="149"/>
                </a:cxn>
                <a:cxn ang="0">
                  <a:pos x="172" y="135"/>
                </a:cxn>
                <a:cxn ang="0">
                  <a:pos x="178" y="118"/>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3" h="183">
                  <a:moveTo>
                    <a:pt x="92" y="183"/>
                  </a:moveTo>
                  <a:lnTo>
                    <a:pt x="101" y="183"/>
                  </a:lnTo>
                  <a:lnTo>
                    <a:pt x="110" y="182"/>
                  </a:lnTo>
                  <a:lnTo>
                    <a:pt x="119" y="179"/>
                  </a:lnTo>
                  <a:lnTo>
                    <a:pt x="127" y="176"/>
                  </a:lnTo>
                  <a:lnTo>
                    <a:pt x="135" y="172"/>
                  </a:lnTo>
                  <a:lnTo>
                    <a:pt x="142" y="167"/>
                  </a:lnTo>
                  <a:lnTo>
                    <a:pt x="150" y="162"/>
                  </a:lnTo>
                  <a:lnTo>
                    <a:pt x="156" y="156"/>
                  </a:lnTo>
                  <a:lnTo>
                    <a:pt x="162" y="149"/>
                  </a:lnTo>
                  <a:lnTo>
                    <a:pt x="167"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7" y="41"/>
                  </a:lnTo>
                  <a:lnTo>
                    <a:pt x="162" y="33"/>
                  </a:lnTo>
                  <a:lnTo>
                    <a:pt x="156" y="27"/>
                  </a:lnTo>
                  <a:lnTo>
                    <a:pt x="150" y="21"/>
                  </a:lnTo>
                  <a:lnTo>
                    <a:pt x="142" y="16"/>
                  </a:lnTo>
                  <a:lnTo>
                    <a:pt x="135" y="11"/>
                  </a:lnTo>
                  <a:lnTo>
                    <a:pt x="127" y="7"/>
                  </a:lnTo>
                  <a:lnTo>
                    <a:pt x="119" y="4"/>
                  </a:lnTo>
                  <a:lnTo>
                    <a:pt x="110" y="2"/>
                  </a:lnTo>
                  <a:lnTo>
                    <a:pt x="101" y="1"/>
                  </a:lnTo>
                  <a:lnTo>
                    <a:pt x="92"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8" y="56"/>
                  </a:lnTo>
                  <a:lnTo>
                    <a:pt x="4" y="64"/>
                  </a:lnTo>
                  <a:lnTo>
                    <a:pt x="2" y="73"/>
                  </a:lnTo>
                  <a:lnTo>
                    <a:pt x="1" y="82"/>
                  </a:lnTo>
                  <a:lnTo>
                    <a:pt x="0" y="92"/>
                  </a:lnTo>
                  <a:lnTo>
                    <a:pt x="1" y="101"/>
                  </a:lnTo>
                  <a:lnTo>
                    <a:pt x="2" y="110"/>
                  </a:lnTo>
                  <a:lnTo>
                    <a:pt x="4" y="118"/>
                  </a:lnTo>
                  <a:lnTo>
                    <a:pt x="8"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 name="Freeform 36"/>
            <p:cNvSpPr>
              <a:spLocks/>
            </p:cNvSpPr>
            <p:nvPr/>
          </p:nvSpPr>
          <p:spPr bwMode="auto">
            <a:xfrm>
              <a:off x="10536640" y="2401249"/>
              <a:ext cx="28575" cy="28575"/>
            </a:xfrm>
            <a:custGeom>
              <a:avLst/>
              <a:gdLst/>
              <a:ahLst/>
              <a:cxnLst>
                <a:cxn ang="0">
                  <a:pos x="101" y="183"/>
                </a:cxn>
                <a:cxn ang="0">
                  <a:pos x="118" y="179"/>
                </a:cxn>
                <a:cxn ang="0">
                  <a:pos x="135" y="172"/>
                </a:cxn>
                <a:cxn ang="0">
                  <a:pos x="149" y="162"/>
                </a:cxn>
                <a:cxn ang="0">
                  <a:pos x="162" y="149"/>
                </a:cxn>
                <a:cxn ang="0">
                  <a:pos x="172" y="135"/>
                </a:cxn>
                <a:cxn ang="0">
                  <a:pos x="178" y="118"/>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7" y="172"/>
                </a:cxn>
                <a:cxn ang="0">
                  <a:pos x="64" y="179"/>
                </a:cxn>
                <a:cxn ang="0">
                  <a:pos x="82" y="183"/>
                </a:cxn>
              </a:cxnLst>
              <a:rect l="0" t="0" r="r" b="b"/>
              <a:pathLst>
                <a:path w="183" h="183">
                  <a:moveTo>
                    <a:pt x="92" y="183"/>
                  </a:moveTo>
                  <a:lnTo>
                    <a:pt x="101" y="183"/>
                  </a:lnTo>
                  <a:lnTo>
                    <a:pt x="109" y="182"/>
                  </a:lnTo>
                  <a:lnTo>
                    <a:pt x="118" y="179"/>
                  </a:lnTo>
                  <a:lnTo>
                    <a:pt x="127" y="176"/>
                  </a:lnTo>
                  <a:lnTo>
                    <a:pt x="135" y="172"/>
                  </a:lnTo>
                  <a:lnTo>
                    <a:pt x="143" y="167"/>
                  </a:lnTo>
                  <a:lnTo>
                    <a:pt x="149" y="162"/>
                  </a:lnTo>
                  <a:lnTo>
                    <a:pt x="156" y="156"/>
                  </a:lnTo>
                  <a:lnTo>
                    <a:pt x="162" y="149"/>
                  </a:lnTo>
                  <a:lnTo>
                    <a:pt x="167" y="143"/>
                  </a:lnTo>
                  <a:lnTo>
                    <a:pt x="172" y="135"/>
                  </a:lnTo>
                  <a:lnTo>
                    <a:pt x="176" y="127"/>
                  </a:lnTo>
                  <a:lnTo>
                    <a:pt x="178" y="118"/>
                  </a:lnTo>
                  <a:lnTo>
                    <a:pt x="180" y="110"/>
                  </a:lnTo>
                  <a:lnTo>
                    <a:pt x="183" y="101"/>
                  </a:lnTo>
                  <a:lnTo>
                    <a:pt x="183" y="92"/>
                  </a:lnTo>
                  <a:lnTo>
                    <a:pt x="183" y="82"/>
                  </a:lnTo>
                  <a:lnTo>
                    <a:pt x="180" y="73"/>
                  </a:lnTo>
                  <a:lnTo>
                    <a:pt x="178" y="64"/>
                  </a:lnTo>
                  <a:lnTo>
                    <a:pt x="176" y="56"/>
                  </a:lnTo>
                  <a:lnTo>
                    <a:pt x="172" y="48"/>
                  </a:lnTo>
                  <a:lnTo>
                    <a:pt x="167" y="41"/>
                  </a:lnTo>
                  <a:lnTo>
                    <a:pt x="162" y="33"/>
                  </a:lnTo>
                  <a:lnTo>
                    <a:pt x="156" y="27"/>
                  </a:lnTo>
                  <a:lnTo>
                    <a:pt x="149" y="21"/>
                  </a:lnTo>
                  <a:lnTo>
                    <a:pt x="143" y="16"/>
                  </a:lnTo>
                  <a:lnTo>
                    <a:pt x="135" y="11"/>
                  </a:lnTo>
                  <a:lnTo>
                    <a:pt x="127" y="7"/>
                  </a:lnTo>
                  <a:lnTo>
                    <a:pt x="118" y="4"/>
                  </a:lnTo>
                  <a:lnTo>
                    <a:pt x="109" y="2"/>
                  </a:lnTo>
                  <a:lnTo>
                    <a:pt x="101" y="1"/>
                  </a:lnTo>
                  <a:lnTo>
                    <a:pt x="92" y="0"/>
                  </a:lnTo>
                  <a:lnTo>
                    <a:pt x="82" y="1"/>
                  </a:lnTo>
                  <a:lnTo>
                    <a:pt x="73" y="2"/>
                  </a:lnTo>
                  <a:lnTo>
                    <a:pt x="64" y="4"/>
                  </a:lnTo>
                  <a:lnTo>
                    <a:pt x="56" y="7"/>
                  </a:lnTo>
                  <a:lnTo>
                    <a:pt x="47" y="11"/>
                  </a:lnTo>
                  <a:lnTo>
                    <a:pt x="41" y="16"/>
                  </a:lnTo>
                  <a:lnTo>
                    <a:pt x="33" y="21"/>
                  </a:lnTo>
                  <a:lnTo>
                    <a:pt x="26" y="27"/>
                  </a:lnTo>
                  <a:lnTo>
                    <a:pt x="21" y="33"/>
                  </a:lnTo>
                  <a:lnTo>
                    <a:pt x="15"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5" y="143"/>
                  </a:lnTo>
                  <a:lnTo>
                    <a:pt x="21" y="149"/>
                  </a:lnTo>
                  <a:lnTo>
                    <a:pt x="26" y="156"/>
                  </a:lnTo>
                  <a:lnTo>
                    <a:pt x="33" y="162"/>
                  </a:lnTo>
                  <a:lnTo>
                    <a:pt x="41" y="167"/>
                  </a:lnTo>
                  <a:lnTo>
                    <a:pt x="47" y="172"/>
                  </a:lnTo>
                  <a:lnTo>
                    <a:pt x="56" y="176"/>
                  </a:lnTo>
                  <a:lnTo>
                    <a:pt x="64"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 name="Freeform 37"/>
            <p:cNvSpPr>
              <a:spLocks/>
            </p:cNvSpPr>
            <p:nvPr/>
          </p:nvSpPr>
          <p:spPr bwMode="auto">
            <a:xfrm>
              <a:off x="10576328" y="2401249"/>
              <a:ext cx="28575" cy="28575"/>
            </a:xfrm>
            <a:custGeom>
              <a:avLst/>
              <a:gdLst/>
              <a:ahLst/>
              <a:cxnLst>
                <a:cxn ang="0">
                  <a:pos x="100" y="183"/>
                </a:cxn>
                <a:cxn ang="0">
                  <a:pos x="118" y="179"/>
                </a:cxn>
                <a:cxn ang="0">
                  <a:pos x="135" y="172"/>
                </a:cxn>
                <a:cxn ang="0">
                  <a:pos x="149" y="162"/>
                </a:cxn>
                <a:cxn ang="0">
                  <a:pos x="161" y="149"/>
                </a:cxn>
                <a:cxn ang="0">
                  <a:pos x="171" y="135"/>
                </a:cxn>
                <a:cxn ang="0">
                  <a:pos x="178" y="118"/>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8"/>
                </a:cxn>
                <a:cxn ang="0">
                  <a:pos x="11" y="135"/>
                </a:cxn>
                <a:cxn ang="0">
                  <a:pos x="21" y="149"/>
                </a:cxn>
                <a:cxn ang="0">
                  <a:pos x="33" y="162"/>
                </a:cxn>
                <a:cxn ang="0">
                  <a:pos x="48" y="172"/>
                </a:cxn>
                <a:cxn ang="0">
                  <a:pos x="64" y="179"/>
                </a:cxn>
                <a:cxn ang="0">
                  <a:pos x="82" y="183"/>
                </a:cxn>
              </a:cxnLst>
              <a:rect l="0" t="0" r="r" b="b"/>
              <a:pathLst>
                <a:path w="182" h="183">
                  <a:moveTo>
                    <a:pt x="92" y="183"/>
                  </a:moveTo>
                  <a:lnTo>
                    <a:pt x="100" y="183"/>
                  </a:lnTo>
                  <a:lnTo>
                    <a:pt x="109" y="182"/>
                  </a:lnTo>
                  <a:lnTo>
                    <a:pt x="118" y="179"/>
                  </a:lnTo>
                  <a:lnTo>
                    <a:pt x="127" y="176"/>
                  </a:lnTo>
                  <a:lnTo>
                    <a:pt x="135" y="172"/>
                  </a:lnTo>
                  <a:lnTo>
                    <a:pt x="143" y="167"/>
                  </a:lnTo>
                  <a:lnTo>
                    <a:pt x="149" y="162"/>
                  </a:lnTo>
                  <a:lnTo>
                    <a:pt x="156" y="156"/>
                  </a:lnTo>
                  <a:lnTo>
                    <a:pt x="161" y="149"/>
                  </a:lnTo>
                  <a:lnTo>
                    <a:pt x="167" y="143"/>
                  </a:lnTo>
                  <a:lnTo>
                    <a:pt x="171" y="135"/>
                  </a:lnTo>
                  <a:lnTo>
                    <a:pt x="176" y="127"/>
                  </a:lnTo>
                  <a:lnTo>
                    <a:pt x="178" y="118"/>
                  </a:lnTo>
                  <a:lnTo>
                    <a:pt x="180" y="110"/>
                  </a:lnTo>
                  <a:lnTo>
                    <a:pt x="182" y="101"/>
                  </a:lnTo>
                  <a:lnTo>
                    <a:pt x="182" y="92"/>
                  </a:lnTo>
                  <a:lnTo>
                    <a:pt x="182" y="82"/>
                  </a:lnTo>
                  <a:lnTo>
                    <a:pt x="180" y="73"/>
                  </a:lnTo>
                  <a:lnTo>
                    <a:pt x="178" y="64"/>
                  </a:lnTo>
                  <a:lnTo>
                    <a:pt x="176" y="56"/>
                  </a:lnTo>
                  <a:lnTo>
                    <a:pt x="171" y="48"/>
                  </a:lnTo>
                  <a:lnTo>
                    <a:pt x="167" y="41"/>
                  </a:lnTo>
                  <a:lnTo>
                    <a:pt x="161" y="33"/>
                  </a:lnTo>
                  <a:lnTo>
                    <a:pt x="156" y="27"/>
                  </a:lnTo>
                  <a:lnTo>
                    <a:pt x="149" y="21"/>
                  </a:lnTo>
                  <a:lnTo>
                    <a:pt x="143" y="16"/>
                  </a:lnTo>
                  <a:lnTo>
                    <a:pt x="135" y="11"/>
                  </a:lnTo>
                  <a:lnTo>
                    <a:pt x="127" y="7"/>
                  </a:lnTo>
                  <a:lnTo>
                    <a:pt x="118" y="4"/>
                  </a:lnTo>
                  <a:lnTo>
                    <a:pt x="109" y="2"/>
                  </a:lnTo>
                  <a:lnTo>
                    <a:pt x="100" y="1"/>
                  </a:lnTo>
                  <a:lnTo>
                    <a:pt x="92" y="0"/>
                  </a:lnTo>
                  <a:lnTo>
                    <a:pt x="82" y="1"/>
                  </a:lnTo>
                  <a:lnTo>
                    <a:pt x="73" y="2"/>
                  </a:lnTo>
                  <a:lnTo>
                    <a:pt x="64" y="4"/>
                  </a:lnTo>
                  <a:lnTo>
                    <a:pt x="56" y="7"/>
                  </a:lnTo>
                  <a:lnTo>
                    <a:pt x="48" y="11"/>
                  </a:lnTo>
                  <a:lnTo>
                    <a:pt x="41" y="16"/>
                  </a:lnTo>
                  <a:lnTo>
                    <a:pt x="33" y="21"/>
                  </a:lnTo>
                  <a:lnTo>
                    <a:pt x="27" y="27"/>
                  </a:lnTo>
                  <a:lnTo>
                    <a:pt x="21" y="33"/>
                  </a:lnTo>
                  <a:lnTo>
                    <a:pt x="16" y="41"/>
                  </a:lnTo>
                  <a:lnTo>
                    <a:pt x="11" y="48"/>
                  </a:lnTo>
                  <a:lnTo>
                    <a:pt x="7" y="56"/>
                  </a:lnTo>
                  <a:lnTo>
                    <a:pt x="4" y="64"/>
                  </a:lnTo>
                  <a:lnTo>
                    <a:pt x="2" y="73"/>
                  </a:lnTo>
                  <a:lnTo>
                    <a:pt x="1" y="82"/>
                  </a:lnTo>
                  <a:lnTo>
                    <a:pt x="0" y="92"/>
                  </a:lnTo>
                  <a:lnTo>
                    <a:pt x="1" y="101"/>
                  </a:lnTo>
                  <a:lnTo>
                    <a:pt x="2" y="110"/>
                  </a:lnTo>
                  <a:lnTo>
                    <a:pt x="4" y="118"/>
                  </a:lnTo>
                  <a:lnTo>
                    <a:pt x="7" y="127"/>
                  </a:lnTo>
                  <a:lnTo>
                    <a:pt x="11" y="135"/>
                  </a:lnTo>
                  <a:lnTo>
                    <a:pt x="16" y="143"/>
                  </a:lnTo>
                  <a:lnTo>
                    <a:pt x="21" y="149"/>
                  </a:lnTo>
                  <a:lnTo>
                    <a:pt x="27" y="156"/>
                  </a:lnTo>
                  <a:lnTo>
                    <a:pt x="33" y="162"/>
                  </a:lnTo>
                  <a:lnTo>
                    <a:pt x="41" y="167"/>
                  </a:lnTo>
                  <a:lnTo>
                    <a:pt x="48" y="172"/>
                  </a:lnTo>
                  <a:lnTo>
                    <a:pt x="56" y="176"/>
                  </a:lnTo>
                  <a:lnTo>
                    <a:pt x="64"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 name="Freeform 38"/>
            <p:cNvSpPr>
              <a:spLocks/>
            </p:cNvSpPr>
            <p:nvPr/>
          </p:nvSpPr>
          <p:spPr bwMode="auto">
            <a:xfrm>
              <a:off x="10616015" y="2401249"/>
              <a:ext cx="28575" cy="28575"/>
            </a:xfrm>
            <a:custGeom>
              <a:avLst/>
              <a:gdLst/>
              <a:ahLst/>
              <a:cxnLst>
                <a:cxn ang="0">
                  <a:pos x="100" y="183"/>
                </a:cxn>
                <a:cxn ang="0">
                  <a:pos x="118" y="179"/>
                </a:cxn>
                <a:cxn ang="0">
                  <a:pos x="135"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8"/>
                </a:cxn>
                <a:cxn ang="0">
                  <a:pos x="10" y="135"/>
                </a:cxn>
                <a:cxn ang="0">
                  <a:pos x="20" y="149"/>
                </a:cxn>
                <a:cxn ang="0">
                  <a:pos x="34" y="162"/>
                </a:cxn>
                <a:cxn ang="0">
                  <a:pos x="48" y="172"/>
                </a:cxn>
                <a:cxn ang="0">
                  <a:pos x="64" y="179"/>
                </a:cxn>
                <a:cxn ang="0">
                  <a:pos x="82" y="183"/>
                </a:cxn>
              </a:cxnLst>
              <a:rect l="0" t="0" r="r" b="b"/>
              <a:pathLst>
                <a:path w="182" h="183">
                  <a:moveTo>
                    <a:pt x="91" y="183"/>
                  </a:moveTo>
                  <a:lnTo>
                    <a:pt x="100" y="183"/>
                  </a:lnTo>
                  <a:lnTo>
                    <a:pt x="109" y="182"/>
                  </a:lnTo>
                  <a:lnTo>
                    <a:pt x="118" y="179"/>
                  </a:lnTo>
                  <a:lnTo>
                    <a:pt x="127" y="176"/>
                  </a:lnTo>
                  <a:lnTo>
                    <a:pt x="135" y="172"/>
                  </a:lnTo>
                  <a:lnTo>
                    <a:pt x="142" y="167"/>
                  </a:lnTo>
                  <a:lnTo>
                    <a:pt x="149" y="162"/>
                  </a:lnTo>
                  <a:lnTo>
                    <a:pt x="156" y="156"/>
                  </a:lnTo>
                  <a:lnTo>
                    <a:pt x="161" y="149"/>
                  </a:lnTo>
                  <a:lnTo>
                    <a:pt x="167" y="143"/>
                  </a:lnTo>
                  <a:lnTo>
                    <a:pt x="171" y="135"/>
                  </a:lnTo>
                  <a:lnTo>
                    <a:pt x="176" y="127"/>
                  </a:lnTo>
                  <a:lnTo>
                    <a:pt x="179" y="118"/>
                  </a:lnTo>
                  <a:lnTo>
                    <a:pt x="181" y="110"/>
                  </a:lnTo>
                  <a:lnTo>
                    <a:pt x="182" y="101"/>
                  </a:lnTo>
                  <a:lnTo>
                    <a:pt x="182" y="92"/>
                  </a:lnTo>
                  <a:lnTo>
                    <a:pt x="182" y="82"/>
                  </a:lnTo>
                  <a:lnTo>
                    <a:pt x="181" y="73"/>
                  </a:lnTo>
                  <a:lnTo>
                    <a:pt x="179" y="64"/>
                  </a:lnTo>
                  <a:lnTo>
                    <a:pt x="176" y="56"/>
                  </a:lnTo>
                  <a:lnTo>
                    <a:pt x="171" y="48"/>
                  </a:lnTo>
                  <a:lnTo>
                    <a:pt x="167" y="41"/>
                  </a:lnTo>
                  <a:lnTo>
                    <a:pt x="161" y="33"/>
                  </a:lnTo>
                  <a:lnTo>
                    <a:pt x="156" y="27"/>
                  </a:lnTo>
                  <a:lnTo>
                    <a:pt x="149" y="21"/>
                  </a:lnTo>
                  <a:lnTo>
                    <a:pt x="142" y="16"/>
                  </a:lnTo>
                  <a:lnTo>
                    <a:pt x="135" y="11"/>
                  </a:lnTo>
                  <a:lnTo>
                    <a:pt x="127" y="7"/>
                  </a:lnTo>
                  <a:lnTo>
                    <a:pt x="118" y="4"/>
                  </a:lnTo>
                  <a:lnTo>
                    <a:pt x="109" y="2"/>
                  </a:lnTo>
                  <a:lnTo>
                    <a:pt x="100" y="1"/>
                  </a:lnTo>
                  <a:lnTo>
                    <a:pt x="91" y="0"/>
                  </a:lnTo>
                  <a:lnTo>
                    <a:pt x="82" y="1"/>
                  </a:lnTo>
                  <a:lnTo>
                    <a:pt x="73" y="2"/>
                  </a:lnTo>
                  <a:lnTo>
                    <a:pt x="64" y="4"/>
                  </a:lnTo>
                  <a:lnTo>
                    <a:pt x="56" y="7"/>
                  </a:lnTo>
                  <a:lnTo>
                    <a:pt x="48" y="11"/>
                  </a:lnTo>
                  <a:lnTo>
                    <a:pt x="40" y="16"/>
                  </a:lnTo>
                  <a:lnTo>
                    <a:pt x="34" y="21"/>
                  </a:lnTo>
                  <a:lnTo>
                    <a:pt x="27" y="27"/>
                  </a:lnTo>
                  <a:lnTo>
                    <a:pt x="20" y="33"/>
                  </a:lnTo>
                  <a:lnTo>
                    <a:pt x="16" y="41"/>
                  </a:lnTo>
                  <a:lnTo>
                    <a:pt x="10" y="48"/>
                  </a:lnTo>
                  <a:lnTo>
                    <a:pt x="7" y="56"/>
                  </a:lnTo>
                  <a:lnTo>
                    <a:pt x="4" y="64"/>
                  </a:lnTo>
                  <a:lnTo>
                    <a:pt x="2" y="73"/>
                  </a:lnTo>
                  <a:lnTo>
                    <a:pt x="0" y="82"/>
                  </a:lnTo>
                  <a:lnTo>
                    <a:pt x="0" y="92"/>
                  </a:lnTo>
                  <a:lnTo>
                    <a:pt x="0" y="101"/>
                  </a:lnTo>
                  <a:lnTo>
                    <a:pt x="2" y="110"/>
                  </a:lnTo>
                  <a:lnTo>
                    <a:pt x="4" y="118"/>
                  </a:lnTo>
                  <a:lnTo>
                    <a:pt x="7" y="127"/>
                  </a:lnTo>
                  <a:lnTo>
                    <a:pt x="10" y="135"/>
                  </a:lnTo>
                  <a:lnTo>
                    <a:pt x="16" y="143"/>
                  </a:lnTo>
                  <a:lnTo>
                    <a:pt x="20" y="149"/>
                  </a:lnTo>
                  <a:lnTo>
                    <a:pt x="27" y="156"/>
                  </a:lnTo>
                  <a:lnTo>
                    <a:pt x="34" y="162"/>
                  </a:lnTo>
                  <a:lnTo>
                    <a:pt x="40" y="167"/>
                  </a:lnTo>
                  <a:lnTo>
                    <a:pt x="48" y="172"/>
                  </a:lnTo>
                  <a:lnTo>
                    <a:pt x="56"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3" name="Freeform 39"/>
            <p:cNvSpPr>
              <a:spLocks/>
            </p:cNvSpPr>
            <p:nvPr/>
          </p:nvSpPr>
          <p:spPr bwMode="auto">
            <a:xfrm>
              <a:off x="11073215" y="3714112"/>
              <a:ext cx="203200" cy="34925"/>
            </a:xfrm>
            <a:custGeom>
              <a:avLst/>
              <a:gdLst/>
              <a:ahLst/>
              <a:cxnLst>
                <a:cxn ang="0">
                  <a:pos x="1169" y="0"/>
                </a:cxn>
                <a:cxn ang="0">
                  <a:pos x="1190" y="2"/>
                </a:cxn>
                <a:cxn ang="0">
                  <a:pos x="1212" y="9"/>
                </a:cxn>
                <a:cxn ang="0">
                  <a:pos x="1229" y="19"/>
                </a:cxn>
                <a:cxn ang="0">
                  <a:pos x="1246" y="32"/>
                </a:cxn>
                <a:cxn ang="0">
                  <a:pos x="1259" y="49"/>
                </a:cxn>
                <a:cxn ang="0">
                  <a:pos x="1269" y="68"/>
                </a:cxn>
                <a:cxn ang="0">
                  <a:pos x="1276" y="88"/>
                </a:cxn>
                <a:cxn ang="0">
                  <a:pos x="1278" y="110"/>
                </a:cxn>
                <a:cxn ang="0">
                  <a:pos x="1276" y="131"/>
                </a:cxn>
                <a:cxn ang="0">
                  <a:pos x="1269" y="152"/>
                </a:cxn>
                <a:cxn ang="0">
                  <a:pos x="1259" y="170"/>
                </a:cxn>
                <a:cxn ang="0">
                  <a:pos x="1246" y="186"/>
                </a:cxn>
                <a:cxn ang="0">
                  <a:pos x="1229" y="200"/>
                </a:cxn>
                <a:cxn ang="0">
                  <a:pos x="1212" y="210"/>
                </a:cxn>
                <a:cxn ang="0">
                  <a:pos x="1190" y="216"/>
                </a:cxn>
                <a:cxn ang="0">
                  <a:pos x="1169" y="219"/>
                </a:cxn>
                <a:cxn ang="0">
                  <a:pos x="97" y="218"/>
                </a:cxn>
                <a:cxn ang="0">
                  <a:pos x="76" y="213"/>
                </a:cxn>
                <a:cxn ang="0">
                  <a:pos x="56" y="205"/>
                </a:cxn>
                <a:cxn ang="0">
                  <a:pos x="38" y="193"/>
                </a:cxn>
                <a:cxn ang="0">
                  <a:pos x="24" y="179"/>
                </a:cxn>
                <a:cxn ang="0">
                  <a:pos x="12" y="161"/>
                </a:cxn>
                <a:cxn ang="0">
                  <a:pos x="4" y="142"/>
                </a:cxn>
                <a:cxn ang="0">
                  <a:pos x="0" y="121"/>
                </a:cxn>
                <a:cxn ang="0">
                  <a:pos x="0" y="99"/>
                </a:cxn>
                <a:cxn ang="0">
                  <a:pos x="4" y="78"/>
                </a:cxn>
                <a:cxn ang="0">
                  <a:pos x="12" y="58"/>
                </a:cxn>
                <a:cxn ang="0">
                  <a:pos x="24" y="40"/>
                </a:cxn>
                <a:cxn ang="0">
                  <a:pos x="38" y="26"/>
                </a:cxn>
                <a:cxn ang="0">
                  <a:pos x="56" y="13"/>
                </a:cxn>
                <a:cxn ang="0">
                  <a:pos x="76" y="6"/>
                </a:cxn>
                <a:cxn ang="0">
                  <a:pos x="97" y="1"/>
                </a:cxn>
              </a:cxnLst>
              <a:rect l="0" t="0" r="r" b="b"/>
              <a:pathLst>
                <a:path w="1278" h="219">
                  <a:moveTo>
                    <a:pt x="108" y="0"/>
                  </a:moveTo>
                  <a:lnTo>
                    <a:pt x="1169" y="0"/>
                  </a:lnTo>
                  <a:lnTo>
                    <a:pt x="1180" y="1"/>
                  </a:lnTo>
                  <a:lnTo>
                    <a:pt x="1190" y="2"/>
                  </a:lnTo>
                  <a:lnTo>
                    <a:pt x="1202" y="6"/>
                  </a:lnTo>
                  <a:lnTo>
                    <a:pt x="1212" y="9"/>
                  </a:lnTo>
                  <a:lnTo>
                    <a:pt x="1220" y="13"/>
                  </a:lnTo>
                  <a:lnTo>
                    <a:pt x="1229" y="19"/>
                  </a:lnTo>
                  <a:lnTo>
                    <a:pt x="1238" y="26"/>
                  </a:lnTo>
                  <a:lnTo>
                    <a:pt x="1246" y="32"/>
                  </a:lnTo>
                  <a:lnTo>
                    <a:pt x="1253" y="40"/>
                  </a:lnTo>
                  <a:lnTo>
                    <a:pt x="1259" y="49"/>
                  </a:lnTo>
                  <a:lnTo>
                    <a:pt x="1265" y="58"/>
                  </a:lnTo>
                  <a:lnTo>
                    <a:pt x="1269" y="68"/>
                  </a:lnTo>
                  <a:lnTo>
                    <a:pt x="1272" y="78"/>
                  </a:lnTo>
                  <a:lnTo>
                    <a:pt x="1276" y="88"/>
                  </a:lnTo>
                  <a:lnTo>
                    <a:pt x="1277" y="99"/>
                  </a:lnTo>
                  <a:lnTo>
                    <a:pt x="1278" y="110"/>
                  </a:lnTo>
                  <a:lnTo>
                    <a:pt x="1277" y="121"/>
                  </a:lnTo>
                  <a:lnTo>
                    <a:pt x="1276" y="131"/>
                  </a:lnTo>
                  <a:lnTo>
                    <a:pt x="1272" y="142"/>
                  </a:lnTo>
                  <a:lnTo>
                    <a:pt x="1269" y="152"/>
                  </a:lnTo>
                  <a:lnTo>
                    <a:pt x="1265" y="161"/>
                  </a:lnTo>
                  <a:lnTo>
                    <a:pt x="1259" y="170"/>
                  </a:lnTo>
                  <a:lnTo>
                    <a:pt x="1253" y="179"/>
                  </a:lnTo>
                  <a:lnTo>
                    <a:pt x="1246" y="186"/>
                  </a:lnTo>
                  <a:lnTo>
                    <a:pt x="1238" y="193"/>
                  </a:lnTo>
                  <a:lnTo>
                    <a:pt x="1229" y="200"/>
                  </a:lnTo>
                  <a:lnTo>
                    <a:pt x="1220" y="205"/>
                  </a:lnTo>
                  <a:lnTo>
                    <a:pt x="1212" y="210"/>
                  </a:lnTo>
                  <a:lnTo>
                    <a:pt x="1202" y="213"/>
                  </a:lnTo>
                  <a:lnTo>
                    <a:pt x="1190" y="216"/>
                  </a:lnTo>
                  <a:lnTo>
                    <a:pt x="1180" y="218"/>
                  </a:lnTo>
                  <a:lnTo>
                    <a:pt x="1169" y="219"/>
                  </a:lnTo>
                  <a:lnTo>
                    <a:pt x="108" y="219"/>
                  </a:lnTo>
                  <a:lnTo>
                    <a:pt x="97" y="218"/>
                  </a:lnTo>
                  <a:lnTo>
                    <a:pt x="86" y="216"/>
                  </a:lnTo>
                  <a:lnTo>
                    <a:pt x="76" y="213"/>
                  </a:lnTo>
                  <a:lnTo>
                    <a:pt x="66" y="210"/>
                  </a:lnTo>
                  <a:lnTo>
                    <a:pt x="56" y="205"/>
                  </a:lnTo>
                  <a:lnTo>
                    <a:pt x="47" y="200"/>
                  </a:lnTo>
                  <a:lnTo>
                    <a:pt x="38" y="193"/>
                  </a:lnTo>
                  <a:lnTo>
                    <a:pt x="31" y="186"/>
                  </a:lnTo>
                  <a:lnTo>
                    <a:pt x="24" y="179"/>
                  </a:lnTo>
                  <a:lnTo>
                    <a:pt x="17" y="170"/>
                  </a:lnTo>
                  <a:lnTo>
                    <a:pt x="12" y="161"/>
                  </a:lnTo>
                  <a:lnTo>
                    <a:pt x="7" y="152"/>
                  </a:lnTo>
                  <a:lnTo>
                    <a:pt x="4" y="142"/>
                  </a:lnTo>
                  <a:lnTo>
                    <a:pt x="2" y="131"/>
                  </a:lnTo>
                  <a:lnTo>
                    <a:pt x="0" y="121"/>
                  </a:lnTo>
                  <a:lnTo>
                    <a:pt x="0" y="110"/>
                  </a:lnTo>
                  <a:lnTo>
                    <a:pt x="0" y="99"/>
                  </a:lnTo>
                  <a:lnTo>
                    <a:pt x="2" y="88"/>
                  </a:lnTo>
                  <a:lnTo>
                    <a:pt x="4" y="78"/>
                  </a:lnTo>
                  <a:lnTo>
                    <a:pt x="7" y="68"/>
                  </a:lnTo>
                  <a:lnTo>
                    <a:pt x="12" y="58"/>
                  </a:lnTo>
                  <a:lnTo>
                    <a:pt x="17" y="49"/>
                  </a:lnTo>
                  <a:lnTo>
                    <a:pt x="24" y="40"/>
                  </a:lnTo>
                  <a:lnTo>
                    <a:pt x="31" y="32"/>
                  </a:lnTo>
                  <a:lnTo>
                    <a:pt x="38"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4" name="Freeform 40"/>
            <p:cNvSpPr>
              <a:spLocks/>
            </p:cNvSpPr>
            <p:nvPr/>
          </p:nvSpPr>
          <p:spPr bwMode="auto">
            <a:xfrm>
              <a:off x="10455678" y="3715699"/>
              <a:ext cx="28575" cy="28575"/>
            </a:xfrm>
            <a:custGeom>
              <a:avLst/>
              <a:gdLst/>
              <a:ahLst/>
              <a:cxnLst>
                <a:cxn ang="0">
                  <a:pos x="101" y="182"/>
                </a:cxn>
                <a:cxn ang="0">
                  <a:pos x="119" y="178"/>
                </a:cxn>
                <a:cxn ang="0">
                  <a:pos x="135" y="172"/>
                </a:cxn>
                <a:cxn ang="0">
                  <a:pos x="150" y="162"/>
                </a:cxn>
                <a:cxn ang="0">
                  <a:pos x="162" y="150"/>
                </a:cxn>
                <a:cxn ang="0">
                  <a:pos x="172" y="134"/>
                </a:cxn>
                <a:cxn ang="0">
                  <a:pos x="179" y="119"/>
                </a:cxn>
                <a:cxn ang="0">
                  <a:pos x="182" y="101"/>
                </a:cxn>
                <a:cxn ang="0">
                  <a:pos x="182" y="82"/>
                </a:cxn>
                <a:cxn ang="0">
                  <a:pos x="179"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9" y="178"/>
                  </a:lnTo>
                  <a:lnTo>
                    <a:pt x="126" y="175"/>
                  </a:lnTo>
                  <a:lnTo>
                    <a:pt x="135" y="172"/>
                  </a:lnTo>
                  <a:lnTo>
                    <a:pt x="142" y="166"/>
                  </a:lnTo>
                  <a:lnTo>
                    <a:pt x="150" y="162"/>
                  </a:lnTo>
                  <a:lnTo>
                    <a:pt x="156" y="155"/>
                  </a:lnTo>
                  <a:lnTo>
                    <a:pt x="162" y="150"/>
                  </a:lnTo>
                  <a:lnTo>
                    <a:pt x="167" y="142"/>
                  </a:lnTo>
                  <a:lnTo>
                    <a:pt x="172" y="134"/>
                  </a:lnTo>
                  <a:lnTo>
                    <a:pt x="175" y="126"/>
                  </a:lnTo>
                  <a:lnTo>
                    <a:pt x="179" y="119"/>
                  </a:lnTo>
                  <a:lnTo>
                    <a:pt x="181" y="110"/>
                  </a:lnTo>
                  <a:lnTo>
                    <a:pt x="182" y="101"/>
                  </a:lnTo>
                  <a:lnTo>
                    <a:pt x="183" y="91"/>
                  </a:lnTo>
                  <a:lnTo>
                    <a:pt x="182" y="82"/>
                  </a:lnTo>
                  <a:lnTo>
                    <a:pt x="181" y="73"/>
                  </a:lnTo>
                  <a:lnTo>
                    <a:pt x="179" y="64"/>
                  </a:lnTo>
                  <a:lnTo>
                    <a:pt x="175" y="55"/>
                  </a:lnTo>
                  <a:lnTo>
                    <a:pt x="172" y="48"/>
                  </a:lnTo>
                  <a:lnTo>
                    <a:pt x="167" y="40"/>
                  </a:lnTo>
                  <a:lnTo>
                    <a:pt x="162" y="33"/>
                  </a:lnTo>
                  <a:lnTo>
                    <a:pt x="156" y="26"/>
                  </a:lnTo>
                  <a:lnTo>
                    <a:pt x="150" y="21"/>
                  </a:lnTo>
                  <a:lnTo>
                    <a:pt x="142" y="15"/>
                  </a:lnTo>
                  <a:lnTo>
                    <a:pt x="135" y="11"/>
                  </a:lnTo>
                  <a:lnTo>
                    <a:pt x="126" y="6"/>
                  </a:lnTo>
                  <a:lnTo>
                    <a:pt x="119" y="3"/>
                  </a:lnTo>
                  <a:lnTo>
                    <a:pt x="110" y="1"/>
                  </a:lnTo>
                  <a:lnTo>
                    <a:pt x="101" y="0"/>
                  </a:lnTo>
                  <a:lnTo>
                    <a:pt x="91" y="0"/>
                  </a:lnTo>
                  <a:lnTo>
                    <a:pt x="82" y="0"/>
                  </a:lnTo>
                  <a:lnTo>
                    <a:pt x="73" y="1"/>
                  </a:lnTo>
                  <a:lnTo>
                    <a:pt x="64" y="3"/>
                  </a:lnTo>
                  <a:lnTo>
                    <a:pt x="55" y="6"/>
                  </a:lnTo>
                  <a:lnTo>
                    <a:pt x="48" y="11"/>
                  </a:lnTo>
                  <a:lnTo>
                    <a:pt x="40" y="15"/>
                  </a:lnTo>
                  <a:lnTo>
                    <a:pt x="33" y="21"/>
                  </a:lnTo>
                  <a:lnTo>
                    <a:pt x="27" y="26"/>
                  </a:lnTo>
                  <a:lnTo>
                    <a:pt x="21" y="33"/>
                  </a:lnTo>
                  <a:lnTo>
                    <a:pt x="16" y="40"/>
                  </a:lnTo>
                  <a:lnTo>
                    <a:pt x="11" y="48"/>
                  </a:lnTo>
                  <a:lnTo>
                    <a:pt x="7" y="55"/>
                  </a:lnTo>
                  <a:lnTo>
                    <a:pt x="4" y="64"/>
                  </a:lnTo>
                  <a:lnTo>
                    <a:pt x="2" y="73"/>
                  </a:lnTo>
                  <a:lnTo>
                    <a:pt x="0" y="82"/>
                  </a:lnTo>
                  <a:lnTo>
                    <a:pt x="0" y="91"/>
                  </a:lnTo>
                  <a:lnTo>
                    <a:pt x="0" y="101"/>
                  </a:lnTo>
                  <a:lnTo>
                    <a:pt x="2" y="110"/>
                  </a:lnTo>
                  <a:lnTo>
                    <a:pt x="4" y="119"/>
                  </a:lnTo>
                  <a:lnTo>
                    <a:pt x="7" y="126"/>
                  </a:lnTo>
                  <a:lnTo>
                    <a:pt x="11" y="134"/>
                  </a:lnTo>
                  <a:lnTo>
                    <a:pt x="16" y="142"/>
                  </a:lnTo>
                  <a:lnTo>
                    <a:pt x="21" y="150"/>
                  </a:lnTo>
                  <a:lnTo>
                    <a:pt x="27"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5" name="Freeform 41"/>
            <p:cNvSpPr>
              <a:spLocks/>
            </p:cNvSpPr>
            <p:nvPr/>
          </p:nvSpPr>
          <p:spPr bwMode="auto">
            <a:xfrm>
              <a:off x="10495365" y="3715699"/>
              <a:ext cx="30163" cy="28575"/>
            </a:xfrm>
            <a:custGeom>
              <a:avLst/>
              <a:gdLst/>
              <a:ahLst/>
              <a:cxnLst>
                <a:cxn ang="0">
                  <a:pos x="101" y="182"/>
                </a:cxn>
                <a:cxn ang="0">
                  <a:pos x="119" y="178"/>
                </a:cxn>
                <a:cxn ang="0">
                  <a:pos x="135" y="172"/>
                </a:cxn>
                <a:cxn ang="0">
                  <a:pos x="150" y="162"/>
                </a:cxn>
                <a:cxn ang="0">
                  <a:pos x="162" y="150"/>
                </a:cxn>
                <a:cxn ang="0">
                  <a:pos x="172" y="134"/>
                </a:cxn>
                <a:cxn ang="0">
                  <a:pos x="178" y="119"/>
                </a:cxn>
                <a:cxn ang="0">
                  <a:pos x="182" y="101"/>
                </a:cxn>
                <a:cxn ang="0">
                  <a:pos x="182" y="82"/>
                </a:cxn>
                <a:cxn ang="0">
                  <a:pos x="178" y="64"/>
                </a:cxn>
                <a:cxn ang="0">
                  <a:pos x="172" y="48"/>
                </a:cxn>
                <a:cxn ang="0">
                  <a:pos x="162" y="33"/>
                </a:cxn>
                <a:cxn ang="0">
                  <a:pos x="150" y="21"/>
                </a:cxn>
                <a:cxn ang="0">
                  <a:pos x="135" y="11"/>
                </a:cxn>
                <a:cxn ang="0">
                  <a:pos x="119" y="3"/>
                </a:cxn>
                <a:cxn ang="0">
                  <a:pos x="101"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3" h="182">
                  <a:moveTo>
                    <a:pt x="92" y="182"/>
                  </a:moveTo>
                  <a:lnTo>
                    <a:pt x="101" y="182"/>
                  </a:lnTo>
                  <a:lnTo>
                    <a:pt x="110" y="181"/>
                  </a:lnTo>
                  <a:lnTo>
                    <a:pt x="119" y="178"/>
                  </a:lnTo>
                  <a:lnTo>
                    <a:pt x="127" y="175"/>
                  </a:lnTo>
                  <a:lnTo>
                    <a:pt x="135" y="172"/>
                  </a:lnTo>
                  <a:lnTo>
                    <a:pt x="142" y="166"/>
                  </a:lnTo>
                  <a:lnTo>
                    <a:pt x="150" y="162"/>
                  </a:lnTo>
                  <a:lnTo>
                    <a:pt x="156" y="155"/>
                  </a:lnTo>
                  <a:lnTo>
                    <a:pt x="162" y="150"/>
                  </a:lnTo>
                  <a:lnTo>
                    <a:pt x="167"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7" y="40"/>
                  </a:lnTo>
                  <a:lnTo>
                    <a:pt x="162" y="33"/>
                  </a:lnTo>
                  <a:lnTo>
                    <a:pt x="156" y="26"/>
                  </a:lnTo>
                  <a:lnTo>
                    <a:pt x="150" y="21"/>
                  </a:lnTo>
                  <a:lnTo>
                    <a:pt x="142" y="15"/>
                  </a:lnTo>
                  <a:lnTo>
                    <a:pt x="135" y="11"/>
                  </a:lnTo>
                  <a:lnTo>
                    <a:pt x="127" y="6"/>
                  </a:lnTo>
                  <a:lnTo>
                    <a:pt x="119" y="3"/>
                  </a:lnTo>
                  <a:lnTo>
                    <a:pt x="110" y="1"/>
                  </a:lnTo>
                  <a:lnTo>
                    <a:pt x="101" y="0"/>
                  </a:lnTo>
                  <a:lnTo>
                    <a:pt x="92"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8" y="55"/>
                  </a:lnTo>
                  <a:lnTo>
                    <a:pt x="4" y="64"/>
                  </a:lnTo>
                  <a:lnTo>
                    <a:pt x="2" y="73"/>
                  </a:lnTo>
                  <a:lnTo>
                    <a:pt x="1" y="82"/>
                  </a:lnTo>
                  <a:lnTo>
                    <a:pt x="0" y="91"/>
                  </a:lnTo>
                  <a:lnTo>
                    <a:pt x="1" y="101"/>
                  </a:lnTo>
                  <a:lnTo>
                    <a:pt x="2" y="110"/>
                  </a:lnTo>
                  <a:lnTo>
                    <a:pt x="4" y="119"/>
                  </a:lnTo>
                  <a:lnTo>
                    <a:pt x="8"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6" name="Freeform 42"/>
            <p:cNvSpPr>
              <a:spLocks/>
            </p:cNvSpPr>
            <p:nvPr/>
          </p:nvSpPr>
          <p:spPr bwMode="auto">
            <a:xfrm>
              <a:off x="10536640" y="3715699"/>
              <a:ext cx="28575" cy="28575"/>
            </a:xfrm>
            <a:custGeom>
              <a:avLst/>
              <a:gdLst/>
              <a:ahLst/>
              <a:cxnLst>
                <a:cxn ang="0">
                  <a:pos x="101" y="182"/>
                </a:cxn>
                <a:cxn ang="0">
                  <a:pos x="118" y="178"/>
                </a:cxn>
                <a:cxn ang="0">
                  <a:pos x="135" y="172"/>
                </a:cxn>
                <a:cxn ang="0">
                  <a:pos x="149" y="162"/>
                </a:cxn>
                <a:cxn ang="0">
                  <a:pos x="162" y="150"/>
                </a:cxn>
                <a:cxn ang="0">
                  <a:pos x="172" y="134"/>
                </a:cxn>
                <a:cxn ang="0">
                  <a:pos x="178" y="119"/>
                </a:cxn>
                <a:cxn ang="0">
                  <a:pos x="183" y="101"/>
                </a:cxn>
                <a:cxn ang="0">
                  <a:pos x="183" y="82"/>
                </a:cxn>
                <a:cxn ang="0">
                  <a:pos x="178" y="64"/>
                </a:cxn>
                <a:cxn ang="0">
                  <a:pos x="172" y="48"/>
                </a:cxn>
                <a:cxn ang="0">
                  <a:pos x="162" y="33"/>
                </a:cxn>
                <a:cxn ang="0">
                  <a:pos x="149" y="21"/>
                </a:cxn>
                <a:cxn ang="0">
                  <a:pos x="135" y="11"/>
                </a:cxn>
                <a:cxn ang="0">
                  <a:pos x="118" y="3"/>
                </a:cxn>
                <a:cxn ang="0">
                  <a:pos x="101" y="0"/>
                </a:cxn>
                <a:cxn ang="0">
                  <a:pos x="82" y="0"/>
                </a:cxn>
                <a:cxn ang="0">
                  <a:pos x="64" y="3"/>
                </a:cxn>
                <a:cxn ang="0">
                  <a:pos x="47"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7" y="172"/>
                </a:cxn>
                <a:cxn ang="0">
                  <a:pos x="64" y="178"/>
                </a:cxn>
                <a:cxn ang="0">
                  <a:pos x="82" y="182"/>
                </a:cxn>
              </a:cxnLst>
              <a:rect l="0" t="0" r="r" b="b"/>
              <a:pathLst>
                <a:path w="183" h="182">
                  <a:moveTo>
                    <a:pt x="92" y="182"/>
                  </a:moveTo>
                  <a:lnTo>
                    <a:pt x="101" y="182"/>
                  </a:lnTo>
                  <a:lnTo>
                    <a:pt x="109" y="181"/>
                  </a:lnTo>
                  <a:lnTo>
                    <a:pt x="118" y="178"/>
                  </a:lnTo>
                  <a:lnTo>
                    <a:pt x="127" y="175"/>
                  </a:lnTo>
                  <a:lnTo>
                    <a:pt x="135" y="172"/>
                  </a:lnTo>
                  <a:lnTo>
                    <a:pt x="143" y="166"/>
                  </a:lnTo>
                  <a:lnTo>
                    <a:pt x="149" y="162"/>
                  </a:lnTo>
                  <a:lnTo>
                    <a:pt x="156" y="155"/>
                  </a:lnTo>
                  <a:lnTo>
                    <a:pt x="162" y="150"/>
                  </a:lnTo>
                  <a:lnTo>
                    <a:pt x="167" y="142"/>
                  </a:lnTo>
                  <a:lnTo>
                    <a:pt x="172" y="134"/>
                  </a:lnTo>
                  <a:lnTo>
                    <a:pt x="176" y="126"/>
                  </a:lnTo>
                  <a:lnTo>
                    <a:pt x="178" y="119"/>
                  </a:lnTo>
                  <a:lnTo>
                    <a:pt x="180" y="110"/>
                  </a:lnTo>
                  <a:lnTo>
                    <a:pt x="183" y="101"/>
                  </a:lnTo>
                  <a:lnTo>
                    <a:pt x="183" y="91"/>
                  </a:lnTo>
                  <a:lnTo>
                    <a:pt x="183" y="82"/>
                  </a:lnTo>
                  <a:lnTo>
                    <a:pt x="180" y="73"/>
                  </a:lnTo>
                  <a:lnTo>
                    <a:pt x="178" y="64"/>
                  </a:lnTo>
                  <a:lnTo>
                    <a:pt x="176" y="55"/>
                  </a:lnTo>
                  <a:lnTo>
                    <a:pt x="172" y="48"/>
                  </a:lnTo>
                  <a:lnTo>
                    <a:pt x="167" y="40"/>
                  </a:lnTo>
                  <a:lnTo>
                    <a:pt x="162" y="33"/>
                  </a:lnTo>
                  <a:lnTo>
                    <a:pt x="156" y="26"/>
                  </a:lnTo>
                  <a:lnTo>
                    <a:pt x="149" y="21"/>
                  </a:lnTo>
                  <a:lnTo>
                    <a:pt x="143" y="15"/>
                  </a:lnTo>
                  <a:lnTo>
                    <a:pt x="135" y="11"/>
                  </a:lnTo>
                  <a:lnTo>
                    <a:pt x="127" y="6"/>
                  </a:lnTo>
                  <a:lnTo>
                    <a:pt x="118" y="3"/>
                  </a:lnTo>
                  <a:lnTo>
                    <a:pt x="109" y="1"/>
                  </a:lnTo>
                  <a:lnTo>
                    <a:pt x="101" y="0"/>
                  </a:lnTo>
                  <a:lnTo>
                    <a:pt x="92" y="0"/>
                  </a:lnTo>
                  <a:lnTo>
                    <a:pt x="82" y="0"/>
                  </a:lnTo>
                  <a:lnTo>
                    <a:pt x="73" y="1"/>
                  </a:lnTo>
                  <a:lnTo>
                    <a:pt x="64" y="3"/>
                  </a:lnTo>
                  <a:lnTo>
                    <a:pt x="56" y="6"/>
                  </a:lnTo>
                  <a:lnTo>
                    <a:pt x="47" y="11"/>
                  </a:lnTo>
                  <a:lnTo>
                    <a:pt x="41" y="15"/>
                  </a:lnTo>
                  <a:lnTo>
                    <a:pt x="33" y="21"/>
                  </a:lnTo>
                  <a:lnTo>
                    <a:pt x="26" y="26"/>
                  </a:lnTo>
                  <a:lnTo>
                    <a:pt x="21" y="33"/>
                  </a:lnTo>
                  <a:lnTo>
                    <a:pt x="15"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5" y="142"/>
                  </a:lnTo>
                  <a:lnTo>
                    <a:pt x="21" y="150"/>
                  </a:lnTo>
                  <a:lnTo>
                    <a:pt x="26" y="155"/>
                  </a:lnTo>
                  <a:lnTo>
                    <a:pt x="33" y="162"/>
                  </a:lnTo>
                  <a:lnTo>
                    <a:pt x="41" y="166"/>
                  </a:lnTo>
                  <a:lnTo>
                    <a:pt x="47" y="172"/>
                  </a:lnTo>
                  <a:lnTo>
                    <a:pt x="56" y="175"/>
                  </a:lnTo>
                  <a:lnTo>
                    <a:pt x="64"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7" name="Freeform 43"/>
            <p:cNvSpPr>
              <a:spLocks/>
            </p:cNvSpPr>
            <p:nvPr/>
          </p:nvSpPr>
          <p:spPr bwMode="auto">
            <a:xfrm>
              <a:off x="10576328" y="3715699"/>
              <a:ext cx="28575" cy="28575"/>
            </a:xfrm>
            <a:custGeom>
              <a:avLst/>
              <a:gdLst/>
              <a:ahLst/>
              <a:cxnLst>
                <a:cxn ang="0">
                  <a:pos x="100" y="182"/>
                </a:cxn>
                <a:cxn ang="0">
                  <a:pos x="118" y="178"/>
                </a:cxn>
                <a:cxn ang="0">
                  <a:pos x="135" y="172"/>
                </a:cxn>
                <a:cxn ang="0">
                  <a:pos x="149" y="162"/>
                </a:cxn>
                <a:cxn ang="0">
                  <a:pos x="161" y="150"/>
                </a:cxn>
                <a:cxn ang="0">
                  <a:pos x="171" y="134"/>
                </a:cxn>
                <a:cxn ang="0">
                  <a:pos x="178" y="119"/>
                </a:cxn>
                <a:cxn ang="0">
                  <a:pos x="182" y="101"/>
                </a:cxn>
                <a:cxn ang="0">
                  <a:pos x="182" y="82"/>
                </a:cxn>
                <a:cxn ang="0">
                  <a:pos x="178"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3" y="21"/>
                </a:cxn>
                <a:cxn ang="0">
                  <a:pos x="21" y="33"/>
                </a:cxn>
                <a:cxn ang="0">
                  <a:pos x="11" y="48"/>
                </a:cxn>
                <a:cxn ang="0">
                  <a:pos x="4" y="64"/>
                </a:cxn>
                <a:cxn ang="0">
                  <a:pos x="1" y="82"/>
                </a:cxn>
                <a:cxn ang="0">
                  <a:pos x="1" y="101"/>
                </a:cxn>
                <a:cxn ang="0">
                  <a:pos x="4" y="119"/>
                </a:cxn>
                <a:cxn ang="0">
                  <a:pos x="11" y="134"/>
                </a:cxn>
                <a:cxn ang="0">
                  <a:pos x="21" y="150"/>
                </a:cxn>
                <a:cxn ang="0">
                  <a:pos x="33" y="162"/>
                </a:cxn>
                <a:cxn ang="0">
                  <a:pos x="48" y="172"/>
                </a:cxn>
                <a:cxn ang="0">
                  <a:pos x="64" y="178"/>
                </a:cxn>
                <a:cxn ang="0">
                  <a:pos x="82" y="182"/>
                </a:cxn>
              </a:cxnLst>
              <a:rect l="0" t="0" r="r" b="b"/>
              <a:pathLst>
                <a:path w="182" h="182">
                  <a:moveTo>
                    <a:pt x="92" y="182"/>
                  </a:moveTo>
                  <a:lnTo>
                    <a:pt x="100" y="182"/>
                  </a:lnTo>
                  <a:lnTo>
                    <a:pt x="109" y="181"/>
                  </a:lnTo>
                  <a:lnTo>
                    <a:pt x="118" y="178"/>
                  </a:lnTo>
                  <a:lnTo>
                    <a:pt x="127" y="175"/>
                  </a:lnTo>
                  <a:lnTo>
                    <a:pt x="135" y="172"/>
                  </a:lnTo>
                  <a:lnTo>
                    <a:pt x="143" y="166"/>
                  </a:lnTo>
                  <a:lnTo>
                    <a:pt x="149" y="162"/>
                  </a:lnTo>
                  <a:lnTo>
                    <a:pt x="156" y="155"/>
                  </a:lnTo>
                  <a:lnTo>
                    <a:pt x="161" y="150"/>
                  </a:lnTo>
                  <a:lnTo>
                    <a:pt x="167" y="142"/>
                  </a:lnTo>
                  <a:lnTo>
                    <a:pt x="171" y="134"/>
                  </a:lnTo>
                  <a:lnTo>
                    <a:pt x="176" y="126"/>
                  </a:lnTo>
                  <a:lnTo>
                    <a:pt x="178" y="119"/>
                  </a:lnTo>
                  <a:lnTo>
                    <a:pt x="180" y="110"/>
                  </a:lnTo>
                  <a:lnTo>
                    <a:pt x="182" y="101"/>
                  </a:lnTo>
                  <a:lnTo>
                    <a:pt x="182" y="91"/>
                  </a:lnTo>
                  <a:lnTo>
                    <a:pt x="182" y="82"/>
                  </a:lnTo>
                  <a:lnTo>
                    <a:pt x="180" y="73"/>
                  </a:lnTo>
                  <a:lnTo>
                    <a:pt x="178" y="64"/>
                  </a:lnTo>
                  <a:lnTo>
                    <a:pt x="176" y="55"/>
                  </a:lnTo>
                  <a:lnTo>
                    <a:pt x="171" y="48"/>
                  </a:lnTo>
                  <a:lnTo>
                    <a:pt x="167" y="40"/>
                  </a:lnTo>
                  <a:lnTo>
                    <a:pt x="161" y="33"/>
                  </a:lnTo>
                  <a:lnTo>
                    <a:pt x="156" y="26"/>
                  </a:lnTo>
                  <a:lnTo>
                    <a:pt x="149" y="21"/>
                  </a:lnTo>
                  <a:lnTo>
                    <a:pt x="143" y="15"/>
                  </a:lnTo>
                  <a:lnTo>
                    <a:pt x="135" y="11"/>
                  </a:lnTo>
                  <a:lnTo>
                    <a:pt x="127" y="6"/>
                  </a:lnTo>
                  <a:lnTo>
                    <a:pt x="118" y="3"/>
                  </a:lnTo>
                  <a:lnTo>
                    <a:pt x="109" y="1"/>
                  </a:lnTo>
                  <a:lnTo>
                    <a:pt x="100" y="0"/>
                  </a:lnTo>
                  <a:lnTo>
                    <a:pt x="92" y="0"/>
                  </a:lnTo>
                  <a:lnTo>
                    <a:pt x="82" y="0"/>
                  </a:lnTo>
                  <a:lnTo>
                    <a:pt x="73" y="1"/>
                  </a:lnTo>
                  <a:lnTo>
                    <a:pt x="64" y="3"/>
                  </a:lnTo>
                  <a:lnTo>
                    <a:pt x="56" y="6"/>
                  </a:lnTo>
                  <a:lnTo>
                    <a:pt x="48" y="11"/>
                  </a:lnTo>
                  <a:lnTo>
                    <a:pt x="41" y="15"/>
                  </a:lnTo>
                  <a:lnTo>
                    <a:pt x="33" y="21"/>
                  </a:lnTo>
                  <a:lnTo>
                    <a:pt x="27" y="26"/>
                  </a:lnTo>
                  <a:lnTo>
                    <a:pt x="21" y="33"/>
                  </a:lnTo>
                  <a:lnTo>
                    <a:pt x="16" y="40"/>
                  </a:lnTo>
                  <a:lnTo>
                    <a:pt x="11" y="48"/>
                  </a:lnTo>
                  <a:lnTo>
                    <a:pt x="7" y="55"/>
                  </a:lnTo>
                  <a:lnTo>
                    <a:pt x="4" y="64"/>
                  </a:lnTo>
                  <a:lnTo>
                    <a:pt x="2" y="73"/>
                  </a:lnTo>
                  <a:lnTo>
                    <a:pt x="1" y="82"/>
                  </a:lnTo>
                  <a:lnTo>
                    <a:pt x="0" y="91"/>
                  </a:lnTo>
                  <a:lnTo>
                    <a:pt x="1" y="101"/>
                  </a:lnTo>
                  <a:lnTo>
                    <a:pt x="2" y="110"/>
                  </a:lnTo>
                  <a:lnTo>
                    <a:pt x="4" y="119"/>
                  </a:lnTo>
                  <a:lnTo>
                    <a:pt x="7" y="126"/>
                  </a:lnTo>
                  <a:lnTo>
                    <a:pt x="11" y="134"/>
                  </a:lnTo>
                  <a:lnTo>
                    <a:pt x="16" y="142"/>
                  </a:lnTo>
                  <a:lnTo>
                    <a:pt x="21" y="150"/>
                  </a:lnTo>
                  <a:lnTo>
                    <a:pt x="27" y="155"/>
                  </a:lnTo>
                  <a:lnTo>
                    <a:pt x="33" y="162"/>
                  </a:lnTo>
                  <a:lnTo>
                    <a:pt x="41" y="166"/>
                  </a:lnTo>
                  <a:lnTo>
                    <a:pt x="48" y="172"/>
                  </a:lnTo>
                  <a:lnTo>
                    <a:pt x="56" y="175"/>
                  </a:lnTo>
                  <a:lnTo>
                    <a:pt x="64"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8" name="Freeform 44"/>
            <p:cNvSpPr>
              <a:spLocks/>
            </p:cNvSpPr>
            <p:nvPr/>
          </p:nvSpPr>
          <p:spPr bwMode="auto">
            <a:xfrm>
              <a:off x="10616015" y="3715699"/>
              <a:ext cx="28575" cy="28575"/>
            </a:xfrm>
            <a:custGeom>
              <a:avLst/>
              <a:gdLst/>
              <a:ahLst/>
              <a:cxnLst>
                <a:cxn ang="0">
                  <a:pos x="100" y="182"/>
                </a:cxn>
                <a:cxn ang="0">
                  <a:pos x="118" y="178"/>
                </a:cxn>
                <a:cxn ang="0">
                  <a:pos x="135"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5" y="11"/>
                </a:cxn>
                <a:cxn ang="0">
                  <a:pos x="118" y="3"/>
                </a:cxn>
                <a:cxn ang="0">
                  <a:pos x="100" y="0"/>
                </a:cxn>
                <a:cxn ang="0">
                  <a:pos x="82" y="0"/>
                </a:cxn>
                <a:cxn ang="0">
                  <a:pos x="64" y="3"/>
                </a:cxn>
                <a:cxn ang="0">
                  <a:pos x="48" y="11"/>
                </a:cxn>
                <a:cxn ang="0">
                  <a:pos x="34" y="21"/>
                </a:cxn>
                <a:cxn ang="0">
                  <a:pos x="20" y="33"/>
                </a:cxn>
                <a:cxn ang="0">
                  <a:pos x="10" y="48"/>
                </a:cxn>
                <a:cxn ang="0">
                  <a:pos x="4" y="64"/>
                </a:cxn>
                <a:cxn ang="0">
                  <a:pos x="0" y="82"/>
                </a:cxn>
                <a:cxn ang="0">
                  <a:pos x="0" y="101"/>
                </a:cxn>
                <a:cxn ang="0">
                  <a:pos x="4" y="119"/>
                </a:cxn>
                <a:cxn ang="0">
                  <a:pos x="10" y="134"/>
                </a:cxn>
                <a:cxn ang="0">
                  <a:pos x="20" y="150"/>
                </a:cxn>
                <a:cxn ang="0">
                  <a:pos x="34" y="162"/>
                </a:cxn>
                <a:cxn ang="0">
                  <a:pos x="48" y="172"/>
                </a:cxn>
                <a:cxn ang="0">
                  <a:pos x="64" y="178"/>
                </a:cxn>
                <a:cxn ang="0">
                  <a:pos x="82" y="182"/>
                </a:cxn>
              </a:cxnLst>
              <a:rect l="0" t="0" r="r" b="b"/>
              <a:pathLst>
                <a:path w="182" h="182">
                  <a:moveTo>
                    <a:pt x="91" y="182"/>
                  </a:moveTo>
                  <a:lnTo>
                    <a:pt x="100" y="182"/>
                  </a:lnTo>
                  <a:lnTo>
                    <a:pt x="109" y="181"/>
                  </a:lnTo>
                  <a:lnTo>
                    <a:pt x="118" y="178"/>
                  </a:lnTo>
                  <a:lnTo>
                    <a:pt x="127" y="175"/>
                  </a:lnTo>
                  <a:lnTo>
                    <a:pt x="135" y="172"/>
                  </a:lnTo>
                  <a:lnTo>
                    <a:pt x="142" y="166"/>
                  </a:lnTo>
                  <a:lnTo>
                    <a:pt x="149" y="162"/>
                  </a:lnTo>
                  <a:lnTo>
                    <a:pt x="156" y="155"/>
                  </a:lnTo>
                  <a:lnTo>
                    <a:pt x="161" y="150"/>
                  </a:lnTo>
                  <a:lnTo>
                    <a:pt x="167" y="142"/>
                  </a:lnTo>
                  <a:lnTo>
                    <a:pt x="171" y="134"/>
                  </a:lnTo>
                  <a:lnTo>
                    <a:pt x="176" y="126"/>
                  </a:lnTo>
                  <a:lnTo>
                    <a:pt x="179" y="119"/>
                  </a:lnTo>
                  <a:lnTo>
                    <a:pt x="181" y="110"/>
                  </a:lnTo>
                  <a:lnTo>
                    <a:pt x="182" y="101"/>
                  </a:lnTo>
                  <a:lnTo>
                    <a:pt x="182" y="91"/>
                  </a:lnTo>
                  <a:lnTo>
                    <a:pt x="182" y="82"/>
                  </a:lnTo>
                  <a:lnTo>
                    <a:pt x="181" y="73"/>
                  </a:lnTo>
                  <a:lnTo>
                    <a:pt x="179" y="64"/>
                  </a:lnTo>
                  <a:lnTo>
                    <a:pt x="176" y="55"/>
                  </a:lnTo>
                  <a:lnTo>
                    <a:pt x="171" y="48"/>
                  </a:lnTo>
                  <a:lnTo>
                    <a:pt x="167" y="40"/>
                  </a:lnTo>
                  <a:lnTo>
                    <a:pt x="161" y="33"/>
                  </a:lnTo>
                  <a:lnTo>
                    <a:pt x="156" y="26"/>
                  </a:lnTo>
                  <a:lnTo>
                    <a:pt x="149" y="21"/>
                  </a:lnTo>
                  <a:lnTo>
                    <a:pt x="142" y="15"/>
                  </a:lnTo>
                  <a:lnTo>
                    <a:pt x="135" y="11"/>
                  </a:lnTo>
                  <a:lnTo>
                    <a:pt x="127" y="6"/>
                  </a:lnTo>
                  <a:lnTo>
                    <a:pt x="118" y="3"/>
                  </a:lnTo>
                  <a:lnTo>
                    <a:pt x="109" y="1"/>
                  </a:lnTo>
                  <a:lnTo>
                    <a:pt x="100" y="0"/>
                  </a:lnTo>
                  <a:lnTo>
                    <a:pt x="91" y="0"/>
                  </a:lnTo>
                  <a:lnTo>
                    <a:pt x="82" y="0"/>
                  </a:lnTo>
                  <a:lnTo>
                    <a:pt x="73" y="1"/>
                  </a:lnTo>
                  <a:lnTo>
                    <a:pt x="64" y="3"/>
                  </a:lnTo>
                  <a:lnTo>
                    <a:pt x="56" y="6"/>
                  </a:lnTo>
                  <a:lnTo>
                    <a:pt x="48" y="11"/>
                  </a:lnTo>
                  <a:lnTo>
                    <a:pt x="40" y="15"/>
                  </a:lnTo>
                  <a:lnTo>
                    <a:pt x="34" y="21"/>
                  </a:lnTo>
                  <a:lnTo>
                    <a:pt x="27" y="26"/>
                  </a:lnTo>
                  <a:lnTo>
                    <a:pt x="20" y="33"/>
                  </a:lnTo>
                  <a:lnTo>
                    <a:pt x="16" y="40"/>
                  </a:lnTo>
                  <a:lnTo>
                    <a:pt x="10" y="48"/>
                  </a:lnTo>
                  <a:lnTo>
                    <a:pt x="7" y="55"/>
                  </a:lnTo>
                  <a:lnTo>
                    <a:pt x="4" y="64"/>
                  </a:lnTo>
                  <a:lnTo>
                    <a:pt x="2" y="73"/>
                  </a:lnTo>
                  <a:lnTo>
                    <a:pt x="0" y="82"/>
                  </a:lnTo>
                  <a:lnTo>
                    <a:pt x="0" y="91"/>
                  </a:lnTo>
                  <a:lnTo>
                    <a:pt x="0" y="101"/>
                  </a:lnTo>
                  <a:lnTo>
                    <a:pt x="2" y="110"/>
                  </a:lnTo>
                  <a:lnTo>
                    <a:pt x="4" y="119"/>
                  </a:lnTo>
                  <a:lnTo>
                    <a:pt x="7" y="126"/>
                  </a:lnTo>
                  <a:lnTo>
                    <a:pt x="10" y="134"/>
                  </a:lnTo>
                  <a:lnTo>
                    <a:pt x="16" y="142"/>
                  </a:lnTo>
                  <a:lnTo>
                    <a:pt x="20" y="150"/>
                  </a:lnTo>
                  <a:lnTo>
                    <a:pt x="27" y="155"/>
                  </a:lnTo>
                  <a:lnTo>
                    <a:pt x="34" y="162"/>
                  </a:lnTo>
                  <a:lnTo>
                    <a:pt x="40" y="166"/>
                  </a:lnTo>
                  <a:lnTo>
                    <a:pt x="48" y="172"/>
                  </a:lnTo>
                  <a:lnTo>
                    <a:pt x="56"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9" name="Freeform 45"/>
            <p:cNvSpPr>
              <a:spLocks/>
            </p:cNvSpPr>
            <p:nvPr/>
          </p:nvSpPr>
          <p:spPr bwMode="auto">
            <a:xfrm>
              <a:off x="11073215" y="2775899"/>
              <a:ext cx="203200" cy="33338"/>
            </a:xfrm>
            <a:custGeom>
              <a:avLst/>
              <a:gdLst/>
              <a:ahLst/>
              <a:cxnLst>
                <a:cxn ang="0">
                  <a:pos x="1169" y="0"/>
                </a:cxn>
                <a:cxn ang="0">
                  <a:pos x="1190" y="2"/>
                </a:cxn>
                <a:cxn ang="0">
                  <a:pos x="1212" y="9"/>
                </a:cxn>
                <a:cxn ang="0">
                  <a:pos x="1229" y="19"/>
                </a:cxn>
                <a:cxn ang="0">
                  <a:pos x="1246" y="32"/>
                </a:cxn>
                <a:cxn ang="0">
                  <a:pos x="1259" y="48"/>
                </a:cxn>
                <a:cxn ang="0">
                  <a:pos x="1269" y="67"/>
                </a:cxn>
                <a:cxn ang="0">
                  <a:pos x="1276" y="87"/>
                </a:cxn>
                <a:cxn ang="0">
                  <a:pos x="1278" y="109"/>
                </a:cxn>
                <a:cxn ang="0">
                  <a:pos x="1276" y="131"/>
                </a:cxn>
                <a:cxn ang="0">
                  <a:pos x="1269" y="151"/>
                </a:cxn>
                <a:cxn ang="0">
                  <a:pos x="1259" y="170"/>
                </a:cxn>
                <a:cxn ang="0">
                  <a:pos x="1246" y="187"/>
                </a:cxn>
                <a:cxn ang="0">
                  <a:pos x="1229" y="200"/>
                </a:cxn>
                <a:cxn ang="0">
                  <a:pos x="1212" y="210"/>
                </a:cxn>
                <a:cxn ang="0">
                  <a:pos x="1190" y="215"/>
                </a:cxn>
                <a:cxn ang="0">
                  <a:pos x="1169" y="218"/>
                </a:cxn>
                <a:cxn ang="0">
                  <a:pos x="97" y="218"/>
                </a:cxn>
                <a:cxn ang="0">
                  <a:pos x="76" y="213"/>
                </a:cxn>
                <a:cxn ang="0">
                  <a:pos x="56" y="204"/>
                </a:cxn>
                <a:cxn ang="0">
                  <a:pos x="38" y="193"/>
                </a:cxn>
                <a:cxn ang="0">
                  <a:pos x="24" y="179"/>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2"/>
                  </a:lnTo>
                  <a:lnTo>
                    <a:pt x="1202" y="5"/>
                  </a:lnTo>
                  <a:lnTo>
                    <a:pt x="1212" y="9"/>
                  </a:lnTo>
                  <a:lnTo>
                    <a:pt x="1220" y="14"/>
                  </a:lnTo>
                  <a:lnTo>
                    <a:pt x="1229" y="19"/>
                  </a:lnTo>
                  <a:lnTo>
                    <a:pt x="1238" y="25"/>
                  </a:lnTo>
                  <a:lnTo>
                    <a:pt x="1246" y="32"/>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9"/>
                  </a:lnTo>
                  <a:lnTo>
                    <a:pt x="1246" y="187"/>
                  </a:lnTo>
                  <a:lnTo>
                    <a:pt x="1238" y="193"/>
                  </a:lnTo>
                  <a:lnTo>
                    <a:pt x="1229" y="200"/>
                  </a:lnTo>
                  <a:lnTo>
                    <a:pt x="1220" y="204"/>
                  </a:lnTo>
                  <a:lnTo>
                    <a:pt x="1212" y="210"/>
                  </a:lnTo>
                  <a:lnTo>
                    <a:pt x="1202" y="213"/>
                  </a:lnTo>
                  <a:lnTo>
                    <a:pt x="1190" y="215"/>
                  </a:lnTo>
                  <a:lnTo>
                    <a:pt x="1180" y="218"/>
                  </a:lnTo>
                  <a:lnTo>
                    <a:pt x="1169" y="218"/>
                  </a:lnTo>
                  <a:lnTo>
                    <a:pt x="108" y="218"/>
                  </a:lnTo>
                  <a:lnTo>
                    <a:pt x="97" y="218"/>
                  </a:lnTo>
                  <a:lnTo>
                    <a:pt x="86" y="215"/>
                  </a:lnTo>
                  <a:lnTo>
                    <a:pt x="76" y="213"/>
                  </a:lnTo>
                  <a:lnTo>
                    <a:pt x="66" y="210"/>
                  </a:lnTo>
                  <a:lnTo>
                    <a:pt x="56" y="204"/>
                  </a:lnTo>
                  <a:lnTo>
                    <a:pt x="47" y="200"/>
                  </a:lnTo>
                  <a:lnTo>
                    <a:pt x="38" y="193"/>
                  </a:lnTo>
                  <a:lnTo>
                    <a:pt x="31" y="187"/>
                  </a:lnTo>
                  <a:lnTo>
                    <a:pt x="24" y="179"/>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2"/>
                  </a:lnTo>
                  <a:lnTo>
                    <a:pt x="38"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0" name="Freeform 46"/>
            <p:cNvSpPr>
              <a:spLocks/>
            </p:cNvSpPr>
            <p:nvPr/>
          </p:nvSpPr>
          <p:spPr bwMode="auto">
            <a:xfrm>
              <a:off x="10455678" y="2775899"/>
              <a:ext cx="28575" cy="30163"/>
            </a:xfrm>
            <a:custGeom>
              <a:avLst/>
              <a:gdLst/>
              <a:ahLst/>
              <a:cxnLst>
                <a:cxn ang="0">
                  <a:pos x="101" y="183"/>
                </a:cxn>
                <a:cxn ang="0">
                  <a:pos x="119" y="178"/>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9" y="178"/>
                  </a:lnTo>
                  <a:lnTo>
                    <a:pt x="126" y="176"/>
                  </a:lnTo>
                  <a:lnTo>
                    <a:pt x="135" y="172"/>
                  </a:lnTo>
                  <a:lnTo>
                    <a:pt x="142" y="167"/>
                  </a:lnTo>
                  <a:lnTo>
                    <a:pt x="150" y="162"/>
                  </a:lnTo>
                  <a:lnTo>
                    <a:pt x="156" y="156"/>
                  </a:lnTo>
                  <a:lnTo>
                    <a:pt x="162" y="150"/>
                  </a:lnTo>
                  <a:lnTo>
                    <a:pt x="167" y="143"/>
                  </a:lnTo>
                  <a:lnTo>
                    <a:pt x="172" y="135"/>
                  </a:lnTo>
                  <a:lnTo>
                    <a:pt x="175" y="127"/>
                  </a:lnTo>
                  <a:lnTo>
                    <a:pt x="179" y="119"/>
                  </a:lnTo>
                  <a:lnTo>
                    <a:pt x="181" y="110"/>
                  </a:lnTo>
                  <a:lnTo>
                    <a:pt x="182" y="101"/>
                  </a:lnTo>
                  <a:lnTo>
                    <a:pt x="183" y="92"/>
                  </a:lnTo>
                  <a:lnTo>
                    <a:pt x="182" y="82"/>
                  </a:lnTo>
                  <a:lnTo>
                    <a:pt x="181" y="73"/>
                  </a:lnTo>
                  <a:lnTo>
                    <a:pt x="179" y="64"/>
                  </a:lnTo>
                  <a:lnTo>
                    <a:pt x="175" y="56"/>
                  </a:lnTo>
                  <a:lnTo>
                    <a:pt x="172" y="48"/>
                  </a:lnTo>
                  <a:lnTo>
                    <a:pt x="167" y="41"/>
                  </a:lnTo>
                  <a:lnTo>
                    <a:pt x="162" y="33"/>
                  </a:lnTo>
                  <a:lnTo>
                    <a:pt x="156" y="26"/>
                  </a:lnTo>
                  <a:lnTo>
                    <a:pt x="150" y="21"/>
                  </a:lnTo>
                  <a:lnTo>
                    <a:pt x="142" y="15"/>
                  </a:lnTo>
                  <a:lnTo>
                    <a:pt x="135" y="11"/>
                  </a:lnTo>
                  <a:lnTo>
                    <a:pt x="126" y="8"/>
                  </a:lnTo>
                  <a:lnTo>
                    <a:pt x="119" y="4"/>
                  </a:lnTo>
                  <a:lnTo>
                    <a:pt x="110" y="2"/>
                  </a:lnTo>
                  <a:lnTo>
                    <a:pt x="101" y="1"/>
                  </a:lnTo>
                  <a:lnTo>
                    <a:pt x="91" y="0"/>
                  </a:lnTo>
                  <a:lnTo>
                    <a:pt x="82" y="1"/>
                  </a:lnTo>
                  <a:lnTo>
                    <a:pt x="73" y="2"/>
                  </a:lnTo>
                  <a:lnTo>
                    <a:pt x="64" y="4"/>
                  </a:lnTo>
                  <a:lnTo>
                    <a:pt x="55" y="8"/>
                  </a:lnTo>
                  <a:lnTo>
                    <a:pt x="48" y="11"/>
                  </a:lnTo>
                  <a:lnTo>
                    <a:pt x="40" y="15"/>
                  </a:lnTo>
                  <a:lnTo>
                    <a:pt x="33" y="21"/>
                  </a:lnTo>
                  <a:lnTo>
                    <a:pt x="27" y="26"/>
                  </a:lnTo>
                  <a:lnTo>
                    <a:pt x="21" y="33"/>
                  </a:lnTo>
                  <a:lnTo>
                    <a:pt x="16" y="41"/>
                  </a:lnTo>
                  <a:lnTo>
                    <a:pt x="11" y="48"/>
                  </a:lnTo>
                  <a:lnTo>
                    <a:pt x="7" y="56"/>
                  </a:lnTo>
                  <a:lnTo>
                    <a:pt x="4" y="64"/>
                  </a:lnTo>
                  <a:lnTo>
                    <a:pt x="2" y="73"/>
                  </a:lnTo>
                  <a:lnTo>
                    <a:pt x="0" y="82"/>
                  </a:lnTo>
                  <a:lnTo>
                    <a:pt x="0" y="92"/>
                  </a:lnTo>
                  <a:lnTo>
                    <a:pt x="0" y="101"/>
                  </a:lnTo>
                  <a:lnTo>
                    <a:pt x="2" y="110"/>
                  </a:lnTo>
                  <a:lnTo>
                    <a:pt x="4" y="119"/>
                  </a:lnTo>
                  <a:lnTo>
                    <a:pt x="7" y="127"/>
                  </a:lnTo>
                  <a:lnTo>
                    <a:pt x="11" y="135"/>
                  </a:lnTo>
                  <a:lnTo>
                    <a:pt x="16" y="143"/>
                  </a:lnTo>
                  <a:lnTo>
                    <a:pt x="21" y="150"/>
                  </a:lnTo>
                  <a:lnTo>
                    <a:pt x="27"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1" name="Freeform 47"/>
            <p:cNvSpPr>
              <a:spLocks/>
            </p:cNvSpPr>
            <p:nvPr/>
          </p:nvSpPr>
          <p:spPr bwMode="auto">
            <a:xfrm>
              <a:off x="10495365" y="2775899"/>
              <a:ext cx="30163" cy="30163"/>
            </a:xfrm>
            <a:custGeom>
              <a:avLst/>
              <a:gdLst/>
              <a:ahLst/>
              <a:cxnLst>
                <a:cxn ang="0">
                  <a:pos x="101" y="183"/>
                </a:cxn>
                <a:cxn ang="0">
                  <a:pos x="119" y="178"/>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3" h="183">
                  <a:moveTo>
                    <a:pt x="92" y="183"/>
                  </a:moveTo>
                  <a:lnTo>
                    <a:pt x="101" y="183"/>
                  </a:lnTo>
                  <a:lnTo>
                    <a:pt x="110" y="181"/>
                  </a:lnTo>
                  <a:lnTo>
                    <a:pt x="119" y="178"/>
                  </a:lnTo>
                  <a:lnTo>
                    <a:pt x="127" y="176"/>
                  </a:lnTo>
                  <a:lnTo>
                    <a:pt x="135" y="172"/>
                  </a:lnTo>
                  <a:lnTo>
                    <a:pt x="142" y="167"/>
                  </a:lnTo>
                  <a:lnTo>
                    <a:pt x="150" y="162"/>
                  </a:lnTo>
                  <a:lnTo>
                    <a:pt x="156" y="156"/>
                  </a:lnTo>
                  <a:lnTo>
                    <a:pt x="162" y="150"/>
                  </a:lnTo>
                  <a:lnTo>
                    <a:pt x="167"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7" y="41"/>
                  </a:lnTo>
                  <a:lnTo>
                    <a:pt x="162" y="33"/>
                  </a:lnTo>
                  <a:lnTo>
                    <a:pt x="156" y="26"/>
                  </a:lnTo>
                  <a:lnTo>
                    <a:pt x="150" y="21"/>
                  </a:lnTo>
                  <a:lnTo>
                    <a:pt x="142" y="15"/>
                  </a:lnTo>
                  <a:lnTo>
                    <a:pt x="135" y="11"/>
                  </a:lnTo>
                  <a:lnTo>
                    <a:pt x="127" y="8"/>
                  </a:lnTo>
                  <a:lnTo>
                    <a:pt x="119" y="4"/>
                  </a:lnTo>
                  <a:lnTo>
                    <a:pt x="110" y="2"/>
                  </a:lnTo>
                  <a:lnTo>
                    <a:pt x="101" y="1"/>
                  </a:lnTo>
                  <a:lnTo>
                    <a:pt x="92"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8" y="56"/>
                  </a:lnTo>
                  <a:lnTo>
                    <a:pt x="4" y="64"/>
                  </a:lnTo>
                  <a:lnTo>
                    <a:pt x="2" y="73"/>
                  </a:lnTo>
                  <a:lnTo>
                    <a:pt x="1" y="82"/>
                  </a:lnTo>
                  <a:lnTo>
                    <a:pt x="0" y="92"/>
                  </a:lnTo>
                  <a:lnTo>
                    <a:pt x="1" y="101"/>
                  </a:lnTo>
                  <a:lnTo>
                    <a:pt x="2" y="110"/>
                  </a:lnTo>
                  <a:lnTo>
                    <a:pt x="4" y="119"/>
                  </a:lnTo>
                  <a:lnTo>
                    <a:pt x="8"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2" name="Freeform 48"/>
            <p:cNvSpPr>
              <a:spLocks/>
            </p:cNvSpPr>
            <p:nvPr/>
          </p:nvSpPr>
          <p:spPr bwMode="auto">
            <a:xfrm>
              <a:off x="10536640" y="2775899"/>
              <a:ext cx="28575" cy="30163"/>
            </a:xfrm>
            <a:custGeom>
              <a:avLst/>
              <a:gdLst/>
              <a:ahLst/>
              <a:cxnLst>
                <a:cxn ang="0">
                  <a:pos x="101" y="183"/>
                </a:cxn>
                <a:cxn ang="0">
                  <a:pos x="118" y="178"/>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1"/>
                </a:cxn>
                <a:cxn ang="0">
                  <a:pos x="82" y="1"/>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8"/>
                </a:cxn>
                <a:cxn ang="0">
                  <a:pos x="82" y="183"/>
                </a:cxn>
              </a:cxnLst>
              <a:rect l="0" t="0" r="r" b="b"/>
              <a:pathLst>
                <a:path w="183" h="183">
                  <a:moveTo>
                    <a:pt x="92" y="183"/>
                  </a:moveTo>
                  <a:lnTo>
                    <a:pt x="101" y="183"/>
                  </a:lnTo>
                  <a:lnTo>
                    <a:pt x="109" y="181"/>
                  </a:lnTo>
                  <a:lnTo>
                    <a:pt x="118" y="178"/>
                  </a:lnTo>
                  <a:lnTo>
                    <a:pt x="127" y="176"/>
                  </a:lnTo>
                  <a:lnTo>
                    <a:pt x="135" y="172"/>
                  </a:lnTo>
                  <a:lnTo>
                    <a:pt x="143" y="167"/>
                  </a:lnTo>
                  <a:lnTo>
                    <a:pt x="149" y="162"/>
                  </a:lnTo>
                  <a:lnTo>
                    <a:pt x="156" y="156"/>
                  </a:lnTo>
                  <a:lnTo>
                    <a:pt x="162" y="150"/>
                  </a:lnTo>
                  <a:lnTo>
                    <a:pt x="167" y="143"/>
                  </a:lnTo>
                  <a:lnTo>
                    <a:pt x="172" y="135"/>
                  </a:lnTo>
                  <a:lnTo>
                    <a:pt x="176" y="127"/>
                  </a:lnTo>
                  <a:lnTo>
                    <a:pt x="178" y="119"/>
                  </a:lnTo>
                  <a:lnTo>
                    <a:pt x="180" y="110"/>
                  </a:lnTo>
                  <a:lnTo>
                    <a:pt x="183" y="101"/>
                  </a:lnTo>
                  <a:lnTo>
                    <a:pt x="183" y="92"/>
                  </a:lnTo>
                  <a:lnTo>
                    <a:pt x="183" y="82"/>
                  </a:lnTo>
                  <a:lnTo>
                    <a:pt x="180" y="73"/>
                  </a:lnTo>
                  <a:lnTo>
                    <a:pt x="178" y="64"/>
                  </a:lnTo>
                  <a:lnTo>
                    <a:pt x="176" y="56"/>
                  </a:lnTo>
                  <a:lnTo>
                    <a:pt x="172" y="48"/>
                  </a:lnTo>
                  <a:lnTo>
                    <a:pt x="167" y="41"/>
                  </a:lnTo>
                  <a:lnTo>
                    <a:pt x="162" y="33"/>
                  </a:lnTo>
                  <a:lnTo>
                    <a:pt x="156" y="26"/>
                  </a:lnTo>
                  <a:lnTo>
                    <a:pt x="149" y="21"/>
                  </a:lnTo>
                  <a:lnTo>
                    <a:pt x="143" y="15"/>
                  </a:lnTo>
                  <a:lnTo>
                    <a:pt x="135" y="11"/>
                  </a:lnTo>
                  <a:lnTo>
                    <a:pt x="127" y="8"/>
                  </a:lnTo>
                  <a:lnTo>
                    <a:pt x="118" y="4"/>
                  </a:lnTo>
                  <a:lnTo>
                    <a:pt x="109" y="2"/>
                  </a:lnTo>
                  <a:lnTo>
                    <a:pt x="101" y="1"/>
                  </a:lnTo>
                  <a:lnTo>
                    <a:pt x="92" y="0"/>
                  </a:lnTo>
                  <a:lnTo>
                    <a:pt x="82" y="1"/>
                  </a:lnTo>
                  <a:lnTo>
                    <a:pt x="73" y="2"/>
                  </a:lnTo>
                  <a:lnTo>
                    <a:pt x="64" y="4"/>
                  </a:lnTo>
                  <a:lnTo>
                    <a:pt x="56" y="8"/>
                  </a:lnTo>
                  <a:lnTo>
                    <a:pt x="47" y="11"/>
                  </a:lnTo>
                  <a:lnTo>
                    <a:pt x="41" y="15"/>
                  </a:lnTo>
                  <a:lnTo>
                    <a:pt x="33" y="21"/>
                  </a:lnTo>
                  <a:lnTo>
                    <a:pt x="26" y="26"/>
                  </a:lnTo>
                  <a:lnTo>
                    <a:pt x="21" y="33"/>
                  </a:lnTo>
                  <a:lnTo>
                    <a:pt x="15"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5" y="143"/>
                  </a:lnTo>
                  <a:lnTo>
                    <a:pt x="21" y="150"/>
                  </a:lnTo>
                  <a:lnTo>
                    <a:pt x="26" y="156"/>
                  </a:lnTo>
                  <a:lnTo>
                    <a:pt x="33" y="162"/>
                  </a:lnTo>
                  <a:lnTo>
                    <a:pt x="41" y="167"/>
                  </a:lnTo>
                  <a:lnTo>
                    <a:pt x="47" y="172"/>
                  </a:lnTo>
                  <a:lnTo>
                    <a:pt x="56" y="176"/>
                  </a:lnTo>
                  <a:lnTo>
                    <a:pt x="64"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3" name="Freeform 49"/>
            <p:cNvSpPr>
              <a:spLocks/>
            </p:cNvSpPr>
            <p:nvPr/>
          </p:nvSpPr>
          <p:spPr bwMode="auto">
            <a:xfrm>
              <a:off x="10576328" y="2775899"/>
              <a:ext cx="28575" cy="30163"/>
            </a:xfrm>
            <a:custGeom>
              <a:avLst/>
              <a:gdLst/>
              <a:ahLst/>
              <a:cxnLst>
                <a:cxn ang="0">
                  <a:pos x="100" y="183"/>
                </a:cxn>
                <a:cxn ang="0">
                  <a:pos x="118" y="178"/>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8"/>
                </a:cxn>
                <a:cxn ang="0">
                  <a:pos x="82" y="183"/>
                </a:cxn>
              </a:cxnLst>
              <a:rect l="0" t="0" r="r" b="b"/>
              <a:pathLst>
                <a:path w="182" h="183">
                  <a:moveTo>
                    <a:pt x="92" y="183"/>
                  </a:moveTo>
                  <a:lnTo>
                    <a:pt x="100" y="183"/>
                  </a:lnTo>
                  <a:lnTo>
                    <a:pt x="109" y="181"/>
                  </a:lnTo>
                  <a:lnTo>
                    <a:pt x="118" y="178"/>
                  </a:lnTo>
                  <a:lnTo>
                    <a:pt x="127" y="176"/>
                  </a:lnTo>
                  <a:lnTo>
                    <a:pt x="135" y="172"/>
                  </a:lnTo>
                  <a:lnTo>
                    <a:pt x="143" y="167"/>
                  </a:lnTo>
                  <a:lnTo>
                    <a:pt x="149" y="162"/>
                  </a:lnTo>
                  <a:lnTo>
                    <a:pt x="156" y="156"/>
                  </a:lnTo>
                  <a:lnTo>
                    <a:pt x="161" y="150"/>
                  </a:lnTo>
                  <a:lnTo>
                    <a:pt x="167" y="143"/>
                  </a:lnTo>
                  <a:lnTo>
                    <a:pt x="171" y="135"/>
                  </a:lnTo>
                  <a:lnTo>
                    <a:pt x="176" y="127"/>
                  </a:lnTo>
                  <a:lnTo>
                    <a:pt x="178" y="119"/>
                  </a:lnTo>
                  <a:lnTo>
                    <a:pt x="180" y="110"/>
                  </a:lnTo>
                  <a:lnTo>
                    <a:pt x="182" y="101"/>
                  </a:lnTo>
                  <a:lnTo>
                    <a:pt x="182" y="92"/>
                  </a:lnTo>
                  <a:lnTo>
                    <a:pt x="182" y="82"/>
                  </a:lnTo>
                  <a:lnTo>
                    <a:pt x="180" y="73"/>
                  </a:lnTo>
                  <a:lnTo>
                    <a:pt x="178" y="64"/>
                  </a:lnTo>
                  <a:lnTo>
                    <a:pt x="176" y="56"/>
                  </a:lnTo>
                  <a:lnTo>
                    <a:pt x="171" y="48"/>
                  </a:lnTo>
                  <a:lnTo>
                    <a:pt x="167" y="41"/>
                  </a:lnTo>
                  <a:lnTo>
                    <a:pt x="161" y="33"/>
                  </a:lnTo>
                  <a:lnTo>
                    <a:pt x="156" y="26"/>
                  </a:lnTo>
                  <a:lnTo>
                    <a:pt x="149" y="21"/>
                  </a:lnTo>
                  <a:lnTo>
                    <a:pt x="143" y="15"/>
                  </a:lnTo>
                  <a:lnTo>
                    <a:pt x="135" y="11"/>
                  </a:lnTo>
                  <a:lnTo>
                    <a:pt x="127" y="8"/>
                  </a:lnTo>
                  <a:lnTo>
                    <a:pt x="118" y="4"/>
                  </a:lnTo>
                  <a:lnTo>
                    <a:pt x="109" y="2"/>
                  </a:lnTo>
                  <a:lnTo>
                    <a:pt x="100" y="1"/>
                  </a:lnTo>
                  <a:lnTo>
                    <a:pt x="92" y="0"/>
                  </a:lnTo>
                  <a:lnTo>
                    <a:pt x="82" y="1"/>
                  </a:lnTo>
                  <a:lnTo>
                    <a:pt x="73" y="2"/>
                  </a:lnTo>
                  <a:lnTo>
                    <a:pt x="64" y="4"/>
                  </a:lnTo>
                  <a:lnTo>
                    <a:pt x="56" y="8"/>
                  </a:lnTo>
                  <a:lnTo>
                    <a:pt x="48" y="11"/>
                  </a:lnTo>
                  <a:lnTo>
                    <a:pt x="41" y="15"/>
                  </a:lnTo>
                  <a:lnTo>
                    <a:pt x="33" y="21"/>
                  </a:lnTo>
                  <a:lnTo>
                    <a:pt x="27" y="26"/>
                  </a:lnTo>
                  <a:lnTo>
                    <a:pt x="21" y="33"/>
                  </a:lnTo>
                  <a:lnTo>
                    <a:pt x="16" y="41"/>
                  </a:lnTo>
                  <a:lnTo>
                    <a:pt x="11" y="48"/>
                  </a:lnTo>
                  <a:lnTo>
                    <a:pt x="7" y="56"/>
                  </a:lnTo>
                  <a:lnTo>
                    <a:pt x="4" y="64"/>
                  </a:lnTo>
                  <a:lnTo>
                    <a:pt x="2" y="73"/>
                  </a:lnTo>
                  <a:lnTo>
                    <a:pt x="1" y="82"/>
                  </a:lnTo>
                  <a:lnTo>
                    <a:pt x="0" y="92"/>
                  </a:lnTo>
                  <a:lnTo>
                    <a:pt x="1" y="101"/>
                  </a:lnTo>
                  <a:lnTo>
                    <a:pt x="2" y="110"/>
                  </a:lnTo>
                  <a:lnTo>
                    <a:pt x="4" y="119"/>
                  </a:lnTo>
                  <a:lnTo>
                    <a:pt x="7" y="127"/>
                  </a:lnTo>
                  <a:lnTo>
                    <a:pt x="11" y="135"/>
                  </a:lnTo>
                  <a:lnTo>
                    <a:pt x="16" y="143"/>
                  </a:lnTo>
                  <a:lnTo>
                    <a:pt x="21" y="150"/>
                  </a:lnTo>
                  <a:lnTo>
                    <a:pt x="27" y="156"/>
                  </a:lnTo>
                  <a:lnTo>
                    <a:pt x="33" y="162"/>
                  </a:lnTo>
                  <a:lnTo>
                    <a:pt x="41" y="167"/>
                  </a:lnTo>
                  <a:lnTo>
                    <a:pt x="48" y="172"/>
                  </a:lnTo>
                  <a:lnTo>
                    <a:pt x="56" y="176"/>
                  </a:lnTo>
                  <a:lnTo>
                    <a:pt x="64"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4" name="Freeform 50"/>
            <p:cNvSpPr>
              <a:spLocks/>
            </p:cNvSpPr>
            <p:nvPr/>
          </p:nvSpPr>
          <p:spPr bwMode="auto">
            <a:xfrm>
              <a:off x="10616015" y="2775899"/>
              <a:ext cx="28575" cy="30163"/>
            </a:xfrm>
            <a:custGeom>
              <a:avLst/>
              <a:gdLst/>
              <a:ahLst/>
              <a:cxnLst>
                <a:cxn ang="0">
                  <a:pos x="100" y="183"/>
                </a:cxn>
                <a:cxn ang="0">
                  <a:pos x="118" y="178"/>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1"/>
                </a:cxn>
                <a:cxn ang="0">
                  <a:pos x="82" y="1"/>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8"/>
                </a:cxn>
                <a:cxn ang="0">
                  <a:pos x="82" y="183"/>
                </a:cxn>
              </a:cxnLst>
              <a:rect l="0" t="0" r="r" b="b"/>
              <a:pathLst>
                <a:path w="182" h="183">
                  <a:moveTo>
                    <a:pt x="91" y="183"/>
                  </a:moveTo>
                  <a:lnTo>
                    <a:pt x="100" y="183"/>
                  </a:lnTo>
                  <a:lnTo>
                    <a:pt x="109" y="181"/>
                  </a:lnTo>
                  <a:lnTo>
                    <a:pt x="118" y="178"/>
                  </a:lnTo>
                  <a:lnTo>
                    <a:pt x="127" y="176"/>
                  </a:lnTo>
                  <a:lnTo>
                    <a:pt x="135" y="172"/>
                  </a:lnTo>
                  <a:lnTo>
                    <a:pt x="142" y="167"/>
                  </a:lnTo>
                  <a:lnTo>
                    <a:pt x="149" y="162"/>
                  </a:lnTo>
                  <a:lnTo>
                    <a:pt x="156" y="156"/>
                  </a:lnTo>
                  <a:lnTo>
                    <a:pt x="161" y="150"/>
                  </a:lnTo>
                  <a:lnTo>
                    <a:pt x="167" y="143"/>
                  </a:lnTo>
                  <a:lnTo>
                    <a:pt x="171" y="135"/>
                  </a:lnTo>
                  <a:lnTo>
                    <a:pt x="176" y="127"/>
                  </a:lnTo>
                  <a:lnTo>
                    <a:pt x="179" y="119"/>
                  </a:lnTo>
                  <a:lnTo>
                    <a:pt x="181" y="110"/>
                  </a:lnTo>
                  <a:lnTo>
                    <a:pt x="182" y="101"/>
                  </a:lnTo>
                  <a:lnTo>
                    <a:pt x="182" y="92"/>
                  </a:lnTo>
                  <a:lnTo>
                    <a:pt x="182" y="82"/>
                  </a:lnTo>
                  <a:lnTo>
                    <a:pt x="181" y="73"/>
                  </a:lnTo>
                  <a:lnTo>
                    <a:pt x="179" y="64"/>
                  </a:lnTo>
                  <a:lnTo>
                    <a:pt x="176" y="56"/>
                  </a:lnTo>
                  <a:lnTo>
                    <a:pt x="171" y="48"/>
                  </a:lnTo>
                  <a:lnTo>
                    <a:pt x="167" y="41"/>
                  </a:lnTo>
                  <a:lnTo>
                    <a:pt x="161" y="33"/>
                  </a:lnTo>
                  <a:lnTo>
                    <a:pt x="156" y="26"/>
                  </a:lnTo>
                  <a:lnTo>
                    <a:pt x="149" y="21"/>
                  </a:lnTo>
                  <a:lnTo>
                    <a:pt x="142" y="15"/>
                  </a:lnTo>
                  <a:lnTo>
                    <a:pt x="135" y="11"/>
                  </a:lnTo>
                  <a:lnTo>
                    <a:pt x="127" y="8"/>
                  </a:lnTo>
                  <a:lnTo>
                    <a:pt x="118" y="4"/>
                  </a:lnTo>
                  <a:lnTo>
                    <a:pt x="109" y="2"/>
                  </a:lnTo>
                  <a:lnTo>
                    <a:pt x="100" y="1"/>
                  </a:lnTo>
                  <a:lnTo>
                    <a:pt x="91" y="0"/>
                  </a:lnTo>
                  <a:lnTo>
                    <a:pt x="82" y="1"/>
                  </a:lnTo>
                  <a:lnTo>
                    <a:pt x="73" y="2"/>
                  </a:lnTo>
                  <a:lnTo>
                    <a:pt x="64" y="4"/>
                  </a:lnTo>
                  <a:lnTo>
                    <a:pt x="56" y="8"/>
                  </a:lnTo>
                  <a:lnTo>
                    <a:pt x="48" y="11"/>
                  </a:lnTo>
                  <a:lnTo>
                    <a:pt x="40" y="15"/>
                  </a:lnTo>
                  <a:lnTo>
                    <a:pt x="34" y="21"/>
                  </a:lnTo>
                  <a:lnTo>
                    <a:pt x="27" y="26"/>
                  </a:lnTo>
                  <a:lnTo>
                    <a:pt x="20" y="33"/>
                  </a:lnTo>
                  <a:lnTo>
                    <a:pt x="16" y="41"/>
                  </a:lnTo>
                  <a:lnTo>
                    <a:pt x="10" y="48"/>
                  </a:lnTo>
                  <a:lnTo>
                    <a:pt x="7" y="56"/>
                  </a:lnTo>
                  <a:lnTo>
                    <a:pt x="4" y="64"/>
                  </a:lnTo>
                  <a:lnTo>
                    <a:pt x="2" y="73"/>
                  </a:lnTo>
                  <a:lnTo>
                    <a:pt x="0" y="82"/>
                  </a:lnTo>
                  <a:lnTo>
                    <a:pt x="0" y="92"/>
                  </a:lnTo>
                  <a:lnTo>
                    <a:pt x="0" y="101"/>
                  </a:lnTo>
                  <a:lnTo>
                    <a:pt x="2" y="110"/>
                  </a:lnTo>
                  <a:lnTo>
                    <a:pt x="4" y="119"/>
                  </a:lnTo>
                  <a:lnTo>
                    <a:pt x="7" y="127"/>
                  </a:lnTo>
                  <a:lnTo>
                    <a:pt x="10" y="135"/>
                  </a:lnTo>
                  <a:lnTo>
                    <a:pt x="16" y="143"/>
                  </a:lnTo>
                  <a:lnTo>
                    <a:pt x="20" y="150"/>
                  </a:lnTo>
                  <a:lnTo>
                    <a:pt x="27" y="156"/>
                  </a:lnTo>
                  <a:lnTo>
                    <a:pt x="34" y="162"/>
                  </a:lnTo>
                  <a:lnTo>
                    <a:pt x="40" y="167"/>
                  </a:lnTo>
                  <a:lnTo>
                    <a:pt x="48" y="172"/>
                  </a:lnTo>
                  <a:lnTo>
                    <a:pt x="56"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5" name="Freeform 51"/>
            <p:cNvSpPr>
              <a:spLocks/>
            </p:cNvSpPr>
            <p:nvPr/>
          </p:nvSpPr>
          <p:spPr bwMode="auto">
            <a:xfrm>
              <a:off x="11073215" y="2963224"/>
              <a:ext cx="203200" cy="34925"/>
            </a:xfrm>
            <a:custGeom>
              <a:avLst/>
              <a:gdLst/>
              <a:ahLst/>
              <a:cxnLst>
                <a:cxn ang="0">
                  <a:pos x="1169" y="0"/>
                </a:cxn>
                <a:cxn ang="0">
                  <a:pos x="1190" y="2"/>
                </a:cxn>
                <a:cxn ang="0">
                  <a:pos x="1212" y="9"/>
                </a:cxn>
                <a:cxn ang="0">
                  <a:pos x="1229" y="19"/>
                </a:cxn>
                <a:cxn ang="0">
                  <a:pos x="1246" y="32"/>
                </a:cxn>
                <a:cxn ang="0">
                  <a:pos x="1259" y="48"/>
                </a:cxn>
                <a:cxn ang="0">
                  <a:pos x="1269" y="66"/>
                </a:cxn>
                <a:cxn ang="0">
                  <a:pos x="1276" y="86"/>
                </a:cxn>
                <a:cxn ang="0">
                  <a:pos x="1278" y="109"/>
                </a:cxn>
                <a:cxn ang="0">
                  <a:pos x="1276" y="131"/>
                </a:cxn>
                <a:cxn ang="0">
                  <a:pos x="1269" y="151"/>
                </a:cxn>
                <a:cxn ang="0">
                  <a:pos x="1259" y="170"/>
                </a:cxn>
                <a:cxn ang="0">
                  <a:pos x="1246" y="185"/>
                </a:cxn>
                <a:cxn ang="0">
                  <a:pos x="1229" y="198"/>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7"/>
                </a:cxn>
                <a:cxn ang="0">
                  <a:pos x="4" y="76"/>
                </a:cxn>
                <a:cxn ang="0">
                  <a:pos x="12" y="56"/>
                </a:cxn>
                <a:cxn ang="0">
                  <a:pos x="24" y="40"/>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9"/>
                  </a:lnTo>
                  <a:lnTo>
                    <a:pt x="1220" y="13"/>
                  </a:lnTo>
                  <a:lnTo>
                    <a:pt x="1229" y="19"/>
                  </a:lnTo>
                  <a:lnTo>
                    <a:pt x="1238" y="24"/>
                  </a:lnTo>
                  <a:lnTo>
                    <a:pt x="1246" y="32"/>
                  </a:lnTo>
                  <a:lnTo>
                    <a:pt x="1253" y="40"/>
                  </a:lnTo>
                  <a:lnTo>
                    <a:pt x="1259" y="48"/>
                  </a:lnTo>
                  <a:lnTo>
                    <a:pt x="1265" y="56"/>
                  </a:lnTo>
                  <a:lnTo>
                    <a:pt x="1269" y="66"/>
                  </a:lnTo>
                  <a:lnTo>
                    <a:pt x="1272" y="76"/>
                  </a:lnTo>
                  <a:lnTo>
                    <a:pt x="1276" y="86"/>
                  </a:lnTo>
                  <a:lnTo>
                    <a:pt x="1277" y="97"/>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8"/>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8"/>
                  </a:lnTo>
                  <a:lnTo>
                    <a:pt x="38" y="193"/>
                  </a:lnTo>
                  <a:lnTo>
                    <a:pt x="31" y="185"/>
                  </a:lnTo>
                  <a:lnTo>
                    <a:pt x="24" y="177"/>
                  </a:lnTo>
                  <a:lnTo>
                    <a:pt x="17" y="170"/>
                  </a:lnTo>
                  <a:lnTo>
                    <a:pt x="12" y="161"/>
                  </a:lnTo>
                  <a:lnTo>
                    <a:pt x="7" y="151"/>
                  </a:lnTo>
                  <a:lnTo>
                    <a:pt x="4" y="141"/>
                  </a:lnTo>
                  <a:lnTo>
                    <a:pt x="2" y="131"/>
                  </a:lnTo>
                  <a:lnTo>
                    <a:pt x="0" y="120"/>
                  </a:lnTo>
                  <a:lnTo>
                    <a:pt x="0" y="109"/>
                  </a:lnTo>
                  <a:lnTo>
                    <a:pt x="0" y="97"/>
                  </a:lnTo>
                  <a:lnTo>
                    <a:pt x="2" y="86"/>
                  </a:lnTo>
                  <a:lnTo>
                    <a:pt x="4" y="76"/>
                  </a:lnTo>
                  <a:lnTo>
                    <a:pt x="7" y="66"/>
                  </a:lnTo>
                  <a:lnTo>
                    <a:pt x="12" y="56"/>
                  </a:lnTo>
                  <a:lnTo>
                    <a:pt x="17" y="48"/>
                  </a:lnTo>
                  <a:lnTo>
                    <a:pt x="24" y="40"/>
                  </a:lnTo>
                  <a:lnTo>
                    <a:pt x="31" y="32"/>
                  </a:lnTo>
                  <a:lnTo>
                    <a:pt x="38"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6" name="Freeform 52"/>
            <p:cNvSpPr>
              <a:spLocks/>
            </p:cNvSpPr>
            <p:nvPr/>
          </p:nvSpPr>
          <p:spPr bwMode="auto">
            <a:xfrm>
              <a:off x="10455678" y="2964812"/>
              <a:ext cx="28575" cy="28575"/>
            </a:xfrm>
            <a:custGeom>
              <a:avLst/>
              <a:gdLst/>
              <a:ahLst/>
              <a:cxnLst>
                <a:cxn ang="0">
                  <a:pos x="101" y="182"/>
                </a:cxn>
                <a:cxn ang="0">
                  <a:pos x="119" y="179"/>
                </a:cxn>
                <a:cxn ang="0">
                  <a:pos x="135" y="172"/>
                </a:cxn>
                <a:cxn ang="0">
                  <a:pos x="150" y="162"/>
                </a:cxn>
                <a:cxn ang="0">
                  <a:pos x="162" y="150"/>
                </a:cxn>
                <a:cxn ang="0">
                  <a:pos x="172" y="136"/>
                </a:cxn>
                <a:cxn ang="0">
                  <a:pos x="179" y="119"/>
                </a:cxn>
                <a:cxn ang="0">
                  <a:pos x="182" y="101"/>
                </a:cxn>
                <a:cxn ang="0">
                  <a:pos x="182" y="83"/>
                </a:cxn>
                <a:cxn ang="0">
                  <a:pos x="179"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9" y="179"/>
                  </a:lnTo>
                  <a:lnTo>
                    <a:pt x="126" y="176"/>
                  </a:lnTo>
                  <a:lnTo>
                    <a:pt x="135" y="172"/>
                  </a:lnTo>
                  <a:lnTo>
                    <a:pt x="142" y="168"/>
                  </a:lnTo>
                  <a:lnTo>
                    <a:pt x="150" y="162"/>
                  </a:lnTo>
                  <a:lnTo>
                    <a:pt x="156" y="157"/>
                  </a:lnTo>
                  <a:lnTo>
                    <a:pt x="162" y="150"/>
                  </a:lnTo>
                  <a:lnTo>
                    <a:pt x="167" y="144"/>
                  </a:lnTo>
                  <a:lnTo>
                    <a:pt x="172" y="136"/>
                  </a:lnTo>
                  <a:lnTo>
                    <a:pt x="175" y="128"/>
                  </a:lnTo>
                  <a:lnTo>
                    <a:pt x="179" y="119"/>
                  </a:lnTo>
                  <a:lnTo>
                    <a:pt x="181" y="110"/>
                  </a:lnTo>
                  <a:lnTo>
                    <a:pt x="182" y="101"/>
                  </a:lnTo>
                  <a:lnTo>
                    <a:pt x="183" y="93"/>
                  </a:lnTo>
                  <a:lnTo>
                    <a:pt x="182" y="83"/>
                  </a:lnTo>
                  <a:lnTo>
                    <a:pt x="181" y="74"/>
                  </a:lnTo>
                  <a:lnTo>
                    <a:pt x="179" y="65"/>
                  </a:lnTo>
                  <a:lnTo>
                    <a:pt x="175" y="57"/>
                  </a:lnTo>
                  <a:lnTo>
                    <a:pt x="172" y="48"/>
                  </a:lnTo>
                  <a:lnTo>
                    <a:pt x="167" y="42"/>
                  </a:lnTo>
                  <a:lnTo>
                    <a:pt x="162" y="34"/>
                  </a:lnTo>
                  <a:lnTo>
                    <a:pt x="156" y="27"/>
                  </a:lnTo>
                  <a:lnTo>
                    <a:pt x="150" y="22"/>
                  </a:lnTo>
                  <a:lnTo>
                    <a:pt x="142" y="16"/>
                  </a:lnTo>
                  <a:lnTo>
                    <a:pt x="135" y="12"/>
                  </a:lnTo>
                  <a:lnTo>
                    <a:pt x="126" y="8"/>
                  </a:lnTo>
                  <a:lnTo>
                    <a:pt x="119" y="5"/>
                  </a:lnTo>
                  <a:lnTo>
                    <a:pt x="110" y="3"/>
                  </a:lnTo>
                  <a:lnTo>
                    <a:pt x="101" y="2"/>
                  </a:lnTo>
                  <a:lnTo>
                    <a:pt x="91" y="0"/>
                  </a:lnTo>
                  <a:lnTo>
                    <a:pt x="82" y="2"/>
                  </a:lnTo>
                  <a:lnTo>
                    <a:pt x="73" y="3"/>
                  </a:lnTo>
                  <a:lnTo>
                    <a:pt x="64" y="5"/>
                  </a:lnTo>
                  <a:lnTo>
                    <a:pt x="55" y="8"/>
                  </a:lnTo>
                  <a:lnTo>
                    <a:pt x="48" y="12"/>
                  </a:lnTo>
                  <a:lnTo>
                    <a:pt x="40" y="16"/>
                  </a:lnTo>
                  <a:lnTo>
                    <a:pt x="33" y="22"/>
                  </a:lnTo>
                  <a:lnTo>
                    <a:pt x="27" y="27"/>
                  </a:lnTo>
                  <a:lnTo>
                    <a:pt x="21" y="34"/>
                  </a:lnTo>
                  <a:lnTo>
                    <a:pt x="16" y="42"/>
                  </a:lnTo>
                  <a:lnTo>
                    <a:pt x="11" y="48"/>
                  </a:lnTo>
                  <a:lnTo>
                    <a:pt x="7" y="57"/>
                  </a:lnTo>
                  <a:lnTo>
                    <a:pt x="4" y="65"/>
                  </a:lnTo>
                  <a:lnTo>
                    <a:pt x="2" y="74"/>
                  </a:lnTo>
                  <a:lnTo>
                    <a:pt x="0" y="83"/>
                  </a:lnTo>
                  <a:lnTo>
                    <a:pt x="0" y="93"/>
                  </a:lnTo>
                  <a:lnTo>
                    <a:pt x="0" y="101"/>
                  </a:lnTo>
                  <a:lnTo>
                    <a:pt x="2" y="110"/>
                  </a:lnTo>
                  <a:lnTo>
                    <a:pt x="4" y="119"/>
                  </a:lnTo>
                  <a:lnTo>
                    <a:pt x="7" y="128"/>
                  </a:lnTo>
                  <a:lnTo>
                    <a:pt x="11" y="136"/>
                  </a:lnTo>
                  <a:lnTo>
                    <a:pt x="16" y="144"/>
                  </a:lnTo>
                  <a:lnTo>
                    <a:pt x="21" y="150"/>
                  </a:lnTo>
                  <a:lnTo>
                    <a:pt x="27"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7" name="Freeform 53"/>
            <p:cNvSpPr>
              <a:spLocks/>
            </p:cNvSpPr>
            <p:nvPr/>
          </p:nvSpPr>
          <p:spPr bwMode="auto">
            <a:xfrm>
              <a:off x="10495365" y="2964812"/>
              <a:ext cx="30163" cy="28575"/>
            </a:xfrm>
            <a:custGeom>
              <a:avLst/>
              <a:gdLst/>
              <a:ahLst/>
              <a:cxnLst>
                <a:cxn ang="0">
                  <a:pos x="101" y="182"/>
                </a:cxn>
                <a:cxn ang="0">
                  <a:pos x="119" y="179"/>
                </a:cxn>
                <a:cxn ang="0">
                  <a:pos x="135" y="172"/>
                </a:cxn>
                <a:cxn ang="0">
                  <a:pos x="150" y="162"/>
                </a:cxn>
                <a:cxn ang="0">
                  <a:pos x="162" y="150"/>
                </a:cxn>
                <a:cxn ang="0">
                  <a:pos x="172" y="136"/>
                </a:cxn>
                <a:cxn ang="0">
                  <a:pos x="178" y="119"/>
                </a:cxn>
                <a:cxn ang="0">
                  <a:pos x="182" y="101"/>
                </a:cxn>
                <a:cxn ang="0">
                  <a:pos x="182" y="83"/>
                </a:cxn>
                <a:cxn ang="0">
                  <a:pos x="178" y="65"/>
                </a:cxn>
                <a:cxn ang="0">
                  <a:pos x="172" y="48"/>
                </a:cxn>
                <a:cxn ang="0">
                  <a:pos x="162" y="34"/>
                </a:cxn>
                <a:cxn ang="0">
                  <a:pos x="150" y="22"/>
                </a:cxn>
                <a:cxn ang="0">
                  <a:pos x="135" y="12"/>
                </a:cxn>
                <a:cxn ang="0">
                  <a:pos x="119" y="5"/>
                </a:cxn>
                <a:cxn ang="0">
                  <a:pos x="101"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3" h="184">
                  <a:moveTo>
                    <a:pt x="92" y="184"/>
                  </a:moveTo>
                  <a:lnTo>
                    <a:pt x="101" y="182"/>
                  </a:lnTo>
                  <a:lnTo>
                    <a:pt x="110" y="181"/>
                  </a:lnTo>
                  <a:lnTo>
                    <a:pt x="119" y="179"/>
                  </a:lnTo>
                  <a:lnTo>
                    <a:pt x="127" y="176"/>
                  </a:lnTo>
                  <a:lnTo>
                    <a:pt x="135" y="172"/>
                  </a:lnTo>
                  <a:lnTo>
                    <a:pt x="142" y="168"/>
                  </a:lnTo>
                  <a:lnTo>
                    <a:pt x="150" y="162"/>
                  </a:lnTo>
                  <a:lnTo>
                    <a:pt x="156" y="157"/>
                  </a:lnTo>
                  <a:lnTo>
                    <a:pt x="162" y="150"/>
                  </a:lnTo>
                  <a:lnTo>
                    <a:pt x="167"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7" y="42"/>
                  </a:lnTo>
                  <a:lnTo>
                    <a:pt x="162" y="34"/>
                  </a:lnTo>
                  <a:lnTo>
                    <a:pt x="156" y="27"/>
                  </a:lnTo>
                  <a:lnTo>
                    <a:pt x="150" y="22"/>
                  </a:lnTo>
                  <a:lnTo>
                    <a:pt x="142" y="16"/>
                  </a:lnTo>
                  <a:lnTo>
                    <a:pt x="135" y="12"/>
                  </a:lnTo>
                  <a:lnTo>
                    <a:pt x="127" y="8"/>
                  </a:lnTo>
                  <a:lnTo>
                    <a:pt x="119" y="5"/>
                  </a:lnTo>
                  <a:lnTo>
                    <a:pt x="110" y="3"/>
                  </a:lnTo>
                  <a:lnTo>
                    <a:pt x="101" y="2"/>
                  </a:lnTo>
                  <a:lnTo>
                    <a:pt x="92"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8" y="57"/>
                  </a:lnTo>
                  <a:lnTo>
                    <a:pt x="4" y="65"/>
                  </a:lnTo>
                  <a:lnTo>
                    <a:pt x="2" y="74"/>
                  </a:lnTo>
                  <a:lnTo>
                    <a:pt x="1" y="83"/>
                  </a:lnTo>
                  <a:lnTo>
                    <a:pt x="0" y="93"/>
                  </a:lnTo>
                  <a:lnTo>
                    <a:pt x="1" y="101"/>
                  </a:lnTo>
                  <a:lnTo>
                    <a:pt x="2" y="110"/>
                  </a:lnTo>
                  <a:lnTo>
                    <a:pt x="4" y="119"/>
                  </a:lnTo>
                  <a:lnTo>
                    <a:pt x="8"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8" name="Freeform 54"/>
            <p:cNvSpPr>
              <a:spLocks/>
            </p:cNvSpPr>
            <p:nvPr/>
          </p:nvSpPr>
          <p:spPr bwMode="auto">
            <a:xfrm>
              <a:off x="10536640" y="2964812"/>
              <a:ext cx="28575" cy="28575"/>
            </a:xfrm>
            <a:custGeom>
              <a:avLst/>
              <a:gdLst/>
              <a:ahLst/>
              <a:cxnLst>
                <a:cxn ang="0">
                  <a:pos x="101" y="182"/>
                </a:cxn>
                <a:cxn ang="0">
                  <a:pos x="118" y="179"/>
                </a:cxn>
                <a:cxn ang="0">
                  <a:pos x="135" y="172"/>
                </a:cxn>
                <a:cxn ang="0">
                  <a:pos x="149" y="162"/>
                </a:cxn>
                <a:cxn ang="0">
                  <a:pos x="162" y="150"/>
                </a:cxn>
                <a:cxn ang="0">
                  <a:pos x="172" y="136"/>
                </a:cxn>
                <a:cxn ang="0">
                  <a:pos x="178" y="119"/>
                </a:cxn>
                <a:cxn ang="0">
                  <a:pos x="183" y="101"/>
                </a:cxn>
                <a:cxn ang="0">
                  <a:pos x="183" y="83"/>
                </a:cxn>
                <a:cxn ang="0">
                  <a:pos x="178" y="65"/>
                </a:cxn>
                <a:cxn ang="0">
                  <a:pos x="172" y="48"/>
                </a:cxn>
                <a:cxn ang="0">
                  <a:pos x="162" y="34"/>
                </a:cxn>
                <a:cxn ang="0">
                  <a:pos x="149" y="22"/>
                </a:cxn>
                <a:cxn ang="0">
                  <a:pos x="135" y="12"/>
                </a:cxn>
                <a:cxn ang="0">
                  <a:pos x="118" y="5"/>
                </a:cxn>
                <a:cxn ang="0">
                  <a:pos x="101" y="2"/>
                </a:cxn>
                <a:cxn ang="0">
                  <a:pos x="82" y="2"/>
                </a:cxn>
                <a:cxn ang="0">
                  <a:pos x="64" y="5"/>
                </a:cxn>
                <a:cxn ang="0">
                  <a:pos x="47"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7" y="172"/>
                </a:cxn>
                <a:cxn ang="0">
                  <a:pos x="64" y="179"/>
                </a:cxn>
                <a:cxn ang="0">
                  <a:pos x="82" y="182"/>
                </a:cxn>
              </a:cxnLst>
              <a:rect l="0" t="0" r="r" b="b"/>
              <a:pathLst>
                <a:path w="183" h="184">
                  <a:moveTo>
                    <a:pt x="92" y="184"/>
                  </a:moveTo>
                  <a:lnTo>
                    <a:pt x="101" y="182"/>
                  </a:lnTo>
                  <a:lnTo>
                    <a:pt x="109" y="181"/>
                  </a:lnTo>
                  <a:lnTo>
                    <a:pt x="118" y="179"/>
                  </a:lnTo>
                  <a:lnTo>
                    <a:pt x="127" y="176"/>
                  </a:lnTo>
                  <a:lnTo>
                    <a:pt x="135" y="172"/>
                  </a:lnTo>
                  <a:lnTo>
                    <a:pt x="143" y="168"/>
                  </a:lnTo>
                  <a:lnTo>
                    <a:pt x="149" y="162"/>
                  </a:lnTo>
                  <a:lnTo>
                    <a:pt x="156" y="157"/>
                  </a:lnTo>
                  <a:lnTo>
                    <a:pt x="162" y="150"/>
                  </a:lnTo>
                  <a:lnTo>
                    <a:pt x="167" y="144"/>
                  </a:lnTo>
                  <a:lnTo>
                    <a:pt x="172" y="136"/>
                  </a:lnTo>
                  <a:lnTo>
                    <a:pt x="176" y="128"/>
                  </a:lnTo>
                  <a:lnTo>
                    <a:pt x="178" y="119"/>
                  </a:lnTo>
                  <a:lnTo>
                    <a:pt x="180" y="110"/>
                  </a:lnTo>
                  <a:lnTo>
                    <a:pt x="183" y="101"/>
                  </a:lnTo>
                  <a:lnTo>
                    <a:pt x="183" y="93"/>
                  </a:lnTo>
                  <a:lnTo>
                    <a:pt x="183" y="83"/>
                  </a:lnTo>
                  <a:lnTo>
                    <a:pt x="180" y="74"/>
                  </a:lnTo>
                  <a:lnTo>
                    <a:pt x="178" y="65"/>
                  </a:lnTo>
                  <a:lnTo>
                    <a:pt x="176" y="57"/>
                  </a:lnTo>
                  <a:lnTo>
                    <a:pt x="172" y="48"/>
                  </a:lnTo>
                  <a:lnTo>
                    <a:pt x="167" y="42"/>
                  </a:lnTo>
                  <a:lnTo>
                    <a:pt x="162" y="34"/>
                  </a:lnTo>
                  <a:lnTo>
                    <a:pt x="156" y="27"/>
                  </a:lnTo>
                  <a:lnTo>
                    <a:pt x="149" y="22"/>
                  </a:lnTo>
                  <a:lnTo>
                    <a:pt x="143" y="16"/>
                  </a:lnTo>
                  <a:lnTo>
                    <a:pt x="135" y="12"/>
                  </a:lnTo>
                  <a:lnTo>
                    <a:pt x="127" y="8"/>
                  </a:lnTo>
                  <a:lnTo>
                    <a:pt x="118" y="5"/>
                  </a:lnTo>
                  <a:lnTo>
                    <a:pt x="109" y="3"/>
                  </a:lnTo>
                  <a:lnTo>
                    <a:pt x="101" y="2"/>
                  </a:lnTo>
                  <a:lnTo>
                    <a:pt x="92" y="0"/>
                  </a:lnTo>
                  <a:lnTo>
                    <a:pt x="82" y="2"/>
                  </a:lnTo>
                  <a:lnTo>
                    <a:pt x="73" y="3"/>
                  </a:lnTo>
                  <a:lnTo>
                    <a:pt x="64" y="5"/>
                  </a:lnTo>
                  <a:lnTo>
                    <a:pt x="56" y="8"/>
                  </a:lnTo>
                  <a:lnTo>
                    <a:pt x="47" y="12"/>
                  </a:lnTo>
                  <a:lnTo>
                    <a:pt x="41" y="16"/>
                  </a:lnTo>
                  <a:lnTo>
                    <a:pt x="33" y="22"/>
                  </a:lnTo>
                  <a:lnTo>
                    <a:pt x="26" y="27"/>
                  </a:lnTo>
                  <a:lnTo>
                    <a:pt x="21" y="34"/>
                  </a:lnTo>
                  <a:lnTo>
                    <a:pt x="15"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5" y="144"/>
                  </a:lnTo>
                  <a:lnTo>
                    <a:pt x="21" y="150"/>
                  </a:lnTo>
                  <a:lnTo>
                    <a:pt x="26" y="157"/>
                  </a:lnTo>
                  <a:lnTo>
                    <a:pt x="33" y="162"/>
                  </a:lnTo>
                  <a:lnTo>
                    <a:pt x="41" y="168"/>
                  </a:lnTo>
                  <a:lnTo>
                    <a:pt x="47" y="172"/>
                  </a:lnTo>
                  <a:lnTo>
                    <a:pt x="56" y="176"/>
                  </a:lnTo>
                  <a:lnTo>
                    <a:pt x="64"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49" name="Freeform 55"/>
            <p:cNvSpPr>
              <a:spLocks/>
            </p:cNvSpPr>
            <p:nvPr/>
          </p:nvSpPr>
          <p:spPr bwMode="auto">
            <a:xfrm>
              <a:off x="10576328" y="2964812"/>
              <a:ext cx="28575" cy="28575"/>
            </a:xfrm>
            <a:custGeom>
              <a:avLst/>
              <a:gdLst/>
              <a:ahLst/>
              <a:cxnLst>
                <a:cxn ang="0">
                  <a:pos x="100" y="182"/>
                </a:cxn>
                <a:cxn ang="0">
                  <a:pos x="118" y="179"/>
                </a:cxn>
                <a:cxn ang="0">
                  <a:pos x="135" y="172"/>
                </a:cxn>
                <a:cxn ang="0">
                  <a:pos x="149" y="162"/>
                </a:cxn>
                <a:cxn ang="0">
                  <a:pos x="161" y="150"/>
                </a:cxn>
                <a:cxn ang="0">
                  <a:pos x="171" y="136"/>
                </a:cxn>
                <a:cxn ang="0">
                  <a:pos x="178" y="119"/>
                </a:cxn>
                <a:cxn ang="0">
                  <a:pos x="182" y="101"/>
                </a:cxn>
                <a:cxn ang="0">
                  <a:pos x="182" y="83"/>
                </a:cxn>
                <a:cxn ang="0">
                  <a:pos x="178"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3" y="22"/>
                </a:cxn>
                <a:cxn ang="0">
                  <a:pos x="21" y="34"/>
                </a:cxn>
                <a:cxn ang="0">
                  <a:pos x="11" y="48"/>
                </a:cxn>
                <a:cxn ang="0">
                  <a:pos x="4" y="65"/>
                </a:cxn>
                <a:cxn ang="0">
                  <a:pos x="1" y="83"/>
                </a:cxn>
                <a:cxn ang="0">
                  <a:pos x="1" y="101"/>
                </a:cxn>
                <a:cxn ang="0">
                  <a:pos x="4" y="119"/>
                </a:cxn>
                <a:cxn ang="0">
                  <a:pos x="11" y="136"/>
                </a:cxn>
                <a:cxn ang="0">
                  <a:pos x="21" y="150"/>
                </a:cxn>
                <a:cxn ang="0">
                  <a:pos x="33" y="162"/>
                </a:cxn>
                <a:cxn ang="0">
                  <a:pos x="48" y="172"/>
                </a:cxn>
                <a:cxn ang="0">
                  <a:pos x="64" y="179"/>
                </a:cxn>
                <a:cxn ang="0">
                  <a:pos x="82" y="182"/>
                </a:cxn>
              </a:cxnLst>
              <a:rect l="0" t="0" r="r" b="b"/>
              <a:pathLst>
                <a:path w="182" h="184">
                  <a:moveTo>
                    <a:pt x="92" y="184"/>
                  </a:moveTo>
                  <a:lnTo>
                    <a:pt x="100" y="182"/>
                  </a:lnTo>
                  <a:lnTo>
                    <a:pt x="109" y="181"/>
                  </a:lnTo>
                  <a:lnTo>
                    <a:pt x="118" y="179"/>
                  </a:lnTo>
                  <a:lnTo>
                    <a:pt x="127" y="176"/>
                  </a:lnTo>
                  <a:lnTo>
                    <a:pt x="135" y="172"/>
                  </a:lnTo>
                  <a:lnTo>
                    <a:pt x="143" y="168"/>
                  </a:lnTo>
                  <a:lnTo>
                    <a:pt x="149" y="162"/>
                  </a:lnTo>
                  <a:lnTo>
                    <a:pt x="156" y="157"/>
                  </a:lnTo>
                  <a:lnTo>
                    <a:pt x="161" y="150"/>
                  </a:lnTo>
                  <a:lnTo>
                    <a:pt x="167" y="144"/>
                  </a:lnTo>
                  <a:lnTo>
                    <a:pt x="171" y="136"/>
                  </a:lnTo>
                  <a:lnTo>
                    <a:pt x="176" y="128"/>
                  </a:lnTo>
                  <a:lnTo>
                    <a:pt x="178" y="119"/>
                  </a:lnTo>
                  <a:lnTo>
                    <a:pt x="180" y="110"/>
                  </a:lnTo>
                  <a:lnTo>
                    <a:pt x="182" y="101"/>
                  </a:lnTo>
                  <a:lnTo>
                    <a:pt x="182" y="93"/>
                  </a:lnTo>
                  <a:lnTo>
                    <a:pt x="182" y="83"/>
                  </a:lnTo>
                  <a:lnTo>
                    <a:pt x="180" y="74"/>
                  </a:lnTo>
                  <a:lnTo>
                    <a:pt x="178" y="65"/>
                  </a:lnTo>
                  <a:lnTo>
                    <a:pt x="176" y="57"/>
                  </a:lnTo>
                  <a:lnTo>
                    <a:pt x="171" y="48"/>
                  </a:lnTo>
                  <a:lnTo>
                    <a:pt x="167" y="42"/>
                  </a:lnTo>
                  <a:lnTo>
                    <a:pt x="161" y="34"/>
                  </a:lnTo>
                  <a:lnTo>
                    <a:pt x="156" y="27"/>
                  </a:lnTo>
                  <a:lnTo>
                    <a:pt x="149" y="22"/>
                  </a:lnTo>
                  <a:lnTo>
                    <a:pt x="143" y="16"/>
                  </a:lnTo>
                  <a:lnTo>
                    <a:pt x="135" y="12"/>
                  </a:lnTo>
                  <a:lnTo>
                    <a:pt x="127" y="8"/>
                  </a:lnTo>
                  <a:lnTo>
                    <a:pt x="118" y="5"/>
                  </a:lnTo>
                  <a:lnTo>
                    <a:pt x="109" y="3"/>
                  </a:lnTo>
                  <a:lnTo>
                    <a:pt x="100" y="2"/>
                  </a:lnTo>
                  <a:lnTo>
                    <a:pt x="92" y="0"/>
                  </a:lnTo>
                  <a:lnTo>
                    <a:pt x="82" y="2"/>
                  </a:lnTo>
                  <a:lnTo>
                    <a:pt x="73" y="3"/>
                  </a:lnTo>
                  <a:lnTo>
                    <a:pt x="64" y="5"/>
                  </a:lnTo>
                  <a:lnTo>
                    <a:pt x="56" y="8"/>
                  </a:lnTo>
                  <a:lnTo>
                    <a:pt x="48" y="12"/>
                  </a:lnTo>
                  <a:lnTo>
                    <a:pt x="41" y="16"/>
                  </a:lnTo>
                  <a:lnTo>
                    <a:pt x="33" y="22"/>
                  </a:lnTo>
                  <a:lnTo>
                    <a:pt x="27" y="27"/>
                  </a:lnTo>
                  <a:lnTo>
                    <a:pt x="21" y="34"/>
                  </a:lnTo>
                  <a:lnTo>
                    <a:pt x="16" y="42"/>
                  </a:lnTo>
                  <a:lnTo>
                    <a:pt x="11" y="48"/>
                  </a:lnTo>
                  <a:lnTo>
                    <a:pt x="7" y="57"/>
                  </a:lnTo>
                  <a:lnTo>
                    <a:pt x="4" y="65"/>
                  </a:lnTo>
                  <a:lnTo>
                    <a:pt x="2" y="74"/>
                  </a:lnTo>
                  <a:lnTo>
                    <a:pt x="1" y="83"/>
                  </a:lnTo>
                  <a:lnTo>
                    <a:pt x="0" y="93"/>
                  </a:lnTo>
                  <a:lnTo>
                    <a:pt x="1" y="101"/>
                  </a:lnTo>
                  <a:lnTo>
                    <a:pt x="2" y="110"/>
                  </a:lnTo>
                  <a:lnTo>
                    <a:pt x="4" y="119"/>
                  </a:lnTo>
                  <a:lnTo>
                    <a:pt x="7" y="128"/>
                  </a:lnTo>
                  <a:lnTo>
                    <a:pt x="11" y="136"/>
                  </a:lnTo>
                  <a:lnTo>
                    <a:pt x="16" y="144"/>
                  </a:lnTo>
                  <a:lnTo>
                    <a:pt x="21" y="150"/>
                  </a:lnTo>
                  <a:lnTo>
                    <a:pt x="27" y="157"/>
                  </a:lnTo>
                  <a:lnTo>
                    <a:pt x="33" y="162"/>
                  </a:lnTo>
                  <a:lnTo>
                    <a:pt x="41" y="168"/>
                  </a:lnTo>
                  <a:lnTo>
                    <a:pt x="48" y="172"/>
                  </a:lnTo>
                  <a:lnTo>
                    <a:pt x="56" y="176"/>
                  </a:lnTo>
                  <a:lnTo>
                    <a:pt x="64"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0" name="Freeform 56"/>
            <p:cNvSpPr>
              <a:spLocks/>
            </p:cNvSpPr>
            <p:nvPr/>
          </p:nvSpPr>
          <p:spPr bwMode="auto">
            <a:xfrm>
              <a:off x="10616015" y="2964812"/>
              <a:ext cx="28575" cy="28575"/>
            </a:xfrm>
            <a:custGeom>
              <a:avLst/>
              <a:gdLst/>
              <a:ahLst/>
              <a:cxnLst>
                <a:cxn ang="0">
                  <a:pos x="100" y="182"/>
                </a:cxn>
                <a:cxn ang="0">
                  <a:pos x="118" y="179"/>
                </a:cxn>
                <a:cxn ang="0">
                  <a:pos x="135"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5" y="12"/>
                </a:cxn>
                <a:cxn ang="0">
                  <a:pos x="118" y="5"/>
                </a:cxn>
                <a:cxn ang="0">
                  <a:pos x="100" y="2"/>
                </a:cxn>
                <a:cxn ang="0">
                  <a:pos x="82" y="2"/>
                </a:cxn>
                <a:cxn ang="0">
                  <a:pos x="64" y="5"/>
                </a:cxn>
                <a:cxn ang="0">
                  <a:pos x="48" y="12"/>
                </a:cxn>
                <a:cxn ang="0">
                  <a:pos x="34" y="22"/>
                </a:cxn>
                <a:cxn ang="0">
                  <a:pos x="20" y="34"/>
                </a:cxn>
                <a:cxn ang="0">
                  <a:pos x="10" y="48"/>
                </a:cxn>
                <a:cxn ang="0">
                  <a:pos x="4" y="65"/>
                </a:cxn>
                <a:cxn ang="0">
                  <a:pos x="0" y="83"/>
                </a:cxn>
                <a:cxn ang="0">
                  <a:pos x="0" y="101"/>
                </a:cxn>
                <a:cxn ang="0">
                  <a:pos x="4" y="119"/>
                </a:cxn>
                <a:cxn ang="0">
                  <a:pos x="10" y="136"/>
                </a:cxn>
                <a:cxn ang="0">
                  <a:pos x="20" y="150"/>
                </a:cxn>
                <a:cxn ang="0">
                  <a:pos x="34" y="162"/>
                </a:cxn>
                <a:cxn ang="0">
                  <a:pos x="48" y="172"/>
                </a:cxn>
                <a:cxn ang="0">
                  <a:pos x="64" y="179"/>
                </a:cxn>
                <a:cxn ang="0">
                  <a:pos x="82" y="182"/>
                </a:cxn>
              </a:cxnLst>
              <a:rect l="0" t="0" r="r" b="b"/>
              <a:pathLst>
                <a:path w="182" h="184">
                  <a:moveTo>
                    <a:pt x="91" y="184"/>
                  </a:moveTo>
                  <a:lnTo>
                    <a:pt x="100" y="182"/>
                  </a:lnTo>
                  <a:lnTo>
                    <a:pt x="109" y="181"/>
                  </a:lnTo>
                  <a:lnTo>
                    <a:pt x="118" y="179"/>
                  </a:lnTo>
                  <a:lnTo>
                    <a:pt x="127" y="176"/>
                  </a:lnTo>
                  <a:lnTo>
                    <a:pt x="135" y="172"/>
                  </a:lnTo>
                  <a:lnTo>
                    <a:pt x="142" y="168"/>
                  </a:lnTo>
                  <a:lnTo>
                    <a:pt x="149" y="162"/>
                  </a:lnTo>
                  <a:lnTo>
                    <a:pt x="156" y="157"/>
                  </a:lnTo>
                  <a:lnTo>
                    <a:pt x="161" y="150"/>
                  </a:lnTo>
                  <a:lnTo>
                    <a:pt x="167" y="144"/>
                  </a:lnTo>
                  <a:lnTo>
                    <a:pt x="171" y="136"/>
                  </a:lnTo>
                  <a:lnTo>
                    <a:pt x="176" y="128"/>
                  </a:lnTo>
                  <a:lnTo>
                    <a:pt x="179" y="119"/>
                  </a:lnTo>
                  <a:lnTo>
                    <a:pt x="181" y="110"/>
                  </a:lnTo>
                  <a:lnTo>
                    <a:pt x="182" y="101"/>
                  </a:lnTo>
                  <a:lnTo>
                    <a:pt x="182" y="93"/>
                  </a:lnTo>
                  <a:lnTo>
                    <a:pt x="182" y="83"/>
                  </a:lnTo>
                  <a:lnTo>
                    <a:pt x="181" y="74"/>
                  </a:lnTo>
                  <a:lnTo>
                    <a:pt x="179" y="65"/>
                  </a:lnTo>
                  <a:lnTo>
                    <a:pt x="176" y="57"/>
                  </a:lnTo>
                  <a:lnTo>
                    <a:pt x="171" y="48"/>
                  </a:lnTo>
                  <a:lnTo>
                    <a:pt x="167" y="42"/>
                  </a:lnTo>
                  <a:lnTo>
                    <a:pt x="161" y="34"/>
                  </a:lnTo>
                  <a:lnTo>
                    <a:pt x="156" y="27"/>
                  </a:lnTo>
                  <a:lnTo>
                    <a:pt x="149" y="22"/>
                  </a:lnTo>
                  <a:lnTo>
                    <a:pt x="142" y="16"/>
                  </a:lnTo>
                  <a:lnTo>
                    <a:pt x="135" y="12"/>
                  </a:lnTo>
                  <a:lnTo>
                    <a:pt x="127" y="8"/>
                  </a:lnTo>
                  <a:lnTo>
                    <a:pt x="118" y="5"/>
                  </a:lnTo>
                  <a:lnTo>
                    <a:pt x="109" y="3"/>
                  </a:lnTo>
                  <a:lnTo>
                    <a:pt x="100" y="2"/>
                  </a:lnTo>
                  <a:lnTo>
                    <a:pt x="91" y="0"/>
                  </a:lnTo>
                  <a:lnTo>
                    <a:pt x="82" y="2"/>
                  </a:lnTo>
                  <a:lnTo>
                    <a:pt x="73" y="3"/>
                  </a:lnTo>
                  <a:lnTo>
                    <a:pt x="64" y="5"/>
                  </a:lnTo>
                  <a:lnTo>
                    <a:pt x="56" y="8"/>
                  </a:lnTo>
                  <a:lnTo>
                    <a:pt x="48" y="12"/>
                  </a:lnTo>
                  <a:lnTo>
                    <a:pt x="40" y="16"/>
                  </a:lnTo>
                  <a:lnTo>
                    <a:pt x="34" y="22"/>
                  </a:lnTo>
                  <a:lnTo>
                    <a:pt x="27" y="27"/>
                  </a:lnTo>
                  <a:lnTo>
                    <a:pt x="20" y="34"/>
                  </a:lnTo>
                  <a:lnTo>
                    <a:pt x="16" y="42"/>
                  </a:lnTo>
                  <a:lnTo>
                    <a:pt x="10" y="48"/>
                  </a:lnTo>
                  <a:lnTo>
                    <a:pt x="7" y="57"/>
                  </a:lnTo>
                  <a:lnTo>
                    <a:pt x="4" y="65"/>
                  </a:lnTo>
                  <a:lnTo>
                    <a:pt x="2" y="74"/>
                  </a:lnTo>
                  <a:lnTo>
                    <a:pt x="0" y="83"/>
                  </a:lnTo>
                  <a:lnTo>
                    <a:pt x="0" y="93"/>
                  </a:lnTo>
                  <a:lnTo>
                    <a:pt x="0" y="101"/>
                  </a:lnTo>
                  <a:lnTo>
                    <a:pt x="2" y="110"/>
                  </a:lnTo>
                  <a:lnTo>
                    <a:pt x="4" y="119"/>
                  </a:lnTo>
                  <a:lnTo>
                    <a:pt x="7" y="128"/>
                  </a:lnTo>
                  <a:lnTo>
                    <a:pt x="10" y="136"/>
                  </a:lnTo>
                  <a:lnTo>
                    <a:pt x="16" y="144"/>
                  </a:lnTo>
                  <a:lnTo>
                    <a:pt x="20" y="150"/>
                  </a:lnTo>
                  <a:lnTo>
                    <a:pt x="27" y="157"/>
                  </a:lnTo>
                  <a:lnTo>
                    <a:pt x="34" y="162"/>
                  </a:lnTo>
                  <a:lnTo>
                    <a:pt x="40" y="168"/>
                  </a:lnTo>
                  <a:lnTo>
                    <a:pt x="48" y="172"/>
                  </a:lnTo>
                  <a:lnTo>
                    <a:pt x="56"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1" name="Freeform 57"/>
            <p:cNvSpPr>
              <a:spLocks/>
            </p:cNvSpPr>
            <p:nvPr/>
          </p:nvSpPr>
          <p:spPr bwMode="auto">
            <a:xfrm>
              <a:off x="11073215" y="3150549"/>
              <a:ext cx="203200" cy="34925"/>
            </a:xfrm>
            <a:custGeom>
              <a:avLst/>
              <a:gdLst/>
              <a:ahLst/>
              <a:cxnLst>
                <a:cxn ang="0">
                  <a:pos x="1169" y="0"/>
                </a:cxn>
                <a:cxn ang="0">
                  <a:pos x="1190" y="3"/>
                </a:cxn>
                <a:cxn ang="0">
                  <a:pos x="1212" y="8"/>
                </a:cxn>
                <a:cxn ang="0">
                  <a:pos x="1229" y="19"/>
                </a:cxn>
                <a:cxn ang="0">
                  <a:pos x="1246" y="33"/>
                </a:cxn>
                <a:cxn ang="0">
                  <a:pos x="1259" y="48"/>
                </a:cxn>
                <a:cxn ang="0">
                  <a:pos x="1269" y="67"/>
                </a:cxn>
                <a:cxn ang="0">
                  <a:pos x="1276" y="87"/>
                </a:cxn>
                <a:cxn ang="0">
                  <a:pos x="1278" y="109"/>
                </a:cxn>
                <a:cxn ang="0">
                  <a:pos x="1276" y="131"/>
                </a:cxn>
                <a:cxn ang="0">
                  <a:pos x="1269" y="151"/>
                </a:cxn>
                <a:cxn ang="0">
                  <a:pos x="1259" y="170"/>
                </a:cxn>
                <a:cxn ang="0">
                  <a:pos x="1246" y="186"/>
                </a:cxn>
                <a:cxn ang="0">
                  <a:pos x="1229" y="199"/>
                </a:cxn>
                <a:cxn ang="0">
                  <a:pos x="1212" y="209"/>
                </a:cxn>
                <a:cxn ang="0">
                  <a:pos x="1190" y="216"/>
                </a:cxn>
                <a:cxn ang="0">
                  <a:pos x="1169" y="218"/>
                </a:cxn>
                <a:cxn ang="0">
                  <a:pos x="97" y="218"/>
                </a:cxn>
                <a:cxn ang="0">
                  <a:pos x="76" y="213"/>
                </a:cxn>
                <a:cxn ang="0">
                  <a:pos x="56" y="205"/>
                </a:cxn>
                <a:cxn ang="0">
                  <a:pos x="38" y="193"/>
                </a:cxn>
                <a:cxn ang="0">
                  <a:pos x="24" y="178"/>
                </a:cxn>
                <a:cxn ang="0">
                  <a:pos x="12" y="161"/>
                </a:cxn>
                <a:cxn ang="0">
                  <a:pos x="4" y="141"/>
                </a:cxn>
                <a:cxn ang="0">
                  <a:pos x="0" y="120"/>
                </a:cxn>
                <a:cxn ang="0">
                  <a:pos x="0" y="98"/>
                </a:cxn>
                <a:cxn ang="0">
                  <a:pos x="4" y="77"/>
                </a:cxn>
                <a:cxn ang="0">
                  <a:pos x="12" y="57"/>
                </a:cxn>
                <a:cxn ang="0">
                  <a:pos x="24" y="40"/>
                </a:cxn>
                <a:cxn ang="0">
                  <a:pos x="38" y="25"/>
                </a:cxn>
                <a:cxn ang="0">
                  <a:pos x="56" y="14"/>
                </a:cxn>
                <a:cxn ang="0">
                  <a:pos x="76" y="5"/>
                </a:cxn>
                <a:cxn ang="0">
                  <a:pos x="97" y="0"/>
                </a:cxn>
              </a:cxnLst>
              <a:rect l="0" t="0" r="r" b="b"/>
              <a:pathLst>
                <a:path w="1278" h="218">
                  <a:moveTo>
                    <a:pt x="108" y="0"/>
                  </a:moveTo>
                  <a:lnTo>
                    <a:pt x="1169" y="0"/>
                  </a:lnTo>
                  <a:lnTo>
                    <a:pt x="1180" y="0"/>
                  </a:lnTo>
                  <a:lnTo>
                    <a:pt x="1190" y="3"/>
                  </a:lnTo>
                  <a:lnTo>
                    <a:pt x="1202" y="5"/>
                  </a:lnTo>
                  <a:lnTo>
                    <a:pt x="1212" y="8"/>
                  </a:lnTo>
                  <a:lnTo>
                    <a:pt x="1220" y="14"/>
                  </a:lnTo>
                  <a:lnTo>
                    <a:pt x="1229" y="19"/>
                  </a:lnTo>
                  <a:lnTo>
                    <a:pt x="1238" y="25"/>
                  </a:lnTo>
                  <a:lnTo>
                    <a:pt x="1246" y="33"/>
                  </a:lnTo>
                  <a:lnTo>
                    <a:pt x="1253" y="40"/>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8"/>
                  </a:lnTo>
                  <a:lnTo>
                    <a:pt x="1246" y="186"/>
                  </a:lnTo>
                  <a:lnTo>
                    <a:pt x="1238" y="193"/>
                  </a:lnTo>
                  <a:lnTo>
                    <a:pt x="1229" y="199"/>
                  </a:lnTo>
                  <a:lnTo>
                    <a:pt x="1220" y="205"/>
                  </a:lnTo>
                  <a:lnTo>
                    <a:pt x="1212" y="209"/>
                  </a:lnTo>
                  <a:lnTo>
                    <a:pt x="1202" y="213"/>
                  </a:lnTo>
                  <a:lnTo>
                    <a:pt x="1190" y="216"/>
                  </a:lnTo>
                  <a:lnTo>
                    <a:pt x="1180" y="218"/>
                  </a:lnTo>
                  <a:lnTo>
                    <a:pt x="1169" y="218"/>
                  </a:lnTo>
                  <a:lnTo>
                    <a:pt x="108" y="218"/>
                  </a:lnTo>
                  <a:lnTo>
                    <a:pt x="97" y="218"/>
                  </a:lnTo>
                  <a:lnTo>
                    <a:pt x="86" y="216"/>
                  </a:lnTo>
                  <a:lnTo>
                    <a:pt x="76" y="213"/>
                  </a:lnTo>
                  <a:lnTo>
                    <a:pt x="66" y="209"/>
                  </a:lnTo>
                  <a:lnTo>
                    <a:pt x="56" y="205"/>
                  </a:lnTo>
                  <a:lnTo>
                    <a:pt x="47" y="199"/>
                  </a:lnTo>
                  <a:lnTo>
                    <a:pt x="38" y="193"/>
                  </a:lnTo>
                  <a:lnTo>
                    <a:pt x="31" y="186"/>
                  </a:lnTo>
                  <a:lnTo>
                    <a:pt x="24" y="178"/>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40"/>
                  </a:lnTo>
                  <a:lnTo>
                    <a:pt x="31" y="33"/>
                  </a:lnTo>
                  <a:lnTo>
                    <a:pt x="38"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2" name="Freeform 58"/>
            <p:cNvSpPr>
              <a:spLocks/>
            </p:cNvSpPr>
            <p:nvPr/>
          </p:nvSpPr>
          <p:spPr bwMode="auto">
            <a:xfrm>
              <a:off x="10455678" y="3152137"/>
              <a:ext cx="28575" cy="28575"/>
            </a:xfrm>
            <a:custGeom>
              <a:avLst/>
              <a:gdLst/>
              <a:ahLst/>
              <a:cxnLst>
                <a:cxn ang="0">
                  <a:pos x="101" y="182"/>
                </a:cxn>
                <a:cxn ang="0">
                  <a:pos x="119" y="179"/>
                </a:cxn>
                <a:cxn ang="0">
                  <a:pos x="135" y="172"/>
                </a:cxn>
                <a:cxn ang="0">
                  <a:pos x="150" y="162"/>
                </a:cxn>
                <a:cxn ang="0">
                  <a:pos x="162" y="150"/>
                </a:cxn>
                <a:cxn ang="0">
                  <a:pos x="172" y="135"/>
                </a:cxn>
                <a:cxn ang="0">
                  <a:pos x="179" y="119"/>
                </a:cxn>
                <a:cxn ang="0">
                  <a:pos x="182" y="101"/>
                </a:cxn>
                <a:cxn ang="0">
                  <a:pos x="182" y="82"/>
                </a:cxn>
                <a:cxn ang="0">
                  <a:pos x="179"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5"/>
                  </a:lnTo>
                  <a:lnTo>
                    <a:pt x="135" y="172"/>
                  </a:lnTo>
                  <a:lnTo>
                    <a:pt x="142" y="168"/>
                  </a:lnTo>
                  <a:lnTo>
                    <a:pt x="150" y="162"/>
                  </a:lnTo>
                  <a:lnTo>
                    <a:pt x="156" y="156"/>
                  </a:lnTo>
                  <a:lnTo>
                    <a:pt x="162" y="150"/>
                  </a:lnTo>
                  <a:lnTo>
                    <a:pt x="167" y="142"/>
                  </a:lnTo>
                  <a:lnTo>
                    <a:pt x="172" y="135"/>
                  </a:lnTo>
                  <a:lnTo>
                    <a:pt x="175" y="127"/>
                  </a:lnTo>
                  <a:lnTo>
                    <a:pt x="179" y="119"/>
                  </a:lnTo>
                  <a:lnTo>
                    <a:pt x="181" y="110"/>
                  </a:lnTo>
                  <a:lnTo>
                    <a:pt x="182" y="101"/>
                  </a:lnTo>
                  <a:lnTo>
                    <a:pt x="183" y="91"/>
                  </a:lnTo>
                  <a:lnTo>
                    <a:pt x="182" y="82"/>
                  </a:lnTo>
                  <a:lnTo>
                    <a:pt x="181" y="73"/>
                  </a:lnTo>
                  <a:lnTo>
                    <a:pt x="179" y="64"/>
                  </a:lnTo>
                  <a:lnTo>
                    <a:pt x="175" y="56"/>
                  </a:lnTo>
                  <a:lnTo>
                    <a:pt x="172" y="48"/>
                  </a:lnTo>
                  <a:lnTo>
                    <a:pt x="167" y="40"/>
                  </a:lnTo>
                  <a:lnTo>
                    <a:pt x="162" y="33"/>
                  </a:lnTo>
                  <a:lnTo>
                    <a:pt x="156" y="27"/>
                  </a:lnTo>
                  <a:lnTo>
                    <a:pt x="150" y="21"/>
                  </a:lnTo>
                  <a:lnTo>
                    <a:pt x="142" y="16"/>
                  </a:lnTo>
                  <a:lnTo>
                    <a:pt x="135" y="11"/>
                  </a:lnTo>
                  <a:lnTo>
                    <a:pt x="126" y="8"/>
                  </a:lnTo>
                  <a:lnTo>
                    <a:pt x="119" y="4"/>
                  </a:lnTo>
                  <a:lnTo>
                    <a:pt x="110" y="2"/>
                  </a:lnTo>
                  <a:lnTo>
                    <a:pt x="101" y="0"/>
                  </a:lnTo>
                  <a:lnTo>
                    <a:pt x="91" y="0"/>
                  </a:lnTo>
                  <a:lnTo>
                    <a:pt x="82" y="0"/>
                  </a:lnTo>
                  <a:lnTo>
                    <a:pt x="73" y="2"/>
                  </a:lnTo>
                  <a:lnTo>
                    <a:pt x="64" y="4"/>
                  </a:lnTo>
                  <a:lnTo>
                    <a:pt x="55" y="8"/>
                  </a:lnTo>
                  <a:lnTo>
                    <a:pt x="48" y="11"/>
                  </a:lnTo>
                  <a:lnTo>
                    <a:pt x="40" y="16"/>
                  </a:lnTo>
                  <a:lnTo>
                    <a:pt x="33" y="21"/>
                  </a:lnTo>
                  <a:lnTo>
                    <a:pt x="27" y="27"/>
                  </a:lnTo>
                  <a:lnTo>
                    <a:pt x="21" y="33"/>
                  </a:lnTo>
                  <a:lnTo>
                    <a:pt x="16" y="40"/>
                  </a:lnTo>
                  <a:lnTo>
                    <a:pt x="11" y="48"/>
                  </a:lnTo>
                  <a:lnTo>
                    <a:pt x="7" y="56"/>
                  </a:lnTo>
                  <a:lnTo>
                    <a:pt x="4" y="64"/>
                  </a:lnTo>
                  <a:lnTo>
                    <a:pt x="2" y="73"/>
                  </a:lnTo>
                  <a:lnTo>
                    <a:pt x="0" y="82"/>
                  </a:lnTo>
                  <a:lnTo>
                    <a:pt x="0" y="91"/>
                  </a:lnTo>
                  <a:lnTo>
                    <a:pt x="0" y="101"/>
                  </a:lnTo>
                  <a:lnTo>
                    <a:pt x="2" y="110"/>
                  </a:lnTo>
                  <a:lnTo>
                    <a:pt x="4" y="119"/>
                  </a:lnTo>
                  <a:lnTo>
                    <a:pt x="7" y="127"/>
                  </a:lnTo>
                  <a:lnTo>
                    <a:pt x="11" y="135"/>
                  </a:lnTo>
                  <a:lnTo>
                    <a:pt x="16" y="142"/>
                  </a:lnTo>
                  <a:lnTo>
                    <a:pt x="21" y="150"/>
                  </a:lnTo>
                  <a:lnTo>
                    <a:pt x="27"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3" name="Freeform 59"/>
            <p:cNvSpPr>
              <a:spLocks/>
            </p:cNvSpPr>
            <p:nvPr/>
          </p:nvSpPr>
          <p:spPr bwMode="auto">
            <a:xfrm>
              <a:off x="10495365" y="3152137"/>
              <a:ext cx="30163" cy="28575"/>
            </a:xfrm>
            <a:custGeom>
              <a:avLst/>
              <a:gdLst/>
              <a:ahLst/>
              <a:cxnLst>
                <a:cxn ang="0">
                  <a:pos x="101" y="182"/>
                </a:cxn>
                <a:cxn ang="0">
                  <a:pos x="119" y="179"/>
                </a:cxn>
                <a:cxn ang="0">
                  <a:pos x="135" y="172"/>
                </a:cxn>
                <a:cxn ang="0">
                  <a:pos x="150" y="162"/>
                </a:cxn>
                <a:cxn ang="0">
                  <a:pos x="162" y="150"/>
                </a:cxn>
                <a:cxn ang="0">
                  <a:pos x="172" y="135"/>
                </a:cxn>
                <a:cxn ang="0">
                  <a:pos x="178" y="119"/>
                </a:cxn>
                <a:cxn ang="0">
                  <a:pos x="182" y="101"/>
                </a:cxn>
                <a:cxn ang="0">
                  <a:pos x="182" y="82"/>
                </a:cxn>
                <a:cxn ang="0">
                  <a:pos x="178" y="64"/>
                </a:cxn>
                <a:cxn ang="0">
                  <a:pos x="172" y="48"/>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5"/>
                  </a:lnTo>
                  <a:lnTo>
                    <a:pt x="135" y="172"/>
                  </a:lnTo>
                  <a:lnTo>
                    <a:pt x="142" y="168"/>
                  </a:lnTo>
                  <a:lnTo>
                    <a:pt x="150" y="162"/>
                  </a:lnTo>
                  <a:lnTo>
                    <a:pt x="156" y="156"/>
                  </a:lnTo>
                  <a:lnTo>
                    <a:pt x="162" y="150"/>
                  </a:lnTo>
                  <a:lnTo>
                    <a:pt x="167"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7" y="40"/>
                  </a:lnTo>
                  <a:lnTo>
                    <a:pt x="162" y="33"/>
                  </a:lnTo>
                  <a:lnTo>
                    <a:pt x="156" y="27"/>
                  </a:lnTo>
                  <a:lnTo>
                    <a:pt x="150" y="21"/>
                  </a:lnTo>
                  <a:lnTo>
                    <a:pt x="142" y="16"/>
                  </a:lnTo>
                  <a:lnTo>
                    <a:pt x="135" y="11"/>
                  </a:lnTo>
                  <a:lnTo>
                    <a:pt x="127" y="8"/>
                  </a:lnTo>
                  <a:lnTo>
                    <a:pt x="119" y="4"/>
                  </a:lnTo>
                  <a:lnTo>
                    <a:pt x="110" y="2"/>
                  </a:lnTo>
                  <a:lnTo>
                    <a:pt x="101" y="0"/>
                  </a:lnTo>
                  <a:lnTo>
                    <a:pt x="92"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8" y="56"/>
                  </a:lnTo>
                  <a:lnTo>
                    <a:pt x="4" y="64"/>
                  </a:lnTo>
                  <a:lnTo>
                    <a:pt x="2" y="73"/>
                  </a:lnTo>
                  <a:lnTo>
                    <a:pt x="1" y="82"/>
                  </a:lnTo>
                  <a:lnTo>
                    <a:pt x="0" y="91"/>
                  </a:lnTo>
                  <a:lnTo>
                    <a:pt x="1" y="101"/>
                  </a:lnTo>
                  <a:lnTo>
                    <a:pt x="2" y="110"/>
                  </a:lnTo>
                  <a:lnTo>
                    <a:pt x="4" y="119"/>
                  </a:lnTo>
                  <a:lnTo>
                    <a:pt x="8"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4" name="Freeform 60"/>
            <p:cNvSpPr>
              <a:spLocks/>
            </p:cNvSpPr>
            <p:nvPr/>
          </p:nvSpPr>
          <p:spPr bwMode="auto">
            <a:xfrm>
              <a:off x="10536640" y="3152137"/>
              <a:ext cx="28575" cy="28575"/>
            </a:xfrm>
            <a:custGeom>
              <a:avLst/>
              <a:gdLst/>
              <a:ahLst/>
              <a:cxnLst>
                <a:cxn ang="0">
                  <a:pos x="101" y="182"/>
                </a:cxn>
                <a:cxn ang="0">
                  <a:pos x="118" y="179"/>
                </a:cxn>
                <a:cxn ang="0">
                  <a:pos x="135" y="172"/>
                </a:cxn>
                <a:cxn ang="0">
                  <a:pos x="149" y="162"/>
                </a:cxn>
                <a:cxn ang="0">
                  <a:pos x="162" y="150"/>
                </a:cxn>
                <a:cxn ang="0">
                  <a:pos x="172" y="135"/>
                </a:cxn>
                <a:cxn ang="0">
                  <a:pos x="178" y="119"/>
                </a:cxn>
                <a:cxn ang="0">
                  <a:pos x="183" y="101"/>
                </a:cxn>
                <a:cxn ang="0">
                  <a:pos x="183" y="82"/>
                </a:cxn>
                <a:cxn ang="0">
                  <a:pos x="178" y="64"/>
                </a:cxn>
                <a:cxn ang="0">
                  <a:pos x="172" y="48"/>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5"/>
                  </a:lnTo>
                  <a:lnTo>
                    <a:pt x="135" y="172"/>
                  </a:lnTo>
                  <a:lnTo>
                    <a:pt x="143" y="168"/>
                  </a:lnTo>
                  <a:lnTo>
                    <a:pt x="149" y="162"/>
                  </a:lnTo>
                  <a:lnTo>
                    <a:pt x="156" y="156"/>
                  </a:lnTo>
                  <a:lnTo>
                    <a:pt x="162" y="150"/>
                  </a:lnTo>
                  <a:lnTo>
                    <a:pt x="167" y="142"/>
                  </a:lnTo>
                  <a:lnTo>
                    <a:pt x="172" y="135"/>
                  </a:lnTo>
                  <a:lnTo>
                    <a:pt x="176" y="127"/>
                  </a:lnTo>
                  <a:lnTo>
                    <a:pt x="178" y="119"/>
                  </a:lnTo>
                  <a:lnTo>
                    <a:pt x="180" y="110"/>
                  </a:lnTo>
                  <a:lnTo>
                    <a:pt x="183" y="101"/>
                  </a:lnTo>
                  <a:lnTo>
                    <a:pt x="183" y="91"/>
                  </a:lnTo>
                  <a:lnTo>
                    <a:pt x="183" y="82"/>
                  </a:lnTo>
                  <a:lnTo>
                    <a:pt x="180" y="73"/>
                  </a:lnTo>
                  <a:lnTo>
                    <a:pt x="178" y="64"/>
                  </a:lnTo>
                  <a:lnTo>
                    <a:pt x="176" y="56"/>
                  </a:lnTo>
                  <a:lnTo>
                    <a:pt x="172" y="48"/>
                  </a:lnTo>
                  <a:lnTo>
                    <a:pt x="167" y="40"/>
                  </a:lnTo>
                  <a:lnTo>
                    <a:pt x="162" y="33"/>
                  </a:lnTo>
                  <a:lnTo>
                    <a:pt x="156" y="27"/>
                  </a:lnTo>
                  <a:lnTo>
                    <a:pt x="149" y="21"/>
                  </a:lnTo>
                  <a:lnTo>
                    <a:pt x="143" y="16"/>
                  </a:lnTo>
                  <a:lnTo>
                    <a:pt x="135" y="11"/>
                  </a:lnTo>
                  <a:lnTo>
                    <a:pt x="127" y="8"/>
                  </a:lnTo>
                  <a:lnTo>
                    <a:pt x="118" y="4"/>
                  </a:lnTo>
                  <a:lnTo>
                    <a:pt x="109" y="2"/>
                  </a:lnTo>
                  <a:lnTo>
                    <a:pt x="101" y="0"/>
                  </a:lnTo>
                  <a:lnTo>
                    <a:pt x="92" y="0"/>
                  </a:lnTo>
                  <a:lnTo>
                    <a:pt x="82" y="0"/>
                  </a:lnTo>
                  <a:lnTo>
                    <a:pt x="73" y="2"/>
                  </a:lnTo>
                  <a:lnTo>
                    <a:pt x="64" y="4"/>
                  </a:lnTo>
                  <a:lnTo>
                    <a:pt x="56" y="8"/>
                  </a:lnTo>
                  <a:lnTo>
                    <a:pt x="47" y="11"/>
                  </a:lnTo>
                  <a:lnTo>
                    <a:pt x="41" y="16"/>
                  </a:lnTo>
                  <a:lnTo>
                    <a:pt x="33" y="21"/>
                  </a:lnTo>
                  <a:lnTo>
                    <a:pt x="26" y="27"/>
                  </a:lnTo>
                  <a:lnTo>
                    <a:pt x="21" y="33"/>
                  </a:lnTo>
                  <a:lnTo>
                    <a:pt x="15"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5" y="142"/>
                  </a:lnTo>
                  <a:lnTo>
                    <a:pt x="21" y="150"/>
                  </a:lnTo>
                  <a:lnTo>
                    <a:pt x="26" y="156"/>
                  </a:lnTo>
                  <a:lnTo>
                    <a:pt x="33" y="162"/>
                  </a:lnTo>
                  <a:lnTo>
                    <a:pt x="41" y="168"/>
                  </a:lnTo>
                  <a:lnTo>
                    <a:pt x="47" y="172"/>
                  </a:lnTo>
                  <a:lnTo>
                    <a:pt x="56" y="175"/>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5" name="Freeform 61"/>
            <p:cNvSpPr>
              <a:spLocks/>
            </p:cNvSpPr>
            <p:nvPr/>
          </p:nvSpPr>
          <p:spPr bwMode="auto">
            <a:xfrm>
              <a:off x="10576328" y="3152137"/>
              <a:ext cx="28575" cy="28575"/>
            </a:xfrm>
            <a:custGeom>
              <a:avLst/>
              <a:gdLst/>
              <a:ahLst/>
              <a:cxnLst>
                <a:cxn ang="0">
                  <a:pos x="100" y="182"/>
                </a:cxn>
                <a:cxn ang="0">
                  <a:pos x="118" y="179"/>
                </a:cxn>
                <a:cxn ang="0">
                  <a:pos x="135" y="172"/>
                </a:cxn>
                <a:cxn ang="0">
                  <a:pos x="149" y="162"/>
                </a:cxn>
                <a:cxn ang="0">
                  <a:pos x="161" y="150"/>
                </a:cxn>
                <a:cxn ang="0">
                  <a:pos x="171" y="135"/>
                </a:cxn>
                <a:cxn ang="0">
                  <a:pos x="178" y="119"/>
                </a:cxn>
                <a:cxn ang="0">
                  <a:pos x="182" y="101"/>
                </a:cxn>
                <a:cxn ang="0">
                  <a:pos x="182" y="82"/>
                </a:cxn>
                <a:cxn ang="0">
                  <a:pos x="178"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8"/>
                </a:cxn>
                <a:cxn ang="0">
                  <a:pos x="4" y="64"/>
                </a:cxn>
                <a:cxn ang="0">
                  <a:pos x="1" y="82"/>
                </a:cxn>
                <a:cxn ang="0">
                  <a:pos x="1" y="101"/>
                </a:cxn>
                <a:cxn ang="0">
                  <a:pos x="4" y="119"/>
                </a:cxn>
                <a:cxn ang="0">
                  <a:pos x="11" y="135"/>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5"/>
                  </a:lnTo>
                  <a:lnTo>
                    <a:pt x="135" y="172"/>
                  </a:lnTo>
                  <a:lnTo>
                    <a:pt x="143" y="168"/>
                  </a:lnTo>
                  <a:lnTo>
                    <a:pt x="149" y="162"/>
                  </a:lnTo>
                  <a:lnTo>
                    <a:pt x="156" y="156"/>
                  </a:lnTo>
                  <a:lnTo>
                    <a:pt x="161" y="150"/>
                  </a:lnTo>
                  <a:lnTo>
                    <a:pt x="167" y="142"/>
                  </a:lnTo>
                  <a:lnTo>
                    <a:pt x="171" y="135"/>
                  </a:lnTo>
                  <a:lnTo>
                    <a:pt x="176" y="127"/>
                  </a:lnTo>
                  <a:lnTo>
                    <a:pt x="178" y="119"/>
                  </a:lnTo>
                  <a:lnTo>
                    <a:pt x="180" y="110"/>
                  </a:lnTo>
                  <a:lnTo>
                    <a:pt x="182" y="101"/>
                  </a:lnTo>
                  <a:lnTo>
                    <a:pt x="182" y="91"/>
                  </a:lnTo>
                  <a:lnTo>
                    <a:pt x="182" y="82"/>
                  </a:lnTo>
                  <a:lnTo>
                    <a:pt x="180" y="73"/>
                  </a:lnTo>
                  <a:lnTo>
                    <a:pt x="178" y="64"/>
                  </a:lnTo>
                  <a:lnTo>
                    <a:pt x="176" y="56"/>
                  </a:lnTo>
                  <a:lnTo>
                    <a:pt x="171" y="48"/>
                  </a:lnTo>
                  <a:lnTo>
                    <a:pt x="167" y="40"/>
                  </a:lnTo>
                  <a:lnTo>
                    <a:pt x="161" y="33"/>
                  </a:lnTo>
                  <a:lnTo>
                    <a:pt x="156" y="27"/>
                  </a:lnTo>
                  <a:lnTo>
                    <a:pt x="149" y="21"/>
                  </a:lnTo>
                  <a:lnTo>
                    <a:pt x="143" y="16"/>
                  </a:lnTo>
                  <a:lnTo>
                    <a:pt x="135" y="11"/>
                  </a:lnTo>
                  <a:lnTo>
                    <a:pt x="127" y="8"/>
                  </a:lnTo>
                  <a:lnTo>
                    <a:pt x="118" y="4"/>
                  </a:lnTo>
                  <a:lnTo>
                    <a:pt x="109" y="2"/>
                  </a:lnTo>
                  <a:lnTo>
                    <a:pt x="100" y="0"/>
                  </a:lnTo>
                  <a:lnTo>
                    <a:pt x="92" y="0"/>
                  </a:lnTo>
                  <a:lnTo>
                    <a:pt x="82" y="0"/>
                  </a:lnTo>
                  <a:lnTo>
                    <a:pt x="73" y="2"/>
                  </a:lnTo>
                  <a:lnTo>
                    <a:pt x="64" y="4"/>
                  </a:lnTo>
                  <a:lnTo>
                    <a:pt x="56" y="8"/>
                  </a:lnTo>
                  <a:lnTo>
                    <a:pt x="48" y="11"/>
                  </a:lnTo>
                  <a:lnTo>
                    <a:pt x="41" y="16"/>
                  </a:lnTo>
                  <a:lnTo>
                    <a:pt x="33" y="21"/>
                  </a:lnTo>
                  <a:lnTo>
                    <a:pt x="27" y="27"/>
                  </a:lnTo>
                  <a:lnTo>
                    <a:pt x="21" y="33"/>
                  </a:lnTo>
                  <a:lnTo>
                    <a:pt x="16" y="40"/>
                  </a:lnTo>
                  <a:lnTo>
                    <a:pt x="11" y="48"/>
                  </a:lnTo>
                  <a:lnTo>
                    <a:pt x="7" y="56"/>
                  </a:lnTo>
                  <a:lnTo>
                    <a:pt x="4" y="64"/>
                  </a:lnTo>
                  <a:lnTo>
                    <a:pt x="2" y="73"/>
                  </a:lnTo>
                  <a:lnTo>
                    <a:pt x="1" y="82"/>
                  </a:lnTo>
                  <a:lnTo>
                    <a:pt x="0" y="91"/>
                  </a:lnTo>
                  <a:lnTo>
                    <a:pt x="1" y="101"/>
                  </a:lnTo>
                  <a:lnTo>
                    <a:pt x="2" y="110"/>
                  </a:lnTo>
                  <a:lnTo>
                    <a:pt x="4" y="119"/>
                  </a:lnTo>
                  <a:lnTo>
                    <a:pt x="7" y="127"/>
                  </a:lnTo>
                  <a:lnTo>
                    <a:pt x="11" y="135"/>
                  </a:lnTo>
                  <a:lnTo>
                    <a:pt x="16" y="142"/>
                  </a:lnTo>
                  <a:lnTo>
                    <a:pt x="21" y="150"/>
                  </a:lnTo>
                  <a:lnTo>
                    <a:pt x="27" y="156"/>
                  </a:lnTo>
                  <a:lnTo>
                    <a:pt x="33" y="162"/>
                  </a:lnTo>
                  <a:lnTo>
                    <a:pt x="41" y="168"/>
                  </a:lnTo>
                  <a:lnTo>
                    <a:pt x="48" y="172"/>
                  </a:lnTo>
                  <a:lnTo>
                    <a:pt x="56" y="175"/>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6" name="Freeform 62"/>
            <p:cNvSpPr>
              <a:spLocks/>
            </p:cNvSpPr>
            <p:nvPr/>
          </p:nvSpPr>
          <p:spPr bwMode="auto">
            <a:xfrm>
              <a:off x="10616015" y="3152137"/>
              <a:ext cx="28575" cy="28575"/>
            </a:xfrm>
            <a:custGeom>
              <a:avLst/>
              <a:gdLst/>
              <a:ahLst/>
              <a:cxnLst>
                <a:cxn ang="0">
                  <a:pos x="100" y="182"/>
                </a:cxn>
                <a:cxn ang="0">
                  <a:pos x="118" y="179"/>
                </a:cxn>
                <a:cxn ang="0">
                  <a:pos x="135"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8"/>
                </a:cxn>
                <a:cxn ang="0">
                  <a:pos x="4" y="64"/>
                </a:cxn>
                <a:cxn ang="0">
                  <a:pos x="0" y="82"/>
                </a:cxn>
                <a:cxn ang="0">
                  <a:pos x="0" y="101"/>
                </a:cxn>
                <a:cxn ang="0">
                  <a:pos x="4" y="119"/>
                </a:cxn>
                <a:cxn ang="0">
                  <a:pos x="10" y="135"/>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5"/>
                  </a:lnTo>
                  <a:lnTo>
                    <a:pt x="135" y="172"/>
                  </a:lnTo>
                  <a:lnTo>
                    <a:pt x="142" y="168"/>
                  </a:lnTo>
                  <a:lnTo>
                    <a:pt x="149" y="162"/>
                  </a:lnTo>
                  <a:lnTo>
                    <a:pt x="156" y="156"/>
                  </a:lnTo>
                  <a:lnTo>
                    <a:pt x="161" y="150"/>
                  </a:lnTo>
                  <a:lnTo>
                    <a:pt x="167" y="142"/>
                  </a:lnTo>
                  <a:lnTo>
                    <a:pt x="171" y="135"/>
                  </a:lnTo>
                  <a:lnTo>
                    <a:pt x="176" y="127"/>
                  </a:lnTo>
                  <a:lnTo>
                    <a:pt x="179" y="119"/>
                  </a:lnTo>
                  <a:lnTo>
                    <a:pt x="181" y="110"/>
                  </a:lnTo>
                  <a:lnTo>
                    <a:pt x="182" y="101"/>
                  </a:lnTo>
                  <a:lnTo>
                    <a:pt x="182" y="91"/>
                  </a:lnTo>
                  <a:lnTo>
                    <a:pt x="182" y="82"/>
                  </a:lnTo>
                  <a:lnTo>
                    <a:pt x="181" y="73"/>
                  </a:lnTo>
                  <a:lnTo>
                    <a:pt x="179" y="64"/>
                  </a:lnTo>
                  <a:lnTo>
                    <a:pt x="176" y="56"/>
                  </a:lnTo>
                  <a:lnTo>
                    <a:pt x="171" y="48"/>
                  </a:lnTo>
                  <a:lnTo>
                    <a:pt x="167" y="40"/>
                  </a:lnTo>
                  <a:lnTo>
                    <a:pt x="161" y="33"/>
                  </a:lnTo>
                  <a:lnTo>
                    <a:pt x="156" y="27"/>
                  </a:lnTo>
                  <a:lnTo>
                    <a:pt x="149" y="21"/>
                  </a:lnTo>
                  <a:lnTo>
                    <a:pt x="142" y="16"/>
                  </a:lnTo>
                  <a:lnTo>
                    <a:pt x="135" y="11"/>
                  </a:lnTo>
                  <a:lnTo>
                    <a:pt x="127" y="8"/>
                  </a:lnTo>
                  <a:lnTo>
                    <a:pt x="118" y="4"/>
                  </a:lnTo>
                  <a:lnTo>
                    <a:pt x="109" y="2"/>
                  </a:lnTo>
                  <a:lnTo>
                    <a:pt x="100" y="0"/>
                  </a:lnTo>
                  <a:lnTo>
                    <a:pt x="91" y="0"/>
                  </a:lnTo>
                  <a:lnTo>
                    <a:pt x="82" y="0"/>
                  </a:lnTo>
                  <a:lnTo>
                    <a:pt x="73" y="2"/>
                  </a:lnTo>
                  <a:lnTo>
                    <a:pt x="64" y="4"/>
                  </a:lnTo>
                  <a:lnTo>
                    <a:pt x="56" y="8"/>
                  </a:lnTo>
                  <a:lnTo>
                    <a:pt x="48" y="11"/>
                  </a:lnTo>
                  <a:lnTo>
                    <a:pt x="40" y="16"/>
                  </a:lnTo>
                  <a:lnTo>
                    <a:pt x="34" y="21"/>
                  </a:lnTo>
                  <a:lnTo>
                    <a:pt x="27" y="27"/>
                  </a:lnTo>
                  <a:lnTo>
                    <a:pt x="20" y="33"/>
                  </a:lnTo>
                  <a:lnTo>
                    <a:pt x="16" y="40"/>
                  </a:lnTo>
                  <a:lnTo>
                    <a:pt x="10" y="48"/>
                  </a:lnTo>
                  <a:lnTo>
                    <a:pt x="7" y="56"/>
                  </a:lnTo>
                  <a:lnTo>
                    <a:pt x="4" y="64"/>
                  </a:lnTo>
                  <a:lnTo>
                    <a:pt x="2" y="73"/>
                  </a:lnTo>
                  <a:lnTo>
                    <a:pt x="0" y="82"/>
                  </a:lnTo>
                  <a:lnTo>
                    <a:pt x="0" y="91"/>
                  </a:lnTo>
                  <a:lnTo>
                    <a:pt x="0" y="101"/>
                  </a:lnTo>
                  <a:lnTo>
                    <a:pt x="2" y="110"/>
                  </a:lnTo>
                  <a:lnTo>
                    <a:pt x="4" y="119"/>
                  </a:lnTo>
                  <a:lnTo>
                    <a:pt x="7" y="127"/>
                  </a:lnTo>
                  <a:lnTo>
                    <a:pt x="10" y="135"/>
                  </a:lnTo>
                  <a:lnTo>
                    <a:pt x="16" y="142"/>
                  </a:lnTo>
                  <a:lnTo>
                    <a:pt x="20" y="150"/>
                  </a:lnTo>
                  <a:lnTo>
                    <a:pt x="27" y="156"/>
                  </a:lnTo>
                  <a:lnTo>
                    <a:pt x="34" y="162"/>
                  </a:lnTo>
                  <a:lnTo>
                    <a:pt x="40" y="168"/>
                  </a:lnTo>
                  <a:lnTo>
                    <a:pt x="48" y="172"/>
                  </a:lnTo>
                  <a:lnTo>
                    <a:pt x="56"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7" name="Freeform 63"/>
            <p:cNvSpPr>
              <a:spLocks/>
            </p:cNvSpPr>
            <p:nvPr/>
          </p:nvSpPr>
          <p:spPr bwMode="auto">
            <a:xfrm>
              <a:off x="11073215" y="3337874"/>
              <a:ext cx="203200" cy="34925"/>
            </a:xfrm>
            <a:custGeom>
              <a:avLst/>
              <a:gdLst/>
              <a:ahLst/>
              <a:cxnLst>
                <a:cxn ang="0">
                  <a:pos x="1169" y="0"/>
                </a:cxn>
                <a:cxn ang="0">
                  <a:pos x="1190" y="2"/>
                </a:cxn>
                <a:cxn ang="0">
                  <a:pos x="1212" y="8"/>
                </a:cxn>
                <a:cxn ang="0">
                  <a:pos x="1229" y="18"/>
                </a:cxn>
                <a:cxn ang="0">
                  <a:pos x="1246" y="31"/>
                </a:cxn>
                <a:cxn ang="0">
                  <a:pos x="1259" y="48"/>
                </a:cxn>
                <a:cxn ang="0">
                  <a:pos x="1269" y="67"/>
                </a:cxn>
                <a:cxn ang="0">
                  <a:pos x="1276" y="87"/>
                </a:cxn>
                <a:cxn ang="0">
                  <a:pos x="1278" y="109"/>
                </a:cxn>
                <a:cxn ang="0">
                  <a:pos x="1276" y="131"/>
                </a:cxn>
                <a:cxn ang="0">
                  <a:pos x="1269" y="151"/>
                </a:cxn>
                <a:cxn ang="0">
                  <a:pos x="1259" y="170"/>
                </a:cxn>
                <a:cxn ang="0">
                  <a:pos x="1246" y="185"/>
                </a:cxn>
                <a:cxn ang="0">
                  <a:pos x="1229" y="199"/>
                </a:cxn>
                <a:cxn ang="0">
                  <a:pos x="1212" y="209"/>
                </a:cxn>
                <a:cxn ang="0">
                  <a:pos x="1190" y="215"/>
                </a:cxn>
                <a:cxn ang="0">
                  <a:pos x="1169" y="217"/>
                </a:cxn>
                <a:cxn ang="0">
                  <a:pos x="97" y="217"/>
                </a:cxn>
                <a:cxn ang="0">
                  <a:pos x="76" y="213"/>
                </a:cxn>
                <a:cxn ang="0">
                  <a:pos x="56" y="204"/>
                </a:cxn>
                <a:cxn ang="0">
                  <a:pos x="38" y="193"/>
                </a:cxn>
                <a:cxn ang="0">
                  <a:pos x="24" y="177"/>
                </a:cxn>
                <a:cxn ang="0">
                  <a:pos x="12" y="161"/>
                </a:cxn>
                <a:cxn ang="0">
                  <a:pos x="4" y="141"/>
                </a:cxn>
                <a:cxn ang="0">
                  <a:pos x="0" y="120"/>
                </a:cxn>
                <a:cxn ang="0">
                  <a:pos x="0" y="98"/>
                </a:cxn>
                <a:cxn ang="0">
                  <a:pos x="4" y="77"/>
                </a:cxn>
                <a:cxn ang="0">
                  <a:pos x="12" y="57"/>
                </a:cxn>
                <a:cxn ang="0">
                  <a:pos x="24" y="39"/>
                </a:cxn>
                <a:cxn ang="0">
                  <a:pos x="38" y="24"/>
                </a:cxn>
                <a:cxn ang="0">
                  <a:pos x="56" y="13"/>
                </a:cxn>
                <a:cxn ang="0">
                  <a:pos x="76" y="4"/>
                </a:cxn>
                <a:cxn ang="0">
                  <a:pos x="97" y="0"/>
                </a:cxn>
              </a:cxnLst>
              <a:rect l="0" t="0" r="r" b="b"/>
              <a:pathLst>
                <a:path w="1278" h="217">
                  <a:moveTo>
                    <a:pt x="108" y="0"/>
                  </a:moveTo>
                  <a:lnTo>
                    <a:pt x="1169" y="0"/>
                  </a:lnTo>
                  <a:lnTo>
                    <a:pt x="1180" y="0"/>
                  </a:lnTo>
                  <a:lnTo>
                    <a:pt x="1190" y="2"/>
                  </a:lnTo>
                  <a:lnTo>
                    <a:pt x="1202" y="4"/>
                  </a:lnTo>
                  <a:lnTo>
                    <a:pt x="1212" y="8"/>
                  </a:lnTo>
                  <a:lnTo>
                    <a:pt x="1220" y="13"/>
                  </a:lnTo>
                  <a:lnTo>
                    <a:pt x="1229" y="18"/>
                  </a:lnTo>
                  <a:lnTo>
                    <a:pt x="1238" y="24"/>
                  </a:lnTo>
                  <a:lnTo>
                    <a:pt x="1246" y="31"/>
                  </a:lnTo>
                  <a:lnTo>
                    <a:pt x="1253" y="39"/>
                  </a:lnTo>
                  <a:lnTo>
                    <a:pt x="1259" y="48"/>
                  </a:lnTo>
                  <a:lnTo>
                    <a:pt x="1265" y="57"/>
                  </a:lnTo>
                  <a:lnTo>
                    <a:pt x="1269" y="67"/>
                  </a:lnTo>
                  <a:lnTo>
                    <a:pt x="1272" y="77"/>
                  </a:lnTo>
                  <a:lnTo>
                    <a:pt x="1276" y="87"/>
                  </a:lnTo>
                  <a:lnTo>
                    <a:pt x="1277" y="98"/>
                  </a:lnTo>
                  <a:lnTo>
                    <a:pt x="1278" y="109"/>
                  </a:lnTo>
                  <a:lnTo>
                    <a:pt x="1277" y="120"/>
                  </a:lnTo>
                  <a:lnTo>
                    <a:pt x="1276" y="131"/>
                  </a:lnTo>
                  <a:lnTo>
                    <a:pt x="1272" y="141"/>
                  </a:lnTo>
                  <a:lnTo>
                    <a:pt x="1269" y="151"/>
                  </a:lnTo>
                  <a:lnTo>
                    <a:pt x="1265" y="161"/>
                  </a:lnTo>
                  <a:lnTo>
                    <a:pt x="1259" y="170"/>
                  </a:lnTo>
                  <a:lnTo>
                    <a:pt x="1253" y="177"/>
                  </a:lnTo>
                  <a:lnTo>
                    <a:pt x="1246" y="185"/>
                  </a:lnTo>
                  <a:lnTo>
                    <a:pt x="1238" y="193"/>
                  </a:lnTo>
                  <a:lnTo>
                    <a:pt x="1229" y="199"/>
                  </a:lnTo>
                  <a:lnTo>
                    <a:pt x="1220" y="204"/>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4"/>
                  </a:lnTo>
                  <a:lnTo>
                    <a:pt x="47" y="199"/>
                  </a:lnTo>
                  <a:lnTo>
                    <a:pt x="38" y="193"/>
                  </a:lnTo>
                  <a:lnTo>
                    <a:pt x="31" y="185"/>
                  </a:lnTo>
                  <a:lnTo>
                    <a:pt x="24" y="177"/>
                  </a:lnTo>
                  <a:lnTo>
                    <a:pt x="17" y="170"/>
                  </a:lnTo>
                  <a:lnTo>
                    <a:pt x="12" y="161"/>
                  </a:lnTo>
                  <a:lnTo>
                    <a:pt x="7" y="151"/>
                  </a:lnTo>
                  <a:lnTo>
                    <a:pt x="4" y="141"/>
                  </a:lnTo>
                  <a:lnTo>
                    <a:pt x="2" y="131"/>
                  </a:lnTo>
                  <a:lnTo>
                    <a:pt x="0" y="120"/>
                  </a:lnTo>
                  <a:lnTo>
                    <a:pt x="0" y="109"/>
                  </a:lnTo>
                  <a:lnTo>
                    <a:pt x="0" y="98"/>
                  </a:lnTo>
                  <a:lnTo>
                    <a:pt x="2" y="87"/>
                  </a:lnTo>
                  <a:lnTo>
                    <a:pt x="4" y="77"/>
                  </a:lnTo>
                  <a:lnTo>
                    <a:pt x="7" y="67"/>
                  </a:lnTo>
                  <a:lnTo>
                    <a:pt x="12" y="57"/>
                  </a:lnTo>
                  <a:lnTo>
                    <a:pt x="17" y="48"/>
                  </a:lnTo>
                  <a:lnTo>
                    <a:pt x="24" y="39"/>
                  </a:lnTo>
                  <a:lnTo>
                    <a:pt x="31" y="31"/>
                  </a:lnTo>
                  <a:lnTo>
                    <a:pt x="38"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8" name="Freeform 64"/>
            <p:cNvSpPr>
              <a:spLocks/>
            </p:cNvSpPr>
            <p:nvPr/>
          </p:nvSpPr>
          <p:spPr bwMode="auto">
            <a:xfrm>
              <a:off x="10455678" y="3339462"/>
              <a:ext cx="28575" cy="28575"/>
            </a:xfrm>
            <a:custGeom>
              <a:avLst/>
              <a:gdLst/>
              <a:ahLst/>
              <a:cxnLst>
                <a:cxn ang="0">
                  <a:pos x="101" y="182"/>
                </a:cxn>
                <a:cxn ang="0">
                  <a:pos x="119" y="178"/>
                </a:cxn>
                <a:cxn ang="0">
                  <a:pos x="135" y="172"/>
                </a:cxn>
                <a:cxn ang="0">
                  <a:pos x="150" y="162"/>
                </a:cxn>
                <a:cxn ang="0">
                  <a:pos x="162" y="149"/>
                </a:cxn>
                <a:cxn ang="0">
                  <a:pos x="172" y="135"/>
                </a:cxn>
                <a:cxn ang="0">
                  <a:pos x="179" y="118"/>
                </a:cxn>
                <a:cxn ang="0">
                  <a:pos x="182" y="101"/>
                </a:cxn>
                <a:cxn ang="0">
                  <a:pos x="182" y="82"/>
                </a:cxn>
                <a:cxn ang="0">
                  <a:pos x="179"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9" y="178"/>
                  </a:lnTo>
                  <a:lnTo>
                    <a:pt x="126" y="175"/>
                  </a:lnTo>
                  <a:lnTo>
                    <a:pt x="135" y="172"/>
                  </a:lnTo>
                  <a:lnTo>
                    <a:pt x="142" y="167"/>
                  </a:lnTo>
                  <a:lnTo>
                    <a:pt x="150" y="162"/>
                  </a:lnTo>
                  <a:lnTo>
                    <a:pt x="156" y="156"/>
                  </a:lnTo>
                  <a:lnTo>
                    <a:pt x="162" y="149"/>
                  </a:lnTo>
                  <a:lnTo>
                    <a:pt x="167" y="142"/>
                  </a:lnTo>
                  <a:lnTo>
                    <a:pt x="172" y="135"/>
                  </a:lnTo>
                  <a:lnTo>
                    <a:pt x="175" y="126"/>
                  </a:lnTo>
                  <a:lnTo>
                    <a:pt x="179" y="118"/>
                  </a:lnTo>
                  <a:lnTo>
                    <a:pt x="181" y="109"/>
                  </a:lnTo>
                  <a:lnTo>
                    <a:pt x="182" y="101"/>
                  </a:lnTo>
                  <a:lnTo>
                    <a:pt x="183" y="91"/>
                  </a:lnTo>
                  <a:lnTo>
                    <a:pt x="182" y="82"/>
                  </a:lnTo>
                  <a:lnTo>
                    <a:pt x="181" y="73"/>
                  </a:lnTo>
                  <a:lnTo>
                    <a:pt x="179" y="64"/>
                  </a:lnTo>
                  <a:lnTo>
                    <a:pt x="175" y="55"/>
                  </a:lnTo>
                  <a:lnTo>
                    <a:pt x="172" y="47"/>
                  </a:lnTo>
                  <a:lnTo>
                    <a:pt x="167" y="40"/>
                  </a:lnTo>
                  <a:lnTo>
                    <a:pt x="162" y="33"/>
                  </a:lnTo>
                  <a:lnTo>
                    <a:pt x="156" y="26"/>
                  </a:lnTo>
                  <a:lnTo>
                    <a:pt x="150" y="21"/>
                  </a:lnTo>
                  <a:lnTo>
                    <a:pt x="142" y="15"/>
                  </a:lnTo>
                  <a:lnTo>
                    <a:pt x="135" y="11"/>
                  </a:lnTo>
                  <a:lnTo>
                    <a:pt x="126" y="6"/>
                  </a:lnTo>
                  <a:lnTo>
                    <a:pt x="119" y="4"/>
                  </a:lnTo>
                  <a:lnTo>
                    <a:pt x="110" y="2"/>
                  </a:lnTo>
                  <a:lnTo>
                    <a:pt x="101" y="0"/>
                  </a:lnTo>
                  <a:lnTo>
                    <a:pt x="91" y="0"/>
                  </a:lnTo>
                  <a:lnTo>
                    <a:pt x="82" y="0"/>
                  </a:lnTo>
                  <a:lnTo>
                    <a:pt x="73" y="2"/>
                  </a:lnTo>
                  <a:lnTo>
                    <a:pt x="64" y="4"/>
                  </a:lnTo>
                  <a:lnTo>
                    <a:pt x="55" y="6"/>
                  </a:lnTo>
                  <a:lnTo>
                    <a:pt x="48" y="11"/>
                  </a:lnTo>
                  <a:lnTo>
                    <a:pt x="40" y="15"/>
                  </a:lnTo>
                  <a:lnTo>
                    <a:pt x="33" y="21"/>
                  </a:lnTo>
                  <a:lnTo>
                    <a:pt x="27" y="26"/>
                  </a:lnTo>
                  <a:lnTo>
                    <a:pt x="21" y="33"/>
                  </a:lnTo>
                  <a:lnTo>
                    <a:pt x="16" y="40"/>
                  </a:lnTo>
                  <a:lnTo>
                    <a:pt x="11" y="47"/>
                  </a:lnTo>
                  <a:lnTo>
                    <a:pt x="7" y="55"/>
                  </a:lnTo>
                  <a:lnTo>
                    <a:pt x="4" y="64"/>
                  </a:lnTo>
                  <a:lnTo>
                    <a:pt x="2" y="73"/>
                  </a:lnTo>
                  <a:lnTo>
                    <a:pt x="0" y="82"/>
                  </a:lnTo>
                  <a:lnTo>
                    <a:pt x="0" y="91"/>
                  </a:lnTo>
                  <a:lnTo>
                    <a:pt x="0" y="101"/>
                  </a:lnTo>
                  <a:lnTo>
                    <a:pt x="2" y="109"/>
                  </a:lnTo>
                  <a:lnTo>
                    <a:pt x="4" y="118"/>
                  </a:lnTo>
                  <a:lnTo>
                    <a:pt x="7" y="126"/>
                  </a:lnTo>
                  <a:lnTo>
                    <a:pt x="11" y="135"/>
                  </a:lnTo>
                  <a:lnTo>
                    <a:pt x="16" y="142"/>
                  </a:lnTo>
                  <a:lnTo>
                    <a:pt x="21" y="149"/>
                  </a:lnTo>
                  <a:lnTo>
                    <a:pt x="27"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59" name="Freeform 65"/>
            <p:cNvSpPr>
              <a:spLocks/>
            </p:cNvSpPr>
            <p:nvPr/>
          </p:nvSpPr>
          <p:spPr bwMode="auto">
            <a:xfrm>
              <a:off x="10495365" y="3339462"/>
              <a:ext cx="30163" cy="28575"/>
            </a:xfrm>
            <a:custGeom>
              <a:avLst/>
              <a:gdLst/>
              <a:ahLst/>
              <a:cxnLst>
                <a:cxn ang="0">
                  <a:pos x="101" y="182"/>
                </a:cxn>
                <a:cxn ang="0">
                  <a:pos x="119" y="178"/>
                </a:cxn>
                <a:cxn ang="0">
                  <a:pos x="135" y="172"/>
                </a:cxn>
                <a:cxn ang="0">
                  <a:pos x="150" y="162"/>
                </a:cxn>
                <a:cxn ang="0">
                  <a:pos x="162" y="149"/>
                </a:cxn>
                <a:cxn ang="0">
                  <a:pos x="172" y="135"/>
                </a:cxn>
                <a:cxn ang="0">
                  <a:pos x="178" y="118"/>
                </a:cxn>
                <a:cxn ang="0">
                  <a:pos x="182" y="101"/>
                </a:cxn>
                <a:cxn ang="0">
                  <a:pos x="182" y="82"/>
                </a:cxn>
                <a:cxn ang="0">
                  <a:pos x="178" y="64"/>
                </a:cxn>
                <a:cxn ang="0">
                  <a:pos x="172" y="47"/>
                </a:cxn>
                <a:cxn ang="0">
                  <a:pos x="162" y="33"/>
                </a:cxn>
                <a:cxn ang="0">
                  <a:pos x="150" y="21"/>
                </a:cxn>
                <a:cxn ang="0">
                  <a:pos x="135" y="11"/>
                </a:cxn>
                <a:cxn ang="0">
                  <a:pos x="119" y="4"/>
                </a:cxn>
                <a:cxn ang="0">
                  <a:pos x="101"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3" h="183">
                  <a:moveTo>
                    <a:pt x="92" y="183"/>
                  </a:moveTo>
                  <a:lnTo>
                    <a:pt x="101" y="182"/>
                  </a:lnTo>
                  <a:lnTo>
                    <a:pt x="110" y="180"/>
                  </a:lnTo>
                  <a:lnTo>
                    <a:pt x="119" y="178"/>
                  </a:lnTo>
                  <a:lnTo>
                    <a:pt x="127" y="175"/>
                  </a:lnTo>
                  <a:lnTo>
                    <a:pt x="135" y="172"/>
                  </a:lnTo>
                  <a:lnTo>
                    <a:pt x="142" y="167"/>
                  </a:lnTo>
                  <a:lnTo>
                    <a:pt x="150" y="162"/>
                  </a:lnTo>
                  <a:lnTo>
                    <a:pt x="156" y="156"/>
                  </a:lnTo>
                  <a:lnTo>
                    <a:pt x="162" y="149"/>
                  </a:lnTo>
                  <a:lnTo>
                    <a:pt x="167"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7" y="40"/>
                  </a:lnTo>
                  <a:lnTo>
                    <a:pt x="162" y="33"/>
                  </a:lnTo>
                  <a:lnTo>
                    <a:pt x="156" y="26"/>
                  </a:lnTo>
                  <a:lnTo>
                    <a:pt x="150" y="21"/>
                  </a:lnTo>
                  <a:lnTo>
                    <a:pt x="142" y="15"/>
                  </a:lnTo>
                  <a:lnTo>
                    <a:pt x="135" y="11"/>
                  </a:lnTo>
                  <a:lnTo>
                    <a:pt x="127" y="6"/>
                  </a:lnTo>
                  <a:lnTo>
                    <a:pt x="119" y="4"/>
                  </a:lnTo>
                  <a:lnTo>
                    <a:pt x="110" y="2"/>
                  </a:lnTo>
                  <a:lnTo>
                    <a:pt x="101" y="0"/>
                  </a:lnTo>
                  <a:lnTo>
                    <a:pt x="92"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8" y="55"/>
                  </a:lnTo>
                  <a:lnTo>
                    <a:pt x="4" y="64"/>
                  </a:lnTo>
                  <a:lnTo>
                    <a:pt x="2" y="73"/>
                  </a:lnTo>
                  <a:lnTo>
                    <a:pt x="1" y="82"/>
                  </a:lnTo>
                  <a:lnTo>
                    <a:pt x="0" y="91"/>
                  </a:lnTo>
                  <a:lnTo>
                    <a:pt x="1" y="101"/>
                  </a:lnTo>
                  <a:lnTo>
                    <a:pt x="2" y="109"/>
                  </a:lnTo>
                  <a:lnTo>
                    <a:pt x="4" y="118"/>
                  </a:lnTo>
                  <a:lnTo>
                    <a:pt x="8"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0" name="Freeform 66"/>
            <p:cNvSpPr>
              <a:spLocks/>
            </p:cNvSpPr>
            <p:nvPr/>
          </p:nvSpPr>
          <p:spPr bwMode="auto">
            <a:xfrm>
              <a:off x="10536640" y="3339462"/>
              <a:ext cx="28575" cy="28575"/>
            </a:xfrm>
            <a:custGeom>
              <a:avLst/>
              <a:gdLst/>
              <a:ahLst/>
              <a:cxnLst>
                <a:cxn ang="0">
                  <a:pos x="101" y="182"/>
                </a:cxn>
                <a:cxn ang="0">
                  <a:pos x="118" y="178"/>
                </a:cxn>
                <a:cxn ang="0">
                  <a:pos x="135" y="172"/>
                </a:cxn>
                <a:cxn ang="0">
                  <a:pos x="149" y="162"/>
                </a:cxn>
                <a:cxn ang="0">
                  <a:pos x="162" y="149"/>
                </a:cxn>
                <a:cxn ang="0">
                  <a:pos x="172" y="135"/>
                </a:cxn>
                <a:cxn ang="0">
                  <a:pos x="178" y="118"/>
                </a:cxn>
                <a:cxn ang="0">
                  <a:pos x="183" y="101"/>
                </a:cxn>
                <a:cxn ang="0">
                  <a:pos x="183" y="82"/>
                </a:cxn>
                <a:cxn ang="0">
                  <a:pos x="178" y="64"/>
                </a:cxn>
                <a:cxn ang="0">
                  <a:pos x="172" y="47"/>
                </a:cxn>
                <a:cxn ang="0">
                  <a:pos x="162" y="33"/>
                </a:cxn>
                <a:cxn ang="0">
                  <a:pos x="149" y="21"/>
                </a:cxn>
                <a:cxn ang="0">
                  <a:pos x="135" y="11"/>
                </a:cxn>
                <a:cxn ang="0">
                  <a:pos x="118" y="4"/>
                </a:cxn>
                <a:cxn ang="0">
                  <a:pos x="101" y="0"/>
                </a:cxn>
                <a:cxn ang="0">
                  <a:pos x="82" y="0"/>
                </a:cxn>
                <a:cxn ang="0">
                  <a:pos x="64" y="4"/>
                </a:cxn>
                <a:cxn ang="0">
                  <a:pos x="47"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7" y="172"/>
                </a:cxn>
                <a:cxn ang="0">
                  <a:pos x="64" y="178"/>
                </a:cxn>
                <a:cxn ang="0">
                  <a:pos x="82" y="182"/>
                </a:cxn>
              </a:cxnLst>
              <a:rect l="0" t="0" r="r" b="b"/>
              <a:pathLst>
                <a:path w="183" h="183">
                  <a:moveTo>
                    <a:pt x="92" y="183"/>
                  </a:moveTo>
                  <a:lnTo>
                    <a:pt x="101" y="182"/>
                  </a:lnTo>
                  <a:lnTo>
                    <a:pt x="109" y="180"/>
                  </a:lnTo>
                  <a:lnTo>
                    <a:pt x="118" y="178"/>
                  </a:lnTo>
                  <a:lnTo>
                    <a:pt x="127" y="175"/>
                  </a:lnTo>
                  <a:lnTo>
                    <a:pt x="135" y="172"/>
                  </a:lnTo>
                  <a:lnTo>
                    <a:pt x="143" y="167"/>
                  </a:lnTo>
                  <a:lnTo>
                    <a:pt x="149" y="162"/>
                  </a:lnTo>
                  <a:lnTo>
                    <a:pt x="156" y="156"/>
                  </a:lnTo>
                  <a:lnTo>
                    <a:pt x="162" y="149"/>
                  </a:lnTo>
                  <a:lnTo>
                    <a:pt x="167" y="142"/>
                  </a:lnTo>
                  <a:lnTo>
                    <a:pt x="172" y="135"/>
                  </a:lnTo>
                  <a:lnTo>
                    <a:pt x="176" y="126"/>
                  </a:lnTo>
                  <a:lnTo>
                    <a:pt x="178" y="118"/>
                  </a:lnTo>
                  <a:lnTo>
                    <a:pt x="180" y="109"/>
                  </a:lnTo>
                  <a:lnTo>
                    <a:pt x="183" y="101"/>
                  </a:lnTo>
                  <a:lnTo>
                    <a:pt x="183" y="91"/>
                  </a:lnTo>
                  <a:lnTo>
                    <a:pt x="183" y="82"/>
                  </a:lnTo>
                  <a:lnTo>
                    <a:pt x="180" y="73"/>
                  </a:lnTo>
                  <a:lnTo>
                    <a:pt x="178" y="64"/>
                  </a:lnTo>
                  <a:lnTo>
                    <a:pt x="176" y="55"/>
                  </a:lnTo>
                  <a:lnTo>
                    <a:pt x="172" y="47"/>
                  </a:lnTo>
                  <a:lnTo>
                    <a:pt x="167" y="40"/>
                  </a:lnTo>
                  <a:lnTo>
                    <a:pt x="162" y="33"/>
                  </a:lnTo>
                  <a:lnTo>
                    <a:pt x="156" y="26"/>
                  </a:lnTo>
                  <a:lnTo>
                    <a:pt x="149" y="21"/>
                  </a:lnTo>
                  <a:lnTo>
                    <a:pt x="143" y="15"/>
                  </a:lnTo>
                  <a:lnTo>
                    <a:pt x="135" y="11"/>
                  </a:lnTo>
                  <a:lnTo>
                    <a:pt x="127" y="6"/>
                  </a:lnTo>
                  <a:lnTo>
                    <a:pt x="118" y="4"/>
                  </a:lnTo>
                  <a:lnTo>
                    <a:pt x="109" y="2"/>
                  </a:lnTo>
                  <a:lnTo>
                    <a:pt x="101" y="0"/>
                  </a:lnTo>
                  <a:lnTo>
                    <a:pt x="92" y="0"/>
                  </a:lnTo>
                  <a:lnTo>
                    <a:pt x="82" y="0"/>
                  </a:lnTo>
                  <a:lnTo>
                    <a:pt x="73" y="2"/>
                  </a:lnTo>
                  <a:lnTo>
                    <a:pt x="64" y="4"/>
                  </a:lnTo>
                  <a:lnTo>
                    <a:pt x="56" y="6"/>
                  </a:lnTo>
                  <a:lnTo>
                    <a:pt x="47" y="11"/>
                  </a:lnTo>
                  <a:lnTo>
                    <a:pt x="41" y="15"/>
                  </a:lnTo>
                  <a:lnTo>
                    <a:pt x="33" y="21"/>
                  </a:lnTo>
                  <a:lnTo>
                    <a:pt x="26" y="26"/>
                  </a:lnTo>
                  <a:lnTo>
                    <a:pt x="21" y="33"/>
                  </a:lnTo>
                  <a:lnTo>
                    <a:pt x="15"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5" y="142"/>
                  </a:lnTo>
                  <a:lnTo>
                    <a:pt x="21" y="149"/>
                  </a:lnTo>
                  <a:lnTo>
                    <a:pt x="26" y="156"/>
                  </a:lnTo>
                  <a:lnTo>
                    <a:pt x="33" y="162"/>
                  </a:lnTo>
                  <a:lnTo>
                    <a:pt x="41" y="167"/>
                  </a:lnTo>
                  <a:lnTo>
                    <a:pt x="47" y="172"/>
                  </a:lnTo>
                  <a:lnTo>
                    <a:pt x="56" y="175"/>
                  </a:lnTo>
                  <a:lnTo>
                    <a:pt x="64"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1" name="Freeform 67"/>
            <p:cNvSpPr>
              <a:spLocks/>
            </p:cNvSpPr>
            <p:nvPr/>
          </p:nvSpPr>
          <p:spPr bwMode="auto">
            <a:xfrm>
              <a:off x="10576328" y="3339462"/>
              <a:ext cx="28575" cy="28575"/>
            </a:xfrm>
            <a:custGeom>
              <a:avLst/>
              <a:gdLst/>
              <a:ahLst/>
              <a:cxnLst>
                <a:cxn ang="0">
                  <a:pos x="100" y="182"/>
                </a:cxn>
                <a:cxn ang="0">
                  <a:pos x="118" y="178"/>
                </a:cxn>
                <a:cxn ang="0">
                  <a:pos x="135" y="172"/>
                </a:cxn>
                <a:cxn ang="0">
                  <a:pos x="149" y="162"/>
                </a:cxn>
                <a:cxn ang="0">
                  <a:pos x="161" y="149"/>
                </a:cxn>
                <a:cxn ang="0">
                  <a:pos x="171" y="135"/>
                </a:cxn>
                <a:cxn ang="0">
                  <a:pos x="178" y="118"/>
                </a:cxn>
                <a:cxn ang="0">
                  <a:pos x="182" y="101"/>
                </a:cxn>
                <a:cxn ang="0">
                  <a:pos x="182" y="82"/>
                </a:cxn>
                <a:cxn ang="0">
                  <a:pos x="178"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3" y="21"/>
                </a:cxn>
                <a:cxn ang="0">
                  <a:pos x="21" y="33"/>
                </a:cxn>
                <a:cxn ang="0">
                  <a:pos x="11" y="47"/>
                </a:cxn>
                <a:cxn ang="0">
                  <a:pos x="4" y="64"/>
                </a:cxn>
                <a:cxn ang="0">
                  <a:pos x="1" y="82"/>
                </a:cxn>
                <a:cxn ang="0">
                  <a:pos x="1" y="101"/>
                </a:cxn>
                <a:cxn ang="0">
                  <a:pos x="4" y="118"/>
                </a:cxn>
                <a:cxn ang="0">
                  <a:pos x="11" y="135"/>
                </a:cxn>
                <a:cxn ang="0">
                  <a:pos x="21" y="149"/>
                </a:cxn>
                <a:cxn ang="0">
                  <a:pos x="33" y="162"/>
                </a:cxn>
                <a:cxn ang="0">
                  <a:pos x="48" y="172"/>
                </a:cxn>
                <a:cxn ang="0">
                  <a:pos x="64" y="178"/>
                </a:cxn>
                <a:cxn ang="0">
                  <a:pos x="82" y="182"/>
                </a:cxn>
              </a:cxnLst>
              <a:rect l="0" t="0" r="r" b="b"/>
              <a:pathLst>
                <a:path w="182" h="183">
                  <a:moveTo>
                    <a:pt x="92" y="183"/>
                  </a:moveTo>
                  <a:lnTo>
                    <a:pt x="100" y="182"/>
                  </a:lnTo>
                  <a:lnTo>
                    <a:pt x="109" y="180"/>
                  </a:lnTo>
                  <a:lnTo>
                    <a:pt x="118" y="178"/>
                  </a:lnTo>
                  <a:lnTo>
                    <a:pt x="127" y="175"/>
                  </a:lnTo>
                  <a:lnTo>
                    <a:pt x="135" y="172"/>
                  </a:lnTo>
                  <a:lnTo>
                    <a:pt x="143" y="167"/>
                  </a:lnTo>
                  <a:lnTo>
                    <a:pt x="149" y="162"/>
                  </a:lnTo>
                  <a:lnTo>
                    <a:pt x="156" y="156"/>
                  </a:lnTo>
                  <a:lnTo>
                    <a:pt x="161" y="149"/>
                  </a:lnTo>
                  <a:lnTo>
                    <a:pt x="167" y="142"/>
                  </a:lnTo>
                  <a:lnTo>
                    <a:pt x="171" y="135"/>
                  </a:lnTo>
                  <a:lnTo>
                    <a:pt x="176" y="126"/>
                  </a:lnTo>
                  <a:lnTo>
                    <a:pt x="178" y="118"/>
                  </a:lnTo>
                  <a:lnTo>
                    <a:pt x="180" y="109"/>
                  </a:lnTo>
                  <a:lnTo>
                    <a:pt x="182" y="101"/>
                  </a:lnTo>
                  <a:lnTo>
                    <a:pt x="182" y="91"/>
                  </a:lnTo>
                  <a:lnTo>
                    <a:pt x="182" y="82"/>
                  </a:lnTo>
                  <a:lnTo>
                    <a:pt x="180" y="73"/>
                  </a:lnTo>
                  <a:lnTo>
                    <a:pt x="178" y="64"/>
                  </a:lnTo>
                  <a:lnTo>
                    <a:pt x="176" y="55"/>
                  </a:lnTo>
                  <a:lnTo>
                    <a:pt x="171" y="47"/>
                  </a:lnTo>
                  <a:lnTo>
                    <a:pt x="167" y="40"/>
                  </a:lnTo>
                  <a:lnTo>
                    <a:pt x="161" y="33"/>
                  </a:lnTo>
                  <a:lnTo>
                    <a:pt x="156" y="26"/>
                  </a:lnTo>
                  <a:lnTo>
                    <a:pt x="149" y="21"/>
                  </a:lnTo>
                  <a:lnTo>
                    <a:pt x="143" y="15"/>
                  </a:lnTo>
                  <a:lnTo>
                    <a:pt x="135" y="11"/>
                  </a:lnTo>
                  <a:lnTo>
                    <a:pt x="127" y="6"/>
                  </a:lnTo>
                  <a:lnTo>
                    <a:pt x="118" y="4"/>
                  </a:lnTo>
                  <a:lnTo>
                    <a:pt x="109" y="2"/>
                  </a:lnTo>
                  <a:lnTo>
                    <a:pt x="100" y="0"/>
                  </a:lnTo>
                  <a:lnTo>
                    <a:pt x="92" y="0"/>
                  </a:lnTo>
                  <a:lnTo>
                    <a:pt x="82" y="0"/>
                  </a:lnTo>
                  <a:lnTo>
                    <a:pt x="73" y="2"/>
                  </a:lnTo>
                  <a:lnTo>
                    <a:pt x="64" y="4"/>
                  </a:lnTo>
                  <a:lnTo>
                    <a:pt x="56" y="6"/>
                  </a:lnTo>
                  <a:lnTo>
                    <a:pt x="48" y="11"/>
                  </a:lnTo>
                  <a:lnTo>
                    <a:pt x="41" y="15"/>
                  </a:lnTo>
                  <a:lnTo>
                    <a:pt x="33" y="21"/>
                  </a:lnTo>
                  <a:lnTo>
                    <a:pt x="27" y="26"/>
                  </a:lnTo>
                  <a:lnTo>
                    <a:pt x="21" y="33"/>
                  </a:lnTo>
                  <a:lnTo>
                    <a:pt x="16" y="40"/>
                  </a:lnTo>
                  <a:lnTo>
                    <a:pt x="11" y="47"/>
                  </a:lnTo>
                  <a:lnTo>
                    <a:pt x="7" y="55"/>
                  </a:lnTo>
                  <a:lnTo>
                    <a:pt x="4" y="64"/>
                  </a:lnTo>
                  <a:lnTo>
                    <a:pt x="2" y="73"/>
                  </a:lnTo>
                  <a:lnTo>
                    <a:pt x="1" y="82"/>
                  </a:lnTo>
                  <a:lnTo>
                    <a:pt x="0" y="91"/>
                  </a:lnTo>
                  <a:lnTo>
                    <a:pt x="1" y="101"/>
                  </a:lnTo>
                  <a:lnTo>
                    <a:pt x="2" y="109"/>
                  </a:lnTo>
                  <a:lnTo>
                    <a:pt x="4" y="118"/>
                  </a:lnTo>
                  <a:lnTo>
                    <a:pt x="7" y="126"/>
                  </a:lnTo>
                  <a:lnTo>
                    <a:pt x="11" y="135"/>
                  </a:lnTo>
                  <a:lnTo>
                    <a:pt x="16" y="142"/>
                  </a:lnTo>
                  <a:lnTo>
                    <a:pt x="21" y="149"/>
                  </a:lnTo>
                  <a:lnTo>
                    <a:pt x="27" y="156"/>
                  </a:lnTo>
                  <a:lnTo>
                    <a:pt x="33" y="162"/>
                  </a:lnTo>
                  <a:lnTo>
                    <a:pt x="41" y="167"/>
                  </a:lnTo>
                  <a:lnTo>
                    <a:pt x="48" y="172"/>
                  </a:lnTo>
                  <a:lnTo>
                    <a:pt x="56" y="175"/>
                  </a:lnTo>
                  <a:lnTo>
                    <a:pt x="64"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2" name="Freeform 68"/>
            <p:cNvSpPr>
              <a:spLocks/>
            </p:cNvSpPr>
            <p:nvPr/>
          </p:nvSpPr>
          <p:spPr bwMode="auto">
            <a:xfrm>
              <a:off x="10616015" y="3339462"/>
              <a:ext cx="28575" cy="28575"/>
            </a:xfrm>
            <a:custGeom>
              <a:avLst/>
              <a:gdLst/>
              <a:ahLst/>
              <a:cxnLst>
                <a:cxn ang="0">
                  <a:pos x="100" y="182"/>
                </a:cxn>
                <a:cxn ang="0">
                  <a:pos x="118" y="178"/>
                </a:cxn>
                <a:cxn ang="0">
                  <a:pos x="135"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5" y="11"/>
                </a:cxn>
                <a:cxn ang="0">
                  <a:pos x="118" y="4"/>
                </a:cxn>
                <a:cxn ang="0">
                  <a:pos x="100" y="0"/>
                </a:cxn>
                <a:cxn ang="0">
                  <a:pos x="82" y="0"/>
                </a:cxn>
                <a:cxn ang="0">
                  <a:pos x="64" y="4"/>
                </a:cxn>
                <a:cxn ang="0">
                  <a:pos x="48" y="11"/>
                </a:cxn>
                <a:cxn ang="0">
                  <a:pos x="34" y="21"/>
                </a:cxn>
                <a:cxn ang="0">
                  <a:pos x="20" y="33"/>
                </a:cxn>
                <a:cxn ang="0">
                  <a:pos x="10" y="47"/>
                </a:cxn>
                <a:cxn ang="0">
                  <a:pos x="4" y="64"/>
                </a:cxn>
                <a:cxn ang="0">
                  <a:pos x="0" y="82"/>
                </a:cxn>
                <a:cxn ang="0">
                  <a:pos x="0" y="101"/>
                </a:cxn>
                <a:cxn ang="0">
                  <a:pos x="4" y="118"/>
                </a:cxn>
                <a:cxn ang="0">
                  <a:pos x="10" y="135"/>
                </a:cxn>
                <a:cxn ang="0">
                  <a:pos x="20" y="149"/>
                </a:cxn>
                <a:cxn ang="0">
                  <a:pos x="34" y="162"/>
                </a:cxn>
                <a:cxn ang="0">
                  <a:pos x="48" y="172"/>
                </a:cxn>
                <a:cxn ang="0">
                  <a:pos x="64" y="178"/>
                </a:cxn>
                <a:cxn ang="0">
                  <a:pos x="82" y="182"/>
                </a:cxn>
              </a:cxnLst>
              <a:rect l="0" t="0" r="r" b="b"/>
              <a:pathLst>
                <a:path w="182" h="183">
                  <a:moveTo>
                    <a:pt x="91" y="183"/>
                  </a:moveTo>
                  <a:lnTo>
                    <a:pt x="100" y="182"/>
                  </a:lnTo>
                  <a:lnTo>
                    <a:pt x="109" y="180"/>
                  </a:lnTo>
                  <a:lnTo>
                    <a:pt x="118" y="178"/>
                  </a:lnTo>
                  <a:lnTo>
                    <a:pt x="127" y="175"/>
                  </a:lnTo>
                  <a:lnTo>
                    <a:pt x="135" y="172"/>
                  </a:lnTo>
                  <a:lnTo>
                    <a:pt x="142" y="167"/>
                  </a:lnTo>
                  <a:lnTo>
                    <a:pt x="149" y="162"/>
                  </a:lnTo>
                  <a:lnTo>
                    <a:pt x="156" y="156"/>
                  </a:lnTo>
                  <a:lnTo>
                    <a:pt x="161" y="149"/>
                  </a:lnTo>
                  <a:lnTo>
                    <a:pt x="167" y="142"/>
                  </a:lnTo>
                  <a:lnTo>
                    <a:pt x="171" y="135"/>
                  </a:lnTo>
                  <a:lnTo>
                    <a:pt x="176" y="126"/>
                  </a:lnTo>
                  <a:lnTo>
                    <a:pt x="179" y="118"/>
                  </a:lnTo>
                  <a:lnTo>
                    <a:pt x="181" y="109"/>
                  </a:lnTo>
                  <a:lnTo>
                    <a:pt x="182" y="101"/>
                  </a:lnTo>
                  <a:lnTo>
                    <a:pt x="182" y="91"/>
                  </a:lnTo>
                  <a:lnTo>
                    <a:pt x="182" y="82"/>
                  </a:lnTo>
                  <a:lnTo>
                    <a:pt x="181" y="73"/>
                  </a:lnTo>
                  <a:lnTo>
                    <a:pt x="179" y="64"/>
                  </a:lnTo>
                  <a:lnTo>
                    <a:pt x="176" y="55"/>
                  </a:lnTo>
                  <a:lnTo>
                    <a:pt x="171" y="47"/>
                  </a:lnTo>
                  <a:lnTo>
                    <a:pt x="167" y="40"/>
                  </a:lnTo>
                  <a:lnTo>
                    <a:pt x="161" y="33"/>
                  </a:lnTo>
                  <a:lnTo>
                    <a:pt x="156" y="26"/>
                  </a:lnTo>
                  <a:lnTo>
                    <a:pt x="149" y="21"/>
                  </a:lnTo>
                  <a:lnTo>
                    <a:pt x="142" y="15"/>
                  </a:lnTo>
                  <a:lnTo>
                    <a:pt x="135" y="11"/>
                  </a:lnTo>
                  <a:lnTo>
                    <a:pt x="127" y="6"/>
                  </a:lnTo>
                  <a:lnTo>
                    <a:pt x="118" y="4"/>
                  </a:lnTo>
                  <a:lnTo>
                    <a:pt x="109" y="2"/>
                  </a:lnTo>
                  <a:lnTo>
                    <a:pt x="100" y="0"/>
                  </a:lnTo>
                  <a:lnTo>
                    <a:pt x="91" y="0"/>
                  </a:lnTo>
                  <a:lnTo>
                    <a:pt x="82" y="0"/>
                  </a:lnTo>
                  <a:lnTo>
                    <a:pt x="73" y="2"/>
                  </a:lnTo>
                  <a:lnTo>
                    <a:pt x="64" y="4"/>
                  </a:lnTo>
                  <a:lnTo>
                    <a:pt x="56" y="6"/>
                  </a:lnTo>
                  <a:lnTo>
                    <a:pt x="48" y="11"/>
                  </a:lnTo>
                  <a:lnTo>
                    <a:pt x="40" y="15"/>
                  </a:lnTo>
                  <a:lnTo>
                    <a:pt x="34" y="21"/>
                  </a:lnTo>
                  <a:lnTo>
                    <a:pt x="27" y="26"/>
                  </a:lnTo>
                  <a:lnTo>
                    <a:pt x="20" y="33"/>
                  </a:lnTo>
                  <a:lnTo>
                    <a:pt x="16" y="40"/>
                  </a:lnTo>
                  <a:lnTo>
                    <a:pt x="10" y="47"/>
                  </a:lnTo>
                  <a:lnTo>
                    <a:pt x="7" y="55"/>
                  </a:lnTo>
                  <a:lnTo>
                    <a:pt x="4" y="64"/>
                  </a:lnTo>
                  <a:lnTo>
                    <a:pt x="2" y="73"/>
                  </a:lnTo>
                  <a:lnTo>
                    <a:pt x="0" y="82"/>
                  </a:lnTo>
                  <a:lnTo>
                    <a:pt x="0" y="91"/>
                  </a:lnTo>
                  <a:lnTo>
                    <a:pt x="0" y="101"/>
                  </a:lnTo>
                  <a:lnTo>
                    <a:pt x="2" y="109"/>
                  </a:lnTo>
                  <a:lnTo>
                    <a:pt x="4" y="118"/>
                  </a:lnTo>
                  <a:lnTo>
                    <a:pt x="7" y="126"/>
                  </a:lnTo>
                  <a:lnTo>
                    <a:pt x="10" y="135"/>
                  </a:lnTo>
                  <a:lnTo>
                    <a:pt x="16" y="142"/>
                  </a:lnTo>
                  <a:lnTo>
                    <a:pt x="20" y="149"/>
                  </a:lnTo>
                  <a:lnTo>
                    <a:pt x="27" y="156"/>
                  </a:lnTo>
                  <a:lnTo>
                    <a:pt x="34" y="162"/>
                  </a:lnTo>
                  <a:lnTo>
                    <a:pt x="40" y="167"/>
                  </a:lnTo>
                  <a:lnTo>
                    <a:pt x="48" y="172"/>
                  </a:lnTo>
                  <a:lnTo>
                    <a:pt x="56"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3" name="Freeform 69"/>
            <p:cNvSpPr>
              <a:spLocks/>
            </p:cNvSpPr>
            <p:nvPr/>
          </p:nvSpPr>
          <p:spPr bwMode="auto">
            <a:xfrm>
              <a:off x="11073215" y="3526787"/>
              <a:ext cx="203200" cy="33338"/>
            </a:xfrm>
            <a:custGeom>
              <a:avLst/>
              <a:gdLst/>
              <a:ahLst/>
              <a:cxnLst>
                <a:cxn ang="0">
                  <a:pos x="1169" y="0"/>
                </a:cxn>
                <a:cxn ang="0">
                  <a:pos x="1190" y="2"/>
                </a:cxn>
                <a:cxn ang="0">
                  <a:pos x="1212" y="7"/>
                </a:cxn>
                <a:cxn ang="0">
                  <a:pos x="1229" y="17"/>
                </a:cxn>
                <a:cxn ang="0">
                  <a:pos x="1246" y="31"/>
                </a:cxn>
                <a:cxn ang="0">
                  <a:pos x="1259" y="47"/>
                </a:cxn>
                <a:cxn ang="0">
                  <a:pos x="1269" y="66"/>
                </a:cxn>
                <a:cxn ang="0">
                  <a:pos x="1276" y="86"/>
                </a:cxn>
                <a:cxn ang="0">
                  <a:pos x="1278" y="108"/>
                </a:cxn>
                <a:cxn ang="0">
                  <a:pos x="1276" y="130"/>
                </a:cxn>
                <a:cxn ang="0">
                  <a:pos x="1269" y="150"/>
                </a:cxn>
                <a:cxn ang="0">
                  <a:pos x="1259" y="169"/>
                </a:cxn>
                <a:cxn ang="0">
                  <a:pos x="1246" y="185"/>
                </a:cxn>
                <a:cxn ang="0">
                  <a:pos x="1229" y="198"/>
                </a:cxn>
                <a:cxn ang="0">
                  <a:pos x="1212" y="208"/>
                </a:cxn>
                <a:cxn ang="0">
                  <a:pos x="1190" y="215"/>
                </a:cxn>
                <a:cxn ang="0">
                  <a:pos x="1169" y="217"/>
                </a:cxn>
                <a:cxn ang="0">
                  <a:pos x="97" y="216"/>
                </a:cxn>
                <a:cxn ang="0">
                  <a:pos x="76" y="213"/>
                </a:cxn>
                <a:cxn ang="0">
                  <a:pos x="56" y="204"/>
                </a:cxn>
                <a:cxn ang="0">
                  <a:pos x="38" y="192"/>
                </a:cxn>
                <a:cxn ang="0">
                  <a:pos x="24" y="177"/>
                </a:cxn>
                <a:cxn ang="0">
                  <a:pos x="12" y="159"/>
                </a:cxn>
                <a:cxn ang="0">
                  <a:pos x="4" y="140"/>
                </a:cxn>
                <a:cxn ang="0">
                  <a:pos x="0" y="119"/>
                </a:cxn>
                <a:cxn ang="0">
                  <a:pos x="0" y="97"/>
                </a:cxn>
                <a:cxn ang="0">
                  <a:pos x="4" y="76"/>
                </a:cxn>
                <a:cxn ang="0">
                  <a:pos x="12" y="56"/>
                </a:cxn>
                <a:cxn ang="0">
                  <a:pos x="24" y="38"/>
                </a:cxn>
                <a:cxn ang="0">
                  <a:pos x="38" y="24"/>
                </a:cxn>
                <a:cxn ang="0">
                  <a:pos x="56" y="12"/>
                </a:cxn>
                <a:cxn ang="0">
                  <a:pos x="76" y="4"/>
                </a:cxn>
                <a:cxn ang="0">
                  <a:pos x="97" y="0"/>
                </a:cxn>
              </a:cxnLst>
              <a:rect l="0" t="0" r="r" b="b"/>
              <a:pathLst>
                <a:path w="1278" h="217">
                  <a:moveTo>
                    <a:pt x="108" y="0"/>
                  </a:moveTo>
                  <a:lnTo>
                    <a:pt x="1169" y="0"/>
                  </a:lnTo>
                  <a:lnTo>
                    <a:pt x="1180" y="0"/>
                  </a:lnTo>
                  <a:lnTo>
                    <a:pt x="1190" y="2"/>
                  </a:lnTo>
                  <a:lnTo>
                    <a:pt x="1202" y="4"/>
                  </a:lnTo>
                  <a:lnTo>
                    <a:pt x="1212" y="7"/>
                  </a:lnTo>
                  <a:lnTo>
                    <a:pt x="1220" y="12"/>
                  </a:lnTo>
                  <a:lnTo>
                    <a:pt x="1229" y="17"/>
                  </a:lnTo>
                  <a:lnTo>
                    <a:pt x="1238" y="24"/>
                  </a:lnTo>
                  <a:lnTo>
                    <a:pt x="1246" y="31"/>
                  </a:lnTo>
                  <a:lnTo>
                    <a:pt x="1253" y="38"/>
                  </a:lnTo>
                  <a:lnTo>
                    <a:pt x="1259" y="47"/>
                  </a:lnTo>
                  <a:lnTo>
                    <a:pt x="1265" y="56"/>
                  </a:lnTo>
                  <a:lnTo>
                    <a:pt x="1269" y="66"/>
                  </a:lnTo>
                  <a:lnTo>
                    <a:pt x="1272" y="76"/>
                  </a:lnTo>
                  <a:lnTo>
                    <a:pt x="1276" y="86"/>
                  </a:lnTo>
                  <a:lnTo>
                    <a:pt x="1277" y="97"/>
                  </a:lnTo>
                  <a:lnTo>
                    <a:pt x="1278" y="108"/>
                  </a:lnTo>
                  <a:lnTo>
                    <a:pt x="1277" y="119"/>
                  </a:lnTo>
                  <a:lnTo>
                    <a:pt x="1276" y="130"/>
                  </a:lnTo>
                  <a:lnTo>
                    <a:pt x="1272" y="140"/>
                  </a:lnTo>
                  <a:lnTo>
                    <a:pt x="1269" y="150"/>
                  </a:lnTo>
                  <a:lnTo>
                    <a:pt x="1265" y="159"/>
                  </a:lnTo>
                  <a:lnTo>
                    <a:pt x="1259" y="169"/>
                  </a:lnTo>
                  <a:lnTo>
                    <a:pt x="1253" y="177"/>
                  </a:lnTo>
                  <a:lnTo>
                    <a:pt x="1246" y="185"/>
                  </a:lnTo>
                  <a:lnTo>
                    <a:pt x="1238" y="192"/>
                  </a:lnTo>
                  <a:lnTo>
                    <a:pt x="1229" y="198"/>
                  </a:lnTo>
                  <a:lnTo>
                    <a:pt x="1220" y="204"/>
                  </a:lnTo>
                  <a:lnTo>
                    <a:pt x="1212" y="208"/>
                  </a:lnTo>
                  <a:lnTo>
                    <a:pt x="1202" y="213"/>
                  </a:lnTo>
                  <a:lnTo>
                    <a:pt x="1190" y="215"/>
                  </a:lnTo>
                  <a:lnTo>
                    <a:pt x="1180" y="216"/>
                  </a:lnTo>
                  <a:lnTo>
                    <a:pt x="1169" y="217"/>
                  </a:lnTo>
                  <a:lnTo>
                    <a:pt x="108" y="217"/>
                  </a:lnTo>
                  <a:lnTo>
                    <a:pt x="97" y="216"/>
                  </a:lnTo>
                  <a:lnTo>
                    <a:pt x="86" y="215"/>
                  </a:lnTo>
                  <a:lnTo>
                    <a:pt x="76" y="213"/>
                  </a:lnTo>
                  <a:lnTo>
                    <a:pt x="66" y="208"/>
                  </a:lnTo>
                  <a:lnTo>
                    <a:pt x="56" y="204"/>
                  </a:lnTo>
                  <a:lnTo>
                    <a:pt x="47" y="198"/>
                  </a:lnTo>
                  <a:lnTo>
                    <a:pt x="38" y="192"/>
                  </a:lnTo>
                  <a:lnTo>
                    <a:pt x="31" y="185"/>
                  </a:lnTo>
                  <a:lnTo>
                    <a:pt x="24" y="177"/>
                  </a:lnTo>
                  <a:lnTo>
                    <a:pt x="17" y="169"/>
                  </a:lnTo>
                  <a:lnTo>
                    <a:pt x="12" y="159"/>
                  </a:lnTo>
                  <a:lnTo>
                    <a:pt x="7" y="150"/>
                  </a:lnTo>
                  <a:lnTo>
                    <a:pt x="4" y="140"/>
                  </a:lnTo>
                  <a:lnTo>
                    <a:pt x="2" y="130"/>
                  </a:lnTo>
                  <a:lnTo>
                    <a:pt x="0" y="119"/>
                  </a:lnTo>
                  <a:lnTo>
                    <a:pt x="0" y="108"/>
                  </a:lnTo>
                  <a:lnTo>
                    <a:pt x="0" y="97"/>
                  </a:lnTo>
                  <a:lnTo>
                    <a:pt x="2" y="86"/>
                  </a:lnTo>
                  <a:lnTo>
                    <a:pt x="4" y="76"/>
                  </a:lnTo>
                  <a:lnTo>
                    <a:pt x="7" y="66"/>
                  </a:lnTo>
                  <a:lnTo>
                    <a:pt x="12" y="56"/>
                  </a:lnTo>
                  <a:lnTo>
                    <a:pt x="17" y="47"/>
                  </a:lnTo>
                  <a:lnTo>
                    <a:pt x="24" y="38"/>
                  </a:lnTo>
                  <a:lnTo>
                    <a:pt x="31" y="31"/>
                  </a:lnTo>
                  <a:lnTo>
                    <a:pt x="38"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4" name="Freeform 70"/>
            <p:cNvSpPr>
              <a:spLocks/>
            </p:cNvSpPr>
            <p:nvPr/>
          </p:nvSpPr>
          <p:spPr bwMode="auto">
            <a:xfrm>
              <a:off x="10455678" y="3526787"/>
              <a:ext cx="28575" cy="30163"/>
            </a:xfrm>
            <a:custGeom>
              <a:avLst/>
              <a:gdLst/>
              <a:ahLst/>
              <a:cxnLst>
                <a:cxn ang="0">
                  <a:pos x="101" y="182"/>
                </a:cxn>
                <a:cxn ang="0">
                  <a:pos x="119" y="179"/>
                </a:cxn>
                <a:cxn ang="0">
                  <a:pos x="135" y="172"/>
                </a:cxn>
                <a:cxn ang="0">
                  <a:pos x="150" y="162"/>
                </a:cxn>
                <a:cxn ang="0">
                  <a:pos x="162" y="150"/>
                </a:cxn>
                <a:cxn ang="0">
                  <a:pos x="172" y="134"/>
                </a:cxn>
                <a:cxn ang="0">
                  <a:pos x="179" y="119"/>
                </a:cxn>
                <a:cxn ang="0">
                  <a:pos x="182" y="101"/>
                </a:cxn>
                <a:cxn ang="0">
                  <a:pos x="182" y="82"/>
                </a:cxn>
                <a:cxn ang="0">
                  <a:pos x="179"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9" y="179"/>
                  </a:lnTo>
                  <a:lnTo>
                    <a:pt x="126" y="176"/>
                  </a:lnTo>
                  <a:lnTo>
                    <a:pt x="135" y="172"/>
                  </a:lnTo>
                  <a:lnTo>
                    <a:pt x="142" y="168"/>
                  </a:lnTo>
                  <a:lnTo>
                    <a:pt x="150" y="162"/>
                  </a:lnTo>
                  <a:lnTo>
                    <a:pt x="156" y="156"/>
                  </a:lnTo>
                  <a:lnTo>
                    <a:pt x="162" y="150"/>
                  </a:lnTo>
                  <a:lnTo>
                    <a:pt x="167" y="142"/>
                  </a:lnTo>
                  <a:lnTo>
                    <a:pt x="172" y="134"/>
                  </a:lnTo>
                  <a:lnTo>
                    <a:pt x="175" y="127"/>
                  </a:lnTo>
                  <a:lnTo>
                    <a:pt x="179" y="119"/>
                  </a:lnTo>
                  <a:lnTo>
                    <a:pt x="181" y="110"/>
                  </a:lnTo>
                  <a:lnTo>
                    <a:pt x="182" y="101"/>
                  </a:lnTo>
                  <a:lnTo>
                    <a:pt x="183" y="91"/>
                  </a:lnTo>
                  <a:lnTo>
                    <a:pt x="182" y="82"/>
                  </a:lnTo>
                  <a:lnTo>
                    <a:pt x="181" y="73"/>
                  </a:lnTo>
                  <a:lnTo>
                    <a:pt x="179" y="65"/>
                  </a:lnTo>
                  <a:lnTo>
                    <a:pt x="175" y="56"/>
                  </a:lnTo>
                  <a:lnTo>
                    <a:pt x="172" y="48"/>
                  </a:lnTo>
                  <a:lnTo>
                    <a:pt x="167" y="40"/>
                  </a:lnTo>
                  <a:lnTo>
                    <a:pt x="162" y="34"/>
                  </a:lnTo>
                  <a:lnTo>
                    <a:pt x="156" y="27"/>
                  </a:lnTo>
                  <a:lnTo>
                    <a:pt x="150" y="21"/>
                  </a:lnTo>
                  <a:lnTo>
                    <a:pt x="142" y="16"/>
                  </a:lnTo>
                  <a:lnTo>
                    <a:pt x="135" y="11"/>
                  </a:lnTo>
                  <a:lnTo>
                    <a:pt x="126" y="7"/>
                  </a:lnTo>
                  <a:lnTo>
                    <a:pt x="119" y="5"/>
                  </a:lnTo>
                  <a:lnTo>
                    <a:pt x="110" y="2"/>
                  </a:lnTo>
                  <a:lnTo>
                    <a:pt x="101" y="0"/>
                  </a:lnTo>
                  <a:lnTo>
                    <a:pt x="91" y="0"/>
                  </a:lnTo>
                  <a:lnTo>
                    <a:pt x="82" y="0"/>
                  </a:lnTo>
                  <a:lnTo>
                    <a:pt x="73" y="2"/>
                  </a:lnTo>
                  <a:lnTo>
                    <a:pt x="64" y="5"/>
                  </a:lnTo>
                  <a:lnTo>
                    <a:pt x="55" y="7"/>
                  </a:lnTo>
                  <a:lnTo>
                    <a:pt x="48" y="11"/>
                  </a:lnTo>
                  <a:lnTo>
                    <a:pt x="40" y="16"/>
                  </a:lnTo>
                  <a:lnTo>
                    <a:pt x="33" y="21"/>
                  </a:lnTo>
                  <a:lnTo>
                    <a:pt x="27" y="27"/>
                  </a:lnTo>
                  <a:lnTo>
                    <a:pt x="21" y="34"/>
                  </a:lnTo>
                  <a:lnTo>
                    <a:pt x="16" y="40"/>
                  </a:lnTo>
                  <a:lnTo>
                    <a:pt x="11" y="48"/>
                  </a:lnTo>
                  <a:lnTo>
                    <a:pt x="7" y="56"/>
                  </a:lnTo>
                  <a:lnTo>
                    <a:pt x="4" y="65"/>
                  </a:lnTo>
                  <a:lnTo>
                    <a:pt x="2" y="73"/>
                  </a:lnTo>
                  <a:lnTo>
                    <a:pt x="0" y="82"/>
                  </a:lnTo>
                  <a:lnTo>
                    <a:pt x="0" y="91"/>
                  </a:lnTo>
                  <a:lnTo>
                    <a:pt x="0" y="101"/>
                  </a:lnTo>
                  <a:lnTo>
                    <a:pt x="2" y="110"/>
                  </a:lnTo>
                  <a:lnTo>
                    <a:pt x="4" y="119"/>
                  </a:lnTo>
                  <a:lnTo>
                    <a:pt x="7" y="127"/>
                  </a:lnTo>
                  <a:lnTo>
                    <a:pt x="11" y="134"/>
                  </a:lnTo>
                  <a:lnTo>
                    <a:pt x="16" y="142"/>
                  </a:lnTo>
                  <a:lnTo>
                    <a:pt x="21" y="150"/>
                  </a:lnTo>
                  <a:lnTo>
                    <a:pt x="27"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5" name="Freeform 71"/>
            <p:cNvSpPr>
              <a:spLocks/>
            </p:cNvSpPr>
            <p:nvPr/>
          </p:nvSpPr>
          <p:spPr bwMode="auto">
            <a:xfrm>
              <a:off x="10495365" y="3526787"/>
              <a:ext cx="30163" cy="30163"/>
            </a:xfrm>
            <a:custGeom>
              <a:avLst/>
              <a:gdLst/>
              <a:ahLst/>
              <a:cxnLst>
                <a:cxn ang="0">
                  <a:pos x="101" y="182"/>
                </a:cxn>
                <a:cxn ang="0">
                  <a:pos x="119" y="179"/>
                </a:cxn>
                <a:cxn ang="0">
                  <a:pos x="135" y="172"/>
                </a:cxn>
                <a:cxn ang="0">
                  <a:pos x="150" y="162"/>
                </a:cxn>
                <a:cxn ang="0">
                  <a:pos x="162" y="150"/>
                </a:cxn>
                <a:cxn ang="0">
                  <a:pos x="172" y="134"/>
                </a:cxn>
                <a:cxn ang="0">
                  <a:pos x="178" y="119"/>
                </a:cxn>
                <a:cxn ang="0">
                  <a:pos x="182" y="101"/>
                </a:cxn>
                <a:cxn ang="0">
                  <a:pos x="182" y="82"/>
                </a:cxn>
                <a:cxn ang="0">
                  <a:pos x="178" y="65"/>
                </a:cxn>
                <a:cxn ang="0">
                  <a:pos x="172" y="48"/>
                </a:cxn>
                <a:cxn ang="0">
                  <a:pos x="162" y="34"/>
                </a:cxn>
                <a:cxn ang="0">
                  <a:pos x="150" y="21"/>
                </a:cxn>
                <a:cxn ang="0">
                  <a:pos x="135" y="11"/>
                </a:cxn>
                <a:cxn ang="0">
                  <a:pos x="119" y="5"/>
                </a:cxn>
                <a:cxn ang="0">
                  <a:pos x="101"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3" h="183">
                  <a:moveTo>
                    <a:pt x="92" y="183"/>
                  </a:moveTo>
                  <a:lnTo>
                    <a:pt x="101" y="182"/>
                  </a:lnTo>
                  <a:lnTo>
                    <a:pt x="110" y="181"/>
                  </a:lnTo>
                  <a:lnTo>
                    <a:pt x="119" y="179"/>
                  </a:lnTo>
                  <a:lnTo>
                    <a:pt x="127" y="176"/>
                  </a:lnTo>
                  <a:lnTo>
                    <a:pt x="135" y="172"/>
                  </a:lnTo>
                  <a:lnTo>
                    <a:pt x="142" y="168"/>
                  </a:lnTo>
                  <a:lnTo>
                    <a:pt x="150" y="162"/>
                  </a:lnTo>
                  <a:lnTo>
                    <a:pt x="156" y="156"/>
                  </a:lnTo>
                  <a:lnTo>
                    <a:pt x="162" y="150"/>
                  </a:lnTo>
                  <a:lnTo>
                    <a:pt x="167"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7" y="40"/>
                  </a:lnTo>
                  <a:lnTo>
                    <a:pt x="162" y="34"/>
                  </a:lnTo>
                  <a:lnTo>
                    <a:pt x="156" y="27"/>
                  </a:lnTo>
                  <a:lnTo>
                    <a:pt x="150" y="21"/>
                  </a:lnTo>
                  <a:lnTo>
                    <a:pt x="142" y="16"/>
                  </a:lnTo>
                  <a:lnTo>
                    <a:pt x="135" y="11"/>
                  </a:lnTo>
                  <a:lnTo>
                    <a:pt x="127" y="7"/>
                  </a:lnTo>
                  <a:lnTo>
                    <a:pt x="119" y="5"/>
                  </a:lnTo>
                  <a:lnTo>
                    <a:pt x="110" y="2"/>
                  </a:lnTo>
                  <a:lnTo>
                    <a:pt x="101" y="0"/>
                  </a:lnTo>
                  <a:lnTo>
                    <a:pt x="92"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8" y="56"/>
                  </a:lnTo>
                  <a:lnTo>
                    <a:pt x="4" y="65"/>
                  </a:lnTo>
                  <a:lnTo>
                    <a:pt x="2" y="73"/>
                  </a:lnTo>
                  <a:lnTo>
                    <a:pt x="1" y="82"/>
                  </a:lnTo>
                  <a:lnTo>
                    <a:pt x="0" y="91"/>
                  </a:lnTo>
                  <a:lnTo>
                    <a:pt x="1" y="101"/>
                  </a:lnTo>
                  <a:lnTo>
                    <a:pt x="2" y="110"/>
                  </a:lnTo>
                  <a:lnTo>
                    <a:pt x="4" y="119"/>
                  </a:lnTo>
                  <a:lnTo>
                    <a:pt x="8"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6" name="Freeform 72"/>
            <p:cNvSpPr>
              <a:spLocks/>
            </p:cNvSpPr>
            <p:nvPr/>
          </p:nvSpPr>
          <p:spPr bwMode="auto">
            <a:xfrm>
              <a:off x="10536640" y="3526787"/>
              <a:ext cx="28575" cy="30163"/>
            </a:xfrm>
            <a:custGeom>
              <a:avLst/>
              <a:gdLst/>
              <a:ahLst/>
              <a:cxnLst>
                <a:cxn ang="0">
                  <a:pos x="101" y="182"/>
                </a:cxn>
                <a:cxn ang="0">
                  <a:pos x="118" y="179"/>
                </a:cxn>
                <a:cxn ang="0">
                  <a:pos x="135" y="172"/>
                </a:cxn>
                <a:cxn ang="0">
                  <a:pos x="149" y="162"/>
                </a:cxn>
                <a:cxn ang="0">
                  <a:pos x="162" y="150"/>
                </a:cxn>
                <a:cxn ang="0">
                  <a:pos x="172" y="134"/>
                </a:cxn>
                <a:cxn ang="0">
                  <a:pos x="178" y="119"/>
                </a:cxn>
                <a:cxn ang="0">
                  <a:pos x="183" y="101"/>
                </a:cxn>
                <a:cxn ang="0">
                  <a:pos x="183" y="82"/>
                </a:cxn>
                <a:cxn ang="0">
                  <a:pos x="178" y="65"/>
                </a:cxn>
                <a:cxn ang="0">
                  <a:pos x="172" y="48"/>
                </a:cxn>
                <a:cxn ang="0">
                  <a:pos x="162" y="34"/>
                </a:cxn>
                <a:cxn ang="0">
                  <a:pos x="149" y="21"/>
                </a:cxn>
                <a:cxn ang="0">
                  <a:pos x="135" y="11"/>
                </a:cxn>
                <a:cxn ang="0">
                  <a:pos x="118" y="5"/>
                </a:cxn>
                <a:cxn ang="0">
                  <a:pos x="101" y="0"/>
                </a:cxn>
                <a:cxn ang="0">
                  <a:pos x="82" y="0"/>
                </a:cxn>
                <a:cxn ang="0">
                  <a:pos x="64" y="5"/>
                </a:cxn>
                <a:cxn ang="0">
                  <a:pos x="47"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7" y="172"/>
                </a:cxn>
                <a:cxn ang="0">
                  <a:pos x="64" y="179"/>
                </a:cxn>
                <a:cxn ang="0">
                  <a:pos x="82" y="182"/>
                </a:cxn>
              </a:cxnLst>
              <a:rect l="0" t="0" r="r" b="b"/>
              <a:pathLst>
                <a:path w="183" h="183">
                  <a:moveTo>
                    <a:pt x="92" y="183"/>
                  </a:moveTo>
                  <a:lnTo>
                    <a:pt x="101" y="182"/>
                  </a:lnTo>
                  <a:lnTo>
                    <a:pt x="109" y="181"/>
                  </a:lnTo>
                  <a:lnTo>
                    <a:pt x="118" y="179"/>
                  </a:lnTo>
                  <a:lnTo>
                    <a:pt x="127" y="176"/>
                  </a:lnTo>
                  <a:lnTo>
                    <a:pt x="135" y="172"/>
                  </a:lnTo>
                  <a:lnTo>
                    <a:pt x="143" y="168"/>
                  </a:lnTo>
                  <a:lnTo>
                    <a:pt x="149" y="162"/>
                  </a:lnTo>
                  <a:lnTo>
                    <a:pt x="156" y="156"/>
                  </a:lnTo>
                  <a:lnTo>
                    <a:pt x="162" y="150"/>
                  </a:lnTo>
                  <a:lnTo>
                    <a:pt x="167" y="142"/>
                  </a:lnTo>
                  <a:lnTo>
                    <a:pt x="172" y="134"/>
                  </a:lnTo>
                  <a:lnTo>
                    <a:pt x="176" y="127"/>
                  </a:lnTo>
                  <a:lnTo>
                    <a:pt x="178" y="119"/>
                  </a:lnTo>
                  <a:lnTo>
                    <a:pt x="180" y="110"/>
                  </a:lnTo>
                  <a:lnTo>
                    <a:pt x="183" y="101"/>
                  </a:lnTo>
                  <a:lnTo>
                    <a:pt x="183" y="91"/>
                  </a:lnTo>
                  <a:lnTo>
                    <a:pt x="183" y="82"/>
                  </a:lnTo>
                  <a:lnTo>
                    <a:pt x="180" y="73"/>
                  </a:lnTo>
                  <a:lnTo>
                    <a:pt x="178" y="65"/>
                  </a:lnTo>
                  <a:lnTo>
                    <a:pt x="176" y="56"/>
                  </a:lnTo>
                  <a:lnTo>
                    <a:pt x="172" y="48"/>
                  </a:lnTo>
                  <a:lnTo>
                    <a:pt x="167" y="40"/>
                  </a:lnTo>
                  <a:lnTo>
                    <a:pt x="162" y="34"/>
                  </a:lnTo>
                  <a:lnTo>
                    <a:pt x="156" y="27"/>
                  </a:lnTo>
                  <a:lnTo>
                    <a:pt x="149" y="21"/>
                  </a:lnTo>
                  <a:lnTo>
                    <a:pt x="143" y="16"/>
                  </a:lnTo>
                  <a:lnTo>
                    <a:pt x="135" y="11"/>
                  </a:lnTo>
                  <a:lnTo>
                    <a:pt x="127" y="7"/>
                  </a:lnTo>
                  <a:lnTo>
                    <a:pt x="118" y="5"/>
                  </a:lnTo>
                  <a:lnTo>
                    <a:pt x="109" y="2"/>
                  </a:lnTo>
                  <a:lnTo>
                    <a:pt x="101" y="0"/>
                  </a:lnTo>
                  <a:lnTo>
                    <a:pt x="92" y="0"/>
                  </a:lnTo>
                  <a:lnTo>
                    <a:pt x="82" y="0"/>
                  </a:lnTo>
                  <a:lnTo>
                    <a:pt x="73" y="2"/>
                  </a:lnTo>
                  <a:lnTo>
                    <a:pt x="64" y="5"/>
                  </a:lnTo>
                  <a:lnTo>
                    <a:pt x="56" y="7"/>
                  </a:lnTo>
                  <a:lnTo>
                    <a:pt x="47" y="11"/>
                  </a:lnTo>
                  <a:lnTo>
                    <a:pt x="41" y="16"/>
                  </a:lnTo>
                  <a:lnTo>
                    <a:pt x="33" y="21"/>
                  </a:lnTo>
                  <a:lnTo>
                    <a:pt x="26" y="27"/>
                  </a:lnTo>
                  <a:lnTo>
                    <a:pt x="21" y="34"/>
                  </a:lnTo>
                  <a:lnTo>
                    <a:pt x="15"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5" y="142"/>
                  </a:lnTo>
                  <a:lnTo>
                    <a:pt x="21" y="150"/>
                  </a:lnTo>
                  <a:lnTo>
                    <a:pt x="26" y="156"/>
                  </a:lnTo>
                  <a:lnTo>
                    <a:pt x="33" y="162"/>
                  </a:lnTo>
                  <a:lnTo>
                    <a:pt x="41" y="168"/>
                  </a:lnTo>
                  <a:lnTo>
                    <a:pt x="47" y="172"/>
                  </a:lnTo>
                  <a:lnTo>
                    <a:pt x="56" y="176"/>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7" name="Freeform 73"/>
            <p:cNvSpPr>
              <a:spLocks/>
            </p:cNvSpPr>
            <p:nvPr/>
          </p:nvSpPr>
          <p:spPr bwMode="auto">
            <a:xfrm>
              <a:off x="10576328" y="3526787"/>
              <a:ext cx="28575" cy="30163"/>
            </a:xfrm>
            <a:custGeom>
              <a:avLst/>
              <a:gdLst/>
              <a:ahLst/>
              <a:cxnLst>
                <a:cxn ang="0">
                  <a:pos x="100" y="182"/>
                </a:cxn>
                <a:cxn ang="0">
                  <a:pos x="118" y="179"/>
                </a:cxn>
                <a:cxn ang="0">
                  <a:pos x="135" y="172"/>
                </a:cxn>
                <a:cxn ang="0">
                  <a:pos x="149" y="162"/>
                </a:cxn>
                <a:cxn ang="0">
                  <a:pos x="161" y="150"/>
                </a:cxn>
                <a:cxn ang="0">
                  <a:pos x="171" y="134"/>
                </a:cxn>
                <a:cxn ang="0">
                  <a:pos x="178" y="119"/>
                </a:cxn>
                <a:cxn ang="0">
                  <a:pos x="182" y="101"/>
                </a:cxn>
                <a:cxn ang="0">
                  <a:pos x="182" y="82"/>
                </a:cxn>
                <a:cxn ang="0">
                  <a:pos x="178"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3" y="21"/>
                </a:cxn>
                <a:cxn ang="0">
                  <a:pos x="21" y="34"/>
                </a:cxn>
                <a:cxn ang="0">
                  <a:pos x="11" y="48"/>
                </a:cxn>
                <a:cxn ang="0">
                  <a:pos x="4" y="65"/>
                </a:cxn>
                <a:cxn ang="0">
                  <a:pos x="1" y="82"/>
                </a:cxn>
                <a:cxn ang="0">
                  <a:pos x="1" y="101"/>
                </a:cxn>
                <a:cxn ang="0">
                  <a:pos x="4" y="119"/>
                </a:cxn>
                <a:cxn ang="0">
                  <a:pos x="11" y="134"/>
                </a:cxn>
                <a:cxn ang="0">
                  <a:pos x="21" y="150"/>
                </a:cxn>
                <a:cxn ang="0">
                  <a:pos x="33" y="162"/>
                </a:cxn>
                <a:cxn ang="0">
                  <a:pos x="48" y="172"/>
                </a:cxn>
                <a:cxn ang="0">
                  <a:pos x="64" y="179"/>
                </a:cxn>
                <a:cxn ang="0">
                  <a:pos x="82" y="182"/>
                </a:cxn>
              </a:cxnLst>
              <a:rect l="0" t="0" r="r" b="b"/>
              <a:pathLst>
                <a:path w="182" h="183">
                  <a:moveTo>
                    <a:pt x="92" y="183"/>
                  </a:moveTo>
                  <a:lnTo>
                    <a:pt x="100" y="182"/>
                  </a:lnTo>
                  <a:lnTo>
                    <a:pt x="109" y="181"/>
                  </a:lnTo>
                  <a:lnTo>
                    <a:pt x="118" y="179"/>
                  </a:lnTo>
                  <a:lnTo>
                    <a:pt x="127" y="176"/>
                  </a:lnTo>
                  <a:lnTo>
                    <a:pt x="135" y="172"/>
                  </a:lnTo>
                  <a:lnTo>
                    <a:pt x="143" y="168"/>
                  </a:lnTo>
                  <a:lnTo>
                    <a:pt x="149" y="162"/>
                  </a:lnTo>
                  <a:lnTo>
                    <a:pt x="156" y="156"/>
                  </a:lnTo>
                  <a:lnTo>
                    <a:pt x="161" y="150"/>
                  </a:lnTo>
                  <a:lnTo>
                    <a:pt x="167" y="142"/>
                  </a:lnTo>
                  <a:lnTo>
                    <a:pt x="171" y="134"/>
                  </a:lnTo>
                  <a:lnTo>
                    <a:pt x="176" y="127"/>
                  </a:lnTo>
                  <a:lnTo>
                    <a:pt x="178" y="119"/>
                  </a:lnTo>
                  <a:lnTo>
                    <a:pt x="180" y="110"/>
                  </a:lnTo>
                  <a:lnTo>
                    <a:pt x="182" y="101"/>
                  </a:lnTo>
                  <a:lnTo>
                    <a:pt x="182" y="91"/>
                  </a:lnTo>
                  <a:lnTo>
                    <a:pt x="182" y="82"/>
                  </a:lnTo>
                  <a:lnTo>
                    <a:pt x="180" y="73"/>
                  </a:lnTo>
                  <a:lnTo>
                    <a:pt x="178" y="65"/>
                  </a:lnTo>
                  <a:lnTo>
                    <a:pt x="176" y="56"/>
                  </a:lnTo>
                  <a:lnTo>
                    <a:pt x="171" y="48"/>
                  </a:lnTo>
                  <a:lnTo>
                    <a:pt x="167" y="40"/>
                  </a:lnTo>
                  <a:lnTo>
                    <a:pt x="161" y="34"/>
                  </a:lnTo>
                  <a:lnTo>
                    <a:pt x="156" y="27"/>
                  </a:lnTo>
                  <a:lnTo>
                    <a:pt x="149" y="21"/>
                  </a:lnTo>
                  <a:lnTo>
                    <a:pt x="143" y="16"/>
                  </a:lnTo>
                  <a:lnTo>
                    <a:pt x="135" y="11"/>
                  </a:lnTo>
                  <a:lnTo>
                    <a:pt x="127" y="7"/>
                  </a:lnTo>
                  <a:lnTo>
                    <a:pt x="118" y="5"/>
                  </a:lnTo>
                  <a:lnTo>
                    <a:pt x="109" y="2"/>
                  </a:lnTo>
                  <a:lnTo>
                    <a:pt x="100" y="0"/>
                  </a:lnTo>
                  <a:lnTo>
                    <a:pt x="92" y="0"/>
                  </a:lnTo>
                  <a:lnTo>
                    <a:pt x="82" y="0"/>
                  </a:lnTo>
                  <a:lnTo>
                    <a:pt x="73" y="2"/>
                  </a:lnTo>
                  <a:lnTo>
                    <a:pt x="64" y="5"/>
                  </a:lnTo>
                  <a:lnTo>
                    <a:pt x="56" y="7"/>
                  </a:lnTo>
                  <a:lnTo>
                    <a:pt x="48" y="11"/>
                  </a:lnTo>
                  <a:lnTo>
                    <a:pt x="41" y="16"/>
                  </a:lnTo>
                  <a:lnTo>
                    <a:pt x="33" y="21"/>
                  </a:lnTo>
                  <a:lnTo>
                    <a:pt x="27" y="27"/>
                  </a:lnTo>
                  <a:lnTo>
                    <a:pt x="21" y="34"/>
                  </a:lnTo>
                  <a:lnTo>
                    <a:pt x="16" y="40"/>
                  </a:lnTo>
                  <a:lnTo>
                    <a:pt x="11" y="48"/>
                  </a:lnTo>
                  <a:lnTo>
                    <a:pt x="7" y="56"/>
                  </a:lnTo>
                  <a:lnTo>
                    <a:pt x="4" y="65"/>
                  </a:lnTo>
                  <a:lnTo>
                    <a:pt x="2" y="73"/>
                  </a:lnTo>
                  <a:lnTo>
                    <a:pt x="1" y="82"/>
                  </a:lnTo>
                  <a:lnTo>
                    <a:pt x="0" y="91"/>
                  </a:lnTo>
                  <a:lnTo>
                    <a:pt x="1" y="101"/>
                  </a:lnTo>
                  <a:lnTo>
                    <a:pt x="2" y="110"/>
                  </a:lnTo>
                  <a:lnTo>
                    <a:pt x="4" y="119"/>
                  </a:lnTo>
                  <a:lnTo>
                    <a:pt x="7" y="127"/>
                  </a:lnTo>
                  <a:lnTo>
                    <a:pt x="11" y="134"/>
                  </a:lnTo>
                  <a:lnTo>
                    <a:pt x="16" y="142"/>
                  </a:lnTo>
                  <a:lnTo>
                    <a:pt x="21" y="150"/>
                  </a:lnTo>
                  <a:lnTo>
                    <a:pt x="27" y="156"/>
                  </a:lnTo>
                  <a:lnTo>
                    <a:pt x="33" y="162"/>
                  </a:lnTo>
                  <a:lnTo>
                    <a:pt x="41" y="168"/>
                  </a:lnTo>
                  <a:lnTo>
                    <a:pt x="48" y="172"/>
                  </a:lnTo>
                  <a:lnTo>
                    <a:pt x="56" y="176"/>
                  </a:lnTo>
                  <a:lnTo>
                    <a:pt x="64"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8" name="Freeform 74"/>
            <p:cNvSpPr>
              <a:spLocks/>
            </p:cNvSpPr>
            <p:nvPr/>
          </p:nvSpPr>
          <p:spPr bwMode="auto">
            <a:xfrm>
              <a:off x="10616015" y="3526787"/>
              <a:ext cx="28575" cy="30163"/>
            </a:xfrm>
            <a:custGeom>
              <a:avLst/>
              <a:gdLst/>
              <a:ahLst/>
              <a:cxnLst>
                <a:cxn ang="0">
                  <a:pos x="100" y="182"/>
                </a:cxn>
                <a:cxn ang="0">
                  <a:pos x="118" y="179"/>
                </a:cxn>
                <a:cxn ang="0">
                  <a:pos x="135"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5" y="11"/>
                </a:cxn>
                <a:cxn ang="0">
                  <a:pos x="118" y="5"/>
                </a:cxn>
                <a:cxn ang="0">
                  <a:pos x="100" y="0"/>
                </a:cxn>
                <a:cxn ang="0">
                  <a:pos x="82" y="0"/>
                </a:cxn>
                <a:cxn ang="0">
                  <a:pos x="64" y="5"/>
                </a:cxn>
                <a:cxn ang="0">
                  <a:pos x="48" y="11"/>
                </a:cxn>
                <a:cxn ang="0">
                  <a:pos x="34" y="21"/>
                </a:cxn>
                <a:cxn ang="0">
                  <a:pos x="20" y="34"/>
                </a:cxn>
                <a:cxn ang="0">
                  <a:pos x="10" y="48"/>
                </a:cxn>
                <a:cxn ang="0">
                  <a:pos x="4" y="65"/>
                </a:cxn>
                <a:cxn ang="0">
                  <a:pos x="0" y="82"/>
                </a:cxn>
                <a:cxn ang="0">
                  <a:pos x="0" y="101"/>
                </a:cxn>
                <a:cxn ang="0">
                  <a:pos x="4" y="119"/>
                </a:cxn>
                <a:cxn ang="0">
                  <a:pos x="10" y="134"/>
                </a:cxn>
                <a:cxn ang="0">
                  <a:pos x="20" y="150"/>
                </a:cxn>
                <a:cxn ang="0">
                  <a:pos x="34" y="162"/>
                </a:cxn>
                <a:cxn ang="0">
                  <a:pos x="48" y="172"/>
                </a:cxn>
                <a:cxn ang="0">
                  <a:pos x="64" y="179"/>
                </a:cxn>
                <a:cxn ang="0">
                  <a:pos x="82" y="182"/>
                </a:cxn>
              </a:cxnLst>
              <a:rect l="0" t="0" r="r" b="b"/>
              <a:pathLst>
                <a:path w="182" h="183">
                  <a:moveTo>
                    <a:pt x="91" y="183"/>
                  </a:moveTo>
                  <a:lnTo>
                    <a:pt x="100" y="182"/>
                  </a:lnTo>
                  <a:lnTo>
                    <a:pt x="109" y="181"/>
                  </a:lnTo>
                  <a:lnTo>
                    <a:pt x="118" y="179"/>
                  </a:lnTo>
                  <a:lnTo>
                    <a:pt x="127" y="176"/>
                  </a:lnTo>
                  <a:lnTo>
                    <a:pt x="135" y="172"/>
                  </a:lnTo>
                  <a:lnTo>
                    <a:pt x="142" y="168"/>
                  </a:lnTo>
                  <a:lnTo>
                    <a:pt x="149" y="162"/>
                  </a:lnTo>
                  <a:lnTo>
                    <a:pt x="156" y="156"/>
                  </a:lnTo>
                  <a:lnTo>
                    <a:pt x="161" y="150"/>
                  </a:lnTo>
                  <a:lnTo>
                    <a:pt x="167" y="142"/>
                  </a:lnTo>
                  <a:lnTo>
                    <a:pt x="171" y="134"/>
                  </a:lnTo>
                  <a:lnTo>
                    <a:pt x="176" y="127"/>
                  </a:lnTo>
                  <a:lnTo>
                    <a:pt x="179" y="119"/>
                  </a:lnTo>
                  <a:lnTo>
                    <a:pt x="181" y="110"/>
                  </a:lnTo>
                  <a:lnTo>
                    <a:pt x="182" y="101"/>
                  </a:lnTo>
                  <a:lnTo>
                    <a:pt x="182" y="91"/>
                  </a:lnTo>
                  <a:lnTo>
                    <a:pt x="182" y="82"/>
                  </a:lnTo>
                  <a:lnTo>
                    <a:pt x="181" y="73"/>
                  </a:lnTo>
                  <a:lnTo>
                    <a:pt x="179" y="65"/>
                  </a:lnTo>
                  <a:lnTo>
                    <a:pt x="176" y="56"/>
                  </a:lnTo>
                  <a:lnTo>
                    <a:pt x="171" y="48"/>
                  </a:lnTo>
                  <a:lnTo>
                    <a:pt x="167" y="40"/>
                  </a:lnTo>
                  <a:lnTo>
                    <a:pt x="161" y="34"/>
                  </a:lnTo>
                  <a:lnTo>
                    <a:pt x="156" y="27"/>
                  </a:lnTo>
                  <a:lnTo>
                    <a:pt x="149" y="21"/>
                  </a:lnTo>
                  <a:lnTo>
                    <a:pt x="142" y="16"/>
                  </a:lnTo>
                  <a:lnTo>
                    <a:pt x="135" y="11"/>
                  </a:lnTo>
                  <a:lnTo>
                    <a:pt x="127" y="7"/>
                  </a:lnTo>
                  <a:lnTo>
                    <a:pt x="118" y="5"/>
                  </a:lnTo>
                  <a:lnTo>
                    <a:pt x="109" y="2"/>
                  </a:lnTo>
                  <a:lnTo>
                    <a:pt x="100" y="0"/>
                  </a:lnTo>
                  <a:lnTo>
                    <a:pt x="91" y="0"/>
                  </a:lnTo>
                  <a:lnTo>
                    <a:pt x="82" y="0"/>
                  </a:lnTo>
                  <a:lnTo>
                    <a:pt x="73" y="2"/>
                  </a:lnTo>
                  <a:lnTo>
                    <a:pt x="64" y="5"/>
                  </a:lnTo>
                  <a:lnTo>
                    <a:pt x="56" y="7"/>
                  </a:lnTo>
                  <a:lnTo>
                    <a:pt x="48" y="11"/>
                  </a:lnTo>
                  <a:lnTo>
                    <a:pt x="40" y="16"/>
                  </a:lnTo>
                  <a:lnTo>
                    <a:pt x="34" y="21"/>
                  </a:lnTo>
                  <a:lnTo>
                    <a:pt x="27" y="27"/>
                  </a:lnTo>
                  <a:lnTo>
                    <a:pt x="20" y="34"/>
                  </a:lnTo>
                  <a:lnTo>
                    <a:pt x="16" y="40"/>
                  </a:lnTo>
                  <a:lnTo>
                    <a:pt x="10" y="48"/>
                  </a:lnTo>
                  <a:lnTo>
                    <a:pt x="7" y="56"/>
                  </a:lnTo>
                  <a:lnTo>
                    <a:pt x="4" y="65"/>
                  </a:lnTo>
                  <a:lnTo>
                    <a:pt x="2" y="73"/>
                  </a:lnTo>
                  <a:lnTo>
                    <a:pt x="0" y="82"/>
                  </a:lnTo>
                  <a:lnTo>
                    <a:pt x="0" y="91"/>
                  </a:lnTo>
                  <a:lnTo>
                    <a:pt x="0" y="101"/>
                  </a:lnTo>
                  <a:lnTo>
                    <a:pt x="2" y="110"/>
                  </a:lnTo>
                  <a:lnTo>
                    <a:pt x="4" y="119"/>
                  </a:lnTo>
                  <a:lnTo>
                    <a:pt x="7" y="127"/>
                  </a:lnTo>
                  <a:lnTo>
                    <a:pt x="10" y="134"/>
                  </a:lnTo>
                  <a:lnTo>
                    <a:pt x="16" y="142"/>
                  </a:lnTo>
                  <a:lnTo>
                    <a:pt x="20" y="150"/>
                  </a:lnTo>
                  <a:lnTo>
                    <a:pt x="27" y="156"/>
                  </a:lnTo>
                  <a:lnTo>
                    <a:pt x="34" y="162"/>
                  </a:lnTo>
                  <a:lnTo>
                    <a:pt x="40" y="168"/>
                  </a:lnTo>
                  <a:lnTo>
                    <a:pt x="48" y="172"/>
                  </a:lnTo>
                  <a:lnTo>
                    <a:pt x="56"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9" name="Freeform 75"/>
            <p:cNvSpPr>
              <a:spLocks/>
            </p:cNvSpPr>
            <p:nvPr/>
          </p:nvSpPr>
          <p:spPr bwMode="auto">
            <a:xfrm>
              <a:off x="11073215" y="2586987"/>
              <a:ext cx="203200" cy="34925"/>
            </a:xfrm>
            <a:custGeom>
              <a:avLst/>
              <a:gdLst/>
              <a:ahLst/>
              <a:cxnLst>
                <a:cxn ang="0">
                  <a:pos x="1169" y="0"/>
                </a:cxn>
                <a:cxn ang="0">
                  <a:pos x="1190" y="2"/>
                </a:cxn>
                <a:cxn ang="0">
                  <a:pos x="1212" y="8"/>
                </a:cxn>
                <a:cxn ang="0">
                  <a:pos x="1229" y="18"/>
                </a:cxn>
                <a:cxn ang="0">
                  <a:pos x="1246" y="32"/>
                </a:cxn>
                <a:cxn ang="0">
                  <a:pos x="1259" y="47"/>
                </a:cxn>
                <a:cxn ang="0">
                  <a:pos x="1269" y="66"/>
                </a:cxn>
                <a:cxn ang="0">
                  <a:pos x="1276" y="87"/>
                </a:cxn>
                <a:cxn ang="0">
                  <a:pos x="1278" y="108"/>
                </a:cxn>
                <a:cxn ang="0">
                  <a:pos x="1276" y="131"/>
                </a:cxn>
                <a:cxn ang="0">
                  <a:pos x="1269" y="150"/>
                </a:cxn>
                <a:cxn ang="0">
                  <a:pos x="1259" y="169"/>
                </a:cxn>
                <a:cxn ang="0">
                  <a:pos x="1246" y="186"/>
                </a:cxn>
                <a:cxn ang="0">
                  <a:pos x="1229" y="199"/>
                </a:cxn>
                <a:cxn ang="0">
                  <a:pos x="1212" y="209"/>
                </a:cxn>
                <a:cxn ang="0">
                  <a:pos x="1190" y="215"/>
                </a:cxn>
                <a:cxn ang="0">
                  <a:pos x="1169" y="217"/>
                </a:cxn>
                <a:cxn ang="0">
                  <a:pos x="97" y="217"/>
                </a:cxn>
                <a:cxn ang="0">
                  <a:pos x="76" y="213"/>
                </a:cxn>
                <a:cxn ang="0">
                  <a:pos x="56" y="205"/>
                </a:cxn>
                <a:cxn ang="0">
                  <a:pos x="38" y="193"/>
                </a:cxn>
                <a:cxn ang="0">
                  <a:pos x="24" y="178"/>
                </a:cxn>
                <a:cxn ang="0">
                  <a:pos x="12" y="160"/>
                </a:cxn>
                <a:cxn ang="0">
                  <a:pos x="4" y="141"/>
                </a:cxn>
                <a:cxn ang="0">
                  <a:pos x="0" y="119"/>
                </a:cxn>
                <a:cxn ang="0">
                  <a:pos x="0" y="97"/>
                </a:cxn>
                <a:cxn ang="0">
                  <a:pos x="4" y="76"/>
                </a:cxn>
                <a:cxn ang="0">
                  <a:pos x="12" y="57"/>
                </a:cxn>
                <a:cxn ang="0">
                  <a:pos x="24" y="40"/>
                </a:cxn>
                <a:cxn ang="0">
                  <a:pos x="38" y="25"/>
                </a:cxn>
                <a:cxn ang="0">
                  <a:pos x="56" y="13"/>
                </a:cxn>
                <a:cxn ang="0">
                  <a:pos x="76" y="4"/>
                </a:cxn>
                <a:cxn ang="0">
                  <a:pos x="97" y="1"/>
                </a:cxn>
              </a:cxnLst>
              <a:rect l="0" t="0" r="r" b="b"/>
              <a:pathLst>
                <a:path w="1278" h="217">
                  <a:moveTo>
                    <a:pt x="108" y="0"/>
                  </a:moveTo>
                  <a:lnTo>
                    <a:pt x="1169" y="0"/>
                  </a:lnTo>
                  <a:lnTo>
                    <a:pt x="1180" y="1"/>
                  </a:lnTo>
                  <a:lnTo>
                    <a:pt x="1190" y="2"/>
                  </a:lnTo>
                  <a:lnTo>
                    <a:pt x="1202" y="4"/>
                  </a:lnTo>
                  <a:lnTo>
                    <a:pt x="1212" y="8"/>
                  </a:lnTo>
                  <a:lnTo>
                    <a:pt x="1220" y="13"/>
                  </a:lnTo>
                  <a:lnTo>
                    <a:pt x="1229" y="18"/>
                  </a:lnTo>
                  <a:lnTo>
                    <a:pt x="1238" y="25"/>
                  </a:lnTo>
                  <a:lnTo>
                    <a:pt x="1246" y="32"/>
                  </a:lnTo>
                  <a:lnTo>
                    <a:pt x="1253" y="40"/>
                  </a:lnTo>
                  <a:lnTo>
                    <a:pt x="1259" y="47"/>
                  </a:lnTo>
                  <a:lnTo>
                    <a:pt x="1265" y="57"/>
                  </a:lnTo>
                  <a:lnTo>
                    <a:pt x="1269" y="66"/>
                  </a:lnTo>
                  <a:lnTo>
                    <a:pt x="1272" y="76"/>
                  </a:lnTo>
                  <a:lnTo>
                    <a:pt x="1276" y="87"/>
                  </a:lnTo>
                  <a:lnTo>
                    <a:pt x="1277" y="97"/>
                  </a:lnTo>
                  <a:lnTo>
                    <a:pt x="1278" y="108"/>
                  </a:lnTo>
                  <a:lnTo>
                    <a:pt x="1277" y="119"/>
                  </a:lnTo>
                  <a:lnTo>
                    <a:pt x="1276" y="131"/>
                  </a:lnTo>
                  <a:lnTo>
                    <a:pt x="1272" y="141"/>
                  </a:lnTo>
                  <a:lnTo>
                    <a:pt x="1269" y="150"/>
                  </a:lnTo>
                  <a:lnTo>
                    <a:pt x="1265" y="160"/>
                  </a:lnTo>
                  <a:lnTo>
                    <a:pt x="1259" y="169"/>
                  </a:lnTo>
                  <a:lnTo>
                    <a:pt x="1253" y="178"/>
                  </a:lnTo>
                  <a:lnTo>
                    <a:pt x="1246" y="186"/>
                  </a:lnTo>
                  <a:lnTo>
                    <a:pt x="1238" y="193"/>
                  </a:lnTo>
                  <a:lnTo>
                    <a:pt x="1229" y="199"/>
                  </a:lnTo>
                  <a:lnTo>
                    <a:pt x="1220" y="205"/>
                  </a:lnTo>
                  <a:lnTo>
                    <a:pt x="1212" y="209"/>
                  </a:lnTo>
                  <a:lnTo>
                    <a:pt x="1202" y="213"/>
                  </a:lnTo>
                  <a:lnTo>
                    <a:pt x="1190" y="215"/>
                  </a:lnTo>
                  <a:lnTo>
                    <a:pt x="1180" y="217"/>
                  </a:lnTo>
                  <a:lnTo>
                    <a:pt x="1169" y="217"/>
                  </a:lnTo>
                  <a:lnTo>
                    <a:pt x="108" y="217"/>
                  </a:lnTo>
                  <a:lnTo>
                    <a:pt x="97" y="217"/>
                  </a:lnTo>
                  <a:lnTo>
                    <a:pt x="86" y="215"/>
                  </a:lnTo>
                  <a:lnTo>
                    <a:pt x="76" y="213"/>
                  </a:lnTo>
                  <a:lnTo>
                    <a:pt x="66" y="209"/>
                  </a:lnTo>
                  <a:lnTo>
                    <a:pt x="56" y="205"/>
                  </a:lnTo>
                  <a:lnTo>
                    <a:pt x="47" y="199"/>
                  </a:lnTo>
                  <a:lnTo>
                    <a:pt x="38" y="193"/>
                  </a:lnTo>
                  <a:lnTo>
                    <a:pt x="31" y="186"/>
                  </a:lnTo>
                  <a:lnTo>
                    <a:pt x="24" y="178"/>
                  </a:lnTo>
                  <a:lnTo>
                    <a:pt x="17" y="169"/>
                  </a:lnTo>
                  <a:lnTo>
                    <a:pt x="12" y="160"/>
                  </a:lnTo>
                  <a:lnTo>
                    <a:pt x="7" y="150"/>
                  </a:lnTo>
                  <a:lnTo>
                    <a:pt x="4" y="141"/>
                  </a:lnTo>
                  <a:lnTo>
                    <a:pt x="2" y="131"/>
                  </a:lnTo>
                  <a:lnTo>
                    <a:pt x="0" y="119"/>
                  </a:lnTo>
                  <a:lnTo>
                    <a:pt x="0" y="108"/>
                  </a:lnTo>
                  <a:lnTo>
                    <a:pt x="0" y="97"/>
                  </a:lnTo>
                  <a:lnTo>
                    <a:pt x="2" y="87"/>
                  </a:lnTo>
                  <a:lnTo>
                    <a:pt x="4" y="76"/>
                  </a:lnTo>
                  <a:lnTo>
                    <a:pt x="7" y="66"/>
                  </a:lnTo>
                  <a:lnTo>
                    <a:pt x="12" y="57"/>
                  </a:lnTo>
                  <a:lnTo>
                    <a:pt x="17" y="47"/>
                  </a:lnTo>
                  <a:lnTo>
                    <a:pt x="24" y="40"/>
                  </a:lnTo>
                  <a:lnTo>
                    <a:pt x="31" y="32"/>
                  </a:lnTo>
                  <a:lnTo>
                    <a:pt x="38"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0" name="Freeform 76"/>
            <p:cNvSpPr>
              <a:spLocks/>
            </p:cNvSpPr>
            <p:nvPr/>
          </p:nvSpPr>
          <p:spPr bwMode="auto">
            <a:xfrm>
              <a:off x="10455678" y="2588574"/>
              <a:ext cx="28575" cy="28575"/>
            </a:xfrm>
            <a:custGeom>
              <a:avLst/>
              <a:gdLst/>
              <a:ahLst/>
              <a:cxnLst>
                <a:cxn ang="0">
                  <a:pos x="101" y="183"/>
                </a:cxn>
                <a:cxn ang="0">
                  <a:pos x="119" y="179"/>
                </a:cxn>
                <a:cxn ang="0">
                  <a:pos x="135" y="172"/>
                </a:cxn>
                <a:cxn ang="0">
                  <a:pos x="150" y="162"/>
                </a:cxn>
                <a:cxn ang="0">
                  <a:pos x="162" y="150"/>
                </a:cxn>
                <a:cxn ang="0">
                  <a:pos x="172" y="136"/>
                </a:cxn>
                <a:cxn ang="0">
                  <a:pos x="179" y="119"/>
                </a:cxn>
                <a:cxn ang="0">
                  <a:pos x="182" y="101"/>
                </a:cxn>
                <a:cxn ang="0">
                  <a:pos x="182" y="82"/>
                </a:cxn>
                <a:cxn ang="0">
                  <a:pos x="179"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9" y="179"/>
                  </a:lnTo>
                  <a:lnTo>
                    <a:pt x="126" y="177"/>
                  </a:lnTo>
                  <a:lnTo>
                    <a:pt x="135" y="172"/>
                  </a:lnTo>
                  <a:lnTo>
                    <a:pt x="142" y="168"/>
                  </a:lnTo>
                  <a:lnTo>
                    <a:pt x="150" y="162"/>
                  </a:lnTo>
                  <a:lnTo>
                    <a:pt x="156" y="157"/>
                  </a:lnTo>
                  <a:lnTo>
                    <a:pt x="162" y="150"/>
                  </a:lnTo>
                  <a:lnTo>
                    <a:pt x="167" y="143"/>
                  </a:lnTo>
                  <a:lnTo>
                    <a:pt x="172" y="136"/>
                  </a:lnTo>
                  <a:lnTo>
                    <a:pt x="175" y="128"/>
                  </a:lnTo>
                  <a:lnTo>
                    <a:pt x="179" y="119"/>
                  </a:lnTo>
                  <a:lnTo>
                    <a:pt x="181" y="110"/>
                  </a:lnTo>
                  <a:lnTo>
                    <a:pt x="182" y="101"/>
                  </a:lnTo>
                  <a:lnTo>
                    <a:pt x="183" y="92"/>
                  </a:lnTo>
                  <a:lnTo>
                    <a:pt x="182" y="82"/>
                  </a:lnTo>
                  <a:lnTo>
                    <a:pt x="181" y="73"/>
                  </a:lnTo>
                  <a:lnTo>
                    <a:pt x="179" y="65"/>
                  </a:lnTo>
                  <a:lnTo>
                    <a:pt x="175" y="57"/>
                  </a:lnTo>
                  <a:lnTo>
                    <a:pt x="172" y="49"/>
                  </a:lnTo>
                  <a:lnTo>
                    <a:pt x="167" y="41"/>
                  </a:lnTo>
                  <a:lnTo>
                    <a:pt x="162" y="34"/>
                  </a:lnTo>
                  <a:lnTo>
                    <a:pt x="156" y="28"/>
                  </a:lnTo>
                  <a:lnTo>
                    <a:pt x="150" y="21"/>
                  </a:lnTo>
                  <a:lnTo>
                    <a:pt x="142" y="16"/>
                  </a:lnTo>
                  <a:lnTo>
                    <a:pt x="135" y="11"/>
                  </a:lnTo>
                  <a:lnTo>
                    <a:pt x="126" y="8"/>
                  </a:lnTo>
                  <a:lnTo>
                    <a:pt x="119" y="5"/>
                  </a:lnTo>
                  <a:lnTo>
                    <a:pt x="110" y="2"/>
                  </a:lnTo>
                  <a:lnTo>
                    <a:pt x="101" y="1"/>
                  </a:lnTo>
                  <a:lnTo>
                    <a:pt x="91" y="0"/>
                  </a:lnTo>
                  <a:lnTo>
                    <a:pt x="82" y="1"/>
                  </a:lnTo>
                  <a:lnTo>
                    <a:pt x="73" y="2"/>
                  </a:lnTo>
                  <a:lnTo>
                    <a:pt x="64" y="5"/>
                  </a:lnTo>
                  <a:lnTo>
                    <a:pt x="55" y="8"/>
                  </a:lnTo>
                  <a:lnTo>
                    <a:pt x="48" y="11"/>
                  </a:lnTo>
                  <a:lnTo>
                    <a:pt x="40" y="16"/>
                  </a:lnTo>
                  <a:lnTo>
                    <a:pt x="33" y="21"/>
                  </a:lnTo>
                  <a:lnTo>
                    <a:pt x="27" y="28"/>
                  </a:lnTo>
                  <a:lnTo>
                    <a:pt x="21" y="34"/>
                  </a:lnTo>
                  <a:lnTo>
                    <a:pt x="16" y="41"/>
                  </a:lnTo>
                  <a:lnTo>
                    <a:pt x="11" y="49"/>
                  </a:lnTo>
                  <a:lnTo>
                    <a:pt x="7" y="57"/>
                  </a:lnTo>
                  <a:lnTo>
                    <a:pt x="4" y="65"/>
                  </a:lnTo>
                  <a:lnTo>
                    <a:pt x="2" y="73"/>
                  </a:lnTo>
                  <a:lnTo>
                    <a:pt x="0" y="82"/>
                  </a:lnTo>
                  <a:lnTo>
                    <a:pt x="0" y="92"/>
                  </a:lnTo>
                  <a:lnTo>
                    <a:pt x="0" y="101"/>
                  </a:lnTo>
                  <a:lnTo>
                    <a:pt x="2" y="110"/>
                  </a:lnTo>
                  <a:lnTo>
                    <a:pt x="4" y="119"/>
                  </a:lnTo>
                  <a:lnTo>
                    <a:pt x="7" y="128"/>
                  </a:lnTo>
                  <a:lnTo>
                    <a:pt x="11" y="136"/>
                  </a:lnTo>
                  <a:lnTo>
                    <a:pt x="16" y="143"/>
                  </a:lnTo>
                  <a:lnTo>
                    <a:pt x="21" y="150"/>
                  </a:lnTo>
                  <a:lnTo>
                    <a:pt x="27"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1" name="Freeform 77"/>
            <p:cNvSpPr>
              <a:spLocks/>
            </p:cNvSpPr>
            <p:nvPr/>
          </p:nvSpPr>
          <p:spPr bwMode="auto">
            <a:xfrm>
              <a:off x="10495365" y="2588574"/>
              <a:ext cx="30163" cy="28575"/>
            </a:xfrm>
            <a:custGeom>
              <a:avLst/>
              <a:gdLst/>
              <a:ahLst/>
              <a:cxnLst>
                <a:cxn ang="0">
                  <a:pos x="101" y="183"/>
                </a:cxn>
                <a:cxn ang="0">
                  <a:pos x="119" y="179"/>
                </a:cxn>
                <a:cxn ang="0">
                  <a:pos x="135" y="172"/>
                </a:cxn>
                <a:cxn ang="0">
                  <a:pos x="150" y="162"/>
                </a:cxn>
                <a:cxn ang="0">
                  <a:pos x="162" y="150"/>
                </a:cxn>
                <a:cxn ang="0">
                  <a:pos x="172" y="136"/>
                </a:cxn>
                <a:cxn ang="0">
                  <a:pos x="178" y="119"/>
                </a:cxn>
                <a:cxn ang="0">
                  <a:pos x="182" y="101"/>
                </a:cxn>
                <a:cxn ang="0">
                  <a:pos x="182" y="82"/>
                </a:cxn>
                <a:cxn ang="0">
                  <a:pos x="178" y="65"/>
                </a:cxn>
                <a:cxn ang="0">
                  <a:pos x="172" y="49"/>
                </a:cxn>
                <a:cxn ang="0">
                  <a:pos x="162" y="34"/>
                </a:cxn>
                <a:cxn ang="0">
                  <a:pos x="150" y="21"/>
                </a:cxn>
                <a:cxn ang="0">
                  <a:pos x="135" y="11"/>
                </a:cxn>
                <a:cxn ang="0">
                  <a:pos x="119" y="5"/>
                </a:cxn>
                <a:cxn ang="0">
                  <a:pos x="101"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3" h="183">
                  <a:moveTo>
                    <a:pt x="92" y="183"/>
                  </a:moveTo>
                  <a:lnTo>
                    <a:pt x="101" y="183"/>
                  </a:lnTo>
                  <a:lnTo>
                    <a:pt x="110" y="181"/>
                  </a:lnTo>
                  <a:lnTo>
                    <a:pt x="119" y="179"/>
                  </a:lnTo>
                  <a:lnTo>
                    <a:pt x="127" y="177"/>
                  </a:lnTo>
                  <a:lnTo>
                    <a:pt x="135" y="172"/>
                  </a:lnTo>
                  <a:lnTo>
                    <a:pt x="142" y="168"/>
                  </a:lnTo>
                  <a:lnTo>
                    <a:pt x="150" y="162"/>
                  </a:lnTo>
                  <a:lnTo>
                    <a:pt x="156" y="157"/>
                  </a:lnTo>
                  <a:lnTo>
                    <a:pt x="162" y="150"/>
                  </a:lnTo>
                  <a:lnTo>
                    <a:pt x="167"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7" y="41"/>
                  </a:lnTo>
                  <a:lnTo>
                    <a:pt x="162" y="34"/>
                  </a:lnTo>
                  <a:lnTo>
                    <a:pt x="156" y="28"/>
                  </a:lnTo>
                  <a:lnTo>
                    <a:pt x="150" y="21"/>
                  </a:lnTo>
                  <a:lnTo>
                    <a:pt x="142" y="16"/>
                  </a:lnTo>
                  <a:lnTo>
                    <a:pt x="135" y="11"/>
                  </a:lnTo>
                  <a:lnTo>
                    <a:pt x="127" y="8"/>
                  </a:lnTo>
                  <a:lnTo>
                    <a:pt x="119" y="5"/>
                  </a:lnTo>
                  <a:lnTo>
                    <a:pt x="110" y="2"/>
                  </a:lnTo>
                  <a:lnTo>
                    <a:pt x="101" y="1"/>
                  </a:lnTo>
                  <a:lnTo>
                    <a:pt x="92"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8" y="57"/>
                  </a:lnTo>
                  <a:lnTo>
                    <a:pt x="4" y="65"/>
                  </a:lnTo>
                  <a:lnTo>
                    <a:pt x="2" y="73"/>
                  </a:lnTo>
                  <a:lnTo>
                    <a:pt x="1" y="82"/>
                  </a:lnTo>
                  <a:lnTo>
                    <a:pt x="0" y="92"/>
                  </a:lnTo>
                  <a:lnTo>
                    <a:pt x="1" y="101"/>
                  </a:lnTo>
                  <a:lnTo>
                    <a:pt x="2" y="110"/>
                  </a:lnTo>
                  <a:lnTo>
                    <a:pt x="4" y="119"/>
                  </a:lnTo>
                  <a:lnTo>
                    <a:pt x="8"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2" name="Freeform 78"/>
            <p:cNvSpPr>
              <a:spLocks/>
            </p:cNvSpPr>
            <p:nvPr/>
          </p:nvSpPr>
          <p:spPr bwMode="auto">
            <a:xfrm>
              <a:off x="10536640" y="2588574"/>
              <a:ext cx="28575" cy="28575"/>
            </a:xfrm>
            <a:custGeom>
              <a:avLst/>
              <a:gdLst/>
              <a:ahLst/>
              <a:cxnLst>
                <a:cxn ang="0">
                  <a:pos x="101" y="183"/>
                </a:cxn>
                <a:cxn ang="0">
                  <a:pos x="118" y="179"/>
                </a:cxn>
                <a:cxn ang="0">
                  <a:pos x="135" y="172"/>
                </a:cxn>
                <a:cxn ang="0">
                  <a:pos x="149" y="162"/>
                </a:cxn>
                <a:cxn ang="0">
                  <a:pos x="162" y="150"/>
                </a:cxn>
                <a:cxn ang="0">
                  <a:pos x="172" y="136"/>
                </a:cxn>
                <a:cxn ang="0">
                  <a:pos x="178" y="119"/>
                </a:cxn>
                <a:cxn ang="0">
                  <a:pos x="183" y="101"/>
                </a:cxn>
                <a:cxn ang="0">
                  <a:pos x="183" y="82"/>
                </a:cxn>
                <a:cxn ang="0">
                  <a:pos x="178" y="65"/>
                </a:cxn>
                <a:cxn ang="0">
                  <a:pos x="172" y="49"/>
                </a:cxn>
                <a:cxn ang="0">
                  <a:pos x="162" y="34"/>
                </a:cxn>
                <a:cxn ang="0">
                  <a:pos x="149" y="21"/>
                </a:cxn>
                <a:cxn ang="0">
                  <a:pos x="135" y="11"/>
                </a:cxn>
                <a:cxn ang="0">
                  <a:pos x="118" y="5"/>
                </a:cxn>
                <a:cxn ang="0">
                  <a:pos x="101" y="1"/>
                </a:cxn>
                <a:cxn ang="0">
                  <a:pos x="82" y="1"/>
                </a:cxn>
                <a:cxn ang="0">
                  <a:pos x="64" y="5"/>
                </a:cxn>
                <a:cxn ang="0">
                  <a:pos x="47"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7" y="172"/>
                </a:cxn>
                <a:cxn ang="0">
                  <a:pos x="64" y="179"/>
                </a:cxn>
                <a:cxn ang="0">
                  <a:pos x="82" y="183"/>
                </a:cxn>
              </a:cxnLst>
              <a:rect l="0" t="0" r="r" b="b"/>
              <a:pathLst>
                <a:path w="183" h="183">
                  <a:moveTo>
                    <a:pt x="92" y="183"/>
                  </a:moveTo>
                  <a:lnTo>
                    <a:pt x="101" y="183"/>
                  </a:lnTo>
                  <a:lnTo>
                    <a:pt x="109" y="181"/>
                  </a:lnTo>
                  <a:lnTo>
                    <a:pt x="118" y="179"/>
                  </a:lnTo>
                  <a:lnTo>
                    <a:pt x="127" y="177"/>
                  </a:lnTo>
                  <a:lnTo>
                    <a:pt x="135" y="172"/>
                  </a:lnTo>
                  <a:lnTo>
                    <a:pt x="143" y="168"/>
                  </a:lnTo>
                  <a:lnTo>
                    <a:pt x="149" y="162"/>
                  </a:lnTo>
                  <a:lnTo>
                    <a:pt x="156" y="157"/>
                  </a:lnTo>
                  <a:lnTo>
                    <a:pt x="162" y="150"/>
                  </a:lnTo>
                  <a:lnTo>
                    <a:pt x="167" y="143"/>
                  </a:lnTo>
                  <a:lnTo>
                    <a:pt x="172" y="136"/>
                  </a:lnTo>
                  <a:lnTo>
                    <a:pt x="176" y="128"/>
                  </a:lnTo>
                  <a:lnTo>
                    <a:pt x="178" y="119"/>
                  </a:lnTo>
                  <a:lnTo>
                    <a:pt x="180" y="110"/>
                  </a:lnTo>
                  <a:lnTo>
                    <a:pt x="183" y="101"/>
                  </a:lnTo>
                  <a:lnTo>
                    <a:pt x="183" y="92"/>
                  </a:lnTo>
                  <a:lnTo>
                    <a:pt x="183" y="82"/>
                  </a:lnTo>
                  <a:lnTo>
                    <a:pt x="180" y="73"/>
                  </a:lnTo>
                  <a:lnTo>
                    <a:pt x="178" y="65"/>
                  </a:lnTo>
                  <a:lnTo>
                    <a:pt x="176" y="57"/>
                  </a:lnTo>
                  <a:lnTo>
                    <a:pt x="172" y="49"/>
                  </a:lnTo>
                  <a:lnTo>
                    <a:pt x="167" y="41"/>
                  </a:lnTo>
                  <a:lnTo>
                    <a:pt x="162" y="34"/>
                  </a:lnTo>
                  <a:lnTo>
                    <a:pt x="156" y="28"/>
                  </a:lnTo>
                  <a:lnTo>
                    <a:pt x="149" y="21"/>
                  </a:lnTo>
                  <a:lnTo>
                    <a:pt x="143" y="16"/>
                  </a:lnTo>
                  <a:lnTo>
                    <a:pt x="135" y="11"/>
                  </a:lnTo>
                  <a:lnTo>
                    <a:pt x="127" y="8"/>
                  </a:lnTo>
                  <a:lnTo>
                    <a:pt x="118" y="5"/>
                  </a:lnTo>
                  <a:lnTo>
                    <a:pt x="109" y="2"/>
                  </a:lnTo>
                  <a:lnTo>
                    <a:pt x="101" y="1"/>
                  </a:lnTo>
                  <a:lnTo>
                    <a:pt x="92" y="0"/>
                  </a:lnTo>
                  <a:lnTo>
                    <a:pt x="82" y="1"/>
                  </a:lnTo>
                  <a:lnTo>
                    <a:pt x="73" y="2"/>
                  </a:lnTo>
                  <a:lnTo>
                    <a:pt x="64" y="5"/>
                  </a:lnTo>
                  <a:lnTo>
                    <a:pt x="56" y="8"/>
                  </a:lnTo>
                  <a:lnTo>
                    <a:pt x="47" y="11"/>
                  </a:lnTo>
                  <a:lnTo>
                    <a:pt x="41" y="16"/>
                  </a:lnTo>
                  <a:lnTo>
                    <a:pt x="33" y="21"/>
                  </a:lnTo>
                  <a:lnTo>
                    <a:pt x="26" y="28"/>
                  </a:lnTo>
                  <a:lnTo>
                    <a:pt x="21" y="34"/>
                  </a:lnTo>
                  <a:lnTo>
                    <a:pt x="15"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5" y="143"/>
                  </a:lnTo>
                  <a:lnTo>
                    <a:pt x="21" y="150"/>
                  </a:lnTo>
                  <a:lnTo>
                    <a:pt x="26" y="157"/>
                  </a:lnTo>
                  <a:lnTo>
                    <a:pt x="33" y="162"/>
                  </a:lnTo>
                  <a:lnTo>
                    <a:pt x="41" y="168"/>
                  </a:lnTo>
                  <a:lnTo>
                    <a:pt x="47" y="172"/>
                  </a:lnTo>
                  <a:lnTo>
                    <a:pt x="56" y="177"/>
                  </a:lnTo>
                  <a:lnTo>
                    <a:pt x="64"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3" name="Freeform 79"/>
            <p:cNvSpPr>
              <a:spLocks/>
            </p:cNvSpPr>
            <p:nvPr/>
          </p:nvSpPr>
          <p:spPr bwMode="auto">
            <a:xfrm>
              <a:off x="10576328" y="2588574"/>
              <a:ext cx="28575" cy="28575"/>
            </a:xfrm>
            <a:custGeom>
              <a:avLst/>
              <a:gdLst/>
              <a:ahLst/>
              <a:cxnLst>
                <a:cxn ang="0">
                  <a:pos x="100" y="183"/>
                </a:cxn>
                <a:cxn ang="0">
                  <a:pos x="118" y="179"/>
                </a:cxn>
                <a:cxn ang="0">
                  <a:pos x="135" y="172"/>
                </a:cxn>
                <a:cxn ang="0">
                  <a:pos x="149" y="162"/>
                </a:cxn>
                <a:cxn ang="0">
                  <a:pos x="161" y="150"/>
                </a:cxn>
                <a:cxn ang="0">
                  <a:pos x="171" y="136"/>
                </a:cxn>
                <a:cxn ang="0">
                  <a:pos x="178" y="119"/>
                </a:cxn>
                <a:cxn ang="0">
                  <a:pos x="182" y="101"/>
                </a:cxn>
                <a:cxn ang="0">
                  <a:pos x="182" y="82"/>
                </a:cxn>
                <a:cxn ang="0">
                  <a:pos x="178"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3" y="21"/>
                </a:cxn>
                <a:cxn ang="0">
                  <a:pos x="21" y="34"/>
                </a:cxn>
                <a:cxn ang="0">
                  <a:pos x="11" y="49"/>
                </a:cxn>
                <a:cxn ang="0">
                  <a:pos x="4" y="65"/>
                </a:cxn>
                <a:cxn ang="0">
                  <a:pos x="1" y="82"/>
                </a:cxn>
                <a:cxn ang="0">
                  <a:pos x="1" y="101"/>
                </a:cxn>
                <a:cxn ang="0">
                  <a:pos x="4" y="119"/>
                </a:cxn>
                <a:cxn ang="0">
                  <a:pos x="11" y="136"/>
                </a:cxn>
                <a:cxn ang="0">
                  <a:pos x="21" y="150"/>
                </a:cxn>
                <a:cxn ang="0">
                  <a:pos x="33" y="162"/>
                </a:cxn>
                <a:cxn ang="0">
                  <a:pos x="48" y="172"/>
                </a:cxn>
                <a:cxn ang="0">
                  <a:pos x="64" y="179"/>
                </a:cxn>
                <a:cxn ang="0">
                  <a:pos x="82" y="183"/>
                </a:cxn>
              </a:cxnLst>
              <a:rect l="0" t="0" r="r" b="b"/>
              <a:pathLst>
                <a:path w="182" h="183">
                  <a:moveTo>
                    <a:pt x="92" y="183"/>
                  </a:moveTo>
                  <a:lnTo>
                    <a:pt x="100" y="183"/>
                  </a:lnTo>
                  <a:lnTo>
                    <a:pt x="109" y="181"/>
                  </a:lnTo>
                  <a:lnTo>
                    <a:pt x="118" y="179"/>
                  </a:lnTo>
                  <a:lnTo>
                    <a:pt x="127" y="177"/>
                  </a:lnTo>
                  <a:lnTo>
                    <a:pt x="135" y="172"/>
                  </a:lnTo>
                  <a:lnTo>
                    <a:pt x="143" y="168"/>
                  </a:lnTo>
                  <a:lnTo>
                    <a:pt x="149" y="162"/>
                  </a:lnTo>
                  <a:lnTo>
                    <a:pt x="156" y="157"/>
                  </a:lnTo>
                  <a:lnTo>
                    <a:pt x="161" y="150"/>
                  </a:lnTo>
                  <a:lnTo>
                    <a:pt x="167" y="143"/>
                  </a:lnTo>
                  <a:lnTo>
                    <a:pt x="171" y="136"/>
                  </a:lnTo>
                  <a:lnTo>
                    <a:pt x="176" y="128"/>
                  </a:lnTo>
                  <a:lnTo>
                    <a:pt x="178" y="119"/>
                  </a:lnTo>
                  <a:lnTo>
                    <a:pt x="180" y="110"/>
                  </a:lnTo>
                  <a:lnTo>
                    <a:pt x="182" y="101"/>
                  </a:lnTo>
                  <a:lnTo>
                    <a:pt x="182" y="92"/>
                  </a:lnTo>
                  <a:lnTo>
                    <a:pt x="182" y="82"/>
                  </a:lnTo>
                  <a:lnTo>
                    <a:pt x="180" y="73"/>
                  </a:lnTo>
                  <a:lnTo>
                    <a:pt x="178" y="65"/>
                  </a:lnTo>
                  <a:lnTo>
                    <a:pt x="176" y="57"/>
                  </a:lnTo>
                  <a:lnTo>
                    <a:pt x="171" y="49"/>
                  </a:lnTo>
                  <a:lnTo>
                    <a:pt x="167" y="41"/>
                  </a:lnTo>
                  <a:lnTo>
                    <a:pt x="161" y="34"/>
                  </a:lnTo>
                  <a:lnTo>
                    <a:pt x="156" y="28"/>
                  </a:lnTo>
                  <a:lnTo>
                    <a:pt x="149" y="21"/>
                  </a:lnTo>
                  <a:lnTo>
                    <a:pt x="143" y="16"/>
                  </a:lnTo>
                  <a:lnTo>
                    <a:pt x="135" y="11"/>
                  </a:lnTo>
                  <a:lnTo>
                    <a:pt x="127" y="8"/>
                  </a:lnTo>
                  <a:lnTo>
                    <a:pt x="118" y="5"/>
                  </a:lnTo>
                  <a:lnTo>
                    <a:pt x="109" y="2"/>
                  </a:lnTo>
                  <a:lnTo>
                    <a:pt x="100" y="1"/>
                  </a:lnTo>
                  <a:lnTo>
                    <a:pt x="92" y="0"/>
                  </a:lnTo>
                  <a:lnTo>
                    <a:pt x="82" y="1"/>
                  </a:lnTo>
                  <a:lnTo>
                    <a:pt x="73" y="2"/>
                  </a:lnTo>
                  <a:lnTo>
                    <a:pt x="64" y="5"/>
                  </a:lnTo>
                  <a:lnTo>
                    <a:pt x="56" y="8"/>
                  </a:lnTo>
                  <a:lnTo>
                    <a:pt x="48" y="11"/>
                  </a:lnTo>
                  <a:lnTo>
                    <a:pt x="41" y="16"/>
                  </a:lnTo>
                  <a:lnTo>
                    <a:pt x="33" y="21"/>
                  </a:lnTo>
                  <a:lnTo>
                    <a:pt x="27" y="28"/>
                  </a:lnTo>
                  <a:lnTo>
                    <a:pt x="21" y="34"/>
                  </a:lnTo>
                  <a:lnTo>
                    <a:pt x="16" y="41"/>
                  </a:lnTo>
                  <a:lnTo>
                    <a:pt x="11" y="49"/>
                  </a:lnTo>
                  <a:lnTo>
                    <a:pt x="7" y="57"/>
                  </a:lnTo>
                  <a:lnTo>
                    <a:pt x="4" y="65"/>
                  </a:lnTo>
                  <a:lnTo>
                    <a:pt x="2" y="73"/>
                  </a:lnTo>
                  <a:lnTo>
                    <a:pt x="1" y="82"/>
                  </a:lnTo>
                  <a:lnTo>
                    <a:pt x="0" y="92"/>
                  </a:lnTo>
                  <a:lnTo>
                    <a:pt x="1" y="101"/>
                  </a:lnTo>
                  <a:lnTo>
                    <a:pt x="2" y="110"/>
                  </a:lnTo>
                  <a:lnTo>
                    <a:pt x="4" y="119"/>
                  </a:lnTo>
                  <a:lnTo>
                    <a:pt x="7" y="128"/>
                  </a:lnTo>
                  <a:lnTo>
                    <a:pt x="11" y="136"/>
                  </a:lnTo>
                  <a:lnTo>
                    <a:pt x="16" y="143"/>
                  </a:lnTo>
                  <a:lnTo>
                    <a:pt x="21" y="150"/>
                  </a:lnTo>
                  <a:lnTo>
                    <a:pt x="27" y="157"/>
                  </a:lnTo>
                  <a:lnTo>
                    <a:pt x="33" y="162"/>
                  </a:lnTo>
                  <a:lnTo>
                    <a:pt x="41" y="168"/>
                  </a:lnTo>
                  <a:lnTo>
                    <a:pt x="48" y="172"/>
                  </a:lnTo>
                  <a:lnTo>
                    <a:pt x="56" y="177"/>
                  </a:lnTo>
                  <a:lnTo>
                    <a:pt x="64"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4" name="Freeform 80"/>
            <p:cNvSpPr>
              <a:spLocks/>
            </p:cNvSpPr>
            <p:nvPr/>
          </p:nvSpPr>
          <p:spPr bwMode="auto">
            <a:xfrm>
              <a:off x="10616015" y="2588574"/>
              <a:ext cx="28575" cy="28575"/>
            </a:xfrm>
            <a:custGeom>
              <a:avLst/>
              <a:gdLst/>
              <a:ahLst/>
              <a:cxnLst>
                <a:cxn ang="0">
                  <a:pos x="100" y="183"/>
                </a:cxn>
                <a:cxn ang="0">
                  <a:pos x="118" y="179"/>
                </a:cxn>
                <a:cxn ang="0">
                  <a:pos x="135"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5" y="11"/>
                </a:cxn>
                <a:cxn ang="0">
                  <a:pos x="118" y="5"/>
                </a:cxn>
                <a:cxn ang="0">
                  <a:pos x="100" y="1"/>
                </a:cxn>
                <a:cxn ang="0">
                  <a:pos x="82" y="1"/>
                </a:cxn>
                <a:cxn ang="0">
                  <a:pos x="64" y="5"/>
                </a:cxn>
                <a:cxn ang="0">
                  <a:pos x="48" y="11"/>
                </a:cxn>
                <a:cxn ang="0">
                  <a:pos x="34" y="21"/>
                </a:cxn>
                <a:cxn ang="0">
                  <a:pos x="20" y="34"/>
                </a:cxn>
                <a:cxn ang="0">
                  <a:pos x="10" y="49"/>
                </a:cxn>
                <a:cxn ang="0">
                  <a:pos x="4" y="65"/>
                </a:cxn>
                <a:cxn ang="0">
                  <a:pos x="0" y="82"/>
                </a:cxn>
                <a:cxn ang="0">
                  <a:pos x="0" y="101"/>
                </a:cxn>
                <a:cxn ang="0">
                  <a:pos x="4" y="119"/>
                </a:cxn>
                <a:cxn ang="0">
                  <a:pos x="10" y="136"/>
                </a:cxn>
                <a:cxn ang="0">
                  <a:pos x="20" y="150"/>
                </a:cxn>
                <a:cxn ang="0">
                  <a:pos x="34" y="162"/>
                </a:cxn>
                <a:cxn ang="0">
                  <a:pos x="48" y="172"/>
                </a:cxn>
                <a:cxn ang="0">
                  <a:pos x="64" y="179"/>
                </a:cxn>
                <a:cxn ang="0">
                  <a:pos x="82" y="183"/>
                </a:cxn>
              </a:cxnLst>
              <a:rect l="0" t="0" r="r" b="b"/>
              <a:pathLst>
                <a:path w="182" h="183">
                  <a:moveTo>
                    <a:pt x="91" y="183"/>
                  </a:moveTo>
                  <a:lnTo>
                    <a:pt x="100" y="183"/>
                  </a:lnTo>
                  <a:lnTo>
                    <a:pt x="109" y="181"/>
                  </a:lnTo>
                  <a:lnTo>
                    <a:pt x="118" y="179"/>
                  </a:lnTo>
                  <a:lnTo>
                    <a:pt x="127" y="177"/>
                  </a:lnTo>
                  <a:lnTo>
                    <a:pt x="135" y="172"/>
                  </a:lnTo>
                  <a:lnTo>
                    <a:pt x="142" y="168"/>
                  </a:lnTo>
                  <a:lnTo>
                    <a:pt x="149" y="162"/>
                  </a:lnTo>
                  <a:lnTo>
                    <a:pt x="156" y="157"/>
                  </a:lnTo>
                  <a:lnTo>
                    <a:pt x="161" y="150"/>
                  </a:lnTo>
                  <a:lnTo>
                    <a:pt x="167" y="143"/>
                  </a:lnTo>
                  <a:lnTo>
                    <a:pt x="171" y="136"/>
                  </a:lnTo>
                  <a:lnTo>
                    <a:pt x="176" y="128"/>
                  </a:lnTo>
                  <a:lnTo>
                    <a:pt x="179" y="119"/>
                  </a:lnTo>
                  <a:lnTo>
                    <a:pt x="181" y="110"/>
                  </a:lnTo>
                  <a:lnTo>
                    <a:pt x="182" y="101"/>
                  </a:lnTo>
                  <a:lnTo>
                    <a:pt x="182" y="92"/>
                  </a:lnTo>
                  <a:lnTo>
                    <a:pt x="182" y="82"/>
                  </a:lnTo>
                  <a:lnTo>
                    <a:pt x="181" y="73"/>
                  </a:lnTo>
                  <a:lnTo>
                    <a:pt x="179" y="65"/>
                  </a:lnTo>
                  <a:lnTo>
                    <a:pt x="176" y="57"/>
                  </a:lnTo>
                  <a:lnTo>
                    <a:pt x="171" y="49"/>
                  </a:lnTo>
                  <a:lnTo>
                    <a:pt x="167" y="41"/>
                  </a:lnTo>
                  <a:lnTo>
                    <a:pt x="161" y="34"/>
                  </a:lnTo>
                  <a:lnTo>
                    <a:pt x="156" y="28"/>
                  </a:lnTo>
                  <a:lnTo>
                    <a:pt x="149" y="21"/>
                  </a:lnTo>
                  <a:lnTo>
                    <a:pt x="142" y="16"/>
                  </a:lnTo>
                  <a:lnTo>
                    <a:pt x="135" y="11"/>
                  </a:lnTo>
                  <a:lnTo>
                    <a:pt x="127" y="8"/>
                  </a:lnTo>
                  <a:lnTo>
                    <a:pt x="118" y="5"/>
                  </a:lnTo>
                  <a:lnTo>
                    <a:pt x="109" y="2"/>
                  </a:lnTo>
                  <a:lnTo>
                    <a:pt x="100" y="1"/>
                  </a:lnTo>
                  <a:lnTo>
                    <a:pt x="91" y="0"/>
                  </a:lnTo>
                  <a:lnTo>
                    <a:pt x="82" y="1"/>
                  </a:lnTo>
                  <a:lnTo>
                    <a:pt x="73" y="2"/>
                  </a:lnTo>
                  <a:lnTo>
                    <a:pt x="64" y="5"/>
                  </a:lnTo>
                  <a:lnTo>
                    <a:pt x="56" y="8"/>
                  </a:lnTo>
                  <a:lnTo>
                    <a:pt x="48" y="11"/>
                  </a:lnTo>
                  <a:lnTo>
                    <a:pt x="40" y="16"/>
                  </a:lnTo>
                  <a:lnTo>
                    <a:pt x="34" y="21"/>
                  </a:lnTo>
                  <a:lnTo>
                    <a:pt x="27" y="28"/>
                  </a:lnTo>
                  <a:lnTo>
                    <a:pt x="20" y="34"/>
                  </a:lnTo>
                  <a:lnTo>
                    <a:pt x="16" y="41"/>
                  </a:lnTo>
                  <a:lnTo>
                    <a:pt x="10" y="49"/>
                  </a:lnTo>
                  <a:lnTo>
                    <a:pt x="7" y="57"/>
                  </a:lnTo>
                  <a:lnTo>
                    <a:pt x="4" y="65"/>
                  </a:lnTo>
                  <a:lnTo>
                    <a:pt x="2" y="73"/>
                  </a:lnTo>
                  <a:lnTo>
                    <a:pt x="0" y="82"/>
                  </a:lnTo>
                  <a:lnTo>
                    <a:pt x="0" y="92"/>
                  </a:lnTo>
                  <a:lnTo>
                    <a:pt x="0" y="101"/>
                  </a:lnTo>
                  <a:lnTo>
                    <a:pt x="2" y="110"/>
                  </a:lnTo>
                  <a:lnTo>
                    <a:pt x="4" y="119"/>
                  </a:lnTo>
                  <a:lnTo>
                    <a:pt x="7" y="128"/>
                  </a:lnTo>
                  <a:lnTo>
                    <a:pt x="10" y="136"/>
                  </a:lnTo>
                  <a:lnTo>
                    <a:pt x="16" y="143"/>
                  </a:lnTo>
                  <a:lnTo>
                    <a:pt x="20" y="150"/>
                  </a:lnTo>
                  <a:lnTo>
                    <a:pt x="27" y="157"/>
                  </a:lnTo>
                  <a:lnTo>
                    <a:pt x="34" y="162"/>
                  </a:lnTo>
                  <a:lnTo>
                    <a:pt x="40" y="168"/>
                  </a:lnTo>
                  <a:lnTo>
                    <a:pt x="48" y="172"/>
                  </a:lnTo>
                  <a:lnTo>
                    <a:pt x="56"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5" name="Freeform 81"/>
            <p:cNvSpPr>
              <a:spLocks noEditPoints="1"/>
            </p:cNvSpPr>
            <p:nvPr/>
          </p:nvSpPr>
          <p:spPr bwMode="auto">
            <a:xfrm>
              <a:off x="10287403" y="1826574"/>
              <a:ext cx="1163638" cy="2817813"/>
            </a:xfrm>
            <a:custGeom>
              <a:avLst/>
              <a:gdLst/>
              <a:ahLst/>
              <a:cxnLst>
                <a:cxn ang="0">
                  <a:pos x="7277" y="17716"/>
                </a:cxn>
                <a:cxn ang="0">
                  <a:pos x="7" y="108"/>
                </a:cxn>
                <a:cxn ang="0">
                  <a:pos x="6787" y="11256"/>
                </a:cxn>
                <a:cxn ang="0">
                  <a:pos x="6874" y="12138"/>
                </a:cxn>
                <a:cxn ang="0">
                  <a:pos x="664" y="12286"/>
                </a:cxn>
                <a:cxn ang="0">
                  <a:pos x="438" y="12054"/>
                </a:cxn>
                <a:cxn ang="0">
                  <a:pos x="625" y="11218"/>
                </a:cxn>
                <a:cxn ang="0">
                  <a:pos x="6849" y="10134"/>
                </a:cxn>
                <a:cxn ang="0">
                  <a:pos x="6826" y="11025"/>
                </a:cxn>
                <a:cxn ang="0">
                  <a:pos x="578" y="11077"/>
                </a:cxn>
                <a:cxn ang="0">
                  <a:pos x="446" y="10211"/>
                </a:cxn>
                <a:cxn ang="0">
                  <a:pos x="704" y="8842"/>
                </a:cxn>
                <a:cxn ang="0">
                  <a:pos x="6887" y="9028"/>
                </a:cxn>
                <a:cxn ang="0">
                  <a:pos x="6755" y="9895"/>
                </a:cxn>
                <a:cxn ang="0">
                  <a:pos x="507" y="9842"/>
                </a:cxn>
                <a:cxn ang="0">
                  <a:pos x="483" y="8952"/>
                </a:cxn>
                <a:cxn ang="0">
                  <a:pos x="6707" y="7670"/>
                </a:cxn>
                <a:cxn ang="0">
                  <a:pos x="6895" y="8507"/>
                </a:cxn>
                <a:cxn ang="0">
                  <a:pos x="6669" y="8739"/>
                </a:cxn>
                <a:cxn ang="0">
                  <a:pos x="458" y="8590"/>
                </a:cxn>
                <a:cxn ang="0">
                  <a:pos x="544" y="7709"/>
                </a:cxn>
                <a:cxn ang="0">
                  <a:pos x="6787" y="6526"/>
                </a:cxn>
                <a:cxn ang="0">
                  <a:pos x="6874" y="7407"/>
                </a:cxn>
                <a:cxn ang="0">
                  <a:pos x="664" y="7556"/>
                </a:cxn>
                <a:cxn ang="0">
                  <a:pos x="438" y="7324"/>
                </a:cxn>
                <a:cxn ang="0">
                  <a:pos x="625" y="6488"/>
                </a:cxn>
                <a:cxn ang="0">
                  <a:pos x="6849" y="5404"/>
                </a:cxn>
                <a:cxn ang="0">
                  <a:pos x="6826" y="6296"/>
                </a:cxn>
                <a:cxn ang="0">
                  <a:pos x="578" y="6347"/>
                </a:cxn>
                <a:cxn ang="0">
                  <a:pos x="446" y="5480"/>
                </a:cxn>
                <a:cxn ang="0">
                  <a:pos x="704" y="4111"/>
                </a:cxn>
                <a:cxn ang="0">
                  <a:pos x="6887" y="4298"/>
                </a:cxn>
                <a:cxn ang="0">
                  <a:pos x="6755" y="5164"/>
                </a:cxn>
                <a:cxn ang="0">
                  <a:pos x="507" y="5113"/>
                </a:cxn>
                <a:cxn ang="0">
                  <a:pos x="483" y="4221"/>
                </a:cxn>
                <a:cxn ang="0">
                  <a:pos x="3868" y="13193"/>
                </a:cxn>
                <a:cxn ang="0">
                  <a:pos x="4226" y="13800"/>
                </a:cxn>
                <a:cxn ang="0">
                  <a:pos x="3706" y="14270"/>
                </a:cxn>
                <a:cxn ang="0">
                  <a:pos x="3139" y="13854"/>
                </a:cxn>
                <a:cxn ang="0">
                  <a:pos x="3436" y="13214"/>
                </a:cxn>
                <a:cxn ang="0">
                  <a:pos x="5725" y="15090"/>
                </a:cxn>
                <a:cxn ang="0">
                  <a:pos x="1624" y="15153"/>
                </a:cxn>
                <a:cxn ang="0">
                  <a:pos x="5640" y="15449"/>
                </a:cxn>
                <a:cxn ang="0">
                  <a:pos x="5600" y="15705"/>
                </a:cxn>
                <a:cxn ang="0">
                  <a:pos x="1659" y="15469"/>
                </a:cxn>
                <a:cxn ang="0">
                  <a:pos x="5722" y="16082"/>
                </a:cxn>
                <a:cxn ang="0">
                  <a:pos x="1613" y="16095"/>
                </a:cxn>
                <a:cxn ang="0">
                  <a:pos x="6707" y="2941"/>
                </a:cxn>
                <a:cxn ang="0">
                  <a:pos x="6895" y="3776"/>
                </a:cxn>
                <a:cxn ang="0">
                  <a:pos x="6669" y="4009"/>
                </a:cxn>
                <a:cxn ang="0">
                  <a:pos x="458" y="3861"/>
                </a:cxn>
                <a:cxn ang="0">
                  <a:pos x="544" y="2979"/>
                </a:cxn>
                <a:cxn ang="0">
                  <a:pos x="6787" y="1796"/>
                </a:cxn>
                <a:cxn ang="0">
                  <a:pos x="6874" y="2678"/>
                </a:cxn>
                <a:cxn ang="0">
                  <a:pos x="664" y="2827"/>
                </a:cxn>
                <a:cxn ang="0">
                  <a:pos x="438" y="2594"/>
                </a:cxn>
                <a:cxn ang="0">
                  <a:pos x="625" y="1758"/>
                </a:cxn>
                <a:cxn ang="0">
                  <a:pos x="6849" y="673"/>
                </a:cxn>
                <a:cxn ang="0">
                  <a:pos x="6826" y="1565"/>
                </a:cxn>
                <a:cxn ang="0">
                  <a:pos x="578" y="1617"/>
                </a:cxn>
                <a:cxn ang="0">
                  <a:pos x="446" y="750"/>
                </a:cxn>
              </a:cxnLst>
              <a:rect l="0" t="0" r="r" b="b"/>
              <a:pathLst>
                <a:path w="7333" h="17750">
                  <a:moveTo>
                    <a:pt x="152" y="0"/>
                  </a:moveTo>
                  <a:lnTo>
                    <a:pt x="7181" y="0"/>
                  </a:lnTo>
                  <a:lnTo>
                    <a:pt x="7196" y="1"/>
                  </a:lnTo>
                  <a:lnTo>
                    <a:pt x="7211" y="3"/>
                  </a:lnTo>
                  <a:lnTo>
                    <a:pt x="7225" y="7"/>
                  </a:lnTo>
                  <a:lnTo>
                    <a:pt x="7240" y="12"/>
                  </a:lnTo>
                  <a:lnTo>
                    <a:pt x="7253" y="19"/>
                  </a:lnTo>
                  <a:lnTo>
                    <a:pt x="7265" y="27"/>
                  </a:lnTo>
                  <a:lnTo>
                    <a:pt x="7277" y="36"/>
                  </a:lnTo>
                  <a:lnTo>
                    <a:pt x="7287" y="44"/>
                  </a:lnTo>
                  <a:lnTo>
                    <a:pt x="7297" y="55"/>
                  </a:lnTo>
                  <a:lnTo>
                    <a:pt x="7306" y="68"/>
                  </a:lnTo>
                  <a:lnTo>
                    <a:pt x="7314" y="80"/>
                  </a:lnTo>
                  <a:lnTo>
                    <a:pt x="7321" y="93"/>
                  </a:lnTo>
                  <a:lnTo>
                    <a:pt x="7325" y="108"/>
                  </a:lnTo>
                  <a:lnTo>
                    <a:pt x="7329" y="122"/>
                  </a:lnTo>
                  <a:lnTo>
                    <a:pt x="7332" y="138"/>
                  </a:lnTo>
                  <a:lnTo>
                    <a:pt x="7333" y="153"/>
                  </a:lnTo>
                  <a:lnTo>
                    <a:pt x="7333" y="17597"/>
                  </a:lnTo>
                  <a:lnTo>
                    <a:pt x="7332" y="17612"/>
                  </a:lnTo>
                  <a:lnTo>
                    <a:pt x="7329" y="17628"/>
                  </a:lnTo>
                  <a:lnTo>
                    <a:pt x="7325" y="17642"/>
                  </a:lnTo>
                  <a:lnTo>
                    <a:pt x="7321" y="17657"/>
                  </a:lnTo>
                  <a:lnTo>
                    <a:pt x="7314" y="17670"/>
                  </a:lnTo>
                  <a:lnTo>
                    <a:pt x="7306" y="17682"/>
                  </a:lnTo>
                  <a:lnTo>
                    <a:pt x="7297" y="17695"/>
                  </a:lnTo>
                  <a:lnTo>
                    <a:pt x="7287" y="17706"/>
                  </a:lnTo>
                  <a:lnTo>
                    <a:pt x="7277" y="17716"/>
                  </a:lnTo>
                  <a:lnTo>
                    <a:pt x="7265" y="17723"/>
                  </a:lnTo>
                  <a:lnTo>
                    <a:pt x="7253" y="17731"/>
                  </a:lnTo>
                  <a:lnTo>
                    <a:pt x="7240" y="17738"/>
                  </a:lnTo>
                  <a:lnTo>
                    <a:pt x="7225" y="17743"/>
                  </a:lnTo>
                  <a:lnTo>
                    <a:pt x="7211" y="17747"/>
                  </a:lnTo>
                  <a:lnTo>
                    <a:pt x="7196" y="17749"/>
                  </a:lnTo>
                  <a:lnTo>
                    <a:pt x="7181" y="17750"/>
                  </a:lnTo>
                  <a:lnTo>
                    <a:pt x="152" y="17750"/>
                  </a:lnTo>
                  <a:lnTo>
                    <a:pt x="136" y="17749"/>
                  </a:lnTo>
                  <a:lnTo>
                    <a:pt x="121" y="17747"/>
                  </a:lnTo>
                  <a:lnTo>
                    <a:pt x="106" y="17743"/>
                  </a:lnTo>
                  <a:lnTo>
                    <a:pt x="93" y="17738"/>
                  </a:lnTo>
                  <a:lnTo>
                    <a:pt x="80" y="17731"/>
                  </a:lnTo>
                  <a:lnTo>
                    <a:pt x="68" y="17723"/>
                  </a:lnTo>
                  <a:lnTo>
                    <a:pt x="55" y="17716"/>
                  </a:lnTo>
                  <a:lnTo>
                    <a:pt x="44" y="17706"/>
                  </a:lnTo>
                  <a:lnTo>
                    <a:pt x="34" y="17695"/>
                  </a:lnTo>
                  <a:lnTo>
                    <a:pt x="26" y="17682"/>
                  </a:lnTo>
                  <a:lnTo>
                    <a:pt x="19" y="17670"/>
                  </a:lnTo>
                  <a:lnTo>
                    <a:pt x="12" y="17657"/>
                  </a:lnTo>
                  <a:lnTo>
                    <a:pt x="7" y="17642"/>
                  </a:lnTo>
                  <a:lnTo>
                    <a:pt x="3" y="17628"/>
                  </a:lnTo>
                  <a:lnTo>
                    <a:pt x="1" y="17612"/>
                  </a:lnTo>
                  <a:lnTo>
                    <a:pt x="0" y="17597"/>
                  </a:lnTo>
                  <a:lnTo>
                    <a:pt x="0" y="153"/>
                  </a:lnTo>
                  <a:lnTo>
                    <a:pt x="1" y="138"/>
                  </a:lnTo>
                  <a:lnTo>
                    <a:pt x="3" y="122"/>
                  </a:lnTo>
                  <a:lnTo>
                    <a:pt x="7" y="108"/>
                  </a:lnTo>
                  <a:lnTo>
                    <a:pt x="12" y="93"/>
                  </a:lnTo>
                  <a:lnTo>
                    <a:pt x="19" y="80"/>
                  </a:lnTo>
                  <a:lnTo>
                    <a:pt x="26" y="68"/>
                  </a:lnTo>
                  <a:lnTo>
                    <a:pt x="34" y="55"/>
                  </a:lnTo>
                  <a:lnTo>
                    <a:pt x="44" y="44"/>
                  </a:lnTo>
                  <a:lnTo>
                    <a:pt x="55" y="36"/>
                  </a:lnTo>
                  <a:lnTo>
                    <a:pt x="68" y="27"/>
                  </a:lnTo>
                  <a:lnTo>
                    <a:pt x="80" y="19"/>
                  </a:lnTo>
                  <a:lnTo>
                    <a:pt x="93" y="12"/>
                  </a:lnTo>
                  <a:lnTo>
                    <a:pt x="106" y="7"/>
                  </a:lnTo>
                  <a:lnTo>
                    <a:pt x="121" y="3"/>
                  </a:lnTo>
                  <a:lnTo>
                    <a:pt x="136" y="1"/>
                  </a:lnTo>
                  <a:lnTo>
                    <a:pt x="152" y="0"/>
                  </a:lnTo>
                  <a:close/>
                  <a:moveTo>
                    <a:pt x="704" y="11207"/>
                  </a:moveTo>
                  <a:lnTo>
                    <a:pt x="6628" y="11207"/>
                  </a:lnTo>
                  <a:lnTo>
                    <a:pt x="6642" y="11207"/>
                  </a:lnTo>
                  <a:lnTo>
                    <a:pt x="6655" y="11208"/>
                  </a:lnTo>
                  <a:lnTo>
                    <a:pt x="6669" y="11209"/>
                  </a:lnTo>
                  <a:lnTo>
                    <a:pt x="6682" y="11211"/>
                  </a:lnTo>
                  <a:lnTo>
                    <a:pt x="6694" y="11215"/>
                  </a:lnTo>
                  <a:lnTo>
                    <a:pt x="6707" y="11218"/>
                  </a:lnTo>
                  <a:lnTo>
                    <a:pt x="6720" y="11221"/>
                  </a:lnTo>
                  <a:lnTo>
                    <a:pt x="6732" y="11226"/>
                  </a:lnTo>
                  <a:lnTo>
                    <a:pt x="6744" y="11231"/>
                  </a:lnTo>
                  <a:lnTo>
                    <a:pt x="6755" y="11237"/>
                  </a:lnTo>
                  <a:lnTo>
                    <a:pt x="6766" y="11242"/>
                  </a:lnTo>
                  <a:lnTo>
                    <a:pt x="6777" y="11249"/>
                  </a:lnTo>
                  <a:lnTo>
                    <a:pt x="6787" y="11256"/>
                  </a:lnTo>
                  <a:lnTo>
                    <a:pt x="6797" y="11263"/>
                  </a:lnTo>
                  <a:lnTo>
                    <a:pt x="6807" y="11271"/>
                  </a:lnTo>
                  <a:lnTo>
                    <a:pt x="6817" y="11279"/>
                  </a:lnTo>
                  <a:lnTo>
                    <a:pt x="6826" y="11288"/>
                  </a:lnTo>
                  <a:lnTo>
                    <a:pt x="6834" y="11297"/>
                  </a:lnTo>
                  <a:lnTo>
                    <a:pt x="6842" y="11307"/>
                  </a:lnTo>
                  <a:lnTo>
                    <a:pt x="6849" y="11316"/>
                  </a:lnTo>
                  <a:lnTo>
                    <a:pt x="6856" y="11327"/>
                  </a:lnTo>
                  <a:lnTo>
                    <a:pt x="6863" y="11337"/>
                  </a:lnTo>
                  <a:lnTo>
                    <a:pt x="6868" y="11348"/>
                  </a:lnTo>
                  <a:lnTo>
                    <a:pt x="6874" y="11358"/>
                  </a:lnTo>
                  <a:lnTo>
                    <a:pt x="6879" y="11370"/>
                  </a:lnTo>
                  <a:lnTo>
                    <a:pt x="6883" y="11381"/>
                  </a:lnTo>
                  <a:lnTo>
                    <a:pt x="6887" y="11392"/>
                  </a:lnTo>
                  <a:lnTo>
                    <a:pt x="6889" y="11404"/>
                  </a:lnTo>
                  <a:lnTo>
                    <a:pt x="6893" y="11417"/>
                  </a:lnTo>
                  <a:lnTo>
                    <a:pt x="6894" y="11429"/>
                  </a:lnTo>
                  <a:lnTo>
                    <a:pt x="6895" y="11442"/>
                  </a:lnTo>
                  <a:lnTo>
                    <a:pt x="6895" y="11454"/>
                  </a:lnTo>
                  <a:lnTo>
                    <a:pt x="6895" y="12041"/>
                  </a:lnTo>
                  <a:lnTo>
                    <a:pt x="6895" y="12054"/>
                  </a:lnTo>
                  <a:lnTo>
                    <a:pt x="6894" y="12067"/>
                  </a:lnTo>
                  <a:lnTo>
                    <a:pt x="6893" y="12079"/>
                  </a:lnTo>
                  <a:lnTo>
                    <a:pt x="6889" y="12091"/>
                  </a:lnTo>
                  <a:lnTo>
                    <a:pt x="6887" y="12103"/>
                  </a:lnTo>
                  <a:lnTo>
                    <a:pt x="6883" y="12115"/>
                  </a:lnTo>
                  <a:lnTo>
                    <a:pt x="6879" y="12127"/>
                  </a:lnTo>
                  <a:lnTo>
                    <a:pt x="6874" y="12138"/>
                  </a:lnTo>
                  <a:lnTo>
                    <a:pt x="6868" y="12149"/>
                  </a:lnTo>
                  <a:lnTo>
                    <a:pt x="6863" y="12160"/>
                  </a:lnTo>
                  <a:lnTo>
                    <a:pt x="6856" y="12170"/>
                  </a:lnTo>
                  <a:lnTo>
                    <a:pt x="6849" y="12180"/>
                  </a:lnTo>
                  <a:lnTo>
                    <a:pt x="6842" y="12190"/>
                  </a:lnTo>
                  <a:lnTo>
                    <a:pt x="6834" y="12199"/>
                  </a:lnTo>
                  <a:lnTo>
                    <a:pt x="6826" y="12208"/>
                  </a:lnTo>
                  <a:lnTo>
                    <a:pt x="6817" y="12216"/>
                  </a:lnTo>
                  <a:lnTo>
                    <a:pt x="6807" y="12224"/>
                  </a:lnTo>
                  <a:lnTo>
                    <a:pt x="6797" y="12232"/>
                  </a:lnTo>
                  <a:lnTo>
                    <a:pt x="6787" y="12240"/>
                  </a:lnTo>
                  <a:lnTo>
                    <a:pt x="6777" y="12246"/>
                  </a:lnTo>
                  <a:lnTo>
                    <a:pt x="6766" y="12253"/>
                  </a:lnTo>
                  <a:lnTo>
                    <a:pt x="6755" y="12260"/>
                  </a:lnTo>
                  <a:lnTo>
                    <a:pt x="6744" y="12265"/>
                  </a:lnTo>
                  <a:lnTo>
                    <a:pt x="6732" y="12270"/>
                  </a:lnTo>
                  <a:lnTo>
                    <a:pt x="6720" y="12274"/>
                  </a:lnTo>
                  <a:lnTo>
                    <a:pt x="6707" y="12279"/>
                  </a:lnTo>
                  <a:lnTo>
                    <a:pt x="6694" y="12282"/>
                  </a:lnTo>
                  <a:lnTo>
                    <a:pt x="6682" y="12284"/>
                  </a:lnTo>
                  <a:lnTo>
                    <a:pt x="6669" y="12286"/>
                  </a:lnTo>
                  <a:lnTo>
                    <a:pt x="6655" y="12287"/>
                  </a:lnTo>
                  <a:lnTo>
                    <a:pt x="6642" y="12289"/>
                  </a:lnTo>
                  <a:lnTo>
                    <a:pt x="6628" y="12290"/>
                  </a:lnTo>
                  <a:lnTo>
                    <a:pt x="704" y="12290"/>
                  </a:lnTo>
                  <a:lnTo>
                    <a:pt x="691" y="12289"/>
                  </a:lnTo>
                  <a:lnTo>
                    <a:pt x="678" y="12287"/>
                  </a:lnTo>
                  <a:lnTo>
                    <a:pt x="664" y="12286"/>
                  </a:lnTo>
                  <a:lnTo>
                    <a:pt x="651" y="12284"/>
                  </a:lnTo>
                  <a:lnTo>
                    <a:pt x="638" y="12282"/>
                  </a:lnTo>
                  <a:lnTo>
                    <a:pt x="625" y="12279"/>
                  </a:lnTo>
                  <a:lnTo>
                    <a:pt x="613" y="12274"/>
                  </a:lnTo>
                  <a:lnTo>
                    <a:pt x="601" y="12270"/>
                  </a:lnTo>
                  <a:lnTo>
                    <a:pt x="589" y="12265"/>
                  </a:lnTo>
                  <a:lnTo>
                    <a:pt x="578" y="12260"/>
                  </a:lnTo>
                  <a:lnTo>
                    <a:pt x="566" y="12253"/>
                  </a:lnTo>
                  <a:lnTo>
                    <a:pt x="556" y="12246"/>
                  </a:lnTo>
                  <a:lnTo>
                    <a:pt x="544" y="12240"/>
                  </a:lnTo>
                  <a:lnTo>
                    <a:pt x="534" y="12232"/>
                  </a:lnTo>
                  <a:lnTo>
                    <a:pt x="524" y="12224"/>
                  </a:lnTo>
                  <a:lnTo>
                    <a:pt x="516" y="12216"/>
                  </a:lnTo>
                  <a:lnTo>
                    <a:pt x="507" y="12208"/>
                  </a:lnTo>
                  <a:lnTo>
                    <a:pt x="498" y="12199"/>
                  </a:lnTo>
                  <a:lnTo>
                    <a:pt x="490" y="12190"/>
                  </a:lnTo>
                  <a:lnTo>
                    <a:pt x="483" y="12180"/>
                  </a:lnTo>
                  <a:lnTo>
                    <a:pt x="476" y="12170"/>
                  </a:lnTo>
                  <a:lnTo>
                    <a:pt x="469" y="12160"/>
                  </a:lnTo>
                  <a:lnTo>
                    <a:pt x="463" y="12149"/>
                  </a:lnTo>
                  <a:lnTo>
                    <a:pt x="458" y="12138"/>
                  </a:lnTo>
                  <a:lnTo>
                    <a:pt x="454" y="12127"/>
                  </a:lnTo>
                  <a:lnTo>
                    <a:pt x="449" y="12115"/>
                  </a:lnTo>
                  <a:lnTo>
                    <a:pt x="446" y="12103"/>
                  </a:lnTo>
                  <a:lnTo>
                    <a:pt x="442" y="12091"/>
                  </a:lnTo>
                  <a:lnTo>
                    <a:pt x="440" y="12079"/>
                  </a:lnTo>
                  <a:lnTo>
                    <a:pt x="439" y="12067"/>
                  </a:lnTo>
                  <a:lnTo>
                    <a:pt x="438" y="12054"/>
                  </a:lnTo>
                  <a:lnTo>
                    <a:pt x="437" y="12041"/>
                  </a:lnTo>
                  <a:lnTo>
                    <a:pt x="437" y="11454"/>
                  </a:lnTo>
                  <a:lnTo>
                    <a:pt x="438" y="11442"/>
                  </a:lnTo>
                  <a:lnTo>
                    <a:pt x="439" y="11429"/>
                  </a:lnTo>
                  <a:lnTo>
                    <a:pt x="440" y="11417"/>
                  </a:lnTo>
                  <a:lnTo>
                    <a:pt x="442" y="11404"/>
                  </a:lnTo>
                  <a:lnTo>
                    <a:pt x="446" y="11392"/>
                  </a:lnTo>
                  <a:lnTo>
                    <a:pt x="449" y="11381"/>
                  </a:lnTo>
                  <a:lnTo>
                    <a:pt x="454" y="11370"/>
                  </a:lnTo>
                  <a:lnTo>
                    <a:pt x="458" y="11358"/>
                  </a:lnTo>
                  <a:lnTo>
                    <a:pt x="463" y="11348"/>
                  </a:lnTo>
                  <a:lnTo>
                    <a:pt x="469" y="11337"/>
                  </a:lnTo>
                  <a:lnTo>
                    <a:pt x="476" y="11327"/>
                  </a:lnTo>
                  <a:lnTo>
                    <a:pt x="483" y="11316"/>
                  </a:lnTo>
                  <a:lnTo>
                    <a:pt x="490" y="11307"/>
                  </a:lnTo>
                  <a:lnTo>
                    <a:pt x="498" y="11297"/>
                  </a:lnTo>
                  <a:lnTo>
                    <a:pt x="507" y="11288"/>
                  </a:lnTo>
                  <a:lnTo>
                    <a:pt x="516" y="11279"/>
                  </a:lnTo>
                  <a:lnTo>
                    <a:pt x="524" y="11271"/>
                  </a:lnTo>
                  <a:lnTo>
                    <a:pt x="534" y="11263"/>
                  </a:lnTo>
                  <a:lnTo>
                    <a:pt x="544" y="11256"/>
                  </a:lnTo>
                  <a:lnTo>
                    <a:pt x="556" y="11249"/>
                  </a:lnTo>
                  <a:lnTo>
                    <a:pt x="566" y="11242"/>
                  </a:lnTo>
                  <a:lnTo>
                    <a:pt x="578" y="11237"/>
                  </a:lnTo>
                  <a:lnTo>
                    <a:pt x="589" y="11231"/>
                  </a:lnTo>
                  <a:lnTo>
                    <a:pt x="601" y="11226"/>
                  </a:lnTo>
                  <a:lnTo>
                    <a:pt x="613" y="11221"/>
                  </a:lnTo>
                  <a:lnTo>
                    <a:pt x="625" y="11218"/>
                  </a:lnTo>
                  <a:lnTo>
                    <a:pt x="638" y="11215"/>
                  </a:lnTo>
                  <a:lnTo>
                    <a:pt x="651" y="11211"/>
                  </a:lnTo>
                  <a:lnTo>
                    <a:pt x="664" y="11209"/>
                  </a:lnTo>
                  <a:lnTo>
                    <a:pt x="678" y="11208"/>
                  </a:lnTo>
                  <a:lnTo>
                    <a:pt x="691" y="11207"/>
                  </a:lnTo>
                  <a:lnTo>
                    <a:pt x="704" y="11207"/>
                  </a:lnTo>
                  <a:close/>
                  <a:moveTo>
                    <a:pt x="704" y="10024"/>
                  </a:moveTo>
                  <a:lnTo>
                    <a:pt x="6628" y="10024"/>
                  </a:lnTo>
                  <a:lnTo>
                    <a:pt x="6642" y="10024"/>
                  </a:lnTo>
                  <a:lnTo>
                    <a:pt x="6655" y="10025"/>
                  </a:lnTo>
                  <a:lnTo>
                    <a:pt x="6669" y="10027"/>
                  </a:lnTo>
                  <a:lnTo>
                    <a:pt x="6682" y="10029"/>
                  </a:lnTo>
                  <a:lnTo>
                    <a:pt x="6694" y="10032"/>
                  </a:lnTo>
                  <a:lnTo>
                    <a:pt x="6707" y="10035"/>
                  </a:lnTo>
                  <a:lnTo>
                    <a:pt x="6720" y="10039"/>
                  </a:lnTo>
                  <a:lnTo>
                    <a:pt x="6732" y="10043"/>
                  </a:lnTo>
                  <a:lnTo>
                    <a:pt x="6744" y="10049"/>
                  </a:lnTo>
                  <a:lnTo>
                    <a:pt x="6755" y="10054"/>
                  </a:lnTo>
                  <a:lnTo>
                    <a:pt x="6766" y="10060"/>
                  </a:lnTo>
                  <a:lnTo>
                    <a:pt x="6777" y="10066"/>
                  </a:lnTo>
                  <a:lnTo>
                    <a:pt x="6787" y="10073"/>
                  </a:lnTo>
                  <a:lnTo>
                    <a:pt x="6797" y="10081"/>
                  </a:lnTo>
                  <a:lnTo>
                    <a:pt x="6807" y="10089"/>
                  </a:lnTo>
                  <a:lnTo>
                    <a:pt x="6817" y="10096"/>
                  </a:lnTo>
                  <a:lnTo>
                    <a:pt x="6826" y="10105"/>
                  </a:lnTo>
                  <a:lnTo>
                    <a:pt x="6834" y="10114"/>
                  </a:lnTo>
                  <a:lnTo>
                    <a:pt x="6842" y="10124"/>
                  </a:lnTo>
                  <a:lnTo>
                    <a:pt x="6849" y="10134"/>
                  </a:lnTo>
                  <a:lnTo>
                    <a:pt x="6856" y="10144"/>
                  </a:lnTo>
                  <a:lnTo>
                    <a:pt x="6863" y="10154"/>
                  </a:lnTo>
                  <a:lnTo>
                    <a:pt x="6868" y="10165"/>
                  </a:lnTo>
                  <a:lnTo>
                    <a:pt x="6874" y="10175"/>
                  </a:lnTo>
                  <a:lnTo>
                    <a:pt x="6879" y="10187"/>
                  </a:lnTo>
                  <a:lnTo>
                    <a:pt x="6883" y="10198"/>
                  </a:lnTo>
                  <a:lnTo>
                    <a:pt x="6887" y="10211"/>
                  </a:lnTo>
                  <a:lnTo>
                    <a:pt x="6889" y="10222"/>
                  </a:lnTo>
                  <a:lnTo>
                    <a:pt x="6893" y="10234"/>
                  </a:lnTo>
                  <a:lnTo>
                    <a:pt x="6894" y="10246"/>
                  </a:lnTo>
                  <a:lnTo>
                    <a:pt x="6895" y="10260"/>
                  </a:lnTo>
                  <a:lnTo>
                    <a:pt x="6895" y="10272"/>
                  </a:lnTo>
                  <a:lnTo>
                    <a:pt x="6895" y="10859"/>
                  </a:lnTo>
                  <a:lnTo>
                    <a:pt x="6895" y="10872"/>
                  </a:lnTo>
                  <a:lnTo>
                    <a:pt x="6894" y="10884"/>
                  </a:lnTo>
                  <a:lnTo>
                    <a:pt x="6893" y="10896"/>
                  </a:lnTo>
                  <a:lnTo>
                    <a:pt x="6889" y="10908"/>
                  </a:lnTo>
                  <a:lnTo>
                    <a:pt x="6887" y="10921"/>
                  </a:lnTo>
                  <a:lnTo>
                    <a:pt x="6883" y="10933"/>
                  </a:lnTo>
                  <a:lnTo>
                    <a:pt x="6879" y="10944"/>
                  </a:lnTo>
                  <a:lnTo>
                    <a:pt x="6874" y="10955"/>
                  </a:lnTo>
                  <a:lnTo>
                    <a:pt x="6868" y="10966"/>
                  </a:lnTo>
                  <a:lnTo>
                    <a:pt x="6863" y="10977"/>
                  </a:lnTo>
                  <a:lnTo>
                    <a:pt x="6856" y="10987"/>
                  </a:lnTo>
                  <a:lnTo>
                    <a:pt x="6849" y="10997"/>
                  </a:lnTo>
                  <a:lnTo>
                    <a:pt x="6842" y="11007"/>
                  </a:lnTo>
                  <a:lnTo>
                    <a:pt x="6834" y="11016"/>
                  </a:lnTo>
                  <a:lnTo>
                    <a:pt x="6826" y="11025"/>
                  </a:lnTo>
                  <a:lnTo>
                    <a:pt x="6817" y="11034"/>
                  </a:lnTo>
                  <a:lnTo>
                    <a:pt x="6807" y="11043"/>
                  </a:lnTo>
                  <a:lnTo>
                    <a:pt x="6797" y="11050"/>
                  </a:lnTo>
                  <a:lnTo>
                    <a:pt x="6787" y="11057"/>
                  </a:lnTo>
                  <a:lnTo>
                    <a:pt x="6777" y="11064"/>
                  </a:lnTo>
                  <a:lnTo>
                    <a:pt x="6766" y="11070"/>
                  </a:lnTo>
                  <a:lnTo>
                    <a:pt x="6755" y="11077"/>
                  </a:lnTo>
                  <a:lnTo>
                    <a:pt x="6744" y="11083"/>
                  </a:lnTo>
                  <a:lnTo>
                    <a:pt x="6732" y="11087"/>
                  </a:lnTo>
                  <a:lnTo>
                    <a:pt x="6720" y="11092"/>
                  </a:lnTo>
                  <a:lnTo>
                    <a:pt x="6707" y="11096"/>
                  </a:lnTo>
                  <a:lnTo>
                    <a:pt x="6694" y="11099"/>
                  </a:lnTo>
                  <a:lnTo>
                    <a:pt x="6682" y="11102"/>
                  </a:lnTo>
                  <a:lnTo>
                    <a:pt x="6669" y="11104"/>
                  </a:lnTo>
                  <a:lnTo>
                    <a:pt x="6655" y="11106"/>
                  </a:lnTo>
                  <a:lnTo>
                    <a:pt x="6642" y="11106"/>
                  </a:lnTo>
                  <a:lnTo>
                    <a:pt x="6628" y="11107"/>
                  </a:lnTo>
                  <a:lnTo>
                    <a:pt x="704" y="11107"/>
                  </a:lnTo>
                  <a:lnTo>
                    <a:pt x="691" y="11106"/>
                  </a:lnTo>
                  <a:lnTo>
                    <a:pt x="678" y="11106"/>
                  </a:lnTo>
                  <a:lnTo>
                    <a:pt x="664" y="11104"/>
                  </a:lnTo>
                  <a:lnTo>
                    <a:pt x="651" y="11102"/>
                  </a:lnTo>
                  <a:lnTo>
                    <a:pt x="638" y="11099"/>
                  </a:lnTo>
                  <a:lnTo>
                    <a:pt x="625" y="11096"/>
                  </a:lnTo>
                  <a:lnTo>
                    <a:pt x="613" y="11092"/>
                  </a:lnTo>
                  <a:lnTo>
                    <a:pt x="601" y="11087"/>
                  </a:lnTo>
                  <a:lnTo>
                    <a:pt x="589" y="11083"/>
                  </a:lnTo>
                  <a:lnTo>
                    <a:pt x="578" y="11077"/>
                  </a:lnTo>
                  <a:lnTo>
                    <a:pt x="566" y="11070"/>
                  </a:lnTo>
                  <a:lnTo>
                    <a:pt x="556" y="11064"/>
                  </a:lnTo>
                  <a:lnTo>
                    <a:pt x="544" y="11057"/>
                  </a:lnTo>
                  <a:lnTo>
                    <a:pt x="534" y="11050"/>
                  </a:lnTo>
                  <a:lnTo>
                    <a:pt x="524" y="11043"/>
                  </a:lnTo>
                  <a:lnTo>
                    <a:pt x="516" y="11034"/>
                  </a:lnTo>
                  <a:lnTo>
                    <a:pt x="507" y="11025"/>
                  </a:lnTo>
                  <a:lnTo>
                    <a:pt x="498" y="11016"/>
                  </a:lnTo>
                  <a:lnTo>
                    <a:pt x="490" y="11007"/>
                  </a:lnTo>
                  <a:lnTo>
                    <a:pt x="483" y="10997"/>
                  </a:lnTo>
                  <a:lnTo>
                    <a:pt x="476" y="10987"/>
                  </a:lnTo>
                  <a:lnTo>
                    <a:pt x="469" y="10977"/>
                  </a:lnTo>
                  <a:lnTo>
                    <a:pt x="463" y="10966"/>
                  </a:lnTo>
                  <a:lnTo>
                    <a:pt x="458" y="10955"/>
                  </a:lnTo>
                  <a:lnTo>
                    <a:pt x="454" y="10944"/>
                  </a:lnTo>
                  <a:lnTo>
                    <a:pt x="449" y="10933"/>
                  </a:lnTo>
                  <a:lnTo>
                    <a:pt x="446" y="10921"/>
                  </a:lnTo>
                  <a:lnTo>
                    <a:pt x="442" y="10908"/>
                  </a:lnTo>
                  <a:lnTo>
                    <a:pt x="440" y="10896"/>
                  </a:lnTo>
                  <a:lnTo>
                    <a:pt x="439" y="10884"/>
                  </a:lnTo>
                  <a:lnTo>
                    <a:pt x="438" y="10872"/>
                  </a:lnTo>
                  <a:lnTo>
                    <a:pt x="437" y="10859"/>
                  </a:lnTo>
                  <a:lnTo>
                    <a:pt x="437" y="10272"/>
                  </a:lnTo>
                  <a:lnTo>
                    <a:pt x="438" y="10260"/>
                  </a:lnTo>
                  <a:lnTo>
                    <a:pt x="439" y="10246"/>
                  </a:lnTo>
                  <a:lnTo>
                    <a:pt x="440" y="10234"/>
                  </a:lnTo>
                  <a:lnTo>
                    <a:pt x="442" y="10222"/>
                  </a:lnTo>
                  <a:lnTo>
                    <a:pt x="446" y="10211"/>
                  </a:lnTo>
                  <a:lnTo>
                    <a:pt x="449" y="10198"/>
                  </a:lnTo>
                  <a:lnTo>
                    <a:pt x="454" y="10187"/>
                  </a:lnTo>
                  <a:lnTo>
                    <a:pt x="458" y="10175"/>
                  </a:lnTo>
                  <a:lnTo>
                    <a:pt x="463" y="10165"/>
                  </a:lnTo>
                  <a:lnTo>
                    <a:pt x="469" y="10154"/>
                  </a:lnTo>
                  <a:lnTo>
                    <a:pt x="476" y="10144"/>
                  </a:lnTo>
                  <a:lnTo>
                    <a:pt x="483" y="10134"/>
                  </a:lnTo>
                  <a:lnTo>
                    <a:pt x="490" y="10124"/>
                  </a:lnTo>
                  <a:lnTo>
                    <a:pt x="498" y="10114"/>
                  </a:lnTo>
                  <a:lnTo>
                    <a:pt x="507" y="10105"/>
                  </a:lnTo>
                  <a:lnTo>
                    <a:pt x="516" y="10096"/>
                  </a:lnTo>
                  <a:lnTo>
                    <a:pt x="524" y="10089"/>
                  </a:lnTo>
                  <a:lnTo>
                    <a:pt x="534" y="10081"/>
                  </a:lnTo>
                  <a:lnTo>
                    <a:pt x="544" y="10073"/>
                  </a:lnTo>
                  <a:lnTo>
                    <a:pt x="556" y="10066"/>
                  </a:lnTo>
                  <a:lnTo>
                    <a:pt x="566" y="10060"/>
                  </a:lnTo>
                  <a:lnTo>
                    <a:pt x="578" y="10054"/>
                  </a:lnTo>
                  <a:lnTo>
                    <a:pt x="589" y="10049"/>
                  </a:lnTo>
                  <a:lnTo>
                    <a:pt x="601" y="10043"/>
                  </a:lnTo>
                  <a:lnTo>
                    <a:pt x="613" y="10039"/>
                  </a:lnTo>
                  <a:lnTo>
                    <a:pt x="625" y="10035"/>
                  </a:lnTo>
                  <a:lnTo>
                    <a:pt x="638" y="10032"/>
                  </a:lnTo>
                  <a:lnTo>
                    <a:pt x="651" y="10029"/>
                  </a:lnTo>
                  <a:lnTo>
                    <a:pt x="664" y="10027"/>
                  </a:lnTo>
                  <a:lnTo>
                    <a:pt x="678" y="10025"/>
                  </a:lnTo>
                  <a:lnTo>
                    <a:pt x="691" y="10024"/>
                  </a:lnTo>
                  <a:lnTo>
                    <a:pt x="704" y="10024"/>
                  </a:lnTo>
                  <a:close/>
                  <a:moveTo>
                    <a:pt x="704" y="8842"/>
                  </a:moveTo>
                  <a:lnTo>
                    <a:pt x="6628" y="8842"/>
                  </a:lnTo>
                  <a:lnTo>
                    <a:pt x="6642" y="8842"/>
                  </a:lnTo>
                  <a:lnTo>
                    <a:pt x="6655" y="8843"/>
                  </a:lnTo>
                  <a:lnTo>
                    <a:pt x="6669" y="8845"/>
                  </a:lnTo>
                  <a:lnTo>
                    <a:pt x="6682" y="8846"/>
                  </a:lnTo>
                  <a:lnTo>
                    <a:pt x="6694" y="8849"/>
                  </a:lnTo>
                  <a:lnTo>
                    <a:pt x="6707" y="8853"/>
                  </a:lnTo>
                  <a:lnTo>
                    <a:pt x="6720" y="8857"/>
                  </a:lnTo>
                  <a:lnTo>
                    <a:pt x="6732" y="8862"/>
                  </a:lnTo>
                  <a:lnTo>
                    <a:pt x="6744" y="8866"/>
                  </a:lnTo>
                  <a:lnTo>
                    <a:pt x="6755" y="8872"/>
                  </a:lnTo>
                  <a:lnTo>
                    <a:pt x="6766" y="8877"/>
                  </a:lnTo>
                  <a:lnTo>
                    <a:pt x="6777" y="8884"/>
                  </a:lnTo>
                  <a:lnTo>
                    <a:pt x="6787" y="8891"/>
                  </a:lnTo>
                  <a:lnTo>
                    <a:pt x="6797" y="8898"/>
                  </a:lnTo>
                  <a:lnTo>
                    <a:pt x="6807" y="8906"/>
                  </a:lnTo>
                  <a:lnTo>
                    <a:pt x="6817" y="8915"/>
                  </a:lnTo>
                  <a:lnTo>
                    <a:pt x="6826" y="8923"/>
                  </a:lnTo>
                  <a:lnTo>
                    <a:pt x="6834" y="8932"/>
                  </a:lnTo>
                  <a:lnTo>
                    <a:pt x="6842" y="8942"/>
                  </a:lnTo>
                  <a:lnTo>
                    <a:pt x="6849" y="8952"/>
                  </a:lnTo>
                  <a:lnTo>
                    <a:pt x="6856" y="8962"/>
                  </a:lnTo>
                  <a:lnTo>
                    <a:pt x="6863" y="8972"/>
                  </a:lnTo>
                  <a:lnTo>
                    <a:pt x="6868" y="8983"/>
                  </a:lnTo>
                  <a:lnTo>
                    <a:pt x="6874" y="8994"/>
                  </a:lnTo>
                  <a:lnTo>
                    <a:pt x="6879" y="9005"/>
                  </a:lnTo>
                  <a:lnTo>
                    <a:pt x="6883" y="9016"/>
                  </a:lnTo>
                  <a:lnTo>
                    <a:pt x="6887" y="9028"/>
                  </a:lnTo>
                  <a:lnTo>
                    <a:pt x="6889" y="9039"/>
                  </a:lnTo>
                  <a:lnTo>
                    <a:pt x="6893" y="9051"/>
                  </a:lnTo>
                  <a:lnTo>
                    <a:pt x="6894" y="9065"/>
                  </a:lnTo>
                  <a:lnTo>
                    <a:pt x="6895" y="9077"/>
                  </a:lnTo>
                  <a:lnTo>
                    <a:pt x="6895" y="9089"/>
                  </a:lnTo>
                  <a:lnTo>
                    <a:pt x="6895" y="9676"/>
                  </a:lnTo>
                  <a:lnTo>
                    <a:pt x="6895" y="9689"/>
                  </a:lnTo>
                  <a:lnTo>
                    <a:pt x="6894" y="9701"/>
                  </a:lnTo>
                  <a:lnTo>
                    <a:pt x="6893" y="9714"/>
                  </a:lnTo>
                  <a:lnTo>
                    <a:pt x="6889" y="9726"/>
                  </a:lnTo>
                  <a:lnTo>
                    <a:pt x="6887" y="9738"/>
                  </a:lnTo>
                  <a:lnTo>
                    <a:pt x="6883" y="9750"/>
                  </a:lnTo>
                  <a:lnTo>
                    <a:pt x="6879" y="9761"/>
                  </a:lnTo>
                  <a:lnTo>
                    <a:pt x="6874" y="9772"/>
                  </a:lnTo>
                  <a:lnTo>
                    <a:pt x="6868" y="9784"/>
                  </a:lnTo>
                  <a:lnTo>
                    <a:pt x="6863" y="9795"/>
                  </a:lnTo>
                  <a:lnTo>
                    <a:pt x="6856" y="9805"/>
                  </a:lnTo>
                  <a:lnTo>
                    <a:pt x="6849" y="9815"/>
                  </a:lnTo>
                  <a:lnTo>
                    <a:pt x="6842" y="9825"/>
                  </a:lnTo>
                  <a:lnTo>
                    <a:pt x="6834" y="9834"/>
                  </a:lnTo>
                  <a:lnTo>
                    <a:pt x="6826" y="9842"/>
                  </a:lnTo>
                  <a:lnTo>
                    <a:pt x="6817" y="9851"/>
                  </a:lnTo>
                  <a:lnTo>
                    <a:pt x="6807" y="9860"/>
                  </a:lnTo>
                  <a:lnTo>
                    <a:pt x="6797" y="9868"/>
                  </a:lnTo>
                  <a:lnTo>
                    <a:pt x="6787" y="9875"/>
                  </a:lnTo>
                  <a:lnTo>
                    <a:pt x="6777" y="9882"/>
                  </a:lnTo>
                  <a:lnTo>
                    <a:pt x="6766" y="9888"/>
                  </a:lnTo>
                  <a:lnTo>
                    <a:pt x="6755" y="9895"/>
                  </a:lnTo>
                  <a:lnTo>
                    <a:pt x="6744" y="9900"/>
                  </a:lnTo>
                  <a:lnTo>
                    <a:pt x="6732" y="9905"/>
                  </a:lnTo>
                  <a:lnTo>
                    <a:pt x="6720" y="9909"/>
                  </a:lnTo>
                  <a:lnTo>
                    <a:pt x="6707" y="9913"/>
                  </a:lnTo>
                  <a:lnTo>
                    <a:pt x="6694" y="9917"/>
                  </a:lnTo>
                  <a:lnTo>
                    <a:pt x="6682" y="9919"/>
                  </a:lnTo>
                  <a:lnTo>
                    <a:pt x="6669" y="9921"/>
                  </a:lnTo>
                  <a:lnTo>
                    <a:pt x="6655" y="9923"/>
                  </a:lnTo>
                  <a:lnTo>
                    <a:pt x="6642" y="9924"/>
                  </a:lnTo>
                  <a:lnTo>
                    <a:pt x="6628" y="9924"/>
                  </a:lnTo>
                  <a:lnTo>
                    <a:pt x="704" y="9924"/>
                  </a:lnTo>
                  <a:lnTo>
                    <a:pt x="691" y="9924"/>
                  </a:lnTo>
                  <a:lnTo>
                    <a:pt x="678" y="9923"/>
                  </a:lnTo>
                  <a:lnTo>
                    <a:pt x="664" y="9921"/>
                  </a:lnTo>
                  <a:lnTo>
                    <a:pt x="651" y="9919"/>
                  </a:lnTo>
                  <a:lnTo>
                    <a:pt x="638" y="9917"/>
                  </a:lnTo>
                  <a:lnTo>
                    <a:pt x="625" y="9913"/>
                  </a:lnTo>
                  <a:lnTo>
                    <a:pt x="613" y="9909"/>
                  </a:lnTo>
                  <a:lnTo>
                    <a:pt x="601" y="9905"/>
                  </a:lnTo>
                  <a:lnTo>
                    <a:pt x="589" y="9900"/>
                  </a:lnTo>
                  <a:lnTo>
                    <a:pt x="578" y="9895"/>
                  </a:lnTo>
                  <a:lnTo>
                    <a:pt x="566" y="9888"/>
                  </a:lnTo>
                  <a:lnTo>
                    <a:pt x="556" y="9882"/>
                  </a:lnTo>
                  <a:lnTo>
                    <a:pt x="544" y="9875"/>
                  </a:lnTo>
                  <a:lnTo>
                    <a:pt x="534" y="9868"/>
                  </a:lnTo>
                  <a:lnTo>
                    <a:pt x="524" y="9860"/>
                  </a:lnTo>
                  <a:lnTo>
                    <a:pt x="516" y="9851"/>
                  </a:lnTo>
                  <a:lnTo>
                    <a:pt x="507" y="9842"/>
                  </a:lnTo>
                  <a:lnTo>
                    <a:pt x="498" y="9834"/>
                  </a:lnTo>
                  <a:lnTo>
                    <a:pt x="490" y="9825"/>
                  </a:lnTo>
                  <a:lnTo>
                    <a:pt x="483" y="9815"/>
                  </a:lnTo>
                  <a:lnTo>
                    <a:pt x="476" y="9805"/>
                  </a:lnTo>
                  <a:lnTo>
                    <a:pt x="469" y="9795"/>
                  </a:lnTo>
                  <a:lnTo>
                    <a:pt x="463" y="9784"/>
                  </a:lnTo>
                  <a:lnTo>
                    <a:pt x="458" y="9772"/>
                  </a:lnTo>
                  <a:lnTo>
                    <a:pt x="454" y="9761"/>
                  </a:lnTo>
                  <a:lnTo>
                    <a:pt x="449" y="9750"/>
                  </a:lnTo>
                  <a:lnTo>
                    <a:pt x="446" y="9738"/>
                  </a:lnTo>
                  <a:lnTo>
                    <a:pt x="442" y="9726"/>
                  </a:lnTo>
                  <a:lnTo>
                    <a:pt x="440" y="9714"/>
                  </a:lnTo>
                  <a:lnTo>
                    <a:pt x="439" y="9701"/>
                  </a:lnTo>
                  <a:lnTo>
                    <a:pt x="438" y="9689"/>
                  </a:lnTo>
                  <a:lnTo>
                    <a:pt x="437" y="9676"/>
                  </a:lnTo>
                  <a:lnTo>
                    <a:pt x="437" y="9089"/>
                  </a:lnTo>
                  <a:lnTo>
                    <a:pt x="438" y="9077"/>
                  </a:lnTo>
                  <a:lnTo>
                    <a:pt x="439" y="9065"/>
                  </a:lnTo>
                  <a:lnTo>
                    <a:pt x="440" y="9051"/>
                  </a:lnTo>
                  <a:lnTo>
                    <a:pt x="442" y="9039"/>
                  </a:lnTo>
                  <a:lnTo>
                    <a:pt x="446" y="9028"/>
                  </a:lnTo>
                  <a:lnTo>
                    <a:pt x="449" y="9016"/>
                  </a:lnTo>
                  <a:lnTo>
                    <a:pt x="454" y="9005"/>
                  </a:lnTo>
                  <a:lnTo>
                    <a:pt x="458" y="8994"/>
                  </a:lnTo>
                  <a:lnTo>
                    <a:pt x="463" y="8983"/>
                  </a:lnTo>
                  <a:lnTo>
                    <a:pt x="469" y="8972"/>
                  </a:lnTo>
                  <a:lnTo>
                    <a:pt x="476" y="8962"/>
                  </a:lnTo>
                  <a:lnTo>
                    <a:pt x="483" y="8952"/>
                  </a:lnTo>
                  <a:lnTo>
                    <a:pt x="490" y="8942"/>
                  </a:lnTo>
                  <a:lnTo>
                    <a:pt x="498" y="8932"/>
                  </a:lnTo>
                  <a:lnTo>
                    <a:pt x="507" y="8923"/>
                  </a:lnTo>
                  <a:lnTo>
                    <a:pt x="516" y="8915"/>
                  </a:lnTo>
                  <a:lnTo>
                    <a:pt x="524" y="8906"/>
                  </a:lnTo>
                  <a:lnTo>
                    <a:pt x="534" y="8898"/>
                  </a:lnTo>
                  <a:lnTo>
                    <a:pt x="544" y="8891"/>
                  </a:lnTo>
                  <a:lnTo>
                    <a:pt x="556" y="8884"/>
                  </a:lnTo>
                  <a:lnTo>
                    <a:pt x="566" y="8877"/>
                  </a:lnTo>
                  <a:lnTo>
                    <a:pt x="578" y="8872"/>
                  </a:lnTo>
                  <a:lnTo>
                    <a:pt x="589" y="8866"/>
                  </a:lnTo>
                  <a:lnTo>
                    <a:pt x="601" y="8862"/>
                  </a:lnTo>
                  <a:lnTo>
                    <a:pt x="613" y="8857"/>
                  </a:lnTo>
                  <a:lnTo>
                    <a:pt x="625" y="8853"/>
                  </a:lnTo>
                  <a:lnTo>
                    <a:pt x="638" y="8849"/>
                  </a:lnTo>
                  <a:lnTo>
                    <a:pt x="651" y="8846"/>
                  </a:lnTo>
                  <a:lnTo>
                    <a:pt x="664" y="8845"/>
                  </a:lnTo>
                  <a:lnTo>
                    <a:pt x="678" y="8843"/>
                  </a:lnTo>
                  <a:lnTo>
                    <a:pt x="691" y="8842"/>
                  </a:lnTo>
                  <a:lnTo>
                    <a:pt x="704" y="8842"/>
                  </a:lnTo>
                  <a:close/>
                  <a:moveTo>
                    <a:pt x="704" y="7659"/>
                  </a:moveTo>
                  <a:lnTo>
                    <a:pt x="6628" y="7659"/>
                  </a:lnTo>
                  <a:lnTo>
                    <a:pt x="6642" y="7659"/>
                  </a:lnTo>
                  <a:lnTo>
                    <a:pt x="6655" y="7660"/>
                  </a:lnTo>
                  <a:lnTo>
                    <a:pt x="6669" y="7662"/>
                  </a:lnTo>
                  <a:lnTo>
                    <a:pt x="6682" y="7665"/>
                  </a:lnTo>
                  <a:lnTo>
                    <a:pt x="6694" y="7667"/>
                  </a:lnTo>
                  <a:lnTo>
                    <a:pt x="6707" y="7670"/>
                  </a:lnTo>
                  <a:lnTo>
                    <a:pt x="6720" y="7675"/>
                  </a:lnTo>
                  <a:lnTo>
                    <a:pt x="6732" y="7679"/>
                  </a:lnTo>
                  <a:lnTo>
                    <a:pt x="6744" y="7684"/>
                  </a:lnTo>
                  <a:lnTo>
                    <a:pt x="6755" y="7689"/>
                  </a:lnTo>
                  <a:lnTo>
                    <a:pt x="6766" y="7696"/>
                  </a:lnTo>
                  <a:lnTo>
                    <a:pt x="6777" y="7701"/>
                  </a:lnTo>
                  <a:lnTo>
                    <a:pt x="6787" y="7709"/>
                  </a:lnTo>
                  <a:lnTo>
                    <a:pt x="6797" y="7716"/>
                  </a:lnTo>
                  <a:lnTo>
                    <a:pt x="6807" y="7723"/>
                  </a:lnTo>
                  <a:lnTo>
                    <a:pt x="6817" y="7732"/>
                  </a:lnTo>
                  <a:lnTo>
                    <a:pt x="6826" y="7740"/>
                  </a:lnTo>
                  <a:lnTo>
                    <a:pt x="6834" y="7750"/>
                  </a:lnTo>
                  <a:lnTo>
                    <a:pt x="6842" y="7759"/>
                  </a:lnTo>
                  <a:lnTo>
                    <a:pt x="6849" y="7769"/>
                  </a:lnTo>
                  <a:lnTo>
                    <a:pt x="6856" y="7779"/>
                  </a:lnTo>
                  <a:lnTo>
                    <a:pt x="6863" y="7789"/>
                  </a:lnTo>
                  <a:lnTo>
                    <a:pt x="6868" y="7800"/>
                  </a:lnTo>
                  <a:lnTo>
                    <a:pt x="6874" y="7811"/>
                  </a:lnTo>
                  <a:lnTo>
                    <a:pt x="6879" y="7822"/>
                  </a:lnTo>
                  <a:lnTo>
                    <a:pt x="6883" y="7833"/>
                  </a:lnTo>
                  <a:lnTo>
                    <a:pt x="6887" y="7846"/>
                  </a:lnTo>
                  <a:lnTo>
                    <a:pt x="6889" y="7858"/>
                  </a:lnTo>
                  <a:lnTo>
                    <a:pt x="6893" y="7870"/>
                  </a:lnTo>
                  <a:lnTo>
                    <a:pt x="6894" y="7882"/>
                  </a:lnTo>
                  <a:lnTo>
                    <a:pt x="6895" y="7894"/>
                  </a:lnTo>
                  <a:lnTo>
                    <a:pt x="6895" y="7907"/>
                  </a:lnTo>
                  <a:lnTo>
                    <a:pt x="6895" y="8494"/>
                  </a:lnTo>
                  <a:lnTo>
                    <a:pt x="6895" y="8507"/>
                  </a:lnTo>
                  <a:lnTo>
                    <a:pt x="6894" y="8519"/>
                  </a:lnTo>
                  <a:lnTo>
                    <a:pt x="6893" y="8531"/>
                  </a:lnTo>
                  <a:lnTo>
                    <a:pt x="6889" y="8543"/>
                  </a:lnTo>
                  <a:lnTo>
                    <a:pt x="6887" y="8556"/>
                  </a:lnTo>
                  <a:lnTo>
                    <a:pt x="6883" y="8568"/>
                  </a:lnTo>
                  <a:lnTo>
                    <a:pt x="6879" y="8579"/>
                  </a:lnTo>
                  <a:lnTo>
                    <a:pt x="6874" y="8590"/>
                  </a:lnTo>
                  <a:lnTo>
                    <a:pt x="6868" y="8601"/>
                  </a:lnTo>
                  <a:lnTo>
                    <a:pt x="6863" y="8612"/>
                  </a:lnTo>
                  <a:lnTo>
                    <a:pt x="6856" y="8622"/>
                  </a:lnTo>
                  <a:lnTo>
                    <a:pt x="6849" y="8632"/>
                  </a:lnTo>
                  <a:lnTo>
                    <a:pt x="6842" y="8642"/>
                  </a:lnTo>
                  <a:lnTo>
                    <a:pt x="6834" y="8651"/>
                  </a:lnTo>
                  <a:lnTo>
                    <a:pt x="6826" y="8661"/>
                  </a:lnTo>
                  <a:lnTo>
                    <a:pt x="6817" y="8669"/>
                  </a:lnTo>
                  <a:lnTo>
                    <a:pt x="6807" y="8678"/>
                  </a:lnTo>
                  <a:lnTo>
                    <a:pt x="6797" y="8685"/>
                  </a:lnTo>
                  <a:lnTo>
                    <a:pt x="6787" y="8692"/>
                  </a:lnTo>
                  <a:lnTo>
                    <a:pt x="6777" y="8700"/>
                  </a:lnTo>
                  <a:lnTo>
                    <a:pt x="6766" y="8706"/>
                  </a:lnTo>
                  <a:lnTo>
                    <a:pt x="6755" y="8712"/>
                  </a:lnTo>
                  <a:lnTo>
                    <a:pt x="6744" y="8717"/>
                  </a:lnTo>
                  <a:lnTo>
                    <a:pt x="6732" y="8722"/>
                  </a:lnTo>
                  <a:lnTo>
                    <a:pt x="6720" y="8726"/>
                  </a:lnTo>
                  <a:lnTo>
                    <a:pt x="6707" y="8731"/>
                  </a:lnTo>
                  <a:lnTo>
                    <a:pt x="6694" y="8734"/>
                  </a:lnTo>
                  <a:lnTo>
                    <a:pt x="6682" y="8736"/>
                  </a:lnTo>
                  <a:lnTo>
                    <a:pt x="6669" y="8739"/>
                  </a:lnTo>
                  <a:lnTo>
                    <a:pt x="6655" y="8741"/>
                  </a:lnTo>
                  <a:lnTo>
                    <a:pt x="6642" y="8742"/>
                  </a:lnTo>
                  <a:lnTo>
                    <a:pt x="6628" y="8742"/>
                  </a:lnTo>
                  <a:lnTo>
                    <a:pt x="704" y="8742"/>
                  </a:lnTo>
                  <a:lnTo>
                    <a:pt x="691" y="8742"/>
                  </a:lnTo>
                  <a:lnTo>
                    <a:pt x="678" y="8741"/>
                  </a:lnTo>
                  <a:lnTo>
                    <a:pt x="664" y="8739"/>
                  </a:lnTo>
                  <a:lnTo>
                    <a:pt x="651" y="8736"/>
                  </a:lnTo>
                  <a:lnTo>
                    <a:pt x="638" y="8734"/>
                  </a:lnTo>
                  <a:lnTo>
                    <a:pt x="625" y="8731"/>
                  </a:lnTo>
                  <a:lnTo>
                    <a:pt x="613" y="8726"/>
                  </a:lnTo>
                  <a:lnTo>
                    <a:pt x="601" y="8722"/>
                  </a:lnTo>
                  <a:lnTo>
                    <a:pt x="589" y="8717"/>
                  </a:lnTo>
                  <a:lnTo>
                    <a:pt x="578" y="8712"/>
                  </a:lnTo>
                  <a:lnTo>
                    <a:pt x="566" y="8706"/>
                  </a:lnTo>
                  <a:lnTo>
                    <a:pt x="556" y="8700"/>
                  </a:lnTo>
                  <a:lnTo>
                    <a:pt x="544" y="8692"/>
                  </a:lnTo>
                  <a:lnTo>
                    <a:pt x="534" y="8685"/>
                  </a:lnTo>
                  <a:lnTo>
                    <a:pt x="524" y="8678"/>
                  </a:lnTo>
                  <a:lnTo>
                    <a:pt x="516" y="8669"/>
                  </a:lnTo>
                  <a:lnTo>
                    <a:pt x="507" y="8661"/>
                  </a:lnTo>
                  <a:lnTo>
                    <a:pt x="498" y="8651"/>
                  </a:lnTo>
                  <a:lnTo>
                    <a:pt x="490" y="8642"/>
                  </a:lnTo>
                  <a:lnTo>
                    <a:pt x="483" y="8632"/>
                  </a:lnTo>
                  <a:lnTo>
                    <a:pt x="476" y="8622"/>
                  </a:lnTo>
                  <a:lnTo>
                    <a:pt x="469" y="8612"/>
                  </a:lnTo>
                  <a:lnTo>
                    <a:pt x="463" y="8601"/>
                  </a:lnTo>
                  <a:lnTo>
                    <a:pt x="458" y="8590"/>
                  </a:lnTo>
                  <a:lnTo>
                    <a:pt x="454" y="8579"/>
                  </a:lnTo>
                  <a:lnTo>
                    <a:pt x="449" y="8568"/>
                  </a:lnTo>
                  <a:lnTo>
                    <a:pt x="446" y="8556"/>
                  </a:lnTo>
                  <a:lnTo>
                    <a:pt x="442" y="8543"/>
                  </a:lnTo>
                  <a:lnTo>
                    <a:pt x="440" y="8531"/>
                  </a:lnTo>
                  <a:lnTo>
                    <a:pt x="439" y="8519"/>
                  </a:lnTo>
                  <a:lnTo>
                    <a:pt x="438" y="8507"/>
                  </a:lnTo>
                  <a:lnTo>
                    <a:pt x="437" y="8494"/>
                  </a:lnTo>
                  <a:lnTo>
                    <a:pt x="437" y="7907"/>
                  </a:lnTo>
                  <a:lnTo>
                    <a:pt x="438" y="7894"/>
                  </a:lnTo>
                  <a:lnTo>
                    <a:pt x="439" y="7882"/>
                  </a:lnTo>
                  <a:lnTo>
                    <a:pt x="440" y="7870"/>
                  </a:lnTo>
                  <a:lnTo>
                    <a:pt x="442" y="7858"/>
                  </a:lnTo>
                  <a:lnTo>
                    <a:pt x="446" y="7846"/>
                  </a:lnTo>
                  <a:lnTo>
                    <a:pt x="449" y="7833"/>
                  </a:lnTo>
                  <a:lnTo>
                    <a:pt x="454" y="7822"/>
                  </a:lnTo>
                  <a:lnTo>
                    <a:pt x="458" y="7811"/>
                  </a:lnTo>
                  <a:lnTo>
                    <a:pt x="463" y="7800"/>
                  </a:lnTo>
                  <a:lnTo>
                    <a:pt x="469" y="7789"/>
                  </a:lnTo>
                  <a:lnTo>
                    <a:pt x="476" y="7779"/>
                  </a:lnTo>
                  <a:lnTo>
                    <a:pt x="483" y="7769"/>
                  </a:lnTo>
                  <a:lnTo>
                    <a:pt x="490" y="7759"/>
                  </a:lnTo>
                  <a:lnTo>
                    <a:pt x="498" y="7750"/>
                  </a:lnTo>
                  <a:lnTo>
                    <a:pt x="507" y="7740"/>
                  </a:lnTo>
                  <a:lnTo>
                    <a:pt x="516" y="7732"/>
                  </a:lnTo>
                  <a:lnTo>
                    <a:pt x="524" y="7723"/>
                  </a:lnTo>
                  <a:lnTo>
                    <a:pt x="534" y="7716"/>
                  </a:lnTo>
                  <a:lnTo>
                    <a:pt x="544" y="7709"/>
                  </a:lnTo>
                  <a:lnTo>
                    <a:pt x="556" y="7701"/>
                  </a:lnTo>
                  <a:lnTo>
                    <a:pt x="566" y="7696"/>
                  </a:lnTo>
                  <a:lnTo>
                    <a:pt x="578" y="7689"/>
                  </a:lnTo>
                  <a:lnTo>
                    <a:pt x="589" y="7684"/>
                  </a:lnTo>
                  <a:lnTo>
                    <a:pt x="601" y="7679"/>
                  </a:lnTo>
                  <a:lnTo>
                    <a:pt x="613" y="7675"/>
                  </a:lnTo>
                  <a:lnTo>
                    <a:pt x="625" y="7670"/>
                  </a:lnTo>
                  <a:lnTo>
                    <a:pt x="638" y="7667"/>
                  </a:lnTo>
                  <a:lnTo>
                    <a:pt x="651" y="7665"/>
                  </a:lnTo>
                  <a:lnTo>
                    <a:pt x="664" y="7662"/>
                  </a:lnTo>
                  <a:lnTo>
                    <a:pt x="678" y="7660"/>
                  </a:lnTo>
                  <a:lnTo>
                    <a:pt x="691" y="7659"/>
                  </a:lnTo>
                  <a:lnTo>
                    <a:pt x="704" y="7659"/>
                  </a:lnTo>
                  <a:close/>
                  <a:moveTo>
                    <a:pt x="704" y="6477"/>
                  </a:moveTo>
                  <a:lnTo>
                    <a:pt x="6628" y="6477"/>
                  </a:lnTo>
                  <a:lnTo>
                    <a:pt x="6642" y="6477"/>
                  </a:lnTo>
                  <a:lnTo>
                    <a:pt x="6655" y="6478"/>
                  </a:lnTo>
                  <a:lnTo>
                    <a:pt x="6669" y="6480"/>
                  </a:lnTo>
                  <a:lnTo>
                    <a:pt x="6682" y="6482"/>
                  </a:lnTo>
                  <a:lnTo>
                    <a:pt x="6694" y="6484"/>
                  </a:lnTo>
                  <a:lnTo>
                    <a:pt x="6707" y="6488"/>
                  </a:lnTo>
                  <a:lnTo>
                    <a:pt x="6720" y="6492"/>
                  </a:lnTo>
                  <a:lnTo>
                    <a:pt x="6732" y="6497"/>
                  </a:lnTo>
                  <a:lnTo>
                    <a:pt x="6744" y="6501"/>
                  </a:lnTo>
                  <a:lnTo>
                    <a:pt x="6755" y="6506"/>
                  </a:lnTo>
                  <a:lnTo>
                    <a:pt x="6766" y="6513"/>
                  </a:lnTo>
                  <a:lnTo>
                    <a:pt x="6777" y="6519"/>
                  </a:lnTo>
                  <a:lnTo>
                    <a:pt x="6787" y="6526"/>
                  </a:lnTo>
                  <a:lnTo>
                    <a:pt x="6797" y="6533"/>
                  </a:lnTo>
                  <a:lnTo>
                    <a:pt x="6807" y="6541"/>
                  </a:lnTo>
                  <a:lnTo>
                    <a:pt x="6817" y="6550"/>
                  </a:lnTo>
                  <a:lnTo>
                    <a:pt x="6826" y="6559"/>
                  </a:lnTo>
                  <a:lnTo>
                    <a:pt x="6834" y="6568"/>
                  </a:lnTo>
                  <a:lnTo>
                    <a:pt x="6842" y="6576"/>
                  </a:lnTo>
                  <a:lnTo>
                    <a:pt x="6849" y="6586"/>
                  </a:lnTo>
                  <a:lnTo>
                    <a:pt x="6856" y="6596"/>
                  </a:lnTo>
                  <a:lnTo>
                    <a:pt x="6863" y="6606"/>
                  </a:lnTo>
                  <a:lnTo>
                    <a:pt x="6868" y="6617"/>
                  </a:lnTo>
                  <a:lnTo>
                    <a:pt x="6874" y="6629"/>
                  </a:lnTo>
                  <a:lnTo>
                    <a:pt x="6879" y="6640"/>
                  </a:lnTo>
                  <a:lnTo>
                    <a:pt x="6883" y="6651"/>
                  </a:lnTo>
                  <a:lnTo>
                    <a:pt x="6887" y="6663"/>
                  </a:lnTo>
                  <a:lnTo>
                    <a:pt x="6889" y="6675"/>
                  </a:lnTo>
                  <a:lnTo>
                    <a:pt x="6893" y="6687"/>
                  </a:lnTo>
                  <a:lnTo>
                    <a:pt x="6894" y="6700"/>
                  </a:lnTo>
                  <a:lnTo>
                    <a:pt x="6895" y="6712"/>
                  </a:lnTo>
                  <a:lnTo>
                    <a:pt x="6895" y="6725"/>
                  </a:lnTo>
                  <a:lnTo>
                    <a:pt x="6895" y="7312"/>
                  </a:lnTo>
                  <a:lnTo>
                    <a:pt x="6895" y="7324"/>
                  </a:lnTo>
                  <a:lnTo>
                    <a:pt x="6894" y="7336"/>
                  </a:lnTo>
                  <a:lnTo>
                    <a:pt x="6893" y="7350"/>
                  </a:lnTo>
                  <a:lnTo>
                    <a:pt x="6889" y="7362"/>
                  </a:lnTo>
                  <a:lnTo>
                    <a:pt x="6887" y="7373"/>
                  </a:lnTo>
                  <a:lnTo>
                    <a:pt x="6883" y="7385"/>
                  </a:lnTo>
                  <a:lnTo>
                    <a:pt x="6879" y="7396"/>
                  </a:lnTo>
                  <a:lnTo>
                    <a:pt x="6874" y="7407"/>
                  </a:lnTo>
                  <a:lnTo>
                    <a:pt x="6868" y="7418"/>
                  </a:lnTo>
                  <a:lnTo>
                    <a:pt x="6863" y="7429"/>
                  </a:lnTo>
                  <a:lnTo>
                    <a:pt x="6856" y="7439"/>
                  </a:lnTo>
                  <a:lnTo>
                    <a:pt x="6849" y="7449"/>
                  </a:lnTo>
                  <a:lnTo>
                    <a:pt x="6842" y="7459"/>
                  </a:lnTo>
                  <a:lnTo>
                    <a:pt x="6834" y="7469"/>
                  </a:lnTo>
                  <a:lnTo>
                    <a:pt x="6826" y="7478"/>
                  </a:lnTo>
                  <a:lnTo>
                    <a:pt x="6817" y="7486"/>
                  </a:lnTo>
                  <a:lnTo>
                    <a:pt x="6807" y="7495"/>
                  </a:lnTo>
                  <a:lnTo>
                    <a:pt x="6797" y="7503"/>
                  </a:lnTo>
                  <a:lnTo>
                    <a:pt x="6787" y="7510"/>
                  </a:lnTo>
                  <a:lnTo>
                    <a:pt x="6777" y="7517"/>
                  </a:lnTo>
                  <a:lnTo>
                    <a:pt x="6766" y="7524"/>
                  </a:lnTo>
                  <a:lnTo>
                    <a:pt x="6755" y="7529"/>
                  </a:lnTo>
                  <a:lnTo>
                    <a:pt x="6744" y="7535"/>
                  </a:lnTo>
                  <a:lnTo>
                    <a:pt x="6732" y="7539"/>
                  </a:lnTo>
                  <a:lnTo>
                    <a:pt x="6720" y="7544"/>
                  </a:lnTo>
                  <a:lnTo>
                    <a:pt x="6707" y="7548"/>
                  </a:lnTo>
                  <a:lnTo>
                    <a:pt x="6694" y="7552"/>
                  </a:lnTo>
                  <a:lnTo>
                    <a:pt x="6682" y="7554"/>
                  </a:lnTo>
                  <a:lnTo>
                    <a:pt x="6669" y="7556"/>
                  </a:lnTo>
                  <a:lnTo>
                    <a:pt x="6655" y="7558"/>
                  </a:lnTo>
                  <a:lnTo>
                    <a:pt x="6642" y="7559"/>
                  </a:lnTo>
                  <a:lnTo>
                    <a:pt x="6628" y="7559"/>
                  </a:lnTo>
                  <a:lnTo>
                    <a:pt x="704" y="7559"/>
                  </a:lnTo>
                  <a:lnTo>
                    <a:pt x="691" y="7559"/>
                  </a:lnTo>
                  <a:lnTo>
                    <a:pt x="678" y="7558"/>
                  </a:lnTo>
                  <a:lnTo>
                    <a:pt x="664" y="7556"/>
                  </a:lnTo>
                  <a:lnTo>
                    <a:pt x="651" y="7554"/>
                  </a:lnTo>
                  <a:lnTo>
                    <a:pt x="638" y="7552"/>
                  </a:lnTo>
                  <a:lnTo>
                    <a:pt x="625" y="7548"/>
                  </a:lnTo>
                  <a:lnTo>
                    <a:pt x="613" y="7544"/>
                  </a:lnTo>
                  <a:lnTo>
                    <a:pt x="601" y="7539"/>
                  </a:lnTo>
                  <a:lnTo>
                    <a:pt x="589" y="7535"/>
                  </a:lnTo>
                  <a:lnTo>
                    <a:pt x="578" y="7529"/>
                  </a:lnTo>
                  <a:lnTo>
                    <a:pt x="566" y="7524"/>
                  </a:lnTo>
                  <a:lnTo>
                    <a:pt x="556" y="7517"/>
                  </a:lnTo>
                  <a:lnTo>
                    <a:pt x="544" y="7510"/>
                  </a:lnTo>
                  <a:lnTo>
                    <a:pt x="534" y="7503"/>
                  </a:lnTo>
                  <a:lnTo>
                    <a:pt x="524" y="7495"/>
                  </a:lnTo>
                  <a:lnTo>
                    <a:pt x="516" y="7486"/>
                  </a:lnTo>
                  <a:lnTo>
                    <a:pt x="507" y="7478"/>
                  </a:lnTo>
                  <a:lnTo>
                    <a:pt x="498" y="7469"/>
                  </a:lnTo>
                  <a:lnTo>
                    <a:pt x="490" y="7459"/>
                  </a:lnTo>
                  <a:lnTo>
                    <a:pt x="483" y="7449"/>
                  </a:lnTo>
                  <a:lnTo>
                    <a:pt x="476" y="7439"/>
                  </a:lnTo>
                  <a:lnTo>
                    <a:pt x="469" y="7429"/>
                  </a:lnTo>
                  <a:lnTo>
                    <a:pt x="463" y="7418"/>
                  </a:lnTo>
                  <a:lnTo>
                    <a:pt x="458" y="7407"/>
                  </a:lnTo>
                  <a:lnTo>
                    <a:pt x="454" y="7396"/>
                  </a:lnTo>
                  <a:lnTo>
                    <a:pt x="449" y="7385"/>
                  </a:lnTo>
                  <a:lnTo>
                    <a:pt x="446" y="7373"/>
                  </a:lnTo>
                  <a:lnTo>
                    <a:pt x="442" y="7362"/>
                  </a:lnTo>
                  <a:lnTo>
                    <a:pt x="440" y="7350"/>
                  </a:lnTo>
                  <a:lnTo>
                    <a:pt x="439" y="7336"/>
                  </a:lnTo>
                  <a:lnTo>
                    <a:pt x="438" y="7324"/>
                  </a:lnTo>
                  <a:lnTo>
                    <a:pt x="437" y="7312"/>
                  </a:lnTo>
                  <a:lnTo>
                    <a:pt x="437" y="6725"/>
                  </a:lnTo>
                  <a:lnTo>
                    <a:pt x="438" y="6712"/>
                  </a:lnTo>
                  <a:lnTo>
                    <a:pt x="439" y="6700"/>
                  </a:lnTo>
                  <a:lnTo>
                    <a:pt x="440" y="6687"/>
                  </a:lnTo>
                  <a:lnTo>
                    <a:pt x="442" y="6675"/>
                  </a:lnTo>
                  <a:lnTo>
                    <a:pt x="446" y="6663"/>
                  </a:lnTo>
                  <a:lnTo>
                    <a:pt x="449" y="6651"/>
                  </a:lnTo>
                  <a:lnTo>
                    <a:pt x="454" y="6640"/>
                  </a:lnTo>
                  <a:lnTo>
                    <a:pt x="458" y="6629"/>
                  </a:lnTo>
                  <a:lnTo>
                    <a:pt x="463" y="6617"/>
                  </a:lnTo>
                  <a:lnTo>
                    <a:pt x="469" y="6606"/>
                  </a:lnTo>
                  <a:lnTo>
                    <a:pt x="476" y="6596"/>
                  </a:lnTo>
                  <a:lnTo>
                    <a:pt x="483" y="6586"/>
                  </a:lnTo>
                  <a:lnTo>
                    <a:pt x="490" y="6576"/>
                  </a:lnTo>
                  <a:lnTo>
                    <a:pt x="498" y="6568"/>
                  </a:lnTo>
                  <a:lnTo>
                    <a:pt x="507" y="6559"/>
                  </a:lnTo>
                  <a:lnTo>
                    <a:pt x="516" y="6550"/>
                  </a:lnTo>
                  <a:lnTo>
                    <a:pt x="524" y="6541"/>
                  </a:lnTo>
                  <a:lnTo>
                    <a:pt x="534" y="6533"/>
                  </a:lnTo>
                  <a:lnTo>
                    <a:pt x="544" y="6526"/>
                  </a:lnTo>
                  <a:lnTo>
                    <a:pt x="556" y="6519"/>
                  </a:lnTo>
                  <a:lnTo>
                    <a:pt x="566" y="6513"/>
                  </a:lnTo>
                  <a:lnTo>
                    <a:pt x="578" y="6506"/>
                  </a:lnTo>
                  <a:lnTo>
                    <a:pt x="589" y="6501"/>
                  </a:lnTo>
                  <a:lnTo>
                    <a:pt x="601" y="6497"/>
                  </a:lnTo>
                  <a:lnTo>
                    <a:pt x="613" y="6492"/>
                  </a:lnTo>
                  <a:lnTo>
                    <a:pt x="625" y="6488"/>
                  </a:lnTo>
                  <a:lnTo>
                    <a:pt x="638" y="6484"/>
                  </a:lnTo>
                  <a:lnTo>
                    <a:pt x="651" y="6482"/>
                  </a:lnTo>
                  <a:lnTo>
                    <a:pt x="664" y="6480"/>
                  </a:lnTo>
                  <a:lnTo>
                    <a:pt x="678" y="6478"/>
                  </a:lnTo>
                  <a:lnTo>
                    <a:pt x="691" y="6477"/>
                  </a:lnTo>
                  <a:lnTo>
                    <a:pt x="704" y="6477"/>
                  </a:lnTo>
                  <a:close/>
                  <a:moveTo>
                    <a:pt x="704" y="5294"/>
                  </a:moveTo>
                  <a:lnTo>
                    <a:pt x="6628" y="5294"/>
                  </a:lnTo>
                  <a:lnTo>
                    <a:pt x="6642" y="5295"/>
                  </a:lnTo>
                  <a:lnTo>
                    <a:pt x="6655" y="5295"/>
                  </a:lnTo>
                  <a:lnTo>
                    <a:pt x="6669" y="5297"/>
                  </a:lnTo>
                  <a:lnTo>
                    <a:pt x="6682" y="5299"/>
                  </a:lnTo>
                  <a:lnTo>
                    <a:pt x="6694" y="5302"/>
                  </a:lnTo>
                  <a:lnTo>
                    <a:pt x="6707" y="5305"/>
                  </a:lnTo>
                  <a:lnTo>
                    <a:pt x="6720" y="5309"/>
                  </a:lnTo>
                  <a:lnTo>
                    <a:pt x="6732" y="5314"/>
                  </a:lnTo>
                  <a:lnTo>
                    <a:pt x="6744" y="5318"/>
                  </a:lnTo>
                  <a:lnTo>
                    <a:pt x="6755" y="5324"/>
                  </a:lnTo>
                  <a:lnTo>
                    <a:pt x="6766" y="5331"/>
                  </a:lnTo>
                  <a:lnTo>
                    <a:pt x="6777" y="5337"/>
                  </a:lnTo>
                  <a:lnTo>
                    <a:pt x="6787" y="5344"/>
                  </a:lnTo>
                  <a:lnTo>
                    <a:pt x="6797" y="5351"/>
                  </a:lnTo>
                  <a:lnTo>
                    <a:pt x="6807" y="5358"/>
                  </a:lnTo>
                  <a:lnTo>
                    <a:pt x="6817" y="5367"/>
                  </a:lnTo>
                  <a:lnTo>
                    <a:pt x="6826" y="5376"/>
                  </a:lnTo>
                  <a:lnTo>
                    <a:pt x="6834" y="5385"/>
                  </a:lnTo>
                  <a:lnTo>
                    <a:pt x="6842" y="5394"/>
                  </a:lnTo>
                  <a:lnTo>
                    <a:pt x="6849" y="5404"/>
                  </a:lnTo>
                  <a:lnTo>
                    <a:pt x="6856" y="5414"/>
                  </a:lnTo>
                  <a:lnTo>
                    <a:pt x="6863" y="5424"/>
                  </a:lnTo>
                  <a:lnTo>
                    <a:pt x="6868" y="5435"/>
                  </a:lnTo>
                  <a:lnTo>
                    <a:pt x="6874" y="5446"/>
                  </a:lnTo>
                  <a:lnTo>
                    <a:pt x="6879" y="5457"/>
                  </a:lnTo>
                  <a:lnTo>
                    <a:pt x="6883" y="5468"/>
                  </a:lnTo>
                  <a:lnTo>
                    <a:pt x="6887" y="5480"/>
                  </a:lnTo>
                  <a:lnTo>
                    <a:pt x="6889" y="5493"/>
                  </a:lnTo>
                  <a:lnTo>
                    <a:pt x="6893" y="5505"/>
                  </a:lnTo>
                  <a:lnTo>
                    <a:pt x="6894" y="5517"/>
                  </a:lnTo>
                  <a:lnTo>
                    <a:pt x="6895" y="5529"/>
                  </a:lnTo>
                  <a:lnTo>
                    <a:pt x="6895" y="5542"/>
                  </a:lnTo>
                  <a:lnTo>
                    <a:pt x="6895" y="6129"/>
                  </a:lnTo>
                  <a:lnTo>
                    <a:pt x="6895" y="6142"/>
                  </a:lnTo>
                  <a:lnTo>
                    <a:pt x="6894" y="6155"/>
                  </a:lnTo>
                  <a:lnTo>
                    <a:pt x="6893" y="6167"/>
                  </a:lnTo>
                  <a:lnTo>
                    <a:pt x="6889" y="6179"/>
                  </a:lnTo>
                  <a:lnTo>
                    <a:pt x="6887" y="6190"/>
                  </a:lnTo>
                  <a:lnTo>
                    <a:pt x="6883" y="6203"/>
                  </a:lnTo>
                  <a:lnTo>
                    <a:pt x="6879" y="6214"/>
                  </a:lnTo>
                  <a:lnTo>
                    <a:pt x="6874" y="6226"/>
                  </a:lnTo>
                  <a:lnTo>
                    <a:pt x="6868" y="6236"/>
                  </a:lnTo>
                  <a:lnTo>
                    <a:pt x="6863" y="6247"/>
                  </a:lnTo>
                  <a:lnTo>
                    <a:pt x="6856" y="6257"/>
                  </a:lnTo>
                  <a:lnTo>
                    <a:pt x="6849" y="6267"/>
                  </a:lnTo>
                  <a:lnTo>
                    <a:pt x="6842" y="6277"/>
                  </a:lnTo>
                  <a:lnTo>
                    <a:pt x="6834" y="6287"/>
                  </a:lnTo>
                  <a:lnTo>
                    <a:pt x="6826" y="6296"/>
                  </a:lnTo>
                  <a:lnTo>
                    <a:pt x="6817" y="6305"/>
                  </a:lnTo>
                  <a:lnTo>
                    <a:pt x="6807" y="6312"/>
                  </a:lnTo>
                  <a:lnTo>
                    <a:pt x="6797" y="6320"/>
                  </a:lnTo>
                  <a:lnTo>
                    <a:pt x="6787" y="6328"/>
                  </a:lnTo>
                  <a:lnTo>
                    <a:pt x="6777" y="6335"/>
                  </a:lnTo>
                  <a:lnTo>
                    <a:pt x="6766" y="6341"/>
                  </a:lnTo>
                  <a:lnTo>
                    <a:pt x="6755" y="6347"/>
                  </a:lnTo>
                  <a:lnTo>
                    <a:pt x="6744" y="6352"/>
                  </a:lnTo>
                  <a:lnTo>
                    <a:pt x="6732" y="6358"/>
                  </a:lnTo>
                  <a:lnTo>
                    <a:pt x="6720" y="6362"/>
                  </a:lnTo>
                  <a:lnTo>
                    <a:pt x="6707" y="6366"/>
                  </a:lnTo>
                  <a:lnTo>
                    <a:pt x="6694" y="6369"/>
                  </a:lnTo>
                  <a:lnTo>
                    <a:pt x="6682" y="6372"/>
                  </a:lnTo>
                  <a:lnTo>
                    <a:pt x="6669" y="6374"/>
                  </a:lnTo>
                  <a:lnTo>
                    <a:pt x="6655" y="6376"/>
                  </a:lnTo>
                  <a:lnTo>
                    <a:pt x="6642" y="6377"/>
                  </a:lnTo>
                  <a:lnTo>
                    <a:pt x="6628" y="6377"/>
                  </a:lnTo>
                  <a:lnTo>
                    <a:pt x="704" y="6377"/>
                  </a:lnTo>
                  <a:lnTo>
                    <a:pt x="691" y="6377"/>
                  </a:lnTo>
                  <a:lnTo>
                    <a:pt x="678" y="6376"/>
                  </a:lnTo>
                  <a:lnTo>
                    <a:pt x="664" y="6374"/>
                  </a:lnTo>
                  <a:lnTo>
                    <a:pt x="651" y="6372"/>
                  </a:lnTo>
                  <a:lnTo>
                    <a:pt x="638" y="6369"/>
                  </a:lnTo>
                  <a:lnTo>
                    <a:pt x="625" y="6366"/>
                  </a:lnTo>
                  <a:lnTo>
                    <a:pt x="613" y="6362"/>
                  </a:lnTo>
                  <a:lnTo>
                    <a:pt x="601" y="6358"/>
                  </a:lnTo>
                  <a:lnTo>
                    <a:pt x="589" y="6352"/>
                  </a:lnTo>
                  <a:lnTo>
                    <a:pt x="578" y="6347"/>
                  </a:lnTo>
                  <a:lnTo>
                    <a:pt x="566" y="6341"/>
                  </a:lnTo>
                  <a:lnTo>
                    <a:pt x="556" y="6335"/>
                  </a:lnTo>
                  <a:lnTo>
                    <a:pt x="544" y="6328"/>
                  </a:lnTo>
                  <a:lnTo>
                    <a:pt x="534" y="6320"/>
                  </a:lnTo>
                  <a:lnTo>
                    <a:pt x="524" y="6312"/>
                  </a:lnTo>
                  <a:lnTo>
                    <a:pt x="516" y="6305"/>
                  </a:lnTo>
                  <a:lnTo>
                    <a:pt x="507" y="6296"/>
                  </a:lnTo>
                  <a:lnTo>
                    <a:pt x="498" y="6287"/>
                  </a:lnTo>
                  <a:lnTo>
                    <a:pt x="490" y="6277"/>
                  </a:lnTo>
                  <a:lnTo>
                    <a:pt x="483" y="6267"/>
                  </a:lnTo>
                  <a:lnTo>
                    <a:pt x="476" y="6257"/>
                  </a:lnTo>
                  <a:lnTo>
                    <a:pt x="469" y="6247"/>
                  </a:lnTo>
                  <a:lnTo>
                    <a:pt x="463" y="6236"/>
                  </a:lnTo>
                  <a:lnTo>
                    <a:pt x="458" y="6226"/>
                  </a:lnTo>
                  <a:lnTo>
                    <a:pt x="454" y="6214"/>
                  </a:lnTo>
                  <a:lnTo>
                    <a:pt x="449" y="6203"/>
                  </a:lnTo>
                  <a:lnTo>
                    <a:pt x="446" y="6190"/>
                  </a:lnTo>
                  <a:lnTo>
                    <a:pt x="442" y="6179"/>
                  </a:lnTo>
                  <a:lnTo>
                    <a:pt x="440" y="6167"/>
                  </a:lnTo>
                  <a:lnTo>
                    <a:pt x="439" y="6155"/>
                  </a:lnTo>
                  <a:lnTo>
                    <a:pt x="438" y="6142"/>
                  </a:lnTo>
                  <a:lnTo>
                    <a:pt x="437" y="6129"/>
                  </a:lnTo>
                  <a:lnTo>
                    <a:pt x="437" y="5542"/>
                  </a:lnTo>
                  <a:lnTo>
                    <a:pt x="438" y="5529"/>
                  </a:lnTo>
                  <a:lnTo>
                    <a:pt x="439" y="5517"/>
                  </a:lnTo>
                  <a:lnTo>
                    <a:pt x="440" y="5505"/>
                  </a:lnTo>
                  <a:lnTo>
                    <a:pt x="442" y="5493"/>
                  </a:lnTo>
                  <a:lnTo>
                    <a:pt x="446" y="5480"/>
                  </a:lnTo>
                  <a:lnTo>
                    <a:pt x="449" y="5468"/>
                  </a:lnTo>
                  <a:lnTo>
                    <a:pt x="454" y="5457"/>
                  </a:lnTo>
                  <a:lnTo>
                    <a:pt x="458" y="5446"/>
                  </a:lnTo>
                  <a:lnTo>
                    <a:pt x="463" y="5435"/>
                  </a:lnTo>
                  <a:lnTo>
                    <a:pt x="469" y="5424"/>
                  </a:lnTo>
                  <a:lnTo>
                    <a:pt x="476" y="5414"/>
                  </a:lnTo>
                  <a:lnTo>
                    <a:pt x="483" y="5404"/>
                  </a:lnTo>
                  <a:lnTo>
                    <a:pt x="490" y="5394"/>
                  </a:lnTo>
                  <a:lnTo>
                    <a:pt x="498" y="5385"/>
                  </a:lnTo>
                  <a:lnTo>
                    <a:pt x="507" y="5376"/>
                  </a:lnTo>
                  <a:lnTo>
                    <a:pt x="516" y="5367"/>
                  </a:lnTo>
                  <a:lnTo>
                    <a:pt x="524" y="5358"/>
                  </a:lnTo>
                  <a:lnTo>
                    <a:pt x="534" y="5351"/>
                  </a:lnTo>
                  <a:lnTo>
                    <a:pt x="544" y="5344"/>
                  </a:lnTo>
                  <a:lnTo>
                    <a:pt x="556" y="5337"/>
                  </a:lnTo>
                  <a:lnTo>
                    <a:pt x="566" y="5331"/>
                  </a:lnTo>
                  <a:lnTo>
                    <a:pt x="578" y="5324"/>
                  </a:lnTo>
                  <a:lnTo>
                    <a:pt x="589" y="5318"/>
                  </a:lnTo>
                  <a:lnTo>
                    <a:pt x="601" y="5314"/>
                  </a:lnTo>
                  <a:lnTo>
                    <a:pt x="613" y="5309"/>
                  </a:lnTo>
                  <a:lnTo>
                    <a:pt x="625" y="5305"/>
                  </a:lnTo>
                  <a:lnTo>
                    <a:pt x="638" y="5302"/>
                  </a:lnTo>
                  <a:lnTo>
                    <a:pt x="651" y="5299"/>
                  </a:lnTo>
                  <a:lnTo>
                    <a:pt x="664" y="5297"/>
                  </a:lnTo>
                  <a:lnTo>
                    <a:pt x="678" y="5295"/>
                  </a:lnTo>
                  <a:lnTo>
                    <a:pt x="691" y="5295"/>
                  </a:lnTo>
                  <a:lnTo>
                    <a:pt x="704" y="5294"/>
                  </a:lnTo>
                  <a:close/>
                  <a:moveTo>
                    <a:pt x="704" y="4111"/>
                  </a:moveTo>
                  <a:lnTo>
                    <a:pt x="6628" y="4111"/>
                  </a:lnTo>
                  <a:lnTo>
                    <a:pt x="6642" y="4112"/>
                  </a:lnTo>
                  <a:lnTo>
                    <a:pt x="6655" y="4112"/>
                  </a:lnTo>
                  <a:lnTo>
                    <a:pt x="6669" y="4115"/>
                  </a:lnTo>
                  <a:lnTo>
                    <a:pt x="6682" y="4117"/>
                  </a:lnTo>
                  <a:lnTo>
                    <a:pt x="6694" y="4119"/>
                  </a:lnTo>
                  <a:lnTo>
                    <a:pt x="6707" y="4122"/>
                  </a:lnTo>
                  <a:lnTo>
                    <a:pt x="6720" y="4127"/>
                  </a:lnTo>
                  <a:lnTo>
                    <a:pt x="6732" y="4131"/>
                  </a:lnTo>
                  <a:lnTo>
                    <a:pt x="6744" y="4136"/>
                  </a:lnTo>
                  <a:lnTo>
                    <a:pt x="6755" y="4141"/>
                  </a:lnTo>
                  <a:lnTo>
                    <a:pt x="6766" y="4148"/>
                  </a:lnTo>
                  <a:lnTo>
                    <a:pt x="6777" y="4155"/>
                  </a:lnTo>
                  <a:lnTo>
                    <a:pt x="6787" y="4161"/>
                  </a:lnTo>
                  <a:lnTo>
                    <a:pt x="6797" y="4169"/>
                  </a:lnTo>
                  <a:lnTo>
                    <a:pt x="6807" y="4177"/>
                  </a:lnTo>
                  <a:lnTo>
                    <a:pt x="6817" y="4185"/>
                  </a:lnTo>
                  <a:lnTo>
                    <a:pt x="6826" y="4193"/>
                  </a:lnTo>
                  <a:lnTo>
                    <a:pt x="6834" y="4202"/>
                  </a:lnTo>
                  <a:lnTo>
                    <a:pt x="6842" y="4211"/>
                  </a:lnTo>
                  <a:lnTo>
                    <a:pt x="6849" y="4221"/>
                  </a:lnTo>
                  <a:lnTo>
                    <a:pt x="6856" y="4231"/>
                  </a:lnTo>
                  <a:lnTo>
                    <a:pt x="6863" y="4241"/>
                  </a:lnTo>
                  <a:lnTo>
                    <a:pt x="6868" y="4252"/>
                  </a:lnTo>
                  <a:lnTo>
                    <a:pt x="6874" y="4263"/>
                  </a:lnTo>
                  <a:lnTo>
                    <a:pt x="6879" y="4274"/>
                  </a:lnTo>
                  <a:lnTo>
                    <a:pt x="6883" y="4287"/>
                  </a:lnTo>
                  <a:lnTo>
                    <a:pt x="6887" y="4298"/>
                  </a:lnTo>
                  <a:lnTo>
                    <a:pt x="6889" y="4310"/>
                  </a:lnTo>
                  <a:lnTo>
                    <a:pt x="6893" y="4322"/>
                  </a:lnTo>
                  <a:lnTo>
                    <a:pt x="6894" y="4334"/>
                  </a:lnTo>
                  <a:lnTo>
                    <a:pt x="6895" y="4347"/>
                  </a:lnTo>
                  <a:lnTo>
                    <a:pt x="6895" y="4360"/>
                  </a:lnTo>
                  <a:lnTo>
                    <a:pt x="6895" y="4947"/>
                  </a:lnTo>
                  <a:lnTo>
                    <a:pt x="6895" y="4959"/>
                  </a:lnTo>
                  <a:lnTo>
                    <a:pt x="6894" y="4972"/>
                  </a:lnTo>
                  <a:lnTo>
                    <a:pt x="6893" y="4984"/>
                  </a:lnTo>
                  <a:lnTo>
                    <a:pt x="6889" y="4997"/>
                  </a:lnTo>
                  <a:lnTo>
                    <a:pt x="6887" y="5009"/>
                  </a:lnTo>
                  <a:lnTo>
                    <a:pt x="6883" y="5020"/>
                  </a:lnTo>
                  <a:lnTo>
                    <a:pt x="6879" y="5031"/>
                  </a:lnTo>
                  <a:lnTo>
                    <a:pt x="6874" y="5043"/>
                  </a:lnTo>
                  <a:lnTo>
                    <a:pt x="6868" y="5054"/>
                  </a:lnTo>
                  <a:lnTo>
                    <a:pt x="6863" y="5064"/>
                  </a:lnTo>
                  <a:lnTo>
                    <a:pt x="6856" y="5074"/>
                  </a:lnTo>
                  <a:lnTo>
                    <a:pt x="6849" y="5085"/>
                  </a:lnTo>
                  <a:lnTo>
                    <a:pt x="6842" y="5094"/>
                  </a:lnTo>
                  <a:lnTo>
                    <a:pt x="6834" y="5104"/>
                  </a:lnTo>
                  <a:lnTo>
                    <a:pt x="6826" y="5113"/>
                  </a:lnTo>
                  <a:lnTo>
                    <a:pt x="6817" y="5122"/>
                  </a:lnTo>
                  <a:lnTo>
                    <a:pt x="6807" y="5130"/>
                  </a:lnTo>
                  <a:lnTo>
                    <a:pt x="6797" y="5138"/>
                  </a:lnTo>
                  <a:lnTo>
                    <a:pt x="6787" y="5145"/>
                  </a:lnTo>
                  <a:lnTo>
                    <a:pt x="6777" y="5152"/>
                  </a:lnTo>
                  <a:lnTo>
                    <a:pt x="6766" y="5159"/>
                  </a:lnTo>
                  <a:lnTo>
                    <a:pt x="6755" y="5164"/>
                  </a:lnTo>
                  <a:lnTo>
                    <a:pt x="6744" y="5170"/>
                  </a:lnTo>
                  <a:lnTo>
                    <a:pt x="6732" y="5175"/>
                  </a:lnTo>
                  <a:lnTo>
                    <a:pt x="6720" y="5180"/>
                  </a:lnTo>
                  <a:lnTo>
                    <a:pt x="6707" y="5183"/>
                  </a:lnTo>
                  <a:lnTo>
                    <a:pt x="6694" y="5186"/>
                  </a:lnTo>
                  <a:lnTo>
                    <a:pt x="6682" y="5190"/>
                  </a:lnTo>
                  <a:lnTo>
                    <a:pt x="6669" y="5192"/>
                  </a:lnTo>
                  <a:lnTo>
                    <a:pt x="6655" y="5193"/>
                  </a:lnTo>
                  <a:lnTo>
                    <a:pt x="6642" y="5194"/>
                  </a:lnTo>
                  <a:lnTo>
                    <a:pt x="6628" y="5194"/>
                  </a:lnTo>
                  <a:lnTo>
                    <a:pt x="704" y="5194"/>
                  </a:lnTo>
                  <a:lnTo>
                    <a:pt x="691" y="5194"/>
                  </a:lnTo>
                  <a:lnTo>
                    <a:pt x="678" y="5193"/>
                  </a:lnTo>
                  <a:lnTo>
                    <a:pt x="664" y="5192"/>
                  </a:lnTo>
                  <a:lnTo>
                    <a:pt x="651" y="5190"/>
                  </a:lnTo>
                  <a:lnTo>
                    <a:pt x="638" y="5186"/>
                  </a:lnTo>
                  <a:lnTo>
                    <a:pt x="625" y="5183"/>
                  </a:lnTo>
                  <a:lnTo>
                    <a:pt x="613" y="5180"/>
                  </a:lnTo>
                  <a:lnTo>
                    <a:pt x="601" y="5175"/>
                  </a:lnTo>
                  <a:lnTo>
                    <a:pt x="589" y="5170"/>
                  </a:lnTo>
                  <a:lnTo>
                    <a:pt x="578" y="5164"/>
                  </a:lnTo>
                  <a:lnTo>
                    <a:pt x="566" y="5159"/>
                  </a:lnTo>
                  <a:lnTo>
                    <a:pt x="556" y="5152"/>
                  </a:lnTo>
                  <a:lnTo>
                    <a:pt x="544" y="5145"/>
                  </a:lnTo>
                  <a:lnTo>
                    <a:pt x="534" y="5138"/>
                  </a:lnTo>
                  <a:lnTo>
                    <a:pt x="524" y="5130"/>
                  </a:lnTo>
                  <a:lnTo>
                    <a:pt x="516" y="5122"/>
                  </a:lnTo>
                  <a:lnTo>
                    <a:pt x="507" y="5113"/>
                  </a:lnTo>
                  <a:lnTo>
                    <a:pt x="498" y="5104"/>
                  </a:lnTo>
                  <a:lnTo>
                    <a:pt x="490" y="5094"/>
                  </a:lnTo>
                  <a:lnTo>
                    <a:pt x="483" y="5085"/>
                  </a:lnTo>
                  <a:lnTo>
                    <a:pt x="476" y="5074"/>
                  </a:lnTo>
                  <a:lnTo>
                    <a:pt x="469" y="5064"/>
                  </a:lnTo>
                  <a:lnTo>
                    <a:pt x="463" y="5054"/>
                  </a:lnTo>
                  <a:lnTo>
                    <a:pt x="458" y="5043"/>
                  </a:lnTo>
                  <a:lnTo>
                    <a:pt x="454" y="5031"/>
                  </a:lnTo>
                  <a:lnTo>
                    <a:pt x="449" y="5020"/>
                  </a:lnTo>
                  <a:lnTo>
                    <a:pt x="446" y="5009"/>
                  </a:lnTo>
                  <a:lnTo>
                    <a:pt x="442" y="4997"/>
                  </a:lnTo>
                  <a:lnTo>
                    <a:pt x="440" y="4984"/>
                  </a:lnTo>
                  <a:lnTo>
                    <a:pt x="439" y="4972"/>
                  </a:lnTo>
                  <a:lnTo>
                    <a:pt x="438" y="4959"/>
                  </a:lnTo>
                  <a:lnTo>
                    <a:pt x="437" y="4947"/>
                  </a:lnTo>
                  <a:lnTo>
                    <a:pt x="437" y="4360"/>
                  </a:lnTo>
                  <a:lnTo>
                    <a:pt x="438" y="4347"/>
                  </a:lnTo>
                  <a:lnTo>
                    <a:pt x="439" y="4334"/>
                  </a:lnTo>
                  <a:lnTo>
                    <a:pt x="440" y="4322"/>
                  </a:lnTo>
                  <a:lnTo>
                    <a:pt x="442" y="4310"/>
                  </a:lnTo>
                  <a:lnTo>
                    <a:pt x="446" y="4298"/>
                  </a:lnTo>
                  <a:lnTo>
                    <a:pt x="449" y="4287"/>
                  </a:lnTo>
                  <a:lnTo>
                    <a:pt x="454" y="4274"/>
                  </a:lnTo>
                  <a:lnTo>
                    <a:pt x="458" y="4263"/>
                  </a:lnTo>
                  <a:lnTo>
                    <a:pt x="463" y="4252"/>
                  </a:lnTo>
                  <a:lnTo>
                    <a:pt x="469" y="4241"/>
                  </a:lnTo>
                  <a:lnTo>
                    <a:pt x="476" y="4231"/>
                  </a:lnTo>
                  <a:lnTo>
                    <a:pt x="483" y="4221"/>
                  </a:lnTo>
                  <a:lnTo>
                    <a:pt x="490" y="4211"/>
                  </a:lnTo>
                  <a:lnTo>
                    <a:pt x="498" y="4202"/>
                  </a:lnTo>
                  <a:lnTo>
                    <a:pt x="507" y="4193"/>
                  </a:lnTo>
                  <a:lnTo>
                    <a:pt x="516" y="4185"/>
                  </a:lnTo>
                  <a:lnTo>
                    <a:pt x="524" y="4177"/>
                  </a:lnTo>
                  <a:lnTo>
                    <a:pt x="534" y="4169"/>
                  </a:lnTo>
                  <a:lnTo>
                    <a:pt x="544" y="4161"/>
                  </a:lnTo>
                  <a:lnTo>
                    <a:pt x="556" y="4155"/>
                  </a:lnTo>
                  <a:lnTo>
                    <a:pt x="566" y="4148"/>
                  </a:lnTo>
                  <a:lnTo>
                    <a:pt x="578" y="4141"/>
                  </a:lnTo>
                  <a:lnTo>
                    <a:pt x="589" y="4136"/>
                  </a:lnTo>
                  <a:lnTo>
                    <a:pt x="601" y="4131"/>
                  </a:lnTo>
                  <a:lnTo>
                    <a:pt x="613" y="4127"/>
                  </a:lnTo>
                  <a:lnTo>
                    <a:pt x="625" y="4122"/>
                  </a:lnTo>
                  <a:lnTo>
                    <a:pt x="638" y="4119"/>
                  </a:lnTo>
                  <a:lnTo>
                    <a:pt x="651" y="4117"/>
                  </a:lnTo>
                  <a:lnTo>
                    <a:pt x="664" y="4115"/>
                  </a:lnTo>
                  <a:lnTo>
                    <a:pt x="678" y="4112"/>
                  </a:lnTo>
                  <a:lnTo>
                    <a:pt x="691" y="4112"/>
                  </a:lnTo>
                  <a:lnTo>
                    <a:pt x="704" y="4111"/>
                  </a:lnTo>
                  <a:close/>
                  <a:moveTo>
                    <a:pt x="3677" y="13159"/>
                  </a:moveTo>
                  <a:lnTo>
                    <a:pt x="3706" y="13159"/>
                  </a:lnTo>
                  <a:lnTo>
                    <a:pt x="3733" y="13162"/>
                  </a:lnTo>
                  <a:lnTo>
                    <a:pt x="3761" y="13165"/>
                  </a:lnTo>
                  <a:lnTo>
                    <a:pt x="3789" y="13171"/>
                  </a:lnTo>
                  <a:lnTo>
                    <a:pt x="3816" y="13176"/>
                  </a:lnTo>
                  <a:lnTo>
                    <a:pt x="3842" y="13184"/>
                  </a:lnTo>
                  <a:lnTo>
                    <a:pt x="3868" y="13193"/>
                  </a:lnTo>
                  <a:lnTo>
                    <a:pt x="3893" y="13203"/>
                  </a:lnTo>
                  <a:lnTo>
                    <a:pt x="3918" y="13214"/>
                  </a:lnTo>
                  <a:lnTo>
                    <a:pt x="3941" y="13226"/>
                  </a:lnTo>
                  <a:lnTo>
                    <a:pt x="3964" y="13239"/>
                  </a:lnTo>
                  <a:lnTo>
                    <a:pt x="3987" y="13254"/>
                  </a:lnTo>
                  <a:lnTo>
                    <a:pt x="4008" y="13269"/>
                  </a:lnTo>
                  <a:lnTo>
                    <a:pt x="4030" y="13286"/>
                  </a:lnTo>
                  <a:lnTo>
                    <a:pt x="4051" y="13304"/>
                  </a:lnTo>
                  <a:lnTo>
                    <a:pt x="4069" y="13322"/>
                  </a:lnTo>
                  <a:lnTo>
                    <a:pt x="4088" y="13341"/>
                  </a:lnTo>
                  <a:lnTo>
                    <a:pt x="4105" y="13361"/>
                  </a:lnTo>
                  <a:lnTo>
                    <a:pt x="4122" y="13382"/>
                  </a:lnTo>
                  <a:lnTo>
                    <a:pt x="4137" y="13405"/>
                  </a:lnTo>
                  <a:lnTo>
                    <a:pt x="4152" y="13427"/>
                  </a:lnTo>
                  <a:lnTo>
                    <a:pt x="4165" y="13450"/>
                  </a:lnTo>
                  <a:lnTo>
                    <a:pt x="4177" y="13474"/>
                  </a:lnTo>
                  <a:lnTo>
                    <a:pt x="4189" y="13499"/>
                  </a:lnTo>
                  <a:lnTo>
                    <a:pt x="4198" y="13524"/>
                  </a:lnTo>
                  <a:lnTo>
                    <a:pt x="4207" y="13550"/>
                  </a:lnTo>
                  <a:lnTo>
                    <a:pt x="4215" y="13577"/>
                  </a:lnTo>
                  <a:lnTo>
                    <a:pt x="4221" y="13603"/>
                  </a:lnTo>
                  <a:lnTo>
                    <a:pt x="4226" y="13630"/>
                  </a:lnTo>
                  <a:lnTo>
                    <a:pt x="4229" y="13658"/>
                  </a:lnTo>
                  <a:lnTo>
                    <a:pt x="4231" y="13686"/>
                  </a:lnTo>
                  <a:lnTo>
                    <a:pt x="4232" y="13715"/>
                  </a:lnTo>
                  <a:lnTo>
                    <a:pt x="4231" y="13743"/>
                  </a:lnTo>
                  <a:lnTo>
                    <a:pt x="4229" y="13772"/>
                  </a:lnTo>
                  <a:lnTo>
                    <a:pt x="4226" y="13800"/>
                  </a:lnTo>
                  <a:lnTo>
                    <a:pt x="4221" y="13826"/>
                  </a:lnTo>
                  <a:lnTo>
                    <a:pt x="4215" y="13854"/>
                  </a:lnTo>
                  <a:lnTo>
                    <a:pt x="4207" y="13879"/>
                  </a:lnTo>
                  <a:lnTo>
                    <a:pt x="4198" y="13905"/>
                  </a:lnTo>
                  <a:lnTo>
                    <a:pt x="4189" y="13930"/>
                  </a:lnTo>
                  <a:lnTo>
                    <a:pt x="4177" y="13955"/>
                  </a:lnTo>
                  <a:lnTo>
                    <a:pt x="4165" y="13979"/>
                  </a:lnTo>
                  <a:lnTo>
                    <a:pt x="4152" y="14003"/>
                  </a:lnTo>
                  <a:lnTo>
                    <a:pt x="4137" y="14025"/>
                  </a:lnTo>
                  <a:lnTo>
                    <a:pt x="4122" y="14047"/>
                  </a:lnTo>
                  <a:lnTo>
                    <a:pt x="4105" y="14068"/>
                  </a:lnTo>
                  <a:lnTo>
                    <a:pt x="4088" y="14088"/>
                  </a:lnTo>
                  <a:lnTo>
                    <a:pt x="4069" y="14107"/>
                  </a:lnTo>
                  <a:lnTo>
                    <a:pt x="4051" y="14126"/>
                  </a:lnTo>
                  <a:lnTo>
                    <a:pt x="4030" y="14143"/>
                  </a:lnTo>
                  <a:lnTo>
                    <a:pt x="4008" y="14160"/>
                  </a:lnTo>
                  <a:lnTo>
                    <a:pt x="3987" y="14176"/>
                  </a:lnTo>
                  <a:lnTo>
                    <a:pt x="3964" y="14190"/>
                  </a:lnTo>
                  <a:lnTo>
                    <a:pt x="3941" y="14203"/>
                  </a:lnTo>
                  <a:lnTo>
                    <a:pt x="3918" y="14216"/>
                  </a:lnTo>
                  <a:lnTo>
                    <a:pt x="3893" y="14227"/>
                  </a:lnTo>
                  <a:lnTo>
                    <a:pt x="3868" y="14237"/>
                  </a:lnTo>
                  <a:lnTo>
                    <a:pt x="3842" y="14245"/>
                  </a:lnTo>
                  <a:lnTo>
                    <a:pt x="3816" y="14253"/>
                  </a:lnTo>
                  <a:lnTo>
                    <a:pt x="3789" y="14259"/>
                  </a:lnTo>
                  <a:lnTo>
                    <a:pt x="3761" y="14264"/>
                  </a:lnTo>
                  <a:lnTo>
                    <a:pt x="3733" y="14268"/>
                  </a:lnTo>
                  <a:lnTo>
                    <a:pt x="3706" y="14270"/>
                  </a:lnTo>
                  <a:lnTo>
                    <a:pt x="3677" y="14270"/>
                  </a:lnTo>
                  <a:lnTo>
                    <a:pt x="3648" y="14270"/>
                  </a:lnTo>
                  <a:lnTo>
                    <a:pt x="3620" y="14268"/>
                  </a:lnTo>
                  <a:lnTo>
                    <a:pt x="3593" y="14264"/>
                  </a:lnTo>
                  <a:lnTo>
                    <a:pt x="3565" y="14259"/>
                  </a:lnTo>
                  <a:lnTo>
                    <a:pt x="3538" y="14253"/>
                  </a:lnTo>
                  <a:lnTo>
                    <a:pt x="3512" y="14245"/>
                  </a:lnTo>
                  <a:lnTo>
                    <a:pt x="3486" y="14237"/>
                  </a:lnTo>
                  <a:lnTo>
                    <a:pt x="3461" y="14227"/>
                  </a:lnTo>
                  <a:lnTo>
                    <a:pt x="3436" y="14216"/>
                  </a:lnTo>
                  <a:lnTo>
                    <a:pt x="3413" y="14203"/>
                  </a:lnTo>
                  <a:lnTo>
                    <a:pt x="3390" y="14190"/>
                  </a:lnTo>
                  <a:lnTo>
                    <a:pt x="3366" y="14176"/>
                  </a:lnTo>
                  <a:lnTo>
                    <a:pt x="3345" y="14160"/>
                  </a:lnTo>
                  <a:lnTo>
                    <a:pt x="3324" y="14143"/>
                  </a:lnTo>
                  <a:lnTo>
                    <a:pt x="3304" y="14126"/>
                  </a:lnTo>
                  <a:lnTo>
                    <a:pt x="3284" y="14107"/>
                  </a:lnTo>
                  <a:lnTo>
                    <a:pt x="3267" y="14088"/>
                  </a:lnTo>
                  <a:lnTo>
                    <a:pt x="3249" y="14068"/>
                  </a:lnTo>
                  <a:lnTo>
                    <a:pt x="3232" y="14047"/>
                  </a:lnTo>
                  <a:lnTo>
                    <a:pt x="3217" y="14025"/>
                  </a:lnTo>
                  <a:lnTo>
                    <a:pt x="3202" y="14003"/>
                  </a:lnTo>
                  <a:lnTo>
                    <a:pt x="3189" y="13979"/>
                  </a:lnTo>
                  <a:lnTo>
                    <a:pt x="3177" y="13955"/>
                  </a:lnTo>
                  <a:lnTo>
                    <a:pt x="3166" y="13930"/>
                  </a:lnTo>
                  <a:lnTo>
                    <a:pt x="3156" y="13905"/>
                  </a:lnTo>
                  <a:lnTo>
                    <a:pt x="3147" y="13879"/>
                  </a:lnTo>
                  <a:lnTo>
                    <a:pt x="3139" y="13854"/>
                  </a:lnTo>
                  <a:lnTo>
                    <a:pt x="3132" y="13826"/>
                  </a:lnTo>
                  <a:lnTo>
                    <a:pt x="3128" y="13800"/>
                  </a:lnTo>
                  <a:lnTo>
                    <a:pt x="3125" y="13772"/>
                  </a:lnTo>
                  <a:lnTo>
                    <a:pt x="3122" y="13743"/>
                  </a:lnTo>
                  <a:lnTo>
                    <a:pt x="3121" y="13715"/>
                  </a:lnTo>
                  <a:lnTo>
                    <a:pt x="3122" y="13686"/>
                  </a:lnTo>
                  <a:lnTo>
                    <a:pt x="3125" y="13658"/>
                  </a:lnTo>
                  <a:lnTo>
                    <a:pt x="3128" y="13630"/>
                  </a:lnTo>
                  <a:lnTo>
                    <a:pt x="3132" y="13603"/>
                  </a:lnTo>
                  <a:lnTo>
                    <a:pt x="3139" y="13577"/>
                  </a:lnTo>
                  <a:lnTo>
                    <a:pt x="3147" y="13550"/>
                  </a:lnTo>
                  <a:lnTo>
                    <a:pt x="3156" y="13524"/>
                  </a:lnTo>
                  <a:lnTo>
                    <a:pt x="3166" y="13499"/>
                  </a:lnTo>
                  <a:lnTo>
                    <a:pt x="3177" y="13474"/>
                  </a:lnTo>
                  <a:lnTo>
                    <a:pt x="3189" y="13450"/>
                  </a:lnTo>
                  <a:lnTo>
                    <a:pt x="3202" y="13427"/>
                  </a:lnTo>
                  <a:lnTo>
                    <a:pt x="3217" y="13405"/>
                  </a:lnTo>
                  <a:lnTo>
                    <a:pt x="3232" y="13382"/>
                  </a:lnTo>
                  <a:lnTo>
                    <a:pt x="3249" y="13361"/>
                  </a:lnTo>
                  <a:lnTo>
                    <a:pt x="3267" y="13341"/>
                  </a:lnTo>
                  <a:lnTo>
                    <a:pt x="3284" y="13322"/>
                  </a:lnTo>
                  <a:lnTo>
                    <a:pt x="3304" y="13304"/>
                  </a:lnTo>
                  <a:lnTo>
                    <a:pt x="3324" y="13286"/>
                  </a:lnTo>
                  <a:lnTo>
                    <a:pt x="3345" y="13269"/>
                  </a:lnTo>
                  <a:lnTo>
                    <a:pt x="3366" y="13254"/>
                  </a:lnTo>
                  <a:lnTo>
                    <a:pt x="3390" y="13239"/>
                  </a:lnTo>
                  <a:lnTo>
                    <a:pt x="3413" y="13226"/>
                  </a:lnTo>
                  <a:lnTo>
                    <a:pt x="3436" y="13214"/>
                  </a:lnTo>
                  <a:lnTo>
                    <a:pt x="3461" y="13203"/>
                  </a:lnTo>
                  <a:lnTo>
                    <a:pt x="3486" y="13193"/>
                  </a:lnTo>
                  <a:lnTo>
                    <a:pt x="3512" y="13184"/>
                  </a:lnTo>
                  <a:lnTo>
                    <a:pt x="3538" y="13176"/>
                  </a:lnTo>
                  <a:lnTo>
                    <a:pt x="3565" y="13171"/>
                  </a:lnTo>
                  <a:lnTo>
                    <a:pt x="3593" y="13165"/>
                  </a:lnTo>
                  <a:lnTo>
                    <a:pt x="3620" y="13162"/>
                  </a:lnTo>
                  <a:lnTo>
                    <a:pt x="3648"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1" y="15014"/>
                  </a:lnTo>
                  <a:lnTo>
                    <a:pt x="5708" y="15025"/>
                  </a:lnTo>
                  <a:lnTo>
                    <a:pt x="5714" y="15038"/>
                  </a:lnTo>
                  <a:lnTo>
                    <a:pt x="5718" y="15050"/>
                  </a:lnTo>
                  <a:lnTo>
                    <a:pt x="5722" y="15062"/>
                  </a:lnTo>
                  <a:lnTo>
                    <a:pt x="5724" y="15075"/>
                  </a:lnTo>
                  <a:lnTo>
                    <a:pt x="5725" y="15090"/>
                  </a:lnTo>
                  <a:lnTo>
                    <a:pt x="5725" y="15090"/>
                  </a:lnTo>
                  <a:lnTo>
                    <a:pt x="5724" y="15103"/>
                  </a:lnTo>
                  <a:lnTo>
                    <a:pt x="5722" y="15116"/>
                  </a:lnTo>
                  <a:lnTo>
                    <a:pt x="5718" y="15130"/>
                  </a:lnTo>
                  <a:lnTo>
                    <a:pt x="5714" y="15142"/>
                  </a:lnTo>
                  <a:lnTo>
                    <a:pt x="5708" y="15153"/>
                  </a:lnTo>
                  <a:lnTo>
                    <a:pt x="5701"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5" y="15217"/>
                  </a:lnTo>
                  <a:lnTo>
                    <a:pt x="1693" y="15213"/>
                  </a:lnTo>
                  <a:lnTo>
                    <a:pt x="1681" y="15207"/>
                  </a:lnTo>
                  <a:lnTo>
                    <a:pt x="1669" y="15201"/>
                  </a:lnTo>
                  <a:lnTo>
                    <a:pt x="1659" y="15193"/>
                  </a:lnTo>
                  <a:lnTo>
                    <a:pt x="1649" y="15184"/>
                  </a:lnTo>
                  <a:lnTo>
                    <a:pt x="1640" y="15175"/>
                  </a:lnTo>
                  <a:lnTo>
                    <a:pt x="1631" y="15164"/>
                  </a:lnTo>
                  <a:lnTo>
                    <a:pt x="1624" y="15153"/>
                  </a:lnTo>
                  <a:lnTo>
                    <a:pt x="1619" y="15142"/>
                  </a:lnTo>
                  <a:lnTo>
                    <a:pt x="1613" y="15130"/>
                  </a:lnTo>
                  <a:lnTo>
                    <a:pt x="1610" y="15116"/>
                  </a:lnTo>
                  <a:lnTo>
                    <a:pt x="1608" y="15103"/>
                  </a:lnTo>
                  <a:lnTo>
                    <a:pt x="1608" y="15090"/>
                  </a:lnTo>
                  <a:lnTo>
                    <a:pt x="1608" y="15090"/>
                  </a:lnTo>
                  <a:lnTo>
                    <a:pt x="1608" y="15075"/>
                  </a:lnTo>
                  <a:lnTo>
                    <a:pt x="1610" y="15062"/>
                  </a:lnTo>
                  <a:lnTo>
                    <a:pt x="1613" y="15050"/>
                  </a:lnTo>
                  <a:lnTo>
                    <a:pt x="1619" y="15038"/>
                  </a:lnTo>
                  <a:lnTo>
                    <a:pt x="1624" y="15025"/>
                  </a:lnTo>
                  <a:lnTo>
                    <a:pt x="1631" y="15014"/>
                  </a:lnTo>
                  <a:lnTo>
                    <a:pt x="1640" y="15004"/>
                  </a:lnTo>
                  <a:lnTo>
                    <a:pt x="1649" y="14994"/>
                  </a:lnTo>
                  <a:lnTo>
                    <a:pt x="1659" y="14987"/>
                  </a:lnTo>
                  <a:lnTo>
                    <a:pt x="1669" y="14979"/>
                  </a:lnTo>
                  <a:lnTo>
                    <a:pt x="1681" y="14972"/>
                  </a:lnTo>
                  <a:lnTo>
                    <a:pt x="1693" y="14965"/>
                  </a:lnTo>
                  <a:lnTo>
                    <a:pt x="1705"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1" y="15497"/>
                  </a:lnTo>
                  <a:lnTo>
                    <a:pt x="5708" y="15508"/>
                  </a:lnTo>
                  <a:lnTo>
                    <a:pt x="5714" y="15520"/>
                  </a:lnTo>
                  <a:lnTo>
                    <a:pt x="5718" y="15532"/>
                  </a:lnTo>
                  <a:lnTo>
                    <a:pt x="5722" y="15546"/>
                  </a:lnTo>
                  <a:lnTo>
                    <a:pt x="5724" y="15559"/>
                  </a:lnTo>
                  <a:lnTo>
                    <a:pt x="5725" y="15572"/>
                  </a:lnTo>
                  <a:lnTo>
                    <a:pt x="5725" y="15572"/>
                  </a:lnTo>
                  <a:lnTo>
                    <a:pt x="5724" y="15586"/>
                  </a:lnTo>
                  <a:lnTo>
                    <a:pt x="5722" y="15599"/>
                  </a:lnTo>
                  <a:lnTo>
                    <a:pt x="5718" y="15612"/>
                  </a:lnTo>
                  <a:lnTo>
                    <a:pt x="5714" y="15624"/>
                  </a:lnTo>
                  <a:lnTo>
                    <a:pt x="5708" y="15636"/>
                  </a:lnTo>
                  <a:lnTo>
                    <a:pt x="5701"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5" y="15700"/>
                  </a:lnTo>
                  <a:lnTo>
                    <a:pt x="1693" y="15695"/>
                  </a:lnTo>
                  <a:lnTo>
                    <a:pt x="1681" y="15690"/>
                  </a:lnTo>
                  <a:lnTo>
                    <a:pt x="1669" y="15683"/>
                  </a:lnTo>
                  <a:lnTo>
                    <a:pt x="1659" y="15675"/>
                  </a:lnTo>
                  <a:lnTo>
                    <a:pt x="1649" y="15667"/>
                  </a:lnTo>
                  <a:lnTo>
                    <a:pt x="1640" y="15658"/>
                  </a:lnTo>
                  <a:lnTo>
                    <a:pt x="1631" y="15647"/>
                  </a:lnTo>
                  <a:lnTo>
                    <a:pt x="1624" y="15636"/>
                  </a:lnTo>
                  <a:lnTo>
                    <a:pt x="1619" y="15624"/>
                  </a:lnTo>
                  <a:lnTo>
                    <a:pt x="1613" y="15612"/>
                  </a:lnTo>
                  <a:lnTo>
                    <a:pt x="1610" y="15599"/>
                  </a:lnTo>
                  <a:lnTo>
                    <a:pt x="1608" y="15586"/>
                  </a:lnTo>
                  <a:lnTo>
                    <a:pt x="1608" y="15572"/>
                  </a:lnTo>
                  <a:lnTo>
                    <a:pt x="1608" y="15572"/>
                  </a:lnTo>
                  <a:lnTo>
                    <a:pt x="1608" y="15559"/>
                  </a:lnTo>
                  <a:lnTo>
                    <a:pt x="1610" y="15546"/>
                  </a:lnTo>
                  <a:lnTo>
                    <a:pt x="1613" y="15532"/>
                  </a:lnTo>
                  <a:lnTo>
                    <a:pt x="1619" y="15520"/>
                  </a:lnTo>
                  <a:lnTo>
                    <a:pt x="1624" y="15508"/>
                  </a:lnTo>
                  <a:lnTo>
                    <a:pt x="1631" y="15497"/>
                  </a:lnTo>
                  <a:lnTo>
                    <a:pt x="1640" y="15487"/>
                  </a:lnTo>
                  <a:lnTo>
                    <a:pt x="1649" y="15478"/>
                  </a:lnTo>
                  <a:lnTo>
                    <a:pt x="1659" y="15469"/>
                  </a:lnTo>
                  <a:lnTo>
                    <a:pt x="1669" y="15461"/>
                  </a:lnTo>
                  <a:lnTo>
                    <a:pt x="1681" y="15455"/>
                  </a:lnTo>
                  <a:lnTo>
                    <a:pt x="1693" y="15449"/>
                  </a:lnTo>
                  <a:lnTo>
                    <a:pt x="1705"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1" y="15981"/>
                  </a:lnTo>
                  <a:lnTo>
                    <a:pt x="5708" y="15992"/>
                  </a:lnTo>
                  <a:lnTo>
                    <a:pt x="5714" y="16003"/>
                  </a:lnTo>
                  <a:lnTo>
                    <a:pt x="5718" y="16015"/>
                  </a:lnTo>
                  <a:lnTo>
                    <a:pt x="5722" y="16028"/>
                  </a:lnTo>
                  <a:lnTo>
                    <a:pt x="5724" y="16042"/>
                  </a:lnTo>
                  <a:lnTo>
                    <a:pt x="5725" y="16055"/>
                  </a:lnTo>
                  <a:lnTo>
                    <a:pt x="5725" y="16055"/>
                  </a:lnTo>
                  <a:lnTo>
                    <a:pt x="5724" y="16068"/>
                  </a:lnTo>
                  <a:lnTo>
                    <a:pt x="5722" y="16082"/>
                  </a:lnTo>
                  <a:lnTo>
                    <a:pt x="5718" y="16095"/>
                  </a:lnTo>
                  <a:lnTo>
                    <a:pt x="5714" y="16107"/>
                  </a:lnTo>
                  <a:lnTo>
                    <a:pt x="5708" y="16119"/>
                  </a:lnTo>
                  <a:lnTo>
                    <a:pt x="5701"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5" y="16182"/>
                  </a:lnTo>
                  <a:lnTo>
                    <a:pt x="1693" y="16178"/>
                  </a:lnTo>
                  <a:lnTo>
                    <a:pt x="1681" y="16172"/>
                  </a:lnTo>
                  <a:lnTo>
                    <a:pt x="1669" y="16166"/>
                  </a:lnTo>
                  <a:lnTo>
                    <a:pt x="1659" y="16158"/>
                  </a:lnTo>
                  <a:lnTo>
                    <a:pt x="1649" y="16149"/>
                  </a:lnTo>
                  <a:lnTo>
                    <a:pt x="1640" y="16140"/>
                  </a:lnTo>
                  <a:lnTo>
                    <a:pt x="1631" y="16129"/>
                  </a:lnTo>
                  <a:lnTo>
                    <a:pt x="1624" y="16119"/>
                  </a:lnTo>
                  <a:lnTo>
                    <a:pt x="1619" y="16107"/>
                  </a:lnTo>
                  <a:lnTo>
                    <a:pt x="1613" y="16095"/>
                  </a:lnTo>
                  <a:lnTo>
                    <a:pt x="1610" y="16082"/>
                  </a:lnTo>
                  <a:lnTo>
                    <a:pt x="1608" y="16068"/>
                  </a:lnTo>
                  <a:lnTo>
                    <a:pt x="1608" y="16055"/>
                  </a:lnTo>
                  <a:lnTo>
                    <a:pt x="1608" y="16055"/>
                  </a:lnTo>
                  <a:lnTo>
                    <a:pt x="1608" y="16042"/>
                  </a:lnTo>
                  <a:lnTo>
                    <a:pt x="1610" y="16028"/>
                  </a:lnTo>
                  <a:lnTo>
                    <a:pt x="1613" y="16015"/>
                  </a:lnTo>
                  <a:lnTo>
                    <a:pt x="1619" y="16003"/>
                  </a:lnTo>
                  <a:lnTo>
                    <a:pt x="1624" y="15992"/>
                  </a:lnTo>
                  <a:lnTo>
                    <a:pt x="1631" y="15981"/>
                  </a:lnTo>
                  <a:lnTo>
                    <a:pt x="1640" y="15969"/>
                  </a:lnTo>
                  <a:lnTo>
                    <a:pt x="1649" y="15961"/>
                  </a:lnTo>
                  <a:lnTo>
                    <a:pt x="1659" y="15952"/>
                  </a:lnTo>
                  <a:lnTo>
                    <a:pt x="1669" y="15944"/>
                  </a:lnTo>
                  <a:lnTo>
                    <a:pt x="1681" y="15937"/>
                  </a:lnTo>
                  <a:lnTo>
                    <a:pt x="1693" y="15932"/>
                  </a:lnTo>
                  <a:lnTo>
                    <a:pt x="1705" y="15927"/>
                  </a:lnTo>
                  <a:lnTo>
                    <a:pt x="1720" y="15924"/>
                  </a:lnTo>
                  <a:lnTo>
                    <a:pt x="1733" y="15922"/>
                  </a:lnTo>
                  <a:lnTo>
                    <a:pt x="1748" y="15921"/>
                  </a:lnTo>
                  <a:close/>
                  <a:moveTo>
                    <a:pt x="704" y="2929"/>
                  </a:moveTo>
                  <a:lnTo>
                    <a:pt x="6628" y="2929"/>
                  </a:lnTo>
                  <a:lnTo>
                    <a:pt x="6642" y="2930"/>
                  </a:lnTo>
                  <a:lnTo>
                    <a:pt x="6655" y="2931"/>
                  </a:lnTo>
                  <a:lnTo>
                    <a:pt x="6669" y="2932"/>
                  </a:lnTo>
                  <a:lnTo>
                    <a:pt x="6682" y="2934"/>
                  </a:lnTo>
                  <a:lnTo>
                    <a:pt x="6694" y="2938"/>
                  </a:lnTo>
                  <a:lnTo>
                    <a:pt x="6707" y="2941"/>
                  </a:lnTo>
                  <a:lnTo>
                    <a:pt x="6720" y="2944"/>
                  </a:lnTo>
                  <a:lnTo>
                    <a:pt x="6732" y="2949"/>
                  </a:lnTo>
                  <a:lnTo>
                    <a:pt x="6744" y="2954"/>
                  </a:lnTo>
                  <a:lnTo>
                    <a:pt x="6755" y="2960"/>
                  </a:lnTo>
                  <a:lnTo>
                    <a:pt x="6766" y="2965"/>
                  </a:lnTo>
                  <a:lnTo>
                    <a:pt x="6777" y="2972"/>
                  </a:lnTo>
                  <a:lnTo>
                    <a:pt x="6787" y="2979"/>
                  </a:lnTo>
                  <a:lnTo>
                    <a:pt x="6797" y="2986"/>
                  </a:lnTo>
                  <a:lnTo>
                    <a:pt x="6807" y="2994"/>
                  </a:lnTo>
                  <a:lnTo>
                    <a:pt x="6817" y="3002"/>
                  </a:lnTo>
                  <a:lnTo>
                    <a:pt x="6826" y="3011"/>
                  </a:lnTo>
                  <a:lnTo>
                    <a:pt x="6834" y="3020"/>
                  </a:lnTo>
                  <a:lnTo>
                    <a:pt x="6842" y="3029"/>
                  </a:lnTo>
                  <a:lnTo>
                    <a:pt x="6849" y="3039"/>
                  </a:lnTo>
                  <a:lnTo>
                    <a:pt x="6856" y="3049"/>
                  </a:lnTo>
                  <a:lnTo>
                    <a:pt x="6863" y="3060"/>
                  </a:lnTo>
                  <a:lnTo>
                    <a:pt x="6868" y="3070"/>
                  </a:lnTo>
                  <a:lnTo>
                    <a:pt x="6874" y="3081"/>
                  </a:lnTo>
                  <a:lnTo>
                    <a:pt x="6879" y="3092"/>
                  </a:lnTo>
                  <a:lnTo>
                    <a:pt x="6883" y="3104"/>
                  </a:lnTo>
                  <a:lnTo>
                    <a:pt x="6887" y="3115"/>
                  </a:lnTo>
                  <a:lnTo>
                    <a:pt x="6889" y="3127"/>
                  </a:lnTo>
                  <a:lnTo>
                    <a:pt x="6893" y="3140"/>
                  </a:lnTo>
                  <a:lnTo>
                    <a:pt x="6894" y="3152"/>
                  </a:lnTo>
                  <a:lnTo>
                    <a:pt x="6895" y="3164"/>
                  </a:lnTo>
                  <a:lnTo>
                    <a:pt x="6895" y="3177"/>
                  </a:lnTo>
                  <a:lnTo>
                    <a:pt x="6895" y="3764"/>
                  </a:lnTo>
                  <a:lnTo>
                    <a:pt x="6895" y="3776"/>
                  </a:lnTo>
                  <a:lnTo>
                    <a:pt x="6894" y="3790"/>
                  </a:lnTo>
                  <a:lnTo>
                    <a:pt x="6893" y="3802"/>
                  </a:lnTo>
                  <a:lnTo>
                    <a:pt x="6889" y="3814"/>
                  </a:lnTo>
                  <a:lnTo>
                    <a:pt x="6887" y="3826"/>
                  </a:lnTo>
                  <a:lnTo>
                    <a:pt x="6883" y="3837"/>
                  </a:lnTo>
                  <a:lnTo>
                    <a:pt x="6879" y="3850"/>
                  </a:lnTo>
                  <a:lnTo>
                    <a:pt x="6874" y="3861"/>
                  </a:lnTo>
                  <a:lnTo>
                    <a:pt x="6868" y="3872"/>
                  </a:lnTo>
                  <a:lnTo>
                    <a:pt x="6863" y="3882"/>
                  </a:lnTo>
                  <a:lnTo>
                    <a:pt x="6856" y="3893"/>
                  </a:lnTo>
                  <a:lnTo>
                    <a:pt x="6849" y="3903"/>
                  </a:lnTo>
                  <a:lnTo>
                    <a:pt x="6842" y="3912"/>
                  </a:lnTo>
                  <a:lnTo>
                    <a:pt x="6834" y="3922"/>
                  </a:lnTo>
                  <a:lnTo>
                    <a:pt x="6826" y="3931"/>
                  </a:lnTo>
                  <a:lnTo>
                    <a:pt x="6817" y="3939"/>
                  </a:lnTo>
                  <a:lnTo>
                    <a:pt x="6807" y="3947"/>
                  </a:lnTo>
                  <a:lnTo>
                    <a:pt x="6797" y="3955"/>
                  </a:lnTo>
                  <a:lnTo>
                    <a:pt x="6787" y="3963"/>
                  </a:lnTo>
                  <a:lnTo>
                    <a:pt x="6777" y="3969"/>
                  </a:lnTo>
                  <a:lnTo>
                    <a:pt x="6766" y="3976"/>
                  </a:lnTo>
                  <a:lnTo>
                    <a:pt x="6755" y="3982"/>
                  </a:lnTo>
                  <a:lnTo>
                    <a:pt x="6744" y="3987"/>
                  </a:lnTo>
                  <a:lnTo>
                    <a:pt x="6732" y="3993"/>
                  </a:lnTo>
                  <a:lnTo>
                    <a:pt x="6720" y="3997"/>
                  </a:lnTo>
                  <a:lnTo>
                    <a:pt x="6707" y="4000"/>
                  </a:lnTo>
                  <a:lnTo>
                    <a:pt x="6694" y="4004"/>
                  </a:lnTo>
                  <a:lnTo>
                    <a:pt x="6682" y="4007"/>
                  </a:lnTo>
                  <a:lnTo>
                    <a:pt x="6669" y="4009"/>
                  </a:lnTo>
                  <a:lnTo>
                    <a:pt x="6655" y="4010"/>
                  </a:lnTo>
                  <a:lnTo>
                    <a:pt x="6642" y="4012"/>
                  </a:lnTo>
                  <a:lnTo>
                    <a:pt x="6628" y="4012"/>
                  </a:lnTo>
                  <a:lnTo>
                    <a:pt x="704" y="4012"/>
                  </a:lnTo>
                  <a:lnTo>
                    <a:pt x="691" y="4012"/>
                  </a:lnTo>
                  <a:lnTo>
                    <a:pt x="678" y="4010"/>
                  </a:lnTo>
                  <a:lnTo>
                    <a:pt x="664" y="4009"/>
                  </a:lnTo>
                  <a:lnTo>
                    <a:pt x="651" y="4007"/>
                  </a:lnTo>
                  <a:lnTo>
                    <a:pt x="638" y="4004"/>
                  </a:lnTo>
                  <a:lnTo>
                    <a:pt x="625" y="4000"/>
                  </a:lnTo>
                  <a:lnTo>
                    <a:pt x="613" y="3997"/>
                  </a:lnTo>
                  <a:lnTo>
                    <a:pt x="601" y="3993"/>
                  </a:lnTo>
                  <a:lnTo>
                    <a:pt x="589" y="3987"/>
                  </a:lnTo>
                  <a:lnTo>
                    <a:pt x="578" y="3982"/>
                  </a:lnTo>
                  <a:lnTo>
                    <a:pt x="566" y="3976"/>
                  </a:lnTo>
                  <a:lnTo>
                    <a:pt x="556" y="3969"/>
                  </a:lnTo>
                  <a:lnTo>
                    <a:pt x="544" y="3963"/>
                  </a:lnTo>
                  <a:lnTo>
                    <a:pt x="534" y="3955"/>
                  </a:lnTo>
                  <a:lnTo>
                    <a:pt x="524" y="3947"/>
                  </a:lnTo>
                  <a:lnTo>
                    <a:pt x="516" y="3939"/>
                  </a:lnTo>
                  <a:lnTo>
                    <a:pt x="507" y="3931"/>
                  </a:lnTo>
                  <a:lnTo>
                    <a:pt x="498" y="3922"/>
                  </a:lnTo>
                  <a:lnTo>
                    <a:pt x="490" y="3912"/>
                  </a:lnTo>
                  <a:lnTo>
                    <a:pt x="483" y="3903"/>
                  </a:lnTo>
                  <a:lnTo>
                    <a:pt x="476" y="3893"/>
                  </a:lnTo>
                  <a:lnTo>
                    <a:pt x="469" y="3882"/>
                  </a:lnTo>
                  <a:lnTo>
                    <a:pt x="463" y="3872"/>
                  </a:lnTo>
                  <a:lnTo>
                    <a:pt x="458" y="3861"/>
                  </a:lnTo>
                  <a:lnTo>
                    <a:pt x="454" y="3850"/>
                  </a:lnTo>
                  <a:lnTo>
                    <a:pt x="449" y="3837"/>
                  </a:lnTo>
                  <a:lnTo>
                    <a:pt x="446" y="3826"/>
                  </a:lnTo>
                  <a:lnTo>
                    <a:pt x="442" y="3814"/>
                  </a:lnTo>
                  <a:lnTo>
                    <a:pt x="440" y="3802"/>
                  </a:lnTo>
                  <a:lnTo>
                    <a:pt x="439" y="3790"/>
                  </a:lnTo>
                  <a:lnTo>
                    <a:pt x="438" y="3776"/>
                  </a:lnTo>
                  <a:lnTo>
                    <a:pt x="437" y="3764"/>
                  </a:lnTo>
                  <a:lnTo>
                    <a:pt x="437" y="3177"/>
                  </a:lnTo>
                  <a:lnTo>
                    <a:pt x="438" y="3164"/>
                  </a:lnTo>
                  <a:lnTo>
                    <a:pt x="439" y="3152"/>
                  </a:lnTo>
                  <a:lnTo>
                    <a:pt x="440" y="3140"/>
                  </a:lnTo>
                  <a:lnTo>
                    <a:pt x="442" y="3127"/>
                  </a:lnTo>
                  <a:lnTo>
                    <a:pt x="446" y="3115"/>
                  </a:lnTo>
                  <a:lnTo>
                    <a:pt x="449" y="3104"/>
                  </a:lnTo>
                  <a:lnTo>
                    <a:pt x="454" y="3092"/>
                  </a:lnTo>
                  <a:lnTo>
                    <a:pt x="458" y="3081"/>
                  </a:lnTo>
                  <a:lnTo>
                    <a:pt x="463" y="3070"/>
                  </a:lnTo>
                  <a:lnTo>
                    <a:pt x="469" y="3060"/>
                  </a:lnTo>
                  <a:lnTo>
                    <a:pt x="476" y="3049"/>
                  </a:lnTo>
                  <a:lnTo>
                    <a:pt x="483" y="3039"/>
                  </a:lnTo>
                  <a:lnTo>
                    <a:pt x="490" y="3029"/>
                  </a:lnTo>
                  <a:lnTo>
                    <a:pt x="498" y="3020"/>
                  </a:lnTo>
                  <a:lnTo>
                    <a:pt x="507" y="3011"/>
                  </a:lnTo>
                  <a:lnTo>
                    <a:pt x="516" y="3002"/>
                  </a:lnTo>
                  <a:lnTo>
                    <a:pt x="524" y="2994"/>
                  </a:lnTo>
                  <a:lnTo>
                    <a:pt x="534" y="2986"/>
                  </a:lnTo>
                  <a:lnTo>
                    <a:pt x="544" y="2979"/>
                  </a:lnTo>
                  <a:lnTo>
                    <a:pt x="556" y="2972"/>
                  </a:lnTo>
                  <a:lnTo>
                    <a:pt x="566" y="2965"/>
                  </a:lnTo>
                  <a:lnTo>
                    <a:pt x="578" y="2960"/>
                  </a:lnTo>
                  <a:lnTo>
                    <a:pt x="589" y="2954"/>
                  </a:lnTo>
                  <a:lnTo>
                    <a:pt x="601" y="2949"/>
                  </a:lnTo>
                  <a:lnTo>
                    <a:pt x="613" y="2944"/>
                  </a:lnTo>
                  <a:lnTo>
                    <a:pt x="625" y="2941"/>
                  </a:lnTo>
                  <a:lnTo>
                    <a:pt x="638" y="2938"/>
                  </a:lnTo>
                  <a:lnTo>
                    <a:pt x="651" y="2934"/>
                  </a:lnTo>
                  <a:lnTo>
                    <a:pt x="664" y="2932"/>
                  </a:lnTo>
                  <a:lnTo>
                    <a:pt x="678" y="2931"/>
                  </a:lnTo>
                  <a:lnTo>
                    <a:pt x="691" y="2930"/>
                  </a:lnTo>
                  <a:lnTo>
                    <a:pt x="704" y="2929"/>
                  </a:lnTo>
                  <a:close/>
                  <a:moveTo>
                    <a:pt x="704" y="1747"/>
                  </a:moveTo>
                  <a:lnTo>
                    <a:pt x="6628" y="1747"/>
                  </a:lnTo>
                  <a:lnTo>
                    <a:pt x="6642" y="1747"/>
                  </a:lnTo>
                  <a:lnTo>
                    <a:pt x="6655" y="1748"/>
                  </a:lnTo>
                  <a:lnTo>
                    <a:pt x="6669" y="1749"/>
                  </a:lnTo>
                  <a:lnTo>
                    <a:pt x="6682" y="1752"/>
                  </a:lnTo>
                  <a:lnTo>
                    <a:pt x="6694" y="1755"/>
                  </a:lnTo>
                  <a:lnTo>
                    <a:pt x="6707" y="1758"/>
                  </a:lnTo>
                  <a:lnTo>
                    <a:pt x="6720" y="1762"/>
                  </a:lnTo>
                  <a:lnTo>
                    <a:pt x="6732" y="1766"/>
                  </a:lnTo>
                  <a:lnTo>
                    <a:pt x="6744" y="1772"/>
                  </a:lnTo>
                  <a:lnTo>
                    <a:pt x="6755" y="1777"/>
                  </a:lnTo>
                  <a:lnTo>
                    <a:pt x="6766" y="1783"/>
                  </a:lnTo>
                  <a:lnTo>
                    <a:pt x="6777" y="1789"/>
                  </a:lnTo>
                  <a:lnTo>
                    <a:pt x="6787" y="1796"/>
                  </a:lnTo>
                  <a:lnTo>
                    <a:pt x="6797" y="1804"/>
                  </a:lnTo>
                  <a:lnTo>
                    <a:pt x="6807" y="1812"/>
                  </a:lnTo>
                  <a:lnTo>
                    <a:pt x="6817" y="1819"/>
                  </a:lnTo>
                  <a:lnTo>
                    <a:pt x="6826" y="1828"/>
                  </a:lnTo>
                  <a:lnTo>
                    <a:pt x="6834" y="1837"/>
                  </a:lnTo>
                  <a:lnTo>
                    <a:pt x="6842" y="1846"/>
                  </a:lnTo>
                  <a:lnTo>
                    <a:pt x="6849" y="1856"/>
                  </a:lnTo>
                  <a:lnTo>
                    <a:pt x="6856" y="1866"/>
                  </a:lnTo>
                  <a:lnTo>
                    <a:pt x="6863" y="1877"/>
                  </a:lnTo>
                  <a:lnTo>
                    <a:pt x="6868" y="1887"/>
                  </a:lnTo>
                  <a:lnTo>
                    <a:pt x="6874" y="1898"/>
                  </a:lnTo>
                  <a:lnTo>
                    <a:pt x="6879" y="1909"/>
                  </a:lnTo>
                  <a:lnTo>
                    <a:pt x="6883" y="1921"/>
                  </a:lnTo>
                  <a:lnTo>
                    <a:pt x="6887" y="1933"/>
                  </a:lnTo>
                  <a:lnTo>
                    <a:pt x="6889" y="1945"/>
                  </a:lnTo>
                  <a:lnTo>
                    <a:pt x="6893" y="1957"/>
                  </a:lnTo>
                  <a:lnTo>
                    <a:pt x="6894" y="1969"/>
                  </a:lnTo>
                  <a:lnTo>
                    <a:pt x="6895" y="1981"/>
                  </a:lnTo>
                  <a:lnTo>
                    <a:pt x="6895" y="1995"/>
                  </a:lnTo>
                  <a:lnTo>
                    <a:pt x="6895" y="2582"/>
                  </a:lnTo>
                  <a:lnTo>
                    <a:pt x="6895" y="2594"/>
                  </a:lnTo>
                  <a:lnTo>
                    <a:pt x="6894" y="2607"/>
                  </a:lnTo>
                  <a:lnTo>
                    <a:pt x="6893" y="2619"/>
                  </a:lnTo>
                  <a:lnTo>
                    <a:pt x="6889" y="2631"/>
                  </a:lnTo>
                  <a:lnTo>
                    <a:pt x="6887" y="2644"/>
                  </a:lnTo>
                  <a:lnTo>
                    <a:pt x="6883" y="2655"/>
                  </a:lnTo>
                  <a:lnTo>
                    <a:pt x="6879" y="2667"/>
                  </a:lnTo>
                  <a:lnTo>
                    <a:pt x="6874" y="2678"/>
                  </a:lnTo>
                  <a:lnTo>
                    <a:pt x="6868" y="2689"/>
                  </a:lnTo>
                  <a:lnTo>
                    <a:pt x="6863" y="2699"/>
                  </a:lnTo>
                  <a:lnTo>
                    <a:pt x="6856" y="2710"/>
                  </a:lnTo>
                  <a:lnTo>
                    <a:pt x="6849" y="2720"/>
                  </a:lnTo>
                  <a:lnTo>
                    <a:pt x="6842" y="2730"/>
                  </a:lnTo>
                  <a:lnTo>
                    <a:pt x="6834" y="2739"/>
                  </a:lnTo>
                  <a:lnTo>
                    <a:pt x="6826" y="2748"/>
                  </a:lnTo>
                  <a:lnTo>
                    <a:pt x="6817" y="2757"/>
                  </a:lnTo>
                  <a:lnTo>
                    <a:pt x="6807" y="2765"/>
                  </a:lnTo>
                  <a:lnTo>
                    <a:pt x="6797" y="2772"/>
                  </a:lnTo>
                  <a:lnTo>
                    <a:pt x="6787" y="2780"/>
                  </a:lnTo>
                  <a:lnTo>
                    <a:pt x="6777" y="2787"/>
                  </a:lnTo>
                  <a:lnTo>
                    <a:pt x="6766" y="2793"/>
                  </a:lnTo>
                  <a:lnTo>
                    <a:pt x="6755" y="2799"/>
                  </a:lnTo>
                  <a:lnTo>
                    <a:pt x="6744" y="2805"/>
                  </a:lnTo>
                  <a:lnTo>
                    <a:pt x="6732" y="2810"/>
                  </a:lnTo>
                  <a:lnTo>
                    <a:pt x="6720" y="2814"/>
                  </a:lnTo>
                  <a:lnTo>
                    <a:pt x="6707" y="2818"/>
                  </a:lnTo>
                  <a:lnTo>
                    <a:pt x="6694" y="2821"/>
                  </a:lnTo>
                  <a:lnTo>
                    <a:pt x="6682" y="2824"/>
                  </a:lnTo>
                  <a:lnTo>
                    <a:pt x="6669" y="2827"/>
                  </a:lnTo>
                  <a:lnTo>
                    <a:pt x="6655" y="2828"/>
                  </a:lnTo>
                  <a:lnTo>
                    <a:pt x="6642" y="2829"/>
                  </a:lnTo>
                  <a:lnTo>
                    <a:pt x="6628" y="2829"/>
                  </a:lnTo>
                  <a:lnTo>
                    <a:pt x="704" y="2829"/>
                  </a:lnTo>
                  <a:lnTo>
                    <a:pt x="691" y="2829"/>
                  </a:lnTo>
                  <a:lnTo>
                    <a:pt x="678" y="2828"/>
                  </a:lnTo>
                  <a:lnTo>
                    <a:pt x="664" y="2827"/>
                  </a:lnTo>
                  <a:lnTo>
                    <a:pt x="651" y="2824"/>
                  </a:lnTo>
                  <a:lnTo>
                    <a:pt x="638" y="2821"/>
                  </a:lnTo>
                  <a:lnTo>
                    <a:pt x="625" y="2818"/>
                  </a:lnTo>
                  <a:lnTo>
                    <a:pt x="613" y="2814"/>
                  </a:lnTo>
                  <a:lnTo>
                    <a:pt x="601" y="2810"/>
                  </a:lnTo>
                  <a:lnTo>
                    <a:pt x="589" y="2805"/>
                  </a:lnTo>
                  <a:lnTo>
                    <a:pt x="578" y="2799"/>
                  </a:lnTo>
                  <a:lnTo>
                    <a:pt x="566" y="2793"/>
                  </a:lnTo>
                  <a:lnTo>
                    <a:pt x="556" y="2787"/>
                  </a:lnTo>
                  <a:lnTo>
                    <a:pt x="544" y="2780"/>
                  </a:lnTo>
                  <a:lnTo>
                    <a:pt x="534" y="2772"/>
                  </a:lnTo>
                  <a:lnTo>
                    <a:pt x="524" y="2765"/>
                  </a:lnTo>
                  <a:lnTo>
                    <a:pt x="516" y="2757"/>
                  </a:lnTo>
                  <a:lnTo>
                    <a:pt x="507" y="2748"/>
                  </a:lnTo>
                  <a:lnTo>
                    <a:pt x="498" y="2739"/>
                  </a:lnTo>
                  <a:lnTo>
                    <a:pt x="490" y="2730"/>
                  </a:lnTo>
                  <a:lnTo>
                    <a:pt x="483" y="2720"/>
                  </a:lnTo>
                  <a:lnTo>
                    <a:pt x="476" y="2710"/>
                  </a:lnTo>
                  <a:lnTo>
                    <a:pt x="469" y="2699"/>
                  </a:lnTo>
                  <a:lnTo>
                    <a:pt x="463" y="2689"/>
                  </a:lnTo>
                  <a:lnTo>
                    <a:pt x="458" y="2678"/>
                  </a:lnTo>
                  <a:lnTo>
                    <a:pt x="454" y="2667"/>
                  </a:lnTo>
                  <a:lnTo>
                    <a:pt x="449" y="2655"/>
                  </a:lnTo>
                  <a:lnTo>
                    <a:pt x="446" y="2644"/>
                  </a:lnTo>
                  <a:lnTo>
                    <a:pt x="442" y="2631"/>
                  </a:lnTo>
                  <a:lnTo>
                    <a:pt x="440" y="2619"/>
                  </a:lnTo>
                  <a:lnTo>
                    <a:pt x="439" y="2607"/>
                  </a:lnTo>
                  <a:lnTo>
                    <a:pt x="438" y="2594"/>
                  </a:lnTo>
                  <a:lnTo>
                    <a:pt x="437" y="2582"/>
                  </a:lnTo>
                  <a:lnTo>
                    <a:pt x="437" y="1995"/>
                  </a:lnTo>
                  <a:lnTo>
                    <a:pt x="438" y="1981"/>
                  </a:lnTo>
                  <a:lnTo>
                    <a:pt x="439" y="1969"/>
                  </a:lnTo>
                  <a:lnTo>
                    <a:pt x="440" y="1957"/>
                  </a:lnTo>
                  <a:lnTo>
                    <a:pt x="442" y="1945"/>
                  </a:lnTo>
                  <a:lnTo>
                    <a:pt x="446" y="1933"/>
                  </a:lnTo>
                  <a:lnTo>
                    <a:pt x="449" y="1921"/>
                  </a:lnTo>
                  <a:lnTo>
                    <a:pt x="454" y="1909"/>
                  </a:lnTo>
                  <a:lnTo>
                    <a:pt x="458" y="1898"/>
                  </a:lnTo>
                  <a:lnTo>
                    <a:pt x="463" y="1887"/>
                  </a:lnTo>
                  <a:lnTo>
                    <a:pt x="469" y="1877"/>
                  </a:lnTo>
                  <a:lnTo>
                    <a:pt x="476" y="1866"/>
                  </a:lnTo>
                  <a:lnTo>
                    <a:pt x="483" y="1856"/>
                  </a:lnTo>
                  <a:lnTo>
                    <a:pt x="490" y="1846"/>
                  </a:lnTo>
                  <a:lnTo>
                    <a:pt x="498" y="1837"/>
                  </a:lnTo>
                  <a:lnTo>
                    <a:pt x="507" y="1828"/>
                  </a:lnTo>
                  <a:lnTo>
                    <a:pt x="516" y="1819"/>
                  </a:lnTo>
                  <a:lnTo>
                    <a:pt x="524" y="1812"/>
                  </a:lnTo>
                  <a:lnTo>
                    <a:pt x="534" y="1804"/>
                  </a:lnTo>
                  <a:lnTo>
                    <a:pt x="544" y="1796"/>
                  </a:lnTo>
                  <a:lnTo>
                    <a:pt x="556" y="1789"/>
                  </a:lnTo>
                  <a:lnTo>
                    <a:pt x="566" y="1783"/>
                  </a:lnTo>
                  <a:lnTo>
                    <a:pt x="578" y="1777"/>
                  </a:lnTo>
                  <a:lnTo>
                    <a:pt x="589" y="1772"/>
                  </a:lnTo>
                  <a:lnTo>
                    <a:pt x="601" y="1766"/>
                  </a:lnTo>
                  <a:lnTo>
                    <a:pt x="613" y="1762"/>
                  </a:lnTo>
                  <a:lnTo>
                    <a:pt x="625" y="1758"/>
                  </a:lnTo>
                  <a:lnTo>
                    <a:pt x="638" y="1755"/>
                  </a:lnTo>
                  <a:lnTo>
                    <a:pt x="651" y="1752"/>
                  </a:lnTo>
                  <a:lnTo>
                    <a:pt x="664" y="1749"/>
                  </a:lnTo>
                  <a:lnTo>
                    <a:pt x="678" y="1748"/>
                  </a:lnTo>
                  <a:lnTo>
                    <a:pt x="691" y="1747"/>
                  </a:lnTo>
                  <a:lnTo>
                    <a:pt x="704" y="1747"/>
                  </a:lnTo>
                  <a:close/>
                  <a:moveTo>
                    <a:pt x="704" y="565"/>
                  </a:moveTo>
                  <a:lnTo>
                    <a:pt x="6628" y="565"/>
                  </a:lnTo>
                  <a:lnTo>
                    <a:pt x="6642" y="565"/>
                  </a:lnTo>
                  <a:lnTo>
                    <a:pt x="6655" y="566"/>
                  </a:lnTo>
                  <a:lnTo>
                    <a:pt x="6669" y="567"/>
                  </a:lnTo>
                  <a:lnTo>
                    <a:pt x="6682" y="569"/>
                  </a:lnTo>
                  <a:lnTo>
                    <a:pt x="6694" y="572"/>
                  </a:lnTo>
                  <a:lnTo>
                    <a:pt x="6707" y="576"/>
                  </a:lnTo>
                  <a:lnTo>
                    <a:pt x="6720" y="579"/>
                  </a:lnTo>
                  <a:lnTo>
                    <a:pt x="6732" y="584"/>
                  </a:lnTo>
                  <a:lnTo>
                    <a:pt x="6744" y="589"/>
                  </a:lnTo>
                  <a:lnTo>
                    <a:pt x="6755" y="595"/>
                  </a:lnTo>
                  <a:lnTo>
                    <a:pt x="6766" y="600"/>
                  </a:lnTo>
                  <a:lnTo>
                    <a:pt x="6777" y="607"/>
                  </a:lnTo>
                  <a:lnTo>
                    <a:pt x="6787" y="613"/>
                  </a:lnTo>
                  <a:lnTo>
                    <a:pt x="6797" y="621"/>
                  </a:lnTo>
                  <a:lnTo>
                    <a:pt x="6807" y="629"/>
                  </a:lnTo>
                  <a:lnTo>
                    <a:pt x="6817" y="637"/>
                  </a:lnTo>
                  <a:lnTo>
                    <a:pt x="6826" y="646"/>
                  </a:lnTo>
                  <a:lnTo>
                    <a:pt x="6834" y="655"/>
                  </a:lnTo>
                  <a:lnTo>
                    <a:pt x="6842" y="665"/>
                  </a:lnTo>
                  <a:lnTo>
                    <a:pt x="6849" y="673"/>
                  </a:lnTo>
                  <a:lnTo>
                    <a:pt x="6856" y="683"/>
                  </a:lnTo>
                  <a:lnTo>
                    <a:pt x="6863" y="694"/>
                  </a:lnTo>
                  <a:lnTo>
                    <a:pt x="6868" y="704"/>
                  </a:lnTo>
                  <a:lnTo>
                    <a:pt x="6874" y="716"/>
                  </a:lnTo>
                  <a:lnTo>
                    <a:pt x="6879" y="727"/>
                  </a:lnTo>
                  <a:lnTo>
                    <a:pt x="6883" y="739"/>
                  </a:lnTo>
                  <a:lnTo>
                    <a:pt x="6887" y="750"/>
                  </a:lnTo>
                  <a:lnTo>
                    <a:pt x="6889" y="762"/>
                  </a:lnTo>
                  <a:lnTo>
                    <a:pt x="6893" y="774"/>
                  </a:lnTo>
                  <a:lnTo>
                    <a:pt x="6894" y="787"/>
                  </a:lnTo>
                  <a:lnTo>
                    <a:pt x="6895" y="800"/>
                  </a:lnTo>
                  <a:lnTo>
                    <a:pt x="6895" y="812"/>
                  </a:lnTo>
                  <a:lnTo>
                    <a:pt x="6895" y="1399"/>
                  </a:lnTo>
                  <a:lnTo>
                    <a:pt x="6895" y="1412"/>
                  </a:lnTo>
                  <a:lnTo>
                    <a:pt x="6894" y="1424"/>
                  </a:lnTo>
                  <a:lnTo>
                    <a:pt x="6893" y="1437"/>
                  </a:lnTo>
                  <a:lnTo>
                    <a:pt x="6889" y="1449"/>
                  </a:lnTo>
                  <a:lnTo>
                    <a:pt x="6887" y="1461"/>
                  </a:lnTo>
                  <a:lnTo>
                    <a:pt x="6883" y="1472"/>
                  </a:lnTo>
                  <a:lnTo>
                    <a:pt x="6879" y="1484"/>
                  </a:lnTo>
                  <a:lnTo>
                    <a:pt x="6874" y="1495"/>
                  </a:lnTo>
                  <a:lnTo>
                    <a:pt x="6868" y="1507"/>
                  </a:lnTo>
                  <a:lnTo>
                    <a:pt x="6863" y="1517"/>
                  </a:lnTo>
                  <a:lnTo>
                    <a:pt x="6856" y="1528"/>
                  </a:lnTo>
                  <a:lnTo>
                    <a:pt x="6849" y="1538"/>
                  </a:lnTo>
                  <a:lnTo>
                    <a:pt x="6842" y="1548"/>
                  </a:lnTo>
                  <a:lnTo>
                    <a:pt x="6834" y="1556"/>
                  </a:lnTo>
                  <a:lnTo>
                    <a:pt x="6826" y="1565"/>
                  </a:lnTo>
                  <a:lnTo>
                    <a:pt x="6817" y="1574"/>
                  </a:lnTo>
                  <a:lnTo>
                    <a:pt x="6807" y="1582"/>
                  </a:lnTo>
                  <a:lnTo>
                    <a:pt x="6797" y="1590"/>
                  </a:lnTo>
                  <a:lnTo>
                    <a:pt x="6787" y="1598"/>
                  </a:lnTo>
                  <a:lnTo>
                    <a:pt x="6777" y="1604"/>
                  </a:lnTo>
                  <a:lnTo>
                    <a:pt x="6766" y="1611"/>
                  </a:lnTo>
                  <a:lnTo>
                    <a:pt x="6755" y="1617"/>
                  </a:lnTo>
                  <a:lnTo>
                    <a:pt x="6744" y="1622"/>
                  </a:lnTo>
                  <a:lnTo>
                    <a:pt x="6732" y="1627"/>
                  </a:lnTo>
                  <a:lnTo>
                    <a:pt x="6720" y="1632"/>
                  </a:lnTo>
                  <a:lnTo>
                    <a:pt x="6707" y="1635"/>
                  </a:lnTo>
                  <a:lnTo>
                    <a:pt x="6694" y="1639"/>
                  </a:lnTo>
                  <a:lnTo>
                    <a:pt x="6682" y="1642"/>
                  </a:lnTo>
                  <a:lnTo>
                    <a:pt x="6669" y="1644"/>
                  </a:lnTo>
                  <a:lnTo>
                    <a:pt x="6655" y="1645"/>
                  </a:lnTo>
                  <a:lnTo>
                    <a:pt x="6642" y="1646"/>
                  </a:lnTo>
                  <a:lnTo>
                    <a:pt x="6628" y="1647"/>
                  </a:lnTo>
                  <a:lnTo>
                    <a:pt x="704" y="1647"/>
                  </a:lnTo>
                  <a:lnTo>
                    <a:pt x="691" y="1646"/>
                  </a:lnTo>
                  <a:lnTo>
                    <a:pt x="678" y="1645"/>
                  </a:lnTo>
                  <a:lnTo>
                    <a:pt x="664" y="1644"/>
                  </a:lnTo>
                  <a:lnTo>
                    <a:pt x="651" y="1642"/>
                  </a:lnTo>
                  <a:lnTo>
                    <a:pt x="638" y="1639"/>
                  </a:lnTo>
                  <a:lnTo>
                    <a:pt x="625" y="1635"/>
                  </a:lnTo>
                  <a:lnTo>
                    <a:pt x="613" y="1632"/>
                  </a:lnTo>
                  <a:lnTo>
                    <a:pt x="601" y="1627"/>
                  </a:lnTo>
                  <a:lnTo>
                    <a:pt x="589" y="1622"/>
                  </a:lnTo>
                  <a:lnTo>
                    <a:pt x="578" y="1617"/>
                  </a:lnTo>
                  <a:lnTo>
                    <a:pt x="566" y="1611"/>
                  </a:lnTo>
                  <a:lnTo>
                    <a:pt x="556" y="1604"/>
                  </a:lnTo>
                  <a:lnTo>
                    <a:pt x="544" y="1598"/>
                  </a:lnTo>
                  <a:lnTo>
                    <a:pt x="534" y="1590"/>
                  </a:lnTo>
                  <a:lnTo>
                    <a:pt x="524" y="1582"/>
                  </a:lnTo>
                  <a:lnTo>
                    <a:pt x="516" y="1574"/>
                  </a:lnTo>
                  <a:lnTo>
                    <a:pt x="507" y="1565"/>
                  </a:lnTo>
                  <a:lnTo>
                    <a:pt x="498" y="1556"/>
                  </a:lnTo>
                  <a:lnTo>
                    <a:pt x="490" y="1548"/>
                  </a:lnTo>
                  <a:lnTo>
                    <a:pt x="483" y="1538"/>
                  </a:lnTo>
                  <a:lnTo>
                    <a:pt x="476" y="1528"/>
                  </a:lnTo>
                  <a:lnTo>
                    <a:pt x="469" y="1517"/>
                  </a:lnTo>
                  <a:lnTo>
                    <a:pt x="463" y="1507"/>
                  </a:lnTo>
                  <a:lnTo>
                    <a:pt x="458" y="1495"/>
                  </a:lnTo>
                  <a:lnTo>
                    <a:pt x="454" y="1484"/>
                  </a:lnTo>
                  <a:lnTo>
                    <a:pt x="449" y="1472"/>
                  </a:lnTo>
                  <a:lnTo>
                    <a:pt x="446" y="1461"/>
                  </a:lnTo>
                  <a:lnTo>
                    <a:pt x="442" y="1449"/>
                  </a:lnTo>
                  <a:lnTo>
                    <a:pt x="440" y="1437"/>
                  </a:lnTo>
                  <a:lnTo>
                    <a:pt x="439" y="1424"/>
                  </a:lnTo>
                  <a:lnTo>
                    <a:pt x="438" y="1412"/>
                  </a:lnTo>
                  <a:lnTo>
                    <a:pt x="437" y="1399"/>
                  </a:lnTo>
                  <a:lnTo>
                    <a:pt x="437" y="812"/>
                  </a:lnTo>
                  <a:lnTo>
                    <a:pt x="438" y="800"/>
                  </a:lnTo>
                  <a:lnTo>
                    <a:pt x="439" y="787"/>
                  </a:lnTo>
                  <a:lnTo>
                    <a:pt x="440" y="774"/>
                  </a:lnTo>
                  <a:lnTo>
                    <a:pt x="442" y="762"/>
                  </a:lnTo>
                  <a:lnTo>
                    <a:pt x="446" y="750"/>
                  </a:lnTo>
                  <a:lnTo>
                    <a:pt x="449" y="739"/>
                  </a:lnTo>
                  <a:lnTo>
                    <a:pt x="454" y="727"/>
                  </a:lnTo>
                  <a:lnTo>
                    <a:pt x="458" y="716"/>
                  </a:lnTo>
                  <a:lnTo>
                    <a:pt x="463" y="704"/>
                  </a:lnTo>
                  <a:lnTo>
                    <a:pt x="469" y="694"/>
                  </a:lnTo>
                  <a:lnTo>
                    <a:pt x="476" y="683"/>
                  </a:lnTo>
                  <a:lnTo>
                    <a:pt x="483" y="673"/>
                  </a:lnTo>
                  <a:lnTo>
                    <a:pt x="490" y="665"/>
                  </a:lnTo>
                  <a:lnTo>
                    <a:pt x="498" y="655"/>
                  </a:lnTo>
                  <a:lnTo>
                    <a:pt x="507" y="646"/>
                  </a:lnTo>
                  <a:lnTo>
                    <a:pt x="516" y="637"/>
                  </a:lnTo>
                  <a:lnTo>
                    <a:pt x="524" y="629"/>
                  </a:lnTo>
                  <a:lnTo>
                    <a:pt x="534" y="621"/>
                  </a:lnTo>
                  <a:lnTo>
                    <a:pt x="544" y="613"/>
                  </a:lnTo>
                  <a:lnTo>
                    <a:pt x="556" y="607"/>
                  </a:lnTo>
                  <a:lnTo>
                    <a:pt x="566" y="600"/>
                  </a:lnTo>
                  <a:lnTo>
                    <a:pt x="578" y="595"/>
                  </a:lnTo>
                  <a:lnTo>
                    <a:pt x="589" y="589"/>
                  </a:lnTo>
                  <a:lnTo>
                    <a:pt x="601" y="584"/>
                  </a:lnTo>
                  <a:lnTo>
                    <a:pt x="613" y="579"/>
                  </a:lnTo>
                  <a:lnTo>
                    <a:pt x="625" y="576"/>
                  </a:lnTo>
                  <a:lnTo>
                    <a:pt x="638" y="572"/>
                  </a:lnTo>
                  <a:lnTo>
                    <a:pt x="651" y="569"/>
                  </a:lnTo>
                  <a:lnTo>
                    <a:pt x="664" y="567"/>
                  </a:lnTo>
                  <a:lnTo>
                    <a:pt x="678" y="566"/>
                  </a:lnTo>
                  <a:lnTo>
                    <a:pt x="691" y="565"/>
                  </a:lnTo>
                  <a:lnTo>
                    <a:pt x="704" y="565"/>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6" name="Freeform 82"/>
            <p:cNvSpPr>
              <a:spLocks/>
            </p:cNvSpPr>
            <p:nvPr/>
          </p:nvSpPr>
          <p:spPr bwMode="auto">
            <a:xfrm>
              <a:off x="12235265" y="2025012"/>
              <a:ext cx="203200" cy="33338"/>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7" name="Freeform 83"/>
            <p:cNvSpPr>
              <a:spLocks/>
            </p:cNvSpPr>
            <p:nvPr/>
          </p:nvSpPr>
          <p:spPr bwMode="auto">
            <a:xfrm>
              <a:off x="11619315" y="2025012"/>
              <a:ext cx="28575" cy="30163"/>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8" name="Freeform 84"/>
            <p:cNvSpPr>
              <a:spLocks/>
            </p:cNvSpPr>
            <p:nvPr/>
          </p:nvSpPr>
          <p:spPr bwMode="auto">
            <a:xfrm>
              <a:off x="11659003" y="2025012"/>
              <a:ext cx="28575" cy="30163"/>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9" name="Freeform 85"/>
            <p:cNvSpPr>
              <a:spLocks/>
            </p:cNvSpPr>
            <p:nvPr/>
          </p:nvSpPr>
          <p:spPr bwMode="auto">
            <a:xfrm>
              <a:off x="11698690" y="2025012"/>
              <a:ext cx="30163" cy="30163"/>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0" name="Freeform 86"/>
            <p:cNvSpPr>
              <a:spLocks/>
            </p:cNvSpPr>
            <p:nvPr/>
          </p:nvSpPr>
          <p:spPr bwMode="auto">
            <a:xfrm>
              <a:off x="11739965" y="2025012"/>
              <a:ext cx="28575" cy="30163"/>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1" name="Freeform 87"/>
            <p:cNvSpPr>
              <a:spLocks/>
            </p:cNvSpPr>
            <p:nvPr/>
          </p:nvSpPr>
          <p:spPr bwMode="auto">
            <a:xfrm>
              <a:off x="11779653" y="2025012"/>
              <a:ext cx="28575" cy="30163"/>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2" name="Freeform 88"/>
            <p:cNvSpPr>
              <a:spLocks/>
            </p:cNvSpPr>
            <p:nvPr/>
          </p:nvSpPr>
          <p:spPr bwMode="auto">
            <a:xfrm>
              <a:off x="12235265" y="2212337"/>
              <a:ext cx="203200" cy="34925"/>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3" name="Freeform 89"/>
            <p:cNvSpPr>
              <a:spLocks/>
            </p:cNvSpPr>
            <p:nvPr/>
          </p:nvSpPr>
          <p:spPr bwMode="auto">
            <a:xfrm>
              <a:off x="11619315" y="2213924"/>
              <a:ext cx="28575" cy="28575"/>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4" name="Freeform 90"/>
            <p:cNvSpPr>
              <a:spLocks/>
            </p:cNvSpPr>
            <p:nvPr/>
          </p:nvSpPr>
          <p:spPr bwMode="auto">
            <a:xfrm>
              <a:off x="11659003" y="2213924"/>
              <a:ext cx="28575" cy="28575"/>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5" name="Freeform 91"/>
            <p:cNvSpPr>
              <a:spLocks/>
            </p:cNvSpPr>
            <p:nvPr/>
          </p:nvSpPr>
          <p:spPr bwMode="auto">
            <a:xfrm>
              <a:off x="11698690" y="2213924"/>
              <a:ext cx="30163" cy="28575"/>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6" name="Freeform 92"/>
            <p:cNvSpPr>
              <a:spLocks/>
            </p:cNvSpPr>
            <p:nvPr/>
          </p:nvSpPr>
          <p:spPr bwMode="auto">
            <a:xfrm>
              <a:off x="11739965" y="2213924"/>
              <a:ext cx="28575" cy="28575"/>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7" name="Freeform 93"/>
            <p:cNvSpPr>
              <a:spLocks/>
            </p:cNvSpPr>
            <p:nvPr/>
          </p:nvSpPr>
          <p:spPr bwMode="auto">
            <a:xfrm>
              <a:off x="11779653" y="2213924"/>
              <a:ext cx="28575" cy="28575"/>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8" name="Freeform 94"/>
            <p:cNvSpPr>
              <a:spLocks/>
            </p:cNvSpPr>
            <p:nvPr/>
          </p:nvSpPr>
          <p:spPr bwMode="auto">
            <a:xfrm>
              <a:off x="12235265" y="2399662"/>
              <a:ext cx="203200" cy="34925"/>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89" name="Freeform 95"/>
            <p:cNvSpPr>
              <a:spLocks/>
            </p:cNvSpPr>
            <p:nvPr/>
          </p:nvSpPr>
          <p:spPr bwMode="auto">
            <a:xfrm>
              <a:off x="11619315" y="2401249"/>
              <a:ext cx="28575" cy="28575"/>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0" name="Freeform 96"/>
            <p:cNvSpPr>
              <a:spLocks/>
            </p:cNvSpPr>
            <p:nvPr/>
          </p:nvSpPr>
          <p:spPr bwMode="auto">
            <a:xfrm>
              <a:off x="11659003" y="2401249"/>
              <a:ext cx="28575" cy="28575"/>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1" name="Freeform 97"/>
            <p:cNvSpPr>
              <a:spLocks/>
            </p:cNvSpPr>
            <p:nvPr/>
          </p:nvSpPr>
          <p:spPr bwMode="auto">
            <a:xfrm>
              <a:off x="11698690" y="2401249"/>
              <a:ext cx="30163" cy="28575"/>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2" name="Freeform 98"/>
            <p:cNvSpPr>
              <a:spLocks/>
            </p:cNvSpPr>
            <p:nvPr/>
          </p:nvSpPr>
          <p:spPr bwMode="auto">
            <a:xfrm>
              <a:off x="11739965" y="2401249"/>
              <a:ext cx="28575" cy="28575"/>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3" name="Freeform 99"/>
            <p:cNvSpPr>
              <a:spLocks/>
            </p:cNvSpPr>
            <p:nvPr/>
          </p:nvSpPr>
          <p:spPr bwMode="auto">
            <a:xfrm>
              <a:off x="11779653" y="2401249"/>
              <a:ext cx="28575" cy="28575"/>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4" name="Freeform 100"/>
            <p:cNvSpPr>
              <a:spLocks/>
            </p:cNvSpPr>
            <p:nvPr/>
          </p:nvSpPr>
          <p:spPr bwMode="auto">
            <a:xfrm>
              <a:off x="12235265" y="3714112"/>
              <a:ext cx="203200" cy="34925"/>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5" name="Freeform 101"/>
            <p:cNvSpPr>
              <a:spLocks/>
            </p:cNvSpPr>
            <p:nvPr/>
          </p:nvSpPr>
          <p:spPr bwMode="auto">
            <a:xfrm>
              <a:off x="11619315" y="3715699"/>
              <a:ext cx="28575" cy="28575"/>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6" name="Freeform 102"/>
            <p:cNvSpPr>
              <a:spLocks/>
            </p:cNvSpPr>
            <p:nvPr/>
          </p:nvSpPr>
          <p:spPr bwMode="auto">
            <a:xfrm>
              <a:off x="11659003" y="3715699"/>
              <a:ext cx="28575" cy="28575"/>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7" name="Freeform 103"/>
            <p:cNvSpPr>
              <a:spLocks/>
            </p:cNvSpPr>
            <p:nvPr/>
          </p:nvSpPr>
          <p:spPr bwMode="auto">
            <a:xfrm>
              <a:off x="11698690" y="3715699"/>
              <a:ext cx="30163" cy="28575"/>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8" name="Freeform 104"/>
            <p:cNvSpPr>
              <a:spLocks/>
            </p:cNvSpPr>
            <p:nvPr/>
          </p:nvSpPr>
          <p:spPr bwMode="auto">
            <a:xfrm>
              <a:off x="11739965" y="3715699"/>
              <a:ext cx="28575" cy="28575"/>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99" name="Freeform 105"/>
            <p:cNvSpPr>
              <a:spLocks/>
            </p:cNvSpPr>
            <p:nvPr/>
          </p:nvSpPr>
          <p:spPr bwMode="auto">
            <a:xfrm>
              <a:off x="11779653" y="3715699"/>
              <a:ext cx="28575" cy="28575"/>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0" name="Freeform 106"/>
            <p:cNvSpPr>
              <a:spLocks/>
            </p:cNvSpPr>
            <p:nvPr/>
          </p:nvSpPr>
          <p:spPr bwMode="auto">
            <a:xfrm>
              <a:off x="12235265" y="2775899"/>
              <a:ext cx="203200" cy="33338"/>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1" name="Freeform 107"/>
            <p:cNvSpPr>
              <a:spLocks/>
            </p:cNvSpPr>
            <p:nvPr/>
          </p:nvSpPr>
          <p:spPr bwMode="auto">
            <a:xfrm>
              <a:off x="11619315" y="2775899"/>
              <a:ext cx="28575" cy="30163"/>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2" name="Freeform 108"/>
            <p:cNvSpPr>
              <a:spLocks/>
            </p:cNvSpPr>
            <p:nvPr/>
          </p:nvSpPr>
          <p:spPr bwMode="auto">
            <a:xfrm>
              <a:off x="11659003" y="2775899"/>
              <a:ext cx="28575" cy="30163"/>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3" name="Freeform 109"/>
            <p:cNvSpPr>
              <a:spLocks/>
            </p:cNvSpPr>
            <p:nvPr/>
          </p:nvSpPr>
          <p:spPr bwMode="auto">
            <a:xfrm>
              <a:off x="11698690" y="2775899"/>
              <a:ext cx="30163" cy="30163"/>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4" name="Freeform 110"/>
            <p:cNvSpPr>
              <a:spLocks/>
            </p:cNvSpPr>
            <p:nvPr/>
          </p:nvSpPr>
          <p:spPr bwMode="auto">
            <a:xfrm>
              <a:off x="11739965" y="2775899"/>
              <a:ext cx="28575" cy="30163"/>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5" name="Freeform 111"/>
            <p:cNvSpPr>
              <a:spLocks/>
            </p:cNvSpPr>
            <p:nvPr/>
          </p:nvSpPr>
          <p:spPr bwMode="auto">
            <a:xfrm>
              <a:off x="11779653" y="2775899"/>
              <a:ext cx="28575" cy="30163"/>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6" name="Freeform 112"/>
            <p:cNvSpPr>
              <a:spLocks/>
            </p:cNvSpPr>
            <p:nvPr/>
          </p:nvSpPr>
          <p:spPr bwMode="auto">
            <a:xfrm>
              <a:off x="12235265" y="2963224"/>
              <a:ext cx="203200" cy="34925"/>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7" name="Freeform 113"/>
            <p:cNvSpPr>
              <a:spLocks/>
            </p:cNvSpPr>
            <p:nvPr/>
          </p:nvSpPr>
          <p:spPr bwMode="auto">
            <a:xfrm>
              <a:off x="11619315" y="2964812"/>
              <a:ext cx="28575" cy="28575"/>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8" name="Freeform 114"/>
            <p:cNvSpPr>
              <a:spLocks/>
            </p:cNvSpPr>
            <p:nvPr/>
          </p:nvSpPr>
          <p:spPr bwMode="auto">
            <a:xfrm>
              <a:off x="11659003" y="2964812"/>
              <a:ext cx="28575" cy="28575"/>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09" name="Freeform 115"/>
            <p:cNvSpPr>
              <a:spLocks/>
            </p:cNvSpPr>
            <p:nvPr/>
          </p:nvSpPr>
          <p:spPr bwMode="auto">
            <a:xfrm>
              <a:off x="11698690" y="2964812"/>
              <a:ext cx="30163" cy="28575"/>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0" name="Freeform 116"/>
            <p:cNvSpPr>
              <a:spLocks/>
            </p:cNvSpPr>
            <p:nvPr/>
          </p:nvSpPr>
          <p:spPr bwMode="auto">
            <a:xfrm>
              <a:off x="11739965" y="2964812"/>
              <a:ext cx="28575" cy="28575"/>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1" name="Freeform 117"/>
            <p:cNvSpPr>
              <a:spLocks/>
            </p:cNvSpPr>
            <p:nvPr/>
          </p:nvSpPr>
          <p:spPr bwMode="auto">
            <a:xfrm>
              <a:off x="11779653" y="2964812"/>
              <a:ext cx="28575" cy="28575"/>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2" name="Freeform 118"/>
            <p:cNvSpPr>
              <a:spLocks/>
            </p:cNvSpPr>
            <p:nvPr/>
          </p:nvSpPr>
          <p:spPr bwMode="auto">
            <a:xfrm>
              <a:off x="12235265" y="3150549"/>
              <a:ext cx="203200" cy="34925"/>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3" name="Freeform 119"/>
            <p:cNvSpPr>
              <a:spLocks/>
            </p:cNvSpPr>
            <p:nvPr/>
          </p:nvSpPr>
          <p:spPr bwMode="auto">
            <a:xfrm>
              <a:off x="11619315" y="3152137"/>
              <a:ext cx="28575" cy="28575"/>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4" name="Freeform 120"/>
            <p:cNvSpPr>
              <a:spLocks/>
            </p:cNvSpPr>
            <p:nvPr/>
          </p:nvSpPr>
          <p:spPr bwMode="auto">
            <a:xfrm>
              <a:off x="11659003" y="3152137"/>
              <a:ext cx="28575" cy="28575"/>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5" name="Freeform 121"/>
            <p:cNvSpPr>
              <a:spLocks/>
            </p:cNvSpPr>
            <p:nvPr/>
          </p:nvSpPr>
          <p:spPr bwMode="auto">
            <a:xfrm>
              <a:off x="11698690" y="3152137"/>
              <a:ext cx="30163" cy="28575"/>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6" name="Freeform 122"/>
            <p:cNvSpPr>
              <a:spLocks/>
            </p:cNvSpPr>
            <p:nvPr/>
          </p:nvSpPr>
          <p:spPr bwMode="auto">
            <a:xfrm>
              <a:off x="11739965" y="3152137"/>
              <a:ext cx="28575" cy="28575"/>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7" name="Freeform 123"/>
            <p:cNvSpPr>
              <a:spLocks/>
            </p:cNvSpPr>
            <p:nvPr/>
          </p:nvSpPr>
          <p:spPr bwMode="auto">
            <a:xfrm>
              <a:off x="11779653" y="3152137"/>
              <a:ext cx="28575" cy="28575"/>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8" name="Freeform 124"/>
            <p:cNvSpPr>
              <a:spLocks/>
            </p:cNvSpPr>
            <p:nvPr/>
          </p:nvSpPr>
          <p:spPr bwMode="auto">
            <a:xfrm>
              <a:off x="12235265" y="3337874"/>
              <a:ext cx="203200" cy="34925"/>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9" name="Freeform 125"/>
            <p:cNvSpPr>
              <a:spLocks/>
            </p:cNvSpPr>
            <p:nvPr/>
          </p:nvSpPr>
          <p:spPr bwMode="auto">
            <a:xfrm>
              <a:off x="11619315" y="3339462"/>
              <a:ext cx="28575" cy="28575"/>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0" name="Freeform 126"/>
            <p:cNvSpPr>
              <a:spLocks/>
            </p:cNvSpPr>
            <p:nvPr/>
          </p:nvSpPr>
          <p:spPr bwMode="auto">
            <a:xfrm>
              <a:off x="11659003" y="3339462"/>
              <a:ext cx="28575" cy="28575"/>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1" name="Freeform 127"/>
            <p:cNvSpPr>
              <a:spLocks/>
            </p:cNvSpPr>
            <p:nvPr/>
          </p:nvSpPr>
          <p:spPr bwMode="auto">
            <a:xfrm>
              <a:off x="11698690" y="3339462"/>
              <a:ext cx="30163" cy="28575"/>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2" name="Freeform 128"/>
            <p:cNvSpPr>
              <a:spLocks/>
            </p:cNvSpPr>
            <p:nvPr/>
          </p:nvSpPr>
          <p:spPr bwMode="auto">
            <a:xfrm>
              <a:off x="11739965" y="3339462"/>
              <a:ext cx="28575" cy="28575"/>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3" name="Freeform 129"/>
            <p:cNvSpPr>
              <a:spLocks/>
            </p:cNvSpPr>
            <p:nvPr/>
          </p:nvSpPr>
          <p:spPr bwMode="auto">
            <a:xfrm>
              <a:off x="11779653" y="3339462"/>
              <a:ext cx="28575" cy="28575"/>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4" name="Freeform 130"/>
            <p:cNvSpPr>
              <a:spLocks/>
            </p:cNvSpPr>
            <p:nvPr/>
          </p:nvSpPr>
          <p:spPr bwMode="auto">
            <a:xfrm>
              <a:off x="12235265" y="3526787"/>
              <a:ext cx="203200" cy="33338"/>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5" name="Freeform 131"/>
            <p:cNvSpPr>
              <a:spLocks/>
            </p:cNvSpPr>
            <p:nvPr/>
          </p:nvSpPr>
          <p:spPr bwMode="auto">
            <a:xfrm>
              <a:off x="11619315" y="3526787"/>
              <a:ext cx="28575" cy="30163"/>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6" name="Freeform 132"/>
            <p:cNvSpPr>
              <a:spLocks/>
            </p:cNvSpPr>
            <p:nvPr/>
          </p:nvSpPr>
          <p:spPr bwMode="auto">
            <a:xfrm>
              <a:off x="11659003" y="3526787"/>
              <a:ext cx="28575" cy="30163"/>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7" name="Freeform 133"/>
            <p:cNvSpPr>
              <a:spLocks/>
            </p:cNvSpPr>
            <p:nvPr/>
          </p:nvSpPr>
          <p:spPr bwMode="auto">
            <a:xfrm>
              <a:off x="11698690" y="3526787"/>
              <a:ext cx="30163" cy="30163"/>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8" name="Freeform 134"/>
            <p:cNvSpPr>
              <a:spLocks/>
            </p:cNvSpPr>
            <p:nvPr/>
          </p:nvSpPr>
          <p:spPr bwMode="auto">
            <a:xfrm>
              <a:off x="11739965" y="3526787"/>
              <a:ext cx="28575" cy="30163"/>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29" name="Freeform 135"/>
            <p:cNvSpPr>
              <a:spLocks/>
            </p:cNvSpPr>
            <p:nvPr/>
          </p:nvSpPr>
          <p:spPr bwMode="auto">
            <a:xfrm>
              <a:off x="11779653" y="3526787"/>
              <a:ext cx="28575" cy="30163"/>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0" name="Freeform 136"/>
            <p:cNvSpPr>
              <a:spLocks/>
            </p:cNvSpPr>
            <p:nvPr/>
          </p:nvSpPr>
          <p:spPr bwMode="auto">
            <a:xfrm>
              <a:off x="12235265" y="2586987"/>
              <a:ext cx="203200" cy="34925"/>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1" name="Freeform 137"/>
            <p:cNvSpPr>
              <a:spLocks/>
            </p:cNvSpPr>
            <p:nvPr/>
          </p:nvSpPr>
          <p:spPr bwMode="auto">
            <a:xfrm>
              <a:off x="11619315" y="2588574"/>
              <a:ext cx="28575" cy="28575"/>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2" name="Freeform 138"/>
            <p:cNvSpPr>
              <a:spLocks/>
            </p:cNvSpPr>
            <p:nvPr/>
          </p:nvSpPr>
          <p:spPr bwMode="auto">
            <a:xfrm>
              <a:off x="11659003" y="2588574"/>
              <a:ext cx="28575" cy="28575"/>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3" name="Freeform 139"/>
            <p:cNvSpPr>
              <a:spLocks/>
            </p:cNvSpPr>
            <p:nvPr/>
          </p:nvSpPr>
          <p:spPr bwMode="auto">
            <a:xfrm>
              <a:off x="11698690" y="2588574"/>
              <a:ext cx="30163" cy="28575"/>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4" name="Freeform 140"/>
            <p:cNvSpPr>
              <a:spLocks/>
            </p:cNvSpPr>
            <p:nvPr/>
          </p:nvSpPr>
          <p:spPr bwMode="auto">
            <a:xfrm>
              <a:off x="11739965" y="2588574"/>
              <a:ext cx="28575" cy="28575"/>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5" name="Freeform 141"/>
            <p:cNvSpPr>
              <a:spLocks/>
            </p:cNvSpPr>
            <p:nvPr/>
          </p:nvSpPr>
          <p:spPr bwMode="auto">
            <a:xfrm>
              <a:off x="11779653" y="2588574"/>
              <a:ext cx="28575" cy="28575"/>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36" name="Freeform 142"/>
            <p:cNvSpPr>
              <a:spLocks noEditPoints="1"/>
            </p:cNvSpPr>
            <p:nvPr/>
          </p:nvSpPr>
          <p:spPr bwMode="auto">
            <a:xfrm>
              <a:off x="11451040" y="1826574"/>
              <a:ext cx="1163638" cy="2817813"/>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68580" tIns="34290" rIns="68580" bIns="3429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pic>
        <p:nvPicPr>
          <p:cNvPr id="13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19949" y="3539132"/>
            <a:ext cx="1206516" cy="326646"/>
          </a:xfrm>
          <a:prstGeom prst="rect">
            <a:avLst/>
          </a:prstGeom>
          <a:noFill/>
          <a:ln w="9525">
            <a:noFill/>
            <a:miter lim="800000"/>
            <a:headEnd/>
            <a:tailEnd/>
          </a:ln>
        </p:spPr>
      </p:pic>
      <p:pic>
        <p:nvPicPr>
          <p:cNvPr id="138" name="Picture 120" descr="OpenStack.png"/>
          <p:cNvPicPr>
            <a:picLocks noChangeAspect="1"/>
          </p:cNvPicPr>
          <p:nvPr/>
        </p:nvPicPr>
        <p:blipFill>
          <a:blip r:embed="rId4" cstate="email"/>
          <a:stretch>
            <a:fillRect/>
          </a:stretch>
        </p:blipFill>
        <p:spPr>
          <a:xfrm>
            <a:off x="4120060" y="2738236"/>
            <a:ext cx="405117" cy="244834"/>
          </a:xfrm>
          <a:prstGeom prst="rect">
            <a:avLst/>
          </a:prstGeom>
          <a:solidFill>
            <a:schemeClr val="bg1"/>
          </a:solidFill>
          <a:effectLst>
            <a:outerShdw blurRad="50800" dist="38100" dir="2700000" algn="tl" rotWithShape="0">
              <a:prstClr val="black">
                <a:alpha val="40000"/>
              </a:prstClr>
            </a:outerShdw>
          </a:effectLst>
        </p:spPr>
      </p:pic>
      <p:pic>
        <p:nvPicPr>
          <p:cNvPr id="139" name="Picture 2"/>
          <p:cNvPicPr>
            <a:picLocks noChangeAspect="1" noChangeArrowheads="1"/>
          </p:cNvPicPr>
          <p:nvPr/>
        </p:nvPicPr>
        <p:blipFill>
          <a:blip r:embed="rId5" cstate="print">
            <a:clrChange>
              <a:clrFrom>
                <a:srgbClr val="FFFFFF"/>
              </a:clrFrom>
              <a:clrTo>
                <a:srgbClr val="FFFFFF">
                  <a:alpha val="0"/>
                </a:srgbClr>
              </a:clrTo>
            </a:clrChange>
            <a:grayscl/>
            <a:biLevel thresh="50000"/>
          </a:blip>
          <a:srcRect/>
          <a:stretch>
            <a:fillRect/>
          </a:stretch>
        </p:blipFill>
        <p:spPr bwMode="auto">
          <a:xfrm>
            <a:off x="4596908" y="2776792"/>
            <a:ext cx="563246" cy="174282"/>
          </a:xfrm>
          <a:prstGeom prst="rect">
            <a:avLst/>
          </a:prstGeom>
          <a:noFill/>
          <a:ln w="9525">
            <a:noFill/>
            <a:miter lim="800000"/>
            <a:headEnd/>
            <a:tailEnd/>
          </a:ln>
        </p:spPr>
      </p:pic>
      <p:sp>
        <p:nvSpPr>
          <p:cNvPr id="140" name="圆角矩形 139"/>
          <p:cNvSpPr/>
          <p:nvPr/>
        </p:nvSpPr>
        <p:spPr>
          <a:xfrm>
            <a:off x="6268986" y="2692479"/>
            <a:ext cx="935467" cy="328059"/>
          </a:xfrm>
          <a:prstGeom prst="roundRect">
            <a:avLst>
              <a:gd name="adj" fmla="val 10431"/>
            </a:avLst>
          </a:prstGeom>
          <a:solidFill>
            <a:srgbClr val="5A8B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141" name="圆角矩形 140"/>
          <p:cNvSpPr/>
          <p:nvPr/>
        </p:nvSpPr>
        <p:spPr bwMode="auto">
          <a:xfrm>
            <a:off x="6201957" y="2744980"/>
            <a:ext cx="1074676" cy="222348"/>
          </a:xfrm>
          <a:prstGeom prst="roundRect">
            <a:avLst/>
          </a:prstGeom>
          <a:noFill/>
          <a:ln w="9525">
            <a:noFill/>
            <a:miter lim="800000"/>
            <a:headEnd/>
            <a:tailEnd/>
          </a:ln>
        </p:spPr>
        <p:txBody>
          <a:bodyPr wrap="square"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r>
              <a:rPr lang="en-US" sz="900" b="1" dirty="0">
                <a:solidFill>
                  <a:srgbClr val="FFFFFF"/>
                </a:solidFill>
                <a:latin typeface="微软雅黑" panose="020B0503020204020204" pitchFamily="34" charset="-122"/>
                <a:ea typeface="微软雅黑" panose="020B0503020204020204" pitchFamily="34" charset="-122"/>
              </a:rPr>
              <a:t>Third-party cloud platform</a:t>
            </a:r>
          </a:p>
        </p:txBody>
      </p:sp>
      <p:sp>
        <p:nvSpPr>
          <p:cNvPr id="142" name="圆角矩形 141"/>
          <p:cNvSpPr/>
          <p:nvPr/>
        </p:nvSpPr>
        <p:spPr bwMode="auto">
          <a:xfrm>
            <a:off x="5263887" y="2695483"/>
            <a:ext cx="976978" cy="330295"/>
          </a:xfrm>
          <a:prstGeom prst="roundRect">
            <a:avLst/>
          </a:prstGeom>
          <a:noFill/>
          <a:ln w="9525">
            <a:noFill/>
            <a:miter lim="800000"/>
            <a:headEnd/>
            <a:tailEnd/>
          </a:ln>
        </p:spPr>
        <p:txBody>
          <a:bodyPr wrap="square"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fontAlgn="ctr"/>
            <a:r>
              <a:rPr lang="en-US" sz="900" b="1" dirty="0">
                <a:solidFill>
                  <a:srgbClr val="FFFFFF"/>
                </a:solidFill>
                <a:latin typeface="微软雅黑" panose="020B0503020204020204" pitchFamily="34" charset="-122"/>
                <a:ea typeface="微软雅黑" panose="020B0503020204020204" pitchFamily="34" charset="-122"/>
              </a:rPr>
              <a:t>AC Orchestration</a:t>
            </a:r>
          </a:p>
        </p:txBody>
      </p:sp>
      <p:sp>
        <p:nvSpPr>
          <p:cNvPr id="143" name="雲形吹き出し 8"/>
          <p:cNvSpPr/>
          <p:nvPr/>
        </p:nvSpPr>
        <p:spPr>
          <a:xfrm>
            <a:off x="4237284" y="4561921"/>
            <a:ext cx="2808312" cy="709145"/>
          </a:xfrm>
          <a:prstGeom prst="cloudCallout">
            <a:avLst>
              <a:gd name="adj1" fmla="val -13626"/>
              <a:gd name="adj2" fmla="val 26195"/>
            </a:avLst>
          </a:prstGeom>
          <a:solidFill>
            <a:schemeClr val="bg1">
              <a:lumMod val="95000"/>
            </a:schemeClr>
          </a:solidFill>
          <a:ln w="25400" cap="flat" cmpd="sng" algn="ctr">
            <a:noFill/>
            <a:prstDash val="solid"/>
          </a:ln>
          <a:effectLst>
            <a:glow rad="101600">
              <a:srgbClr val="B2C9C8">
                <a:satMod val="175000"/>
                <a:alpha val="40000"/>
              </a:srgbClr>
            </a:glow>
            <a:outerShdw blurRad="50800" dist="38100" dir="2700000" algn="tl" rotWithShape="0">
              <a:prstClr val="black">
                <a:alpha val="40000"/>
              </a:prstClr>
            </a:outerShdw>
          </a:effectLst>
        </p:spPr>
        <p:txBody>
          <a:bodyPr wrap="square" lIns="0" tIns="0" rIns="0" bIns="0" rtlCol="0" anchor="ctr" anchorCtr="1">
            <a:noAutofit/>
          </a:bodyPr>
          <a:lstStyle/>
          <a:p>
            <a:pPr algn="ctr" fontAlgn="ctr">
              <a:spcBef>
                <a:spcPts val="0"/>
              </a:spcBef>
              <a:spcAft>
                <a:spcPts val="0"/>
              </a:spcAft>
              <a:defRPr/>
            </a:pPr>
            <a:r>
              <a:rPr kumimoji="1" lang="en-US" sz="1200" dirty="0">
                <a:solidFill>
                  <a:srgbClr val="FFFFFF">
                    <a:lumMod val="50000"/>
                  </a:srgbClr>
                </a:solidFill>
                <a:latin typeface="微软雅黑" panose="020B0503020204020204" pitchFamily="34" charset="-122"/>
                <a:ea typeface="微软雅黑" panose="020B0503020204020204" pitchFamily="34" charset="-122"/>
              </a:rPr>
              <a:t>L3 Network</a:t>
            </a:r>
          </a:p>
        </p:txBody>
      </p:sp>
      <p:grpSp>
        <p:nvGrpSpPr>
          <p:cNvPr id="144" name="组合 384"/>
          <p:cNvGrpSpPr/>
          <p:nvPr/>
        </p:nvGrpSpPr>
        <p:grpSpPr>
          <a:xfrm>
            <a:off x="4955295" y="5140771"/>
            <a:ext cx="463856" cy="183649"/>
            <a:chOff x="3298897" y="4095287"/>
            <a:chExt cx="1257750" cy="591162"/>
          </a:xfrm>
        </p:grpSpPr>
        <p:sp>
          <p:nvSpPr>
            <p:cNvPr id="14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4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47" name="组合 387"/>
          <p:cNvGrpSpPr/>
          <p:nvPr/>
        </p:nvGrpSpPr>
        <p:grpSpPr>
          <a:xfrm>
            <a:off x="5020455" y="4387620"/>
            <a:ext cx="444385" cy="363279"/>
            <a:chOff x="4622166" y="3061494"/>
            <a:chExt cx="489584" cy="615667"/>
          </a:xfrm>
        </p:grpSpPr>
        <p:grpSp>
          <p:nvGrpSpPr>
            <p:cNvPr id="148" name="组合 376"/>
            <p:cNvGrpSpPr/>
            <p:nvPr/>
          </p:nvGrpSpPr>
          <p:grpSpPr>
            <a:xfrm>
              <a:off x="4622166" y="3467100"/>
              <a:ext cx="489584" cy="210061"/>
              <a:chOff x="3298897" y="4095287"/>
              <a:chExt cx="1257750" cy="591162"/>
            </a:xfrm>
          </p:grpSpPr>
          <p:sp>
            <p:nvSpPr>
              <p:cNvPr id="155"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56"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49" name="组合 379"/>
            <p:cNvGrpSpPr/>
            <p:nvPr/>
          </p:nvGrpSpPr>
          <p:grpSpPr>
            <a:xfrm>
              <a:off x="4622166" y="3263900"/>
              <a:ext cx="489584" cy="210061"/>
              <a:chOff x="3298897" y="4095287"/>
              <a:chExt cx="1257750" cy="591162"/>
            </a:xfrm>
          </p:grpSpPr>
          <p:sp>
            <p:nvSpPr>
              <p:cNvPr id="15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5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50" name="组合 388"/>
            <p:cNvGrpSpPr/>
            <p:nvPr/>
          </p:nvGrpSpPr>
          <p:grpSpPr>
            <a:xfrm>
              <a:off x="4622166" y="3061494"/>
              <a:ext cx="489584" cy="210061"/>
              <a:chOff x="3298897" y="4095287"/>
              <a:chExt cx="1257750" cy="591162"/>
            </a:xfrm>
          </p:grpSpPr>
          <p:sp>
            <p:nvSpPr>
              <p:cNvPr id="151"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152"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grpSp>
        <p:nvGrpSpPr>
          <p:cNvPr id="157" name="组合 573"/>
          <p:cNvGrpSpPr/>
          <p:nvPr/>
        </p:nvGrpSpPr>
        <p:grpSpPr>
          <a:xfrm>
            <a:off x="4453754" y="4529842"/>
            <a:ext cx="351251" cy="182170"/>
            <a:chOff x="-2159781" y="1401455"/>
            <a:chExt cx="1176337" cy="700088"/>
          </a:xfrm>
          <a:solidFill>
            <a:schemeClr val="tx1">
              <a:lumMod val="50000"/>
              <a:lumOff val="50000"/>
            </a:schemeClr>
          </a:solidFill>
        </p:grpSpPr>
        <p:sp>
          <p:nvSpPr>
            <p:cNvPr id="158" name="Freeform 5"/>
            <p:cNvSpPr>
              <a:spLocks/>
            </p:cNvSpPr>
            <p:nvPr/>
          </p:nvSpPr>
          <p:spPr bwMode="auto">
            <a:xfrm>
              <a:off x="-2159781" y="1547505"/>
              <a:ext cx="217487" cy="117475"/>
            </a:xfrm>
            <a:custGeom>
              <a:avLst/>
              <a:gdLst/>
              <a:ahLst/>
              <a:cxnLst>
                <a:cxn ang="0">
                  <a:pos x="2757" y="0"/>
                </a:cxn>
                <a:cxn ang="0">
                  <a:pos x="2797" y="5"/>
                </a:cxn>
                <a:cxn ang="0">
                  <a:pos x="2836" y="17"/>
                </a:cxn>
                <a:cxn ang="0">
                  <a:pos x="2871" y="33"/>
                </a:cxn>
                <a:cxn ang="0">
                  <a:pos x="2904" y="54"/>
                </a:cxn>
                <a:cxn ang="0">
                  <a:pos x="2933"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3" y="1542"/>
                </a:cxn>
                <a:cxn ang="0">
                  <a:pos x="2904" y="1567"/>
                </a:cxn>
                <a:cxn ang="0">
                  <a:pos x="2871" y="1589"/>
                </a:cxn>
                <a:cxn ang="0">
                  <a:pos x="2836" y="1605"/>
                </a:cxn>
                <a:cxn ang="0">
                  <a:pos x="2797" y="1616"/>
                </a:cxn>
                <a:cxn ang="0">
                  <a:pos x="2757" y="1621"/>
                </a:cxn>
                <a:cxn ang="0">
                  <a:pos x="257" y="1621"/>
                </a:cxn>
                <a:cxn ang="0">
                  <a:pos x="216" y="1616"/>
                </a:cxn>
                <a:cxn ang="0">
                  <a:pos x="177" y="1605"/>
                </a:cxn>
                <a:cxn ang="0">
                  <a:pos x="142" y="1589"/>
                </a:cxn>
                <a:cxn ang="0">
                  <a:pos x="109" y="1567"/>
                </a:cxn>
                <a:cxn ang="0">
                  <a:pos x="79"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79" y="80"/>
                </a:cxn>
                <a:cxn ang="0">
                  <a:pos x="109" y="54"/>
                </a:cxn>
                <a:cxn ang="0">
                  <a:pos x="142" y="33"/>
                </a:cxn>
                <a:cxn ang="0">
                  <a:pos x="177" y="17"/>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7"/>
                  </a:lnTo>
                  <a:lnTo>
                    <a:pt x="2848" y="22"/>
                  </a:lnTo>
                  <a:lnTo>
                    <a:pt x="2860" y="27"/>
                  </a:lnTo>
                  <a:lnTo>
                    <a:pt x="2871" y="33"/>
                  </a:lnTo>
                  <a:lnTo>
                    <a:pt x="2882" y="40"/>
                  </a:lnTo>
                  <a:lnTo>
                    <a:pt x="2894" y="46"/>
                  </a:lnTo>
                  <a:lnTo>
                    <a:pt x="2904" y="54"/>
                  </a:lnTo>
                  <a:lnTo>
                    <a:pt x="2914" y="62"/>
                  </a:lnTo>
                  <a:lnTo>
                    <a:pt x="2924" y="70"/>
                  </a:lnTo>
                  <a:lnTo>
                    <a:pt x="2933" y="80"/>
                  </a:lnTo>
                  <a:lnTo>
                    <a:pt x="2943" y="89"/>
                  </a:lnTo>
                  <a:lnTo>
                    <a:pt x="2951" y="99"/>
                  </a:lnTo>
                  <a:lnTo>
                    <a:pt x="2959" y="109"/>
                  </a:lnTo>
                  <a:lnTo>
                    <a:pt x="2967" y="119"/>
                  </a:lnTo>
                  <a:lnTo>
                    <a:pt x="2974" y="131"/>
                  </a:lnTo>
                  <a:lnTo>
                    <a:pt x="2980" y="142"/>
                  </a:lnTo>
                  <a:lnTo>
                    <a:pt x="2986" y="154"/>
                  </a:lnTo>
                  <a:lnTo>
                    <a:pt x="2991"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1" y="1456"/>
                  </a:lnTo>
                  <a:lnTo>
                    <a:pt x="2986" y="1469"/>
                  </a:lnTo>
                  <a:lnTo>
                    <a:pt x="2980" y="1480"/>
                  </a:lnTo>
                  <a:lnTo>
                    <a:pt x="2974" y="1491"/>
                  </a:lnTo>
                  <a:lnTo>
                    <a:pt x="2967" y="1502"/>
                  </a:lnTo>
                  <a:lnTo>
                    <a:pt x="2959" y="1512"/>
                  </a:lnTo>
                  <a:lnTo>
                    <a:pt x="2951" y="1523"/>
                  </a:lnTo>
                  <a:lnTo>
                    <a:pt x="2943" y="1533"/>
                  </a:lnTo>
                  <a:lnTo>
                    <a:pt x="2933" y="1542"/>
                  </a:lnTo>
                  <a:lnTo>
                    <a:pt x="2924" y="1551"/>
                  </a:lnTo>
                  <a:lnTo>
                    <a:pt x="2914" y="1560"/>
                  </a:lnTo>
                  <a:lnTo>
                    <a:pt x="2904" y="1567"/>
                  </a:lnTo>
                  <a:lnTo>
                    <a:pt x="2894" y="1575"/>
                  </a:lnTo>
                  <a:lnTo>
                    <a:pt x="2882" y="1583"/>
                  </a:lnTo>
                  <a:lnTo>
                    <a:pt x="2871" y="1589"/>
                  </a:lnTo>
                  <a:lnTo>
                    <a:pt x="2860" y="1595"/>
                  </a:lnTo>
                  <a:lnTo>
                    <a:pt x="2848" y="1600"/>
                  </a:lnTo>
                  <a:lnTo>
                    <a:pt x="2836" y="1605"/>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5"/>
                  </a:lnTo>
                  <a:lnTo>
                    <a:pt x="165" y="1600"/>
                  </a:lnTo>
                  <a:lnTo>
                    <a:pt x="154" y="1595"/>
                  </a:lnTo>
                  <a:lnTo>
                    <a:pt x="142" y="1589"/>
                  </a:lnTo>
                  <a:lnTo>
                    <a:pt x="130" y="1583"/>
                  </a:lnTo>
                  <a:lnTo>
                    <a:pt x="119" y="1575"/>
                  </a:lnTo>
                  <a:lnTo>
                    <a:pt x="109" y="1567"/>
                  </a:lnTo>
                  <a:lnTo>
                    <a:pt x="99" y="1560"/>
                  </a:lnTo>
                  <a:lnTo>
                    <a:pt x="89" y="1551"/>
                  </a:lnTo>
                  <a:lnTo>
                    <a:pt x="79" y="1542"/>
                  </a:lnTo>
                  <a:lnTo>
                    <a:pt x="70" y="1533"/>
                  </a:lnTo>
                  <a:lnTo>
                    <a:pt x="62" y="1523"/>
                  </a:lnTo>
                  <a:lnTo>
                    <a:pt x="54" y="1512"/>
                  </a:lnTo>
                  <a:lnTo>
                    <a:pt x="46" y="1502"/>
                  </a:lnTo>
                  <a:lnTo>
                    <a:pt x="40" y="1491"/>
                  </a:lnTo>
                  <a:lnTo>
                    <a:pt x="33"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3" y="142"/>
                  </a:lnTo>
                  <a:lnTo>
                    <a:pt x="40" y="131"/>
                  </a:lnTo>
                  <a:lnTo>
                    <a:pt x="46" y="119"/>
                  </a:lnTo>
                  <a:lnTo>
                    <a:pt x="54" y="109"/>
                  </a:lnTo>
                  <a:lnTo>
                    <a:pt x="62" y="99"/>
                  </a:lnTo>
                  <a:lnTo>
                    <a:pt x="70" y="89"/>
                  </a:lnTo>
                  <a:lnTo>
                    <a:pt x="79" y="80"/>
                  </a:lnTo>
                  <a:lnTo>
                    <a:pt x="89" y="70"/>
                  </a:lnTo>
                  <a:lnTo>
                    <a:pt x="99" y="62"/>
                  </a:lnTo>
                  <a:lnTo>
                    <a:pt x="109" y="54"/>
                  </a:lnTo>
                  <a:lnTo>
                    <a:pt x="119" y="46"/>
                  </a:lnTo>
                  <a:lnTo>
                    <a:pt x="130" y="40"/>
                  </a:lnTo>
                  <a:lnTo>
                    <a:pt x="142" y="33"/>
                  </a:lnTo>
                  <a:lnTo>
                    <a:pt x="154" y="27"/>
                  </a:lnTo>
                  <a:lnTo>
                    <a:pt x="165" y="22"/>
                  </a:lnTo>
                  <a:lnTo>
                    <a:pt x="177" y="17"/>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59" name="Freeform 6"/>
            <p:cNvSpPr>
              <a:spLocks/>
            </p:cNvSpPr>
            <p:nvPr/>
          </p:nvSpPr>
          <p:spPr bwMode="auto">
            <a:xfrm>
              <a:off x="-1920069" y="1547505"/>
              <a:ext cx="217487" cy="117475"/>
            </a:xfrm>
            <a:custGeom>
              <a:avLst/>
              <a:gdLst/>
              <a:ahLst/>
              <a:cxnLst>
                <a:cxn ang="0">
                  <a:pos x="2756"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6" y="1621"/>
                </a:cxn>
                <a:cxn ang="0">
                  <a:pos x="255" y="1621"/>
                </a:cxn>
                <a:cxn ang="0">
                  <a:pos x="216" y="1616"/>
                </a:cxn>
                <a:cxn ang="0">
                  <a:pos x="177" y="1605"/>
                </a:cxn>
                <a:cxn ang="0">
                  <a:pos x="141" y="1589"/>
                </a:cxn>
                <a:cxn ang="0">
                  <a:pos x="108"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8" y="54"/>
                </a:cxn>
                <a:cxn ang="0">
                  <a:pos x="141" y="33"/>
                </a:cxn>
                <a:cxn ang="0">
                  <a:pos x="177" y="17"/>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7"/>
                  </a:lnTo>
                  <a:lnTo>
                    <a:pt x="2847" y="22"/>
                  </a:lnTo>
                  <a:lnTo>
                    <a:pt x="2859"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5" y="119"/>
                  </a:lnTo>
                  <a:lnTo>
                    <a:pt x="2973"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3" y="1491"/>
                  </a:lnTo>
                  <a:lnTo>
                    <a:pt x="2965"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59" y="1595"/>
                  </a:lnTo>
                  <a:lnTo>
                    <a:pt x="2847" y="1600"/>
                  </a:lnTo>
                  <a:lnTo>
                    <a:pt x="2835" y="1605"/>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5"/>
                  </a:lnTo>
                  <a:lnTo>
                    <a:pt x="165" y="1600"/>
                  </a:lnTo>
                  <a:lnTo>
                    <a:pt x="152" y="1595"/>
                  </a:lnTo>
                  <a:lnTo>
                    <a:pt x="141" y="1589"/>
                  </a:lnTo>
                  <a:lnTo>
                    <a:pt x="130" y="1583"/>
                  </a:lnTo>
                  <a:lnTo>
                    <a:pt x="119" y="1575"/>
                  </a:lnTo>
                  <a:lnTo>
                    <a:pt x="108" y="1567"/>
                  </a:lnTo>
                  <a:lnTo>
                    <a:pt x="97" y="1560"/>
                  </a:lnTo>
                  <a:lnTo>
                    <a:pt x="88" y="1551"/>
                  </a:lnTo>
                  <a:lnTo>
                    <a:pt x="79" y="1542"/>
                  </a:lnTo>
                  <a:lnTo>
                    <a:pt x="70" y="1533"/>
                  </a:lnTo>
                  <a:lnTo>
                    <a:pt x="61" y="1523"/>
                  </a:lnTo>
                  <a:lnTo>
                    <a:pt x="54" y="1512"/>
                  </a:lnTo>
                  <a:lnTo>
                    <a:pt x="45" y="1502"/>
                  </a:lnTo>
                  <a:lnTo>
                    <a:pt x="38"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8" y="131"/>
                  </a:lnTo>
                  <a:lnTo>
                    <a:pt x="45" y="119"/>
                  </a:lnTo>
                  <a:lnTo>
                    <a:pt x="54" y="109"/>
                  </a:lnTo>
                  <a:lnTo>
                    <a:pt x="61" y="99"/>
                  </a:lnTo>
                  <a:lnTo>
                    <a:pt x="70" y="89"/>
                  </a:lnTo>
                  <a:lnTo>
                    <a:pt x="79" y="80"/>
                  </a:lnTo>
                  <a:lnTo>
                    <a:pt x="88" y="70"/>
                  </a:lnTo>
                  <a:lnTo>
                    <a:pt x="97" y="62"/>
                  </a:lnTo>
                  <a:lnTo>
                    <a:pt x="108" y="54"/>
                  </a:lnTo>
                  <a:lnTo>
                    <a:pt x="119" y="46"/>
                  </a:lnTo>
                  <a:lnTo>
                    <a:pt x="130" y="40"/>
                  </a:lnTo>
                  <a:lnTo>
                    <a:pt x="141" y="33"/>
                  </a:lnTo>
                  <a:lnTo>
                    <a:pt x="152" y="27"/>
                  </a:lnTo>
                  <a:lnTo>
                    <a:pt x="165" y="22"/>
                  </a:lnTo>
                  <a:lnTo>
                    <a:pt x="177" y="17"/>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0" name="Freeform 7"/>
            <p:cNvSpPr>
              <a:spLocks/>
            </p:cNvSpPr>
            <p:nvPr/>
          </p:nvSpPr>
          <p:spPr bwMode="auto">
            <a:xfrm>
              <a:off x="-1680356" y="1547505"/>
              <a:ext cx="217487" cy="117475"/>
            </a:xfrm>
            <a:custGeom>
              <a:avLst/>
              <a:gdLst/>
              <a:ahLst/>
              <a:cxnLst>
                <a:cxn ang="0">
                  <a:pos x="2757" y="0"/>
                </a:cxn>
                <a:cxn ang="0">
                  <a:pos x="2798" y="5"/>
                </a:cxn>
                <a:cxn ang="0">
                  <a:pos x="2836" y="17"/>
                </a:cxn>
                <a:cxn ang="0">
                  <a:pos x="2871" y="33"/>
                </a:cxn>
                <a:cxn ang="0">
                  <a:pos x="2905" y="54"/>
                </a:cxn>
                <a:cxn ang="0">
                  <a:pos x="2934" y="80"/>
                </a:cxn>
                <a:cxn ang="0">
                  <a:pos x="2960"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60" y="1512"/>
                </a:cxn>
                <a:cxn ang="0">
                  <a:pos x="2934" y="1542"/>
                </a:cxn>
                <a:cxn ang="0">
                  <a:pos x="2905" y="1567"/>
                </a:cxn>
                <a:cxn ang="0">
                  <a:pos x="2871" y="1589"/>
                </a:cxn>
                <a:cxn ang="0">
                  <a:pos x="2836" y="1605"/>
                </a:cxn>
                <a:cxn ang="0">
                  <a:pos x="2798" y="1616"/>
                </a:cxn>
                <a:cxn ang="0">
                  <a:pos x="2757" y="1621"/>
                </a:cxn>
                <a:cxn ang="0">
                  <a:pos x="257" y="1621"/>
                </a:cxn>
                <a:cxn ang="0">
                  <a:pos x="216" y="1616"/>
                </a:cxn>
                <a:cxn ang="0">
                  <a:pos x="178" y="1605"/>
                </a:cxn>
                <a:cxn ang="0">
                  <a:pos x="142" y="1589"/>
                </a:cxn>
                <a:cxn ang="0">
                  <a:pos x="109" y="1567"/>
                </a:cxn>
                <a:cxn ang="0">
                  <a:pos x="80" y="1542"/>
                </a:cxn>
                <a:cxn ang="0">
                  <a:pos x="54" y="1512"/>
                </a:cxn>
                <a:cxn ang="0">
                  <a:pos x="33" y="1480"/>
                </a:cxn>
                <a:cxn ang="0">
                  <a:pos x="16" y="1444"/>
                </a:cxn>
                <a:cxn ang="0">
                  <a:pos x="6" y="1405"/>
                </a:cxn>
                <a:cxn ang="0">
                  <a:pos x="1" y="1366"/>
                </a:cxn>
                <a:cxn ang="0">
                  <a:pos x="1" y="257"/>
                </a:cxn>
                <a:cxn ang="0">
                  <a:pos x="6" y="216"/>
                </a:cxn>
                <a:cxn ang="0">
                  <a:pos x="16" y="177"/>
                </a:cxn>
                <a:cxn ang="0">
                  <a:pos x="33" y="142"/>
                </a:cxn>
                <a:cxn ang="0">
                  <a:pos x="54" y="109"/>
                </a:cxn>
                <a:cxn ang="0">
                  <a:pos x="80" y="80"/>
                </a:cxn>
                <a:cxn ang="0">
                  <a:pos x="109" y="54"/>
                </a:cxn>
                <a:cxn ang="0">
                  <a:pos x="142" y="33"/>
                </a:cxn>
                <a:cxn ang="0">
                  <a:pos x="178" y="17"/>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7"/>
                  </a:lnTo>
                  <a:lnTo>
                    <a:pt x="2848" y="22"/>
                  </a:lnTo>
                  <a:lnTo>
                    <a:pt x="2860" y="27"/>
                  </a:lnTo>
                  <a:lnTo>
                    <a:pt x="2871" y="33"/>
                  </a:lnTo>
                  <a:lnTo>
                    <a:pt x="2884" y="40"/>
                  </a:lnTo>
                  <a:lnTo>
                    <a:pt x="2894" y="46"/>
                  </a:lnTo>
                  <a:lnTo>
                    <a:pt x="2905" y="54"/>
                  </a:lnTo>
                  <a:lnTo>
                    <a:pt x="2915" y="62"/>
                  </a:lnTo>
                  <a:lnTo>
                    <a:pt x="2924" y="70"/>
                  </a:lnTo>
                  <a:lnTo>
                    <a:pt x="2934" y="80"/>
                  </a:lnTo>
                  <a:lnTo>
                    <a:pt x="2943" y="89"/>
                  </a:lnTo>
                  <a:lnTo>
                    <a:pt x="2952" y="99"/>
                  </a:lnTo>
                  <a:lnTo>
                    <a:pt x="2960" y="109"/>
                  </a:lnTo>
                  <a:lnTo>
                    <a:pt x="2967" y="119"/>
                  </a:lnTo>
                  <a:lnTo>
                    <a:pt x="2974" y="131"/>
                  </a:lnTo>
                  <a:lnTo>
                    <a:pt x="2980" y="142"/>
                  </a:lnTo>
                  <a:lnTo>
                    <a:pt x="2986" y="154"/>
                  </a:lnTo>
                  <a:lnTo>
                    <a:pt x="2993" y="165"/>
                  </a:lnTo>
                  <a:lnTo>
                    <a:pt x="2997" y="177"/>
                  </a:lnTo>
                  <a:lnTo>
                    <a:pt x="3002" y="191"/>
                  </a:lnTo>
                  <a:lnTo>
                    <a:pt x="3005" y="203"/>
                  </a:lnTo>
                  <a:lnTo>
                    <a:pt x="3008" y="216"/>
                  </a:lnTo>
                  <a:lnTo>
                    <a:pt x="3011" y="229"/>
                  </a:lnTo>
                  <a:lnTo>
                    <a:pt x="3012" y="243"/>
                  </a:lnTo>
                  <a:lnTo>
                    <a:pt x="3013" y="257"/>
                  </a:lnTo>
                  <a:lnTo>
                    <a:pt x="3014" y="270"/>
                  </a:lnTo>
                  <a:lnTo>
                    <a:pt x="3014" y="1351"/>
                  </a:lnTo>
                  <a:lnTo>
                    <a:pt x="3013" y="1366"/>
                  </a:lnTo>
                  <a:lnTo>
                    <a:pt x="3012" y="1379"/>
                  </a:lnTo>
                  <a:lnTo>
                    <a:pt x="3011" y="1392"/>
                  </a:lnTo>
                  <a:lnTo>
                    <a:pt x="3008" y="1405"/>
                  </a:lnTo>
                  <a:lnTo>
                    <a:pt x="3005" y="1419"/>
                  </a:lnTo>
                  <a:lnTo>
                    <a:pt x="3002" y="1432"/>
                  </a:lnTo>
                  <a:lnTo>
                    <a:pt x="2997" y="1444"/>
                  </a:lnTo>
                  <a:lnTo>
                    <a:pt x="2993" y="1456"/>
                  </a:lnTo>
                  <a:lnTo>
                    <a:pt x="2986" y="1469"/>
                  </a:lnTo>
                  <a:lnTo>
                    <a:pt x="2980" y="1480"/>
                  </a:lnTo>
                  <a:lnTo>
                    <a:pt x="2974" y="1491"/>
                  </a:lnTo>
                  <a:lnTo>
                    <a:pt x="2967" y="1502"/>
                  </a:lnTo>
                  <a:lnTo>
                    <a:pt x="2960" y="1512"/>
                  </a:lnTo>
                  <a:lnTo>
                    <a:pt x="2952" y="1523"/>
                  </a:lnTo>
                  <a:lnTo>
                    <a:pt x="2943" y="1533"/>
                  </a:lnTo>
                  <a:lnTo>
                    <a:pt x="2934" y="1542"/>
                  </a:lnTo>
                  <a:lnTo>
                    <a:pt x="2924" y="1551"/>
                  </a:lnTo>
                  <a:lnTo>
                    <a:pt x="2915" y="1560"/>
                  </a:lnTo>
                  <a:lnTo>
                    <a:pt x="2905" y="1567"/>
                  </a:lnTo>
                  <a:lnTo>
                    <a:pt x="2894" y="1575"/>
                  </a:lnTo>
                  <a:lnTo>
                    <a:pt x="2884" y="1583"/>
                  </a:lnTo>
                  <a:lnTo>
                    <a:pt x="2871" y="1589"/>
                  </a:lnTo>
                  <a:lnTo>
                    <a:pt x="2860" y="1595"/>
                  </a:lnTo>
                  <a:lnTo>
                    <a:pt x="2848" y="1600"/>
                  </a:lnTo>
                  <a:lnTo>
                    <a:pt x="2836" y="1605"/>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5"/>
                  </a:lnTo>
                  <a:lnTo>
                    <a:pt x="166" y="1600"/>
                  </a:lnTo>
                  <a:lnTo>
                    <a:pt x="154" y="1595"/>
                  </a:lnTo>
                  <a:lnTo>
                    <a:pt x="142" y="1589"/>
                  </a:lnTo>
                  <a:lnTo>
                    <a:pt x="130" y="1583"/>
                  </a:lnTo>
                  <a:lnTo>
                    <a:pt x="120" y="1575"/>
                  </a:lnTo>
                  <a:lnTo>
                    <a:pt x="109" y="1567"/>
                  </a:lnTo>
                  <a:lnTo>
                    <a:pt x="99" y="1560"/>
                  </a:lnTo>
                  <a:lnTo>
                    <a:pt x="89" y="1551"/>
                  </a:lnTo>
                  <a:lnTo>
                    <a:pt x="80" y="1542"/>
                  </a:lnTo>
                  <a:lnTo>
                    <a:pt x="70" y="1533"/>
                  </a:lnTo>
                  <a:lnTo>
                    <a:pt x="62" y="1523"/>
                  </a:lnTo>
                  <a:lnTo>
                    <a:pt x="54" y="1512"/>
                  </a:lnTo>
                  <a:lnTo>
                    <a:pt x="47" y="1502"/>
                  </a:lnTo>
                  <a:lnTo>
                    <a:pt x="40" y="1491"/>
                  </a:lnTo>
                  <a:lnTo>
                    <a:pt x="33" y="1480"/>
                  </a:lnTo>
                  <a:lnTo>
                    <a:pt x="28" y="1469"/>
                  </a:lnTo>
                  <a:lnTo>
                    <a:pt x="21" y="1456"/>
                  </a:lnTo>
                  <a:lnTo>
                    <a:pt x="16" y="1444"/>
                  </a:lnTo>
                  <a:lnTo>
                    <a:pt x="12" y="1432"/>
                  </a:lnTo>
                  <a:lnTo>
                    <a:pt x="9" y="1419"/>
                  </a:lnTo>
                  <a:lnTo>
                    <a:pt x="6" y="1405"/>
                  </a:lnTo>
                  <a:lnTo>
                    <a:pt x="3" y="1392"/>
                  </a:lnTo>
                  <a:lnTo>
                    <a:pt x="2" y="1379"/>
                  </a:lnTo>
                  <a:lnTo>
                    <a:pt x="1" y="1366"/>
                  </a:lnTo>
                  <a:lnTo>
                    <a:pt x="0" y="1351"/>
                  </a:lnTo>
                  <a:lnTo>
                    <a:pt x="0" y="270"/>
                  </a:lnTo>
                  <a:lnTo>
                    <a:pt x="1" y="257"/>
                  </a:lnTo>
                  <a:lnTo>
                    <a:pt x="2" y="243"/>
                  </a:lnTo>
                  <a:lnTo>
                    <a:pt x="3" y="229"/>
                  </a:lnTo>
                  <a:lnTo>
                    <a:pt x="6" y="216"/>
                  </a:lnTo>
                  <a:lnTo>
                    <a:pt x="9" y="203"/>
                  </a:lnTo>
                  <a:lnTo>
                    <a:pt x="12" y="191"/>
                  </a:lnTo>
                  <a:lnTo>
                    <a:pt x="16" y="177"/>
                  </a:lnTo>
                  <a:lnTo>
                    <a:pt x="21" y="165"/>
                  </a:lnTo>
                  <a:lnTo>
                    <a:pt x="28" y="154"/>
                  </a:lnTo>
                  <a:lnTo>
                    <a:pt x="33" y="142"/>
                  </a:lnTo>
                  <a:lnTo>
                    <a:pt x="40" y="131"/>
                  </a:lnTo>
                  <a:lnTo>
                    <a:pt x="47" y="119"/>
                  </a:lnTo>
                  <a:lnTo>
                    <a:pt x="54" y="109"/>
                  </a:lnTo>
                  <a:lnTo>
                    <a:pt x="62" y="99"/>
                  </a:lnTo>
                  <a:lnTo>
                    <a:pt x="70" y="89"/>
                  </a:lnTo>
                  <a:lnTo>
                    <a:pt x="80" y="80"/>
                  </a:lnTo>
                  <a:lnTo>
                    <a:pt x="89" y="70"/>
                  </a:lnTo>
                  <a:lnTo>
                    <a:pt x="99" y="62"/>
                  </a:lnTo>
                  <a:lnTo>
                    <a:pt x="109" y="54"/>
                  </a:lnTo>
                  <a:lnTo>
                    <a:pt x="120" y="46"/>
                  </a:lnTo>
                  <a:lnTo>
                    <a:pt x="130" y="40"/>
                  </a:lnTo>
                  <a:lnTo>
                    <a:pt x="142" y="33"/>
                  </a:lnTo>
                  <a:lnTo>
                    <a:pt x="154" y="27"/>
                  </a:lnTo>
                  <a:lnTo>
                    <a:pt x="166" y="22"/>
                  </a:lnTo>
                  <a:lnTo>
                    <a:pt x="178" y="17"/>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1" name="Freeform 8"/>
            <p:cNvSpPr>
              <a:spLocks/>
            </p:cNvSpPr>
            <p:nvPr/>
          </p:nvSpPr>
          <p:spPr bwMode="auto">
            <a:xfrm>
              <a:off x="-1440644" y="1547505"/>
              <a:ext cx="217487" cy="117475"/>
            </a:xfrm>
            <a:custGeom>
              <a:avLst/>
              <a:gdLst/>
              <a:ahLst/>
              <a:cxnLst>
                <a:cxn ang="0">
                  <a:pos x="2757"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7" y="1621"/>
                </a:cxn>
                <a:cxn ang="0">
                  <a:pos x="256" y="1621"/>
                </a:cxn>
                <a:cxn ang="0">
                  <a:pos x="216" y="1616"/>
                </a:cxn>
                <a:cxn ang="0">
                  <a:pos x="177" y="1605"/>
                </a:cxn>
                <a:cxn ang="0">
                  <a:pos x="141" y="1589"/>
                </a:cxn>
                <a:cxn ang="0">
                  <a:pos x="109"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9" y="54"/>
                </a:cxn>
                <a:cxn ang="0">
                  <a:pos x="141" y="33"/>
                </a:cxn>
                <a:cxn ang="0">
                  <a:pos x="177" y="17"/>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7"/>
                  </a:lnTo>
                  <a:lnTo>
                    <a:pt x="2847" y="22"/>
                  </a:lnTo>
                  <a:lnTo>
                    <a:pt x="2860"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7" y="119"/>
                  </a:lnTo>
                  <a:lnTo>
                    <a:pt x="2974"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4" y="1491"/>
                  </a:lnTo>
                  <a:lnTo>
                    <a:pt x="2967"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60" y="1595"/>
                  </a:lnTo>
                  <a:lnTo>
                    <a:pt x="2847" y="1600"/>
                  </a:lnTo>
                  <a:lnTo>
                    <a:pt x="2835" y="1605"/>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5"/>
                  </a:lnTo>
                  <a:lnTo>
                    <a:pt x="165" y="1600"/>
                  </a:lnTo>
                  <a:lnTo>
                    <a:pt x="153" y="1595"/>
                  </a:lnTo>
                  <a:lnTo>
                    <a:pt x="141" y="1589"/>
                  </a:lnTo>
                  <a:lnTo>
                    <a:pt x="130" y="1583"/>
                  </a:lnTo>
                  <a:lnTo>
                    <a:pt x="119" y="1575"/>
                  </a:lnTo>
                  <a:lnTo>
                    <a:pt x="109" y="1567"/>
                  </a:lnTo>
                  <a:lnTo>
                    <a:pt x="98" y="1560"/>
                  </a:lnTo>
                  <a:lnTo>
                    <a:pt x="88" y="1551"/>
                  </a:lnTo>
                  <a:lnTo>
                    <a:pt x="79" y="1542"/>
                  </a:lnTo>
                  <a:lnTo>
                    <a:pt x="70" y="1533"/>
                  </a:lnTo>
                  <a:lnTo>
                    <a:pt x="62" y="1523"/>
                  </a:lnTo>
                  <a:lnTo>
                    <a:pt x="54" y="1512"/>
                  </a:lnTo>
                  <a:lnTo>
                    <a:pt x="45" y="1502"/>
                  </a:lnTo>
                  <a:lnTo>
                    <a:pt x="39"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9" y="131"/>
                  </a:lnTo>
                  <a:lnTo>
                    <a:pt x="45" y="119"/>
                  </a:lnTo>
                  <a:lnTo>
                    <a:pt x="54" y="109"/>
                  </a:lnTo>
                  <a:lnTo>
                    <a:pt x="62" y="99"/>
                  </a:lnTo>
                  <a:lnTo>
                    <a:pt x="70" y="89"/>
                  </a:lnTo>
                  <a:lnTo>
                    <a:pt x="79" y="80"/>
                  </a:lnTo>
                  <a:lnTo>
                    <a:pt x="88" y="70"/>
                  </a:lnTo>
                  <a:lnTo>
                    <a:pt x="98" y="62"/>
                  </a:lnTo>
                  <a:lnTo>
                    <a:pt x="109" y="54"/>
                  </a:lnTo>
                  <a:lnTo>
                    <a:pt x="119" y="46"/>
                  </a:lnTo>
                  <a:lnTo>
                    <a:pt x="130" y="40"/>
                  </a:lnTo>
                  <a:lnTo>
                    <a:pt x="141" y="33"/>
                  </a:lnTo>
                  <a:lnTo>
                    <a:pt x="153" y="27"/>
                  </a:lnTo>
                  <a:lnTo>
                    <a:pt x="165" y="22"/>
                  </a:lnTo>
                  <a:lnTo>
                    <a:pt x="177" y="17"/>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2" name="Freeform 9"/>
            <p:cNvSpPr>
              <a:spLocks/>
            </p:cNvSpPr>
            <p:nvPr/>
          </p:nvSpPr>
          <p:spPr bwMode="auto">
            <a:xfrm>
              <a:off x="-1200931" y="1547505"/>
              <a:ext cx="217487" cy="117475"/>
            </a:xfrm>
            <a:custGeom>
              <a:avLst/>
              <a:gdLst/>
              <a:ahLst/>
              <a:cxnLst>
                <a:cxn ang="0">
                  <a:pos x="2756" y="0"/>
                </a:cxn>
                <a:cxn ang="0">
                  <a:pos x="2797" y="5"/>
                </a:cxn>
                <a:cxn ang="0">
                  <a:pos x="2836" y="17"/>
                </a:cxn>
                <a:cxn ang="0">
                  <a:pos x="2871" y="33"/>
                </a:cxn>
                <a:cxn ang="0">
                  <a:pos x="2904" y="54"/>
                </a:cxn>
                <a:cxn ang="0">
                  <a:pos x="2934"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4" y="1542"/>
                </a:cxn>
                <a:cxn ang="0">
                  <a:pos x="2904" y="1567"/>
                </a:cxn>
                <a:cxn ang="0">
                  <a:pos x="2871" y="1589"/>
                </a:cxn>
                <a:cxn ang="0">
                  <a:pos x="2836" y="1605"/>
                </a:cxn>
                <a:cxn ang="0">
                  <a:pos x="2797" y="1616"/>
                </a:cxn>
                <a:cxn ang="0">
                  <a:pos x="2756" y="1621"/>
                </a:cxn>
                <a:cxn ang="0">
                  <a:pos x="256" y="1621"/>
                </a:cxn>
                <a:cxn ang="0">
                  <a:pos x="216" y="1616"/>
                </a:cxn>
                <a:cxn ang="0">
                  <a:pos x="177" y="1605"/>
                </a:cxn>
                <a:cxn ang="0">
                  <a:pos x="142" y="1589"/>
                </a:cxn>
                <a:cxn ang="0">
                  <a:pos x="108" y="1567"/>
                </a:cxn>
                <a:cxn ang="0">
                  <a:pos x="80"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80" y="80"/>
                </a:cxn>
                <a:cxn ang="0">
                  <a:pos x="108" y="54"/>
                </a:cxn>
                <a:cxn ang="0">
                  <a:pos x="142" y="33"/>
                </a:cxn>
                <a:cxn ang="0">
                  <a:pos x="177" y="17"/>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7"/>
                  </a:lnTo>
                  <a:lnTo>
                    <a:pt x="2848" y="22"/>
                  </a:lnTo>
                  <a:lnTo>
                    <a:pt x="2859" y="27"/>
                  </a:lnTo>
                  <a:lnTo>
                    <a:pt x="2871" y="33"/>
                  </a:lnTo>
                  <a:lnTo>
                    <a:pt x="2883" y="40"/>
                  </a:lnTo>
                  <a:lnTo>
                    <a:pt x="2894" y="46"/>
                  </a:lnTo>
                  <a:lnTo>
                    <a:pt x="2904" y="54"/>
                  </a:lnTo>
                  <a:lnTo>
                    <a:pt x="2914" y="62"/>
                  </a:lnTo>
                  <a:lnTo>
                    <a:pt x="2924" y="70"/>
                  </a:lnTo>
                  <a:lnTo>
                    <a:pt x="2934" y="80"/>
                  </a:lnTo>
                  <a:lnTo>
                    <a:pt x="2943" y="89"/>
                  </a:lnTo>
                  <a:lnTo>
                    <a:pt x="2951" y="99"/>
                  </a:lnTo>
                  <a:lnTo>
                    <a:pt x="2959" y="109"/>
                  </a:lnTo>
                  <a:lnTo>
                    <a:pt x="2966" y="119"/>
                  </a:lnTo>
                  <a:lnTo>
                    <a:pt x="2973" y="131"/>
                  </a:lnTo>
                  <a:lnTo>
                    <a:pt x="2980" y="142"/>
                  </a:lnTo>
                  <a:lnTo>
                    <a:pt x="2987" y="154"/>
                  </a:lnTo>
                  <a:lnTo>
                    <a:pt x="2992"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2" y="1456"/>
                  </a:lnTo>
                  <a:lnTo>
                    <a:pt x="2987" y="1469"/>
                  </a:lnTo>
                  <a:lnTo>
                    <a:pt x="2980" y="1480"/>
                  </a:lnTo>
                  <a:lnTo>
                    <a:pt x="2973" y="1491"/>
                  </a:lnTo>
                  <a:lnTo>
                    <a:pt x="2966" y="1502"/>
                  </a:lnTo>
                  <a:lnTo>
                    <a:pt x="2959" y="1512"/>
                  </a:lnTo>
                  <a:lnTo>
                    <a:pt x="2951" y="1523"/>
                  </a:lnTo>
                  <a:lnTo>
                    <a:pt x="2943" y="1533"/>
                  </a:lnTo>
                  <a:lnTo>
                    <a:pt x="2934" y="1542"/>
                  </a:lnTo>
                  <a:lnTo>
                    <a:pt x="2924" y="1551"/>
                  </a:lnTo>
                  <a:lnTo>
                    <a:pt x="2914" y="1560"/>
                  </a:lnTo>
                  <a:lnTo>
                    <a:pt x="2904" y="1567"/>
                  </a:lnTo>
                  <a:lnTo>
                    <a:pt x="2894" y="1575"/>
                  </a:lnTo>
                  <a:lnTo>
                    <a:pt x="2883" y="1583"/>
                  </a:lnTo>
                  <a:lnTo>
                    <a:pt x="2871" y="1589"/>
                  </a:lnTo>
                  <a:lnTo>
                    <a:pt x="2859" y="1595"/>
                  </a:lnTo>
                  <a:lnTo>
                    <a:pt x="2848" y="1600"/>
                  </a:lnTo>
                  <a:lnTo>
                    <a:pt x="2836" y="1605"/>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5"/>
                  </a:lnTo>
                  <a:lnTo>
                    <a:pt x="165" y="1600"/>
                  </a:lnTo>
                  <a:lnTo>
                    <a:pt x="153" y="1595"/>
                  </a:lnTo>
                  <a:lnTo>
                    <a:pt x="142" y="1589"/>
                  </a:lnTo>
                  <a:lnTo>
                    <a:pt x="131" y="1583"/>
                  </a:lnTo>
                  <a:lnTo>
                    <a:pt x="119" y="1575"/>
                  </a:lnTo>
                  <a:lnTo>
                    <a:pt x="108" y="1567"/>
                  </a:lnTo>
                  <a:lnTo>
                    <a:pt x="98" y="1560"/>
                  </a:lnTo>
                  <a:lnTo>
                    <a:pt x="89" y="1551"/>
                  </a:lnTo>
                  <a:lnTo>
                    <a:pt x="80" y="1542"/>
                  </a:lnTo>
                  <a:lnTo>
                    <a:pt x="70" y="1533"/>
                  </a:lnTo>
                  <a:lnTo>
                    <a:pt x="61" y="1523"/>
                  </a:lnTo>
                  <a:lnTo>
                    <a:pt x="54" y="1512"/>
                  </a:lnTo>
                  <a:lnTo>
                    <a:pt x="46" y="1502"/>
                  </a:lnTo>
                  <a:lnTo>
                    <a:pt x="39" y="1491"/>
                  </a:lnTo>
                  <a:lnTo>
                    <a:pt x="33" y="1480"/>
                  </a:lnTo>
                  <a:lnTo>
                    <a:pt x="27" y="1469"/>
                  </a:lnTo>
                  <a:lnTo>
                    <a:pt x="22"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2" y="165"/>
                  </a:lnTo>
                  <a:lnTo>
                    <a:pt x="27" y="154"/>
                  </a:lnTo>
                  <a:lnTo>
                    <a:pt x="33" y="142"/>
                  </a:lnTo>
                  <a:lnTo>
                    <a:pt x="39" y="131"/>
                  </a:lnTo>
                  <a:lnTo>
                    <a:pt x="46" y="119"/>
                  </a:lnTo>
                  <a:lnTo>
                    <a:pt x="54" y="109"/>
                  </a:lnTo>
                  <a:lnTo>
                    <a:pt x="61" y="99"/>
                  </a:lnTo>
                  <a:lnTo>
                    <a:pt x="70" y="89"/>
                  </a:lnTo>
                  <a:lnTo>
                    <a:pt x="80" y="80"/>
                  </a:lnTo>
                  <a:lnTo>
                    <a:pt x="89" y="70"/>
                  </a:lnTo>
                  <a:lnTo>
                    <a:pt x="98" y="62"/>
                  </a:lnTo>
                  <a:lnTo>
                    <a:pt x="108" y="54"/>
                  </a:lnTo>
                  <a:lnTo>
                    <a:pt x="119" y="46"/>
                  </a:lnTo>
                  <a:lnTo>
                    <a:pt x="131" y="40"/>
                  </a:lnTo>
                  <a:lnTo>
                    <a:pt x="142" y="33"/>
                  </a:lnTo>
                  <a:lnTo>
                    <a:pt x="153" y="27"/>
                  </a:lnTo>
                  <a:lnTo>
                    <a:pt x="165" y="22"/>
                  </a:lnTo>
                  <a:lnTo>
                    <a:pt x="177" y="17"/>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3" name="Freeform 10"/>
            <p:cNvSpPr>
              <a:spLocks/>
            </p:cNvSpPr>
            <p:nvPr/>
          </p:nvSpPr>
          <p:spPr bwMode="auto">
            <a:xfrm>
              <a:off x="-2040719" y="1401455"/>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2"/>
                </a:cxn>
                <a:cxn ang="0">
                  <a:pos x="2996" y="177"/>
                </a:cxn>
                <a:cxn ang="0">
                  <a:pos x="3007" y="216"/>
                </a:cxn>
                <a:cxn ang="0">
                  <a:pos x="3013" y="257"/>
                </a:cxn>
                <a:cxn ang="0">
                  <a:pos x="3013" y="1365"/>
                </a:cxn>
                <a:cxn ang="0">
                  <a:pos x="3007" y="1405"/>
                </a:cxn>
                <a:cxn ang="0">
                  <a:pos x="2996" y="1444"/>
                </a:cxn>
                <a:cxn ang="0">
                  <a:pos x="2980" y="1480"/>
                </a:cxn>
                <a:cxn ang="0">
                  <a:pos x="2960" y="1513"/>
                </a:cxn>
                <a:cxn ang="0">
                  <a:pos x="2934" y="1542"/>
                </a:cxn>
                <a:cxn ang="0">
                  <a:pos x="2905" y="1568"/>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8"/>
                </a:cxn>
                <a:cxn ang="0">
                  <a:pos x="79" y="1542"/>
                </a:cxn>
                <a:cxn ang="0">
                  <a:pos x="54" y="1513"/>
                </a:cxn>
                <a:cxn ang="0">
                  <a:pos x="32" y="1480"/>
                </a:cxn>
                <a:cxn ang="0">
                  <a:pos x="16" y="1444"/>
                </a:cxn>
                <a:cxn ang="0">
                  <a:pos x="6" y="1405"/>
                </a:cxn>
                <a:cxn ang="0">
                  <a:pos x="1" y="1365"/>
                </a:cxn>
                <a:cxn ang="0">
                  <a:pos x="1" y="257"/>
                </a:cxn>
                <a:cxn ang="0">
                  <a:pos x="6" y="216"/>
                </a:cxn>
                <a:cxn ang="0">
                  <a:pos x="16" y="177"/>
                </a:cxn>
                <a:cxn ang="0">
                  <a:pos x="32" y="142"/>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40"/>
                  </a:lnTo>
                  <a:lnTo>
                    <a:pt x="2893" y="47"/>
                  </a:lnTo>
                  <a:lnTo>
                    <a:pt x="2905" y="54"/>
                  </a:lnTo>
                  <a:lnTo>
                    <a:pt x="2915" y="62"/>
                  </a:lnTo>
                  <a:lnTo>
                    <a:pt x="2924" y="70"/>
                  </a:lnTo>
                  <a:lnTo>
                    <a:pt x="2934" y="79"/>
                  </a:lnTo>
                  <a:lnTo>
                    <a:pt x="2942" y="89"/>
                  </a:lnTo>
                  <a:lnTo>
                    <a:pt x="2951" y="99"/>
                  </a:lnTo>
                  <a:lnTo>
                    <a:pt x="2960" y="109"/>
                  </a:lnTo>
                  <a:lnTo>
                    <a:pt x="2967" y="119"/>
                  </a:lnTo>
                  <a:lnTo>
                    <a:pt x="2974" y="130"/>
                  </a:lnTo>
                  <a:lnTo>
                    <a:pt x="2980" y="142"/>
                  </a:lnTo>
                  <a:lnTo>
                    <a:pt x="2986" y="154"/>
                  </a:lnTo>
                  <a:lnTo>
                    <a:pt x="2992" y="165"/>
                  </a:lnTo>
                  <a:lnTo>
                    <a:pt x="2996" y="177"/>
                  </a:lnTo>
                  <a:lnTo>
                    <a:pt x="3001" y="190"/>
                  </a:lnTo>
                  <a:lnTo>
                    <a:pt x="3004" y="203"/>
                  </a:lnTo>
                  <a:lnTo>
                    <a:pt x="3007" y="216"/>
                  </a:lnTo>
                  <a:lnTo>
                    <a:pt x="3011" y="229"/>
                  </a:lnTo>
                  <a:lnTo>
                    <a:pt x="3012" y="242"/>
                  </a:lnTo>
                  <a:lnTo>
                    <a:pt x="3013" y="257"/>
                  </a:lnTo>
                  <a:lnTo>
                    <a:pt x="3014" y="270"/>
                  </a:lnTo>
                  <a:lnTo>
                    <a:pt x="3014" y="1351"/>
                  </a:lnTo>
                  <a:lnTo>
                    <a:pt x="3013" y="1365"/>
                  </a:lnTo>
                  <a:lnTo>
                    <a:pt x="3012" y="1379"/>
                  </a:lnTo>
                  <a:lnTo>
                    <a:pt x="3011" y="1392"/>
                  </a:lnTo>
                  <a:lnTo>
                    <a:pt x="3007" y="1405"/>
                  </a:lnTo>
                  <a:lnTo>
                    <a:pt x="3004" y="1418"/>
                  </a:lnTo>
                  <a:lnTo>
                    <a:pt x="3001" y="1432"/>
                  </a:lnTo>
                  <a:lnTo>
                    <a:pt x="2996" y="1444"/>
                  </a:lnTo>
                  <a:lnTo>
                    <a:pt x="2992" y="1456"/>
                  </a:lnTo>
                  <a:lnTo>
                    <a:pt x="2986" y="1468"/>
                  </a:lnTo>
                  <a:lnTo>
                    <a:pt x="2980" y="1480"/>
                  </a:lnTo>
                  <a:lnTo>
                    <a:pt x="2974" y="1491"/>
                  </a:lnTo>
                  <a:lnTo>
                    <a:pt x="2967" y="1502"/>
                  </a:lnTo>
                  <a:lnTo>
                    <a:pt x="2960" y="1513"/>
                  </a:lnTo>
                  <a:lnTo>
                    <a:pt x="2951" y="1523"/>
                  </a:lnTo>
                  <a:lnTo>
                    <a:pt x="2942" y="1532"/>
                  </a:lnTo>
                  <a:lnTo>
                    <a:pt x="2934" y="1542"/>
                  </a:lnTo>
                  <a:lnTo>
                    <a:pt x="2924" y="1551"/>
                  </a:lnTo>
                  <a:lnTo>
                    <a:pt x="2915" y="1560"/>
                  </a:lnTo>
                  <a:lnTo>
                    <a:pt x="2905" y="1568"/>
                  </a:lnTo>
                  <a:lnTo>
                    <a:pt x="2893" y="1575"/>
                  </a:lnTo>
                  <a:lnTo>
                    <a:pt x="2883" y="1582"/>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2"/>
                  </a:lnTo>
                  <a:lnTo>
                    <a:pt x="120" y="1575"/>
                  </a:lnTo>
                  <a:lnTo>
                    <a:pt x="109" y="1568"/>
                  </a:lnTo>
                  <a:lnTo>
                    <a:pt x="99" y="1560"/>
                  </a:lnTo>
                  <a:lnTo>
                    <a:pt x="88" y="1551"/>
                  </a:lnTo>
                  <a:lnTo>
                    <a:pt x="79" y="1542"/>
                  </a:lnTo>
                  <a:lnTo>
                    <a:pt x="70" y="1532"/>
                  </a:lnTo>
                  <a:lnTo>
                    <a:pt x="62" y="1523"/>
                  </a:lnTo>
                  <a:lnTo>
                    <a:pt x="54" y="1513"/>
                  </a:lnTo>
                  <a:lnTo>
                    <a:pt x="47" y="1502"/>
                  </a:lnTo>
                  <a:lnTo>
                    <a:pt x="40" y="1491"/>
                  </a:lnTo>
                  <a:lnTo>
                    <a:pt x="32" y="1480"/>
                  </a:lnTo>
                  <a:lnTo>
                    <a:pt x="27" y="1468"/>
                  </a:lnTo>
                  <a:lnTo>
                    <a:pt x="21" y="1456"/>
                  </a:lnTo>
                  <a:lnTo>
                    <a:pt x="16" y="1444"/>
                  </a:lnTo>
                  <a:lnTo>
                    <a:pt x="12" y="1432"/>
                  </a:lnTo>
                  <a:lnTo>
                    <a:pt x="9" y="1418"/>
                  </a:lnTo>
                  <a:lnTo>
                    <a:pt x="6" y="1405"/>
                  </a:lnTo>
                  <a:lnTo>
                    <a:pt x="3" y="1392"/>
                  </a:lnTo>
                  <a:lnTo>
                    <a:pt x="2" y="1379"/>
                  </a:lnTo>
                  <a:lnTo>
                    <a:pt x="1" y="1365"/>
                  </a:lnTo>
                  <a:lnTo>
                    <a:pt x="0" y="1351"/>
                  </a:lnTo>
                  <a:lnTo>
                    <a:pt x="0" y="270"/>
                  </a:lnTo>
                  <a:lnTo>
                    <a:pt x="1" y="257"/>
                  </a:lnTo>
                  <a:lnTo>
                    <a:pt x="2" y="242"/>
                  </a:lnTo>
                  <a:lnTo>
                    <a:pt x="3" y="229"/>
                  </a:lnTo>
                  <a:lnTo>
                    <a:pt x="6" y="216"/>
                  </a:lnTo>
                  <a:lnTo>
                    <a:pt x="9" y="203"/>
                  </a:lnTo>
                  <a:lnTo>
                    <a:pt x="12" y="190"/>
                  </a:lnTo>
                  <a:lnTo>
                    <a:pt x="16" y="177"/>
                  </a:lnTo>
                  <a:lnTo>
                    <a:pt x="21" y="165"/>
                  </a:lnTo>
                  <a:lnTo>
                    <a:pt x="27" y="154"/>
                  </a:lnTo>
                  <a:lnTo>
                    <a:pt x="32" y="142"/>
                  </a:lnTo>
                  <a:lnTo>
                    <a:pt x="40" y="130"/>
                  </a:lnTo>
                  <a:lnTo>
                    <a:pt x="47" y="119"/>
                  </a:lnTo>
                  <a:lnTo>
                    <a:pt x="54" y="109"/>
                  </a:lnTo>
                  <a:lnTo>
                    <a:pt x="62" y="99"/>
                  </a:lnTo>
                  <a:lnTo>
                    <a:pt x="70" y="89"/>
                  </a:lnTo>
                  <a:lnTo>
                    <a:pt x="79" y="79"/>
                  </a:lnTo>
                  <a:lnTo>
                    <a:pt x="88" y="70"/>
                  </a:lnTo>
                  <a:lnTo>
                    <a:pt x="99" y="62"/>
                  </a:lnTo>
                  <a:lnTo>
                    <a:pt x="109" y="54"/>
                  </a:lnTo>
                  <a:lnTo>
                    <a:pt x="120" y="47"/>
                  </a:lnTo>
                  <a:lnTo>
                    <a:pt x="130" y="40"/>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4" name="Freeform 11"/>
            <p:cNvSpPr>
              <a:spLocks/>
            </p:cNvSpPr>
            <p:nvPr/>
          </p:nvSpPr>
          <p:spPr bwMode="auto">
            <a:xfrm>
              <a:off x="-1799419" y="1401455"/>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59" y="1513"/>
                </a:cxn>
                <a:cxn ang="0">
                  <a:pos x="2934" y="1542"/>
                </a:cxn>
                <a:cxn ang="0">
                  <a:pos x="2904" y="1568"/>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8"/>
                </a:cxn>
                <a:cxn ang="0">
                  <a:pos x="80" y="1542"/>
                </a:cxn>
                <a:cxn ang="0">
                  <a:pos x="54" y="1513"/>
                </a:cxn>
                <a:cxn ang="0">
                  <a:pos x="33" y="1480"/>
                </a:cxn>
                <a:cxn ang="0">
                  <a:pos x="17" y="1444"/>
                </a:cxn>
                <a:cxn ang="0">
                  <a:pos x="5" y="1405"/>
                </a:cxn>
                <a:cxn ang="0">
                  <a:pos x="0" y="1365"/>
                </a:cxn>
                <a:cxn ang="0">
                  <a:pos x="0" y="257"/>
                </a:cxn>
                <a:cxn ang="0">
                  <a:pos x="5" y="216"/>
                </a:cxn>
                <a:cxn ang="0">
                  <a:pos x="17" y="177"/>
                </a:cxn>
                <a:cxn ang="0">
                  <a:pos x="33" y="142"/>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40"/>
                  </a:lnTo>
                  <a:lnTo>
                    <a:pt x="2894" y="47"/>
                  </a:lnTo>
                  <a:lnTo>
                    <a:pt x="2904" y="54"/>
                  </a:lnTo>
                  <a:lnTo>
                    <a:pt x="2914" y="62"/>
                  </a:lnTo>
                  <a:lnTo>
                    <a:pt x="2924" y="70"/>
                  </a:lnTo>
                  <a:lnTo>
                    <a:pt x="2934" y="79"/>
                  </a:lnTo>
                  <a:lnTo>
                    <a:pt x="2943" y="89"/>
                  </a:lnTo>
                  <a:lnTo>
                    <a:pt x="2951" y="99"/>
                  </a:lnTo>
                  <a:lnTo>
                    <a:pt x="2959" y="109"/>
                  </a:lnTo>
                  <a:lnTo>
                    <a:pt x="2967" y="119"/>
                  </a:lnTo>
                  <a:lnTo>
                    <a:pt x="2974" y="130"/>
                  </a:lnTo>
                  <a:lnTo>
                    <a:pt x="2981" y="142"/>
                  </a:lnTo>
                  <a:lnTo>
                    <a:pt x="2987" y="154"/>
                  </a:lnTo>
                  <a:lnTo>
                    <a:pt x="2992" y="165"/>
                  </a:lnTo>
                  <a:lnTo>
                    <a:pt x="2997" y="177"/>
                  </a:lnTo>
                  <a:lnTo>
                    <a:pt x="3001"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1" y="1432"/>
                  </a:lnTo>
                  <a:lnTo>
                    <a:pt x="2997" y="1444"/>
                  </a:lnTo>
                  <a:lnTo>
                    <a:pt x="2992" y="1456"/>
                  </a:lnTo>
                  <a:lnTo>
                    <a:pt x="2987" y="1468"/>
                  </a:lnTo>
                  <a:lnTo>
                    <a:pt x="2981" y="1480"/>
                  </a:lnTo>
                  <a:lnTo>
                    <a:pt x="2974" y="1491"/>
                  </a:lnTo>
                  <a:lnTo>
                    <a:pt x="2967" y="1502"/>
                  </a:lnTo>
                  <a:lnTo>
                    <a:pt x="2959" y="1513"/>
                  </a:lnTo>
                  <a:lnTo>
                    <a:pt x="2951" y="1523"/>
                  </a:lnTo>
                  <a:lnTo>
                    <a:pt x="2943" y="1532"/>
                  </a:lnTo>
                  <a:lnTo>
                    <a:pt x="2934" y="1542"/>
                  </a:lnTo>
                  <a:lnTo>
                    <a:pt x="2924" y="1551"/>
                  </a:lnTo>
                  <a:lnTo>
                    <a:pt x="2914" y="1560"/>
                  </a:lnTo>
                  <a:lnTo>
                    <a:pt x="2904" y="1568"/>
                  </a:lnTo>
                  <a:lnTo>
                    <a:pt x="2894" y="1575"/>
                  </a:lnTo>
                  <a:lnTo>
                    <a:pt x="2883" y="1582"/>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2"/>
                  </a:lnTo>
                  <a:lnTo>
                    <a:pt x="120" y="1575"/>
                  </a:lnTo>
                  <a:lnTo>
                    <a:pt x="109" y="1568"/>
                  </a:lnTo>
                  <a:lnTo>
                    <a:pt x="99" y="1560"/>
                  </a:lnTo>
                  <a:lnTo>
                    <a:pt x="89" y="1551"/>
                  </a:lnTo>
                  <a:lnTo>
                    <a:pt x="80" y="1542"/>
                  </a:lnTo>
                  <a:lnTo>
                    <a:pt x="71" y="1532"/>
                  </a:lnTo>
                  <a:lnTo>
                    <a:pt x="62" y="1523"/>
                  </a:lnTo>
                  <a:lnTo>
                    <a:pt x="54" y="1513"/>
                  </a:lnTo>
                  <a:lnTo>
                    <a:pt x="46" y="1502"/>
                  </a:lnTo>
                  <a:lnTo>
                    <a:pt x="40" y="1491"/>
                  </a:lnTo>
                  <a:lnTo>
                    <a:pt x="33" y="1480"/>
                  </a:lnTo>
                  <a:lnTo>
                    <a:pt x="27" y="1468"/>
                  </a:lnTo>
                  <a:lnTo>
                    <a:pt x="22" y="1456"/>
                  </a:lnTo>
                  <a:lnTo>
                    <a:pt x="17" y="1444"/>
                  </a:lnTo>
                  <a:lnTo>
                    <a:pt x="13"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3" y="190"/>
                  </a:lnTo>
                  <a:lnTo>
                    <a:pt x="17" y="177"/>
                  </a:lnTo>
                  <a:lnTo>
                    <a:pt x="22" y="165"/>
                  </a:lnTo>
                  <a:lnTo>
                    <a:pt x="27" y="154"/>
                  </a:lnTo>
                  <a:lnTo>
                    <a:pt x="33" y="142"/>
                  </a:lnTo>
                  <a:lnTo>
                    <a:pt x="40" y="130"/>
                  </a:lnTo>
                  <a:lnTo>
                    <a:pt x="46" y="119"/>
                  </a:lnTo>
                  <a:lnTo>
                    <a:pt x="54" y="109"/>
                  </a:lnTo>
                  <a:lnTo>
                    <a:pt x="62" y="99"/>
                  </a:lnTo>
                  <a:lnTo>
                    <a:pt x="71" y="89"/>
                  </a:lnTo>
                  <a:lnTo>
                    <a:pt x="80" y="79"/>
                  </a:lnTo>
                  <a:lnTo>
                    <a:pt x="89" y="70"/>
                  </a:lnTo>
                  <a:lnTo>
                    <a:pt x="99" y="62"/>
                  </a:lnTo>
                  <a:lnTo>
                    <a:pt x="109" y="54"/>
                  </a:lnTo>
                  <a:lnTo>
                    <a:pt x="120" y="47"/>
                  </a:lnTo>
                  <a:lnTo>
                    <a:pt x="131" y="40"/>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5" name="Freeform 12"/>
            <p:cNvSpPr>
              <a:spLocks/>
            </p:cNvSpPr>
            <p:nvPr/>
          </p:nvSpPr>
          <p:spPr bwMode="auto">
            <a:xfrm>
              <a:off x="-1559706" y="1401455"/>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2"/>
                </a:cxn>
                <a:cxn ang="0">
                  <a:pos x="2996" y="177"/>
                </a:cxn>
                <a:cxn ang="0">
                  <a:pos x="3008" y="216"/>
                </a:cxn>
                <a:cxn ang="0">
                  <a:pos x="3013" y="257"/>
                </a:cxn>
                <a:cxn ang="0">
                  <a:pos x="3013" y="1365"/>
                </a:cxn>
                <a:cxn ang="0">
                  <a:pos x="3008" y="1405"/>
                </a:cxn>
                <a:cxn ang="0">
                  <a:pos x="2996" y="1444"/>
                </a:cxn>
                <a:cxn ang="0">
                  <a:pos x="2980" y="1480"/>
                </a:cxn>
                <a:cxn ang="0">
                  <a:pos x="2959" y="1513"/>
                </a:cxn>
                <a:cxn ang="0">
                  <a:pos x="2933" y="1542"/>
                </a:cxn>
                <a:cxn ang="0">
                  <a:pos x="2904" y="1568"/>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8"/>
                </a:cxn>
                <a:cxn ang="0">
                  <a:pos x="79" y="1542"/>
                </a:cxn>
                <a:cxn ang="0">
                  <a:pos x="54" y="1513"/>
                </a:cxn>
                <a:cxn ang="0">
                  <a:pos x="32" y="1480"/>
                </a:cxn>
                <a:cxn ang="0">
                  <a:pos x="16" y="1444"/>
                </a:cxn>
                <a:cxn ang="0">
                  <a:pos x="5" y="1405"/>
                </a:cxn>
                <a:cxn ang="0">
                  <a:pos x="0" y="1365"/>
                </a:cxn>
                <a:cxn ang="0">
                  <a:pos x="0" y="257"/>
                </a:cxn>
                <a:cxn ang="0">
                  <a:pos x="5" y="216"/>
                </a:cxn>
                <a:cxn ang="0">
                  <a:pos x="16" y="177"/>
                </a:cxn>
                <a:cxn ang="0">
                  <a:pos x="32" y="142"/>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40"/>
                  </a:lnTo>
                  <a:lnTo>
                    <a:pt x="2893" y="47"/>
                  </a:lnTo>
                  <a:lnTo>
                    <a:pt x="2904" y="54"/>
                  </a:lnTo>
                  <a:lnTo>
                    <a:pt x="2914" y="62"/>
                  </a:lnTo>
                  <a:lnTo>
                    <a:pt x="2924" y="70"/>
                  </a:lnTo>
                  <a:lnTo>
                    <a:pt x="2933" y="79"/>
                  </a:lnTo>
                  <a:lnTo>
                    <a:pt x="2942" y="89"/>
                  </a:lnTo>
                  <a:lnTo>
                    <a:pt x="2951" y="99"/>
                  </a:lnTo>
                  <a:lnTo>
                    <a:pt x="2959" y="109"/>
                  </a:lnTo>
                  <a:lnTo>
                    <a:pt x="2966" y="119"/>
                  </a:lnTo>
                  <a:lnTo>
                    <a:pt x="2973" y="130"/>
                  </a:lnTo>
                  <a:lnTo>
                    <a:pt x="2980" y="142"/>
                  </a:lnTo>
                  <a:lnTo>
                    <a:pt x="2986" y="154"/>
                  </a:lnTo>
                  <a:lnTo>
                    <a:pt x="2991" y="165"/>
                  </a:lnTo>
                  <a:lnTo>
                    <a:pt x="2996" y="177"/>
                  </a:lnTo>
                  <a:lnTo>
                    <a:pt x="3000"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0" y="1432"/>
                  </a:lnTo>
                  <a:lnTo>
                    <a:pt x="2996" y="1444"/>
                  </a:lnTo>
                  <a:lnTo>
                    <a:pt x="2991" y="1456"/>
                  </a:lnTo>
                  <a:lnTo>
                    <a:pt x="2986" y="1468"/>
                  </a:lnTo>
                  <a:lnTo>
                    <a:pt x="2980" y="1480"/>
                  </a:lnTo>
                  <a:lnTo>
                    <a:pt x="2973" y="1491"/>
                  </a:lnTo>
                  <a:lnTo>
                    <a:pt x="2966" y="1502"/>
                  </a:lnTo>
                  <a:lnTo>
                    <a:pt x="2959" y="1513"/>
                  </a:lnTo>
                  <a:lnTo>
                    <a:pt x="2951" y="1523"/>
                  </a:lnTo>
                  <a:lnTo>
                    <a:pt x="2942" y="1532"/>
                  </a:lnTo>
                  <a:lnTo>
                    <a:pt x="2933" y="1542"/>
                  </a:lnTo>
                  <a:lnTo>
                    <a:pt x="2924" y="1551"/>
                  </a:lnTo>
                  <a:lnTo>
                    <a:pt x="2914" y="1560"/>
                  </a:lnTo>
                  <a:lnTo>
                    <a:pt x="2904" y="1568"/>
                  </a:lnTo>
                  <a:lnTo>
                    <a:pt x="2893" y="1575"/>
                  </a:lnTo>
                  <a:lnTo>
                    <a:pt x="2882" y="1582"/>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2"/>
                  </a:lnTo>
                  <a:lnTo>
                    <a:pt x="119" y="1575"/>
                  </a:lnTo>
                  <a:lnTo>
                    <a:pt x="108" y="1568"/>
                  </a:lnTo>
                  <a:lnTo>
                    <a:pt x="98" y="1560"/>
                  </a:lnTo>
                  <a:lnTo>
                    <a:pt x="89" y="1551"/>
                  </a:lnTo>
                  <a:lnTo>
                    <a:pt x="79" y="1542"/>
                  </a:lnTo>
                  <a:lnTo>
                    <a:pt x="70" y="1532"/>
                  </a:lnTo>
                  <a:lnTo>
                    <a:pt x="61" y="1523"/>
                  </a:lnTo>
                  <a:lnTo>
                    <a:pt x="54" y="1513"/>
                  </a:lnTo>
                  <a:lnTo>
                    <a:pt x="46" y="1502"/>
                  </a:lnTo>
                  <a:lnTo>
                    <a:pt x="39" y="1491"/>
                  </a:lnTo>
                  <a:lnTo>
                    <a:pt x="32" y="1480"/>
                  </a:lnTo>
                  <a:lnTo>
                    <a:pt x="26" y="1468"/>
                  </a:lnTo>
                  <a:lnTo>
                    <a:pt x="21" y="1456"/>
                  </a:lnTo>
                  <a:lnTo>
                    <a:pt x="16" y="1444"/>
                  </a:lnTo>
                  <a:lnTo>
                    <a:pt x="12"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2" y="190"/>
                  </a:lnTo>
                  <a:lnTo>
                    <a:pt x="16" y="177"/>
                  </a:lnTo>
                  <a:lnTo>
                    <a:pt x="21" y="165"/>
                  </a:lnTo>
                  <a:lnTo>
                    <a:pt x="26" y="154"/>
                  </a:lnTo>
                  <a:lnTo>
                    <a:pt x="32" y="142"/>
                  </a:lnTo>
                  <a:lnTo>
                    <a:pt x="39" y="130"/>
                  </a:lnTo>
                  <a:lnTo>
                    <a:pt x="46" y="119"/>
                  </a:lnTo>
                  <a:lnTo>
                    <a:pt x="54" y="109"/>
                  </a:lnTo>
                  <a:lnTo>
                    <a:pt x="61" y="99"/>
                  </a:lnTo>
                  <a:lnTo>
                    <a:pt x="70" y="89"/>
                  </a:lnTo>
                  <a:lnTo>
                    <a:pt x="79" y="79"/>
                  </a:lnTo>
                  <a:lnTo>
                    <a:pt x="89" y="70"/>
                  </a:lnTo>
                  <a:lnTo>
                    <a:pt x="98" y="62"/>
                  </a:lnTo>
                  <a:lnTo>
                    <a:pt x="108" y="54"/>
                  </a:lnTo>
                  <a:lnTo>
                    <a:pt x="119" y="47"/>
                  </a:lnTo>
                  <a:lnTo>
                    <a:pt x="130" y="40"/>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6" name="Freeform 13"/>
            <p:cNvSpPr>
              <a:spLocks/>
            </p:cNvSpPr>
            <p:nvPr/>
          </p:nvSpPr>
          <p:spPr bwMode="auto">
            <a:xfrm>
              <a:off x="-1319994" y="1401455"/>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60" y="1513"/>
                </a:cxn>
                <a:cxn ang="0">
                  <a:pos x="2935" y="1542"/>
                </a:cxn>
                <a:cxn ang="0">
                  <a:pos x="2905" y="1568"/>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8"/>
                </a:cxn>
                <a:cxn ang="0">
                  <a:pos x="80" y="1542"/>
                </a:cxn>
                <a:cxn ang="0">
                  <a:pos x="54" y="1513"/>
                </a:cxn>
                <a:cxn ang="0">
                  <a:pos x="33" y="1480"/>
                </a:cxn>
                <a:cxn ang="0">
                  <a:pos x="17" y="1444"/>
                </a:cxn>
                <a:cxn ang="0">
                  <a:pos x="7" y="1405"/>
                </a:cxn>
                <a:cxn ang="0">
                  <a:pos x="1" y="1365"/>
                </a:cxn>
                <a:cxn ang="0">
                  <a:pos x="1" y="257"/>
                </a:cxn>
                <a:cxn ang="0">
                  <a:pos x="7" y="216"/>
                </a:cxn>
                <a:cxn ang="0">
                  <a:pos x="17" y="177"/>
                </a:cxn>
                <a:cxn ang="0">
                  <a:pos x="33" y="142"/>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40"/>
                  </a:lnTo>
                  <a:lnTo>
                    <a:pt x="2894" y="47"/>
                  </a:lnTo>
                  <a:lnTo>
                    <a:pt x="2905" y="54"/>
                  </a:lnTo>
                  <a:lnTo>
                    <a:pt x="2915" y="62"/>
                  </a:lnTo>
                  <a:lnTo>
                    <a:pt x="2925" y="70"/>
                  </a:lnTo>
                  <a:lnTo>
                    <a:pt x="2935" y="79"/>
                  </a:lnTo>
                  <a:lnTo>
                    <a:pt x="2943" y="89"/>
                  </a:lnTo>
                  <a:lnTo>
                    <a:pt x="2952" y="99"/>
                  </a:lnTo>
                  <a:lnTo>
                    <a:pt x="2960" y="109"/>
                  </a:lnTo>
                  <a:lnTo>
                    <a:pt x="2967" y="119"/>
                  </a:lnTo>
                  <a:lnTo>
                    <a:pt x="2974" y="130"/>
                  </a:lnTo>
                  <a:lnTo>
                    <a:pt x="2981" y="142"/>
                  </a:lnTo>
                  <a:lnTo>
                    <a:pt x="2987" y="154"/>
                  </a:lnTo>
                  <a:lnTo>
                    <a:pt x="2993" y="165"/>
                  </a:lnTo>
                  <a:lnTo>
                    <a:pt x="2997" y="177"/>
                  </a:lnTo>
                  <a:lnTo>
                    <a:pt x="3002" y="190"/>
                  </a:lnTo>
                  <a:lnTo>
                    <a:pt x="3005" y="203"/>
                  </a:lnTo>
                  <a:lnTo>
                    <a:pt x="3008" y="216"/>
                  </a:lnTo>
                  <a:lnTo>
                    <a:pt x="3011" y="229"/>
                  </a:lnTo>
                  <a:lnTo>
                    <a:pt x="3012" y="242"/>
                  </a:lnTo>
                  <a:lnTo>
                    <a:pt x="3013" y="257"/>
                  </a:lnTo>
                  <a:lnTo>
                    <a:pt x="3014" y="270"/>
                  </a:lnTo>
                  <a:lnTo>
                    <a:pt x="3014" y="1351"/>
                  </a:lnTo>
                  <a:lnTo>
                    <a:pt x="3013" y="1365"/>
                  </a:lnTo>
                  <a:lnTo>
                    <a:pt x="3012" y="1379"/>
                  </a:lnTo>
                  <a:lnTo>
                    <a:pt x="3011" y="1392"/>
                  </a:lnTo>
                  <a:lnTo>
                    <a:pt x="3008" y="1405"/>
                  </a:lnTo>
                  <a:lnTo>
                    <a:pt x="3005" y="1418"/>
                  </a:lnTo>
                  <a:lnTo>
                    <a:pt x="3002" y="1432"/>
                  </a:lnTo>
                  <a:lnTo>
                    <a:pt x="2997" y="1444"/>
                  </a:lnTo>
                  <a:lnTo>
                    <a:pt x="2993" y="1456"/>
                  </a:lnTo>
                  <a:lnTo>
                    <a:pt x="2987" y="1468"/>
                  </a:lnTo>
                  <a:lnTo>
                    <a:pt x="2981" y="1480"/>
                  </a:lnTo>
                  <a:lnTo>
                    <a:pt x="2974" y="1491"/>
                  </a:lnTo>
                  <a:lnTo>
                    <a:pt x="2967" y="1502"/>
                  </a:lnTo>
                  <a:lnTo>
                    <a:pt x="2960" y="1513"/>
                  </a:lnTo>
                  <a:lnTo>
                    <a:pt x="2952" y="1523"/>
                  </a:lnTo>
                  <a:lnTo>
                    <a:pt x="2943" y="1532"/>
                  </a:lnTo>
                  <a:lnTo>
                    <a:pt x="2935" y="1542"/>
                  </a:lnTo>
                  <a:lnTo>
                    <a:pt x="2925" y="1551"/>
                  </a:lnTo>
                  <a:lnTo>
                    <a:pt x="2915" y="1560"/>
                  </a:lnTo>
                  <a:lnTo>
                    <a:pt x="2905" y="1568"/>
                  </a:lnTo>
                  <a:lnTo>
                    <a:pt x="2894" y="1575"/>
                  </a:lnTo>
                  <a:lnTo>
                    <a:pt x="2884" y="1582"/>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2"/>
                  </a:lnTo>
                  <a:lnTo>
                    <a:pt x="121" y="1575"/>
                  </a:lnTo>
                  <a:lnTo>
                    <a:pt x="109" y="1568"/>
                  </a:lnTo>
                  <a:lnTo>
                    <a:pt x="99" y="1560"/>
                  </a:lnTo>
                  <a:lnTo>
                    <a:pt x="89" y="1551"/>
                  </a:lnTo>
                  <a:lnTo>
                    <a:pt x="80" y="1542"/>
                  </a:lnTo>
                  <a:lnTo>
                    <a:pt x="71" y="1532"/>
                  </a:lnTo>
                  <a:lnTo>
                    <a:pt x="63" y="1523"/>
                  </a:lnTo>
                  <a:lnTo>
                    <a:pt x="54" y="1513"/>
                  </a:lnTo>
                  <a:lnTo>
                    <a:pt x="47" y="1502"/>
                  </a:lnTo>
                  <a:lnTo>
                    <a:pt x="40" y="1491"/>
                  </a:lnTo>
                  <a:lnTo>
                    <a:pt x="33" y="1480"/>
                  </a:lnTo>
                  <a:lnTo>
                    <a:pt x="28" y="1468"/>
                  </a:lnTo>
                  <a:lnTo>
                    <a:pt x="22" y="1456"/>
                  </a:lnTo>
                  <a:lnTo>
                    <a:pt x="17" y="1444"/>
                  </a:lnTo>
                  <a:lnTo>
                    <a:pt x="13" y="1432"/>
                  </a:lnTo>
                  <a:lnTo>
                    <a:pt x="10" y="1418"/>
                  </a:lnTo>
                  <a:lnTo>
                    <a:pt x="7" y="1405"/>
                  </a:lnTo>
                  <a:lnTo>
                    <a:pt x="3" y="1392"/>
                  </a:lnTo>
                  <a:lnTo>
                    <a:pt x="2" y="1379"/>
                  </a:lnTo>
                  <a:lnTo>
                    <a:pt x="1" y="1365"/>
                  </a:lnTo>
                  <a:lnTo>
                    <a:pt x="0" y="1351"/>
                  </a:lnTo>
                  <a:lnTo>
                    <a:pt x="0" y="270"/>
                  </a:lnTo>
                  <a:lnTo>
                    <a:pt x="1" y="257"/>
                  </a:lnTo>
                  <a:lnTo>
                    <a:pt x="2" y="242"/>
                  </a:lnTo>
                  <a:lnTo>
                    <a:pt x="3" y="229"/>
                  </a:lnTo>
                  <a:lnTo>
                    <a:pt x="7" y="216"/>
                  </a:lnTo>
                  <a:lnTo>
                    <a:pt x="10" y="203"/>
                  </a:lnTo>
                  <a:lnTo>
                    <a:pt x="13" y="190"/>
                  </a:lnTo>
                  <a:lnTo>
                    <a:pt x="17" y="177"/>
                  </a:lnTo>
                  <a:lnTo>
                    <a:pt x="22" y="165"/>
                  </a:lnTo>
                  <a:lnTo>
                    <a:pt x="28" y="154"/>
                  </a:lnTo>
                  <a:lnTo>
                    <a:pt x="33" y="142"/>
                  </a:lnTo>
                  <a:lnTo>
                    <a:pt x="40" y="130"/>
                  </a:lnTo>
                  <a:lnTo>
                    <a:pt x="47" y="119"/>
                  </a:lnTo>
                  <a:lnTo>
                    <a:pt x="54" y="109"/>
                  </a:lnTo>
                  <a:lnTo>
                    <a:pt x="63" y="99"/>
                  </a:lnTo>
                  <a:lnTo>
                    <a:pt x="71" y="89"/>
                  </a:lnTo>
                  <a:lnTo>
                    <a:pt x="80" y="79"/>
                  </a:lnTo>
                  <a:lnTo>
                    <a:pt x="89" y="70"/>
                  </a:lnTo>
                  <a:lnTo>
                    <a:pt x="99" y="62"/>
                  </a:lnTo>
                  <a:lnTo>
                    <a:pt x="109" y="54"/>
                  </a:lnTo>
                  <a:lnTo>
                    <a:pt x="121" y="47"/>
                  </a:lnTo>
                  <a:lnTo>
                    <a:pt x="131" y="40"/>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7" name="Freeform 14"/>
            <p:cNvSpPr>
              <a:spLocks/>
            </p:cNvSpPr>
            <p:nvPr/>
          </p:nvSpPr>
          <p:spPr bwMode="auto">
            <a:xfrm>
              <a:off x="-2159781" y="1838018"/>
              <a:ext cx="217487" cy="117475"/>
            </a:xfrm>
            <a:custGeom>
              <a:avLst/>
              <a:gdLst/>
              <a:ahLst/>
              <a:cxnLst>
                <a:cxn ang="0">
                  <a:pos x="2757" y="0"/>
                </a:cxn>
                <a:cxn ang="0">
                  <a:pos x="2797" y="5"/>
                </a:cxn>
                <a:cxn ang="0">
                  <a:pos x="2836" y="16"/>
                </a:cxn>
                <a:cxn ang="0">
                  <a:pos x="2871" y="32"/>
                </a:cxn>
                <a:cxn ang="0">
                  <a:pos x="2904" y="54"/>
                </a:cxn>
                <a:cxn ang="0">
                  <a:pos x="2933"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3" y="1541"/>
                </a:cxn>
                <a:cxn ang="0">
                  <a:pos x="2904" y="1567"/>
                </a:cxn>
                <a:cxn ang="0">
                  <a:pos x="2871" y="1588"/>
                </a:cxn>
                <a:cxn ang="0">
                  <a:pos x="2836" y="1604"/>
                </a:cxn>
                <a:cxn ang="0">
                  <a:pos x="2797" y="1616"/>
                </a:cxn>
                <a:cxn ang="0">
                  <a:pos x="2757" y="1621"/>
                </a:cxn>
                <a:cxn ang="0">
                  <a:pos x="257" y="1621"/>
                </a:cxn>
                <a:cxn ang="0">
                  <a:pos x="216" y="1616"/>
                </a:cxn>
                <a:cxn ang="0">
                  <a:pos x="177" y="1604"/>
                </a:cxn>
                <a:cxn ang="0">
                  <a:pos x="142" y="1588"/>
                </a:cxn>
                <a:cxn ang="0">
                  <a:pos x="109" y="1567"/>
                </a:cxn>
                <a:cxn ang="0">
                  <a:pos x="79"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79" y="79"/>
                </a:cxn>
                <a:cxn ang="0">
                  <a:pos x="109" y="54"/>
                </a:cxn>
                <a:cxn ang="0">
                  <a:pos x="142" y="32"/>
                </a:cxn>
                <a:cxn ang="0">
                  <a:pos x="177" y="16"/>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6"/>
                  </a:lnTo>
                  <a:lnTo>
                    <a:pt x="2848" y="21"/>
                  </a:lnTo>
                  <a:lnTo>
                    <a:pt x="2860" y="26"/>
                  </a:lnTo>
                  <a:lnTo>
                    <a:pt x="2871" y="32"/>
                  </a:lnTo>
                  <a:lnTo>
                    <a:pt x="2882" y="38"/>
                  </a:lnTo>
                  <a:lnTo>
                    <a:pt x="2894" y="46"/>
                  </a:lnTo>
                  <a:lnTo>
                    <a:pt x="2904" y="54"/>
                  </a:lnTo>
                  <a:lnTo>
                    <a:pt x="2914" y="62"/>
                  </a:lnTo>
                  <a:lnTo>
                    <a:pt x="2924" y="70"/>
                  </a:lnTo>
                  <a:lnTo>
                    <a:pt x="2933" y="79"/>
                  </a:lnTo>
                  <a:lnTo>
                    <a:pt x="2943" y="88"/>
                  </a:lnTo>
                  <a:lnTo>
                    <a:pt x="2951" y="98"/>
                  </a:lnTo>
                  <a:lnTo>
                    <a:pt x="2959" y="109"/>
                  </a:lnTo>
                  <a:lnTo>
                    <a:pt x="2967" y="119"/>
                  </a:lnTo>
                  <a:lnTo>
                    <a:pt x="2974" y="130"/>
                  </a:lnTo>
                  <a:lnTo>
                    <a:pt x="2980" y="141"/>
                  </a:lnTo>
                  <a:lnTo>
                    <a:pt x="2986" y="152"/>
                  </a:lnTo>
                  <a:lnTo>
                    <a:pt x="2991"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1" y="1456"/>
                  </a:lnTo>
                  <a:lnTo>
                    <a:pt x="2986" y="1468"/>
                  </a:lnTo>
                  <a:lnTo>
                    <a:pt x="2980" y="1479"/>
                  </a:lnTo>
                  <a:lnTo>
                    <a:pt x="2974" y="1490"/>
                  </a:lnTo>
                  <a:lnTo>
                    <a:pt x="2967" y="1502"/>
                  </a:lnTo>
                  <a:lnTo>
                    <a:pt x="2959" y="1512"/>
                  </a:lnTo>
                  <a:lnTo>
                    <a:pt x="2951" y="1522"/>
                  </a:lnTo>
                  <a:lnTo>
                    <a:pt x="2943" y="1532"/>
                  </a:lnTo>
                  <a:lnTo>
                    <a:pt x="2933" y="1541"/>
                  </a:lnTo>
                  <a:lnTo>
                    <a:pt x="2924" y="1551"/>
                  </a:lnTo>
                  <a:lnTo>
                    <a:pt x="2914" y="1559"/>
                  </a:lnTo>
                  <a:lnTo>
                    <a:pt x="2904" y="1567"/>
                  </a:lnTo>
                  <a:lnTo>
                    <a:pt x="2894" y="1575"/>
                  </a:lnTo>
                  <a:lnTo>
                    <a:pt x="2882" y="1582"/>
                  </a:lnTo>
                  <a:lnTo>
                    <a:pt x="2871" y="1588"/>
                  </a:lnTo>
                  <a:lnTo>
                    <a:pt x="2860" y="1594"/>
                  </a:lnTo>
                  <a:lnTo>
                    <a:pt x="2848" y="1599"/>
                  </a:lnTo>
                  <a:lnTo>
                    <a:pt x="2836" y="1604"/>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4"/>
                  </a:lnTo>
                  <a:lnTo>
                    <a:pt x="165" y="1599"/>
                  </a:lnTo>
                  <a:lnTo>
                    <a:pt x="154" y="1594"/>
                  </a:lnTo>
                  <a:lnTo>
                    <a:pt x="142" y="1588"/>
                  </a:lnTo>
                  <a:lnTo>
                    <a:pt x="130" y="1582"/>
                  </a:lnTo>
                  <a:lnTo>
                    <a:pt x="119" y="1575"/>
                  </a:lnTo>
                  <a:lnTo>
                    <a:pt x="109" y="1567"/>
                  </a:lnTo>
                  <a:lnTo>
                    <a:pt x="99" y="1559"/>
                  </a:lnTo>
                  <a:lnTo>
                    <a:pt x="89" y="1551"/>
                  </a:lnTo>
                  <a:lnTo>
                    <a:pt x="79" y="1541"/>
                  </a:lnTo>
                  <a:lnTo>
                    <a:pt x="70" y="1532"/>
                  </a:lnTo>
                  <a:lnTo>
                    <a:pt x="62" y="1522"/>
                  </a:lnTo>
                  <a:lnTo>
                    <a:pt x="54" y="1512"/>
                  </a:lnTo>
                  <a:lnTo>
                    <a:pt x="46" y="1502"/>
                  </a:lnTo>
                  <a:lnTo>
                    <a:pt x="40" y="1490"/>
                  </a:lnTo>
                  <a:lnTo>
                    <a:pt x="33"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3" y="141"/>
                  </a:lnTo>
                  <a:lnTo>
                    <a:pt x="40" y="130"/>
                  </a:lnTo>
                  <a:lnTo>
                    <a:pt x="46" y="119"/>
                  </a:lnTo>
                  <a:lnTo>
                    <a:pt x="54" y="109"/>
                  </a:lnTo>
                  <a:lnTo>
                    <a:pt x="62" y="98"/>
                  </a:lnTo>
                  <a:lnTo>
                    <a:pt x="70" y="88"/>
                  </a:lnTo>
                  <a:lnTo>
                    <a:pt x="79" y="79"/>
                  </a:lnTo>
                  <a:lnTo>
                    <a:pt x="89" y="70"/>
                  </a:lnTo>
                  <a:lnTo>
                    <a:pt x="99" y="62"/>
                  </a:lnTo>
                  <a:lnTo>
                    <a:pt x="109" y="54"/>
                  </a:lnTo>
                  <a:lnTo>
                    <a:pt x="119" y="46"/>
                  </a:lnTo>
                  <a:lnTo>
                    <a:pt x="130" y="38"/>
                  </a:lnTo>
                  <a:lnTo>
                    <a:pt x="142" y="32"/>
                  </a:lnTo>
                  <a:lnTo>
                    <a:pt x="154" y="26"/>
                  </a:lnTo>
                  <a:lnTo>
                    <a:pt x="165" y="21"/>
                  </a:lnTo>
                  <a:lnTo>
                    <a:pt x="177" y="16"/>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8" name="Freeform 15"/>
            <p:cNvSpPr>
              <a:spLocks/>
            </p:cNvSpPr>
            <p:nvPr/>
          </p:nvSpPr>
          <p:spPr bwMode="auto">
            <a:xfrm>
              <a:off x="-1920069" y="1838018"/>
              <a:ext cx="217487" cy="117475"/>
            </a:xfrm>
            <a:custGeom>
              <a:avLst/>
              <a:gdLst/>
              <a:ahLst/>
              <a:cxnLst>
                <a:cxn ang="0">
                  <a:pos x="2756"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6" y="1621"/>
                </a:cxn>
                <a:cxn ang="0">
                  <a:pos x="255" y="1621"/>
                </a:cxn>
                <a:cxn ang="0">
                  <a:pos x="216" y="1616"/>
                </a:cxn>
                <a:cxn ang="0">
                  <a:pos x="177" y="1604"/>
                </a:cxn>
                <a:cxn ang="0">
                  <a:pos x="141" y="1588"/>
                </a:cxn>
                <a:cxn ang="0">
                  <a:pos x="108"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2"/>
                </a:cxn>
                <a:cxn ang="0">
                  <a:pos x="177" y="16"/>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6"/>
                  </a:lnTo>
                  <a:lnTo>
                    <a:pt x="2847" y="21"/>
                  </a:lnTo>
                  <a:lnTo>
                    <a:pt x="2859"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5" y="119"/>
                  </a:lnTo>
                  <a:lnTo>
                    <a:pt x="2973"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3" y="1490"/>
                  </a:lnTo>
                  <a:lnTo>
                    <a:pt x="2965"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59" y="1594"/>
                  </a:lnTo>
                  <a:lnTo>
                    <a:pt x="2847" y="1599"/>
                  </a:lnTo>
                  <a:lnTo>
                    <a:pt x="2835" y="1604"/>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4"/>
                  </a:lnTo>
                  <a:lnTo>
                    <a:pt x="165" y="1599"/>
                  </a:lnTo>
                  <a:lnTo>
                    <a:pt x="152" y="1594"/>
                  </a:lnTo>
                  <a:lnTo>
                    <a:pt x="141" y="1588"/>
                  </a:lnTo>
                  <a:lnTo>
                    <a:pt x="130" y="1582"/>
                  </a:lnTo>
                  <a:lnTo>
                    <a:pt x="119" y="1575"/>
                  </a:lnTo>
                  <a:lnTo>
                    <a:pt x="108" y="1567"/>
                  </a:lnTo>
                  <a:lnTo>
                    <a:pt x="97" y="1559"/>
                  </a:lnTo>
                  <a:lnTo>
                    <a:pt x="88" y="1551"/>
                  </a:lnTo>
                  <a:lnTo>
                    <a:pt x="79" y="1541"/>
                  </a:lnTo>
                  <a:lnTo>
                    <a:pt x="70" y="1532"/>
                  </a:lnTo>
                  <a:lnTo>
                    <a:pt x="61" y="1522"/>
                  </a:lnTo>
                  <a:lnTo>
                    <a:pt x="54" y="1512"/>
                  </a:lnTo>
                  <a:lnTo>
                    <a:pt x="45" y="1502"/>
                  </a:lnTo>
                  <a:lnTo>
                    <a:pt x="38"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8" y="130"/>
                  </a:lnTo>
                  <a:lnTo>
                    <a:pt x="45" y="119"/>
                  </a:lnTo>
                  <a:lnTo>
                    <a:pt x="54" y="109"/>
                  </a:lnTo>
                  <a:lnTo>
                    <a:pt x="61" y="98"/>
                  </a:lnTo>
                  <a:lnTo>
                    <a:pt x="70" y="88"/>
                  </a:lnTo>
                  <a:lnTo>
                    <a:pt x="79" y="79"/>
                  </a:lnTo>
                  <a:lnTo>
                    <a:pt x="88" y="70"/>
                  </a:lnTo>
                  <a:lnTo>
                    <a:pt x="97" y="62"/>
                  </a:lnTo>
                  <a:lnTo>
                    <a:pt x="108" y="54"/>
                  </a:lnTo>
                  <a:lnTo>
                    <a:pt x="119" y="46"/>
                  </a:lnTo>
                  <a:lnTo>
                    <a:pt x="130" y="38"/>
                  </a:lnTo>
                  <a:lnTo>
                    <a:pt x="141" y="32"/>
                  </a:lnTo>
                  <a:lnTo>
                    <a:pt x="152" y="26"/>
                  </a:lnTo>
                  <a:lnTo>
                    <a:pt x="165" y="21"/>
                  </a:lnTo>
                  <a:lnTo>
                    <a:pt x="177" y="16"/>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69" name="Freeform 16"/>
            <p:cNvSpPr>
              <a:spLocks/>
            </p:cNvSpPr>
            <p:nvPr/>
          </p:nvSpPr>
          <p:spPr bwMode="auto">
            <a:xfrm>
              <a:off x="-1680356" y="1838018"/>
              <a:ext cx="217487" cy="117475"/>
            </a:xfrm>
            <a:custGeom>
              <a:avLst/>
              <a:gdLst/>
              <a:ahLst/>
              <a:cxnLst>
                <a:cxn ang="0">
                  <a:pos x="2757" y="0"/>
                </a:cxn>
                <a:cxn ang="0">
                  <a:pos x="2798" y="5"/>
                </a:cxn>
                <a:cxn ang="0">
                  <a:pos x="2836" y="16"/>
                </a:cxn>
                <a:cxn ang="0">
                  <a:pos x="2871" y="32"/>
                </a:cxn>
                <a:cxn ang="0">
                  <a:pos x="2905" y="54"/>
                </a:cxn>
                <a:cxn ang="0">
                  <a:pos x="2934" y="79"/>
                </a:cxn>
                <a:cxn ang="0">
                  <a:pos x="2960"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60" y="1512"/>
                </a:cxn>
                <a:cxn ang="0">
                  <a:pos x="2934" y="1541"/>
                </a:cxn>
                <a:cxn ang="0">
                  <a:pos x="2905" y="1567"/>
                </a:cxn>
                <a:cxn ang="0">
                  <a:pos x="2871" y="1588"/>
                </a:cxn>
                <a:cxn ang="0">
                  <a:pos x="2836" y="1604"/>
                </a:cxn>
                <a:cxn ang="0">
                  <a:pos x="2798" y="1616"/>
                </a:cxn>
                <a:cxn ang="0">
                  <a:pos x="2757" y="1621"/>
                </a:cxn>
                <a:cxn ang="0">
                  <a:pos x="257" y="1621"/>
                </a:cxn>
                <a:cxn ang="0">
                  <a:pos x="216" y="1616"/>
                </a:cxn>
                <a:cxn ang="0">
                  <a:pos x="178" y="1604"/>
                </a:cxn>
                <a:cxn ang="0">
                  <a:pos x="142" y="1588"/>
                </a:cxn>
                <a:cxn ang="0">
                  <a:pos x="109" y="1567"/>
                </a:cxn>
                <a:cxn ang="0">
                  <a:pos x="80" y="1541"/>
                </a:cxn>
                <a:cxn ang="0">
                  <a:pos x="54" y="1512"/>
                </a:cxn>
                <a:cxn ang="0">
                  <a:pos x="33" y="1479"/>
                </a:cxn>
                <a:cxn ang="0">
                  <a:pos x="16" y="1444"/>
                </a:cxn>
                <a:cxn ang="0">
                  <a:pos x="6" y="1405"/>
                </a:cxn>
                <a:cxn ang="0">
                  <a:pos x="1" y="1364"/>
                </a:cxn>
                <a:cxn ang="0">
                  <a:pos x="1" y="256"/>
                </a:cxn>
                <a:cxn ang="0">
                  <a:pos x="6" y="216"/>
                </a:cxn>
                <a:cxn ang="0">
                  <a:pos x="16" y="177"/>
                </a:cxn>
                <a:cxn ang="0">
                  <a:pos x="33" y="141"/>
                </a:cxn>
                <a:cxn ang="0">
                  <a:pos x="54" y="109"/>
                </a:cxn>
                <a:cxn ang="0">
                  <a:pos x="80" y="79"/>
                </a:cxn>
                <a:cxn ang="0">
                  <a:pos x="109" y="54"/>
                </a:cxn>
                <a:cxn ang="0">
                  <a:pos x="142" y="32"/>
                </a:cxn>
                <a:cxn ang="0">
                  <a:pos x="178" y="16"/>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6"/>
                  </a:lnTo>
                  <a:lnTo>
                    <a:pt x="2848" y="21"/>
                  </a:lnTo>
                  <a:lnTo>
                    <a:pt x="2860" y="26"/>
                  </a:lnTo>
                  <a:lnTo>
                    <a:pt x="2871" y="32"/>
                  </a:lnTo>
                  <a:lnTo>
                    <a:pt x="2884" y="38"/>
                  </a:lnTo>
                  <a:lnTo>
                    <a:pt x="2894" y="46"/>
                  </a:lnTo>
                  <a:lnTo>
                    <a:pt x="2905" y="54"/>
                  </a:lnTo>
                  <a:lnTo>
                    <a:pt x="2915" y="62"/>
                  </a:lnTo>
                  <a:lnTo>
                    <a:pt x="2924" y="70"/>
                  </a:lnTo>
                  <a:lnTo>
                    <a:pt x="2934" y="79"/>
                  </a:lnTo>
                  <a:lnTo>
                    <a:pt x="2943" y="88"/>
                  </a:lnTo>
                  <a:lnTo>
                    <a:pt x="2952" y="98"/>
                  </a:lnTo>
                  <a:lnTo>
                    <a:pt x="2960" y="109"/>
                  </a:lnTo>
                  <a:lnTo>
                    <a:pt x="2967" y="119"/>
                  </a:lnTo>
                  <a:lnTo>
                    <a:pt x="2974" y="130"/>
                  </a:lnTo>
                  <a:lnTo>
                    <a:pt x="2980" y="141"/>
                  </a:lnTo>
                  <a:lnTo>
                    <a:pt x="2986" y="152"/>
                  </a:lnTo>
                  <a:lnTo>
                    <a:pt x="2993" y="165"/>
                  </a:lnTo>
                  <a:lnTo>
                    <a:pt x="2997" y="177"/>
                  </a:lnTo>
                  <a:lnTo>
                    <a:pt x="3002" y="189"/>
                  </a:lnTo>
                  <a:lnTo>
                    <a:pt x="3005" y="202"/>
                  </a:lnTo>
                  <a:lnTo>
                    <a:pt x="3008" y="216"/>
                  </a:lnTo>
                  <a:lnTo>
                    <a:pt x="3011" y="229"/>
                  </a:lnTo>
                  <a:lnTo>
                    <a:pt x="3012" y="242"/>
                  </a:lnTo>
                  <a:lnTo>
                    <a:pt x="3013" y="256"/>
                  </a:lnTo>
                  <a:lnTo>
                    <a:pt x="3014" y="270"/>
                  </a:lnTo>
                  <a:lnTo>
                    <a:pt x="3014" y="1351"/>
                  </a:lnTo>
                  <a:lnTo>
                    <a:pt x="3013" y="1364"/>
                  </a:lnTo>
                  <a:lnTo>
                    <a:pt x="3012" y="1378"/>
                  </a:lnTo>
                  <a:lnTo>
                    <a:pt x="3011" y="1392"/>
                  </a:lnTo>
                  <a:lnTo>
                    <a:pt x="3008" y="1405"/>
                  </a:lnTo>
                  <a:lnTo>
                    <a:pt x="3005" y="1418"/>
                  </a:lnTo>
                  <a:lnTo>
                    <a:pt x="3002" y="1430"/>
                  </a:lnTo>
                  <a:lnTo>
                    <a:pt x="2997" y="1444"/>
                  </a:lnTo>
                  <a:lnTo>
                    <a:pt x="2993" y="1456"/>
                  </a:lnTo>
                  <a:lnTo>
                    <a:pt x="2986" y="1468"/>
                  </a:lnTo>
                  <a:lnTo>
                    <a:pt x="2980" y="1479"/>
                  </a:lnTo>
                  <a:lnTo>
                    <a:pt x="2974" y="1490"/>
                  </a:lnTo>
                  <a:lnTo>
                    <a:pt x="2967" y="1502"/>
                  </a:lnTo>
                  <a:lnTo>
                    <a:pt x="2960" y="1512"/>
                  </a:lnTo>
                  <a:lnTo>
                    <a:pt x="2952" y="1522"/>
                  </a:lnTo>
                  <a:lnTo>
                    <a:pt x="2943" y="1532"/>
                  </a:lnTo>
                  <a:lnTo>
                    <a:pt x="2934" y="1541"/>
                  </a:lnTo>
                  <a:lnTo>
                    <a:pt x="2924" y="1551"/>
                  </a:lnTo>
                  <a:lnTo>
                    <a:pt x="2915" y="1559"/>
                  </a:lnTo>
                  <a:lnTo>
                    <a:pt x="2905" y="1567"/>
                  </a:lnTo>
                  <a:lnTo>
                    <a:pt x="2894" y="1575"/>
                  </a:lnTo>
                  <a:lnTo>
                    <a:pt x="2884" y="1582"/>
                  </a:lnTo>
                  <a:lnTo>
                    <a:pt x="2871" y="1588"/>
                  </a:lnTo>
                  <a:lnTo>
                    <a:pt x="2860" y="1594"/>
                  </a:lnTo>
                  <a:lnTo>
                    <a:pt x="2848" y="1599"/>
                  </a:lnTo>
                  <a:lnTo>
                    <a:pt x="2836" y="1604"/>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4"/>
                  </a:lnTo>
                  <a:lnTo>
                    <a:pt x="166" y="1599"/>
                  </a:lnTo>
                  <a:lnTo>
                    <a:pt x="154" y="1594"/>
                  </a:lnTo>
                  <a:lnTo>
                    <a:pt x="142" y="1588"/>
                  </a:lnTo>
                  <a:lnTo>
                    <a:pt x="130" y="1582"/>
                  </a:lnTo>
                  <a:lnTo>
                    <a:pt x="120" y="1575"/>
                  </a:lnTo>
                  <a:lnTo>
                    <a:pt x="109" y="1567"/>
                  </a:lnTo>
                  <a:lnTo>
                    <a:pt x="99" y="1559"/>
                  </a:lnTo>
                  <a:lnTo>
                    <a:pt x="89" y="1551"/>
                  </a:lnTo>
                  <a:lnTo>
                    <a:pt x="80" y="1541"/>
                  </a:lnTo>
                  <a:lnTo>
                    <a:pt x="70" y="1532"/>
                  </a:lnTo>
                  <a:lnTo>
                    <a:pt x="62" y="1522"/>
                  </a:lnTo>
                  <a:lnTo>
                    <a:pt x="54" y="1512"/>
                  </a:lnTo>
                  <a:lnTo>
                    <a:pt x="47" y="1502"/>
                  </a:lnTo>
                  <a:lnTo>
                    <a:pt x="40" y="1490"/>
                  </a:lnTo>
                  <a:lnTo>
                    <a:pt x="33" y="1479"/>
                  </a:lnTo>
                  <a:lnTo>
                    <a:pt x="28" y="1468"/>
                  </a:lnTo>
                  <a:lnTo>
                    <a:pt x="21" y="1456"/>
                  </a:lnTo>
                  <a:lnTo>
                    <a:pt x="16" y="1444"/>
                  </a:lnTo>
                  <a:lnTo>
                    <a:pt x="12" y="1430"/>
                  </a:lnTo>
                  <a:lnTo>
                    <a:pt x="9" y="1418"/>
                  </a:lnTo>
                  <a:lnTo>
                    <a:pt x="6" y="1405"/>
                  </a:lnTo>
                  <a:lnTo>
                    <a:pt x="3" y="1392"/>
                  </a:lnTo>
                  <a:lnTo>
                    <a:pt x="2" y="1378"/>
                  </a:lnTo>
                  <a:lnTo>
                    <a:pt x="1" y="1364"/>
                  </a:lnTo>
                  <a:lnTo>
                    <a:pt x="0" y="1351"/>
                  </a:lnTo>
                  <a:lnTo>
                    <a:pt x="0" y="270"/>
                  </a:lnTo>
                  <a:lnTo>
                    <a:pt x="1" y="256"/>
                  </a:lnTo>
                  <a:lnTo>
                    <a:pt x="2" y="242"/>
                  </a:lnTo>
                  <a:lnTo>
                    <a:pt x="3" y="229"/>
                  </a:lnTo>
                  <a:lnTo>
                    <a:pt x="6" y="216"/>
                  </a:lnTo>
                  <a:lnTo>
                    <a:pt x="9" y="202"/>
                  </a:lnTo>
                  <a:lnTo>
                    <a:pt x="12" y="189"/>
                  </a:lnTo>
                  <a:lnTo>
                    <a:pt x="16" y="177"/>
                  </a:lnTo>
                  <a:lnTo>
                    <a:pt x="21" y="165"/>
                  </a:lnTo>
                  <a:lnTo>
                    <a:pt x="28" y="152"/>
                  </a:lnTo>
                  <a:lnTo>
                    <a:pt x="33" y="141"/>
                  </a:lnTo>
                  <a:lnTo>
                    <a:pt x="40" y="130"/>
                  </a:lnTo>
                  <a:lnTo>
                    <a:pt x="47" y="119"/>
                  </a:lnTo>
                  <a:lnTo>
                    <a:pt x="54" y="109"/>
                  </a:lnTo>
                  <a:lnTo>
                    <a:pt x="62" y="98"/>
                  </a:lnTo>
                  <a:lnTo>
                    <a:pt x="70" y="88"/>
                  </a:lnTo>
                  <a:lnTo>
                    <a:pt x="80" y="79"/>
                  </a:lnTo>
                  <a:lnTo>
                    <a:pt x="89" y="70"/>
                  </a:lnTo>
                  <a:lnTo>
                    <a:pt x="99" y="62"/>
                  </a:lnTo>
                  <a:lnTo>
                    <a:pt x="109" y="54"/>
                  </a:lnTo>
                  <a:lnTo>
                    <a:pt x="120" y="46"/>
                  </a:lnTo>
                  <a:lnTo>
                    <a:pt x="130" y="38"/>
                  </a:lnTo>
                  <a:lnTo>
                    <a:pt x="142" y="32"/>
                  </a:lnTo>
                  <a:lnTo>
                    <a:pt x="154" y="26"/>
                  </a:lnTo>
                  <a:lnTo>
                    <a:pt x="166" y="21"/>
                  </a:lnTo>
                  <a:lnTo>
                    <a:pt x="178" y="16"/>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0" name="Freeform 17"/>
            <p:cNvSpPr>
              <a:spLocks/>
            </p:cNvSpPr>
            <p:nvPr/>
          </p:nvSpPr>
          <p:spPr bwMode="auto">
            <a:xfrm>
              <a:off x="-1440644" y="1838018"/>
              <a:ext cx="217487" cy="117475"/>
            </a:xfrm>
            <a:custGeom>
              <a:avLst/>
              <a:gdLst/>
              <a:ahLst/>
              <a:cxnLst>
                <a:cxn ang="0">
                  <a:pos x="2757"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7" y="1621"/>
                </a:cxn>
                <a:cxn ang="0">
                  <a:pos x="256" y="1621"/>
                </a:cxn>
                <a:cxn ang="0">
                  <a:pos x="216" y="1616"/>
                </a:cxn>
                <a:cxn ang="0">
                  <a:pos x="177" y="1604"/>
                </a:cxn>
                <a:cxn ang="0">
                  <a:pos x="141" y="1588"/>
                </a:cxn>
                <a:cxn ang="0">
                  <a:pos x="109"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9" y="54"/>
                </a:cxn>
                <a:cxn ang="0">
                  <a:pos x="141" y="32"/>
                </a:cxn>
                <a:cxn ang="0">
                  <a:pos x="177" y="16"/>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6"/>
                  </a:lnTo>
                  <a:lnTo>
                    <a:pt x="2847" y="21"/>
                  </a:lnTo>
                  <a:lnTo>
                    <a:pt x="2860"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7" y="119"/>
                  </a:lnTo>
                  <a:lnTo>
                    <a:pt x="2974"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4" y="1490"/>
                  </a:lnTo>
                  <a:lnTo>
                    <a:pt x="2967"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60" y="1594"/>
                  </a:lnTo>
                  <a:lnTo>
                    <a:pt x="2847" y="1599"/>
                  </a:lnTo>
                  <a:lnTo>
                    <a:pt x="2835" y="1604"/>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4"/>
                  </a:lnTo>
                  <a:lnTo>
                    <a:pt x="165" y="1599"/>
                  </a:lnTo>
                  <a:lnTo>
                    <a:pt x="153" y="1594"/>
                  </a:lnTo>
                  <a:lnTo>
                    <a:pt x="141" y="1588"/>
                  </a:lnTo>
                  <a:lnTo>
                    <a:pt x="130" y="1582"/>
                  </a:lnTo>
                  <a:lnTo>
                    <a:pt x="119" y="1575"/>
                  </a:lnTo>
                  <a:lnTo>
                    <a:pt x="109" y="1567"/>
                  </a:lnTo>
                  <a:lnTo>
                    <a:pt x="98" y="1559"/>
                  </a:lnTo>
                  <a:lnTo>
                    <a:pt x="88" y="1551"/>
                  </a:lnTo>
                  <a:lnTo>
                    <a:pt x="79" y="1541"/>
                  </a:lnTo>
                  <a:lnTo>
                    <a:pt x="70" y="1532"/>
                  </a:lnTo>
                  <a:lnTo>
                    <a:pt x="62" y="1522"/>
                  </a:lnTo>
                  <a:lnTo>
                    <a:pt x="54" y="1512"/>
                  </a:lnTo>
                  <a:lnTo>
                    <a:pt x="45" y="1502"/>
                  </a:lnTo>
                  <a:lnTo>
                    <a:pt x="39"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9" y="130"/>
                  </a:lnTo>
                  <a:lnTo>
                    <a:pt x="45" y="119"/>
                  </a:lnTo>
                  <a:lnTo>
                    <a:pt x="54" y="109"/>
                  </a:lnTo>
                  <a:lnTo>
                    <a:pt x="62" y="98"/>
                  </a:lnTo>
                  <a:lnTo>
                    <a:pt x="70" y="88"/>
                  </a:lnTo>
                  <a:lnTo>
                    <a:pt x="79" y="79"/>
                  </a:lnTo>
                  <a:lnTo>
                    <a:pt x="88" y="70"/>
                  </a:lnTo>
                  <a:lnTo>
                    <a:pt x="98" y="62"/>
                  </a:lnTo>
                  <a:lnTo>
                    <a:pt x="109" y="54"/>
                  </a:lnTo>
                  <a:lnTo>
                    <a:pt x="119" y="46"/>
                  </a:lnTo>
                  <a:lnTo>
                    <a:pt x="130" y="38"/>
                  </a:lnTo>
                  <a:lnTo>
                    <a:pt x="141" y="32"/>
                  </a:lnTo>
                  <a:lnTo>
                    <a:pt x="153" y="26"/>
                  </a:lnTo>
                  <a:lnTo>
                    <a:pt x="165" y="21"/>
                  </a:lnTo>
                  <a:lnTo>
                    <a:pt x="177" y="16"/>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1" name="Freeform 18"/>
            <p:cNvSpPr>
              <a:spLocks/>
            </p:cNvSpPr>
            <p:nvPr/>
          </p:nvSpPr>
          <p:spPr bwMode="auto">
            <a:xfrm>
              <a:off x="-1200931" y="1838018"/>
              <a:ext cx="217487" cy="117475"/>
            </a:xfrm>
            <a:custGeom>
              <a:avLst/>
              <a:gdLst/>
              <a:ahLst/>
              <a:cxnLst>
                <a:cxn ang="0">
                  <a:pos x="2756" y="0"/>
                </a:cxn>
                <a:cxn ang="0">
                  <a:pos x="2797" y="5"/>
                </a:cxn>
                <a:cxn ang="0">
                  <a:pos x="2836" y="16"/>
                </a:cxn>
                <a:cxn ang="0">
                  <a:pos x="2871" y="32"/>
                </a:cxn>
                <a:cxn ang="0">
                  <a:pos x="2904" y="54"/>
                </a:cxn>
                <a:cxn ang="0">
                  <a:pos x="2934"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4" y="1541"/>
                </a:cxn>
                <a:cxn ang="0">
                  <a:pos x="2904" y="1567"/>
                </a:cxn>
                <a:cxn ang="0">
                  <a:pos x="2871" y="1588"/>
                </a:cxn>
                <a:cxn ang="0">
                  <a:pos x="2836" y="1604"/>
                </a:cxn>
                <a:cxn ang="0">
                  <a:pos x="2797" y="1616"/>
                </a:cxn>
                <a:cxn ang="0">
                  <a:pos x="2756" y="1621"/>
                </a:cxn>
                <a:cxn ang="0">
                  <a:pos x="256" y="1621"/>
                </a:cxn>
                <a:cxn ang="0">
                  <a:pos x="216" y="1616"/>
                </a:cxn>
                <a:cxn ang="0">
                  <a:pos x="177" y="1604"/>
                </a:cxn>
                <a:cxn ang="0">
                  <a:pos x="142" y="1588"/>
                </a:cxn>
                <a:cxn ang="0">
                  <a:pos x="108" y="1567"/>
                </a:cxn>
                <a:cxn ang="0">
                  <a:pos x="80"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80" y="79"/>
                </a:cxn>
                <a:cxn ang="0">
                  <a:pos x="108" y="54"/>
                </a:cxn>
                <a:cxn ang="0">
                  <a:pos x="142" y="32"/>
                </a:cxn>
                <a:cxn ang="0">
                  <a:pos x="177" y="16"/>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6"/>
                  </a:lnTo>
                  <a:lnTo>
                    <a:pt x="2848" y="21"/>
                  </a:lnTo>
                  <a:lnTo>
                    <a:pt x="2859" y="26"/>
                  </a:lnTo>
                  <a:lnTo>
                    <a:pt x="2871" y="32"/>
                  </a:lnTo>
                  <a:lnTo>
                    <a:pt x="2883" y="38"/>
                  </a:lnTo>
                  <a:lnTo>
                    <a:pt x="2894" y="46"/>
                  </a:lnTo>
                  <a:lnTo>
                    <a:pt x="2904" y="54"/>
                  </a:lnTo>
                  <a:lnTo>
                    <a:pt x="2914" y="62"/>
                  </a:lnTo>
                  <a:lnTo>
                    <a:pt x="2924" y="70"/>
                  </a:lnTo>
                  <a:lnTo>
                    <a:pt x="2934" y="79"/>
                  </a:lnTo>
                  <a:lnTo>
                    <a:pt x="2943" y="88"/>
                  </a:lnTo>
                  <a:lnTo>
                    <a:pt x="2951" y="98"/>
                  </a:lnTo>
                  <a:lnTo>
                    <a:pt x="2959" y="109"/>
                  </a:lnTo>
                  <a:lnTo>
                    <a:pt x="2966" y="119"/>
                  </a:lnTo>
                  <a:lnTo>
                    <a:pt x="2973" y="130"/>
                  </a:lnTo>
                  <a:lnTo>
                    <a:pt x="2980" y="141"/>
                  </a:lnTo>
                  <a:lnTo>
                    <a:pt x="2987" y="152"/>
                  </a:lnTo>
                  <a:lnTo>
                    <a:pt x="2992"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2" y="1456"/>
                  </a:lnTo>
                  <a:lnTo>
                    <a:pt x="2987" y="1468"/>
                  </a:lnTo>
                  <a:lnTo>
                    <a:pt x="2980" y="1479"/>
                  </a:lnTo>
                  <a:lnTo>
                    <a:pt x="2973" y="1490"/>
                  </a:lnTo>
                  <a:lnTo>
                    <a:pt x="2966" y="1502"/>
                  </a:lnTo>
                  <a:lnTo>
                    <a:pt x="2959" y="1512"/>
                  </a:lnTo>
                  <a:lnTo>
                    <a:pt x="2951" y="1522"/>
                  </a:lnTo>
                  <a:lnTo>
                    <a:pt x="2943" y="1532"/>
                  </a:lnTo>
                  <a:lnTo>
                    <a:pt x="2934" y="1541"/>
                  </a:lnTo>
                  <a:lnTo>
                    <a:pt x="2924" y="1551"/>
                  </a:lnTo>
                  <a:lnTo>
                    <a:pt x="2914" y="1559"/>
                  </a:lnTo>
                  <a:lnTo>
                    <a:pt x="2904" y="1567"/>
                  </a:lnTo>
                  <a:lnTo>
                    <a:pt x="2894" y="1575"/>
                  </a:lnTo>
                  <a:lnTo>
                    <a:pt x="2883" y="1582"/>
                  </a:lnTo>
                  <a:lnTo>
                    <a:pt x="2871" y="1588"/>
                  </a:lnTo>
                  <a:lnTo>
                    <a:pt x="2859" y="1594"/>
                  </a:lnTo>
                  <a:lnTo>
                    <a:pt x="2848" y="1599"/>
                  </a:lnTo>
                  <a:lnTo>
                    <a:pt x="2836" y="1604"/>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4"/>
                  </a:lnTo>
                  <a:lnTo>
                    <a:pt x="165" y="1599"/>
                  </a:lnTo>
                  <a:lnTo>
                    <a:pt x="153" y="1594"/>
                  </a:lnTo>
                  <a:lnTo>
                    <a:pt x="142" y="1588"/>
                  </a:lnTo>
                  <a:lnTo>
                    <a:pt x="131" y="1582"/>
                  </a:lnTo>
                  <a:lnTo>
                    <a:pt x="119" y="1575"/>
                  </a:lnTo>
                  <a:lnTo>
                    <a:pt x="108" y="1567"/>
                  </a:lnTo>
                  <a:lnTo>
                    <a:pt x="98" y="1559"/>
                  </a:lnTo>
                  <a:lnTo>
                    <a:pt x="89" y="1551"/>
                  </a:lnTo>
                  <a:lnTo>
                    <a:pt x="80" y="1541"/>
                  </a:lnTo>
                  <a:lnTo>
                    <a:pt x="70" y="1532"/>
                  </a:lnTo>
                  <a:lnTo>
                    <a:pt x="61" y="1522"/>
                  </a:lnTo>
                  <a:lnTo>
                    <a:pt x="54" y="1512"/>
                  </a:lnTo>
                  <a:lnTo>
                    <a:pt x="46" y="1502"/>
                  </a:lnTo>
                  <a:lnTo>
                    <a:pt x="39" y="1490"/>
                  </a:lnTo>
                  <a:lnTo>
                    <a:pt x="33" y="1479"/>
                  </a:lnTo>
                  <a:lnTo>
                    <a:pt x="27" y="1468"/>
                  </a:lnTo>
                  <a:lnTo>
                    <a:pt x="22"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2" y="165"/>
                  </a:lnTo>
                  <a:lnTo>
                    <a:pt x="27" y="152"/>
                  </a:lnTo>
                  <a:lnTo>
                    <a:pt x="33" y="141"/>
                  </a:lnTo>
                  <a:lnTo>
                    <a:pt x="39" y="130"/>
                  </a:lnTo>
                  <a:lnTo>
                    <a:pt x="46" y="119"/>
                  </a:lnTo>
                  <a:lnTo>
                    <a:pt x="54" y="109"/>
                  </a:lnTo>
                  <a:lnTo>
                    <a:pt x="61" y="98"/>
                  </a:lnTo>
                  <a:lnTo>
                    <a:pt x="70" y="88"/>
                  </a:lnTo>
                  <a:lnTo>
                    <a:pt x="80" y="79"/>
                  </a:lnTo>
                  <a:lnTo>
                    <a:pt x="89" y="70"/>
                  </a:lnTo>
                  <a:lnTo>
                    <a:pt x="98" y="62"/>
                  </a:lnTo>
                  <a:lnTo>
                    <a:pt x="108" y="54"/>
                  </a:lnTo>
                  <a:lnTo>
                    <a:pt x="119" y="46"/>
                  </a:lnTo>
                  <a:lnTo>
                    <a:pt x="131" y="38"/>
                  </a:lnTo>
                  <a:lnTo>
                    <a:pt x="142" y="32"/>
                  </a:lnTo>
                  <a:lnTo>
                    <a:pt x="153" y="26"/>
                  </a:lnTo>
                  <a:lnTo>
                    <a:pt x="165" y="21"/>
                  </a:lnTo>
                  <a:lnTo>
                    <a:pt x="177" y="16"/>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2" name="Freeform 19"/>
            <p:cNvSpPr>
              <a:spLocks/>
            </p:cNvSpPr>
            <p:nvPr/>
          </p:nvSpPr>
          <p:spPr bwMode="auto">
            <a:xfrm>
              <a:off x="-2040719" y="1693555"/>
              <a:ext cx="217487" cy="115888"/>
            </a:xfrm>
            <a:custGeom>
              <a:avLst/>
              <a:gdLst/>
              <a:ahLst/>
              <a:cxnLst>
                <a:cxn ang="0">
                  <a:pos x="2757" y="0"/>
                </a:cxn>
                <a:cxn ang="0">
                  <a:pos x="2798" y="6"/>
                </a:cxn>
                <a:cxn ang="0">
                  <a:pos x="2835" y="17"/>
                </a:cxn>
                <a:cxn ang="0">
                  <a:pos x="2871" y="33"/>
                </a:cxn>
                <a:cxn ang="0">
                  <a:pos x="2905" y="54"/>
                </a:cxn>
                <a:cxn ang="0">
                  <a:pos x="2934" y="80"/>
                </a:cxn>
                <a:cxn ang="0">
                  <a:pos x="2960" y="109"/>
                </a:cxn>
                <a:cxn ang="0">
                  <a:pos x="2980" y="142"/>
                </a:cxn>
                <a:cxn ang="0">
                  <a:pos x="2996" y="178"/>
                </a:cxn>
                <a:cxn ang="0">
                  <a:pos x="3007" y="216"/>
                </a:cxn>
                <a:cxn ang="0">
                  <a:pos x="3013" y="257"/>
                </a:cxn>
                <a:cxn ang="0">
                  <a:pos x="3013" y="1365"/>
                </a:cxn>
                <a:cxn ang="0">
                  <a:pos x="3007" y="1406"/>
                </a:cxn>
                <a:cxn ang="0">
                  <a:pos x="2996" y="1444"/>
                </a:cxn>
                <a:cxn ang="0">
                  <a:pos x="2980" y="1480"/>
                </a:cxn>
                <a:cxn ang="0">
                  <a:pos x="2960" y="1513"/>
                </a:cxn>
                <a:cxn ang="0">
                  <a:pos x="2934" y="1542"/>
                </a:cxn>
                <a:cxn ang="0">
                  <a:pos x="2905" y="1568"/>
                </a:cxn>
                <a:cxn ang="0">
                  <a:pos x="2871" y="1589"/>
                </a:cxn>
                <a:cxn ang="0">
                  <a:pos x="2835" y="1605"/>
                </a:cxn>
                <a:cxn ang="0">
                  <a:pos x="2798" y="1616"/>
                </a:cxn>
                <a:cxn ang="0">
                  <a:pos x="2757" y="1622"/>
                </a:cxn>
                <a:cxn ang="0">
                  <a:pos x="257" y="1622"/>
                </a:cxn>
                <a:cxn ang="0">
                  <a:pos x="216" y="1616"/>
                </a:cxn>
                <a:cxn ang="0">
                  <a:pos x="178" y="1605"/>
                </a:cxn>
                <a:cxn ang="0">
                  <a:pos x="141" y="1589"/>
                </a:cxn>
                <a:cxn ang="0">
                  <a:pos x="109" y="1568"/>
                </a:cxn>
                <a:cxn ang="0">
                  <a:pos x="79" y="1542"/>
                </a:cxn>
                <a:cxn ang="0">
                  <a:pos x="54" y="1513"/>
                </a:cxn>
                <a:cxn ang="0">
                  <a:pos x="32" y="1480"/>
                </a:cxn>
                <a:cxn ang="0">
                  <a:pos x="16" y="1444"/>
                </a:cxn>
                <a:cxn ang="0">
                  <a:pos x="6" y="1406"/>
                </a:cxn>
                <a:cxn ang="0">
                  <a:pos x="1" y="1365"/>
                </a:cxn>
                <a:cxn ang="0">
                  <a:pos x="1" y="257"/>
                </a:cxn>
                <a:cxn ang="0">
                  <a:pos x="6" y="216"/>
                </a:cxn>
                <a:cxn ang="0">
                  <a:pos x="16" y="178"/>
                </a:cxn>
                <a:cxn ang="0">
                  <a:pos x="32" y="142"/>
                </a:cxn>
                <a:cxn ang="0">
                  <a:pos x="54" y="109"/>
                </a:cxn>
                <a:cxn ang="0">
                  <a:pos x="79" y="80"/>
                </a:cxn>
                <a:cxn ang="0">
                  <a:pos x="109" y="54"/>
                </a:cxn>
                <a:cxn ang="0">
                  <a:pos x="141" y="33"/>
                </a:cxn>
                <a:cxn ang="0">
                  <a:pos x="178" y="17"/>
                </a:cxn>
                <a:cxn ang="0">
                  <a:pos x="216" y="6"/>
                </a:cxn>
                <a:cxn ang="0">
                  <a:pos x="257" y="0"/>
                </a:cxn>
              </a:cxnLst>
              <a:rect l="0" t="0" r="r" b="b"/>
              <a:pathLst>
                <a:path w="3014" h="1622">
                  <a:moveTo>
                    <a:pt x="271" y="0"/>
                  </a:moveTo>
                  <a:lnTo>
                    <a:pt x="2743" y="0"/>
                  </a:lnTo>
                  <a:lnTo>
                    <a:pt x="2757" y="0"/>
                  </a:lnTo>
                  <a:lnTo>
                    <a:pt x="2770" y="1"/>
                  </a:lnTo>
                  <a:lnTo>
                    <a:pt x="2783" y="4"/>
                  </a:lnTo>
                  <a:lnTo>
                    <a:pt x="2798" y="6"/>
                  </a:lnTo>
                  <a:lnTo>
                    <a:pt x="2810" y="9"/>
                  </a:lnTo>
                  <a:lnTo>
                    <a:pt x="2823" y="13"/>
                  </a:lnTo>
                  <a:lnTo>
                    <a:pt x="2835" y="17"/>
                  </a:lnTo>
                  <a:lnTo>
                    <a:pt x="2848" y="22"/>
                  </a:lnTo>
                  <a:lnTo>
                    <a:pt x="2860" y="27"/>
                  </a:lnTo>
                  <a:lnTo>
                    <a:pt x="2871" y="33"/>
                  </a:lnTo>
                  <a:lnTo>
                    <a:pt x="2883" y="39"/>
                  </a:lnTo>
                  <a:lnTo>
                    <a:pt x="2893" y="46"/>
                  </a:lnTo>
                  <a:lnTo>
                    <a:pt x="2905" y="54"/>
                  </a:lnTo>
                  <a:lnTo>
                    <a:pt x="2915" y="63"/>
                  </a:lnTo>
                  <a:lnTo>
                    <a:pt x="2924" y="71"/>
                  </a:lnTo>
                  <a:lnTo>
                    <a:pt x="2934" y="80"/>
                  </a:lnTo>
                  <a:lnTo>
                    <a:pt x="2942" y="89"/>
                  </a:lnTo>
                  <a:lnTo>
                    <a:pt x="2951" y="99"/>
                  </a:lnTo>
                  <a:lnTo>
                    <a:pt x="2960" y="109"/>
                  </a:lnTo>
                  <a:lnTo>
                    <a:pt x="2967" y="120"/>
                  </a:lnTo>
                  <a:lnTo>
                    <a:pt x="2974" y="131"/>
                  </a:lnTo>
                  <a:lnTo>
                    <a:pt x="2980" y="142"/>
                  </a:lnTo>
                  <a:lnTo>
                    <a:pt x="2986" y="153"/>
                  </a:lnTo>
                  <a:lnTo>
                    <a:pt x="2992" y="165"/>
                  </a:lnTo>
                  <a:lnTo>
                    <a:pt x="2996" y="178"/>
                  </a:lnTo>
                  <a:lnTo>
                    <a:pt x="3001" y="191"/>
                  </a:lnTo>
                  <a:lnTo>
                    <a:pt x="3004" y="203"/>
                  </a:lnTo>
                  <a:lnTo>
                    <a:pt x="3007" y="216"/>
                  </a:lnTo>
                  <a:lnTo>
                    <a:pt x="3011" y="230"/>
                  </a:lnTo>
                  <a:lnTo>
                    <a:pt x="3012" y="243"/>
                  </a:lnTo>
                  <a:lnTo>
                    <a:pt x="3013" y="257"/>
                  </a:lnTo>
                  <a:lnTo>
                    <a:pt x="3014" y="270"/>
                  </a:lnTo>
                  <a:lnTo>
                    <a:pt x="3014" y="1352"/>
                  </a:lnTo>
                  <a:lnTo>
                    <a:pt x="3013" y="1365"/>
                  </a:lnTo>
                  <a:lnTo>
                    <a:pt x="3012" y="1379"/>
                  </a:lnTo>
                  <a:lnTo>
                    <a:pt x="3011" y="1392"/>
                  </a:lnTo>
                  <a:lnTo>
                    <a:pt x="3007" y="1406"/>
                  </a:lnTo>
                  <a:lnTo>
                    <a:pt x="3004" y="1419"/>
                  </a:lnTo>
                  <a:lnTo>
                    <a:pt x="3001" y="1432"/>
                  </a:lnTo>
                  <a:lnTo>
                    <a:pt x="2996" y="1444"/>
                  </a:lnTo>
                  <a:lnTo>
                    <a:pt x="2992" y="1457"/>
                  </a:lnTo>
                  <a:lnTo>
                    <a:pt x="2986" y="1469"/>
                  </a:lnTo>
                  <a:lnTo>
                    <a:pt x="2980" y="1480"/>
                  </a:lnTo>
                  <a:lnTo>
                    <a:pt x="2974" y="1491"/>
                  </a:lnTo>
                  <a:lnTo>
                    <a:pt x="2967" y="1502"/>
                  </a:lnTo>
                  <a:lnTo>
                    <a:pt x="2960" y="1513"/>
                  </a:lnTo>
                  <a:lnTo>
                    <a:pt x="2951" y="1523"/>
                  </a:lnTo>
                  <a:lnTo>
                    <a:pt x="2942" y="1533"/>
                  </a:lnTo>
                  <a:lnTo>
                    <a:pt x="2934" y="1542"/>
                  </a:lnTo>
                  <a:lnTo>
                    <a:pt x="2924" y="1551"/>
                  </a:lnTo>
                  <a:lnTo>
                    <a:pt x="2915" y="1559"/>
                  </a:lnTo>
                  <a:lnTo>
                    <a:pt x="2905" y="1568"/>
                  </a:lnTo>
                  <a:lnTo>
                    <a:pt x="2893" y="1576"/>
                  </a:lnTo>
                  <a:lnTo>
                    <a:pt x="2883" y="1583"/>
                  </a:lnTo>
                  <a:lnTo>
                    <a:pt x="2871" y="1589"/>
                  </a:lnTo>
                  <a:lnTo>
                    <a:pt x="2860" y="1595"/>
                  </a:lnTo>
                  <a:lnTo>
                    <a:pt x="2848" y="1600"/>
                  </a:lnTo>
                  <a:lnTo>
                    <a:pt x="2835" y="1605"/>
                  </a:lnTo>
                  <a:lnTo>
                    <a:pt x="2823" y="1609"/>
                  </a:lnTo>
                  <a:lnTo>
                    <a:pt x="2810" y="1613"/>
                  </a:lnTo>
                  <a:lnTo>
                    <a:pt x="2798" y="1616"/>
                  </a:lnTo>
                  <a:lnTo>
                    <a:pt x="2783" y="1618"/>
                  </a:lnTo>
                  <a:lnTo>
                    <a:pt x="2770" y="1621"/>
                  </a:lnTo>
                  <a:lnTo>
                    <a:pt x="2757" y="1622"/>
                  </a:lnTo>
                  <a:lnTo>
                    <a:pt x="2743" y="1622"/>
                  </a:lnTo>
                  <a:lnTo>
                    <a:pt x="271" y="1622"/>
                  </a:lnTo>
                  <a:lnTo>
                    <a:pt x="257" y="1622"/>
                  </a:lnTo>
                  <a:lnTo>
                    <a:pt x="243" y="1621"/>
                  </a:lnTo>
                  <a:lnTo>
                    <a:pt x="229" y="1618"/>
                  </a:lnTo>
                  <a:lnTo>
                    <a:pt x="216" y="1616"/>
                  </a:lnTo>
                  <a:lnTo>
                    <a:pt x="204" y="1613"/>
                  </a:lnTo>
                  <a:lnTo>
                    <a:pt x="190" y="1609"/>
                  </a:lnTo>
                  <a:lnTo>
                    <a:pt x="178" y="1605"/>
                  </a:lnTo>
                  <a:lnTo>
                    <a:pt x="166" y="1600"/>
                  </a:lnTo>
                  <a:lnTo>
                    <a:pt x="154" y="1595"/>
                  </a:lnTo>
                  <a:lnTo>
                    <a:pt x="141" y="1589"/>
                  </a:lnTo>
                  <a:lnTo>
                    <a:pt x="130" y="1583"/>
                  </a:lnTo>
                  <a:lnTo>
                    <a:pt x="120" y="1576"/>
                  </a:lnTo>
                  <a:lnTo>
                    <a:pt x="109" y="1568"/>
                  </a:lnTo>
                  <a:lnTo>
                    <a:pt x="99" y="1559"/>
                  </a:lnTo>
                  <a:lnTo>
                    <a:pt x="88" y="1551"/>
                  </a:lnTo>
                  <a:lnTo>
                    <a:pt x="79" y="1542"/>
                  </a:lnTo>
                  <a:lnTo>
                    <a:pt x="70" y="1533"/>
                  </a:lnTo>
                  <a:lnTo>
                    <a:pt x="62" y="1523"/>
                  </a:lnTo>
                  <a:lnTo>
                    <a:pt x="54" y="1513"/>
                  </a:lnTo>
                  <a:lnTo>
                    <a:pt x="47" y="1502"/>
                  </a:lnTo>
                  <a:lnTo>
                    <a:pt x="40" y="1491"/>
                  </a:lnTo>
                  <a:lnTo>
                    <a:pt x="32" y="1480"/>
                  </a:lnTo>
                  <a:lnTo>
                    <a:pt x="27" y="1469"/>
                  </a:lnTo>
                  <a:lnTo>
                    <a:pt x="21" y="1457"/>
                  </a:lnTo>
                  <a:lnTo>
                    <a:pt x="16" y="1444"/>
                  </a:lnTo>
                  <a:lnTo>
                    <a:pt x="12" y="1432"/>
                  </a:lnTo>
                  <a:lnTo>
                    <a:pt x="9" y="1419"/>
                  </a:lnTo>
                  <a:lnTo>
                    <a:pt x="6" y="1406"/>
                  </a:lnTo>
                  <a:lnTo>
                    <a:pt x="3" y="1392"/>
                  </a:lnTo>
                  <a:lnTo>
                    <a:pt x="2" y="1379"/>
                  </a:lnTo>
                  <a:lnTo>
                    <a:pt x="1" y="1365"/>
                  </a:lnTo>
                  <a:lnTo>
                    <a:pt x="0" y="1352"/>
                  </a:lnTo>
                  <a:lnTo>
                    <a:pt x="0" y="270"/>
                  </a:lnTo>
                  <a:lnTo>
                    <a:pt x="1" y="257"/>
                  </a:lnTo>
                  <a:lnTo>
                    <a:pt x="2" y="243"/>
                  </a:lnTo>
                  <a:lnTo>
                    <a:pt x="3" y="230"/>
                  </a:lnTo>
                  <a:lnTo>
                    <a:pt x="6" y="216"/>
                  </a:lnTo>
                  <a:lnTo>
                    <a:pt x="9" y="203"/>
                  </a:lnTo>
                  <a:lnTo>
                    <a:pt x="12" y="191"/>
                  </a:lnTo>
                  <a:lnTo>
                    <a:pt x="16" y="178"/>
                  </a:lnTo>
                  <a:lnTo>
                    <a:pt x="21" y="165"/>
                  </a:lnTo>
                  <a:lnTo>
                    <a:pt x="27" y="153"/>
                  </a:lnTo>
                  <a:lnTo>
                    <a:pt x="32" y="142"/>
                  </a:lnTo>
                  <a:lnTo>
                    <a:pt x="40" y="131"/>
                  </a:lnTo>
                  <a:lnTo>
                    <a:pt x="47" y="120"/>
                  </a:lnTo>
                  <a:lnTo>
                    <a:pt x="54" y="109"/>
                  </a:lnTo>
                  <a:lnTo>
                    <a:pt x="62" y="99"/>
                  </a:lnTo>
                  <a:lnTo>
                    <a:pt x="70" y="89"/>
                  </a:lnTo>
                  <a:lnTo>
                    <a:pt x="79" y="80"/>
                  </a:lnTo>
                  <a:lnTo>
                    <a:pt x="88" y="71"/>
                  </a:lnTo>
                  <a:lnTo>
                    <a:pt x="99" y="63"/>
                  </a:lnTo>
                  <a:lnTo>
                    <a:pt x="109" y="54"/>
                  </a:lnTo>
                  <a:lnTo>
                    <a:pt x="120" y="46"/>
                  </a:lnTo>
                  <a:lnTo>
                    <a:pt x="130" y="39"/>
                  </a:lnTo>
                  <a:lnTo>
                    <a:pt x="141" y="33"/>
                  </a:lnTo>
                  <a:lnTo>
                    <a:pt x="154" y="27"/>
                  </a:lnTo>
                  <a:lnTo>
                    <a:pt x="166" y="22"/>
                  </a:lnTo>
                  <a:lnTo>
                    <a:pt x="178" y="17"/>
                  </a:lnTo>
                  <a:lnTo>
                    <a:pt x="190" y="13"/>
                  </a:lnTo>
                  <a:lnTo>
                    <a:pt x="204" y="9"/>
                  </a:lnTo>
                  <a:lnTo>
                    <a:pt x="216" y="6"/>
                  </a:lnTo>
                  <a:lnTo>
                    <a:pt x="229" y="4"/>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3" name="Freeform 20"/>
            <p:cNvSpPr>
              <a:spLocks/>
            </p:cNvSpPr>
            <p:nvPr/>
          </p:nvSpPr>
          <p:spPr bwMode="auto">
            <a:xfrm>
              <a:off x="-1799419" y="1693555"/>
              <a:ext cx="215900" cy="115888"/>
            </a:xfrm>
            <a:custGeom>
              <a:avLst/>
              <a:gdLst/>
              <a:ahLst/>
              <a:cxnLst>
                <a:cxn ang="0">
                  <a:pos x="2757" y="0"/>
                </a:cxn>
                <a:cxn ang="0">
                  <a:pos x="2797" y="6"/>
                </a:cxn>
                <a:cxn ang="0">
                  <a:pos x="2836" y="17"/>
                </a:cxn>
                <a:cxn ang="0">
                  <a:pos x="2872" y="33"/>
                </a:cxn>
                <a:cxn ang="0">
                  <a:pos x="2904" y="54"/>
                </a:cxn>
                <a:cxn ang="0">
                  <a:pos x="2934" y="80"/>
                </a:cxn>
                <a:cxn ang="0">
                  <a:pos x="2959"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59" y="1513"/>
                </a:cxn>
                <a:cxn ang="0">
                  <a:pos x="2934" y="1542"/>
                </a:cxn>
                <a:cxn ang="0">
                  <a:pos x="2904" y="1568"/>
                </a:cxn>
                <a:cxn ang="0">
                  <a:pos x="2872" y="1589"/>
                </a:cxn>
                <a:cxn ang="0">
                  <a:pos x="2836" y="1605"/>
                </a:cxn>
                <a:cxn ang="0">
                  <a:pos x="2797" y="1616"/>
                </a:cxn>
                <a:cxn ang="0">
                  <a:pos x="2757" y="1622"/>
                </a:cxn>
                <a:cxn ang="0">
                  <a:pos x="257" y="1622"/>
                </a:cxn>
                <a:cxn ang="0">
                  <a:pos x="216" y="1616"/>
                </a:cxn>
                <a:cxn ang="0">
                  <a:pos x="178" y="1605"/>
                </a:cxn>
                <a:cxn ang="0">
                  <a:pos x="142" y="1589"/>
                </a:cxn>
                <a:cxn ang="0">
                  <a:pos x="109" y="1568"/>
                </a:cxn>
                <a:cxn ang="0">
                  <a:pos x="80" y="1542"/>
                </a:cxn>
                <a:cxn ang="0">
                  <a:pos x="54" y="1513"/>
                </a:cxn>
                <a:cxn ang="0">
                  <a:pos x="33" y="1480"/>
                </a:cxn>
                <a:cxn ang="0">
                  <a:pos x="17" y="1444"/>
                </a:cxn>
                <a:cxn ang="0">
                  <a:pos x="5" y="1406"/>
                </a:cxn>
                <a:cxn ang="0">
                  <a:pos x="0" y="1365"/>
                </a:cxn>
                <a:cxn ang="0">
                  <a:pos x="0" y="257"/>
                </a:cxn>
                <a:cxn ang="0">
                  <a:pos x="5" y="216"/>
                </a:cxn>
                <a:cxn ang="0">
                  <a:pos x="17" y="178"/>
                </a:cxn>
                <a:cxn ang="0">
                  <a:pos x="33" y="142"/>
                </a:cxn>
                <a:cxn ang="0">
                  <a:pos x="54" y="109"/>
                </a:cxn>
                <a:cxn ang="0">
                  <a:pos x="80" y="80"/>
                </a:cxn>
                <a:cxn ang="0">
                  <a:pos x="109" y="54"/>
                </a:cxn>
                <a:cxn ang="0">
                  <a:pos x="142" y="33"/>
                </a:cxn>
                <a:cxn ang="0">
                  <a:pos x="178" y="17"/>
                </a:cxn>
                <a:cxn ang="0">
                  <a:pos x="216" y="6"/>
                </a:cxn>
                <a:cxn ang="0">
                  <a:pos x="257" y="0"/>
                </a:cxn>
              </a:cxnLst>
              <a:rect l="0" t="0" r="r" b="b"/>
              <a:pathLst>
                <a:path w="3013" h="1622">
                  <a:moveTo>
                    <a:pt x="270" y="0"/>
                  </a:moveTo>
                  <a:lnTo>
                    <a:pt x="2743" y="0"/>
                  </a:lnTo>
                  <a:lnTo>
                    <a:pt x="2757" y="0"/>
                  </a:lnTo>
                  <a:lnTo>
                    <a:pt x="2771" y="1"/>
                  </a:lnTo>
                  <a:lnTo>
                    <a:pt x="2784" y="4"/>
                  </a:lnTo>
                  <a:lnTo>
                    <a:pt x="2797" y="6"/>
                  </a:lnTo>
                  <a:lnTo>
                    <a:pt x="2810" y="9"/>
                  </a:lnTo>
                  <a:lnTo>
                    <a:pt x="2824" y="13"/>
                  </a:lnTo>
                  <a:lnTo>
                    <a:pt x="2836" y="17"/>
                  </a:lnTo>
                  <a:lnTo>
                    <a:pt x="2848" y="22"/>
                  </a:lnTo>
                  <a:lnTo>
                    <a:pt x="2860" y="27"/>
                  </a:lnTo>
                  <a:lnTo>
                    <a:pt x="2872" y="33"/>
                  </a:lnTo>
                  <a:lnTo>
                    <a:pt x="2883" y="39"/>
                  </a:lnTo>
                  <a:lnTo>
                    <a:pt x="2894" y="46"/>
                  </a:lnTo>
                  <a:lnTo>
                    <a:pt x="2904" y="54"/>
                  </a:lnTo>
                  <a:lnTo>
                    <a:pt x="2914" y="63"/>
                  </a:lnTo>
                  <a:lnTo>
                    <a:pt x="2924" y="71"/>
                  </a:lnTo>
                  <a:lnTo>
                    <a:pt x="2934" y="80"/>
                  </a:lnTo>
                  <a:lnTo>
                    <a:pt x="2943" y="89"/>
                  </a:lnTo>
                  <a:lnTo>
                    <a:pt x="2951" y="99"/>
                  </a:lnTo>
                  <a:lnTo>
                    <a:pt x="2959" y="109"/>
                  </a:lnTo>
                  <a:lnTo>
                    <a:pt x="2967" y="120"/>
                  </a:lnTo>
                  <a:lnTo>
                    <a:pt x="2974" y="131"/>
                  </a:lnTo>
                  <a:lnTo>
                    <a:pt x="2981" y="142"/>
                  </a:lnTo>
                  <a:lnTo>
                    <a:pt x="2987" y="153"/>
                  </a:lnTo>
                  <a:lnTo>
                    <a:pt x="2992" y="165"/>
                  </a:lnTo>
                  <a:lnTo>
                    <a:pt x="2997" y="178"/>
                  </a:lnTo>
                  <a:lnTo>
                    <a:pt x="3001"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1" y="1432"/>
                  </a:lnTo>
                  <a:lnTo>
                    <a:pt x="2997" y="1444"/>
                  </a:lnTo>
                  <a:lnTo>
                    <a:pt x="2992" y="1457"/>
                  </a:lnTo>
                  <a:lnTo>
                    <a:pt x="2987" y="1469"/>
                  </a:lnTo>
                  <a:lnTo>
                    <a:pt x="2981" y="1480"/>
                  </a:lnTo>
                  <a:lnTo>
                    <a:pt x="2974" y="1491"/>
                  </a:lnTo>
                  <a:lnTo>
                    <a:pt x="2967" y="1502"/>
                  </a:lnTo>
                  <a:lnTo>
                    <a:pt x="2959" y="1513"/>
                  </a:lnTo>
                  <a:lnTo>
                    <a:pt x="2951" y="1523"/>
                  </a:lnTo>
                  <a:lnTo>
                    <a:pt x="2943" y="1533"/>
                  </a:lnTo>
                  <a:lnTo>
                    <a:pt x="2934" y="1542"/>
                  </a:lnTo>
                  <a:lnTo>
                    <a:pt x="2924" y="1551"/>
                  </a:lnTo>
                  <a:lnTo>
                    <a:pt x="2914" y="1559"/>
                  </a:lnTo>
                  <a:lnTo>
                    <a:pt x="2904" y="1568"/>
                  </a:lnTo>
                  <a:lnTo>
                    <a:pt x="2894" y="1576"/>
                  </a:lnTo>
                  <a:lnTo>
                    <a:pt x="2883" y="1583"/>
                  </a:lnTo>
                  <a:lnTo>
                    <a:pt x="2872" y="1589"/>
                  </a:lnTo>
                  <a:lnTo>
                    <a:pt x="2860" y="1595"/>
                  </a:lnTo>
                  <a:lnTo>
                    <a:pt x="2848" y="1600"/>
                  </a:lnTo>
                  <a:lnTo>
                    <a:pt x="2836" y="1605"/>
                  </a:lnTo>
                  <a:lnTo>
                    <a:pt x="2824" y="1609"/>
                  </a:lnTo>
                  <a:lnTo>
                    <a:pt x="2810" y="1613"/>
                  </a:lnTo>
                  <a:lnTo>
                    <a:pt x="2797" y="1616"/>
                  </a:lnTo>
                  <a:lnTo>
                    <a:pt x="2784" y="1618"/>
                  </a:lnTo>
                  <a:lnTo>
                    <a:pt x="2771" y="1621"/>
                  </a:lnTo>
                  <a:lnTo>
                    <a:pt x="2757" y="1622"/>
                  </a:lnTo>
                  <a:lnTo>
                    <a:pt x="2743" y="1622"/>
                  </a:lnTo>
                  <a:lnTo>
                    <a:pt x="270" y="1622"/>
                  </a:lnTo>
                  <a:lnTo>
                    <a:pt x="257" y="1622"/>
                  </a:lnTo>
                  <a:lnTo>
                    <a:pt x="243" y="1621"/>
                  </a:lnTo>
                  <a:lnTo>
                    <a:pt x="230" y="1618"/>
                  </a:lnTo>
                  <a:lnTo>
                    <a:pt x="216" y="1616"/>
                  </a:lnTo>
                  <a:lnTo>
                    <a:pt x="203" y="1613"/>
                  </a:lnTo>
                  <a:lnTo>
                    <a:pt x="191" y="1609"/>
                  </a:lnTo>
                  <a:lnTo>
                    <a:pt x="178" y="1605"/>
                  </a:lnTo>
                  <a:lnTo>
                    <a:pt x="165" y="1600"/>
                  </a:lnTo>
                  <a:lnTo>
                    <a:pt x="154" y="1595"/>
                  </a:lnTo>
                  <a:lnTo>
                    <a:pt x="142" y="1589"/>
                  </a:lnTo>
                  <a:lnTo>
                    <a:pt x="131" y="1583"/>
                  </a:lnTo>
                  <a:lnTo>
                    <a:pt x="120" y="1576"/>
                  </a:lnTo>
                  <a:lnTo>
                    <a:pt x="109" y="1568"/>
                  </a:lnTo>
                  <a:lnTo>
                    <a:pt x="99" y="1559"/>
                  </a:lnTo>
                  <a:lnTo>
                    <a:pt x="89" y="1551"/>
                  </a:lnTo>
                  <a:lnTo>
                    <a:pt x="80" y="1542"/>
                  </a:lnTo>
                  <a:lnTo>
                    <a:pt x="71" y="1533"/>
                  </a:lnTo>
                  <a:lnTo>
                    <a:pt x="62" y="1523"/>
                  </a:lnTo>
                  <a:lnTo>
                    <a:pt x="54" y="1513"/>
                  </a:lnTo>
                  <a:lnTo>
                    <a:pt x="46" y="1502"/>
                  </a:lnTo>
                  <a:lnTo>
                    <a:pt x="40" y="1491"/>
                  </a:lnTo>
                  <a:lnTo>
                    <a:pt x="33" y="1480"/>
                  </a:lnTo>
                  <a:lnTo>
                    <a:pt x="27" y="1469"/>
                  </a:lnTo>
                  <a:lnTo>
                    <a:pt x="22" y="1457"/>
                  </a:lnTo>
                  <a:lnTo>
                    <a:pt x="17" y="1444"/>
                  </a:lnTo>
                  <a:lnTo>
                    <a:pt x="13"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3" y="191"/>
                  </a:lnTo>
                  <a:lnTo>
                    <a:pt x="17" y="178"/>
                  </a:lnTo>
                  <a:lnTo>
                    <a:pt x="22" y="165"/>
                  </a:lnTo>
                  <a:lnTo>
                    <a:pt x="27" y="153"/>
                  </a:lnTo>
                  <a:lnTo>
                    <a:pt x="33" y="142"/>
                  </a:lnTo>
                  <a:lnTo>
                    <a:pt x="40" y="131"/>
                  </a:lnTo>
                  <a:lnTo>
                    <a:pt x="46" y="120"/>
                  </a:lnTo>
                  <a:lnTo>
                    <a:pt x="54" y="109"/>
                  </a:lnTo>
                  <a:lnTo>
                    <a:pt x="62" y="99"/>
                  </a:lnTo>
                  <a:lnTo>
                    <a:pt x="71" y="89"/>
                  </a:lnTo>
                  <a:lnTo>
                    <a:pt x="80" y="80"/>
                  </a:lnTo>
                  <a:lnTo>
                    <a:pt x="89" y="71"/>
                  </a:lnTo>
                  <a:lnTo>
                    <a:pt x="99" y="63"/>
                  </a:lnTo>
                  <a:lnTo>
                    <a:pt x="109" y="54"/>
                  </a:lnTo>
                  <a:lnTo>
                    <a:pt x="120" y="46"/>
                  </a:lnTo>
                  <a:lnTo>
                    <a:pt x="131" y="39"/>
                  </a:lnTo>
                  <a:lnTo>
                    <a:pt x="142" y="33"/>
                  </a:lnTo>
                  <a:lnTo>
                    <a:pt x="154" y="27"/>
                  </a:lnTo>
                  <a:lnTo>
                    <a:pt x="165" y="22"/>
                  </a:lnTo>
                  <a:lnTo>
                    <a:pt x="178" y="17"/>
                  </a:lnTo>
                  <a:lnTo>
                    <a:pt x="191" y="13"/>
                  </a:lnTo>
                  <a:lnTo>
                    <a:pt x="203" y="9"/>
                  </a:lnTo>
                  <a:lnTo>
                    <a:pt x="216" y="6"/>
                  </a:lnTo>
                  <a:lnTo>
                    <a:pt x="230" y="4"/>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4" name="Freeform 21"/>
            <p:cNvSpPr>
              <a:spLocks/>
            </p:cNvSpPr>
            <p:nvPr/>
          </p:nvSpPr>
          <p:spPr bwMode="auto">
            <a:xfrm>
              <a:off x="-1559706" y="1693555"/>
              <a:ext cx="215900" cy="115888"/>
            </a:xfrm>
            <a:custGeom>
              <a:avLst/>
              <a:gdLst/>
              <a:ahLst/>
              <a:cxnLst>
                <a:cxn ang="0">
                  <a:pos x="2756" y="0"/>
                </a:cxn>
                <a:cxn ang="0">
                  <a:pos x="2797" y="6"/>
                </a:cxn>
                <a:cxn ang="0">
                  <a:pos x="2835" y="17"/>
                </a:cxn>
                <a:cxn ang="0">
                  <a:pos x="2871" y="33"/>
                </a:cxn>
                <a:cxn ang="0">
                  <a:pos x="2904" y="54"/>
                </a:cxn>
                <a:cxn ang="0">
                  <a:pos x="2933" y="80"/>
                </a:cxn>
                <a:cxn ang="0">
                  <a:pos x="2959" y="109"/>
                </a:cxn>
                <a:cxn ang="0">
                  <a:pos x="2980" y="142"/>
                </a:cxn>
                <a:cxn ang="0">
                  <a:pos x="2996" y="178"/>
                </a:cxn>
                <a:cxn ang="0">
                  <a:pos x="3008" y="216"/>
                </a:cxn>
                <a:cxn ang="0">
                  <a:pos x="3013" y="257"/>
                </a:cxn>
                <a:cxn ang="0">
                  <a:pos x="3013" y="1365"/>
                </a:cxn>
                <a:cxn ang="0">
                  <a:pos x="3008" y="1406"/>
                </a:cxn>
                <a:cxn ang="0">
                  <a:pos x="2996" y="1444"/>
                </a:cxn>
                <a:cxn ang="0">
                  <a:pos x="2980" y="1480"/>
                </a:cxn>
                <a:cxn ang="0">
                  <a:pos x="2959" y="1513"/>
                </a:cxn>
                <a:cxn ang="0">
                  <a:pos x="2933" y="1542"/>
                </a:cxn>
                <a:cxn ang="0">
                  <a:pos x="2904" y="1568"/>
                </a:cxn>
                <a:cxn ang="0">
                  <a:pos x="2871" y="1589"/>
                </a:cxn>
                <a:cxn ang="0">
                  <a:pos x="2835" y="1605"/>
                </a:cxn>
                <a:cxn ang="0">
                  <a:pos x="2797" y="1616"/>
                </a:cxn>
                <a:cxn ang="0">
                  <a:pos x="2756" y="1622"/>
                </a:cxn>
                <a:cxn ang="0">
                  <a:pos x="256" y="1622"/>
                </a:cxn>
                <a:cxn ang="0">
                  <a:pos x="216" y="1616"/>
                </a:cxn>
                <a:cxn ang="0">
                  <a:pos x="177" y="1605"/>
                </a:cxn>
                <a:cxn ang="0">
                  <a:pos x="141" y="1589"/>
                </a:cxn>
                <a:cxn ang="0">
                  <a:pos x="108" y="1568"/>
                </a:cxn>
                <a:cxn ang="0">
                  <a:pos x="79" y="1542"/>
                </a:cxn>
                <a:cxn ang="0">
                  <a:pos x="54" y="1513"/>
                </a:cxn>
                <a:cxn ang="0">
                  <a:pos x="32" y="1480"/>
                </a:cxn>
                <a:cxn ang="0">
                  <a:pos x="16" y="1444"/>
                </a:cxn>
                <a:cxn ang="0">
                  <a:pos x="5" y="1406"/>
                </a:cxn>
                <a:cxn ang="0">
                  <a:pos x="0" y="1365"/>
                </a:cxn>
                <a:cxn ang="0">
                  <a:pos x="0" y="257"/>
                </a:cxn>
                <a:cxn ang="0">
                  <a:pos x="5" y="216"/>
                </a:cxn>
                <a:cxn ang="0">
                  <a:pos x="16" y="178"/>
                </a:cxn>
                <a:cxn ang="0">
                  <a:pos x="32" y="142"/>
                </a:cxn>
                <a:cxn ang="0">
                  <a:pos x="54" y="109"/>
                </a:cxn>
                <a:cxn ang="0">
                  <a:pos x="79" y="80"/>
                </a:cxn>
                <a:cxn ang="0">
                  <a:pos x="108" y="54"/>
                </a:cxn>
                <a:cxn ang="0">
                  <a:pos x="141" y="33"/>
                </a:cxn>
                <a:cxn ang="0">
                  <a:pos x="177" y="17"/>
                </a:cxn>
                <a:cxn ang="0">
                  <a:pos x="216" y="6"/>
                </a:cxn>
                <a:cxn ang="0">
                  <a:pos x="256" y="0"/>
                </a:cxn>
              </a:cxnLst>
              <a:rect l="0" t="0" r="r" b="b"/>
              <a:pathLst>
                <a:path w="3013" h="1622">
                  <a:moveTo>
                    <a:pt x="270" y="0"/>
                  </a:moveTo>
                  <a:lnTo>
                    <a:pt x="2743" y="0"/>
                  </a:lnTo>
                  <a:lnTo>
                    <a:pt x="2756" y="0"/>
                  </a:lnTo>
                  <a:lnTo>
                    <a:pt x="2770" y="1"/>
                  </a:lnTo>
                  <a:lnTo>
                    <a:pt x="2783" y="4"/>
                  </a:lnTo>
                  <a:lnTo>
                    <a:pt x="2797" y="6"/>
                  </a:lnTo>
                  <a:lnTo>
                    <a:pt x="2810" y="9"/>
                  </a:lnTo>
                  <a:lnTo>
                    <a:pt x="2822" y="13"/>
                  </a:lnTo>
                  <a:lnTo>
                    <a:pt x="2835" y="17"/>
                  </a:lnTo>
                  <a:lnTo>
                    <a:pt x="2848" y="22"/>
                  </a:lnTo>
                  <a:lnTo>
                    <a:pt x="2859" y="27"/>
                  </a:lnTo>
                  <a:lnTo>
                    <a:pt x="2871" y="33"/>
                  </a:lnTo>
                  <a:lnTo>
                    <a:pt x="2882" y="39"/>
                  </a:lnTo>
                  <a:lnTo>
                    <a:pt x="2893" y="46"/>
                  </a:lnTo>
                  <a:lnTo>
                    <a:pt x="2904" y="54"/>
                  </a:lnTo>
                  <a:lnTo>
                    <a:pt x="2914" y="63"/>
                  </a:lnTo>
                  <a:lnTo>
                    <a:pt x="2924" y="71"/>
                  </a:lnTo>
                  <a:lnTo>
                    <a:pt x="2933" y="80"/>
                  </a:lnTo>
                  <a:lnTo>
                    <a:pt x="2942" y="89"/>
                  </a:lnTo>
                  <a:lnTo>
                    <a:pt x="2951" y="99"/>
                  </a:lnTo>
                  <a:lnTo>
                    <a:pt x="2959" y="109"/>
                  </a:lnTo>
                  <a:lnTo>
                    <a:pt x="2966" y="120"/>
                  </a:lnTo>
                  <a:lnTo>
                    <a:pt x="2973" y="131"/>
                  </a:lnTo>
                  <a:lnTo>
                    <a:pt x="2980" y="142"/>
                  </a:lnTo>
                  <a:lnTo>
                    <a:pt x="2986" y="153"/>
                  </a:lnTo>
                  <a:lnTo>
                    <a:pt x="2991" y="165"/>
                  </a:lnTo>
                  <a:lnTo>
                    <a:pt x="2996" y="178"/>
                  </a:lnTo>
                  <a:lnTo>
                    <a:pt x="3000"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0" y="1432"/>
                  </a:lnTo>
                  <a:lnTo>
                    <a:pt x="2996" y="1444"/>
                  </a:lnTo>
                  <a:lnTo>
                    <a:pt x="2991" y="1457"/>
                  </a:lnTo>
                  <a:lnTo>
                    <a:pt x="2986" y="1469"/>
                  </a:lnTo>
                  <a:lnTo>
                    <a:pt x="2980" y="1480"/>
                  </a:lnTo>
                  <a:lnTo>
                    <a:pt x="2973" y="1491"/>
                  </a:lnTo>
                  <a:lnTo>
                    <a:pt x="2966" y="1502"/>
                  </a:lnTo>
                  <a:lnTo>
                    <a:pt x="2959" y="1513"/>
                  </a:lnTo>
                  <a:lnTo>
                    <a:pt x="2951" y="1523"/>
                  </a:lnTo>
                  <a:lnTo>
                    <a:pt x="2942" y="1533"/>
                  </a:lnTo>
                  <a:lnTo>
                    <a:pt x="2933" y="1542"/>
                  </a:lnTo>
                  <a:lnTo>
                    <a:pt x="2924" y="1551"/>
                  </a:lnTo>
                  <a:lnTo>
                    <a:pt x="2914" y="1559"/>
                  </a:lnTo>
                  <a:lnTo>
                    <a:pt x="2904" y="1568"/>
                  </a:lnTo>
                  <a:lnTo>
                    <a:pt x="2893" y="1576"/>
                  </a:lnTo>
                  <a:lnTo>
                    <a:pt x="2882" y="1583"/>
                  </a:lnTo>
                  <a:lnTo>
                    <a:pt x="2871" y="1589"/>
                  </a:lnTo>
                  <a:lnTo>
                    <a:pt x="2859" y="1595"/>
                  </a:lnTo>
                  <a:lnTo>
                    <a:pt x="2848" y="1600"/>
                  </a:lnTo>
                  <a:lnTo>
                    <a:pt x="2835" y="1605"/>
                  </a:lnTo>
                  <a:lnTo>
                    <a:pt x="2822" y="1609"/>
                  </a:lnTo>
                  <a:lnTo>
                    <a:pt x="2810" y="1613"/>
                  </a:lnTo>
                  <a:lnTo>
                    <a:pt x="2797" y="1616"/>
                  </a:lnTo>
                  <a:lnTo>
                    <a:pt x="2783" y="1618"/>
                  </a:lnTo>
                  <a:lnTo>
                    <a:pt x="2770" y="1621"/>
                  </a:lnTo>
                  <a:lnTo>
                    <a:pt x="2756" y="1622"/>
                  </a:lnTo>
                  <a:lnTo>
                    <a:pt x="2743" y="1622"/>
                  </a:lnTo>
                  <a:lnTo>
                    <a:pt x="270" y="1622"/>
                  </a:lnTo>
                  <a:lnTo>
                    <a:pt x="256" y="1622"/>
                  </a:lnTo>
                  <a:lnTo>
                    <a:pt x="242" y="1621"/>
                  </a:lnTo>
                  <a:lnTo>
                    <a:pt x="229" y="1618"/>
                  </a:lnTo>
                  <a:lnTo>
                    <a:pt x="216" y="1616"/>
                  </a:lnTo>
                  <a:lnTo>
                    <a:pt x="203" y="1613"/>
                  </a:lnTo>
                  <a:lnTo>
                    <a:pt x="189" y="1609"/>
                  </a:lnTo>
                  <a:lnTo>
                    <a:pt x="177" y="1605"/>
                  </a:lnTo>
                  <a:lnTo>
                    <a:pt x="165" y="1600"/>
                  </a:lnTo>
                  <a:lnTo>
                    <a:pt x="153" y="1595"/>
                  </a:lnTo>
                  <a:lnTo>
                    <a:pt x="141" y="1589"/>
                  </a:lnTo>
                  <a:lnTo>
                    <a:pt x="130" y="1583"/>
                  </a:lnTo>
                  <a:lnTo>
                    <a:pt x="119" y="1576"/>
                  </a:lnTo>
                  <a:lnTo>
                    <a:pt x="108" y="1568"/>
                  </a:lnTo>
                  <a:lnTo>
                    <a:pt x="98" y="1559"/>
                  </a:lnTo>
                  <a:lnTo>
                    <a:pt x="89" y="1551"/>
                  </a:lnTo>
                  <a:lnTo>
                    <a:pt x="79" y="1542"/>
                  </a:lnTo>
                  <a:lnTo>
                    <a:pt x="70" y="1533"/>
                  </a:lnTo>
                  <a:lnTo>
                    <a:pt x="61" y="1523"/>
                  </a:lnTo>
                  <a:lnTo>
                    <a:pt x="54" y="1513"/>
                  </a:lnTo>
                  <a:lnTo>
                    <a:pt x="46" y="1502"/>
                  </a:lnTo>
                  <a:lnTo>
                    <a:pt x="39" y="1491"/>
                  </a:lnTo>
                  <a:lnTo>
                    <a:pt x="32" y="1480"/>
                  </a:lnTo>
                  <a:lnTo>
                    <a:pt x="26" y="1469"/>
                  </a:lnTo>
                  <a:lnTo>
                    <a:pt x="21" y="1457"/>
                  </a:lnTo>
                  <a:lnTo>
                    <a:pt x="16" y="1444"/>
                  </a:lnTo>
                  <a:lnTo>
                    <a:pt x="12"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2" y="191"/>
                  </a:lnTo>
                  <a:lnTo>
                    <a:pt x="16" y="178"/>
                  </a:lnTo>
                  <a:lnTo>
                    <a:pt x="21" y="165"/>
                  </a:lnTo>
                  <a:lnTo>
                    <a:pt x="26" y="153"/>
                  </a:lnTo>
                  <a:lnTo>
                    <a:pt x="32" y="142"/>
                  </a:lnTo>
                  <a:lnTo>
                    <a:pt x="39" y="131"/>
                  </a:lnTo>
                  <a:lnTo>
                    <a:pt x="46" y="120"/>
                  </a:lnTo>
                  <a:lnTo>
                    <a:pt x="54" y="109"/>
                  </a:lnTo>
                  <a:lnTo>
                    <a:pt x="61" y="99"/>
                  </a:lnTo>
                  <a:lnTo>
                    <a:pt x="70" y="89"/>
                  </a:lnTo>
                  <a:lnTo>
                    <a:pt x="79" y="80"/>
                  </a:lnTo>
                  <a:lnTo>
                    <a:pt x="89" y="71"/>
                  </a:lnTo>
                  <a:lnTo>
                    <a:pt x="98" y="63"/>
                  </a:lnTo>
                  <a:lnTo>
                    <a:pt x="108" y="54"/>
                  </a:lnTo>
                  <a:lnTo>
                    <a:pt x="119" y="46"/>
                  </a:lnTo>
                  <a:lnTo>
                    <a:pt x="130" y="39"/>
                  </a:lnTo>
                  <a:lnTo>
                    <a:pt x="141" y="33"/>
                  </a:lnTo>
                  <a:lnTo>
                    <a:pt x="153" y="27"/>
                  </a:lnTo>
                  <a:lnTo>
                    <a:pt x="165" y="22"/>
                  </a:lnTo>
                  <a:lnTo>
                    <a:pt x="177" y="17"/>
                  </a:lnTo>
                  <a:lnTo>
                    <a:pt x="189" y="13"/>
                  </a:lnTo>
                  <a:lnTo>
                    <a:pt x="203" y="9"/>
                  </a:lnTo>
                  <a:lnTo>
                    <a:pt x="216" y="6"/>
                  </a:lnTo>
                  <a:lnTo>
                    <a:pt x="229" y="4"/>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5" name="Freeform 22"/>
            <p:cNvSpPr>
              <a:spLocks/>
            </p:cNvSpPr>
            <p:nvPr/>
          </p:nvSpPr>
          <p:spPr bwMode="auto">
            <a:xfrm>
              <a:off x="-1319994" y="1693555"/>
              <a:ext cx="217487" cy="115888"/>
            </a:xfrm>
            <a:custGeom>
              <a:avLst/>
              <a:gdLst/>
              <a:ahLst/>
              <a:cxnLst>
                <a:cxn ang="0">
                  <a:pos x="2757" y="0"/>
                </a:cxn>
                <a:cxn ang="0">
                  <a:pos x="2798" y="6"/>
                </a:cxn>
                <a:cxn ang="0">
                  <a:pos x="2836" y="17"/>
                </a:cxn>
                <a:cxn ang="0">
                  <a:pos x="2872" y="33"/>
                </a:cxn>
                <a:cxn ang="0">
                  <a:pos x="2905" y="54"/>
                </a:cxn>
                <a:cxn ang="0">
                  <a:pos x="2935" y="80"/>
                </a:cxn>
                <a:cxn ang="0">
                  <a:pos x="2960"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60" y="1513"/>
                </a:cxn>
                <a:cxn ang="0">
                  <a:pos x="2935" y="1542"/>
                </a:cxn>
                <a:cxn ang="0">
                  <a:pos x="2905" y="1568"/>
                </a:cxn>
                <a:cxn ang="0">
                  <a:pos x="2872" y="1589"/>
                </a:cxn>
                <a:cxn ang="0">
                  <a:pos x="2836" y="1605"/>
                </a:cxn>
                <a:cxn ang="0">
                  <a:pos x="2798" y="1616"/>
                </a:cxn>
                <a:cxn ang="0">
                  <a:pos x="2757" y="1622"/>
                </a:cxn>
                <a:cxn ang="0">
                  <a:pos x="257" y="1622"/>
                </a:cxn>
                <a:cxn ang="0">
                  <a:pos x="216" y="1616"/>
                </a:cxn>
                <a:cxn ang="0">
                  <a:pos x="179" y="1605"/>
                </a:cxn>
                <a:cxn ang="0">
                  <a:pos x="142" y="1589"/>
                </a:cxn>
                <a:cxn ang="0">
                  <a:pos x="109" y="1568"/>
                </a:cxn>
                <a:cxn ang="0">
                  <a:pos x="80" y="1542"/>
                </a:cxn>
                <a:cxn ang="0">
                  <a:pos x="54" y="1513"/>
                </a:cxn>
                <a:cxn ang="0">
                  <a:pos x="33" y="1480"/>
                </a:cxn>
                <a:cxn ang="0">
                  <a:pos x="17" y="1444"/>
                </a:cxn>
                <a:cxn ang="0">
                  <a:pos x="7" y="1406"/>
                </a:cxn>
                <a:cxn ang="0">
                  <a:pos x="1" y="1365"/>
                </a:cxn>
                <a:cxn ang="0">
                  <a:pos x="1" y="257"/>
                </a:cxn>
                <a:cxn ang="0">
                  <a:pos x="7" y="216"/>
                </a:cxn>
                <a:cxn ang="0">
                  <a:pos x="17" y="178"/>
                </a:cxn>
                <a:cxn ang="0">
                  <a:pos x="33" y="142"/>
                </a:cxn>
                <a:cxn ang="0">
                  <a:pos x="54" y="109"/>
                </a:cxn>
                <a:cxn ang="0">
                  <a:pos x="80" y="80"/>
                </a:cxn>
                <a:cxn ang="0">
                  <a:pos x="109" y="54"/>
                </a:cxn>
                <a:cxn ang="0">
                  <a:pos x="142" y="33"/>
                </a:cxn>
                <a:cxn ang="0">
                  <a:pos x="179" y="17"/>
                </a:cxn>
                <a:cxn ang="0">
                  <a:pos x="216" y="6"/>
                </a:cxn>
                <a:cxn ang="0">
                  <a:pos x="257" y="0"/>
                </a:cxn>
              </a:cxnLst>
              <a:rect l="0" t="0" r="r" b="b"/>
              <a:pathLst>
                <a:path w="3014" h="1622">
                  <a:moveTo>
                    <a:pt x="271" y="0"/>
                  </a:moveTo>
                  <a:lnTo>
                    <a:pt x="2743" y="0"/>
                  </a:lnTo>
                  <a:lnTo>
                    <a:pt x="2757" y="0"/>
                  </a:lnTo>
                  <a:lnTo>
                    <a:pt x="2771" y="1"/>
                  </a:lnTo>
                  <a:lnTo>
                    <a:pt x="2784" y="4"/>
                  </a:lnTo>
                  <a:lnTo>
                    <a:pt x="2798" y="6"/>
                  </a:lnTo>
                  <a:lnTo>
                    <a:pt x="2810" y="9"/>
                  </a:lnTo>
                  <a:lnTo>
                    <a:pt x="2824" y="13"/>
                  </a:lnTo>
                  <a:lnTo>
                    <a:pt x="2836" y="17"/>
                  </a:lnTo>
                  <a:lnTo>
                    <a:pt x="2848" y="22"/>
                  </a:lnTo>
                  <a:lnTo>
                    <a:pt x="2860" y="27"/>
                  </a:lnTo>
                  <a:lnTo>
                    <a:pt x="2872" y="33"/>
                  </a:lnTo>
                  <a:lnTo>
                    <a:pt x="2884" y="39"/>
                  </a:lnTo>
                  <a:lnTo>
                    <a:pt x="2894" y="46"/>
                  </a:lnTo>
                  <a:lnTo>
                    <a:pt x="2905" y="54"/>
                  </a:lnTo>
                  <a:lnTo>
                    <a:pt x="2915" y="63"/>
                  </a:lnTo>
                  <a:lnTo>
                    <a:pt x="2925" y="71"/>
                  </a:lnTo>
                  <a:lnTo>
                    <a:pt x="2935" y="80"/>
                  </a:lnTo>
                  <a:lnTo>
                    <a:pt x="2943" y="89"/>
                  </a:lnTo>
                  <a:lnTo>
                    <a:pt x="2952" y="99"/>
                  </a:lnTo>
                  <a:lnTo>
                    <a:pt x="2960" y="109"/>
                  </a:lnTo>
                  <a:lnTo>
                    <a:pt x="2967" y="120"/>
                  </a:lnTo>
                  <a:lnTo>
                    <a:pt x="2974" y="131"/>
                  </a:lnTo>
                  <a:lnTo>
                    <a:pt x="2981" y="142"/>
                  </a:lnTo>
                  <a:lnTo>
                    <a:pt x="2987" y="153"/>
                  </a:lnTo>
                  <a:lnTo>
                    <a:pt x="2993" y="165"/>
                  </a:lnTo>
                  <a:lnTo>
                    <a:pt x="2997" y="178"/>
                  </a:lnTo>
                  <a:lnTo>
                    <a:pt x="3002" y="191"/>
                  </a:lnTo>
                  <a:lnTo>
                    <a:pt x="3005" y="203"/>
                  </a:lnTo>
                  <a:lnTo>
                    <a:pt x="3008" y="216"/>
                  </a:lnTo>
                  <a:lnTo>
                    <a:pt x="3011" y="230"/>
                  </a:lnTo>
                  <a:lnTo>
                    <a:pt x="3012" y="243"/>
                  </a:lnTo>
                  <a:lnTo>
                    <a:pt x="3013" y="257"/>
                  </a:lnTo>
                  <a:lnTo>
                    <a:pt x="3014" y="270"/>
                  </a:lnTo>
                  <a:lnTo>
                    <a:pt x="3014" y="1352"/>
                  </a:lnTo>
                  <a:lnTo>
                    <a:pt x="3013" y="1365"/>
                  </a:lnTo>
                  <a:lnTo>
                    <a:pt x="3012" y="1379"/>
                  </a:lnTo>
                  <a:lnTo>
                    <a:pt x="3011" y="1392"/>
                  </a:lnTo>
                  <a:lnTo>
                    <a:pt x="3008" y="1406"/>
                  </a:lnTo>
                  <a:lnTo>
                    <a:pt x="3005" y="1419"/>
                  </a:lnTo>
                  <a:lnTo>
                    <a:pt x="3002" y="1432"/>
                  </a:lnTo>
                  <a:lnTo>
                    <a:pt x="2997" y="1444"/>
                  </a:lnTo>
                  <a:lnTo>
                    <a:pt x="2993" y="1457"/>
                  </a:lnTo>
                  <a:lnTo>
                    <a:pt x="2987" y="1469"/>
                  </a:lnTo>
                  <a:lnTo>
                    <a:pt x="2981" y="1480"/>
                  </a:lnTo>
                  <a:lnTo>
                    <a:pt x="2974" y="1491"/>
                  </a:lnTo>
                  <a:lnTo>
                    <a:pt x="2967" y="1502"/>
                  </a:lnTo>
                  <a:lnTo>
                    <a:pt x="2960" y="1513"/>
                  </a:lnTo>
                  <a:lnTo>
                    <a:pt x="2952" y="1523"/>
                  </a:lnTo>
                  <a:lnTo>
                    <a:pt x="2943" y="1533"/>
                  </a:lnTo>
                  <a:lnTo>
                    <a:pt x="2935" y="1542"/>
                  </a:lnTo>
                  <a:lnTo>
                    <a:pt x="2925" y="1551"/>
                  </a:lnTo>
                  <a:lnTo>
                    <a:pt x="2915" y="1559"/>
                  </a:lnTo>
                  <a:lnTo>
                    <a:pt x="2905" y="1568"/>
                  </a:lnTo>
                  <a:lnTo>
                    <a:pt x="2894" y="1576"/>
                  </a:lnTo>
                  <a:lnTo>
                    <a:pt x="2884" y="1583"/>
                  </a:lnTo>
                  <a:lnTo>
                    <a:pt x="2872" y="1589"/>
                  </a:lnTo>
                  <a:lnTo>
                    <a:pt x="2860" y="1595"/>
                  </a:lnTo>
                  <a:lnTo>
                    <a:pt x="2848" y="1600"/>
                  </a:lnTo>
                  <a:lnTo>
                    <a:pt x="2836" y="1605"/>
                  </a:lnTo>
                  <a:lnTo>
                    <a:pt x="2824" y="1609"/>
                  </a:lnTo>
                  <a:lnTo>
                    <a:pt x="2810" y="1613"/>
                  </a:lnTo>
                  <a:lnTo>
                    <a:pt x="2798" y="1616"/>
                  </a:lnTo>
                  <a:lnTo>
                    <a:pt x="2784" y="1618"/>
                  </a:lnTo>
                  <a:lnTo>
                    <a:pt x="2771" y="1621"/>
                  </a:lnTo>
                  <a:lnTo>
                    <a:pt x="2757" y="1622"/>
                  </a:lnTo>
                  <a:lnTo>
                    <a:pt x="2743" y="1622"/>
                  </a:lnTo>
                  <a:lnTo>
                    <a:pt x="271" y="1622"/>
                  </a:lnTo>
                  <a:lnTo>
                    <a:pt x="257" y="1622"/>
                  </a:lnTo>
                  <a:lnTo>
                    <a:pt x="244" y="1621"/>
                  </a:lnTo>
                  <a:lnTo>
                    <a:pt x="230" y="1618"/>
                  </a:lnTo>
                  <a:lnTo>
                    <a:pt x="216" y="1616"/>
                  </a:lnTo>
                  <a:lnTo>
                    <a:pt x="204" y="1613"/>
                  </a:lnTo>
                  <a:lnTo>
                    <a:pt x="191" y="1609"/>
                  </a:lnTo>
                  <a:lnTo>
                    <a:pt x="179" y="1605"/>
                  </a:lnTo>
                  <a:lnTo>
                    <a:pt x="166" y="1600"/>
                  </a:lnTo>
                  <a:lnTo>
                    <a:pt x="154" y="1595"/>
                  </a:lnTo>
                  <a:lnTo>
                    <a:pt x="142" y="1589"/>
                  </a:lnTo>
                  <a:lnTo>
                    <a:pt x="131" y="1583"/>
                  </a:lnTo>
                  <a:lnTo>
                    <a:pt x="121" y="1576"/>
                  </a:lnTo>
                  <a:lnTo>
                    <a:pt x="109" y="1568"/>
                  </a:lnTo>
                  <a:lnTo>
                    <a:pt x="99" y="1559"/>
                  </a:lnTo>
                  <a:lnTo>
                    <a:pt x="89" y="1551"/>
                  </a:lnTo>
                  <a:lnTo>
                    <a:pt x="80" y="1542"/>
                  </a:lnTo>
                  <a:lnTo>
                    <a:pt x="71" y="1533"/>
                  </a:lnTo>
                  <a:lnTo>
                    <a:pt x="63" y="1523"/>
                  </a:lnTo>
                  <a:lnTo>
                    <a:pt x="54" y="1513"/>
                  </a:lnTo>
                  <a:lnTo>
                    <a:pt x="47" y="1502"/>
                  </a:lnTo>
                  <a:lnTo>
                    <a:pt x="40" y="1491"/>
                  </a:lnTo>
                  <a:lnTo>
                    <a:pt x="33" y="1480"/>
                  </a:lnTo>
                  <a:lnTo>
                    <a:pt x="28" y="1469"/>
                  </a:lnTo>
                  <a:lnTo>
                    <a:pt x="22" y="1457"/>
                  </a:lnTo>
                  <a:lnTo>
                    <a:pt x="17" y="1444"/>
                  </a:lnTo>
                  <a:lnTo>
                    <a:pt x="13" y="1432"/>
                  </a:lnTo>
                  <a:lnTo>
                    <a:pt x="10" y="1419"/>
                  </a:lnTo>
                  <a:lnTo>
                    <a:pt x="7" y="1406"/>
                  </a:lnTo>
                  <a:lnTo>
                    <a:pt x="3" y="1392"/>
                  </a:lnTo>
                  <a:lnTo>
                    <a:pt x="2" y="1379"/>
                  </a:lnTo>
                  <a:lnTo>
                    <a:pt x="1" y="1365"/>
                  </a:lnTo>
                  <a:lnTo>
                    <a:pt x="0" y="1352"/>
                  </a:lnTo>
                  <a:lnTo>
                    <a:pt x="0" y="270"/>
                  </a:lnTo>
                  <a:lnTo>
                    <a:pt x="1" y="257"/>
                  </a:lnTo>
                  <a:lnTo>
                    <a:pt x="2" y="243"/>
                  </a:lnTo>
                  <a:lnTo>
                    <a:pt x="3" y="230"/>
                  </a:lnTo>
                  <a:lnTo>
                    <a:pt x="7" y="216"/>
                  </a:lnTo>
                  <a:lnTo>
                    <a:pt x="10" y="203"/>
                  </a:lnTo>
                  <a:lnTo>
                    <a:pt x="13" y="191"/>
                  </a:lnTo>
                  <a:lnTo>
                    <a:pt x="17" y="178"/>
                  </a:lnTo>
                  <a:lnTo>
                    <a:pt x="22" y="165"/>
                  </a:lnTo>
                  <a:lnTo>
                    <a:pt x="28" y="153"/>
                  </a:lnTo>
                  <a:lnTo>
                    <a:pt x="33" y="142"/>
                  </a:lnTo>
                  <a:lnTo>
                    <a:pt x="40" y="131"/>
                  </a:lnTo>
                  <a:lnTo>
                    <a:pt x="47" y="120"/>
                  </a:lnTo>
                  <a:lnTo>
                    <a:pt x="54" y="109"/>
                  </a:lnTo>
                  <a:lnTo>
                    <a:pt x="63" y="99"/>
                  </a:lnTo>
                  <a:lnTo>
                    <a:pt x="71" y="89"/>
                  </a:lnTo>
                  <a:lnTo>
                    <a:pt x="80" y="80"/>
                  </a:lnTo>
                  <a:lnTo>
                    <a:pt x="89" y="71"/>
                  </a:lnTo>
                  <a:lnTo>
                    <a:pt x="99" y="63"/>
                  </a:lnTo>
                  <a:lnTo>
                    <a:pt x="109" y="54"/>
                  </a:lnTo>
                  <a:lnTo>
                    <a:pt x="121" y="46"/>
                  </a:lnTo>
                  <a:lnTo>
                    <a:pt x="131" y="39"/>
                  </a:lnTo>
                  <a:lnTo>
                    <a:pt x="142" y="33"/>
                  </a:lnTo>
                  <a:lnTo>
                    <a:pt x="154" y="27"/>
                  </a:lnTo>
                  <a:lnTo>
                    <a:pt x="166" y="22"/>
                  </a:lnTo>
                  <a:lnTo>
                    <a:pt x="179" y="17"/>
                  </a:lnTo>
                  <a:lnTo>
                    <a:pt x="191" y="13"/>
                  </a:lnTo>
                  <a:lnTo>
                    <a:pt x="204" y="9"/>
                  </a:lnTo>
                  <a:lnTo>
                    <a:pt x="216" y="6"/>
                  </a:lnTo>
                  <a:lnTo>
                    <a:pt x="230" y="4"/>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6" name="Freeform 23"/>
            <p:cNvSpPr>
              <a:spLocks/>
            </p:cNvSpPr>
            <p:nvPr/>
          </p:nvSpPr>
          <p:spPr bwMode="auto">
            <a:xfrm>
              <a:off x="-2040719" y="1984068"/>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1"/>
                </a:cxn>
                <a:cxn ang="0">
                  <a:pos x="2996" y="177"/>
                </a:cxn>
                <a:cxn ang="0">
                  <a:pos x="3007" y="216"/>
                </a:cxn>
                <a:cxn ang="0">
                  <a:pos x="3013" y="256"/>
                </a:cxn>
                <a:cxn ang="0">
                  <a:pos x="3013" y="1364"/>
                </a:cxn>
                <a:cxn ang="0">
                  <a:pos x="3007" y="1405"/>
                </a:cxn>
                <a:cxn ang="0">
                  <a:pos x="2996" y="1444"/>
                </a:cxn>
                <a:cxn ang="0">
                  <a:pos x="2980" y="1479"/>
                </a:cxn>
                <a:cxn ang="0">
                  <a:pos x="2960" y="1512"/>
                </a:cxn>
                <a:cxn ang="0">
                  <a:pos x="2934" y="1542"/>
                </a:cxn>
                <a:cxn ang="0">
                  <a:pos x="2905" y="1567"/>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7"/>
                </a:cxn>
                <a:cxn ang="0">
                  <a:pos x="79" y="1542"/>
                </a:cxn>
                <a:cxn ang="0">
                  <a:pos x="54" y="1512"/>
                </a:cxn>
                <a:cxn ang="0">
                  <a:pos x="32" y="1479"/>
                </a:cxn>
                <a:cxn ang="0">
                  <a:pos x="16" y="1444"/>
                </a:cxn>
                <a:cxn ang="0">
                  <a:pos x="6" y="1405"/>
                </a:cxn>
                <a:cxn ang="0">
                  <a:pos x="1" y="1364"/>
                </a:cxn>
                <a:cxn ang="0">
                  <a:pos x="1" y="256"/>
                </a:cxn>
                <a:cxn ang="0">
                  <a:pos x="6" y="216"/>
                </a:cxn>
                <a:cxn ang="0">
                  <a:pos x="16" y="177"/>
                </a:cxn>
                <a:cxn ang="0">
                  <a:pos x="32" y="141"/>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39"/>
                  </a:lnTo>
                  <a:lnTo>
                    <a:pt x="2893" y="46"/>
                  </a:lnTo>
                  <a:lnTo>
                    <a:pt x="2905" y="54"/>
                  </a:lnTo>
                  <a:lnTo>
                    <a:pt x="2915" y="62"/>
                  </a:lnTo>
                  <a:lnTo>
                    <a:pt x="2924" y="70"/>
                  </a:lnTo>
                  <a:lnTo>
                    <a:pt x="2934" y="79"/>
                  </a:lnTo>
                  <a:lnTo>
                    <a:pt x="2942" y="89"/>
                  </a:lnTo>
                  <a:lnTo>
                    <a:pt x="2951" y="98"/>
                  </a:lnTo>
                  <a:lnTo>
                    <a:pt x="2960" y="109"/>
                  </a:lnTo>
                  <a:lnTo>
                    <a:pt x="2967" y="119"/>
                  </a:lnTo>
                  <a:lnTo>
                    <a:pt x="2974" y="130"/>
                  </a:lnTo>
                  <a:lnTo>
                    <a:pt x="2980" y="141"/>
                  </a:lnTo>
                  <a:lnTo>
                    <a:pt x="2986" y="153"/>
                  </a:lnTo>
                  <a:lnTo>
                    <a:pt x="2992" y="165"/>
                  </a:lnTo>
                  <a:lnTo>
                    <a:pt x="2996" y="177"/>
                  </a:lnTo>
                  <a:lnTo>
                    <a:pt x="3001" y="189"/>
                  </a:lnTo>
                  <a:lnTo>
                    <a:pt x="3004" y="203"/>
                  </a:lnTo>
                  <a:lnTo>
                    <a:pt x="3007" y="216"/>
                  </a:lnTo>
                  <a:lnTo>
                    <a:pt x="3011" y="229"/>
                  </a:lnTo>
                  <a:lnTo>
                    <a:pt x="3012" y="242"/>
                  </a:lnTo>
                  <a:lnTo>
                    <a:pt x="3013" y="256"/>
                  </a:lnTo>
                  <a:lnTo>
                    <a:pt x="3014" y="270"/>
                  </a:lnTo>
                  <a:lnTo>
                    <a:pt x="3014" y="1351"/>
                  </a:lnTo>
                  <a:lnTo>
                    <a:pt x="3013" y="1364"/>
                  </a:lnTo>
                  <a:lnTo>
                    <a:pt x="3012" y="1379"/>
                  </a:lnTo>
                  <a:lnTo>
                    <a:pt x="3011" y="1392"/>
                  </a:lnTo>
                  <a:lnTo>
                    <a:pt x="3007" y="1405"/>
                  </a:lnTo>
                  <a:lnTo>
                    <a:pt x="3004" y="1418"/>
                  </a:lnTo>
                  <a:lnTo>
                    <a:pt x="3001" y="1431"/>
                  </a:lnTo>
                  <a:lnTo>
                    <a:pt x="2996" y="1444"/>
                  </a:lnTo>
                  <a:lnTo>
                    <a:pt x="2992" y="1456"/>
                  </a:lnTo>
                  <a:lnTo>
                    <a:pt x="2986" y="1467"/>
                  </a:lnTo>
                  <a:lnTo>
                    <a:pt x="2980" y="1479"/>
                  </a:lnTo>
                  <a:lnTo>
                    <a:pt x="2974" y="1491"/>
                  </a:lnTo>
                  <a:lnTo>
                    <a:pt x="2967" y="1502"/>
                  </a:lnTo>
                  <a:lnTo>
                    <a:pt x="2960" y="1512"/>
                  </a:lnTo>
                  <a:lnTo>
                    <a:pt x="2951" y="1522"/>
                  </a:lnTo>
                  <a:lnTo>
                    <a:pt x="2942" y="1532"/>
                  </a:lnTo>
                  <a:lnTo>
                    <a:pt x="2934" y="1542"/>
                  </a:lnTo>
                  <a:lnTo>
                    <a:pt x="2924" y="1551"/>
                  </a:lnTo>
                  <a:lnTo>
                    <a:pt x="2915" y="1559"/>
                  </a:lnTo>
                  <a:lnTo>
                    <a:pt x="2905" y="1567"/>
                  </a:lnTo>
                  <a:lnTo>
                    <a:pt x="2893" y="1575"/>
                  </a:lnTo>
                  <a:lnTo>
                    <a:pt x="2883" y="1581"/>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1"/>
                  </a:lnTo>
                  <a:lnTo>
                    <a:pt x="120" y="1575"/>
                  </a:lnTo>
                  <a:lnTo>
                    <a:pt x="109" y="1567"/>
                  </a:lnTo>
                  <a:lnTo>
                    <a:pt x="99" y="1559"/>
                  </a:lnTo>
                  <a:lnTo>
                    <a:pt x="88" y="1551"/>
                  </a:lnTo>
                  <a:lnTo>
                    <a:pt x="79" y="1542"/>
                  </a:lnTo>
                  <a:lnTo>
                    <a:pt x="70" y="1532"/>
                  </a:lnTo>
                  <a:lnTo>
                    <a:pt x="62" y="1522"/>
                  </a:lnTo>
                  <a:lnTo>
                    <a:pt x="54" y="1512"/>
                  </a:lnTo>
                  <a:lnTo>
                    <a:pt x="47" y="1502"/>
                  </a:lnTo>
                  <a:lnTo>
                    <a:pt x="40" y="1491"/>
                  </a:lnTo>
                  <a:lnTo>
                    <a:pt x="32" y="1479"/>
                  </a:lnTo>
                  <a:lnTo>
                    <a:pt x="27" y="1467"/>
                  </a:lnTo>
                  <a:lnTo>
                    <a:pt x="21" y="1456"/>
                  </a:lnTo>
                  <a:lnTo>
                    <a:pt x="16" y="1444"/>
                  </a:lnTo>
                  <a:lnTo>
                    <a:pt x="12" y="1431"/>
                  </a:lnTo>
                  <a:lnTo>
                    <a:pt x="9" y="1418"/>
                  </a:lnTo>
                  <a:lnTo>
                    <a:pt x="6" y="1405"/>
                  </a:lnTo>
                  <a:lnTo>
                    <a:pt x="3" y="1392"/>
                  </a:lnTo>
                  <a:lnTo>
                    <a:pt x="2" y="1379"/>
                  </a:lnTo>
                  <a:lnTo>
                    <a:pt x="1" y="1364"/>
                  </a:lnTo>
                  <a:lnTo>
                    <a:pt x="0" y="1351"/>
                  </a:lnTo>
                  <a:lnTo>
                    <a:pt x="0" y="270"/>
                  </a:lnTo>
                  <a:lnTo>
                    <a:pt x="1" y="256"/>
                  </a:lnTo>
                  <a:lnTo>
                    <a:pt x="2" y="242"/>
                  </a:lnTo>
                  <a:lnTo>
                    <a:pt x="3" y="229"/>
                  </a:lnTo>
                  <a:lnTo>
                    <a:pt x="6" y="216"/>
                  </a:lnTo>
                  <a:lnTo>
                    <a:pt x="9" y="203"/>
                  </a:lnTo>
                  <a:lnTo>
                    <a:pt x="12" y="189"/>
                  </a:lnTo>
                  <a:lnTo>
                    <a:pt x="16" y="177"/>
                  </a:lnTo>
                  <a:lnTo>
                    <a:pt x="21" y="165"/>
                  </a:lnTo>
                  <a:lnTo>
                    <a:pt x="27" y="153"/>
                  </a:lnTo>
                  <a:lnTo>
                    <a:pt x="32" y="141"/>
                  </a:lnTo>
                  <a:lnTo>
                    <a:pt x="40" y="130"/>
                  </a:lnTo>
                  <a:lnTo>
                    <a:pt x="47" y="119"/>
                  </a:lnTo>
                  <a:lnTo>
                    <a:pt x="54" y="109"/>
                  </a:lnTo>
                  <a:lnTo>
                    <a:pt x="62" y="98"/>
                  </a:lnTo>
                  <a:lnTo>
                    <a:pt x="70" y="89"/>
                  </a:lnTo>
                  <a:lnTo>
                    <a:pt x="79" y="79"/>
                  </a:lnTo>
                  <a:lnTo>
                    <a:pt x="88" y="70"/>
                  </a:lnTo>
                  <a:lnTo>
                    <a:pt x="99" y="62"/>
                  </a:lnTo>
                  <a:lnTo>
                    <a:pt x="109" y="54"/>
                  </a:lnTo>
                  <a:lnTo>
                    <a:pt x="120" y="46"/>
                  </a:lnTo>
                  <a:lnTo>
                    <a:pt x="130" y="39"/>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7" name="Freeform 24"/>
            <p:cNvSpPr>
              <a:spLocks/>
            </p:cNvSpPr>
            <p:nvPr/>
          </p:nvSpPr>
          <p:spPr bwMode="auto">
            <a:xfrm>
              <a:off x="-1799419" y="1984068"/>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59" y="1512"/>
                </a:cxn>
                <a:cxn ang="0">
                  <a:pos x="2934" y="1542"/>
                </a:cxn>
                <a:cxn ang="0">
                  <a:pos x="2904" y="1567"/>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7"/>
                </a:cxn>
                <a:cxn ang="0">
                  <a:pos x="80" y="1542"/>
                </a:cxn>
                <a:cxn ang="0">
                  <a:pos x="54" y="1512"/>
                </a:cxn>
                <a:cxn ang="0">
                  <a:pos x="33" y="1479"/>
                </a:cxn>
                <a:cxn ang="0">
                  <a:pos x="17" y="1444"/>
                </a:cxn>
                <a:cxn ang="0">
                  <a:pos x="5" y="1405"/>
                </a:cxn>
                <a:cxn ang="0">
                  <a:pos x="0" y="1364"/>
                </a:cxn>
                <a:cxn ang="0">
                  <a:pos x="0" y="256"/>
                </a:cxn>
                <a:cxn ang="0">
                  <a:pos x="5" y="216"/>
                </a:cxn>
                <a:cxn ang="0">
                  <a:pos x="17" y="177"/>
                </a:cxn>
                <a:cxn ang="0">
                  <a:pos x="33" y="141"/>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39"/>
                  </a:lnTo>
                  <a:lnTo>
                    <a:pt x="2894" y="46"/>
                  </a:lnTo>
                  <a:lnTo>
                    <a:pt x="2904" y="54"/>
                  </a:lnTo>
                  <a:lnTo>
                    <a:pt x="2914" y="62"/>
                  </a:lnTo>
                  <a:lnTo>
                    <a:pt x="2924" y="70"/>
                  </a:lnTo>
                  <a:lnTo>
                    <a:pt x="2934" y="79"/>
                  </a:lnTo>
                  <a:lnTo>
                    <a:pt x="2943" y="89"/>
                  </a:lnTo>
                  <a:lnTo>
                    <a:pt x="2951" y="98"/>
                  </a:lnTo>
                  <a:lnTo>
                    <a:pt x="2959" y="109"/>
                  </a:lnTo>
                  <a:lnTo>
                    <a:pt x="2967" y="119"/>
                  </a:lnTo>
                  <a:lnTo>
                    <a:pt x="2974" y="130"/>
                  </a:lnTo>
                  <a:lnTo>
                    <a:pt x="2981" y="141"/>
                  </a:lnTo>
                  <a:lnTo>
                    <a:pt x="2987" y="153"/>
                  </a:lnTo>
                  <a:lnTo>
                    <a:pt x="2992" y="165"/>
                  </a:lnTo>
                  <a:lnTo>
                    <a:pt x="2997" y="177"/>
                  </a:lnTo>
                  <a:lnTo>
                    <a:pt x="3001"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1" y="1431"/>
                  </a:lnTo>
                  <a:lnTo>
                    <a:pt x="2997" y="1444"/>
                  </a:lnTo>
                  <a:lnTo>
                    <a:pt x="2992" y="1456"/>
                  </a:lnTo>
                  <a:lnTo>
                    <a:pt x="2987" y="1467"/>
                  </a:lnTo>
                  <a:lnTo>
                    <a:pt x="2981" y="1479"/>
                  </a:lnTo>
                  <a:lnTo>
                    <a:pt x="2974" y="1491"/>
                  </a:lnTo>
                  <a:lnTo>
                    <a:pt x="2967" y="1502"/>
                  </a:lnTo>
                  <a:lnTo>
                    <a:pt x="2959" y="1512"/>
                  </a:lnTo>
                  <a:lnTo>
                    <a:pt x="2951" y="1522"/>
                  </a:lnTo>
                  <a:lnTo>
                    <a:pt x="2943" y="1532"/>
                  </a:lnTo>
                  <a:lnTo>
                    <a:pt x="2934" y="1542"/>
                  </a:lnTo>
                  <a:lnTo>
                    <a:pt x="2924" y="1551"/>
                  </a:lnTo>
                  <a:lnTo>
                    <a:pt x="2914" y="1559"/>
                  </a:lnTo>
                  <a:lnTo>
                    <a:pt x="2904" y="1567"/>
                  </a:lnTo>
                  <a:lnTo>
                    <a:pt x="2894" y="1575"/>
                  </a:lnTo>
                  <a:lnTo>
                    <a:pt x="2883" y="1581"/>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1"/>
                  </a:lnTo>
                  <a:lnTo>
                    <a:pt x="120" y="1575"/>
                  </a:lnTo>
                  <a:lnTo>
                    <a:pt x="109" y="1567"/>
                  </a:lnTo>
                  <a:lnTo>
                    <a:pt x="99" y="1559"/>
                  </a:lnTo>
                  <a:lnTo>
                    <a:pt x="89" y="1551"/>
                  </a:lnTo>
                  <a:lnTo>
                    <a:pt x="80" y="1542"/>
                  </a:lnTo>
                  <a:lnTo>
                    <a:pt x="71" y="1532"/>
                  </a:lnTo>
                  <a:lnTo>
                    <a:pt x="62" y="1522"/>
                  </a:lnTo>
                  <a:lnTo>
                    <a:pt x="54" y="1512"/>
                  </a:lnTo>
                  <a:lnTo>
                    <a:pt x="46" y="1502"/>
                  </a:lnTo>
                  <a:lnTo>
                    <a:pt x="40" y="1491"/>
                  </a:lnTo>
                  <a:lnTo>
                    <a:pt x="33" y="1479"/>
                  </a:lnTo>
                  <a:lnTo>
                    <a:pt x="27" y="1467"/>
                  </a:lnTo>
                  <a:lnTo>
                    <a:pt x="22" y="1456"/>
                  </a:lnTo>
                  <a:lnTo>
                    <a:pt x="17" y="1444"/>
                  </a:lnTo>
                  <a:lnTo>
                    <a:pt x="13"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3" y="189"/>
                  </a:lnTo>
                  <a:lnTo>
                    <a:pt x="17" y="177"/>
                  </a:lnTo>
                  <a:lnTo>
                    <a:pt x="22" y="165"/>
                  </a:lnTo>
                  <a:lnTo>
                    <a:pt x="27" y="153"/>
                  </a:lnTo>
                  <a:lnTo>
                    <a:pt x="33" y="141"/>
                  </a:lnTo>
                  <a:lnTo>
                    <a:pt x="40" y="130"/>
                  </a:lnTo>
                  <a:lnTo>
                    <a:pt x="46" y="119"/>
                  </a:lnTo>
                  <a:lnTo>
                    <a:pt x="54" y="109"/>
                  </a:lnTo>
                  <a:lnTo>
                    <a:pt x="62" y="98"/>
                  </a:lnTo>
                  <a:lnTo>
                    <a:pt x="71" y="89"/>
                  </a:lnTo>
                  <a:lnTo>
                    <a:pt x="80" y="79"/>
                  </a:lnTo>
                  <a:lnTo>
                    <a:pt x="89" y="70"/>
                  </a:lnTo>
                  <a:lnTo>
                    <a:pt x="99" y="62"/>
                  </a:lnTo>
                  <a:lnTo>
                    <a:pt x="109" y="54"/>
                  </a:lnTo>
                  <a:lnTo>
                    <a:pt x="120" y="46"/>
                  </a:lnTo>
                  <a:lnTo>
                    <a:pt x="131" y="39"/>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8" name="Freeform 25"/>
            <p:cNvSpPr>
              <a:spLocks/>
            </p:cNvSpPr>
            <p:nvPr/>
          </p:nvSpPr>
          <p:spPr bwMode="auto">
            <a:xfrm>
              <a:off x="-1559706" y="1984068"/>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1"/>
                </a:cxn>
                <a:cxn ang="0">
                  <a:pos x="2996" y="177"/>
                </a:cxn>
                <a:cxn ang="0">
                  <a:pos x="3008" y="216"/>
                </a:cxn>
                <a:cxn ang="0">
                  <a:pos x="3013" y="256"/>
                </a:cxn>
                <a:cxn ang="0">
                  <a:pos x="3013" y="1364"/>
                </a:cxn>
                <a:cxn ang="0">
                  <a:pos x="3008" y="1405"/>
                </a:cxn>
                <a:cxn ang="0">
                  <a:pos x="2996" y="1444"/>
                </a:cxn>
                <a:cxn ang="0">
                  <a:pos x="2980" y="1479"/>
                </a:cxn>
                <a:cxn ang="0">
                  <a:pos x="2959" y="1512"/>
                </a:cxn>
                <a:cxn ang="0">
                  <a:pos x="2933" y="1542"/>
                </a:cxn>
                <a:cxn ang="0">
                  <a:pos x="2904" y="1567"/>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7"/>
                </a:cxn>
                <a:cxn ang="0">
                  <a:pos x="79" y="1542"/>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39"/>
                  </a:lnTo>
                  <a:lnTo>
                    <a:pt x="2893" y="46"/>
                  </a:lnTo>
                  <a:lnTo>
                    <a:pt x="2904" y="54"/>
                  </a:lnTo>
                  <a:lnTo>
                    <a:pt x="2914" y="62"/>
                  </a:lnTo>
                  <a:lnTo>
                    <a:pt x="2924" y="70"/>
                  </a:lnTo>
                  <a:lnTo>
                    <a:pt x="2933" y="79"/>
                  </a:lnTo>
                  <a:lnTo>
                    <a:pt x="2942" y="89"/>
                  </a:lnTo>
                  <a:lnTo>
                    <a:pt x="2951" y="98"/>
                  </a:lnTo>
                  <a:lnTo>
                    <a:pt x="2959" y="109"/>
                  </a:lnTo>
                  <a:lnTo>
                    <a:pt x="2966" y="119"/>
                  </a:lnTo>
                  <a:lnTo>
                    <a:pt x="2973" y="130"/>
                  </a:lnTo>
                  <a:lnTo>
                    <a:pt x="2980" y="141"/>
                  </a:lnTo>
                  <a:lnTo>
                    <a:pt x="2986" y="153"/>
                  </a:lnTo>
                  <a:lnTo>
                    <a:pt x="2991" y="165"/>
                  </a:lnTo>
                  <a:lnTo>
                    <a:pt x="2996" y="177"/>
                  </a:lnTo>
                  <a:lnTo>
                    <a:pt x="3000"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0" y="1431"/>
                  </a:lnTo>
                  <a:lnTo>
                    <a:pt x="2996" y="1444"/>
                  </a:lnTo>
                  <a:lnTo>
                    <a:pt x="2991" y="1456"/>
                  </a:lnTo>
                  <a:lnTo>
                    <a:pt x="2986" y="1467"/>
                  </a:lnTo>
                  <a:lnTo>
                    <a:pt x="2980" y="1479"/>
                  </a:lnTo>
                  <a:lnTo>
                    <a:pt x="2973" y="1491"/>
                  </a:lnTo>
                  <a:lnTo>
                    <a:pt x="2966" y="1502"/>
                  </a:lnTo>
                  <a:lnTo>
                    <a:pt x="2959" y="1512"/>
                  </a:lnTo>
                  <a:lnTo>
                    <a:pt x="2951" y="1522"/>
                  </a:lnTo>
                  <a:lnTo>
                    <a:pt x="2942" y="1532"/>
                  </a:lnTo>
                  <a:lnTo>
                    <a:pt x="2933" y="1542"/>
                  </a:lnTo>
                  <a:lnTo>
                    <a:pt x="2924" y="1551"/>
                  </a:lnTo>
                  <a:lnTo>
                    <a:pt x="2914" y="1559"/>
                  </a:lnTo>
                  <a:lnTo>
                    <a:pt x="2904" y="1567"/>
                  </a:lnTo>
                  <a:lnTo>
                    <a:pt x="2893" y="1575"/>
                  </a:lnTo>
                  <a:lnTo>
                    <a:pt x="2882" y="1581"/>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1"/>
                  </a:lnTo>
                  <a:lnTo>
                    <a:pt x="119" y="1575"/>
                  </a:lnTo>
                  <a:lnTo>
                    <a:pt x="108" y="1567"/>
                  </a:lnTo>
                  <a:lnTo>
                    <a:pt x="98" y="1559"/>
                  </a:lnTo>
                  <a:lnTo>
                    <a:pt x="89" y="1551"/>
                  </a:lnTo>
                  <a:lnTo>
                    <a:pt x="79" y="1542"/>
                  </a:lnTo>
                  <a:lnTo>
                    <a:pt x="70" y="1532"/>
                  </a:lnTo>
                  <a:lnTo>
                    <a:pt x="61" y="1522"/>
                  </a:lnTo>
                  <a:lnTo>
                    <a:pt x="54" y="1512"/>
                  </a:lnTo>
                  <a:lnTo>
                    <a:pt x="46" y="1502"/>
                  </a:lnTo>
                  <a:lnTo>
                    <a:pt x="39" y="1491"/>
                  </a:lnTo>
                  <a:lnTo>
                    <a:pt x="32" y="1479"/>
                  </a:lnTo>
                  <a:lnTo>
                    <a:pt x="26" y="1467"/>
                  </a:lnTo>
                  <a:lnTo>
                    <a:pt x="21" y="1456"/>
                  </a:lnTo>
                  <a:lnTo>
                    <a:pt x="16" y="1444"/>
                  </a:lnTo>
                  <a:lnTo>
                    <a:pt x="12"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2" y="189"/>
                  </a:lnTo>
                  <a:lnTo>
                    <a:pt x="16" y="177"/>
                  </a:lnTo>
                  <a:lnTo>
                    <a:pt x="21" y="165"/>
                  </a:lnTo>
                  <a:lnTo>
                    <a:pt x="26" y="153"/>
                  </a:lnTo>
                  <a:lnTo>
                    <a:pt x="32" y="141"/>
                  </a:lnTo>
                  <a:lnTo>
                    <a:pt x="39" y="130"/>
                  </a:lnTo>
                  <a:lnTo>
                    <a:pt x="46" y="119"/>
                  </a:lnTo>
                  <a:lnTo>
                    <a:pt x="54" y="109"/>
                  </a:lnTo>
                  <a:lnTo>
                    <a:pt x="61" y="98"/>
                  </a:lnTo>
                  <a:lnTo>
                    <a:pt x="70" y="89"/>
                  </a:lnTo>
                  <a:lnTo>
                    <a:pt x="79" y="79"/>
                  </a:lnTo>
                  <a:lnTo>
                    <a:pt x="89" y="70"/>
                  </a:lnTo>
                  <a:lnTo>
                    <a:pt x="98" y="62"/>
                  </a:lnTo>
                  <a:lnTo>
                    <a:pt x="108" y="54"/>
                  </a:lnTo>
                  <a:lnTo>
                    <a:pt x="119" y="46"/>
                  </a:lnTo>
                  <a:lnTo>
                    <a:pt x="130" y="39"/>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79" name="Freeform 26"/>
            <p:cNvSpPr>
              <a:spLocks/>
            </p:cNvSpPr>
            <p:nvPr/>
          </p:nvSpPr>
          <p:spPr bwMode="auto">
            <a:xfrm>
              <a:off x="-1319994" y="1984068"/>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60" y="1512"/>
                </a:cxn>
                <a:cxn ang="0">
                  <a:pos x="2935" y="1542"/>
                </a:cxn>
                <a:cxn ang="0">
                  <a:pos x="2905" y="1567"/>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7"/>
                </a:cxn>
                <a:cxn ang="0">
                  <a:pos x="80" y="1542"/>
                </a:cxn>
                <a:cxn ang="0">
                  <a:pos x="54" y="1512"/>
                </a:cxn>
                <a:cxn ang="0">
                  <a:pos x="33" y="1479"/>
                </a:cxn>
                <a:cxn ang="0">
                  <a:pos x="17" y="1444"/>
                </a:cxn>
                <a:cxn ang="0">
                  <a:pos x="7" y="1405"/>
                </a:cxn>
                <a:cxn ang="0">
                  <a:pos x="1" y="1364"/>
                </a:cxn>
                <a:cxn ang="0">
                  <a:pos x="1" y="256"/>
                </a:cxn>
                <a:cxn ang="0">
                  <a:pos x="7" y="216"/>
                </a:cxn>
                <a:cxn ang="0">
                  <a:pos x="17" y="177"/>
                </a:cxn>
                <a:cxn ang="0">
                  <a:pos x="33" y="141"/>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39"/>
                  </a:lnTo>
                  <a:lnTo>
                    <a:pt x="2894" y="46"/>
                  </a:lnTo>
                  <a:lnTo>
                    <a:pt x="2905" y="54"/>
                  </a:lnTo>
                  <a:lnTo>
                    <a:pt x="2915" y="62"/>
                  </a:lnTo>
                  <a:lnTo>
                    <a:pt x="2925" y="70"/>
                  </a:lnTo>
                  <a:lnTo>
                    <a:pt x="2935" y="79"/>
                  </a:lnTo>
                  <a:lnTo>
                    <a:pt x="2943" y="89"/>
                  </a:lnTo>
                  <a:lnTo>
                    <a:pt x="2952" y="98"/>
                  </a:lnTo>
                  <a:lnTo>
                    <a:pt x="2960" y="109"/>
                  </a:lnTo>
                  <a:lnTo>
                    <a:pt x="2967" y="119"/>
                  </a:lnTo>
                  <a:lnTo>
                    <a:pt x="2974" y="130"/>
                  </a:lnTo>
                  <a:lnTo>
                    <a:pt x="2981" y="141"/>
                  </a:lnTo>
                  <a:lnTo>
                    <a:pt x="2987" y="153"/>
                  </a:lnTo>
                  <a:lnTo>
                    <a:pt x="2993" y="165"/>
                  </a:lnTo>
                  <a:lnTo>
                    <a:pt x="2997" y="177"/>
                  </a:lnTo>
                  <a:lnTo>
                    <a:pt x="3002" y="189"/>
                  </a:lnTo>
                  <a:lnTo>
                    <a:pt x="3005" y="203"/>
                  </a:lnTo>
                  <a:lnTo>
                    <a:pt x="3008" y="216"/>
                  </a:lnTo>
                  <a:lnTo>
                    <a:pt x="3011" y="229"/>
                  </a:lnTo>
                  <a:lnTo>
                    <a:pt x="3012" y="242"/>
                  </a:lnTo>
                  <a:lnTo>
                    <a:pt x="3013" y="256"/>
                  </a:lnTo>
                  <a:lnTo>
                    <a:pt x="3014" y="270"/>
                  </a:lnTo>
                  <a:lnTo>
                    <a:pt x="3014" y="1351"/>
                  </a:lnTo>
                  <a:lnTo>
                    <a:pt x="3013" y="1364"/>
                  </a:lnTo>
                  <a:lnTo>
                    <a:pt x="3012" y="1379"/>
                  </a:lnTo>
                  <a:lnTo>
                    <a:pt x="3011" y="1392"/>
                  </a:lnTo>
                  <a:lnTo>
                    <a:pt x="3008" y="1405"/>
                  </a:lnTo>
                  <a:lnTo>
                    <a:pt x="3005" y="1418"/>
                  </a:lnTo>
                  <a:lnTo>
                    <a:pt x="3002" y="1431"/>
                  </a:lnTo>
                  <a:lnTo>
                    <a:pt x="2997" y="1444"/>
                  </a:lnTo>
                  <a:lnTo>
                    <a:pt x="2993" y="1456"/>
                  </a:lnTo>
                  <a:lnTo>
                    <a:pt x="2987" y="1467"/>
                  </a:lnTo>
                  <a:lnTo>
                    <a:pt x="2981" y="1479"/>
                  </a:lnTo>
                  <a:lnTo>
                    <a:pt x="2974" y="1491"/>
                  </a:lnTo>
                  <a:lnTo>
                    <a:pt x="2967" y="1502"/>
                  </a:lnTo>
                  <a:lnTo>
                    <a:pt x="2960" y="1512"/>
                  </a:lnTo>
                  <a:lnTo>
                    <a:pt x="2952" y="1522"/>
                  </a:lnTo>
                  <a:lnTo>
                    <a:pt x="2943" y="1532"/>
                  </a:lnTo>
                  <a:lnTo>
                    <a:pt x="2935" y="1542"/>
                  </a:lnTo>
                  <a:lnTo>
                    <a:pt x="2925" y="1551"/>
                  </a:lnTo>
                  <a:lnTo>
                    <a:pt x="2915" y="1559"/>
                  </a:lnTo>
                  <a:lnTo>
                    <a:pt x="2905" y="1567"/>
                  </a:lnTo>
                  <a:lnTo>
                    <a:pt x="2894" y="1575"/>
                  </a:lnTo>
                  <a:lnTo>
                    <a:pt x="2884" y="1581"/>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1"/>
                  </a:lnTo>
                  <a:lnTo>
                    <a:pt x="121" y="1575"/>
                  </a:lnTo>
                  <a:lnTo>
                    <a:pt x="109" y="1567"/>
                  </a:lnTo>
                  <a:lnTo>
                    <a:pt x="99" y="1559"/>
                  </a:lnTo>
                  <a:lnTo>
                    <a:pt x="89" y="1551"/>
                  </a:lnTo>
                  <a:lnTo>
                    <a:pt x="80" y="1542"/>
                  </a:lnTo>
                  <a:lnTo>
                    <a:pt x="71" y="1532"/>
                  </a:lnTo>
                  <a:lnTo>
                    <a:pt x="63" y="1522"/>
                  </a:lnTo>
                  <a:lnTo>
                    <a:pt x="54" y="1512"/>
                  </a:lnTo>
                  <a:lnTo>
                    <a:pt x="47" y="1502"/>
                  </a:lnTo>
                  <a:lnTo>
                    <a:pt x="40" y="1491"/>
                  </a:lnTo>
                  <a:lnTo>
                    <a:pt x="33" y="1479"/>
                  </a:lnTo>
                  <a:lnTo>
                    <a:pt x="28" y="1467"/>
                  </a:lnTo>
                  <a:lnTo>
                    <a:pt x="22" y="1456"/>
                  </a:lnTo>
                  <a:lnTo>
                    <a:pt x="17" y="1444"/>
                  </a:lnTo>
                  <a:lnTo>
                    <a:pt x="13" y="1431"/>
                  </a:lnTo>
                  <a:lnTo>
                    <a:pt x="10" y="1418"/>
                  </a:lnTo>
                  <a:lnTo>
                    <a:pt x="7" y="1405"/>
                  </a:lnTo>
                  <a:lnTo>
                    <a:pt x="3" y="1392"/>
                  </a:lnTo>
                  <a:lnTo>
                    <a:pt x="2" y="1379"/>
                  </a:lnTo>
                  <a:lnTo>
                    <a:pt x="1" y="1364"/>
                  </a:lnTo>
                  <a:lnTo>
                    <a:pt x="0" y="1351"/>
                  </a:lnTo>
                  <a:lnTo>
                    <a:pt x="0" y="270"/>
                  </a:lnTo>
                  <a:lnTo>
                    <a:pt x="1" y="256"/>
                  </a:lnTo>
                  <a:lnTo>
                    <a:pt x="2" y="242"/>
                  </a:lnTo>
                  <a:lnTo>
                    <a:pt x="3" y="229"/>
                  </a:lnTo>
                  <a:lnTo>
                    <a:pt x="7" y="216"/>
                  </a:lnTo>
                  <a:lnTo>
                    <a:pt x="10" y="203"/>
                  </a:lnTo>
                  <a:lnTo>
                    <a:pt x="13" y="189"/>
                  </a:lnTo>
                  <a:lnTo>
                    <a:pt x="17" y="177"/>
                  </a:lnTo>
                  <a:lnTo>
                    <a:pt x="22" y="165"/>
                  </a:lnTo>
                  <a:lnTo>
                    <a:pt x="28" y="153"/>
                  </a:lnTo>
                  <a:lnTo>
                    <a:pt x="33" y="141"/>
                  </a:lnTo>
                  <a:lnTo>
                    <a:pt x="40" y="130"/>
                  </a:lnTo>
                  <a:lnTo>
                    <a:pt x="47" y="119"/>
                  </a:lnTo>
                  <a:lnTo>
                    <a:pt x="54" y="109"/>
                  </a:lnTo>
                  <a:lnTo>
                    <a:pt x="63" y="98"/>
                  </a:lnTo>
                  <a:lnTo>
                    <a:pt x="71" y="89"/>
                  </a:lnTo>
                  <a:lnTo>
                    <a:pt x="80" y="79"/>
                  </a:lnTo>
                  <a:lnTo>
                    <a:pt x="89" y="70"/>
                  </a:lnTo>
                  <a:lnTo>
                    <a:pt x="99" y="62"/>
                  </a:lnTo>
                  <a:lnTo>
                    <a:pt x="109" y="54"/>
                  </a:lnTo>
                  <a:lnTo>
                    <a:pt x="121" y="46"/>
                  </a:lnTo>
                  <a:lnTo>
                    <a:pt x="131" y="39"/>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180" name="文本框 179"/>
          <p:cNvSpPr txBox="1"/>
          <p:nvPr/>
        </p:nvSpPr>
        <p:spPr>
          <a:xfrm>
            <a:off x="4141799" y="5701801"/>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grpSp>
        <p:nvGrpSpPr>
          <p:cNvPr id="181" name="组合 69"/>
          <p:cNvGrpSpPr/>
          <p:nvPr/>
        </p:nvGrpSpPr>
        <p:grpSpPr>
          <a:xfrm>
            <a:off x="4209111" y="5841721"/>
            <a:ext cx="362166" cy="170962"/>
            <a:chOff x="2058658" y="5338306"/>
            <a:chExt cx="482888" cy="227950"/>
          </a:xfrm>
        </p:grpSpPr>
        <p:sp>
          <p:nvSpPr>
            <p:cNvPr id="182" name="Freeform 67"/>
            <p:cNvSpPr>
              <a:spLocks noEditPoints="1"/>
            </p:cNvSpPr>
            <p:nvPr/>
          </p:nvSpPr>
          <p:spPr bwMode="auto">
            <a:xfrm>
              <a:off x="2076592"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3" name="Freeform 13"/>
            <p:cNvSpPr>
              <a:spLocks noEditPoints="1"/>
            </p:cNvSpPr>
            <p:nvPr/>
          </p:nvSpPr>
          <p:spPr bwMode="auto">
            <a:xfrm>
              <a:off x="2058658" y="5338306"/>
              <a:ext cx="482888" cy="9128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4" name="Freeform 66"/>
            <p:cNvSpPr>
              <a:spLocks noEditPoints="1"/>
            </p:cNvSpPr>
            <p:nvPr/>
          </p:nvSpPr>
          <p:spPr bwMode="auto">
            <a:xfrm>
              <a:off x="2071988"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5" name="Freeform 68"/>
            <p:cNvSpPr>
              <a:spLocks/>
            </p:cNvSpPr>
            <p:nvPr/>
          </p:nvSpPr>
          <p:spPr bwMode="auto">
            <a:xfrm>
              <a:off x="2205315"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6" name="Freeform 69"/>
            <p:cNvSpPr>
              <a:spLocks noEditPoints="1"/>
            </p:cNvSpPr>
            <p:nvPr/>
          </p:nvSpPr>
          <p:spPr bwMode="auto">
            <a:xfrm>
              <a:off x="2193040"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7" name="Freeform 67"/>
            <p:cNvSpPr>
              <a:spLocks noEditPoints="1"/>
            </p:cNvSpPr>
            <p:nvPr/>
          </p:nvSpPr>
          <p:spPr bwMode="auto">
            <a:xfrm>
              <a:off x="2193039" y="5436786"/>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8" name="Freeform 67"/>
            <p:cNvSpPr>
              <a:spLocks noEditPoints="1"/>
            </p:cNvSpPr>
            <p:nvPr/>
          </p:nvSpPr>
          <p:spPr bwMode="auto">
            <a:xfrm>
              <a:off x="2306841"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89" name="Freeform 65"/>
            <p:cNvSpPr>
              <a:spLocks/>
            </p:cNvSpPr>
            <p:nvPr/>
          </p:nvSpPr>
          <p:spPr bwMode="auto">
            <a:xfrm>
              <a:off x="2314513"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0" name="Freeform 66"/>
            <p:cNvSpPr>
              <a:spLocks noEditPoints="1"/>
            </p:cNvSpPr>
            <p:nvPr/>
          </p:nvSpPr>
          <p:spPr bwMode="auto">
            <a:xfrm>
              <a:off x="2302237"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1" name="Freeform 68"/>
            <p:cNvSpPr>
              <a:spLocks/>
            </p:cNvSpPr>
            <p:nvPr/>
          </p:nvSpPr>
          <p:spPr bwMode="auto">
            <a:xfrm>
              <a:off x="2435564"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2" name="Freeform 69"/>
            <p:cNvSpPr>
              <a:spLocks noEditPoints="1"/>
            </p:cNvSpPr>
            <p:nvPr/>
          </p:nvSpPr>
          <p:spPr bwMode="auto">
            <a:xfrm>
              <a:off x="2423289"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3" name="Freeform 67"/>
            <p:cNvSpPr>
              <a:spLocks noEditPoints="1"/>
            </p:cNvSpPr>
            <p:nvPr/>
          </p:nvSpPr>
          <p:spPr bwMode="auto">
            <a:xfrm>
              <a:off x="2423288" y="5434120"/>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94" name="Freeform 65"/>
            <p:cNvSpPr>
              <a:spLocks/>
            </p:cNvSpPr>
            <p:nvPr/>
          </p:nvSpPr>
          <p:spPr bwMode="auto">
            <a:xfrm>
              <a:off x="2084264"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195" name="组合 387"/>
          <p:cNvGrpSpPr/>
          <p:nvPr/>
        </p:nvGrpSpPr>
        <p:grpSpPr>
          <a:xfrm>
            <a:off x="5703149" y="4386657"/>
            <a:ext cx="444385" cy="363279"/>
            <a:chOff x="4622166" y="3061494"/>
            <a:chExt cx="489584" cy="615667"/>
          </a:xfrm>
        </p:grpSpPr>
        <p:grpSp>
          <p:nvGrpSpPr>
            <p:cNvPr id="196" name="组合 376"/>
            <p:cNvGrpSpPr/>
            <p:nvPr/>
          </p:nvGrpSpPr>
          <p:grpSpPr>
            <a:xfrm>
              <a:off x="4622166" y="3467100"/>
              <a:ext cx="489584" cy="210061"/>
              <a:chOff x="3298897" y="4095287"/>
              <a:chExt cx="1257750" cy="591162"/>
            </a:xfrm>
          </p:grpSpPr>
          <p:sp>
            <p:nvSpPr>
              <p:cNvPr id="203"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4"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97" name="组合 379"/>
            <p:cNvGrpSpPr/>
            <p:nvPr/>
          </p:nvGrpSpPr>
          <p:grpSpPr>
            <a:xfrm>
              <a:off x="4622166" y="3263900"/>
              <a:ext cx="489584" cy="210061"/>
              <a:chOff x="3298897" y="4095287"/>
              <a:chExt cx="1257750" cy="591162"/>
            </a:xfrm>
          </p:grpSpPr>
          <p:sp>
            <p:nvSpPr>
              <p:cNvPr id="201"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2"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198" name="组合 388"/>
            <p:cNvGrpSpPr/>
            <p:nvPr/>
          </p:nvGrpSpPr>
          <p:grpSpPr>
            <a:xfrm>
              <a:off x="4622166" y="3061494"/>
              <a:ext cx="489584" cy="210061"/>
              <a:chOff x="3298897" y="4095287"/>
              <a:chExt cx="1257750" cy="591162"/>
            </a:xfrm>
          </p:grpSpPr>
          <p:sp>
            <p:nvSpPr>
              <p:cNvPr id="19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grpSp>
        <p:nvGrpSpPr>
          <p:cNvPr id="205" name="组合 384"/>
          <p:cNvGrpSpPr/>
          <p:nvPr/>
        </p:nvGrpSpPr>
        <p:grpSpPr>
          <a:xfrm>
            <a:off x="5548388" y="5146033"/>
            <a:ext cx="463856" cy="183649"/>
            <a:chOff x="3298897" y="4095287"/>
            <a:chExt cx="1257750" cy="591162"/>
          </a:xfrm>
        </p:grpSpPr>
        <p:sp>
          <p:nvSpPr>
            <p:cNvPr id="206"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07"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08" name="组合 384"/>
          <p:cNvGrpSpPr/>
          <p:nvPr/>
        </p:nvGrpSpPr>
        <p:grpSpPr>
          <a:xfrm>
            <a:off x="6127039" y="5139690"/>
            <a:ext cx="463856" cy="183649"/>
            <a:chOff x="3298897" y="4095287"/>
            <a:chExt cx="1257750" cy="591162"/>
          </a:xfrm>
        </p:grpSpPr>
        <p:sp>
          <p:nvSpPr>
            <p:cNvPr id="20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1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grpSp>
        <p:nvGrpSpPr>
          <p:cNvPr id="211" name="组合 384"/>
          <p:cNvGrpSpPr/>
          <p:nvPr/>
        </p:nvGrpSpPr>
        <p:grpSpPr>
          <a:xfrm>
            <a:off x="6701024" y="5146033"/>
            <a:ext cx="463856" cy="183649"/>
            <a:chOff x="3298897" y="4095287"/>
            <a:chExt cx="1257750" cy="591162"/>
          </a:xfrm>
        </p:grpSpPr>
        <p:sp>
          <p:nvSpPr>
            <p:cNvPr id="212"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13"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sp>
        <p:nvSpPr>
          <p:cNvPr id="214" name="椭圆 213"/>
          <p:cNvSpPr/>
          <p:nvPr/>
        </p:nvSpPr>
        <p:spPr bwMode="auto">
          <a:xfrm>
            <a:off x="5225502" y="4731712"/>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5" name="椭圆 214"/>
          <p:cNvSpPr/>
          <p:nvPr/>
        </p:nvSpPr>
        <p:spPr bwMode="auto">
          <a:xfrm>
            <a:off x="5896403" y="4728743"/>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6" name="椭圆 215"/>
          <p:cNvSpPr/>
          <p:nvPr/>
        </p:nvSpPr>
        <p:spPr bwMode="auto">
          <a:xfrm>
            <a:off x="5160155" y="5123626"/>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7" name="椭圆 216"/>
          <p:cNvSpPr/>
          <p:nvPr/>
        </p:nvSpPr>
        <p:spPr bwMode="auto">
          <a:xfrm>
            <a:off x="5755516" y="5128888"/>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8" name="椭圆 217"/>
          <p:cNvSpPr/>
          <p:nvPr/>
        </p:nvSpPr>
        <p:spPr bwMode="auto">
          <a:xfrm>
            <a:off x="6324678" y="5126446"/>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19" name="椭圆 218"/>
          <p:cNvSpPr/>
          <p:nvPr/>
        </p:nvSpPr>
        <p:spPr bwMode="auto">
          <a:xfrm>
            <a:off x="6888294" y="5128888"/>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0" name="椭圆 219"/>
          <p:cNvSpPr/>
          <p:nvPr/>
        </p:nvSpPr>
        <p:spPr bwMode="auto">
          <a:xfrm>
            <a:off x="5160155" y="5298756"/>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1" name="文本框 220"/>
          <p:cNvSpPr txBox="1"/>
          <p:nvPr/>
        </p:nvSpPr>
        <p:spPr>
          <a:xfrm>
            <a:off x="4786507" y="5706389"/>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grpSp>
        <p:nvGrpSpPr>
          <p:cNvPr id="222" name="组合 212"/>
          <p:cNvGrpSpPr/>
          <p:nvPr/>
        </p:nvGrpSpPr>
        <p:grpSpPr>
          <a:xfrm>
            <a:off x="4853820" y="5846309"/>
            <a:ext cx="362166" cy="170962"/>
            <a:chOff x="2058658" y="5338306"/>
            <a:chExt cx="482888" cy="227950"/>
          </a:xfrm>
        </p:grpSpPr>
        <p:sp>
          <p:nvSpPr>
            <p:cNvPr id="223" name="Freeform 67"/>
            <p:cNvSpPr>
              <a:spLocks noEditPoints="1"/>
            </p:cNvSpPr>
            <p:nvPr/>
          </p:nvSpPr>
          <p:spPr bwMode="auto">
            <a:xfrm>
              <a:off x="2076592"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4" name="Freeform 13"/>
            <p:cNvSpPr>
              <a:spLocks noEditPoints="1"/>
            </p:cNvSpPr>
            <p:nvPr/>
          </p:nvSpPr>
          <p:spPr bwMode="auto">
            <a:xfrm>
              <a:off x="2058658" y="5338306"/>
              <a:ext cx="482888" cy="9128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5" name="Freeform 66"/>
            <p:cNvSpPr>
              <a:spLocks noEditPoints="1"/>
            </p:cNvSpPr>
            <p:nvPr/>
          </p:nvSpPr>
          <p:spPr bwMode="auto">
            <a:xfrm>
              <a:off x="2071988"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6" name="Freeform 68"/>
            <p:cNvSpPr>
              <a:spLocks/>
            </p:cNvSpPr>
            <p:nvPr/>
          </p:nvSpPr>
          <p:spPr bwMode="auto">
            <a:xfrm>
              <a:off x="2205315"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7" name="Freeform 69"/>
            <p:cNvSpPr>
              <a:spLocks noEditPoints="1"/>
            </p:cNvSpPr>
            <p:nvPr/>
          </p:nvSpPr>
          <p:spPr bwMode="auto">
            <a:xfrm>
              <a:off x="2193040"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8" name="Freeform 67"/>
            <p:cNvSpPr>
              <a:spLocks noEditPoints="1"/>
            </p:cNvSpPr>
            <p:nvPr/>
          </p:nvSpPr>
          <p:spPr bwMode="auto">
            <a:xfrm>
              <a:off x="2193039" y="5436786"/>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9" name="Freeform 67"/>
            <p:cNvSpPr>
              <a:spLocks noEditPoints="1"/>
            </p:cNvSpPr>
            <p:nvPr/>
          </p:nvSpPr>
          <p:spPr bwMode="auto">
            <a:xfrm>
              <a:off x="2306841"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0" name="Freeform 65"/>
            <p:cNvSpPr>
              <a:spLocks/>
            </p:cNvSpPr>
            <p:nvPr/>
          </p:nvSpPr>
          <p:spPr bwMode="auto">
            <a:xfrm>
              <a:off x="2314513"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1" name="Freeform 66"/>
            <p:cNvSpPr>
              <a:spLocks noEditPoints="1"/>
            </p:cNvSpPr>
            <p:nvPr/>
          </p:nvSpPr>
          <p:spPr bwMode="auto">
            <a:xfrm>
              <a:off x="2302237"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2" name="Freeform 68"/>
            <p:cNvSpPr>
              <a:spLocks/>
            </p:cNvSpPr>
            <p:nvPr/>
          </p:nvSpPr>
          <p:spPr bwMode="auto">
            <a:xfrm>
              <a:off x="2435564"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3" name="Freeform 69"/>
            <p:cNvSpPr>
              <a:spLocks noEditPoints="1"/>
            </p:cNvSpPr>
            <p:nvPr/>
          </p:nvSpPr>
          <p:spPr bwMode="auto">
            <a:xfrm>
              <a:off x="2423289"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4" name="Freeform 67"/>
            <p:cNvSpPr>
              <a:spLocks noEditPoints="1"/>
            </p:cNvSpPr>
            <p:nvPr/>
          </p:nvSpPr>
          <p:spPr bwMode="auto">
            <a:xfrm>
              <a:off x="2423288" y="5434120"/>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5" name="Freeform 65"/>
            <p:cNvSpPr>
              <a:spLocks/>
            </p:cNvSpPr>
            <p:nvPr/>
          </p:nvSpPr>
          <p:spPr bwMode="auto">
            <a:xfrm>
              <a:off x="2084264"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36" name="椭圆 235"/>
          <p:cNvSpPr/>
          <p:nvPr/>
        </p:nvSpPr>
        <p:spPr bwMode="auto">
          <a:xfrm>
            <a:off x="5744576" y="5303343"/>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7" name="文本框 236"/>
          <p:cNvSpPr txBox="1"/>
          <p:nvPr/>
        </p:nvSpPr>
        <p:spPr>
          <a:xfrm>
            <a:off x="5429319" y="5701801"/>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grpSp>
        <p:nvGrpSpPr>
          <p:cNvPr id="238" name="组合 235"/>
          <p:cNvGrpSpPr/>
          <p:nvPr/>
        </p:nvGrpSpPr>
        <p:grpSpPr>
          <a:xfrm>
            <a:off x="5496632" y="5841721"/>
            <a:ext cx="362166" cy="170962"/>
            <a:chOff x="2058658" y="5338306"/>
            <a:chExt cx="482888" cy="227950"/>
          </a:xfrm>
        </p:grpSpPr>
        <p:sp>
          <p:nvSpPr>
            <p:cNvPr id="239" name="Freeform 67"/>
            <p:cNvSpPr>
              <a:spLocks noEditPoints="1"/>
            </p:cNvSpPr>
            <p:nvPr/>
          </p:nvSpPr>
          <p:spPr bwMode="auto">
            <a:xfrm>
              <a:off x="2076592"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0" name="Freeform 13"/>
            <p:cNvSpPr>
              <a:spLocks noEditPoints="1"/>
            </p:cNvSpPr>
            <p:nvPr/>
          </p:nvSpPr>
          <p:spPr bwMode="auto">
            <a:xfrm>
              <a:off x="2058658" y="5338306"/>
              <a:ext cx="482888" cy="9128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1" name="Freeform 66"/>
            <p:cNvSpPr>
              <a:spLocks noEditPoints="1"/>
            </p:cNvSpPr>
            <p:nvPr/>
          </p:nvSpPr>
          <p:spPr bwMode="auto">
            <a:xfrm>
              <a:off x="2071988"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2" name="Freeform 68"/>
            <p:cNvSpPr>
              <a:spLocks/>
            </p:cNvSpPr>
            <p:nvPr/>
          </p:nvSpPr>
          <p:spPr bwMode="auto">
            <a:xfrm>
              <a:off x="2205315"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3" name="Freeform 69"/>
            <p:cNvSpPr>
              <a:spLocks noEditPoints="1"/>
            </p:cNvSpPr>
            <p:nvPr/>
          </p:nvSpPr>
          <p:spPr bwMode="auto">
            <a:xfrm>
              <a:off x="2193040"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4" name="Freeform 67"/>
            <p:cNvSpPr>
              <a:spLocks noEditPoints="1"/>
            </p:cNvSpPr>
            <p:nvPr/>
          </p:nvSpPr>
          <p:spPr bwMode="auto">
            <a:xfrm>
              <a:off x="2193039" y="5436786"/>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5" name="Freeform 67"/>
            <p:cNvSpPr>
              <a:spLocks noEditPoints="1"/>
            </p:cNvSpPr>
            <p:nvPr/>
          </p:nvSpPr>
          <p:spPr bwMode="auto">
            <a:xfrm>
              <a:off x="2306841" y="5430648"/>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6" name="Freeform 65"/>
            <p:cNvSpPr>
              <a:spLocks/>
            </p:cNvSpPr>
            <p:nvPr/>
          </p:nvSpPr>
          <p:spPr bwMode="auto">
            <a:xfrm>
              <a:off x="2314513"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7" name="Freeform 66"/>
            <p:cNvSpPr>
              <a:spLocks noEditPoints="1"/>
            </p:cNvSpPr>
            <p:nvPr/>
          </p:nvSpPr>
          <p:spPr bwMode="auto">
            <a:xfrm>
              <a:off x="2302237" y="5484650"/>
              <a:ext cx="94113" cy="81605"/>
            </a:xfrm>
            <a:custGeom>
              <a:avLst/>
              <a:gdLst/>
              <a:ahLst/>
              <a:cxnLst>
                <a:cxn ang="0">
                  <a:pos x="168" y="120"/>
                </a:cxn>
                <a:cxn ang="0">
                  <a:pos x="172" y="120"/>
                </a:cxn>
                <a:cxn ang="0">
                  <a:pos x="180" y="114"/>
                </a:cxn>
                <a:cxn ang="0">
                  <a:pos x="180" y="14"/>
                </a:cxn>
                <a:cxn ang="0">
                  <a:pos x="180" y="8"/>
                </a:cxn>
                <a:cxn ang="0">
                  <a:pos x="172" y="2"/>
                </a:cxn>
                <a:cxn ang="0">
                  <a:pos x="18" y="0"/>
                </a:cxn>
                <a:cxn ang="0">
                  <a:pos x="14" y="2"/>
                </a:cxn>
                <a:cxn ang="0">
                  <a:pos x="6" y="8"/>
                </a:cxn>
                <a:cxn ang="0">
                  <a:pos x="6" y="108"/>
                </a:cxn>
                <a:cxn ang="0">
                  <a:pos x="6" y="114"/>
                </a:cxn>
                <a:cxn ang="0">
                  <a:pos x="14" y="120"/>
                </a:cxn>
                <a:cxn ang="0">
                  <a:pos x="18" y="120"/>
                </a:cxn>
                <a:cxn ang="0">
                  <a:pos x="16" y="18"/>
                </a:cxn>
                <a:cxn ang="0">
                  <a:pos x="22" y="12"/>
                </a:cxn>
                <a:cxn ang="0">
                  <a:pos x="162" y="12"/>
                </a:cxn>
                <a:cxn ang="0">
                  <a:pos x="168" y="18"/>
                </a:cxn>
                <a:cxn ang="0">
                  <a:pos x="168" y="102"/>
                </a:cxn>
                <a:cxn ang="0">
                  <a:pos x="162" y="106"/>
                </a:cxn>
                <a:cxn ang="0">
                  <a:pos x="22" y="106"/>
                </a:cxn>
                <a:cxn ang="0">
                  <a:pos x="16" y="102"/>
                </a:cxn>
                <a:cxn ang="0">
                  <a:pos x="160" y="132"/>
                </a:cxn>
                <a:cxn ang="0">
                  <a:pos x="24" y="132"/>
                </a:cxn>
                <a:cxn ang="0">
                  <a:pos x="8" y="138"/>
                </a:cxn>
                <a:cxn ang="0">
                  <a:pos x="0" y="152"/>
                </a:cxn>
                <a:cxn ang="0">
                  <a:pos x="0" y="160"/>
                </a:cxn>
                <a:cxn ang="0">
                  <a:pos x="8" y="174"/>
                </a:cxn>
                <a:cxn ang="0">
                  <a:pos x="24" y="180"/>
                </a:cxn>
                <a:cxn ang="0">
                  <a:pos x="160" y="180"/>
                </a:cxn>
                <a:cxn ang="0">
                  <a:pos x="178" y="174"/>
                </a:cxn>
                <a:cxn ang="0">
                  <a:pos x="184" y="160"/>
                </a:cxn>
                <a:cxn ang="0">
                  <a:pos x="184" y="152"/>
                </a:cxn>
                <a:cxn ang="0">
                  <a:pos x="178" y="138"/>
                </a:cxn>
                <a:cxn ang="0">
                  <a:pos x="160" y="132"/>
                </a:cxn>
                <a:cxn ang="0">
                  <a:pos x="156" y="164"/>
                </a:cxn>
                <a:cxn ang="0">
                  <a:pos x="152" y="164"/>
                </a:cxn>
                <a:cxn ang="0">
                  <a:pos x="146" y="158"/>
                </a:cxn>
                <a:cxn ang="0">
                  <a:pos x="146" y="154"/>
                </a:cxn>
                <a:cxn ang="0">
                  <a:pos x="148" y="148"/>
                </a:cxn>
                <a:cxn ang="0">
                  <a:pos x="156" y="144"/>
                </a:cxn>
                <a:cxn ang="0">
                  <a:pos x="160" y="146"/>
                </a:cxn>
                <a:cxn ang="0">
                  <a:pos x="164" y="152"/>
                </a:cxn>
                <a:cxn ang="0">
                  <a:pos x="166" y="154"/>
                </a:cxn>
                <a:cxn ang="0">
                  <a:pos x="162" y="162"/>
                </a:cxn>
                <a:cxn ang="0">
                  <a:pos x="156" y="164"/>
                </a:cxn>
              </a:cxnLst>
              <a:rect l="0" t="0" r="r" b="b"/>
              <a:pathLst>
                <a:path w="184" h="180">
                  <a:moveTo>
                    <a:pt x="18" y="120"/>
                  </a:moveTo>
                  <a:lnTo>
                    <a:pt x="168" y="120"/>
                  </a:lnTo>
                  <a:lnTo>
                    <a:pt x="168" y="120"/>
                  </a:lnTo>
                  <a:lnTo>
                    <a:pt x="172" y="120"/>
                  </a:lnTo>
                  <a:lnTo>
                    <a:pt x="176" y="118"/>
                  </a:lnTo>
                  <a:lnTo>
                    <a:pt x="180" y="114"/>
                  </a:lnTo>
                  <a:lnTo>
                    <a:pt x="180" y="108"/>
                  </a:lnTo>
                  <a:lnTo>
                    <a:pt x="180" y="14"/>
                  </a:lnTo>
                  <a:lnTo>
                    <a:pt x="180" y="14"/>
                  </a:lnTo>
                  <a:lnTo>
                    <a:pt x="180" y="8"/>
                  </a:lnTo>
                  <a:lnTo>
                    <a:pt x="176" y="4"/>
                  </a:lnTo>
                  <a:lnTo>
                    <a:pt x="172" y="2"/>
                  </a:lnTo>
                  <a:lnTo>
                    <a:pt x="168" y="0"/>
                  </a:lnTo>
                  <a:lnTo>
                    <a:pt x="18" y="0"/>
                  </a:lnTo>
                  <a:lnTo>
                    <a:pt x="18" y="0"/>
                  </a:lnTo>
                  <a:lnTo>
                    <a:pt x="14" y="2"/>
                  </a:lnTo>
                  <a:lnTo>
                    <a:pt x="8" y="4"/>
                  </a:lnTo>
                  <a:lnTo>
                    <a:pt x="6" y="8"/>
                  </a:lnTo>
                  <a:lnTo>
                    <a:pt x="6" y="14"/>
                  </a:lnTo>
                  <a:lnTo>
                    <a:pt x="6" y="108"/>
                  </a:lnTo>
                  <a:lnTo>
                    <a:pt x="6" y="108"/>
                  </a:lnTo>
                  <a:lnTo>
                    <a:pt x="6" y="114"/>
                  </a:lnTo>
                  <a:lnTo>
                    <a:pt x="8" y="118"/>
                  </a:lnTo>
                  <a:lnTo>
                    <a:pt x="14" y="120"/>
                  </a:lnTo>
                  <a:lnTo>
                    <a:pt x="18" y="120"/>
                  </a:lnTo>
                  <a:lnTo>
                    <a:pt x="18" y="120"/>
                  </a:lnTo>
                  <a:close/>
                  <a:moveTo>
                    <a:pt x="16" y="18"/>
                  </a:moveTo>
                  <a:lnTo>
                    <a:pt x="16" y="18"/>
                  </a:lnTo>
                  <a:lnTo>
                    <a:pt x="18" y="14"/>
                  </a:lnTo>
                  <a:lnTo>
                    <a:pt x="22" y="12"/>
                  </a:lnTo>
                  <a:lnTo>
                    <a:pt x="162" y="12"/>
                  </a:lnTo>
                  <a:lnTo>
                    <a:pt x="162" y="12"/>
                  </a:lnTo>
                  <a:lnTo>
                    <a:pt x="166" y="14"/>
                  </a:lnTo>
                  <a:lnTo>
                    <a:pt x="168" y="18"/>
                  </a:lnTo>
                  <a:lnTo>
                    <a:pt x="168" y="102"/>
                  </a:lnTo>
                  <a:lnTo>
                    <a:pt x="168" y="102"/>
                  </a:lnTo>
                  <a:lnTo>
                    <a:pt x="166" y="106"/>
                  </a:lnTo>
                  <a:lnTo>
                    <a:pt x="162" y="106"/>
                  </a:lnTo>
                  <a:lnTo>
                    <a:pt x="22" y="106"/>
                  </a:lnTo>
                  <a:lnTo>
                    <a:pt x="22" y="106"/>
                  </a:lnTo>
                  <a:lnTo>
                    <a:pt x="18" y="106"/>
                  </a:lnTo>
                  <a:lnTo>
                    <a:pt x="16" y="102"/>
                  </a:lnTo>
                  <a:lnTo>
                    <a:pt x="16" y="18"/>
                  </a:lnTo>
                  <a:close/>
                  <a:moveTo>
                    <a:pt x="160" y="132"/>
                  </a:moveTo>
                  <a:lnTo>
                    <a:pt x="24" y="132"/>
                  </a:lnTo>
                  <a:lnTo>
                    <a:pt x="24" y="132"/>
                  </a:lnTo>
                  <a:lnTo>
                    <a:pt x="16" y="132"/>
                  </a:lnTo>
                  <a:lnTo>
                    <a:pt x="8" y="138"/>
                  </a:lnTo>
                  <a:lnTo>
                    <a:pt x="2" y="144"/>
                  </a:lnTo>
                  <a:lnTo>
                    <a:pt x="0" y="152"/>
                  </a:lnTo>
                  <a:lnTo>
                    <a:pt x="0" y="160"/>
                  </a:lnTo>
                  <a:lnTo>
                    <a:pt x="0" y="160"/>
                  </a:lnTo>
                  <a:lnTo>
                    <a:pt x="2" y="168"/>
                  </a:lnTo>
                  <a:lnTo>
                    <a:pt x="8" y="174"/>
                  </a:lnTo>
                  <a:lnTo>
                    <a:pt x="16" y="178"/>
                  </a:lnTo>
                  <a:lnTo>
                    <a:pt x="24" y="180"/>
                  </a:lnTo>
                  <a:lnTo>
                    <a:pt x="160" y="180"/>
                  </a:lnTo>
                  <a:lnTo>
                    <a:pt x="160" y="180"/>
                  </a:lnTo>
                  <a:lnTo>
                    <a:pt x="170" y="178"/>
                  </a:lnTo>
                  <a:lnTo>
                    <a:pt x="178" y="174"/>
                  </a:lnTo>
                  <a:lnTo>
                    <a:pt x="184" y="168"/>
                  </a:lnTo>
                  <a:lnTo>
                    <a:pt x="184" y="160"/>
                  </a:lnTo>
                  <a:lnTo>
                    <a:pt x="184" y="152"/>
                  </a:lnTo>
                  <a:lnTo>
                    <a:pt x="184" y="152"/>
                  </a:lnTo>
                  <a:lnTo>
                    <a:pt x="184" y="144"/>
                  </a:lnTo>
                  <a:lnTo>
                    <a:pt x="178" y="138"/>
                  </a:lnTo>
                  <a:lnTo>
                    <a:pt x="170" y="132"/>
                  </a:lnTo>
                  <a:lnTo>
                    <a:pt x="160" y="132"/>
                  </a:lnTo>
                  <a:lnTo>
                    <a:pt x="160" y="132"/>
                  </a:lnTo>
                  <a:close/>
                  <a:moveTo>
                    <a:pt x="156" y="164"/>
                  </a:moveTo>
                  <a:lnTo>
                    <a:pt x="156" y="164"/>
                  </a:lnTo>
                  <a:lnTo>
                    <a:pt x="152" y="164"/>
                  </a:lnTo>
                  <a:lnTo>
                    <a:pt x="148" y="162"/>
                  </a:lnTo>
                  <a:lnTo>
                    <a:pt x="146" y="158"/>
                  </a:lnTo>
                  <a:lnTo>
                    <a:pt x="146" y="154"/>
                  </a:lnTo>
                  <a:lnTo>
                    <a:pt x="146" y="154"/>
                  </a:lnTo>
                  <a:lnTo>
                    <a:pt x="146" y="152"/>
                  </a:lnTo>
                  <a:lnTo>
                    <a:pt x="148" y="148"/>
                  </a:lnTo>
                  <a:lnTo>
                    <a:pt x="152" y="146"/>
                  </a:lnTo>
                  <a:lnTo>
                    <a:pt x="156" y="144"/>
                  </a:lnTo>
                  <a:lnTo>
                    <a:pt x="156" y="144"/>
                  </a:lnTo>
                  <a:lnTo>
                    <a:pt x="160" y="146"/>
                  </a:lnTo>
                  <a:lnTo>
                    <a:pt x="162" y="148"/>
                  </a:lnTo>
                  <a:lnTo>
                    <a:pt x="164" y="152"/>
                  </a:lnTo>
                  <a:lnTo>
                    <a:pt x="166" y="154"/>
                  </a:lnTo>
                  <a:lnTo>
                    <a:pt x="166" y="154"/>
                  </a:lnTo>
                  <a:lnTo>
                    <a:pt x="164" y="158"/>
                  </a:lnTo>
                  <a:lnTo>
                    <a:pt x="162" y="162"/>
                  </a:lnTo>
                  <a:lnTo>
                    <a:pt x="160" y="164"/>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8" name="Freeform 68"/>
            <p:cNvSpPr>
              <a:spLocks/>
            </p:cNvSpPr>
            <p:nvPr/>
          </p:nvSpPr>
          <p:spPr bwMode="auto">
            <a:xfrm>
              <a:off x="2435564" y="5493718"/>
              <a:ext cx="69562" cy="36269"/>
            </a:xfrm>
            <a:custGeom>
              <a:avLst/>
              <a:gdLst/>
              <a:ahLst/>
              <a:cxnLst>
                <a:cxn ang="0">
                  <a:pos x="0" y="78"/>
                </a:cxn>
                <a:cxn ang="0">
                  <a:pos x="0" y="78"/>
                </a:cxn>
                <a:cxn ang="0">
                  <a:pos x="0" y="80"/>
                </a:cxn>
                <a:cxn ang="0">
                  <a:pos x="2" y="80"/>
                </a:cxn>
                <a:cxn ang="0">
                  <a:pos x="134" y="80"/>
                </a:cxn>
                <a:cxn ang="0">
                  <a:pos x="134" y="80"/>
                </a:cxn>
                <a:cxn ang="0">
                  <a:pos x="136" y="80"/>
                </a:cxn>
                <a:cxn ang="0">
                  <a:pos x="136" y="78"/>
                </a:cxn>
                <a:cxn ang="0">
                  <a:pos x="136" y="2"/>
                </a:cxn>
                <a:cxn ang="0">
                  <a:pos x="136" y="2"/>
                </a:cxn>
                <a:cxn ang="0">
                  <a:pos x="136" y="0"/>
                </a:cxn>
                <a:cxn ang="0">
                  <a:pos x="134" y="0"/>
                </a:cxn>
                <a:cxn ang="0">
                  <a:pos x="2" y="0"/>
                </a:cxn>
                <a:cxn ang="0">
                  <a:pos x="2" y="0"/>
                </a:cxn>
                <a:cxn ang="0">
                  <a:pos x="0" y="0"/>
                </a:cxn>
                <a:cxn ang="0">
                  <a:pos x="0" y="2"/>
                </a:cxn>
                <a:cxn ang="0">
                  <a:pos x="0" y="78"/>
                </a:cxn>
              </a:cxnLst>
              <a:rect l="0" t="0" r="r" b="b"/>
              <a:pathLst>
                <a:path w="136" h="80">
                  <a:moveTo>
                    <a:pt x="0" y="78"/>
                  </a:moveTo>
                  <a:lnTo>
                    <a:pt x="0" y="78"/>
                  </a:lnTo>
                  <a:lnTo>
                    <a:pt x="0" y="80"/>
                  </a:lnTo>
                  <a:lnTo>
                    <a:pt x="2" y="80"/>
                  </a:lnTo>
                  <a:lnTo>
                    <a:pt x="134" y="80"/>
                  </a:lnTo>
                  <a:lnTo>
                    <a:pt x="134" y="80"/>
                  </a:lnTo>
                  <a:lnTo>
                    <a:pt x="136" y="80"/>
                  </a:lnTo>
                  <a:lnTo>
                    <a:pt x="136" y="78"/>
                  </a:lnTo>
                  <a:lnTo>
                    <a:pt x="136" y="2"/>
                  </a:lnTo>
                  <a:lnTo>
                    <a:pt x="136" y="2"/>
                  </a:lnTo>
                  <a:lnTo>
                    <a:pt x="136" y="0"/>
                  </a:lnTo>
                  <a:lnTo>
                    <a:pt x="134" y="0"/>
                  </a:lnTo>
                  <a:lnTo>
                    <a:pt x="2" y="0"/>
                  </a:lnTo>
                  <a:lnTo>
                    <a:pt x="2" y="0"/>
                  </a:lnTo>
                  <a:lnTo>
                    <a:pt x="0" y="0"/>
                  </a:lnTo>
                  <a:lnTo>
                    <a:pt x="0" y="2"/>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9" name="Freeform 69"/>
            <p:cNvSpPr>
              <a:spLocks noEditPoints="1"/>
            </p:cNvSpPr>
            <p:nvPr/>
          </p:nvSpPr>
          <p:spPr bwMode="auto">
            <a:xfrm>
              <a:off x="2423289" y="5485557"/>
              <a:ext cx="94113" cy="80699"/>
            </a:xfrm>
            <a:custGeom>
              <a:avLst/>
              <a:gdLst/>
              <a:ahLst/>
              <a:cxnLst>
                <a:cxn ang="0">
                  <a:pos x="168" y="120"/>
                </a:cxn>
                <a:cxn ang="0">
                  <a:pos x="172" y="118"/>
                </a:cxn>
                <a:cxn ang="0">
                  <a:pos x="180" y="112"/>
                </a:cxn>
                <a:cxn ang="0">
                  <a:pos x="180" y="12"/>
                </a:cxn>
                <a:cxn ang="0">
                  <a:pos x="180" y="8"/>
                </a:cxn>
                <a:cxn ang="0">
                  <a:pos x="172" y="0"/>
                </a:cxn>
                <a:cxn ang="0">
                  <a:pos x="18" y="0"/>
                </a:cxn>
                <a:cxn ang="0">
                  <a:pos x="12" y="0"/>
                </a:cxn>
                <a:cxn ang="0">
                  <a:pos x="6" y="8"/>
                </a:cxn>
                <a:cxn ang="0">
                  <a:pos x="4" y="106"/>
                </a:cxn>
                <a:cxn ang="0">
                  <a:pos x="6" y="112"/>
                </a:cxn>
                <a:cxn ang="0">
                  <a:pos x="12" y="118"/>
                </a:cxn>
                <a:cxn ang="0">
                  <a:pos x="18" y="120"/>
                </a:cxn>
                <a:cxn ang="0">
                  <a:pos x="16" y="16"/>
                </a:cxn>
                <a:cxn ang="0">
                  <a:pos x="22" y="10"/>
                </a:cxn>
                <a:cxn ang="0">
                  <a:pos x="162" y="10"/>
                </a:cxn>
                <a:cxn ang="0">
                  <a:pos x="168" y="16"/>
                </a:cxn>
                <a:cxn ang="0">
                  <a:pos x="168" y="100"/>
                </a:cxn>
                <a:cxn ang="0">
                  <a:pos x="162" y="106"/>
                </a:cxn>
                <a:cxn ang="0">
                  <a:pos x="22" y="106"/>
                </a:cxn>
                <a:cxn ang="0">
                  <a:pos x="16" y="100"/>
                </a:cxn>
                <a:cxn ang="0">
                  <a:pos x="160" y="130"/>
                </a:cxn>
                <a:cxn ang="0">
                  <a:pos x="24" y="130"/>
                </a:cxn>
                <a:cxn ang="0">
                  <a:pos x="8" y="136"/>
                </a:cxn>
                <a:cxn ang="0">
                  <a:pos x="0" y="150"/>
                </a:cxn>
                <a:cxn ang="0">
                  <a:pos x="0" y="158"/>
                </a:cxn>
                <a:cxn ang="0">
                  <a:pos x="8" y="172"/>
                </a:cxn>
                <a:cxn ang="0">
                  <a:pos x="24" y="178"/>
                </a:cxn>
                <a:cxn ang="0">
                  <a:pos x="160" y="178"/>
                </a:cxn>
                <a:cxn ang="0">
                  <a:pos x="178" y="172"/>
                </a:cxn>
                <a:cxn ang="0">
                  <a:pos x="184" y="158"/>
                </a:cxn>
                <a:cxn ang="0">
                  <a:pos x="184" y="150"/>
                </a:cxn>
                <a:cxn ang="0">
                  <a:pos x="178" y="136"/>
                </a:cxn>
                <a:cxn ang="0">
                  <a:pos x="160" y="130"/>
                </a:cxn>
                <a:cxn ang="0">
                  <a:pos x="156" y="164"/>
                </a:cxn>
                <a:cxn ang="0">
                  <a:pos x="152" y="162"/>
                </a:cxn>
                <a:cxn ang="0">
                  <a:pos x="146" y="158"/>
                </a:cxn>
                <a:cxn ang="0">
                  <a:pos x="146" y="154"/>
                </a:cxn>
                <a:cxn ang="0">
                  <a:pos x="148" y="146"/>
                </a:cxn>
                <a:cxn ang="0">
                  <a:pos x="156" y="144"/>
                </a:cxn>
                <a:cxn ang="0">
                  <a:pos x="158" y="144"/>
                </a:cxn>
                <a:cxn ang="0">
                  <a:pos x="164" y="150"/>
                </a:cxn>
                <a:cxn ang="0">
                  <a:pos x="164" y="154"/>
                </a:cxn>
                <a:cxn ang="0">
                  <a:pos x="162" y="160"/>
                </a:cxn>
                <a:cxn ang="0">
                  <a:pos x="156" y="164"/>
                </a:cxn>
              </a:cxnLst>
              <a:rect l="0" t="0" r="r" b="b"/>
              <a:pathLst>
                <a:path w="184" h="178">
                  <a:moveTo>
                    <a:pt x="18" y="120"/>
                  </a:moveTo>
                  <a:lnTo>
                    <a:pt x="168" y="120"/>
                  </a:lnTo>
                  <a:lnTo>
                    <a:pt x="168" y="120"/>
                  </a:lnTo>
                  <a:lnTo>
                    <a:pt x="172" y="118"/>
                  </a:lnTo>
                  <a:lnTo>
                    <a:pt x="176" y="116"/>
                  </a:lnTo>
                  <a:lnTo>
                    <a:pt x="180" y="112"/>
                  </a:lnTo>
                  <a:lnTo>
                    <a:pt x="180" y="106"/>
                  </a:lnTo>
                  <a:lnTo>
                    <a:pt x="180" y="12"/>
                  </a:lnTo>
                  <a:lnTo>
                    <a:pt x="180" y="12"/>
                  </a:lnTo>
                  <a:lnTo>
                    <a:pt x="180" y="8"/>
                  </a:lnTo>
                  <a:lnTo>
                    <a:pt x="176" y="4"/>
                  </a:lnTo>
                  <a:lnTo>
                    <a:pt x="172" y="0"/>
                  </a:lnTo>
                  <a:lnTo>
                    <a:pt x="168" y="0"/>
                  </a:lnTo>
                  <a:lnTo>
                    <a:pt x="18" y="0"/>
                  </a:lnTo>
                  <a:lnTo>
                    <a:pt x="18" y="0"/>
                  </a:lnTo>
                  <a:lnTo>
                    <a:pt x="12" y="0"/>
                  </a:lnTo>
                  <a:lnTo>
                    <a:pt x="8" y="4"/>
                  </a:lnTo>
                  <a:lnTo>
                    <a:pt x="6" y="8"/>
                  </a:lnTo>
                  <a:lnTo>
                    <a:pt x="4" y="12"/>
                  </a:lnTo>
                  <a:lnTo>
                    <a:pt x="4" y="106"/>
                  </a:lnTo>
                  <a:lnTo>
                    <a:pt x="4" y="106"/>
                  </a:lnTo>
                  <a:lnTo>
                    <a:pt x="6" y="112"/>
                  </a:lnTo>
                  <a:lnTo>
                    <a:pt x="8" y="116"/>
                  </a:lnTo>
                  <a:lnTo>
                    <a:pt x="12" y="118"/>
                  </a:lnTo>
                  <a:lnTo>
                    <a:pt x="18" y="120"/>
                  </a:lnTo>
                  <a:lnTo>
                    <a:pt x="18" y="120"/>
                  </a:lnTo>
                  <a:close/>
                  <a:moveTo>
                    <a:pt x="16" y="16"/>
                  </a:moveTo>
                  <a:lnTo>
                    <a:pt x="16" y="16"/>
                  </a:lnTo>
                  <a:lnTo>
                    <a:pt x="18" y="12"/>
                  </a:lnTo>
                  <a:lnTo>
                    <a:pt x="22" y="10"/>
                  </a:lnTo>
                  <a:lnTo>
                    <a:pt x="162" y="10"/>
                  </a:lnTo>
                  <a:lnTo>
                    <a:pt x="162" y="10"/>
                  </a:lnTo>
                  <a:lnTo>
                    <a:pt x="166" y="12"/>
                  </a:lnTo>
                  <a:lnTo>
                    <a:pt x="168" y="16"/>
                  </a:lnTo>
                  <a:lnTo>
                    <a:pt x="168" y="100"/>
                  </a:lnTo>
                  <a:lnTo>
                    <a:pt x="168" y="100"/>
                  </a:lnTo>
                  <a:lnTo>
                    <a:pt x="166" y="104"/>
                  </a:lnTo>
                  <a:lnTo>
                    <a:pt x="162" y="106"/>
                  </a:lnTo>
                  <a:lnTo>
                    <a:pt x="22" y="106"/>
                  </a:lnTo>
                  <a:lnTo>
                    <a:pt x="22" y="106"/>
                  </a:lnTo>
                  <a:lnTo>
                    <a:pt x="18" y="104"/>
                  </a:lnTo>
                  <a:lnTo>
                    <a:pt x="16" y="100"/>
                  </a:lnTo>
                  <a:lnTo>
                    <a:pt x="16" y="16"/>
                  </a:lnTo>
                  <a:close/>
                  <a:moveTo>
                    <a:pt x="160" y="130"/>
                  </a:moveTo>
                  <a:lnTo>
                    <a:pt x="24" y="130"/>
                  </a:lnTo>
                  <a:lnTo>
                    <a:pt x="24" y="130"/>
                  </a:lnTo>
                  <a:lnTo>
                    <a:pt x="16" y="132"/>
                  </a:lnTo>
                  <a:lnTo>
                    <a:pt x="8" y="136"/>
                  </a:lnTo>
                  <a:lnTo>
                    <a:pt x="2" y="142"/>
                  </a:lnTo>
                  <a:lnTo>
                    <a:pt x="0" y="150"/>
                  </a:lnTo>
                  <a:lnTo>
                    <a:pt x="0" y="158"/>
                  </a:lnTo>
                  <a:lnTo>
                    <a:pt x="0" y="158"/>
                  </a:lnTo>
                  <a:lnTo>
                    <a:pt x="2" y="166"/>
                  </a:lnTo>
                  <a:lnTo>
                    <a:pt x="8" y="172"/>
                  </a:lnTo>
                  <a:lnTo>
                    <a:pt x="16" y="176"/>
                  </a:lnTo>
                  <a:lnTo>
                    <a:pt x="24" y="178"/>
                  </a:lnTo>
                  <a:lnTo>
                    <a:pt x="160" y="178"/>
                  </a:lnTo>
                  <a:lnTo>
                    <a:pt x="160" y="178"/>
                  </a:lnTo>
                  <a:lnTo>
                    <a:pt x="170" y="176"/>
                  </a:lnTo>
                  <a:lnTo>
                    <a:pt x="178" y="172"/>
                  </a:lnTo>
                  <a:lnTo>
                    <a:pt x="182" y="166"/>
                  </a:lnTo>
                  <a:lnTo>
                    <a:pt x="184" y="158"/>
                  </a:lnTo>
                  <a:lnTo>
                    <a:pt x="184" y="150"/>
                  </a:lnTo>
                  <a:lnTo>
                    <a:pt x="184" y="150"/>
                  </a:lnTo>
                  <a:lnTo>
                    <a:pt x="182" y="142"/>
                  </a:lnTo>
                  <a:lnTo>
                    <a:pt x="178" y="136"/>
                  </a:lnTo>
                  <a:lnTo>
                    <a:pt x="170" y="132"/>
                  </a:lnTo>
                  <a:lnTo>
                    <a:pt x="160" y="130"/>
                  </a:lnTo>
                  <a:lnTo>
                    <a:pt x="160" y="130"/>
                  </a:lnTo>
                  <a:close/>
                  <a:moveTo>
                    <a:pt x="156" y="164"/>
                  </a:moveTo>
                  <a:lnTo>
                    <a:pt x="156" y="164"/>
                  </a:lnTo>
                  <a:lnTo>
                    <a:pt x="152" y="162"/>
                  </a:lnTo>
                  <a:lnTo>
                    <a:pt x="148" y="160"/>
                  </a:lnTo>
                  <a:lnTo>
                    <a:pt x="146" y="158"/>
                  </a:lnTo>
                  <a:lnTo>
                    <a:pt x="146" y="154"/>
                  </a:lnTo>
                  <a:lnTo>
                    <a:pt x="146" y="154"/>
                  </a:lnTo>
                  <a:lnTo>
                    <a:pt x="146" y="150"/>
                  </a:lnTo>
                  <a:lnTo>
                    <a:pt x="148" y="146"/>
                  </a:lnTo>
                  <a:lnTo>
                    <a:pt x="152" y="144"/>
                  </a:lnTo>
                  <a:lnTo>
                    <a:pt x="156" y="144"/>
                  </a:lnTo>
                  <a:lnTo>
                    <a:pt x="156" y="144"/>
                  </a:lnTo>
                  <a:lnTo>
                    <a:pt x="158" y="144"/>
                  </a:lnTo>
                  <a:lnTo>
                    <a:pt x="162" y="146"/>
                  </a:lnTo>
                  <a:lnTo>
                    <a:pt x="164" y="150"/>
                  </a:lnTo>
                  <a:lnTo>
                    <a:pt x="164" y="154"/>
                  </a:lnTo>
                  <a:lnTo>
                    <a:pt x="164" y="154"/>
                  </a:lnTo>
                  <a:lnTo>
                    <a:pt x="164" y="158"/>
                  </a:lnTo>
                  <a:lnTo>
                    <a:pt x="162" y="160"/>
                  </a:lnTo>
                  <a:lnTo>
                    <a:pt x="158" y="162"/>
                  </a:lnTo>
                  <a:lnTo>
                    <a:pt x="156" y="164"/>
                  </a:lnTo>
                  <a:lnTo>
                    <a:pt x="156" y="16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0" name="Freeform 67"/>
            <p:cNvSpPr>
              <a:spLocks noEditPoints="1"/>
            </p:cNvSpPr>
            <p:nvPr/>
          </p:nvSpPr>
          <p:spPr bwMode="auto">
            <a:xfrm>
              <a:off x="2423288" y="5434120"/>
              <a:ext cx="69562" cy="60751"/>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1" name="Freeform 65"/>
            <p:cNvSpPr>
              <a:spLocks/>
            </p:cNvSpPr>
            <p:nvPr/>
          </p:nvSpPr>
          <p:spPr bwMode="auto">
            <a:xfrm>
              <a:off x="2084264" y="5492811"/>
              <a:ext cx="70585" cy="37176"/>
            </a:xfrm>
            <a:custGeom>
              <a:avLst/>
              <a:gdLst/>
              <a:ahLst/>
              <a:cxnLst>
                <a:cxn ang="0">
                  <a:pos x="0" y="78"/>
                </a:cxn>
                <a:cxn ang="0">
                  <a:pos x="0" y="78"/>
                </a:cxn>
                <a:cxn ang="0">
                  <a:pos x="0" y="82"/>
                </a:cxn>
                <a:cxn ang="0">
                  <a:pos x="2" y="82"/>
                </a:cxn>
                <a:cxn ang="0">
                  <a:pos x="134" y="82"/>
                </a:cxn>
                <a:cxn ang="0">
                  <a:pos x="134" y="82"/>
                </a:cxn>
                <a:cxn ang="0">
                  <a:pos x="136" y="82"/>
                </a:cxn>
                <a:cxn ang="0">
                  <a:pos x="138" y="78"/>
                </a:cxn>
                <a:cxn ang="0">
                  <a:pos x="138" y="4"/>
                </a:cxn>
                <a:cxn ang="0">
                  <a:pos x="138" y="4"/>
                </a:cxn>
                <a:cxn ang="0">
                  <a:pos x="136" y="2"/>
                </a:cxn>
                <a:cxn ang="0">
                  <a:pos x="134" y="0"/>
                </a:cxn>
                <a:cxn ang="0">
                  <a:pos x="2" y="0"/>
                </a:cxn>
                <a:cxn ang="0">
                  <a:pos x="2" y="0"/>
                </a:cxn>
                <a:cxn ang="0">
                  <a:pos x="0" y="2"/>
                </a:cxn>
                <a:cxn ang="0">
                  <a:pos x="0" y="4"/>
                </a:cxn>
                <a:cxn ang="0">
                  <a:pos x="0" y="78"/>
                </a:cxn>
              </a:cxnLst>
              <a:rect l="0" t="0" r="r" b="b"/>
              <a:pathLst>
                <a:path w="138" h="82">
                  <a:moveTo>
                    <a:pt x="0" y="78"/>
                  </a:moveTo>
                  <a:lnTo>
                    <a:pt x="0" y="78"/>
                  </a:lnTo>
                  <a:lnTo>
                    <a:pt x="0" y="82"/>
                  </a:lnTo>
                  <a:lnTo>
                    <a:pt x="2" y="82"/>
                  </a:lnTo>
                  <a:lnTo>
                    <a:pt x="134" y="82"/>
                  </a:lnTo>
                  <a:lnTo>
                    <a:pt x="134" y="82"/>
                  </a:lnTo>
                  <a:lnTo>
                    <a:pt x="136" y="82"/>
                  </a:lnTo>
                  <a:lnTo>
                    <a:pt x="138" y="78"/>
                  </a:lnTo>
                  <a:lnTo>
                    <a:pt x="138" y="4"/>
                  </a:lnTo>
                  <a:lnTo>
                    <a:pt x="138" y="4"/>
                  </a:lnTo>
                  <a:lnTo>
                    <a:pt x="136" y="2"/>
                  </a:lnTo>
                  <a:lnTo>
                    <a:pt x="134" y="0"/>
                  </a:lnTo>
                  <a:lnTo>
                    <a:pt x="2" y="0"/>
                  </a:lnTo>
                  <a:lnTo>
                    <a:pt x="2" y="0"/>
                  </a:lnTo>
                  <a:lnTo>
                    <a:pt x="0" y="2"/>
                  </a:lnTo>
                  <a:lnTo>
                    <a:pt x="0" y="4"/>
                  </a:lnTo>
                  <a:lnTo>
                    <a:pt x="0" y="78"/>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52" name="椭圆 251"/>
          <p:cNvSpPr/>
          <p:nvPr/>
        </p:nvSpPr>
        <p:spPr bwMode="auto">
          <a:xfrm>
            <a:off x="6327100" y="5298756"/>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3" name="椭圆 252"/>
          <p:cNvSpPr/>
          <p:nvPr/>
        </p:nvSpPr>
        <p:spPr bwMode="auto">
          <a:xfrm>
            <a:off x="6906721" y="5303343"/>
            <a:ext cx="34289" cy="34289"/>
          </a:xfrm>
          <a:prstGeom prst="ellipse">
            <a:avLst/>
          </a:prstGeom>
          <a:solidFill>
            <a:schemeClr val="tx1">
              <a:lumMod val="50000"/>
              <a:lumOff val="50000"/>
            </a:schemeClr>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grpSp>
        <p:nvGrpSpPr>
          <p:cNvPr id="254" name="组合 573"/>
          <p:cNvGrpSpPr/>
          <p:nvPr/>
        </p:nvGrpSpPr>
        <p:grpSpPr>
          <a:xfrm>
            <a:off x="6456349" y="4505076"/>
            <a:ext cx="351251" cy="186308"/>
            <a:chOff x="-2159781" y="1401455"/>
            <a:chExt cx="1176337" cy="700088"/>
          </a:xfrm>
          <a:solidFill>
            <a:schemeClr val="tx1">
              <a:lumMod val="50000"/>
              <a:lumOff val="50000"/>
            </a:schemeClr>
          </a:solidFill>
        </p:grpSpPr>
        <p:sp>
          <p:nvSpPr>
            <p:cNvPr id="255" name="Freeform 5"/>
            <p:cNvSpPr>
              <a:spLocks/>
            </p:cNvSpPr>
            <p:nvPr/>
          </p:nvSpPr>
          <p:spPr bwMode="auto">
            <a:xfrm>
              <a:off x="-2159781" y="1547505"/>
              <a:ext cx="217487" cy="117475"/>
            </a:xfrm>
            <a:custGeom>
              <a:avLst/>
              <a:gdLst/>
              <a:ahLst/>
              <a:cxnLst>
                <a:cxn ang="0">
                  <a:pos x="2757" y="0"/>
                </a:cxn>
                <a:cxn ang="0">
                  <a:pos x="2797" y="5"/>
                </a:cxn>
                <a:cxn ang="0">
                  <a:pos x="2836" y="17"/>
                </a:cxn>
                <a:cxn ang="0">
                  <a:pos x="2871" y="33"/>
                </a:cxn>
                <a:cxn ang="0">
                  <a:pos x="2904" y="54"/>
                </a:cxn>
                <a:cxn ang="0">
                  <a:pos x="2933"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3" y="1542"/>
                </a:cxn>
                <a:cxn ang="0">
                  <a:pos x="2904" y="1567"/>
                </a:cxn>
                <a:cxn ang="0">
                  <a:pos x="2871" y="1589"/>
                </a:cxn>
                <a:cxn ang="0">
                  <a:pos x="2836" y="1605"/>
                </a:cxn>
                <a:cxn ang="0">
                  <a:pos x="2797" y="1616"/>
                </a:cxn>
                <a:cxn ang="0">
                  <a:pos x="2757" y="1621"/>
                </a:cxn>
                <a:cxn ang="0">
                  <a:pos x="257" y="1621"/>
                </a:cxn>
                <a:cxn ang="0">
                  <a:pos x="216" y="1616"/>
                </a:cxn>
                <a:cxn ang="0">
                  <a:pos x="177" y="1605"/>
                </a:cxn>
                <a:cxn ang="0">
                  <a:pos x="142" y="1589"/>
                </a:cxn>
                <a:cxn ang="0">
                  <a:pos x="109" y="1567"/>
                </a:cxn>
                <a:cxn ang="0">
                  <a:pos x="79"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79" y="80"/>
                </a:cxn>
                <a:cxn ang="0">
                  <a:pos x="109" y="54"/>
                </a:cxn>
                <a:cxn ang="0">
                  <a:pos x="142" y="33"/>
                </a:cxn>
                <a:cxn ang="0">
                  <a:pos x="177" y="17"/>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7"/>
                  </a:lnTo>
                  <a:lnTo>
                    <a:pt x="2848" y="22"/>
                  </a:lnTo>
                  <a:lnTo>
                    <a:pt x="2860" y="27"/>
                  </a:lnTo>
                  <a:lnTo>
                    <a:pt x="2871" y="33"/>
                  </a:lnTo>
                  <a:lnTo>
                    <a:pt x="2882" y="40"/>
                  </a:lnTo>
                  <a:lnTo>
                    <a:pt x="2894" y="46"/>
                  </a:lnTo>
                  <a:lnTo>
                    <a:pt x="2904" y="54"/>
                  </a:lnTo>
                  <a:lnTo>
                    <a:pt x="2914" y="62"/>
                  </a:lnTo>
                  <a:lnTo>
                    <a:pt x="2924" y="70"/>
                  </a:lnTo>
                  <a:lnTo>
                    <a:pt x="2933" y="80"/>
                  </a:lnTo>
                  <a:lnTo>
                    <a:pt x="2943" y="89"/>
                  </a:lnTo>
                  <a:lnTo>
                    <a:pt x="2951" y="99"/>
                  </a:lnTo>
                  <a:lnTo>
                    <a:pt x="2959" y="109"/>
                  </a:lnTo>
                  <a:lnTo>
                    <a:pt x="2967" y="119"/>
                  </a:lnTo>
                  <a:lnTo>
                    <a:pt x="2974" y="131"/>
                  </a:lnTo>
                  <a:lnTo>
                    <a:pt x="2980" y="142"/>
                  </a:lnTo>
                  <a:lnTo>
                    <a:pt x="2986" y="154"/>
                  </a:lnTo>
                  <a:lnTo>
                    <a:pt x="2991"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1" y="1456"/>
                  </a:lnTo>
                  <a:lnTo>
                    <a:pt x="2986" y="1469"/>
                  </a:lnTo>
                  <a:lnTo>
                    <a:pt x="2980" y="1480"/>
                  </a:lnTo>
                  <a:lnTo>
                    <a:pt x="2974" y="1491"/>
                  </a:lnTo>
                  <a:lnTo>
                    <a:pt x="2967" y="1502"/>
                  </a:lnTo>
                  <a:lnTo>
                    <a:pt x="2959" y="1512"/>
                  </a:lnTo>
                  <a:lnTo>
                    <a:pt x="2951" y="1523"/>
                  </a:lnTo>
                  <a:lnTo>
                    <a:pt x="2943" y="1533"/>
                  </a:lnTo>
                  <a:lnTo>
                    <a:pt x="2933" y="1542"/>
                  </a:lnTo>
                  <a:lnTo>
                    <a:pt x="2924" y="1551"/>
                  </a:lnTo>
                  <a:lnTo>
                    <a:pt x="2914" y="1560"/>
                  </a:lnTo>
                  <a:lnTo>
                    <a:pt x="2904" y="1567"/>
                  </a:lnTo>
                  <a:lnTo>
                    <a:pt x="2894" y="1575"/>
                  </a:lnTo>
                  <a:lnTo>
                    <a:pt x="2882" y="1583"/>
                  </a:lnTo>
                  <a:lnTo>
                    <a:pt x="2871" y="1589"/>
                  </a:lnTo>
                  <a:lnTo>
                    <a:pt x="2860" y="1595"/>
                  </a:lnTo>
                  <a:lnTo>
                    <a:pt x="2848" y="1600"/>
                  </a:lnTo>
                  <a:lnTo>
                    <a:pt x="2836" y="1605"/>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5"/>
                  </a:lnTo>
                  <a:lnTo>
                    <a:pt x="165" y="1600"/>
                  </a:lnTo>
                  <a:lnTo>
                    <a:pt x="154" y="1595"/>
                  </a:lnTo>
                  <a:lnTo>
                    <a:pt x="142" y="1589"/>
                  </a:lnTo>
                  <a:lnTo>
                    <a:pt x="130" y="1583"/>
                  </a:lnTo>
                  <a:lnTo>
                    <a:pt x="119" y="1575"/>
                  </a:lnTo>
                  <a:lnTo>
                    <a:pt x="109" y="1567"/>
                  </a:lnTo>
                  <a:lnTo>
                    <a:pt x="99" y="1560"/>
                  </a:lnTo>
                  <a:lnTo>
                    <a:pt x="89" y="1551"/>
                  </a:lnTo>
                  <a:lnTo>
                    <a:pt x="79" y="1542"/>
                  </a:lnTo>
                  <a:lnTo>
                    <a:pt x="70" y="1533"/>
                  </a:lnTo>
                  <a:lnTo>
                    <a:pt x="62" y="1523"/>
                  </a:lnTo>
                  <a:lnTo>
                    <a:pt x="54" y="1512"/>
                  </a:lnTo>
                  <a:lnTo>
                    <a:pt x="46" y="1502"/>
                  </a:lnTo>
                  <a:lnTo>
                    <a:pt x="40" y="1491"/>
                  </a:lnTo>
                  <a:lnTo>
                    <a:pt x="33"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3" y="142"/>
                  </a:lnTo>
                  <a:lnTo>
                    <a:pt x="40" y="131"/>
                  </a:lnTo>
                  <a:lnTo>
                    <a:pt x="46" y="119"/>
                  </a:lnTo>
                  <a:lnTo>
                    <a:pt x="54" y="109"/>
                  </a:lnTo>
                  <a:lnTo>
                    <a:pt x="62" y="99"/>
                  </a:lnTo>
                  <a:lnTo>
                    <a:pt x="70" y="89"/>
                  </a:lnTo>
                  <a:lnTo>
                    <a:pt x="79" y="80"/>
                  </a:lnTo>
                  <a:lnTo>
                    <a:pt x="89" y="70"/>
                  </a:lnTo>
                  <a:lnTo>
                    <a:pt x="99" y="62"/>
                  </a:lnTo>
                  <a:lnTo>
                    <a:pt x="109" y="54"/>
                  </a:lnTo>
                  <a:lnTo>
                    <a:pt x="119" y="46"/>
                  </a:lnTo>
                  <a:lnTo>
                    <a:pt x="130" y="40"/>
                  </a:lnTo>
                  <a:lnTo>
                    <a:pt x="142" y="33"/>
                  </a:lnTo>
                  <a:lnTo>
                    <a:pt x="154" y="27"/>
                  </a:lnTo>
                  <a:lnTo>
                    <a:pt x="165" y="22"/>
                  </a:lnTo>
                  <a:lnTo>
                    <a:pt x="177" y="17"/>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6" name="Freeform 6"/>
            <p:cNvSpPr>
              <a:spLocks/>
            </p:cNvSpPr>
            <p:nvPr/>
          </p:nvSpPr>
          <p:spPr bwMode="auto">
            <a:xfrm>
              <a:off x="-1920069" y="1547505"/>
              <a:ext cx="217487" cy="117475"/>
            </a:xfrm>
            <a:custGeom>
              <a:avLst/>
              <a:gdLst/>
              <a:ahLst/>
              <a:cxnLst>
                <a:cxn ang="0">
                  <a:pos x="2756"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6" y="1621"/>
                </a:cxn>
                <a:cxn ang="0">
                  <a:pos x="255" y="1621"/>
                </a:cxn>
                <a:cxn ang="0">
                  <a:pos x="216" y="1616"/>
                </a:cxn>
                <a:cxn ang="0">
                  <a:pos x="177" y="1605"/>
                </a:cxn>
                <a:cxn ang="0">
                  <a:pos x="141" y="1589"/>
                </a:cxn>
                <a:cxn ang="0">
                  <a:pos x="108"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8" y="54"/>
                </a:cxn>
                <a:cxn ang="0">
                  <a:pos x="141" y="33"/>
                </a:cxn>
                <a:cxn ang="0">
                  <a:pos x="177" y="17"/>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7"/>
                  </a:lnTo>
                  <a:lnTo>
                    <a:pt x="2847" y="22"/>
                  </a:lnTo>
                  <a:lnTo>
                    <a:pt x="2859"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5" y="119"/>
                  </a:lnTo>
                  <a:lnTo>
                    <a:pt x="2973"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3" y="1491"/>
                  </a:lnTo>
                  <a:lnTo>
                    <a:pt x="2965"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59" y="1595"/>
                  </a:lnTo>
                  <a:lnTo>
                    <a:pt x="2847" y="1600"/>
                  </a:lnTo>
                  <a:lnTo>
                    <a:pt x="2835" y="1605"/>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5"/>
                  </a:lnTo>
                  <a:lnTo>
                    <a:pt x="165" y="1600"/>
                  </a:lnTo>
                  <a:lnTo>
                    <a:pt x="152" y="1595"/>
                  </a:lnTo>
                  <a:lnTo>
                    <a:pt x="141" y="1589"/>
                  </a:lnTo>
                  <a:lnTo>
                    <a:pt x="130" y="1583"/>
                  </a:lnTo>
                  <a:lnTo>
                    <a:pt x="119" y="1575"/>
                  </a:lnTo>
                  <a:lnTo>
                    <a:pt x="108" y="1567"/>
                  </a:lnTo>
                  <a:lnTo>
                    <a:pt x="97" y="1560"/>
                  </a:lnTo>
                  <a:lnTo>
                    <a:pt x="88" y="1551"/>
                  </a:lnTo>
                  <a:lnTo>
                    <a:pt x="79" y="1542"/>
                  </a:lnTo>
                  <a:lnTo>
                    <a:pt x="70" y="1533"/>
                  </a:lnTo>
                  <a:lnTo>
                    <a:pt x="61" y="1523"/>
                  </a:lnTo>
                  <a:lnTo>
                    <a:pt x="54" y="1512"/>
                  </a:lnTo>
                  <a:lnTo>
                    <a:pt x="45" y="1502"/>
                  </a:lnTo>
                  <a:lnTo>
                    <a:pt x="38"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8" y="131"/>
                  </a:lnTo>
                  <a:lnTo>
                    <a:pt x="45" y="119"/>
                  </a:lnTo>
                  <a:lnTo>
                    <a:pt x="54" y="109"/>
                  </a:lnTo>
                  <a:lnTo>
                    <a:pt x="61" y="99"/>
                  </a:lnTo>
                  <a:lnTo>
                    <a:pt x="70" y="89"/>
                  </a:lnTo>
                  <a:lnTo>
                    <a:pt x="79" y="80"/>
                  </a:lnTo>
                  <a:lnTo>
                    <a:pt x="88" y="70"/>
                  </a:lnTo>
                  <a:lnTo>
                    <a:pt x="97" y="62"/>
                  </a:lnTo>
                  <a:lnTo>
                    <a:pt x="108" y="54"/>
                  </a:lnTo>
                  <a:lnTo>
                    <a:pt x="119" y="46"/>
                  </a:lnTo>
                  <a:lnTo>
                    <a:pt x="130" y="40"/>
                  </a:lnTo>
                  <a:lnTo>
                    <a:pt x="141" y="33"/>
                  </a:lnTo>
                  <a:lnTo>
                    <a:pt x="152" y="27"/>
                  </a:lnTo>
                  <a:lnTo>
                    <a:pt x="165" y="22"/>
                  </a:lnTo>
                  <a:lnTo>
                    <a:pt x="177" y="17"/>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7" name="Freeform 7"/>
            <p:cNvSpPr>
              <a:spLocks/>
            </p:cNvSpPr>
            <p:nvPr/>
          </p:nvSpPr>
          <p:spPr bwMode="auto">
            <a:xfrm>
              <a:off x="-1680356" y="1547505"/>
              <a:ext cx="217487" cy="117475"/>
            </a:xfrm>
            <a:custGeom>
              <a:avLst/>
              <a:gdLst/>
              <a:ahLst/>
              <a:cxnLst>
                <a:cxn ang="0">
                  <a:pos x="2757" y="0"/>
                </a:cxn>
                <a:cxn ang="0">
                  <a:pos x="2798" y="5"/>
                </a:cxn>
                <a:cxn ang="0">
                  <a:pos x="2836" y="17"/>
                </a:cxn>
                <a:cxn ang="0">
                  <a:pos x="2871" y="33"/>
                </a:cxn>
                <a:cxn ang="0">
                  <a:pos x="2905" y="54"/>
                </a:cxn>
                <a:cxn ang="0">
                  <a:pos x="2934" y="80"/>
                </a:cxn>
                <a:cxn ang="0">
                  <a:pos x="2960"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60" y="1512"/>
                </a:cxn>
                <a:cxn ang="0">
                  <a:pos x="2934" y="1542"/>
                </a:cxn>
                <a:cxn ang="0">
                  <a:pos x="2905" y="1567"/>
                </a:cxn>
                <a:cxn ang="0">
                  <a:pos x="2871" y="1589"/>
                </a:cxn>
                <a:cxn ang="0">
                  <a:pos x="2836" y="1605"/>
                </a:cxn>
                <a:cxn ang="0">
                  <a:pos x="2798" y="1616"/>
                </a:cxn>
                <a:cxn ang="0">
                  <a:pos x="2757" y="1621"/>
                </a:cxn>
                <a:cxn ang="0">
                  <a:pos x="257" y="1621"/>
                </a:cxn>
                <a:cxn ang="0">
                  <a:pos x="216" y="1616"/>
                </a:cxn>
                <a:cxn ang="0">
                  <a:pos x="178" y="1605"/>
                </a:cxn>
                <a:cxn ang="0">
                  <a:pos x="142" y="1589"/>
                </a:cxn>
                <a:cxn ang="0">
                  <a:pos x="109" y="1567"/>
                </a:cxn>
                <a:cxn ang="0">
                  <a:pos x="80" y="1542"/>
                </a:cxn>
                <a:cxn ang="0">
                  <a:pos x="54" y="1512"/>
                </a:cxn>
                <a:cxn ang="0">
                  <a:pos x="33" y="1480"/>
                </a:cxn>
                <a:cxn ang="0">
                  <a:pos x="16" y="1444"/>
                </a:cxn>
                <a:cxn ang="0">
                  <a:pos x="6" y="1405"/>
                </a:cxn>
                <a:cxn ang="0">
                  <a:pos x="1" y="1366"/>
                </a:cxn>
                <a:cxn ang="0">
                  <a:pos x="1" y="257"/>
                </a:cxn>
                <a:cxn ang="0">
                  <a:pos x="6" y="216"/>
                </a:cxn>
                <a:cxn ang="0">
                  <a:pos x="16" y="177"/>
                </a:cxn>
                <a:cxn ang="0">
                  <a:pos x="33" y="142"/>
                </a:cxn>
                <a:cxn ang="0">
                  <a:pos x="54" y="109"/>
                </a:cxn>
                <a:cxn ang="0">
                  <a:pos x="80" y="80"/>
                </a:cxn>
                <a:cxn ang="0">
                  <a:pos x="109" y="54"/>
                </a:cxn>
                <a:cxn ang="0">
                  <a:pos x="142" y="33"/>
                </a:cxn>
                <a:cxn ang="0">
                  <a:pos x="178" y="17"/>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7"/>
                  </a:lnTo>
                  <a:lnTo>
                    <a:pt x="2848" y="22"/>
                  </a:lnTo>
                  <a:lnTo>
                    <a:pt x="2860" y="27"/>
                  </a:lnTo>
                  <a:lnTo>
                    <a:pt x="2871" y="33"/>
                  </a:lnTo>
                  <a:lnTo>
                    <a:pt x="2884" y="40"/>
                  </a:lnTo>
                  <a:lnTo>
                    <a:pt x="2894" y="46"/>
                  </a:lnTo>
                  <a:lnTo>
                    <a:pt x="2905" y="54"/>
                  </a:lnTo>
                  <a:lnTo>
                    <a:pt x="2915" y="62"/>
                  </a:lnTo>
                  <a:lnTo>
                    <a:pt x="2924" y="70"/>
                  </a:lnTo>
                  <a:lnTo>
                    <a:pt x="2934" y="80"/>
                  </a:lnTo>
                  <a:lnTo>
                    <a:pt x="2943" y="89"/>
                  </a:lnTo>
                  <a:lnTo>
                    <a:pt x="2952" y="99"/>
                  </a:lnTo>
                  <a:lnTo>
                    <a:pt x="2960" y="109"/>
                  </a:lnTo>
                  <a:lnTo>
                    <a:pt x="2967" y="119"/>
                  </a:lnTo>
                  <a:lnTo>
                    <a:pt x="2974" y="131"/>
                  </a:lnTo>
                  <a:lnTo>
                    <a:pt x="2980" y="142"/>
                  </a:lnTo>
                  <a:lnTo>
                    <a:pt x="2986" y="154"/>
                  </a:lnTo>
                  <a:lnTo>
                    <a:pt x="2993" y="165"/>
                  </a:lnTo>
                  <a:lnTo>
                    <a:pt x="2997" y="177"/>
                  </a:lnTo>
                  <a:lnTo>
                    <a:pt x="3002" y="191"/>
                  </a:lnTo>
                  <a:lnTo>
                    <a:pt x="3005" y="203"/>
                  </a:lnTo>
                  <a:lnTo>
                    <a:pt x="3008" y="216"/>
                  </a:lnTo>
                  <a:lnTo>
                    <a:pt x="3011" y="229"/>
                  </a:lnTo>
                  <a:lnTo>
                    <a:pt x="3012" y="243"/>
                  </a:lnTo>
                  <a:lnTo>
                    <a:pt x="3013" y="257"/>
                  </a:lnTo>
                  <a:lnTo>
                    <a:pt x="3014" y="270"/>
                  </a:lnTo>
                  <a:lnTo>
                    <a:pt x="3014" y="1351"/>
                  </a:lnTo>
                  <a:lnTo>
                    <a:pt x="3013" y="1366"/>
                  </a:lnTo>
                  <a:lnTo>
                    <a:pt x="3012" y="1379"/>
                  </a:lnTo>
                  <a:lnTo>
                    <a:pt x="3011" y="1392"/>
                  </a:lnTo>
                  <a:lnTo>
                    <a:pt x="3008" y="1405"/>
                  </a:lnTo>
                  <a:lnTo>
                    <a:pt x="3005" y="1419"/>
                  </a:lnTo>
                  <a:lnTo>
                    <a:pt x="3002" y="1432"/>
                  </a:lnTo>
                  <a:lnTo>
                    <a:pt x="2997" y="1444"/>
                  </a:lnTo>
                  <a:lnTo>
                    <a:pt x="2993" y="1456"/>
                  </a:lnTo>
                  <a:lnTo>
                    <a:pt x="2986" y="1469"/>
                  </a:lnTo>
                  <a:lnTo>
                    <a:pt x="2980" y="1480"/>
                  </a:lnTo>
                  <a:lnTo>
                    <a:pt x="2974" y="1491"/>
                  </a:lnTo>
                  <a:lnTo>
                    <a:pt x="2967" y="1502"/>
                  </a:lnTo>
                  <a:lnTo>
                    <a:pt x="2960" y="1512"/>
                  </a:lnTo>
                  <a:lnTo>
                    <a:pt x="2952" y="1523"/>
                  </a:lnTo>
                  <a:lnTo>
                    <a:pt x="2943" y="1533"/>
                  </a:lnTo>
                  <a:lnTo>
                    <a:pt x="2934" y="1542"/>
                  </a:lnTo>
                  <a:lnTo>
                    <a:pt x="2924" y="1551"/>
                  </a:lnTo>
                  <a:lnTo>
                    <a:pt x="2915" y="1560"/>
                  </a:lnTo>
                  <a:lnTo>
                    <a:pt x="2905" y="1567"/>
                  </a:lnTo>
                  <a:lnTo>
                    <a:pt x="2894" y="1575"/>
                  </a:lnTo>
                  <a:lnTo>
                    <a:pt x="2884" y="1583"/>
                  </a:lnTo>
                  <a:lnTo>
                    <a:pt x="2871" y="1589"/>
                  </a:lnTo>
                  <a:lnTo>
                    <a:pt x="2860" y="1595"/>
                  </a:lnTo>
                  <a:lnTo>
                    <a:pt x="2848" y="1600"/>
                  </a:lnTo>
                  <a:lnTo>
                    <a:pt x="2836" y="1605"/>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5"/>
                  </a:lnTo>
                  <a:lnTo>
                    <a:pt x="166" y="1600"/>
                  </a:lnTo>
                  <a:lnTo>
                    <a:pt x="154" y="1595"/>
                  </a:lnTo>
                  <a:lnTo>
                    <a:pt x="142" y="1589"/>
                  </a:lnTo>
                  <a:lnTo>
                    <a:pt x="130" y="1583"/>
                  </a:lnTo>
                  <a:lnTo>
                    <a:pt x="120" y="1575"/>
                  </a:lnTo>
                  <a:lnTo>
                    <a:pt x="109" y="1567"/>
                  </a:lnTo>
                  <a:lnTo>
                    <a:pt x="99" y="1560"/>
                  </a:lnTo>
                  <a:lnTo>
                    <a:pt x="89" y="1551"/>
                  </a:lnTo>
                  <a:lnTo>
                    <a:pt x="80" y="1542"/>
                  </a:lnTo>
                  <a:lnTo>
                    <a:pt x="70" y="1533"/>
                  </a:lnTo>
                  <a:lnTo>
                    <a:pt x="62" y="1523"/>
                  </a:lnTo>
                  <a:lnTo>
                    <a:pt x="54" y="1512"/>
                  </a:lnTo>
                  <a:lnTo>
                    <a:pt x="47" y="1502"/>
                  </a:lnTo>
                  <a:lnTo>
                    <a:pt x="40" y="1491"/>
                  </a:lnTo>
                  <a:lnTo>
                    <a:pt x="33" y="1480"/>
                  </a:lnTo>
                  <a:lnTo>
                    <a:pt x="28" y="1469"/>
                  </a:lnTo>
                  <a:lnTo>
                    <a:pt x="21" y="1456"/>
                  </a:lnTo>
                  <a:lnTo>
                    <a:pt x="16" y="1444"/>
                  </a:lnTo>
                  <a:lnTo>
                    <a:pt x="12" y="1432"/>
                  </a:lnTo>
                  <a:lnTo>
                    <a:pt x="9" y="1419"/>
                  </a:lnTo>
                  <a:lnTo>
                    <a:pt x="6" y="1405"/>
                  </a:lnTo>
                  <a:lnTo>
                    <a:pt x="3" y="1392"/>
                  </a:lnTo>
                  <a:lnTo>
                    <a:pt x="2" y="1379"/>
                  </a:lnTo>
                  <a:lnTo>
                    <a:pt x="1" y="1366"/>
                  </a:lnTo>
                  <a:lnTo>
                    <a:pt x="0" y="1351"/>
                  </a:lnTo>
                  <a:lnTo>
                    <a:pt x="0" y="270"/>
                  </a:lnTo>
                  <a:lnTo>
                    <a:pt x="1" y="257"/>
                  </a:lnTo>
                  <a:lnTo>
                    <a:pt x="2" y="243"/>
                  </a:lnTo>
                  <a:lnTo>
                    <a:pt x="3" y="229"/>
                  </a:lnTo>
                  <a:lnTo>
                    <a:pt x="6" y="216"/>
                  </a:lnTo>
                  <a:lnTo>
                    <a:pt x="9" y="203"/>
                  </a:lnTo>
                  <a:lnTo>
                    <a:pt x="12" y="191"/>
                  </a:lnTo>
                  <a:lnTo>
                    <a:pt x="16" y="177"/>
                  </a:lnTo>
                  <a:lnTo>
                    <a:pt x="21" y="165"/>
                  </a:lnTo>
                  <a:lnTo>
                    <a:pt x="28" y="154"/>
                  </a:lnTo>
                  <a:lnTo>
                    <a:pt x="33" y="142"/>
                  </a:lnTo>
                  <a:lnTo>
                    <a:pt x="40" y="131"/>
                  </a:lnTo>
                  <a:lnTo>
                    <a:pt x="47" y="119"/>
                  </a:lnTo>
                  <a:lnTo>
                    <a:pt x="54" y="109"/>
                  </a:lnTo>
                  <a:lnTo>
                    <a:pt x="62" y="99"/>
                  </a:lnTo>
                  <a:lnTo>
                    <a:pt x="70" y="89"/>
                  </a:lnTo>
                  <a:lnTo>
                    <a:pt x="80" y="80"/>
                  </a:lnTo>
                  <a:lnTo>
                    <a:pt x="89" y="70"/>
                  </a:lnTo>
                  <a:lnTo>
                    <a:pt x="99" y="62"/>
                  </a:lnTo>
                  <a:lnTo>
                    <a:pt x="109" y="54"/>
                  </a:lnTo>
                  <a:lnTo>
                    <a:pt x="120" y="46"/>
                  </a:lnTo>
                  <a:lnTo>
                    <a:pt x="130" y="40"/>
                  </a:lnTo>
                  <a:lnTo>
                    <a:pt x="142" y="33"/>
                  </a:lnTo>
                  <a:lnTo>
                    <a:pt x="154" y="27"/>
                  </a:lnTo>
                  <a:lnTo>
                    <a:pt x="166" y="22"/>
                  </a:lnTo>
                  <a:lnTo>
                    <a:pt x="178" y="17"/>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8" name="Freeform 8"/>
            <p:cNvSpPr>
              <a:spLocks/>
            </p:cNvSpPr>
            <p:nvPr/>
          </p:nvSpPr>
          <p:spPr bwMode="auto">
            <a:xfrm>
              <a:off x="-1440644" y="1547505"/>
              <a:ext cx="217487" cy="117475"/>
            </a:xfrm>
            <a:custGeom>
              <a:avLst/>
              <a:gdLst/>
              <a:ahLst/>
              <a:cxnLst>
                <a:cxn ang="0">
                  <a:pos x="2757" y="0"/>
                </a:cxn>
                <a:cxn ang="0">
                  <a:pos x="2796" y="5"/>
                </a:cxn>
                <a:cxn ang="0">
                  <a:pos x="2835" y="17"/>
                </a:cxn>
                <a:cxn ang="0">
                  <a:pos x="2871" y="33"/>
                </a:cxn>
                <a:cxn ang="0">
                  <a:pos x="2903" y="54"/>
                </a:cxn>
                <a:cxn ang="0">
                  <a:pos x="2933" y="80"/>
                </a:cxn>
                <a:cxn ang="0">
                  <a:pos x="2958" y="109"/>
                </a:cxn>
                <a:cxn ang="0">
                  <a:pos x="2980" y="142"/>
                </a:cxn>
                <a:cxn ang="0">
                  <a:pos x="2996" y="177"/>
                </a:cxn>
                <a:cxn ang="0">
                  <a:pos x="3007" y="216"/>
                </a:cxn>
                <a:cxn ang="0">
                  <a:pos x="3012" y="257"/>
                </a:cxn>
                <a:cxn ang="0">
                  <a:pos x="3012" y="1366"/>
                </a:cxn>
                <a:cxn ang="0">
                  <a:pos x="3007" y="1405"/>
                </a:cxn>
                <a:cxn ang="0">
                  <a:pos x="2996" y="1444"/>
                </a:cxn>
                <a:cxn ang="0">
                  <a:pos x="2980" y="1480"/>
                </a:cxn>
                <a:cxn ang="0">
                  <a:pos x="2958" y="1512"/>
                </a:cxn>
                <a:cxn ang="0">
                  <a:pos x="2933" y="1542"/>
                </a:cxn>
                <a:cxn ang="0">
                  <a:pos x="2903" y="1567"/>
                </a:cxn>
                <a:cxn ang="0">
                  <a:pos x="2871" y="1589"/>
                </a:cxn>
                <a:cxn ang="0">
                  <a:pos x="2835" y="1605"/>
                </a:cxn>
                <a:cxn ang="0">
                  <a:pos x="2796" y="1616"/>
                </a:cxn>
                <a:cxn ang="0">
                  <a:pos x="2757" y="1621"/>
                </a:cxn>
                <a:cxn ang="0">
                  <a:pos x="256" y="1621"/>
                </a:cxn>
                <a:cxn ang="0">
                  <a:pos x="216" y="1616"/>
                </a:cxn>
                <a:cxn ang="0">
                  <a:pos x="177" y="1605"/>
                </a:cxn>
                <a:cxn ang="0">
                  <a:pos x="141" y="1589"/>
                </a:cxn>
                <a:cxn ang="0">
                  <a:pos x="109" y="1567"/>
                </a:cxn>
                <a:cxn ang="0">
                  <a:pos x="79" y="1542"/>
                </a:cxn>
                <a:cxn ang="0">
                  <a:pos x="54" y="1512"/>
                </a:cxn>
                <a:cxn ang="0">
                  <a:pos x="32" y="1480"/>
                </a:cxn>
                <a:cxn ang="0">
                  <a:pos x="16" y="1444"/>
                </a:cxn>
                <a:cxn ang="0">
                  <a:pos x="5" y="1405"/>
                </a:cxn>
                <a:cxn ang="0">
                  <a:pos x="0" y="1366"/>
                </a:cxn>
                <a:cxn ang="0">
                  <a:pos x="0" y="257"/>
                </a:cxn>
                <a:cxn ang="0">
                  <a:pos x="5" y="216"/>
                </a:cxn>
                <a:cxn ang="0">
                  <a:pos x="16" y="177"/>
                </a:cxn>
                <a:cxn ang="0">
                  <a:pos x="32" y="142"/>
                </a:cxn>
                <a:cxn ang="0">
                  <a:pos x="54" y="109"/>
                </a:cxn>
                <a:cxn ang="0">
                  <a:pos x="79" y="80"/>
                </a:cxn>
                <a:cxn ang="0">
                  <a:pos x="109" y="54"/>
                </a:cxn>
                <a:cxn ang="0">
                  <a:pos x="141" y="33"/>
                </a:cxn>
                <a:cxn ang="0">
                  <a:pos x="177" y="17"/>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7"/>
                  </a:lnTo>
                  <a:lnTo>
                    <a:pt x="2847" y="22"/>
                  </a:lnTo>
                  <a:lnTo>
                    <a:pt x="2860" y="27"/>
                  </a:lnTo>
                  <a:lnTo>
                    <a:pt x="2871" y="33"/>
                  </a:lnTo>
                  <a:lnTo>
                    <a:pt x="2882" y="40"/>
                  </a:lnTo>
                  <a:lnTo>
                    <a:pt x="2893" y="46"/>
                  </a:lnTo>
                  <a:lnTo>
                    <a:pt x="2903" y="54"/>
                  </a:lnTo>
                  <a:lnTo>
                    <a:pt x="2914" y="62"/>
                  </a:lnTo>
                  <a:lnTo>
                    <a:pt x="2924" y="70"/>
                  </a:lnTo>
                  <a:lnTo>
                    <a:pt x="2933" y="80"/>
                  </a:lnTo>
                  <a:lnTo>
                    <a:pt x="2942" y="89"/>
                  </a:lnTo>
                  <a:lnTo>
                    <a:pt x="2950" y="99"/>
                  </a:lnTo>
                  <a:lnTo>
                    <a:pt x="2958" y="109"/>
                  </a:lnTo>
                  <a:lnTo>
                    <a:pt x="2967" y="119"/>
                  </a:lnTo>
                  <a:lnTo>
                    <a:pt x="2974" y="131"/>
                  </a:lnTo>
                  <a:lnTo>
                    <a:pt x="2980" y="142"/>
                  </a:lnTo>
                  <a:lnTo>
                    <a:pt x="2986" y="154"/>
                  </a:lnTo>
                  <a:lnTo>
                    <a:pt x="2991" y="165"/>
                  </a:lnTo>
                  <a:lnTo>
                    <a:pt x="2996" y="177"/>
                  </a:lnTo>
                  <a:lnTo>
                    <a:pt x="3000" y="191"/>
                  </a:lnTo>
                  <a:lnTo>
                    <a:pt x="3004" y="203"/>
                  </a:lnTo>
                  <a:lnTo>
                    <a:pt x="3007" y="216"/>
                  </a:lnTo>
                  <a:lnTo>
                    <a:pt x="3009" y="229"/>
                  </a:lnTo>
                  <a:lnTo>
                    <a:pt x="3011" y="243"/>
                  </a:lnTo>
                  <a:lnTo>
                    <a:pt x="3012" y="257"/>
                  </a:lnTo>
                  <a:lnTo>
                    <a:pt x="3012" y="270"/>
                  </a:lnTo>
                  <a:lnTo>
                    <a:pt x="3012" y="1351"/>
                  </a:lnTo>
                  <a:lnTo>
                    <a:pt x="3012" y="1366"/>
                  </a:lnTo>
                  <a:lnTo>
                    <a:pt x="3011" y="1379"/>
                  </a:lnTo>
                  <a:lnTo>
                    <a:pt x="3009" y="1392"/>
                  </a:lnTo>
                  <a:lnTo>
                    <a:pt x="3007" y="1405"/>
                  </a:lnTo>
                  <a:lnTo>
                    <a:pt x="3004" y="1419"/>
                  </a:lnTo>
                  <a:lnTo>
                    <a:pt x="3000" y="1432"/>
                  </a:lnTo>
                  <a:lnTo>
                    <a:pt x="2996" y="1444"/>
                  </a:lnTo>
                  <a:lnTo>
                    <a:pt x="2991" y="1456"/>
                  </a:lnTo>
                  <a:lnTo>
                    <a:pt x="2986" y="1469"/>
                  </a:lnTo>
                  <a:lnTo>
                    <a:pt x="2980" y="1480"/>
                  </a:lnTo>
                  <a:lnTo>
                    <a:pt x="2974" y="1491"/>
                  </a:lnTo>
                  <a:lnTo>
                    <a:pt x="2967" y="1502"/>
                  </a:lnTo>
                  <a:lnTo>
                    <a:pt x="2958" y="1512"/>
                  </a:lnTo>
                  <a:lnTo>
                    <a:pt x="2950" y="1523"/>
                  </a:lnTo>
                  <a:lnTo>
                    <a:pt x="2942" y="1533"/>
                  </a:lnTo>
                  <a:lnTo>
                    <a:pt x="2933" y="1542"/>
                  </a:lnTo>
                  <a:lnTo>
                    <a:pt x="2924" y="1551"/>
                  </a:lnTo>
                  <a:lnTo>
                    <a:pt x="2914" y="1560"/>
                  </a:lnTo>
                  <a:lnTo>
                    <a:pt x="2903" y="1567"/>
                  </a:lnTo>
                  <a:lnTo>
                    <a:pt x="2893" y="1575"/>
                  </a:lnTo>
                  <a:lnTo>
                    <a:pt x="2882" y="1583"/>
                  </a:lnTo>
                  <a:lnTo>
                    <a:pt x="2871" y="1589"/>
                  </a:lnTo>
                  <a:lnTo>
                    <a:pt x="2860" y="1595"/>
                  </a:lnTo>
                  <a:lnTo>
                    <a:pt x="2847" y="1600"/>
                  </a:lnTo>
                  <a:lnTo>
                    <a:pt x="2835" y="1605"/>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5"/>
                  </a:lnTo>
                  <a:lnTo>
                    <a:pt x="165" y="1600"/>
                  </a:lnTo>
                  <a:lnTo>
                    <a:pt x="153" y="1595"/>
                  </a:lnTo>
                  <a:lnTo>
                    <a:pt x="141" y="1589"/>
                  </a:lnTo>
                  <a:lnTo>
                    <a:pt x="130" y="1583"/>
                  </a:lnTo>
                  <a:lnTo>
                    <a:pt x="119" y="1575"/>
                  </a:lnTo>
                  <a:lnTo>
                    <a:pt x="109" y="1567"/>
                  </a:lnTo>
                  <a:lnTo>
                    <a:pt x="98" y="1560"/>
                  </a:lnTo>
                  <a:lnTo>
                    <a:pt x="88" y="1551"/>
                  </a:lnTo>
                  <a:lnTo>
                    <a:pt x="79" y="1542"/>
                  </a:lnTo>
                  <a:lnTo>
                    <a:pt x="70" y="1533"/>
                  </a:lnTo>
                  <a:lnTo>
                    <a:pt x="62" y="1523"/>
                  </a:lnTo>
                  <a:lnTo>
                    <a:pt x="54" y="1512"/>
                  </a:lnTo>
                  <a:lnTo>
                    <a:pt x="45" y="1502"/>
                  </a:lnTo>
                  <a:lnTo>
                    <a:pt x="39" y="1491"/>
                  </a:lnTo>
                  <a:lnTo>
                    <a:pt x="32" y="1480"/>
                  </a:lnTo>
                  <a:lnTo>
                    <a:pt x="26" y="1469"/>
                  </a:lnTo>
                  <a:lnTo>
                    <a:pt x="21"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1" y="165"/>
                  </a:lnTo>
                  <a:lnTo>
                    <a:pt x="26" y="154"/>
                  </a:lnTo>
                  <a:lnTo>
                    <a:pt x="32" y="142"/>
                  </a:lnTo>
                  <a:lnTo>
                    <a:pt x="39" y="131"/>
                  </a:lnTo>
                  <a:lnTo>
                    <a:pt x="45" y="119"/>
                  </a:lnTo>
                  <a:lnTo>
                    <a:pt x="54" y="109"/>
                  </a:lnTo>
                  <a:lnTo>
                    <a:pt x="62" y="99"/>
                  </a:lnTo>
                  <a:lnTo>
                    <a:pt x="70" y="89"/>
                  </a:lnTo>
                  <a:lnTo>
                    <a:pt x="79" y="80"/>
                  </a:lnTo>
                  <a:lnTo>
                    <a:pt x="88" y="70"/>
                  </a:lnTo>
                  <a:lnTo>
                    <a:pt x="98" y="62"/>
                  </a:lnTo>
                  <a:lnTo>
                    <a:pt x="109" y="54"/>
                  </a:lnTo>
                  <a:lnTo>
                    <a:pt x="119" y="46"/>
                  </a:lnTo>
                  <a:lnTo>
                    <a:pt x="130" y="40"/>
                  </a:lnTo>
                  <a:lnTo>
                    <a:pt x="141" y="33"/>
                  </a:lnTo>
                  <a:lnTo>
                    <a:pt x="153" y="27"/>
                  </a:lnTo>
                  <a:lnTo>
                    <a:pt x="165" y="22"/>
                  </a:lnTo>
                  <a:lnTo>
                    <a:pt x="177" y="17"/>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59" name="Freeform 9"/>
            <p:cNvSpPr>
              <a:spLocks/>
            </p:cNvSpPr>
            <p:nvPr/>
          </p:nvSpPr>
          <p:spPr bwMode="auto">
            <a:xfrm>
              <a:off x="-1200931" y="1547505"/>
              <a:ext cx="217487" cy="117475"/>
            </a:xfrm>
            <a:custGeom>
              <a:avLst/>
              <a:gdLst/>
              <a:ahLst/>
              <a:cxnLst>
                <a:cxn ang="0">
                  <a:pos x="2756" y="0"/>
                </a:cxn>
                <a:cxn ang="0">
                  <a:pos x="2797" y="5"/>
                </a:cxn>
                <a:cxn ang="0">
                  <a:pos x="2836" y="17"/>
                </a:cxn>
                <a:cxn ang="0">
                  <a:pos x="2871" y="33"/>
                </a:cxn>
                <a:cxn ang="0">
                  <a:pos x="2904" y="54"/>
                </a:cxn>
                <a:cxn ang="0">
                  <a:pos x="2934" y="80"/>
                </a:cxn>
                <a:cxn ang="0">
                  <a:pos x="2959" y="109"/>
                </a:cxn>
                <a:cxn ang="0">
                  <a:pos x="2980" y="142"/>
                </a:cxn>
                <a:cxn ang="0">
                  <a:pos x="2997" y="177"/>
                </a:cxn>
                <a:cxn ang="0">
                  <a:pos x="3008" y="216"/>
                </a:cxn>
                <a:cxn ang="0">
                  <a:pos x="3013" y="257"/>
                </a:cxn>
                <a:cxn ang="0">
                  <a:pos x="3013" y="1366"/>
                </a:cxn>
                <a:cxn ang="0">
                  <a:pos x="3008" y="1405"/>
                </a:cxn>
                <a:cxn ang="0">
                  <a:pos x="2997" y="1444"/>
                </a:cxn>
                <a:cxn ang="0">
                  <a:pos x="2980" y="1480"/>
                </a:cxn>
                <a:cxn ang="0">
                  <a:pos x="2959" y="1512"/>
                </a:cxn>
                <a:cxn ang="0">
                  <a:pos x="2934" y="1542"/>
                </a:cxn>
                <a:cxn ang="0">
                  <a:pos x="2904" y="1567"/>
                </a:cxn>
                <a:cxn ang="0">
                  <a:pos x="2871" y="1589"/>
                </a:cxn>
                <a:cxn ang="0">
                  <a:pos x="2836" y="1605"/>
                </a:cxn>
                <a:cxn ang="0">
                  <a:pos x="2797" y="1616"/>
                </a:cxn>
                <a:cxn ang="0">
                  <a:pos x="2756" y="1621"/>
                </a:cxn>
                <a:cxn ang="0">
                  <a:pos x="256" y="1621"/>
                </a:cxn>
                <a:cxn ang="0">
                  <a:pos x="216" y="1616"/>
                </a:cxn>
                <a:cxn ang="0">
                  <a:pos x="177" y="1605"/>
                </a:cxn>
                <a:cxn ang="0">
                  <a:pos x="142" y="1589"/>
                </a:cxn>
                <a:cxn ang="0">
                  <a:pos x="108" y="1567"/>
                </a:cxn>
                <a:cxn ang="0">
                  <a:pos x="80" y="1542"/>
                </a:cxn>
                <a:cxn ang="0">
                  <a:pos x="54" y="1512"/>
                </a:cxn>
                <a:cxn ang="0">
                  <a:pos x="33" y="1480"/>
                </a:cxn>
                <a:cxn ang="0">
                  <a:pos x="16" y="1444"/>
                </a:cxn>
                <a:cxn ang="0">
                  <a:pos x="5" y="1405"/>
                </a:cxn>
                <a:cxn ang="0">
                  <a:pos x="0" y="1366"/>
                </a:cxn>
                <a:cxn ang="0">
                  <a:pos x="0" y="257"/>
                </a:cxn>
                <a:cxn ang="0">
                  <a:pos x="5" y="216"/>
                </a:cxn>
                <a:cxn ang="0">
                  <a:pos x="16" y="177"/>
                </a:cxn>
                <a:cxn ang="0">
                  <a:pos x="33" y="142"/>
                </a:cxn>
                <a:cxn ang="0">
                  <a:pos x="54" y="109"/>
                </a:cxn>
                <a:cxn ang="0">
                  <a:pos x="80" y="80"/>
                </a:cxn>
                <a:cxn ang="0">
                  <a:pos x="108" y="54"/>
                </a:cxn>
                <a:cxn ang="0">
                  <a:pos x="142" y="33"/>
                </a:cxn>
                <a:cxn ang="0">
                  <a:pos x="177" y="17"/>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7"/>
                  </a:lnTo>
                  <a:lnTo>
                    <a:pt x="2848" y="22"/>
                  </a:lnTo>
                  <a:lnTo>
                    <a:pt x="2859" y="27"/>
                  </a:lnTo>
                  <a:lnTo>
                    <a:pt x="2871" y="33"/>
                  </a:lnTo>
                  <a:lnTo>
                    <a:pt x="2883" y="40"/>
                  </a:lnTo>
                  <a:lnTo>
                    <a:pt x="2894" y="46"/>
                  </a:lnTo>
                  <a:lnTo>
                    <a:pt x="2904" y="54"/>
                  </a:lnTo>
                  <a:lnTo>
                    <a:pt x="2914" y="62"/>
                  </a:lnTo>
                  <a:lnTo>
                    <a:pt x="2924" y="70"/>
                  </a:lnTo>
                  <a:lnTo>
                    <a:pt x="2934" y="80"/>
                  </a:lnTo>
                  <a:lnTo>
                    <a:pt x="2943" y="89"/>
                  </a:lnTo>
                  <a:lnTo>
                    <a:pt x="2951" y="99"/>
                  </a:lnTo>
                  <a:lnTo>
                    <a:pt x="2959" y="109"/>
                  </a:lnTo>
                  <a:lnTo>
                    <a:pt x="2966" y="119"/>
                  </a:lnTo>
                  <a:lnTo>
                    <a:pt x="2973" y="131"/>
                  </a:lnTo>
                  <a:lnTo>
                    <a:pt x="2980" y="142"/>
                  </a:lnTo>
                  <a:lnTo>
                    <a:pt x="2987" y="154"/>
                  </a:lnTo>
                  <a:lnTo>
                    <a:pt x="2992" y="165"/>
                  </a:lnTo>
                  <a:lnTo>
                    <a:pt x="2997" y="177"/>
                  </a:lnTo>
                  <a:lnTo>
                    <a:pt x="3001" y="191"/>
                  </a:lnTo>
                  <a:lnTo>
                    <a:pt x="3005" y="203"/>
                  </a:lnTo>
                  <a:lnTo>
                    <a:pt x="3008" y="216"/>
                  </a:lnTo>
                  <a:lnTo>
                    <a:pt x="3010" y="229"/>
                  </a:lnTo>
                  <a:lnTo>
                    <a:pt x="3012" y="243"/>
                  </a:lnTo>
                  <a:lnTo>
                    <a:pt x="3013" y="257"/>
                  </a:lnTo>
                  <a:lnTo>
                    <a:pt x="3013" y="270"/>
                  </a:lnTo>
                  <a:lnTo>
                    <a:pt x="3013" y="1351"/>
                  </a:lnTo>
                  <a:lnTo>
                    <a:pt x="3013" y="1366"/>
                  </a:lnTo>
                  <a:lnTo>
                    <a:pt x="3012" y="1379"/>
                  </a:lnTo>
                  <a:lnTo>
                    <a:pt x="3010" y="1392"/>
                  </a:lnTo>
                  <a:lnTo>
                    <a:pt x="3008" y="1405"/>
                  </a:lnTo>
                  <a:lnTo>
                    <a:pt x="3005" y="1419"/>
                  </a:lnTo>
                  <a:lnTo>
                    <a:pt x="3001" y="1432"/>
                  </a:lnTo>
                  <a:lnTo>
                    <a:pt x="2997" y="1444"/>
                  </a:lnTo>
                  <a:lnTo>
                    <a:pt x="2992" y="1456"/>
                  </a:lnTo>
                  <a:lnTo>
                    <a:pt x="2987" y="1469"/>
                  </a:lnTo>
                  <a:lnTo>
                    <a:pt x="2980" y="1480"/>
                  </a:lnTo>
                  <a:lnTo>
                    <a:pt x="2973" y="1491"/>
                  </a:lnTo>
                  <a:lnTo>
                    <a:pt x="2966" y="1502"/>
                  </a:lnTo>
                  <a:lnTo>
                    <a:pt x="2959" y="1512"/>
                  </a:lnTo>
                  <a:lnTo>
                    <a:pt x="2951" y="1523"/>
                  </a:lnTo>
                  <a:lnTo>
                    <a:pt x="2943" y="1533"/>
                  </a:lnTo>
                  <a:lnTo>
                    <a:pt x="2934" y="1542"/>
                  </a:lnTo>
                  <a:lnTo>
                    <a:pt x="2924" y="1551"/>
                  </a:lnTo>
                  <a:lnTo>
                    <a:pt x="2914" y="1560"/>
                  </a:lnTo>
                  <a:lnTo>
                    <a:pt x="2904" y="1567"/>
                  </a:lnTo>
                  <a:lnTo>
                    <a:pt x="2894" y="1575"/>
                  </a:lnTo>
                  <a:lnTo>
                    <a:pt x="2883" y="1583"/>
                  </a:lnTo>
                  <a:lnTo>
                    <a:pt x="2871" y="1589"/>
                  </a:lnTo>
                  <a:lnTo>
                    <a:pt x="2859" y="1595"/>
                  </a:lnTo>
                  <a:lnTo>
                    <a:pt x="2848" y="1600"/>
                  </a:lnTo>
                  <a:lnTo>
                    <a:pt x="2836" y="1605"/>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5"/>
                  </a:lnTo>
                  <a:lnTo>
                    <a:pt x="165" y="1600"/>
                  </a:lnTo>
                  <a:lnTo>
                    <a:pt x="153" y="1595"/>
                  </a:lnTo>
                  <a:lnTo>
                    <a:pt x="142" y="1589"/>
                  </a:lnTo>
                  <a:lnTo>
                    <a:pt x="131" y="1583"/>
                  </a:lnTo>
                  <a:lnTo>
                    <a:pt x="119" y="1575"/>
                  </a:lnTo>
                  <a:lnTo>
                    <a:pt x="108" y="1567"/>
                  </a:lnTo>
                  <a:lnTo>
                    <a:pt x="98" y="1560"/>
                  </a:lnTo>
                  <a:lnTo>
                    <a:pt x="89" y="1551"/>
                  </a:lnTo>
                  <a:lnTo>
                    <a:pt x="80" y="1542"/>
                  </a:lnTo>
                  <a:lnTo>
                    <a:pt x="70" y="1533"/>
                  </a:lnTo>
                  <a:lnTo>
                    <a:pt x="61" y="1523"/>
                  </a:lnTo>
                  <a:lnTo>
                    <a:pt x="54" y="1512"/>
                  </a:lnTo>
                  <a:lnTo>
                    <a:pt x="46" y="1502"/>
                  </a:lnTo>
                  <a:lnTo>
                    <a:pt x="39" y="1491"/>
                  </a:lnTo>
                  <a:lnTo>
                    <a:pt x="33" y="1480"/>
                  </a:lnTo>
                  <a:lnTo>
                    <a:pt x="27" y="1469"/>
                  </a:lnTo>
                  <a:lnTo>
                    <a:pt x="22" y="1456"/>
                  </a:lnTo>
                  <a:lnTo>
                    <a:pt x="16" y="1444"/>
                  </a:lnTo>
                  <a:lnTo>
                    <a:pt x="12" y="1432"/>
                  </a:lnTo>
                  <a:lnTo>
                    <a:pt x="8" y="1419"/>
                  </a:lnTo>
                  <a:lnTo>
                    <a:pt x="5" y="1405"/>
                  </a:lnTo>
                  <a:lnTo>
                    <a:pt x="3" y="1392"/>
                  </a:lnTo>
                  <a:lnTo>
                    <a:pt x="1" y="1379"/>
                  </a:lnTo>
                  <a:lnTo>
                    <a:pt x="0" y="1366"/>
                  </a:lnTo>
                  <a:lnTo>
                    <a:pt x="0" y="1351"/>
                  </a:lnTo>
                  <a:lnTo>
                    <a:pt x="0" y="270"/>
                  </a:lnTo>
                  <a:lnTo>
                    <a:pt x="0" y="257"/>
                  </a:lnTo>
                  <a:lnTo>
                    <a:pt x="1" y="243"/>
                  </a:lnTo>
                  <a:lnTo>
                    <a:pt x="3" y="229"/>
                  </a:lnTo>
                  <a:lnTo>
                    <a:pt x="5" y="216"/>
                  </a:lnTo>
                  <a:lnTo>
                    <a:pt x="8" y="203"/>
                  </a:lnTo>
                  <a:lnTo>
                    <a:pt x="12" y="191"/>
                  </a:lnTo>
                  <a:lnTo>
                    <a:pt x="16" y="177"/>
                  </a:lnTo>
                  <a:lnTo>
                    <a:pt x="22" y="165"/>
                  </a:lnTo>
                  <a:lnTo>
                    <a:pt x="27" y="154"/>
                  </a:lnTo>
                  <a:lnTo>
                    <a:pt x="33" y="142"/>
                  </a:lnTo>
                  <a:lnTo>
                    <a:pt x="39" y="131"/>
                  </a:lnTo>
                  <a:lnTo>
                    <a:pt x="46" y="119"/>
                  </a:lnTo>
                  <a:lnTo>
                    <a:pt x="54" y="109"/>
                  </a:lnTo>
                  <a:lnTo>
                    <a:pt x="61" y="99"/>
                  </a:lnTo>
                  <a:lnTo>
                    <a:pt x="70" y="89"/>
                  </a:lnTo>
                  <a:lnTo>
                    <a:pt x="80" y="80"/>
                  </a:lnTo>
                  <a:lnTo>
                    <a:pt x="89" y="70"/>
                  </a:lnTo>
                  <a:lnTo>
                    <a:pt x="98" y="62"/>
                  </a:lnTo>
                  <a:lnTo>
                    <a:pt x="108" y="54"/>
                  </a:lnTo>
                  <a:lnTo>
                    <a:pt x="119" y="46"/>
                  </a:lnTo>
                  <a:lnTo>
                    <a:pt x="131" y="40"/>
                  </a:lnTo>
                  <a:lnTo>
                    <a:pt x="142" y="33"/>
                  </a:lnTo>
                  <a:lnTo>
                    <a:pt x="153" y="27"/>
                  </a:lnTo>
                  <a:lnTo>
                    <a:pt x="165" y="22"/>
                  </a:lnTo>
                  <a:lnTo>
                    <a:pt x="177" y="17"/>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0" name="Freeform 10"/>
            <p:cNvSpPr>
              <a:spLocks/>
            </p:cNvSpPr>
            <p:nvPr/>
          </p:nvSpPr>
          <p:spPr bwMode="auto">
            <a:xfrm>
              <a:off x="-2040719" y="1401455"/>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2"/>
                </a:cxn>
                <a:cxn ang="0">
                  <a:pos x="2996" y="177"/>
                </a:cxn>
                <a:cxn ang="0">
                  <a:pos x="3007" y="216"/>
                </a:cxn>
                <a:cxn ang="0">
                  <a:pos x="3013" y="257"/>
                </a:cxn>
                <a:cxn ang="0">
                  <a:pos x="3013" y="1365"/>
                </a:cxn>
                <a:cxn ang="0">
                  <a:pos x="3007" y="1405"/>
                </a:cxn>
                <a:cxn ang="0">
                  <a:pos x="2996" y="1444"/>
                </a:cxn>
                <a:cxn ang="0">
                  <a:pos x="2980" y="1480"/>
                </a:cxn>
                <a:cxn ang="0">
                  <a:pos x="2960" y="1513"/>
                </a:cxn>
                <a:cxn ang="0">
                  <a:pos x="2934" y="1542"/>
                </a:cxn>
                <a:cxn ang="0">
                  <a:pos x="2905" y="1568"/>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8"/>
                </a:cxn>
                <a:cxn ang="0">
                  <a:pos x="79" y="1542"/>
                </a:cxn>
                <a:cxn ang="0">
                  <a:pos x="54" y="1513"/>
                </a:cxn>
                <a:cxn ang="0">
                  <a:pos x="32" y="1480"/>
                </a:cxn>
                <a:cxn ang="0">
                  <a:pos x="16" y="1444"/>
                </a:cxn>
                <a:cxn ang="0">
                  <a:pos x="6" y="1405"/>
                </a:cxn>
                <a:cxn ang="0">
                  <a:pos x="1" y="1365"/>
                </a:cxn>
                <a:cxn ang="0">
                  <a:pos x="1" y="257"/>
                </a:cxn>
                <a:cxn ang="0">
                  <a:pos x="6" y="216"/>
                </a:cxn>
                <a:cxn ang="0">
                  <a:pos x="16" y="177"/>
                </a:cxn>
                <a:cxn ang="0">
                  <a:pos x="32" y="142"/>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40"/>
                  </a:lnTo>
                  <a:lnTo>
                    <a:pt x="2893" y="47"/>
                  </a:lnTo>
                  <a:lnTo>
                    <a:pt x="2905" y="54"/>
                  </a:lnTo>
                  <a:lnTo>
                    <a:pt x="2915" y="62"/>
                  </a:lnTo>
                  <a:lnTo>
                    <a:pt x="2924" y="70"/>
                  </a:lnTo>
                  <a:lnTo>
                    <a:pt x="2934" y="79"/>
                  </a:lnTo>
                  <a:lnTo>
                    <a:pt x="2942" y="89"/>
                  </a:lnTo>
                  <a:lnTo>
                    <a:pt x="2951" y="99"/>
                  </a:lnTo>
                  <a:lnTo>
                    <a:pt x="2960" y="109"/>
                  </a:lnTo>
                  <a:lnTo>
                    <a:pt x="2967" y="119"/>
                  </a:lnTo>
                  <a:lnTo>
                    <a:pt x="2974" y="130"/>
                  </a:lnTo>
                  <a:lnTo>
                    <a:pt x="2980" y="142"/>
                  </a:lnTo>
                  <a:lnTo>
                    <a:pt x="2986" y="154"/>
                  </a:lnTo>
                  <a:lnTo>
                    <a:pt x="2992" y="165"/>
                  </a:lnTo>
                  <a:lnTo>
                    <a:pt x="2996" y="177"/>
                  </a:lnTo>
                  <a:lnTo>
                    <a:pt x="3001" y="190"/>
                  </a:lnTo>
                  <a:lnTo>
                    <a:pt x="3004" y="203"/>
                  </a:lnTo>
                  <a:lnTo>
                    <a:pt x="3007" y="216"/>
                  </a:lnTo>
                  <a:lnTo>
                    <a:pt x="3011" y="229"/>
                  </a:lnTo>
                  <a:lnTo>
                    <a:pt x="3012" y="242"/>
                  </a:lnTo>
                  <a:lnTo>
                    <a:pt x="3013" y="257"/>
                  </a:lnTo>
                  <a:lnTo>
                    <a:pt x="3014" y="270"/>
                  </a:lnTo>
                  <a:lnTo>
                    <a:pt x="3014" y="1351"/>
                  </a:lnTo>
                  <a:lnTo>
                    <a:pt x="3013" y="1365"/>
                  </a:lnTo>
                  <a:lnTo>
                    <a:pt x="3012" y="1379"/>
                  </a:lnTo>
                  <a:lnTo>
                    <a:pt x="3011" y="1392"/>
                  </a:lnTo>
                  <a:lnTo>
                    <a:pt x="3007" y="1405"/>
                  </a:lnTo>
                  <a:lnTo>
                    <a:pt x="3004" y="1418"/>
                  </a:lnTo>
                  <a:lnTo>
                    <a:pt x="3001" y="1432"/>
                  </a:lnTo>
                  <a:lnTo>
                    <a:pt x="2996" y="1444"/>
                  </a:lnTo>
                  <a:lnTo>
                    <a:pt x="2992" y="1456"/>
                  </a:lnTo>
                  <a:lnTo>
                    <a:pt x="2986" y="1468"/>
                  </a:lnTo>
                  <a:lnTo>
                    <a:pt x="2980" y="1480"/>
                  </a:lnTo>
                  <a:lnTo>
                    <a:pt x="2974" y="1491"/>
                  </a:lnTo>
                  <a:lnTo>
                    <a:pt x="2967" y="1502"/>
                  </a:lnTo>
                  <a:lnTo>
                    <a:pt x="2960" y="1513"/>
                  </a:lnTo>
                  <a:lnTo>
                    <a:pt x="2951" y="1523"/>
                  </a:lnTo>
                  <a:lnTo>
                    <a:pt x="2942" y="1532"/>
                  </a:lnTo>
                  <a:lnTo>
                    <a:pt x="2934" y="1542"/>
                  </a:lnTo>
                  <a:lnTo>
                    <a:pt x="2924" y="1551"/>
                  </a:lnTo>
                  <a:lnTo>
                    <a:pt x="2915" y="1560"/>
                  </a:lnTo>
                  <a:lnTo>
                    <a:pt x="2905" y="1568"/>
                  </a:lnTo>
                  <a:lnTo>
                    <a:pt x="2893" y="1575"/>
                  </a:lnTo>
                  <a:lnTo>
                    <a:pt x="2883" y="1582"/>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2"/>
                  </a:lnTo>
                  <a:lnTo>
                    <a:pt x="120" y="1575"/>
                  </a:lnTo>
                  <a:lnTo>
                    <a:pt x="109" y="1568"/>
                  </a:lnTo>
                  <a:lnTo>
                    <a:pt x="99" y="1560"/>
                  </a:lnTo>
                  <a:lnTo>
                    <a:pt x="88" y="1551"/>
                  </a:lnTo>
                  <a:lnTo>
                    <a:pt x="79" y="1542"/>
                  </a:lnTo>
                  <a:lnTo>
                    <a:pt x="70" y="1532"/>
                  </a:lnTo>
                  <a:lnTo>
                    <a:pt x="62" y="1523"/>
                  </a:lnTo>
                  <a:lnTo>
                    <a:pt x="54" y="1513"/>
                  </a:lnTo>
                  <a:lnTo>
                    <a:pt x="47" y="1502"/>
                  </a:lnTo>
                  <a:lnTo>
                    <a:pt x="40" y="1491"/>
                  </a:lnTo>
                  <a:lnTo>
                    <a:pt x="32" y="1480"/>
                  </a:lnTo>
                  <a:lnTo>
                    <a:pt x="27" y="1468"/>
                  </a:lnTo>
                  <a:lnTo>
                    <a:pt x="21" y="1456"/>
                  </a:lnTo>
                  <a:lnTo>
                    <a:pt x="16" y="1444"/>
                  </a:lnTo>
                  <a:lnTo>
                    <a:pt x="12" y="1432"/>
                  </a:lnTo>
                  <a:lnTo>
                    <a:pt x="9" y="1418"/>
                  </a:lnTo>
                  <a:lnTo>
                    <a:pt x="6" y="1405"/>
                  </a:lnTo>
                  <a:lnTo>
                    <a:pt x="3" y="1392"/>
                  </a:lnTo>
                  <a:lnTo>
                    <a:pt x="2" y="1379"/>
                  </a:lnTo>
                  <a:lnTo>
                    <a:pt x="1" y="1365"/>
                  </a:lnTo>
                  <a:lnTo>
                    <a:pt x="0" y="1351"/>
                  </a:lnTo>
                  <a:lnTo>
                    <a:pt x="0" y="270"/>
                  </a:lnTo>
                  <a:lnTo>
                    <a:pt x="1" y="257"/>
                  </a:lnTo>
                  <a:lnTo>
                    <a:pt x="2" y="242"/>
                  </a:lnTo>
                  <a:lnTo>
                    <a:pt x="3" y="229"/>
                  </a:lnTo>
                  <a:lnTo>
                    <a:pt x="6" y="216"/>
                  </a:lnTo>
                  <a:lnTo>
                    <a:pt x="9" y="203"/>
                  </a:lnTo>
                  <a:lnTo>
                    <a:pt x="12" y="190"/>
                  </a:lnTo>
                  <a:lnTo>
                    <a:pt x="16" y="177"/>
                  </a:lnTo>
                  <a:lnTo>
                    <a:pt x="21" y="165"/>
                  </a:lnTo>
                  <a:lnTo>
                    <a:pt x="27" y="154"/>
                  </a:lnTo>
                  <a:lnTo>
                    <a:pt x="32" y="142"/>
                  </a:lnTo>
                  <a:lnTo>
                    <a:pt x="40" y="130"/>
                  </a:lnTo>
                  <a:lnTo>
                    <a:pt x="47" y="119"/>
                  </a:lnTo>
                  <a:lnTo>
                    <a:pt x="54" y="109"/>
                  </a:lnTo>
                  <a:lnTo>
                    <a:pt x="62" y="99"/>
                  </a:lnTo>
                  <a:lnTo>
                    <a:pt x="70" y="89"/>
                  </a:lnTo>
                  <a:lnTo>
                    <a:pt x="79" y="79"/>
                  </a:lnTo>
                  <a:lnTo>
                    <a:pt x="88" y="70"/>
                  </a:lnTo>
                  <a:lnTo>
                    <a:pt x="99" y="62"/>
                  </a:lnTo>
                  <a:lnTo>
                    <a:pt x="109" y="54"/>
                  </a:lnTo>
                  <a:lnTo>
                    <a:pt x="120" y="47"/>
                  </a:lnTo>
                  <a:lnTo>
                    <a:pt x="130" y="40"/>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1" name="Freeform 11"/>
            <p:cNvSpPr>
              <a:spLocks/>
            </p:cNvSpPr>
            <p:nvPr/>
          </p:nvSpPr>
          <p:spPr bwMode="auto">
            <a:xfrm>
              <a:off x="-1799419" y="1401455"/>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59" y="1513"/>
                </a:cxn>
                <a:cxn ang="0">
                  <a:pos x="2934" y="1542"/>
                </a:cxn>
                <a:cxn ang="0">
                  <a:pos x="2904" y="1568"/>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8"/>
                </a:cxn>
                <a:cxn ang="0">
                  <a:pos x="80" y="1542"/>
                </a:cxn>
                <a:cxn ang="0">
                  <a:pos x="54" y="1513"/>
                </a:cxn>
                <a:cxn ang="0">
                  <a:pos x="33" y="1480"/>
                </a:cxn>
                <a:cxn ang="0">
                  <a:pos x="17" y="1444"/>
                </a:cxn>
                <a:cxn ang="0">
                  <a:pos x="5" y="1405"/>
                </a:cxn>
                <a:cxn ang="0">
                  <a:pos x="0" y="1365"/>
                </a:cxn>
                <a:cxn ang="0">
                  <a:pos x="0" y="257"/>
                </a:cxn>
                <a:cxn ang="0">
                  <a:pos x="5" y="216"/>
                </a:cxn>
                <a:cxn ang="0">
                  <a:pos x="17" y="177"/>
                </a:cxn>
                <a:cxn ang="0">
                  <a:pos x="33" y="142"/>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40"/>
                  </a:lnTo>
                  <a:lnTo>
                    <a:pt x="2894" y="47"/>
                  </a:lnTo>
                  <a:lnTo>
                    <a:pt x="2904" y="54"/>
                  </a:lnTo>
                  <a:lnTo>
                    <a:pt x="2914" y="62"/>
                  </a:lnTo>
                  <a:lnTo>
                    <a:pt x="2924" y="70"/>
                  </a:lnTo>
                  <a:lnTo>
                    <a:pt x="2934" y="79"/>
                  </a:lnTo>
                  <a:lnTo>
                    <a:pt x="2943" y="89"/>
                  </a:lnTo>
                  <a:lnTo>
                    <a:pt x="2951" y="99"/>
                  </a:lnTo>
                  <a:lnTo>
                    <a:pt x="2959" y="109"/>
                  </a:lnTo>
                  <a:lnTo>
                    <a:pt x="2967" y="119"/>
                  </a:lnTo>
                  <a:lnTo>
                    <a:pt x="2974" y="130"/>
                  </a:lnTo>
                  <a:lnTo>
                    <a:pt x="2981" y="142"/>
                  </a:lnTo>
                  <a:lnTo>
                    <a:pt x="2987" y="154"/>
                  </a:lnTo>
                  <a:lnTo>
                    <a:pt x="2992" y="165"/>
                  </a:lnTo>
                  <a:lnTo>
                    <a:pt x="2997" y="177"/>
                  </a:lnTo>
                  <a:lnTo>
                    <a:pt x="3001"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1" y="1432"/>
                  </a:lnTo>
                  <a:lnTo>
                    <a:pt x="2997" y="1444"/>
                  </a:lnTo>
                  <a:lnTo>
                    <a:pt x="2992" y="1456"/>
                  </a:lnTo>
                  <a:lnTo>
                    <a:pt x="2987" y="1468"/>
                  </a:lnTo>
                  <a:lnTo>
                    <a:pt x="2981" y="1480"/>
                  </a:lnTo>
                  <a:lnTo>
                    <a:pt x="2974" y="1491"/>
                  </a:lnTo>
                  <a:lnTo>
                    <a:pt x="2967" y="1502"/>
                  </a:lnTo>
                  <a:lnTo>
                    <a:pt x="2959" y="1513"/>
                  </a:lnTo>
                  <a:lnTo>
                    <a:pt x="2951" y="1523"/>
                  </a:lnTo>
                  <a:lnTo>
                    <a:pt x="2943" y="1532"/>
                  </a:lnTo>
                  <a:lnTo>
                    <a:pt x="2934" y="1542"/>
                  </a:lnTo>
                  <a:lnTo>
                    <a:pt x="2924" y="1551"/>
                  </a:lnTo>
                  <a:lnTo>
                    <a:pt x="2914" y="1560"/>
                  </a:lnTo>
                  <a:lnTo>
                    <a:pt x="2904" y="1568"/>
                  </a:lnTo>
                  <a:lnTo>
                    <a:pt x="2894" y="1575"/>
                  </a:lnTo>
                  <a:lnTo>
                    <a:pt x="2883" y="1582"/>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2"/>
                  </a:lnTo>
                  <a:lnTo>
                    <a:pt x="120" y="1575"/>
                  </a:lnTo>
                  <a:lnTo>
                    <a:pt x="109" y="1568"/>
                  </a:lnTo>
                  <a:lnTo>
                    <a:pt x="99" y="1560"/>
                  </a:lnTo>
                  <a:lnTo>
                    <a:pt x="89" y="1551"/>
                  </a:lnTo>
                  <a:lnTo>
                    <a:pt x="80" y="1542"/>
                  </a:lnTo>
                  <a:lnTo>
                    <a:pt x="71" y="1532"/>
                  </a:lnTo>
                  <a:lnTo>
                    <a:pt x="62" y="1523"/>
                  </a:lnTo>
                  <a:lnTo>
                    <a:pt x="54" y="1513"/>
                  </a:lnTo>
                  <a:lnTo>
                    <a:pt x="46" y="1502"/>
                  </a:lnTo>
                  <a:lnTo>
                    <a:pt x="40" y="1491"/>
                  </a:lnTo>
                  <a:lnTo>
                    <a:pt x="33" y="1480"/>
                  </a:lnTo>
                  <a:lnTo>
                    <a:pt x="27" y="1468"/>
                  </a:lnTo>
                  <a:lnTo>
                    <a:pt x="22" y="1456"/>
                  </a:lnTo>
                  <a:lnTo>
                    <a:pt x="17" y="1444"/>
                  </a:lnTo>
                  <a:lnTo>
                    <a:pt x="13"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3" y="190"/>
                  </a:lnTo>
                  <a:lnTo>
                    <a:pt x="17" y="177"/>
                  </a:lnTo>
                  <a:lnTo>
                    <a:pt x="22" y="165"/>
                  </a:lnTo>
                  <a:lnTo>
                    <a:pt x="27" y="154"/>
                  </a:lnTo>
                  <a:lnTo>
                    <a:pt x="33" y="142"/>
                  </a:lnTo>
                  <a:lnTo>
                    <a:pt x="40" y="130"/>
                  </a:lnTo>
                  <a:lnTo>
                    <a:pt x="46" y="119"/>
                  </a:lnTo>
                  <a:lnTo>
                    <a:pt x="54" y="109"/>
                  </a:lnTo>
                  <a:lnTo>
                    <a:pt x="62" y="99"/>
                  </a:lnTo>
                  <a:lnTo>
                    <a:pt x="71" y="89"/>
                  </a:lnTo>
                  <a:lnTo>
                    <a:pt x="80" y="79"/>
                  </a:lnTo>
                  <a:lnTo>
                    <a:pt x="89" y="70"/>
                  </a:lnTo>
                  <a:lnTo>
                    <a:pt x="99" y="62"/>
                  </a:lnTo>
                  <a:lnTo>
                    <a:pt x="109" y="54"/>
                  </a:lnTo>
                  <a:lnTo>
                    <a:pt x="120" y="47"/>
                  </a:lnTo>
                  <a:lnTo>
                    <a:pt x="131" y="40"/>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2" name="Freeform 12"/>
            <p:cNvSpPr>
              <a:spLocks/>
            </p:cNvSpPr>
            <p:nvPr/>
          </p:nvSpPr>
          <p:spPr bwMode="auto">
            <a:xfrm>
              <a:off x="-1559706" y="1401455"/>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2"/>
                </a:cxn>
                <a:cxn ang="0">
                  <a:pos x="2996" y="177"/>
                </a:cxn>
                <a:cxn ang="0">
                  <a:pos x="3008" y="216"/>
                </a:cxn>
                <a:cxn ang="0">
                  <a:pos x="3013" y="257"/>
                </a:cxn>
                <a:cxn ang="0">
                  <a:pos x="3013" y="1365"/>
                </a:cxn>
                <a:cxn ang="0">
                  <a:pos x="3008" y="1405"/>
                </a:cxn>
                <a:cxn ang="0">
                  <a:pos x="2996" y="1444"/>
                </a:cxn>
                <a:cxn ang="0">
                  <a:pos x="2980" y="1480"/>
                </a:cxn>
                <a:cxn ang="0">
                  <a:pos x="2959" y="1513"/>
                </a:cxn>
                <a:cxn ang="0">
                  <a:pos x="2933" y="1542"/>
                </a:cxn>
                <a:cxn ang="0">
                  <a:pos x="2904" y="1568"/>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8"/>
                </a:cxn>
                <a:cxn ang="0">
                  <a:pos x="79" y="1542"/>
                </a:cxn>
                <a:cxn ang="0">
                  <a:pos x="54" y="1513"/>
                </a:cxn>
                <a:cxn ang="0">
                  <a:pos x="32" y="1480"/>
                </a:cxn>
                <a:cxn ang="0">
                  <a:pos x="16" y="1444"/>
                </a:cxn>
                <a:cxn ang="0">
                  <a:pos x="5" y="1405"/>
                </a:cxn>
                <a:cxn ang="0">
                  <a:pos x="0" y="1365"/>
                </a:cxn>
                <a:cxn ang="0">
                  <a:pos x="0" y="257"/>
                </a:cxn>
                <a:cxn ang="0">
                  <a:pos x="5" y="216"/>
                </a:cxn>
                <a:cxn ang="0">
                  <a:pos x="16" y="177"/>
                </a:cxn>
                <a:cxn ang="0">
                  <a:pos x="32" y="142"/>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40"/>
                  </a:lnTo>
                  <a:lnTo>
                    <a:pt x="2893" y="47"/>
                  </a:lnTo>
                  <a:lnTo>
                    <a:pt x="2904" y="54"/>
                  </a:lnTo>
                  <a:lnTo>
                    <a:pt x="2914" y="62"/>
                  </a:lnTo>
                  <a:lnTo>
                    <a:pt x="2924" y="70"/>
                  </a:lnTo>
                  <a:lnTo>
                    <a:pt x="2933" y="79"/>
                  </a:lnTo>
                  <a:lnTo>
                    <a:pt x="2942" y="89"/>
                  </a:lnTo>
                  <a:lnTo>
                    <a:pt x="2951" y="99"/>
                  </a:lnTo>
                  <a:lnTo>
                    <a:pt x="2959" y="109"/>
                  </a:lnTo>
                  <a:lnTo>
                    <a:pt x="2966" y="119"/>
                  </a:lnTo>
                  <a:lnTo>
                    <a:pt x="2973" y="130"/>
                  </a:lnTo>
                  <a:lnTo>
                    <a:pt x="2980" y="142"/>
                  </a:lnTo>
                  <a:lnTo>
                    <a:pt x="2986" y="154"/>
                  </a:lnTo>
                  <a:lnTo>
                    <a:pt x="2991" y="165"/>
                  </a:lnTo>
                  <a:lnTo>
                    <a:pt x="2996" y="177"/>
                  </a:lnTo>
                  <a:lnTo>
                    <a:pt x="3000" y="190"/>
                  </a:lnTo>
                  <a:lnTo>
                    <a:pt x="3005" y="203"/>
                  </a:lnTo>
                  <a:lnTo>
                    <a:pt x="3008" y="216"/>
                  </a:lnTo>
                  <a:lnTo>
                    <a:pt x="3010" y="229"/>
                  </a:lnTo>
                  <a:lnTo>
                    <a:pt x="3012" y="242"/>
                  </a:lnTo>
                  <a:lnTo>
                    <a:pt x="3013" y="257"/>
                  </a:lnTo>
                  <a:lnTo>
                    <a:pt x="3013" y="270"/>
                  </a:lnTo>
                  <a:lnTo>
                    <a:pt x="3013" y="1351"/>
                  </a:lnTo>
                  <a:lnTo>
                    <a:pt x="3013" y="1365"/>
                  </a:lnTo>
                  <a:lnTo>
                    <a:pt x="3012" y="1379"/>
                  </a:lnTo>
                  <a:lnTo>
                    <a:pt x="3010" y="1392"/>
                  </a:lnTo>
                  <a:lnTo>
                    <a:pt x="3008" y="1405"/>
                  </a:lnTo>
                  <a:lnTo>
                    <a:pt x="3005" y="1418"/>
                  </a:lnTo>
                  <a:lnTo>
                    <a:pt x="3000" y="1432"/>
                  </a:lnTo>
                  <a:lnTo>
                    <a:pt x="2996" y="1444"/>
                  </a:lnTo>
                  <a:lnTo>
                    <a:pt x="2991" y="1456"/>
                  </a:lnTo>
                  <a:lnTo>
                    <a:pt x="2986" y="1468"/>
                  </a:lnTo>
                  <a:lnTo>
                    <a:pt x="2980" y="1480"/>
                  </a:lnTo>
                  <a:lnTo>
                    <a:pt x="2973" y="1491"/>
                  </a:lnTo>
                  <a:lnTo>
                    <a:pt x="2966" y="1502"/>
                  </a:lnTo>
                  <a:lnTo>
                    <a:pt x="2959" y="1513"/>
                  </a:lnTo>
                  <a:lnTo>
                    <a:pt x="2951" y="1523"/>
                  </a:lnTo>
                  <a:lnTo>
                    <a:pt x="2942" y="1532"/>
                  </a:lnTo>
                  <a:lnTo>
                    <a:pt x="2933" y="1542"/>
                  </a:lnTo>
                  <a:lnTo>
                    <a:pt x="2924" y="1551"/>
                  </a:lnTo>
                  <a:lnTo>
                    <a:pt x="2914" y="1560"/>
                  </a:lnTo>
                  <a:lnTo>
                    <a:pt x="2904" y="1568"/>
                  </a:lnTo>
                  <a:lnTo>
                    <a:pt x="2893" y="1575"/>
                  </a:lnTo>
                  <a:lnTo>
                    <a:pt x="2882" y="1582"/>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2"/>
                  </a:lnTo>
                  <a:lnTo>
                    <a:pt x="119" y="1575"/>
                  </a:lnTo>
                  <a:lnTo>
                    <a:pt x="108" y="1568"/>
                  </a:lnTo>
                  <a:lnTo>
                    <a:pt x="98" y="1560"/>
                  </a:lnTo>
                  <a:lnTo>
                    <a:pt x="89" y="1551"/>
                  </a:lnTo>
                  <a:lnTo>
                    <a:pt x="79" y="1542"/>
                  </a:lnTo>
                  <a:lnTo>
                    <a:pt x="70" y="1532"/>
                  </a:lnTo>
                  <a:lnTo>
                    <a:pt x="61" y="1523"/>
                  </a:lnTo>
                  <a:lnTo>
                    <a:pt x="54" y="1513"/>
                  </a:lnTo>
                  <a:lnTo>
                    <a:pt x="46" y="1502"/>
                  </a:lnTo>
                  <a:lnTo>
                    <a:pt x="39" y="1491"/>
                  </a:lnTo>
                  <a:lnTo>
                    <a:pt x="32" y="1480"/>
                  </a:lnTo>
                  <a:lnTo>
                    <a:pt x="26" y="1468"/>
                  </a:lnTo>
                  <a:lnTo>
                    <a:pt x="21" y="1456"/>
                  </a:lnTo>
                  <a:lnTo>
                    <a:pt x="16" y="1444"/>
                  </a:lnTo>
                  <a:lnTo>
                    <a:pt x="12" y="1432"/>
                  </a:lnTo>
                  <a:lnTo>
                    <a:pt x="8" y="1418"/>
                  </a:lnTo>
                  <a:lnTo>
                    <a:pt x="5" y="1405"/>
                  </a:lnTo>
                  <a:lnTo>
                    <a:pt x="3" y="1392"/>
                  </a:lnTo>
                  <a:lnTo>
                    <a:pt x="1" y="1379"/>
                  </a:lnTo>
                  <a:lnTo>
                    <a:pt x="0" y="1365"/>
                  </a:lnTo>
                  <a:lnTo>
                    <a:pt x="0" y="1351"/>
                  </a:lnTo>
                  <a:lnTo>
                    <a:pt x="0" y="270"/>
                  </a:lnTo>
                  <a:lnTo>
                    <a:pt x="0" y="257"/>
                  </a:lnTo>
                  <a:lnTo>
                    <a:pt x="1" y="242"/>
                  </a:lnTo>
                  <a:lnTo>
                    <a:pt x="3" y="229"/>
                  </a:lnTo>
                  <a:lnTo>
                    <a:pt x="5" y="216"/>
                  </a:lnTo>
                  <a:lnTo>
                    <a:pt x="8" y="203"/>
                  </a:lnTo>
                  <a:lnTo>
                    <a:pt x="12" y="190"/>
                  </a:lnTo>
                  <a:lnTo>
                    <a:pt x="16" y="177"/>
                  </a:lnTo>
                  <a:lnTo>
                    <a:pt x="21" y="165"/>
                  </a:lnTo>
                  <a:lnTo>
                    <a:pt x="26" y="154"/>
                  </a:lnTo>
                  <a:lnTo>
                    <a:pt x="32" y="142"/>
                  </a:lnTo>
                  <a:lnTo>
                    <a:pt x="39" y="130"/>
                  </a:lnTo>
                  <a:lnTo>
                    <a:pt x="46" y="119"/>
                  </a:lnTo>
                  <a:lnTo>
                    <a:pt x="54" y="109"/>
                  </a:lnTo>
                  <a:lnTo>
                    <a:pt x="61" y="99"/>
                  </a:lnTo>
                  <a:lnTo>
                    <a:pt x="70" y="89"/>
                  </a:lnTo>
                  <a:lnTo>
                    <a:pt x="79" y="79"/>
                  </a:lnTo>
                  <a:lnTo>
                    <a:pt x="89" y="70"/>
                  </a:lnTo>
                  <a:lnTo>
                    <a:pt x="98" y="62"/>
                  </a:lnTo>
                  <a:lnTo>
                    <a:pt x="108" y="54"/>
                  </a:lnTo>
                  <a:lnTo>
                    <a:pt x="119" y="47"/>
                  </a:lnTo>
                  <a:lnTo>
                    <a:pt x="130" y="40"/>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3" name="Freeform 13"/>
            <p:cNvSpPr>
              <a:spLocks/>
            </p:cNvSpPr>
            <p:nvPr/>
          </p:nvSpPr>
          <p:spPr bwMode="auto">
            <a:xfrm>
              <a:off x="-1319994" y="1401455"/>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2"/>
                </a:cxn>
                <a:cxn ang="0">
                  <a:pos x="2997" y="177"/>
                </a:cxn>
                <a:cxn ang="0">
                  <a:pos x="3008" y="216"/>
                </a:cxn>
                <a:cxn ang="0">
                  <a:pos x="3013" y="257"/>
                </a:cxn>
                <a:cxn ang="0">
                  <a:pos x="3013" y="1365"/>
                </a:cxn>
                <a:cxn ang="0">
                  <a:pos x="3008" y="1405"/>
                </a:cxn>
                <a:cxn ang="0">
                  <a:pos x="2997" y="1444"/>
                </a:cxn>
                <a:cxn ang="0">
                  <a:pos x="2981" y="1480"/>
                </a:cxn>
                <a:cxn ang="0">
                  <a:pos x="2960" y="1513"/>
                </a:cxn>
                <a:cxn ang="0">
                  <a:pos x="2935" y="1542"/>
                </a:cxn>
                <a:cxn ang="0">
                  <a:pos x="2905" y="1568"/>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8"/>
                </a:cxn>
                <a:cxn ang="0">
                  <a:pos x="80" y="1542"/>
                </a:cxn>
                <a:cxn ang="0">
                  <a:pos x="54" y="1513"/>
                </a:cxn>
                <a:cxn ang="0">
                  <a:pos x="33" y="1480"/>
                </a:cxn>
                <a:cxn ang="0">
                  <a:pos x="17" y="1444"/>
                </a:cxn>
                <a:cxn ang="0">
                  <a:pos x="7" y="1405"/>
                </a:cxn>
                <a:cxn ang="0">
                  <a:pos x="1" y="1365"/>
                </a:cxn>
                <a:cxn ang="0">
                  <a:pos x="1" y="257"/>
                </a:cxn>
                <a:cxn ang="0">
                  <a:pos x="7" y="216"/>
                </a:cxn>
                <a:cxn ang="0">
                  <a:pos x="17" y="177"/>
                </a:cxn>
                <a:cxn ang="0">
                  <a:pos x="33" y="142"/>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40"/>
                  </a:lnTo>
                  <a:lnTo>
                    <a:pt x="2894" y="47"/>
                  </a:lnTo>
                  <a:lnTo>
                    <a:pt x="2905" y="54"/>
                  </a:lnTo>
                  <a:lnTo>
                    <a:pt x="2915" y="62"/>
                  </a:lnTo>
                  <a:lnTo>
                    <a:pt x="2925" y="70"/>
                  </a:lnTo>
                  <a:lnTo>
                    <a:pt x="2935" y="79"/>
                  </a:lnTo>
                  <a:lnTo>
                    <a:pt x="2943" y="89"/>
                  </a:lnTo>
                  <a:lnTo>
                    <a:pt x="2952" y="99"/>
                  </a:lnTo>
                  <a:lnTo>
                    <a:pt x="2960" y="109"/>
                  </a:lnTo>
                  <a:lnTo>
                    <a:pt x="2967" y="119"/>
                  </a:lnTo>
                  <a:lnTo>
                    <a:pt x="2974" y="130"/>
                  </a:lnTo>
                  <a:lnTo>
                    <a:pt x="2981" y="142"/>
                  </a:lnTo>
                  <a:lnTo>
                    <a:pt x="2987" y="154"/>
                  </a:lnTo>
                  <a:lnTo>
                    <a:pt x="2993" y="165"/>
                  </a:lnTo>
                  <a:lnTo>
                    <a:pt x="2997" y="177"/>
                  </a:lnTo>
                  <a:lnTo>
                    <a:pt x="3002" y="190"/>
                  </a:lnTo>
                  <a:lnTo>
                    <a:pt x="3005" y="203"/>
                  </a:lnTo>
                  <a:lnTo>
                    <a:pt x="3008" y="216"/>
                  </a:lnTo>
                  <a:lnTo>
                    <a:pt x="3011" y="229"/>
                  </a:lnTo>
                  <a:lnTo>
                    <a:pt x="3012" y="242"/>
                  </a:lnTo>
                  <a:lnTo>
                    <a:pt x="3013" y="257"/>
                  </a:lnTo>
                  <a:lnTo>
                    <a:pt x="3014" y="270"/>
                  </a:lnTo>
                  <a:lnTo>
                    <a:pt x="3014" y="1351"/>
                  </a:lnTo>
                  <a:lnTo>
                    <a:pt x="3013" y="1365"/>
                  </a:lnTo>
                  <a:lnTo>
                    <a:pt x="3012" y="1379"/>
                  </a:lnTo>
                  <a:lnTo>
                    <a:pt x="3011" y="1392"/>
                  </a:lnTo>
                  <a:lnTo>
                    <a:pt x="3008" y="1405"/>
                  </a:lnTo>
                  <a:lnTo>
                    <a:pt x="3005" y="1418"/>
                  </a:lnTo>
                  <a:lnTo>
                    <a:pt x="3002" y="1432"/>
                  </a:lnTo>
                  <a:lnTo>
                    <a:pt x="2997" y="1444"/>
                  </a:lnTo>
                  <a:lnTo>
                    <a:pt x="2993" y="1456"/>
                  </a:lnTo>
                  <a:lnTo>
                    <a:pt x="2987" y="1468"/>
                  </a:lnTo>
                  <a:lnTo>
                    <a:pt x="2981" y="1480"/>
                  </a:lnTo>
                  <a:lnTo>
                    <a:pt x="2974" y="1491"/>
                  </a:lnTo>
                  <a:lnTo>
                    <a:pt x="2967" y="1502"/>
                  </a:lnTo>
                  <a:lnTo>
                    <a:pt x="2960" y="1513"/>
                  </a:lnTo>
                  <a:lnTo>
                    <a:pt x="2952" y="1523"/>
                  </a:lnTo>
                  <a:lnTo>
                    <a:pt x="2943" y="1532"/>
                  </a:lnTo>
                  <a:lnTo>
                    <a:pt x="2935" y="1542"/>
                  </a:lnTo>
                  <a:lnTo>
                    <a:pt x="2925" y="1551"/>
                  </a:lnTo>
                  <a:lnTo>
                    <a:pt x="2915" y="1560"/>
                  </a:lnTo>
                  <a:lnTo>
                    <a:pt x="2905" y="1568"/>
                  </a:lnTo>
                  <a:lnTo>
                    <a:pt x="2894" y="1575"/>
                  </a:lnTo>
                  <a:lnTo>
                    <a:pt x="2884" y="1582"/>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2"/>
                  </a:lnTo>
                  <a:lnTo>
                    <a:pt x="121" y="1575"/>
                  </a:lnTo>
                  <a:lnTo>
                    <a:pt x="109" y="1568"/>
                  </a:lnTo>
                  <a:lnTo>
                    <a:pt x="99" y="1560"/>
                  </a:lnTo>
                  <a:lnTo>
                    <a:pt x="89" y="1551"/>
                  </a:lnTo>
                  <a:lnTo>
                    <a:pt x="80" y="1542"/>
                  </a:lnTo>
                  <a:lnTo>
                    <a:pt x="71" y="1532"/>
                  </a:lnTo>
                  <a:lnTo>
                    <a:pt x="63" y="1523"/>
                  </a:lnTo>
                  <a:lnTo>
                    <a:pt x="54" y="1513"/>
                  </a:lnTo>
                  <a:lnTo>
                    <a:pt x="47" y="1502"/>
                  </a:lnTo>
                  <a:lnTo>
                    <a:pt x="40" y="1491"/>
                  </a:lnTo>
                  <a:lnTo>
                    <a:pt x="33" y="1480"/>
                  </a:lnTo>
                  <a:lnTo>
                    <a:pt x="28" y="1468"/>
                  </a:lnTo>
                  <a:lnTo>
                    <a:pt x="22" y="1456"/>
                  </a:lnTo>
                  <a:lnTo>
                    <a:pt x="17" y="1444"/>
                  </a:lnTo>
                  <a:lnTo>
                    <a:pt x="13" y="1432"/>
                  </a:lnTo>
                  <a:lnTo>
                    <a:pt x="10" y="1418"/>
                  </a:lnTo>
                  <a:lnTo>
                    <a:pt x="7" y="1405"/>
                  </a:lnTo>
                  <a:lnTo>
                    <a:pt x="3" y="1392"/>
                  </a:lnTo>
                  <a:lnTo>
                    <a:pt x="2" y="1379"/>
                  </a:lnTo>
                  <a:lnTo>
                    <a:pt x="1" y="1365"/>
                  </a:lnTo>
                  <a:lnTo>
                    <a:pt x="0" y="1351"/>
                  </a:lnTo>
                  <a:lnTo>
                    <a:pt x="0" y="270"/>
                  </a:lnTo>
                  <a:lnTo>
                    <a:pt x="1" y="257"/>
                  </a:lnTo>
                  <a:lnTo>
                    <a:pt x="2" y="242"/>
                  </a:lnTo>
                  <a:lnTo>
                    <a:pt x="3" y="229"/>
                  </a:lnTo>
                  <a:lnTo>
                    <a:pt x="7" y="216"/>
                  </a:lnTo>
                  <a:lnTo>
                    <a:pt x="10" y="203"/>
                  </a:lnTo>
                  <a:lnTo>
                    <a:pt x="13" y="190"/>
                  </a:lnTo>
                  <a:lnTo>
                    <a:pt x="17" y="177"/>
                  </a:lnTo>
                  <a:lnTo>
                    <a:pt x="22" y="165"/>
                  </a:lnTo>
                  <a:lnTo>
                    <a:pt x="28" y="154"/>
                  </a:lnTo>
                  <a:lnTo>
                    <a:pt x="33" y="142"/>
                  </a:lnTo>
                  <a:lnTo>
                    <a:pt x="40" y="130"/>
                  </a:lnTo>
                  <a:lnTo>
                    <a:pt x="47" y="119"/>
                  </a:lnTo>
                  <a:lnTo>
                    <a:pt x="54" y="109"/>
                  </a:lnTo>
                  <a:lnTo>
                    <a:pt x="63" y="99"/>
                  </a:lnTo>
                  <a:lnTo>
                    <a:pt x="71" y="89"/>
                  </a:lnTo>
                  <a:lnTo>
                    <a:pt x="80" y="79"/>
                  </a:lnTo>
                  <a:lnTo>
                    <a:pt x="89" y="70"/>
                  </a:lnTo>
                  <a:lnTo>
                    <a:pt x="99" y="62"/>
                  </a:lnTo>
                  <a:lnTo>
                    <a:pt x="109" y="54"/>
                  </a:lnTo>
                  <a:lnTo>
                    <a:pt x="121" y="47"/>
                  </a:lnTo>
                  <a:lnTo>
                    <a:pt x="131" y="40"/>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4" name="Freeform 14"/>
            <p:cNvSpPr>
              <a:spLocks/>
            </p:cNvSpPr>
            <p:nvPr/>
          </p:nvSpPr>
          <p:spPr bwMode="auto">
            <a:xfrm>
              <a:off x="-2159781" y="1838018"/>
              <a:ext cx="217487" cy="117475"/>
            </a:xfrm>
            <a:custGeom>
              <a:avLst/>
              <a:gdLst/>
              <a:ahLst/>
              <a:cxnLst>
                <a:cxn ang="0">
                  <a:pos x="2757" y="0"/>
                </a:cxn>
                <a:cxn ang="0">
                  <a:pos x="2797" y="5"/>
                </a:cxn>
                <a:cxn ang="0">
                  <a:pos x="2836" y="16"/>
                </a:cxn>
                <a:cxn ang="0">
                  <a:pos x="2871" y="32"/>
                </a:cxn>
                <a:cxn ang="0">
                  <a:pos x="2904" y="54"/>
                </a:cxn>
                <a:cxn ang="0">
                  <a:pos x="2933"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3" y="1541"/>
                </a:cxn>
                <a:cxn ang="0">
                  <a:pos x="2904" y="1567"/>
                </a:cxn>
                <a:cxn ang="0">
                  <a:pos x="2871" y="1588"/>
                </a:cxn>
                <a:cxn ang="0">
                  <a:pos x="2836" y="1604"/>
                </a:cxn>
                <a:cxn ang="0">
                  <a:pos x="2797" y="1616"/>
                </a:cxn>
                <a:cxn ang="0">
                  <a:pos x="2757" y="1621"/>
                </a:cxn>
                <a:cxn ang="0">
                  <a:pos x="257" y="1621"/>
                </a:cxn>
                <a:cxn ang="0">
                  <a:pos x="216" y="1616"/>
                </a:cxn>
                <a:cxn ang="0">
                  <a:pos x="177" y="1604"/>
                </a:cxn>
                <a:cxn ang="0">
                  <a:pos x="142" y="1588"/>
                </a:cxn>
                <a:cxn ang="0">
                  <a:pos x="109" y="1567"/>
                </a:cxn>
                <a:cxn ang="0">
                  <a:pos x="79"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79" y="79"/>
                </a:cxn>
                <a:cxn ang="0">
                  <a:pos x="109" y="54"/>
                </a:cxn>
                <a:cxn ang="0">
                  <a:pos x="142" y="32"/>
                </a:cxn>
                <a:cxn ang="0">
                  <a:pos x="177" y="16"/>
                </a:cxn>
                <a:cxn ang="0">
                  <a:pos x="216" y="5"/>
                </a:cxn>
                <a:cxn ang="0">
                  <a:pos x="257" y="0"/>
                </a:cxn>
              </a:cxnLst>
              <a:rect l="0" t="0" r="r" b="b"/>
              <a:pathLst>
                <a:path w="3013" h="1621">
                  <a:moveTo>
                    <a:pt x="270" y="0"/>
                  </a:moveTo>
                  <a:lnTo>
                    <a:pt x="2743" y="0"/>
                  </a:lnTo>
                  <a:lnTo>
                    <a:pt x="2757" y="0"/>
                  </a:lnTo>
                  <a:lnTo>
                    <a:pt x="2770" y="1"/>
                  </a:lnTo>
                  <a:lnTo>
                    <a:pt x="2784" y="3"/>
                  </a:lnTo>
                  <a:lnTo>
                    <a:pt x="2797" y="5"/>
                  </a:lnTo>
                  <a:lnTo>
                    <a:pt x="2810" y="8"/>
                  </a:lnTo>
                  <a:lnTo>
                    <a:pt x="2823" y="12"/>
                  </a:lnTo>
                  <a:lnTo>
                    <a:pt x="2836" y="16"/>
                  </a:lnTo>
                  <a:lnTo>
                    <a:pt x="2848" y="21"/>
                  </a:lnTo>
                  <a:lnTo>
                    <a:pt x="2860" y="26"/>
                  </a:lnTo>
                  <a:lnTo>
                    <a:pt x="2871" y="32"/>
                  </a:lnTo>
                  <a:lnTo>
                    <a:pt x="2882" y="38"/>
                  </a:lnTo>
                  <a:lnTo>
                    <a:pt x="2894" y="46"/>
                  </a:lnTo>
                  <a:lnTo>
                    <a:pt x="2904" y="54"/>
                  </a:lnTo>
                  <a:lnTo>
                    <a:pt x="2914" y="62"/>
                  </a:lnTo>
                  <a:lnTo>
                    <a:pt x="2924" y="70"/>
                  </a:lnTo>
                  <a:lnTo>
                    <a:pt x="2933" y="79"/>
                  </a:lnTo>
                  <a:lnTo>
                    <a:pt x="2943" y="88"/>
                  </a:lnTo>
                  <a:lnTo>
                    <a:pt x="2951" y="98"/>
                  </a:lnTo>
                  <a:lnTo>
                    <a:pt x="2959" y="109"/>
                  </a:lnTo>
                  <a:lnTo>
                    <a:pt x="2967" y="119"/>
                  </a:lnTo>
                  <a:lnTo>
                    <a:pt x="2974" y="130"/>
                  </a:lnTo>
                  <a:lnTo>
                    <a:pt x="2980" y="141"/>
                  </a:lnTo>
                  <a:lnTo>
                    <a:pt x="2986" y="152"/>
                  </a:lnTo>
                  <a:lnTo>
                    <a:pt x="2991"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1" y="1456"/>
                  </a:lnTo>
                  <a:lnTo>
                    <a:pt x="2986" y="1468"/>
                  </a:lnTo>
                  <a:lnTo>
                    <a:pt x="2980" y="1479"/>
                  </a:lnTo>
                  <a:lnTo>
                    <a:pt x="2974" y="1490"/>
                  </a:lnTo>
                  <a:lnTo>
                    <a:pt x="2967" y="1502"/>
                  </a:lnTo>
                  <a:lnTo>
                    <a:pt x="2959" y="1512"/>
                  </a:lnTo>
                  <a:lnTo>
                    <a:pt x="2951" y="1522"/>
                  </a:lnTo>
                  <a:lnTo>
                    <a:pt x="2943" y="1532"/>
                  </a:lnTo>
                  <a:lnTo>
                    <a:pt x="2933" y="1541"/>
                  </a:lnTo>
                  <a:lnTo>
                    <a:pt x="2924" y="1551"/>
                  </a:lnTo>
                  <a:lnTo>
                    <a:pt x="2914" y="1559"/>
                  </a:lnTo>
                  <a:lnTo>
                    <a:pt x="2904" y="1567"/>
                  </a:lnTo>
                  <a:lnTo>
                    <a:pt x="2894" y="1575"/>
                  </a:lnTo>
                  <a:lnTo>
                    <a:pt x="2882" y="1582"/>
                  </a:lnTo>
                  <a:lnTo>
                    <a:pt x="2871" y="1588"/>
                  </a:lnTo>
                  <a:lnTo>
                    <a:pt x="2860" y="1594"/>
                  </a:lnTo>
                  <a:lnTo>
                    <a:pt x="2848" y="1599"/>
                  </a:lnTo>
                  <a:lnTo>
                    <a:pt x="2836" y="1604"/>
                  </a:lnTo>
                  <a:lnTo>
                    <a:pt x="2823" y="1609"/>
                  </a:lnTo>
                  <a:lnTo>
                    <a:pt x="2810" y="1613"/>
                  </a:lnTo>
                  <a:lnTo>
                    <a:pt x="2797" y="1616"/>
                  </a:lnTo>
                  <a:lnTo>
                    <a:pt x="2784" y="1618"/>
                  </a:lnTo>
                  <a:lnTo>
                    <a:pt x="2770" y="1620"/>
                  </a:lnTo>
                  <a:lnTo>
                    <a:pt x="2757" y="1621"/>
                  </a:lnTo>
                  <a:lnTo>
                    <a:pt x="2743" y="1621"/>
                  </a:lnTo>
                  <a:lnTo>
                    <a:pt x="270" y="1621"/>
                  </a:lnTo>
                  <a:lnTo>
                    <a:pt x="257" y="1621"/>
                  </a:lnTo>
                  <a:lnTo>
                    <a:pt x="242" y="1620"/>
                  </a:lnTo>
                  <a:lnTo>
                    <a:pt x="229" y="1618"/>
                  </a:lnTo>
                  <a:lnTo>
                    <a:pt x="216" y="1616"/>
                  </a:lnTo>
                  <a:lnTo>
                    <a:pt x="203" y="1613"/>
                  </a:lnTo>
                  <a:lnTo>
                    <a:pt x="191" y="1609"/>
                  </a:lnTo>
                  <a:lnTo>
                    <a:pt x="177" y="1604"/>
                  </a:lnTo>
                  <a:lnTo>
                    <a:pt x="165" y="1599"/>
                  </a:lnTo>
                  <a:lnTo>
                    <a:pt x="154" y="1594"/>
                  </a:lnTo>
                  <a:lnTo>
                    <a:pt x="142" y="1588"/>
                  </a:lnTo>
                  <a:lnTo>
                    <a:pt x="130" y="1582"/>
                  </a:lnTo>
                  <a:lnTo>
                    <a:pt x="119" y="1575"/>
                  </a:lnTo>
                  <a:lnTo>
                    <a:pt x="109" y="1567"/>
                  </a:lnTo>
                  <a:lnTo>
                    <a:pt x="99" y="1559"/>
                  </a:lnTo>
                  <a:lnTo>
                    <a:pt x="89" y="1551"/>
                  </a:lnTo>
                  <a:lnTo>
                    <a:pt x="79" y="1541"/>
                  </a:lnTo>
                  <a:lnTo>
                    <a:pt x="70" y="1532"/>
                  </a:lnTo>
                  <a:lnTo>
                    <a:pt x="62" y="1522"/>
                  </a:lnTo>
                  <a:lnTo>
                    <a:pt x="54" y="1512"/>
                  </a:lnTo>
                  <a:lnTo>
                    <a:pt x="46" y="1502"/>
                  </a:lnTo>
                  <a:lnTo>
                    <a:pt x="40" y="1490"/>
                  </a:lnTo>
                  <a:lnTo>
                    <a:pt x="33"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3" y="141"/>
                  </a:lnTo>
                  <a:lnTo>
                    <a:pt x="40" y="130"/>
                  </a:lnTo>
                  <a:lnTo>
                    <a:pt x="46" y="119"/>
                  </a:lnTo>
                  <a:lnTo>
                    <a:pt x="54" y="109"/>
                  </a:lnTo>
                  <a:lnTo>
                    <a:pt x="62" y="98"/>
                  </a:lnTo>
                  <a:lnTo>
                    <a:pt x="70" y="88"/>
                  </a:lnTo>
                  <a:lnTo>
                    <a:pt x="79" y="79"/>
                  </a:lnTo>
                  <a:lnTo>
                    <a:pt x="89" y="70"/>
                  </a:lnTo>
                  <a:lnTo>
                    <a:pt x="99" y="62"/>
                  </a:lnTo>
                  <a:lnTo>
                    <a:pt x="109" y="54"/>
                  </a:lnTo>
                  <a:lnTo>
                    <a:pt x="119" y="46"/>
                  </a:lnTo>
                  <a:lnTo>
                    <a:pt x="130" y="38"/>
                  </a:lnTo>
                  <a:lnTo>
                    <a:pt x="142" y="32"/>
                  </a:lnTo>
                  <a:lnTo>
                    <a:pt x="154" y="26"/>
                  </a:lnTo>
                  <a:lnTo>
                    <a:pt x="165" y="21"/>
                  </a:lnTo>
                  <a:lnTo>
                    <a:pt x="177" y="16"/>
                  </a:lnTo>
                  <a:lnTo>
                    <a:pt x="191" y="12"/>
                  </a:lnTo>
                  <a:lnTo>
                    <a:pt x="203" y="8"/>
                  </a:lnTo>
                  <a:lnTo>
                    <a:pt x="216" y="5"/>
                  </a:lnTo>
                  <a:lnTo>
                    <a:pt x="229" y="3"/>
                  </a:lnTo>
                  <a:lnTo>
                    <a:pt x="242"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5" name="Freeform 15"/>
            <p:cNvSpPr>
              <a:spLocks/>
            </p:cNvSpPr>
            <p:nvPr/>
          </p:nvSpPr>
          <p:spPr bwMode="auto">
            <a:xfrm>
              <a:off x="-1920069" y="1838018"/>
              <a:ext cx="217487" cy="117475"/>
            </a:xfrm>
            <a:custGeom>
              <a:avLst/>
              <a:gdLst/>
              <a:ahLst/>
              <a:cxnLst>
                <a:cxn ang="0">
                  <a:pos x="2756"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6" y="1621"/>
                </a:cxn>
                <a:cxn ang="0">
                  <a:pos x="255" y="1621"/>
                </a:cxn>
                <a:cxn ang="0">
                  <a:pos x="216" y="1616"/>
                </a:cxn>
                <a:cxn ang="0">
                  <a:pos x="177" y="1604"/>
                </a:cxn>
                <a:cxn ang="0">
                  <a:pos x="141" y="1588"/>
                </a:cxn>
                <a:cxn ang="0">
                  <a:pos x="108"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2"/>
                </a:cxn>
                <a:cxn ang="0">
                  <a:pos x="177" y="16"/>
                </a:cxn>
                <a:cxn ang="0">
                  <a:pos x="216" y="5"/>
                </a:cxn>
                <a:cxn ang="0">
                  <a:pos x="255" y="0"/>
                </a:cxn>
              </a:cxnLst>
              <a:rect l="0" t="0" r="r" b="b"/>
              <a:pathLst>
                <a:path w="3012" h="1621">
                  <a:moveTo>
                    <a:pt x="270" y="0"/>
                  </a:moveTo>
                  <a:lnTo>
                    <a:pt x="2742" y="0"/>
                  </a:lnTo>
                  <a:lnTo>
                    <a:pt x="2756" y="0"/>
                  </a:lnTo>
                  <a:lnTo>
                    <a:pt x="2770" y="1"/>
                  </a:lnTo>
                  <a:lnTo>
                    <a:pt x="2783" y="3"/>
                  </a:lnTo>
                  <a:lnTo>
                    <a:pt x="2796" y="5"/>
                  </a:lnTo>
                  <a:lnTo>
                    <a:pt x="2810" y="8"/>
                  </a:lnTo>
                  <a:lnTo>
                    <a:pt x="2822" y="12"/>
                  </a:lnTo>
                  <a:lnTo>
                    <a:pt x="2835" y="16"/>
                  </a:lnTo>
                  <a:lnTo>
                    <a:pt x="2847" y="21"/>
                  </a:lnTo>
                  <a:lnTo>
                    <a:pt x="2859"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5" y="119"/>
                  </a:lnTo>
                  <a:lnTo>
                    <a:pt x="2973"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3" y="1490"/>
                  </a:lnTo>
                  <a:lnTo>
                    <a:pt x="2965"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59" y="1594"/>
                  </a:lnTo>
                  <a:lnTo>
                    <a:pt x="2847" y="1599"/>
                  </a:lnTo>
                  <a:lnTo>
                    <a:pt x="2835" y="1604"/>
                  </a:lnTo>
                  <a:lnTo>
                    <a:pt x="2822" y="1609"/>
                  </a:lnTo>
                  <a:lnTo>
                    <a:pt x="2810" y="1613"/>
                  </a:lnTo>
                  <a:lnTo>
                    <a:pt x="2796" y="1616"/>
                  </a:lnTo>
                  <a:lnTo>
                    <a:pt x="2783" y="1618"/>
                  </a:lnTo>
                  <a:lnTo>
                    <a:pt x="2770" y="1620"/>
                  </a:lnTo>
                  <a:lnTo>
                    <a:pt x="2756" y="1621"/>
                  </a:lnTo>
                  <a:lnTo>
                    <a:pt x="2742" y="1621"/>
                  </a:lnTo>
                  <a:lnTo>
                    <a:pt x="270" y="1621"/>
                  </a:lnTo>
                  <a:lnTo>
                    <a:pt x="255" y="1621"/>
                  </a:lnTo>
                  <a:lnTo>
                    <a:pt x="242" y="1620"/>
                  </a:lnTo>
                  <a:lnTo>
                    <a:pt x="229" y="1618"/>
                  </a:lnTo>
                  <a:lnTo>
                    <a:pt x="216" y="1616"/>
                  </a:lnTo>
                  <a:lnTo>
                    <a:pt x="202" y="1613"/>
                  </a:lnTo>
                  <a:lnTo>
                    <a:pt x="189" y="1609"/>
                  </a:lnTo>
                  <a:lnTo>
                    <a:pt x="177" y="1604"/>
                  </a:lnTo>
                  <a:lnTo>
                    <a:pt x="165" y="1599"/>
                  </a:lnTo>
                  <a:lnTo>
                    <a:pt x="152" y="1594"/>
                  </a:lnTo>
                  <a:lnTo>
                    <a:pt x="141" y="1588"/>
                  </a:lnTo>
                  <a:lnTo>
                    <a:pt x="130" y="1582"/>
                  </a:lnTo>
                  <a:lnTo>
                    <a:pt x="119" y="1575"/>
                  </a:lnTo>
                  <a:lnTo>
                    <a:pt x="108" y="1567"/>
                  </a:lnTo>
                  <a:lnTo>
                    <a:pt x="97" y="1559"/>
                  </a:lnTo>
                  <a:lnTo>
                    <a:pt x="88" y="1551"/>
                  </a:lnTo>
                  <a:lnTo>
                    <a:pt x="79" y="1541"/>
                  </a:lnTo>
                  <a:lnTo>
                    <a:pt x="70" y="1532"/>
                  </a:lnTo>
                  <a:lnTo>
                    <a:pt x="61" y="1522"/>
                  </a:lnTo>
                  <a:lnTo>
                    <a:pt x="54" y="1512"/>
                  </a:lnTo>
                  <a:lnTo>
                    <a:pt x="45" y="1502"/>
                  </a:lnTo>
                  <a:lnTo>
                    <a:pt x="38"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8" y="130"/>
                  </a:lnTo>
                  <a:lnTo>
                    <a:pt x="45" y="119"/>
                  </a:lnTo>
                  <a:lnTo>
                    <a:pt x="54" y="109"/>
                  </a:lnTo>
                  <a:lnTo>
                    <a:pt x="61" y="98"/>
                  </a:lnTo>
                  <a:lnTo>
                    <a:pt x="70" y="88"/>
                  </a:lnTo>
                  <a:lnTo>
                    <a:pt x="79" y="79"/>
                  </a:lnTo>
                  <a:lnTo>
                    <a:pt x="88" y="70"/>
                  </a:lnTo>
                  <a:lnTo>
                    <a:pt x="97" y="62"/>
                  </a:lnTo>
                  <a:lnTo>
                    <a:pt x="108" y="54"/>
                  </a:lnTo>
                  <a:lnTo>
                    <a:pt x="119" y="46"/>
                  </a:lnTo>
                  <a:lnTo>
                    <a:pt x="130" y="38"/>
                  </a:lnTo>
                  <a:lnTo>
                    <a:pt x="141" y="32"/>
                  </a:lnTo>
                  <a:lnTo>
                    <a:pt x="152" y="26"/>
                  </a:lnTo>
                  <a:lnTo>
                    <a:pt x="165" y="21"/>
                  </a:lnTo>
                  <a:lnTo>
                    <a:pt x="177" y="16"/>
                  </a:lnTo>
                  <a:lnTo>
                    <a:pt x="189" y="12"/>
                  </a:lnTo>
                  <a:lnTo>
                    <a:pt x="202" y="8"/>
                  </a:lnTo>
                  <a:lnTo>
                    <a:pt x="216" y="5"/>
                  </a:lnTo>
                  <a:lnTo>
                    <a:pt x="229" y="3"/>
                  </a:lnTo>
                  <a:lnTo>
                    <a:pt x="242" y="1"/>
                  </a:lnTo>
                  <a:lnTo>
                    <a:pt x="255"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6" name="Freeform 16"/>
            <p:cNvSpPr>
              <a:spLocks/>
            </p:cNvSpPr>
            <p:nvPr/>
          </p:nvSpPr>
          <p:spPr bwMode="auto">
            <a:xfrm>
              <a:off x="-1680356" y="1838018"/>
              <a:ext cx="217487" cy="117475"/>
            </a:xfrm>
            <a:custGeom>
              <a:avLst/>
              <a:gdLst/>
              <a:ahLst/>
              <a:cxnLst>
                <a:cxn ang="0">
                  <a:pos x="2757" y="0"/>
                </a:cxn>
                <a:cxn ang="0">
                  <a:pos x="2798" y="5"/>
                </a:cxn>
                <a:cxn ang="0">
                  <a:pos x="2836" y="16"/>
                </a:cxn>
                <a:cxn ang="0">
                  <a:pos x="2871" y="32"/>
                </a:cxn>
                <a:cxn ang="0">
                  <a:pos x="2905" y="54"/>
                </a:cxn>
                <a:cxn ang="0">
                  <a:pos x="2934" y="79"/>
                </a:cxn>
                <a:cxn ang="0">
                  <a:pos x="2960"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60" y="1512"/>
                </a:cxn>
                <a:cxn ang="0">
                  <a:pos x="2934" y="1541"/>
                </a:cxn>
                <a:cxn ang="0">
                  <a:pos x="2905" y="1567"/>
                </a:cxn>
                <a:cxn ang="0">
                  <a:pos x="2871" y="1588"/>
                </a:cxn>
                <a:cxn ang="0">
                  <a:pos x="2836" y="1604"/>
                </a:cxn>
                <a:cxn ang="0">
                  <a:pos x="2798" y="1616"/>
                </a:cxn>
                <a:cxn ang="0">
                  <a:pos x="2757" y="1621"/>
                </a:cxn>
                <a:cxn ang="0">
                  <a:pos x="257" y="1621"/>
                </a:cxn>
                <a:cxn ang="0">
                  <a:pos x="216" y="1616"/>
                </a:cxn>
                <a:cxn ang="0">
                  <a:pos x="178" y="1604"/>
                </a:cxn>
                <a:cxn ang="0">
                  <a:pos x="142" y="1588"/>
                </a:cxn>
                <a:cxn ang="0">
                  <a:pos x="109" y="1567"/>
                </a:cxn>
                <a:cxn ang="0">
                  <a:pos x="80" y="1541"/>
                </a:cxn>
                <a:cxn ang="0">
                  <a:pos x="54" y="1512"/>
                </a:cxn>
                <a:cxn ang="0">
                  <a:pos x="33" y="1479"/>
                </a:cxn>
                <a:cxn ang="0">
                  <a:pos x="16" y="1444"/>
                </a:cxn>
                <a:cxn ang="0">
                  <a:pos x="6" y="1405"/>
                </a:cxn>
                <a:cxn ang="0">
                  <a:pos x="1" y="1364"/>
                </a:cxn>
                <a:cxn ang="0">
                  <a:pos x="1" y="256"/>
                </a:cxn>
                <a:cxn ang="0">
                  <a:pos x="6" y="216"/>
                </a:cxn>
                <a:cxn ang="0">
                  <a:pos x="16" y="177"/>
                </a:cxn>
                <a:cxn ang="0">
                  <a:pos x="33" y="141"/>
                </a:cxn>
                <a:cxn ang="0">
                  <a:pos x="54" y="109"/>
                </a:cxn>
                <a:cxn ang="0">
                  <a:pos x="80" y="79"/>
                </a:cxn>
                <a:cxn ang="0">
                  <a:pos x="109" y="54"/>
                </a:cxn>
                <a:cxn ang="0">
                  <a:pos x="142" y="32"/>
                </a:cxn>
                <a:cxn ang="0">
                  <a:pos x="178" y="16"/>
                </a:cxn>
                <a:cxn ang="0">
                  <a:pos x="216" y="5"/>
                </a:cxn>
                <a:cxn ang="0">
                  <a:pos x="257" y="0"/>
                </a:cxn>
              </a:cxnLst>
              <a:rect l="0" t="0" r="r" b="b"/>
              <a:pathLst>
                <a:path w="3014" h="1621">
                  <a:moveTo>
                    <a:pt x="271" y="0"/>
                  </a:moveTo>
                  <a:lnTo>
                    <a:pt x="2743" y="0"/>
                  </a:lnTo>
                  <a:lnTo>
                    <a:pt x="2757" y="0"/>
                  </a:lnTo>
                  <a:lnTo>
                    <a:pt x="2770" y="1"/>
                  </a:lnTo>
                  <a:lnTo>
                    <a:pt x="2784" y="3"/>
                  </a:lnTo>
                  <a:lnTo>
                    <a:pt x="2798" y="5"/>
                  </a:lnTo>
                  <a:lnTo>
                    <a:pt x="2810" y="8"/>
                  </a:lnTo>
                  <a:lnTo>
                    <a:pt x="2823" y="12"/>
                  </a:lnTo>
                  <a:lnTo>
                    <a:pt x="2836" y="16"/>
                  </a:lnTo>
                  <a:lnTo>
                    <a:pt x="2848" y="21"/>
                  </a:lnTo>
                  <a:lnTo>
                    <a:pt x="2860" y="26"/>
                  </a:lnTo>
                  <a:lnTo>
                    <a:pt x="2871" y="32"/>
                  </a:lnTo>
                  <a:lnTo>
                    <a:pt x="2884" y="38"/>
                  </a:lnTo>
                  <a:lnTo>
                    <a:pt x="2894" y="46"/>
                  </a:lnTo>
                  <a:lnTo>
                    <a:pt x="2905" y="54"/>
                  </a:lnTo>
                  <a:lnTo>
                    <a:pt x="2915" y="62"/>
                  </a:lnTo>
                  <a:lnTo>
                    <a:pt x="2924" y="70"/>
                  </a:lnTo>
                  <a:lnTo>
                    <a:pt x="2934" y="79"/>
                  </a:lnTo>
                  <a:lnTo>
                    <a:pt x="2943" y="88"/>
                  </a:lnTo>
                  <a:lnTo>
                    <a:pt x="2952" y="98"/>
                  </a:lnTo>
                  <a:lnTo>
                    <a:pt x="2960" y="109"/>
                  </a:lnTo>
                  <a:lnTo>
                    <a:pt x="2967" y="119"/>
                  </a:lnTo>
                  <a:lnTo>
                    <a:pt x="2974" y="130"/>
                  </a:lnTo>
                  <a:lnTo>
                    <a:pt x="2980" y="141"/>
                  </a:lnTo>
                  <a:lnTo>
                    <a:pt x="2986" y="152"/>
                  </a:lnTo>
                  <a:lnTo>
                    <a:pt x="2993" y="165"/>
                  </a:lnTo>
                  <a:lnTo>
                    <a:pt x="2997" y="177"/>
                  </a:lnTo>
                  <a:lnTo>
                    <a:pt x="3002" y="189"/>
                  </a:lnTo>
                  <a:lnTo>
                    <a:pt x="3005" y="202"/>
                  </a:lnTo>
                  <a:lnTo>
                    <a:pt x="3008" y="216"/>
                  </a:lnTo>
                  <a:lnTo>
                    <a:pt x="3011" y="229"/>
                  </a:lnTo>
                  <a:lnTo>
                    <a:pt x="3012" y="242"/>
                  </a:lnTo>
                  <a:lnTo>
                    <a:pt x="3013" y="256"/>
                  </a:lnTo>
                  <a:lnTo>
                    <a:pt x="3014" y="270"/>
                  </a:lnTo>
                  <a:lnTo>
                    <a:pt x="3014" y="1351"/>
                  </a:lnTo>
                  <a:lnTo>
                    <a:pt x="3013" y="1364"/>
                  </a:lnTo>
                  <a:lnTo>
                    <a:pt x="3012" y="1378"/>
                  </a:lnTo>
                  <a:lnTo>
                    <a:pt x="3011" y="1392"/>
                  </a:lnTo>
                  <a:lnTo>
                    <a:pt x="3008" y="1405"/>
                  </a:lnTo>
                  <a:lnTo>
                    <a:pt x="3005" y="1418"/>
                  </a:lnTo>
                  <a:lnTo>
                    <a:pt x="3002" y="1430"/>
                  </a:lnTo>
                  <a:lnTo>
                    <a:pt x="2997" y="1444"/>
                  </a:lnTo>
                  <a:lnTo>
                    <a:pt x="2993" y="1456"/>
                  </a:lnTo>
                  <a:lnTo>
                    <a:pt x="2986" y="1468"/>
                  </a:lnTo>
                  <a:lnTo>
                    <a:pt x="2980" y="1479"/>
                  </a:lnTo>
                  <a:lnTo>
                    <a:pt x="2974" y="1490"/>
                  </a:lnTo>
                  <a:lnTo>
                    <a:pt x="2967" y="1502"/>
                  </a:lnTo>
                  <a:lnTo>
                    <a:pt x="2960" y="1512"/>
                  </a:lnTo>
                  <a:lnTo>
                    <a:pt x="2952" y="1522"/>
                  </a:lnTo>
                  <a:lnTo>
                    <a:pt x="2943" y="1532"/>
                  </a:lnTo>
                  <a:lnTo>
                    <a:pt x="2934" y="1541"/>
                  </a:lnTo>
                  <a:lnTo>
                    <a:pt x="2924" y="1551"/>
                  </a:lnTo>
                  <a:lnTo>
                    <a:pt x="2915" y="1559"/>
                  </a:lnTo>
                  <a:lnTo>
                    <a:pt x="2905" y="1567"/>
                  </a:lnTo>
                  <a:lnTo>
                    <a:pt x="2894" y="1575"/>
                  </a:lnTo>
                  <a:lnTo>
                    <a:pt x="2884" y="1582"/>
                  </a:lnTo>
                  <a:lnTo>
                    <a:pt x="2871" y="1588"/>
                  </a:lnTo>
                  <a:lnTo>
                    <a:pt x="2860" y="1594"/>
                  </a:lnTo>
                  <a:lnTo>
                    <a:pt x="2848" y="1599"/>
                  </a:lnTo>
                  <a:lnTo>
                    <a:pt x="2836" y="1604"/>
                  </a:lnTo>
                  <a:lnTo>
                    <a:pt x="2823" y="1609"/>
                  </a:lnTo>
                  <a:lnTo>
                    <a:pt x="2810" y="1613"/>
                  </a:lnTo>
                  <a:lnTo>
                    <a:pt x="2798" y="1616"/>
                  </a:lnTo>
                  <a:lnTo>
                    <a:pt x="2784" y="1618"/>
                  </a:lnTo>
                  <a:lnTo>
                    <a:pt x="2770" y="1620"/>
                  </a:lnTo>
                  <a:lnTo>
                    <a:pt x="2757" y="1621"/>
                  </a:lnTo>
                  <a:lnTo>
                    <a:pt x="2743" y="1621"/>
                  </a:lnTo>
                  <a:lnTo>
                    <a:pt x="271" y="1621"/>
                  </a:lnTo>
                  <a:lnTo>
                    <a:pt x="257" y="1621"/>
                  </a:lnTo>
                  <a:lnTo>
                    <a:pt x="244" y="1620"/>
                  </a:lnTo>
                  <a:lnTo>
                    <a:pt x="229" y="1618"/>
                  </a:lnTo>
                  <a:lnTo>
                    <a:pt x="216" y="1616"/>
                  </a:lnTo>
                  <a:lnTo>
                    <a:pt x="204" y="1613"/>
                  </a:lnTo>
                  <a:lnTo>
                    <a:pt x="191" y="1609"/>
                  </a:lnTo>
                  <a:lnTo>
                    <a:pt x="178" y="1604"/>
                  </a:lnTo>
                  <a:lnTo>
                    <a:pt x="166" y="1599"/>
                  </a:lnTo>
                  <a:lnTo>
                    <a:pt x="154" y="1594"/>
                  </a:lnTo>
                  <a:lnTo>
                    <a:pt x="142" y="1588"/>
                  </a:lnTo>
                  <a:lnTo>
                    <a:pt x="130" y="1582"/>
                  </a:lnTo>
                  <a:lnTo>
                    <a:pt x="120" y="1575"/>
                  </a:lnTo>
                  <a:lnTo>
                    <a:pt x="109" y="1567"/>
                  </a:lnTo>
                  <a:lnTo>
                    <a:pt x="99" y="1559"/>
                  </a:lnTo>
                  <a:lnTo>
                    <a:pt x="89" y="1551"/>
                  </a:lnTo>
                  <a:lnTo>
                    <a:pt x="80" y="1541"/>
                  </a:lnTo>
                  <a:lnTo>
                    <a:pt x="70" y="1532"/>
                  </a:lnTo>
                  <a:lnTo>
                    <a:pt x="62" y="1522"/>
                  </a:lnTo>
                  <a:lnTo>
                    <a:pt x="54" y="1512"/>
                  </a:lnTo>
                  <a:lnTo>
                    <a:pt x="47" y="1502"/>
                  </a:lnTo>
                  <a:lnTo>
                    <a:pt x="40" y="1490"/>
                  </a:lnTo>
                  <a:lnTo>
                    <a:pt x="33" y="1479"/>
                  </a:lnTo>
                  <a:lnTo>
                    <a:pt x="28" y="1468"/>
                  </a:lnTo>
                  <a:lnTo>
                    <a:pt x="21" y="1456"/>
                  </a:lnTo>
                  <a:lnTo>
                    <a:pt x="16" y="1444"/>
                  </a:lnTo>
                  <a:lnTo>
                    <a:pt x="12" y="1430"/>
                  </a:lnTo>
                  <a:lnTo>
                    <a:pt x="9" y="1418"/>
                  </a:lnTo>
                  <a:lnTo>
                    <a:pt x="6" y="1405"/>
                  </a:lnTo>
                  <a:lnTo>
                    <a:pt x="3" y="1392"/>
                  </a:lnTo>
                  <a:lnTo>
                    <a:pt x="2" y="1378"/>
                  </a:lnTo>
                  <a:lnTo>
                    <a:pt x="1" y="1364"/>
                  </a:lnTo>
                  <a:lnTo>
                    <a:pt x="0" y="1351"/>
                  </a:lnTo>
                  <a:lnTo>
                    <a:pt x="0" y="270"/>
                  </a:lnTo>
                  <a:lnTo>
                    <a:pt x="1" y="256"/>
                  </a:lnTo>
                  <a:lnTo>
                    <a:pt x="2" y="242"/>
                  </a:lnTo>
                  <a:lnTo>
                    <a:pt x="3" y="229"/>
                  </a:lnTo>
                  <a:lnTo>
                    <a:pt x="6" y="216"/>
                  </a:lnTo>
                  <a:lnTo>
                    <a:pt x="9" y="202"/>
                  </a:lnTo>
                  <a:lnTo>
                    <a:pt x="12" y="189"/>
                  </a:lnTo>
                  <a:lnTo>
                    <a:pt x="16" y="177"/>
                  </a:lnTo>
                  <a:lnTo>
                    <a:pt x="21" y="165"/>
                  </a:lnTo>
                  <a:lnTo>
                    <a:pt x="28" y="152"/>
                  </a:lnTo>
                  <a:lnTo>
                    <a:pt x="33" y="141"/>
                  </a:lnTo>
                  <a:lnTo>
                    <a:pt x="40" y="130"/>
                  </a:lnTo>
                  <a:lnTo>
                    <a:pt x="47" y="119"/>
                  </a:lnTo>
                  <a:lnTo>
                    <a:pt x="54" y="109"/>
                  </a:lnTo>
                  <a:lnTo>
                    <a:pt x="62" y="98"/>
                  </a:lnTo>
                  <a:lnTo>
                    <a:pt x="70" y="88"/>
                  </a:lnTo>
                  <a:lnTo>
                    <a:pt x="80" y="79"/>
                  </a:lnTo>
                  <a:lnTo>
                    <a:pt x="89" y="70"/>
                  </a:lnTo>
                  <a:lnTo>
                    <a:pt x="99" y="62"/>
                  </a:lnTo>
                  <a:lnTo>
                    <a:pt x="109" y="54"/>
                  </a:lnTo>
                  <a:lnTo>
                    <a:pt x="120" y="46"/>
                  </a:lnTo>
                  <a:lnTo>
                    <a:pt x="130" y="38"/>
                  </a:lnTo>
                  <a:lnTo>
                    <a:pt x="142" y="32"/>
                  </a:lnTo>
                  <a:lnTo>
                    <a:pt x="154" y="26"/>
                  </a:lnTo>
                  <a:lnTo>
                    <a:pt x="166" y="21"/>
                  </a:lnTo>
                  <a:lnTo>
                    <a:pt x="178" y="16"/>
                  </a:lnTo>
                  <a:lnTo>
                    <a:pt x="191" y="12"/>
                  </a:lnTo>
                  <a:lnTo>
                    <a:pt x="204" y="8"/>
                  </a:lnTo>
                  <a:lnTo>
                    <a:pt x="216" y="5"/>
                  </a:lnTo>
                  <a:lnTo>
                    <a:pt x="229"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7" name="Freeform 17"/>
            <p:cNvSpPr>
              <a:spLocks/>
            </p:cNvSpPr>
            <p:nvPr/>
          </p:nvSpPr>
          <p:spPr bwMode="auto">
            <a:xfrm>
              <a:off x="-1440644" y="1838018"/>
              <a:ext cx="217487" cy="117475"/>
            </a:xfrm>
            <a:custGeom>
              <a:avLst/>
              <a:gdLst/>
              <a:ahLst/>
              <a:cxnLst>
                <a:cxn ang="0">
                  <a:pos x="2757" y="0"/>
                </a:cxn>
                <a:cxn ang="0">
                  <a:pos x="2796" y="5"/>
                </a:cxn>
                <a:cxn ang="0">
                  <a:pos x="2835" y="16"/>
                </a:cxn>
                <a:cxn ang="0">
                  <a:pos x="2871" y="32"/>
                </a:cxn>
                <a:cxn ang="0">
                  <a:pos x="2903" y="54"/>
                </a:cxn>
                <a:cxn ang="0">
                  <a:pos x="2933" y="79"/>
                </a:cxn>
                <a:cxn ang="0">
                  <a:pos x="2958" y="109"/>
                </a:cxn>
                <a:cxn ang="0">
                  <a:pos x="2980" y="141"/>
                </a:cxn>
                <a:cxn ang="0">
                  <a:pos x="2996" y="177"/>
                </a:cxn>
                <a:cxn ang="0">
                  <a:pos x="3007" y="216"/>
                </a:cxn>
                <a:cxn ang="0">
                  <a:pos x="3012" y="256"/>
                </a:cxn>
                <a:cxn ang="0">
                  <a:pos x="3012" y="1364"/>
                </a:cxn>
                <a:cxn ang="0">
                  <a:pos x="3007" y="1405"/>
                </a:cxn>
                <a:cxn ang="0">
                  <a:pos x="2996" y="1444"/>
                </a:cxn>
                <a:cxn ang="0">
                  <a:pos x="2980" y="1479"/>
                </a:cxn>
                <a:cxn ang="0">
                  <a:pos x="2958" y="1512"/>
                </a:cxn>
                <a:cxn ang="0">
                  <a:pos x="2933" y="1541"/>
                </a:cxn>
                <a:cxn ang="0">
                  <a:pos x="2903" y="1567"/>
                </a:cxn>
                <a:cxn ang="0">
                  <a:pos x="2871" y="1588"/>
                </a:cxn>
                <a:cxn ang="0">
                  <a:pos x="2835" y="1604"/>
                </a:cxn>
                <a:cxn ang="0">
                  <a:pos x="2796" y="1616"/>
                </a:cxn>
                <a:cxn ang="0">
                  <a:pos x="2757" y="1621"/>
                </a:cxn>
                <a:cxn ang="0">
                  <a:pos x="256" y="1621"/>
                </a:cxn>
                <a:cxn ang="0">
                  <a:pos x="216" y="1616"/>
                </a:cxn>
                <a:cxn ang="0">
                  <a:pos x="177" y="1604"/>
                </a:cxn>
                <a:cxn ang="0">
                  <a:pos x="141" y="1588"/>
                </a:cxn>
                <a:cxn ang="0">
                  <a:pos x="109" y="1567"/>
                </a:cxn>
                <a:cxn ang="0">
                  <a:pos x="79" y="1541"/>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9" y="54"/>
                </a:cxn>
                <a:cxn ang="0">
                  <a:pos x="141" y="32"/>
                </a:cxn>
                <a:cxn ang="0">
                  <a:pos x="177" y="16"/>
                </a:cxn>
                <a:cxn ang="0">
                  <a:pos x="216" y="5"/>
                </a:cxn>
                <a:cxn ang="0">
                  <a:pos x="256" y="0"/>
                </a:cxn>
              </a:cxnLst>
              <a:rect l="0" t="0" r="r" b="b"/>
              <a:pathLst>
                <a:path w="3012" h="1621">
                  <a:moveTo>
                    <a:pt x="270" y="0"/>
                  </a:moveTo>
                  <a:lnTo>
                    <a:pt x="2742" y="0"/>
                  </a:lnTo>
                  <a:lnTo>
                    <a:pt x="2757" y="0"/>
                  </a:lnTo>
                  <a:lnTo>
                    <a:pt x="2770" y="1"/>
                  </a:lnTo>
                  <a:lnTo>
                    <a:pt x="2783" y="3"/>
                  </a:lnTo>
                  <a:lnTo>
                    <a:pt x="2796" y="5"/>
                  </a:lnTo>
                  <a:lnTo>
                    <a:pt x="2810" y="8"/>
                  </a:lnTo>
                  <a:lnTo>
                    <a:pt x="2823" y="12"/>
                  </a:lnTo>
                  <a:lnTo>
                    <a:pt x="2835" y="16"/>
                  </a:lnTo>
                  <a:lnTo>
                    <a:pt x="2847" y="21"/>
                  </a:lnTo>
                  <a:lnTo>
                    <a:pt x="2860" y="26"/>
                  </a:lnTo>
                  <a:lnTo>
                    <a:pt x="2871" y="32"/>
                  </a:lnTo>
                  <a:lnTo>
                    <a:pt x="2882" y="38"/>
                  </a:lnTo>
                  <a:lnTo>
                    <a:pt x="2893" y="46"/>
                  </a:lnTo>
                  <a:lnTo>
                    <a:pt x="2903" y="54"/>
                  </a:lnTo>
                  <a:lnTo>
                    <a:pt x="2914" y="62"/>
                  </a:lnTo>
                  <a:lnTo>
                    <a:pt x="2924" y="70"/>
                  </a:lnTo>
                  <a:lnTo>
                    <a:pt x="2933" y="79"/>
                  </a:lnTo>
                  <a:lnTo>
                    <a:pt x="2942" y="88"/>
                  </a:lnTo>
                  <a:lnTo>
                    <a:pt x="2950" y="98"/>
                  </a:lnTo>
                  <a:lnTo>
                    <a:pt x="2958" y="109"/>
                  </a:lnTo>
                  <a:lnTo>
                    <a:pt x="2967" y="119"/>
                  </a:lnTo>
                  <a:lnTo>
                    <a:pt x="2974" y="130"/>
                  </a:lnTo>
                  <a:lnTo>
                    <a:pt x="2980" y="141"/>
                  </a:lnTo>
                  <a:lnTo>
                    <a:pt x="2986" y="152"/>
                  </a:lnTo>
                  <a:lnTo>
                    <a:pt x="2991" y="165"/>
                  </a:lnTo>
                  <a:lnTo>
                    <a:pt x="2996" y="177"/>
                  </a:lnTo>
                  <a:lnTo>
                    <a:pt x="3000" y="189"/>
                  </a:lnTo>
                  <a:lnTo>
                    <a:pt x="3004" y="202"/>
                  </a:lnTo>
                  <a:lnTo>
                    <a:pt x="3007" y="216"/>
                  </a:lnTo>
                  <a:lnTo>
                    <a:pt x="3009" y="229"/>
                  </a:lnTo>
                  <a:lnTo>
                    <a:pt x="3011" y="242"/>
                  </a:lnTo>
                  <a:lnTo>
                    <a:pt x="3012" y="256"/>
                  </a:lnTo>
                  <a:lnTo>
                    <a:pt x="3012" y="270"/>
                  </a:lnTo>
                  <a:lnTo>
                    <a:pt x="3012" y="1351"/>
                  </a:lnTo>
                  <a:lnTo>
                    <a:pt x="3012" y="1364"/>
                  </a:lnTo>
                  <a:lnTo>
                    <a:pt x="3011" y="1378"/>
                  </a:lnTo>
                  <a:lnTo>
                    <a:pt x="3009" y="1392"/>
                  </a:lnTo>
                  <a:lnTo>
                    <a:pt x="3007" y="1405"/>
                  </a:lnTo>
                  <a:lnTo>
                    <a:pt x="3004" y="1418"/>
                  </a:lnTo>
                  <a:lnTo>
                    <a:pt x="3000" y="1430"/>
                  </a:lnTo>
                  <a:lnTo>
                    <a:pt x="2996" y="1444"/>
                  </a:lnTo>
                  <a:lnTo>
                    <a:pt x="2991" y="1456"/>
                  </a:lnTo>
                  <a:lnTo>
                    <a:pt x="2986" y="1468"/>
                  </a:lnTo>
                  <a:lnTo>
                    <a:pt x="2980" y="1479"/>
                  </a:lnTo>
                  <a:lnTo>
                    <a:pt x="2974" y="1490"/>
                  </a:lnTo>
                  <a:lnTo>
                    <a:pt x="2967" y="1502"/>
                  </a:lnTo>
                  <a:lnTo>
                    <a:pt x="2958" y="1512"/>
                  </a:lnTo>
                  <a:lnTo>
                    <a:pt x="2950" y="1522"/>
                  </a:lnTo>
                  <a:lnTo>
                    <a:pt x="2942" y="1532"/>
                  </a:lnTo>
                  <a:lnTo>
                    <a:pt x="2933" y="1541"/>
                  </a:lnTo>
                  <a:lnTo>
                    <a:pt x="2924" y="1551"/>
                  </a:lnTo>
                  <a:lnTo>
                    <a:pt x="2914" y="1559"/>
                  </a:lnTo>
                  <a:lnTo>
                    <a:pt x="2903" y="1567"/>
                  </a:lnTo>
                  <a:lnTo>
                    <a:pt x="2893" y="1575"/>
                  </a:lnTo>
                  <a:lnTo>
                    <a:pt x="2882" y="1582"/>
                  </a:lnTo>
                  <a:lnTo>
                    <a:pt x="2871" y="1588"/>
                  </a:lnTo>
                  <a:lnTo>
                    <a:pt x="2860" y="1594"/>
                  </a:lnTo>
                  <a:lnTo>
                    <a:pt x="2847" y="1599"/>
                  </a:lnTo>
                  <a:lnTo>
                    <a:pt x="2835" y="1604"/>
                  </a:lnTo>
                  <a:lnTo>
                    <a:pt x="2823" y="1609"/>
                  </a:lnTo>
                  <a:lnTo>
                    <a:pt x="2810" y="1613"/>
                  </a:lnTo>
                  <a:lnTo>
                    <a:pt x="2796" y="1616"/>
                  </a:lnTo>
                  <a:lnTo>
                    <a:pt x="2783" y="1618"/>
                  </a:lnTo>
                  <a:lnTo>
                    <a:pt x="2770" y="1620"/>
                  </a:lnTo>
                  <a:lnTo>
                    <a:pt x="2757" y="1621"/>
                  </a:lnTo>
                  <a:lnTo>
                    <a:pt x="2742" y="1621"/>
                  </a:lnTo>
                  <a:lnTo>
                    <a:pt x="270" y="1621"/>
                  </a:lnTo>
                  <a:lnTo>
                    <a:pt x="256" y="1621"/>
                  </a:lnTo>
                  <a:lnTo>
                    <a:pt x="242" y="1620"/>
                  </a:lnTo>
                  <a:lnTo>
                    <a:pt x="229" y="1618"/>
                  </a:lnTo>
                  <a:lnTo>
                    <a:pt x="216" y="1616"/>
                  </a:lnTo>
                  <a:lnTo>
                    <a:pt x="202" y="1613"/>
                  </a:lnTo>
                  <a:lnTo>
                    <a:pt x="190" y="1609"/>
                  </a:lnTo>
                  <a:lnTo>
                    <a:pt x="177" y="1604"/>
                  </a:lnTo>
                  <a:lnTo>
                    <a:pt x="165" y="1599"/>
                  </a:lnTo>
                  <a:lnTo>
                    <a:pt x="153" y="1594"/>
                  </a:lnTo>
                  <a:lnTo>
                    <a:pt x="141" y="1588"/>
                  </a:lnTo>
                  <a:lnTo>
                    <a:pt x="130" y="1582"/>
                  </a:lnTo>
                  <a:lnTo>
                    <a:pt x="119" y="1575"/>
                  </a:lnTo>
                  <a:lnTo>
                    <a:pt x="109" y="1567"/>
                  </a:lnTo>
                  <a:lnTo>
                    <a:pt x="98" y="1559"/>
                  </a:lnTo>
                  <a:lnTo>
                    <a:pt x="88" y="1551"/>
                  </a:lnTo>
                  <a:lnTo>
                    <a:pt x="79" y="1541"/>
                  </a:lnTo>
                  <a:lnTo>
                    <a:pt x="70" y="1532"/>
                  </a:lnTo>
                  <a:lnTo>
                    <a:pt x="62" y="1522"/>
                  </a:lnTo>
                  <a:lnTo>
                    <a:pt x="54" y="1512"/>
                  </a:lnTo>
                  <a:lnTo>
                    <a:pt x="45" y="1502"/>
                  </a:lnTo>
                  <a:lnTo>
                    <a:pt x="39" y="1490"/>
                  </a:lnTo>
                  <a:lnTo>
                    <a:pt x="32" y="1479"/>
                  </a:lnTo>
                  <a:lnTo>
                    <a:pt x="26" y="1468"/>
                  </a:lnTo>
                  <a:lnTo>
                    <a:pt x="21"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1" y="165"/>
                  </a:lnTo>
                  <a:lnTo>
                    <a:pt x="26" y="152"/>
                  </a:lnTo>
                  <a:lnTo>
                    <a:pt x="32" y="141"/>
                  </a:lnTo>
                  <a:lnTo>
                    <a:pt x="39" y="130"/>
                  </a:lnTo>
                  <a:lnTo>
                    <a:pt x="45" y="119"/>
                  </a:lnTo>
                  <a:lnTo>
                    <a:pt x="54" y="109"/>
                  </a:lnTo>
                  <a:lnTo>
                    <a:pt x="62" y="98"/>
                  </a:lnTo>
                  <a:lnTo>
                    <a:pt x="70" y="88"/>
                  </a:lnTo>
                  <a:lnTo>
                    <a:pt x="79" y="79"/>
                  </a:lnTo>
                  <a:lnTo>
                    <a:pt x="88" y="70"/>
                  </a:lnTo>
                  <a:lnTo>
                    <a:pt x="98" y="62"/>
                  </a:lnTo>
                  <a:lnTo>
                    <a:pt x="109" y="54"/>
                  </a:lnTo>
                  <a:lnTo>
                    <a:pt x="119" y="46"/>
                  </a:lnTo>
                  <a:lnTo>
                    <a:pt x="130" y="38"/>
                  </a:lnTo>
                  <a:lnTo>
                    <a:pt x="141" y="32"/>
                  </a:lnTo>
                  <a:lnTo>
                    <a:pt x="153" y="26"/>
                  </a:lnTo>
                  <a:lnTo>
                    <a:pt x="165" y="21"/>
                  </a:lnTo>
                  <a:lnTo>
                    <a:pt x="177" y="16"/>
                  </a:lnTo>
                  <a:lnTo>
                    <a:pt x="190" y="12"/>
                  </a:lnTo>
                  <a:lnTo>
                    <a:pt x="202"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8" name="Freeform 18"/>
            <p:cNvSpPr>
              <a:spLocks/>
            </p:cNvSpPr>
            <p:nvPr/>
          </p:nvSpPr>
          <p:spPr bwMode="auto">
            <a:xfrm>
              <a:off x="-1200931" y="1838018"/>
              <a:ext cx="217487" cy="117475"/>
            </a:xfrm>
            <a:custGeom>
              <a:avLst/>
              <a:gdLst/>
              <a:ahLst/>
              <a:cxnLst>
                <a:cxn ang="0">
                  <a:pos x="2756" y="0"/>
                </a:cxn>
                <a:cxn ang="0">
                  <a:pos x="2797" y="5"/>
                </a:cxn>
                <a:cxn ang="0">
                  <a:pos x="2836" y="16"/>
                </a:cxn>
                <a:cxn ang="0">
                  <a:pos x="2871" y="32"/>
                </a:cxn>
                <a:cxn ang="0">
                  <a:pos x="2904" y="54"/>
                </a:cxn>
                <a:cxn ang="0">
                  <a:pos x="2934" y="79"/>
                </a:cxn>
                <a:cxn ang="0">
                  <a:pos x="2959" y="109"/>
                </a:cxn>
                <a:cxn ang="0">
                  <a:pos x="2980" y="141"/>
                </a:cxn>
                <a:cxn ang="0">
                  <a:pos x="2997" y="177"/>
                </a:cxn>
                <a:cxn ang="0">
                  <a:pos x="3008" y="216"/>
                </a:cxn>
                <a:cxn ang="0">
                  <a:pos x="3013" y="256"/>
                </a:cxn>
                <a:cxn ang="0">
                  <a:pos x="3013" y="1364"/>
                </a:cxn>
                <a:cxn ang="0">
                  <a:pos x="3008" y="1405"/>
                </a:cxn>
                <a:cxn ang="0">
                  <a:pos x="2997" y="1444"/>
                </a:cxn>
                <a:cxn ang="0">
                  <a:pos x="2980" y="1479"/>
                </a:cxn>
                <a:cxn ang="0">
                  <a:pos x="2959" y="1512"/>
                </a:cxn>
                <a:cxn ang="0">
                  <a:pos x="2934" y="1541"/>
                </a:cxn>
                <a:cxn ang="0">
                  <a:pos x="2904" y="1567"/>
                </a:cxn>
                <a:cxn ang="0">
                  <a:pos x="2871" y="1588"/>
                </a:cxn>
                <a:cxn ang="0">
                  <a:pos x="2836" y="1604"/>
                </a:cxn>
                <a:cxn ang="0">
                  <a:pos x="2797" y="1616"/>
                </a:cxn>
                <a:cxn ang="0">
                  <a:pos x="2756" y="1621"/>
                </a:cxn>
                <a:cxn ang="0">
                  <a:pos x="256" y="1621"/>
                </a:cxn>
                <a:cxn ang="0">
                  <a:pos x="216" y="1616"/>
                </a:cxn>
                <a:cxn ang="0">
                  <a:pos x="177" y="1604"/>
                </a:cxn>
                <a:cxn ang="0">
                  <a:pos x="142" y="1588"/>
                </a:cxn>
                <a:cxn ang="0">
                  <a:pos x="108" y="1567"/>
                </a:cxn>
                <a:cxn ang="0">
                  <a:pos x="80" y="1541"/>
                </a:cxn>
                <a:cxn ang="0">
                  <a:pos x="54" y="1512"/>
                </a:cxn>
                <a:cxn ang="0">
                  <a:pos x="33" y="1479"/>
                </a:cxn>
                <a:cxn ang="0">
                  <a:pos x="16" y="1444"/>
                </a:cxn>
                <a:cxn ang="0">
                  <a:pos x="5" y="1405"/>
                </a:cxn>
                <a:cxn ang="0">
                  <a:pos x="0" y="1364"/>
                </a:cxn>
                <a:cxn ang="0">
                  <a:pos x="0" y="256"/>
                </a:cxn>
                <a:cxn ang="0">
                  <a:pos x="5" y="216"/>
                </a:cxn>
                <a:cxn ang="0">
                  <a:pos x="16" y="177"/>
                </a:cxn>
                <a:cxn ang="0">
                  <a:pos x="33" y="141"/>
                </a:cxn>
                <a:cxn ang="0">
                  <a:pos x="54" y="109"/>
                </a:cxn>
                <a:cxn ang="0">
                  <a:pos x="80" y="79"/>
                </a:cxn>
                <a:cxn ang="0">
                  <a:pos x="108" y="54"/>
                </a:cxn>
                <a:cxn ang="0">
                  <a:pos x="142" y="32"/>
                </a:cxn>
                <a:cxn ang="0">
                  <a:pos x="177" y="16"/>
                </a:cxn>
                <a:cxn ang="0">
                  <a:pos x="216" y="5"/>
                </a:cxn>
                <a:cxn ang="0">
                  <a:pos x="256" y="0"/>
                </a:cxn>
              </a:cxnLst>
              <a:rect l="0" t="0" r="r" b="b"/>
              <a:pathLst>
                <a:path w="3013" h="1621">
                  <a:moveTo>
                    <a:pt x="270" y="0"/>
                  </a:moveTo>
                  <a:lnTo>
                    <a:pt x="2743" y="0"/>
                  </a:lnTo>
                  <a:lnTo>
                    <a:pt x="2756" y="0"/>
                  </a:lnTo>
                  <a:lnTo>
                    <a:pt x="2771" y="1"/>
                  </a:lnTo>
                  <a:lnTo>
                    <a:pt x="2784" y="3"/>
                  </a:lnTo>
                  <a:lnTo>
                    <a:pt x="2797" y="5"/>
                  </a:lnTo>
                  <a:lnTo>
                    <a:pt x="2810" y="8"/>
                  </a:lnTo>
                  <a:lnTo>
                    <a:pt x="2822" y="12"/>
                  </a:lnTo>
                  <a:lnTo>
                    <a:pt x="2836" y="16"/>
                  </a:lnTo>
                  <a:lnTo>
                    <a:pt x="2848" y="21"/>
                  </a:lnTo>
                  <a:lnTo>
                    <a:pt x="2859" y="26"/>
                  </a:lnTo>
                  <a:lnTo>
                    <a:pt x="2871" y="32"/>
                  </a:lnTo>
                  <a:lnTo>
                    <a:pt x="2883" y="38"/>
                  </a:lnTo>
                  <a:lnTo>
                    <a:pt x="2894" y="46"/>
                  </a:lnTo>
                  <a:lnTo>
                    <a:pt x="2904" y="54"/>
                  </a:lnTo>
                  <a:lnTo>
                    <a:pt x="2914" y="62"/>
                  </a:lnTo>
                  <a:lnTo>
                    <a:pt x="2924" y="70"/>
                  </a:lnTo>
                  <a:lnTo>
                    <a:pt x="2934" y="79"/>
                  </a:lnTo>
                  <a:lnTo>
                    <a:pt x="2943" y="88"/>
                  </a:lnTo>
                  <a:lnTo>
                    <a:pt x="2951" y="98"/>
                  </a:lnTo>
                  <a:lnTo>
                    <a:pt x="2959" y="109"/>
                  </a:lnTo>
                  <a:lnTo>
                    <a:pt x="2966" y="119"/>
                  </a:lnTo>
                  <a:lnTo>
                    <a:pt x="2973" y="130"/>
                  </a:lnTo>
                  <a:lnTo>
                    <a:pt x="2980" y="141"/>
                  </a:lnTo>
                  <a:lnTo>
                    <a:pt x="2987" y="152"/>
                  </a:lnTo>
                  <a:lnTo>
                    <a:pt x="2992" y="165"/>
                  </a:lnTo>
                  <a:lnTo>
                    <a:pt x="2997" y="177"/>
                  </a:lnTo>
                  <a:lnTo>
                    <a:pt x="3001" y="189"/>
                  </a:lnTo>
                  <a:lnTo>
                    <a:pt x="3005" y="202"/>
                  </a:lnTo>
                  <a:lnTo>
                    <a:pt x="3008" y="216"/>
                  </a:lnTo>
                  <a:lnTo>
                    <a:pt x="3010" y="229"/>
                  </a:lnTo>
                  <a:lnTo>
                    <a:pt x="3012" y="242"/>
                  </a:lnTo>
                  <a:lnTo>
                    <a:pt x="3013" y="256"/>
                  </a:lnTo>
                  <a:lnTo>
                    <a:pt x="3013" y="270"/>
                  </a:lnTo>
                  <a:lnTo>
                    <a:pt x="3013" y="1351"/>
                  </a:lnTo>
                  <a:lnTo>
                    <a:pt x="3013" y="1364"/>
                  </a:lnTo>
                  <a:lnTo>
                    <a:pt x="3012" y="1378"/>
                  </a:lnTo>
                  <a:lnTo>
                    <a:pt x="3010" y="1392"/>
                  </a:lnTo>
                  <a:lnTo>
                    <a:pt x="3008" y="1405"/>
                  </a:lnTo>
                  <a:lnTo>
                    <a:pt x="3005" y="1418"/>
                  </a:lnTo>
                  <a:lnTo>
                    <a:pt x="3001" y="1430"/>
                  </a:lnTo>
                  <a:lnTo>
                    <a:pt x="2997" y="1444"/>
                  </a:lnTo>
                  <a:lnTo>
                    <a:pt x="2992" y="1456"/>
                  </a:lnTo>
                  <a:lnTo>
                    <a:pt x="2987" y="1468"/>
                  </a:lnTo>
                  <a:lnTo>
                    <a:pt x="2980" y="1479"/>
                  </a:lnTo>
                  <a:lnTo>
                    <a:pt x="2973" y="1490"/>
                  </a:lnTo>
                  <a:lnTo>
                    <a:pt x="2966" y="1502"/>
                  </a:lnTo>
                  <a:lnTo>
                    <a:pt x="2959" y="1512"/>
                  </a:lnTo>
                  <a:lnTo>
                    <a:pt x="2951" y="1522"/>
                  </a:lnTo>
                  <a:lnTo>
                    <a:pt x="2943" y="1532"/>
                  </a:lnTo>
                  <a:lnTo>
                    <a:pt x="2934" y="1541"/>
                  </a:lnTo>
                  <a:lnTo>
                    <a:pt x="2924" y="1551"/>
                  </a:lnTo>
                  <a:lnTo>
                    <a:pt x="2914" y="1559"/>
                  </a:lnTo>
                  <a:lnTo>
                    <a:pt x="2904" y="1567"/>
                  </a:lnTo>
                  <a:lnTo>
                    <a:pt x="2894" y="1575"/>
                  </a:lnTo>
                  <a:lnTo>
                    <a:pt x="2883" y="1582"/>
                  </a:lnTo>
                  <a:lnTo>
                    <a:pt x="2871" y="1588"/>
                  </a:lnTo>
                  <a:lnTo>
                    <a:pt x="2859" y="1594"/>
                  </a:lnTo>
                  <a:lnTo>
                    <a:pt x="2848" y="1599"/>
                  </a:lnTo>
                  <a:lnTo>
                    <a:pt x="2836" y="1604"/>
                  </a:lnTo>
                  <a:lnTo>
                    <a:pt x="2822" y="1609"/>
                  </a:lnTo>
                  <a:lnTo>
                    <a:pt x="2810" y="1613"/>
                  </a:lnTo>
                  <a:lnTo>
                    <a:pt x="2797" y="1616"/>
                  </a:lnTo>
                  <a:lnTo>
                    <a:pt x="2784" y="1618"/>
                  </a:lnTo>
                  <a:lnTo>
                    <a:pt x="2771" y="1620"/>
                  </a:lnTo>
                  <a:lnTo>
                    <a:pt x="2756" y="1621"/>
                  </a:lnTo>
                  <a:lnTo>
                    <a:pt x="2743" y="1621"/>
                  </a:lnTo>
                  <a:lnTo>
                    <a:pt x="270" y="1621"/>
                  </a:lnTo>
                  <a:lnTo>
                    <a:pt x="256" y="1621"/>
                  </a:lnTo>
                  <a:lnTo>
                    <a:pt x="243" y="1620"/>
                  </a:lnTo>
                  <a:lnTo>
                    <a:pt x="229" y="1618"/>
                  </a:lnTo>
                  <a:lnTo>
                    <a:pt x="216" y="1616"/>
                  </a:lnTo>
                  <a:lnTo>
                    <a:pt x="203" y="1613"/>
                  </a:lnTo>
                  <a:lnTo>
                    <a:pt x="190" y="1609"/>
                  </a:lnTo>
                  <a:lnTo>
                    <a:pt x="177" y="1604"/>
                  </a:lnTo>
                  <a:lnTo>
                    <a:pt x="165" y="1599"/>
                  </a:lnTo>
                  <a:lnTo>
                    <a:pt x="153" y="1594"/>
                  </a:lnTo>
                  <a:lnTo>
                    <a:pt x="142" y="1588"/>
                  </a:lnTo>
                  <a:lnTo>
                    <a:pt x="131" y="1582"/>
                  </a:lnTo>
                  <a:lnTo>
                    <a:pt x="119" y="1575"/>
                  </a:lnTo>
                  <a:lnTo>
                    <a:pt x="108" y="1567"/>
                  </a:lnTo>
                  <a:lnTo>
                    <a:pt x="98" y="1559"/>
                  </a:lnTo>
                  <a:lnTo>
                    <a:pt x="89" y="1551"/>
                  </a:lnTo>
                  <a:lnTo>
                    <a:pt x="80" y="1541"/>
                  </a:lnTo>
                  <a:lnTo>
                    <a:pt x="70" y="1532"/>
                  </a:lnTo>
                  <a:lnTo>
                    <a:pt x="61" y="1522"/>
                  </a:lnTo>
                  <a:lnTo>
                    <a:pt x="54" y="1512"/>
                  </a:lnTo>
                  <a:lnTo>
                    <a:pt x="46" y="1502"/>
                  </a:lnTo>
                  <a:lnTo>
                    <a:pt x="39" y="1490"/>
                  </a:lnTo>
                  <a:lnTo>
                    <a:pt x="33" y="1479"/>
                  </a:lnTo>
                  <a:lnTo>
                    <a:pt x="27" y="1468"/>
                  </a:lnTo>
                  <a:lnTo>
                    <a:pt x="22" y="1456"/>
                  </a:lnTo>
                  <a:lnTo>
                    <a:pt x="16" y="1444"/>
                  </a:lnTo>
                  <a:lnTo>
                    <a:pt x="12" y="1430"/>
                  </a:lnTo>
                  <a:lnTo>
                    <a:pt x="8" y="1418"/>
                  </a:lnTo>
                  <a:lnTo>
                    <a:pt x="5" y="1405"/>
                  </a:lnTo>
                  <a:lnTo>
                    <a:pt x="3" y="1392"/>
                  </a:lnTo>
                  <a:lnTo>
                    <a:pt x="1" y="1378"/>
                  </a:lnTo>
                  <a:lnTo>
                    <a:pt x="0" y="1364"/>
                  </a:lnTo>
                  <a:lnTo>
                    <a:pt x="0" y="1351"/>
                  </a:lnTo>
                  <a:lnTo>
                    <a:pt x="0" y="270"/>
                  </a:lnTo>
                  <a:lnTo>
                    <a:pt x="0" y="256"/>
                  </a:lnTo>
                  <a:lnTo>
                    <a:pt x="1" y="242"/>
                  </a:lnTo>
                  <a:lnTo>
                    <a:pt x="3" y="229"/>
                  </a:lnTo>
                  <a:lnTo>
                    <a:pt x="5" y="216"/>
                  </a:lnTo>
                  <a:lnTo>
                    <a:pt x="8" y="202"/>
                  </a:lnTo>
                  <a:lnTo>
                    <a:pt x="12" y="189"/>
                  </a:lnTo>
                  <a:lnTo>
                    <a:pt x="16" y="177"/>
                  </a:lnTo>
                  <a:lnTo>
                    <a:pt x="22" y="165"/>
                  </a:lnTo>
                  <a:lnTo>
                    <a:pt x="27" y="152"/>
                  </a:lnTo>
                  <a:lnTo>
                    <a:pt x="33" y="141"/>
                  </a:lnTo>
                  <a:lnTo>
                    <a:pt x="39" y="130"/>
                  </a:lnTo>
                  <a:lnTo>
                    <a:pt x="46" y="119"/>
                  </a:lnTo>
                  <a:lnTo>
                    <a:pt x="54" y="109"/>
                  </a:lnTo>
                  <a:lnTo>
                    <a:pt x="61" y="98"/>
                  </a:lnTo>
                  <a:lnTo>
                    <a:pt x="70" y="88"/>
                  </a:lnTo>
                  <a:lnTo>
                    <a:pt x="80" y="79"/>
                  </a:lnTo>
                  <a:lnTo>
                    <a:pt x="89" y="70"/>
                  </a:lnTo>
                  <a:lnTo>
                    <a:pt x="98" y="62"/>
                  </a:lnTo>
                  <a:lnTo>
                    <a:pt x="108" y="54"/>
                  </a:lnTo>
                  <a:lnTo>
                    <a:pt x="119" y="46"/>
                  </a:lnTo>
                  <a:lnTo>
                    <a:pt x="131" y="38"/>
                  </a:lnTo>
                  <a:lnTo>
                    <a:pt x="142" y="32"/>
                  </a:lnTo>
                  <a:lnTo>
                    <a:pt x="153" y="26"/>
                  </a:lnTo>
                  <a:lnTo>
                    <a:pt x="165" y="21"/>
                  </a:lnTo>
                  <a:lnTo>
                    <a:pt x="177" y="16"/>
                  </a:lnTo>
                  <a:lnTo>
                    <a:pt x="190" y="12"/>
                  </a:lnTo>
                  <a:lnTo>
                    <a:pt x="203" y="8"/>
                  </a:lnTo>
                  <a:lnTo>
                    <a:pt x="216" y="5"/>
                  </a:lnTo>
                  <a:lnTo>
                    <a:pt x="229" y="3"/>
                  </a:lnTo>
                  <a:lnTo>
                    <a:pt x="243"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69" name="Freeform 19"/>
            <p:cNvSpPr>
              <a:spLocks/>
            </p:cNvSpPr>
            <p:nvPr/>
          </p:nvSpPr>
          <p:spPr bwMode="auto">
            <a:xfrm>
              <a:off x="-2040719" y="1693555"/>
              <a:ext cx="217487" cy="115888"/>
            </a:xfrm>
            <a:custGeom>
              <a:avLst/>
              <a:gdLst/>
              <a:ahLst/>
              <a:cxnLst>
                <a:cxn ang="0">
                  <a:pos x="2757" y="0"/>
                </a:cxn>
                <a:cxn ang="0">
                  <a:pos x="2798" y="6"/>
                </a:cxn>
                <a:cxn ang="0">
                  <a:pos x="2835" y="17"/>
                </a:cxn>
                <a:cxn ang="0">
                  <a:pos x="2871" y="33"/>
                </a:cxn>
                <a:cxn ang="0">
                  <a:pos x="2905" y="54"/>
                </a:cxn>
                <a:cxn ang="0">
                  <a:pos x="2934" y="80"/>
                </a:cxn>
                <a:cxn ang="0">
                  <a:pos x="2960" y="109"/>
                </a:cxn>
                <a:cxn ang="0">
                  <a:pos x="2980" y="142"/>
                </a:cxn>
                <a:cxn ang="0">
                  <a:pos x="2996" y="178"/>
                </a:cxn>
                <a:cxn ang="0">
                  <a:pos x="3007" y="216"/>
                </a:cxn>
                <a:cxn ang="0">
                  <a:pos x="3013" y="257"/>
                </a:cxn>
                <a:cxn ang="0">
                  <a:pos x="3013" y="1365"/>
                </a:cxn>
                <a:cxn ang="0">
                  <a:pos x="3007" y="1406"/>
                </a:cxn>
                <a:cxn ang="0">
                  <a:pos x="2996" y="1444"/>
                </a:cxn>
                <a:cxn ang="0">
                  <a:pos x="2980" y="1480"/>
                </a:cxn>
                <a:cxn ang="0">
                  <a:pos x="2960" y="1513"/>
                </a:cxn>
                <a:cxn ang="0">
                  <a:pos x="2934" y="1542"/>
                </a:cxn>
                <a:cxn ang="0">
                  <a:pos x="2905" y="1568"/>
                </a:cxn>
                <a:cxn ang="0">
                  <a:pos x="2871" y="1589"/>
                </a:cxn>
                <a:cxn ang="0">
                  <a:pos x="2835" y="1605"/>
                </a:cxn>
                <a:cxn ang="0">
                  <a:pos x="2798" y="1616"/>
                </a:cxn>
                <a:cxn ang="0">
                  <a:pos x="2757" y="1622"/>
                </a:cxn>
                <a:cxn ang="0">
                  <a:pos x="257" y="1622"/>
                </a:cxn>
                <a:cxn ang="0">
                  <a:pos x="216" y="1616"/>
                </a:cxn>
                <a:cxn ang="0">
                  <a:pos x="178" y="1605"/>
                </a:cxn>
                <a:cxn ang="0">
                  <a:pos x="141" y="1589"/>
                </a:cxn>
                <a:cxn ang="0">
                  <a:pos x="109" y="1568"/>
                </a:cxn>
                <a:cxn ang="0">
                  <a:pos x="79" y="1542"/>
                </a:cxn>
                <a:cxn ang="0">
                  <a:pos x="54" y="1513"/>
                </a:cxn>
                <a:cxn ang="0">
                  <a:pos x="32" y="1480"/>
                </a:cxn>
                <a:cxn ang="0">
                  <a:pos x="16" y="1444"/>
                </a:cxn>
                <a:cxn ang="0">
                  <a:pos x="6" y="1406"/>
                </a:cxn>
                <a:cxn ang="0">
                  <a:pos x="1" y="1365"/>
                </a:cxn>
                <a:cxn ang="0">
                  <a:pos x="1" y="257"/>
                </a:cxn>
                <a:cxn ang="0">
                  <a:pos x="6" y="216"/>
                </a:cxn>
                <a:cxn ang="0">
                  <a:pos x="16" y="178"/>
                </a:cxn>
                <a:cxn ang="0">
                  <a:pos x="32" y="142"/>
                </a:cxn>
                <a:cxn ang="0">
                  <a:pos x="54" y="109"/>
                </a:cxn>
                <a:cxn ang="0">
                  <a:pos x="79" y="80"/>
                </a:cxn>
                <a:cxn ang="0">
                  <a:pos x="109" y="54"/>
                </a:cxn>
                <a:cxn ang="0">
                  <a:pos x="141" y="33"/>
                </a:cxn>
                <a:cxn ang="0">
                  <a:pos x="178" y="17"/>
                </a:cxn>
                <a:cxn ang="0">
                  <a:pos x="216" y="6"/>
                </a:cxn>
                <a:cxn ang="0">
                  <a:pos x="257" y="0"/>
                </a:cxn>
              </a:cxnLst>
              <a:rect l="0" t="0" r="r" b="b"/>
              <a:pathLst>
                <a:path w="3014" h="1622">
                  <a:moveTo>
                    <a:pt x="271" y="0"/>
                  </a:moveTo>
                  <a:lnTo>
                    <a:pt x="2743" y="0"/>
                  </a:lnTo>
                  <a:lnTo>
                    <a:pt x="2757" y="0"/>
                  </a:lnTo>
                  <a:lnTo>
                    <a:pt x="2770" y="1"/>
                  </a:lnTo>
                  <a:lnTo>
                    <a:pt x="2783" y="4"/>
                  </a:lnTo>
                  <a:lnTo>
                    <a:pt x="2798" y="6"/>
                  </a:lnTo>
                  <a:lnTo>
                    <a:pt x="2810" y="9"/>
                  </a:lnTo>
                  <a:lnTo>
                    <a:pt x="2823" y="13"/>
                  </a:lnTo>
                  <a:lnTo>
                    <a:pt x="2835" y="17"/>
                  </a:lnTo>
                  <a:lnTo>
                    <a:pt x="2848" y="22"/>
                  </a:lnTo>
                  <a:lnTo>
                    <a:pt x="2860" y="27"/>
                  </a:lnTo>
                  <a:lnTo>
                    <a:pt x="2871" y="33"/>
                  </a:lnTo>
                  <a:lnTo>
                    <a:pt x="2883" y="39"/>
                  </a:lnTo>
                  <a:lnTo>
                    <a:pt x="2893" y="46"/>
                  </a:lnTo>
                  <a:lnTo>
                    <a:pt x="2905" y="54"/>
                  </a:lnTo>
                  <a:lnTo>
                    <a:pt x="2915" y="63"/>
                  </a:lnTo>
                  <a:lnTo>
                    <a:pt x="2924" y="71"/>
                  </a:lnTo>
                  <a:lnTo>
                    <a:pt x="2934" y="80"/>
                  </a:lnTo>
                  <a:lnTo>
                    <a:pt x="2942" y="89"/>
                  </a:lnTo>
                  <a:lnTo>
                    <a:pt x="2951" y="99"/>
                  </a:lnTo>
                  <a:lnTo>
                    <a:pt x="2960" y="109"/>
                  </a:lnTo>
                  <a:lnTo>
                    <a:pt x="2967" y="120"/>
                  </a:lnTo>
                  <a:lnTo>
                    <a:pt x="2974" y="131"/>
                  </a:lnTo>
                  <a:lnTo>
                    <a:pt x="2980" y="142"/>
                  </a:lnTo>
                  <a:lnTo>
                    <a:pt x="2986" y="153"/>
                  </a:lnTo>
                  <a:lnTo>
                    <a:pt x="2992" y="165"/>
                  </a:lnTo>
                  <a:lnTo>
                    <a:pt x="2996" y="178"/>
                  </a:lnTo>
                  <a:lnTo>
                    <a:pt x="3001" y="191"/>
                  </a:lnTo>
                  <a:lnTo>
                    <a:pt x="3004" y="203"/>
                  </a:lnTo>
                  <a:lnTo>
                    <a:pt x="3007" y="216"/>
                  </a:lnTo>
                  <a:lnTo>
                    <a:pt x="3011" y="230"/>
                  </a:lnTo>
                  <a:lnTo>
                    <a:pt x="3012" y="243"/>
                  </a:lnTo>
                  <a:lnTo>
                    <a:pt x="3013" y="257"/>
                  </a:lnTo>
                  <a:lnTo>
                    <a:pt x="3014" y="270"/>
                  </a:lnTo>
                  <a:lnTo>
                    <a:pt x="3014" y="1352"/>
                  </a:lnTo>
                  <a:lnTo>
                    <a:pt x="3013" y="1365"/>
                  </a:lnTo>
                  <a:lnTo>
                    <a:pt x="3012" y="1379"/>
                  </a:lnTo>
                  <a:lnTo>
                    <a:pt x="3011" y="1392"/>
                  </a:lnTo>
                  <a:lnTo>
                    <a:pt x="3007" y="1406"/>
                  </a:lnTo>
                  <a:lnTo>
                    <a:pt x="3004" y="1419"/>
                  </a:lnTo>
                  <a:lnTo>
                    <a:pt x="3001" y="1432"/>
                  </a:lnTo>
                  <a:lnTo>
                    <a:pt x="2996" y="1444"/>
                  </a:lnTo>
                  <a:lnTo>
                    <a:pt x="2992" y="1457"/>
                  </a:lnTo>
                  <a:lnTo>
                    <a:pt x="2986" y="1469"/>
                  </a:lnTo>
                  <a:lnTo>
                    <a:pt x="2980" y="1480"/>
                  </a:lnTo>
                  <a:lnTo>
                    <a:pt x="2974" y="1491"/>
                  </a:lnTo>
                  <a:lnTo>
                    <a:pt x="2967" y="1502"/>
                  </a:lnTo>
                  <a:lnTo>
                    <a:pt x="2960" y="1513"/>
                  </a:lnTo>
                  <a:lnTo>
                    <a:pt x="2951" y="1523"/>
                  </a:lnTo>
                  <a:lnTo>
                    <a:pt x="2942" y="1533"/>
                  </a:lnTo>
                  <a:lnTo>
                    <a:pt x="2934" y="1542"/>
                  </a:lnTo>
                  <a:lnTo>
                    <a:pt x="2924" y="1551"/>
                  </a:lnTo>
                  <a:lnTo>
                    <a:pt x="2915" y="1559"/>
                  </a:lnTo>
                  <a:lnTo>
                    <a:pt x="2905" y="1568"/>
                  </a:lnTo>
                  <a:lnTo>
                    <a:pt x="2893" y="1576"/>
                  </a:lnTo>
                  <a:lnTo>
                    <a:pt x="2883" y="1583"/>
                  </a:lnTo>
                  <a:lnTo>
                    <a:pt x="2871" y="1589"/>
                  </a:lnTo>
                  <a:lnTo>
                    <a:pt x="2860" y="1595"/>
                  </a:lnTo>
                  <a:lnTo>
                    <a:pt x="2848" y="1600"/>
                  </a:lnTo>
                  <a:lnTo>
                    <a:pt x="2835" y="1605"/>
                  </a:lnTo>
                  <a:lnTo>
                    <a:pt x="2823" y="1609"/>
                  </a:lnTo>
                  <a:lnTo>
                    <a:pt x="2810" y="1613"/>
                  </a:lnTo>
                  <a:lnTo>
                    <a:pt x="2798" y="1616"/>
                  </a:lnTo>
                  <a:lnTo>
                    <a:pt x="2783" y="1618"/>
                  </a:lnTo>
                  <a:lnTo>
                    <a:pt x="2770" y="1621"/>
                  </a:lnTo>
                  <a:lnTo>
                    <a:pt x="2757" y="1622"/>
                  </a:lnTo>
                  <a:lnTo>
                    <a:pt x="2743" y="1622"/>
                  </a:lnTo>
                  <a:lnTo>
                    <a:pt x="271" y="1622"/>
                  </a:lnTo>
                  <a:lnTo>
                    <a:pt x="257" y="1622"/>
                  </a:lnTo>
                  <a:lnTo>
                    <a:pt x="243" y="1621"/>
                  </a:lnTo>
                  <a:lnTo>
                    <a:pt x="229" y="1618"/>
                  </a:lnTo>
                  <a:lnTo>
                    <a:pt x="216" y="1616"/>
                  </a:lnTo>
                  <a:lnTo>
                    <a:pt x="204" y="1613"/>
                  </a:lnTo>
                  <a:lnTo>
                    <a:pt x="190" y="1609"/>
                  </a:lnTo>
                  <a:lnTo>
                    <a:pt x="178" y="1605"/>
                  </a:lnTo>
                  <a:lnTo>
                    <a:pt x="166" y="1600"/>
                  </a:lnTo>
                  <a:lnTo>
                    <a:pt x="154" y="1595"/>
                  </a:lnTo>
                  <a:lnTo>
                    <a:pt x="141" y="1589"/>
                  </a:lnTo>
                  <a:lnTo>
                    <a:pt x="130" y="1583"/>
                  </a:lnTo>
                  <a:lnTo>
                    <a:pt x="120" y="1576"/>
                  </a:lnTo>
                  <a:lnTo>
                    <a:pt x="109" y="1568"/>
                  </a:lnTo>
                  <a:lnTo>
                    <a:pt x="99" y="1559"/>
                  </a:lnTo>
                  <a:lnTo>
                    <a:pt x="88" y="1551"/>
                  </a:lnTo>
                  <a:lnTo>
                    <a:pt x="79" y="1542"/>
                  </a:lnTo>
                  <a:lnTo>
                    <a:pt x="70" y="1533"/>
                  </a:lnTo>
                  <a:lnTo>
                    <a:pt x="62" y="1523"/>
                  </a:lnTo>
                  <a:lnTo>
                    <a:pt x="54" y="1513"/>
                  </a:lnTo>
                  <a:lnTo>
                    <a:pt x="47" y="1502"/>
                  </a:lnTo>
                  <a:lnTo>
                    <a:pt x="40" y="1491"/>
                  </a:lnTo>
                  <a:lnTo>
                    <a:pt x="32" y="1480"/>
                  </a:lnTo>
                  <a:lnTo>
                    <a:pt x="27" y="1469"/>
                  </a:lnTo>
                  <a:lnTo>
                    <a:pt x="21" y="1457"/>
                  </a:lnTo>
                  <a:lnTo>
                    <a:pt x="16" y="1444"/>
                  </a:lnTo>
                  <a:lnTo>
                    <a:pt x="12" y="1432"/>
                  </a:lnTo>
                  <a:lnTo>
                    <a:pt x="9" y="1419"/>
                  </a:lnTo>
                  <a:lnTo>
                    <a:pt x="6" y="1406"/>
                  </a:lnTo>
                  <a:lnTo>
                    <a:pt x="3" y="1392"/>
                  </a:lnTo>
                  <a:lnTo>
                    <a:pt x="2" y="1379"/>
                  </a:lnTo>
                  <a:lnTo>
                    <a:pt x="1" y="1365"/>
                  </a:lnTo>
                  <a:lnTo>
                    <a:pt x="0" y="1352"/>
                  </a:lnTo>
                  <a:lnTo>
                    <a:pt x="0" y="270"/>
                  </a:lnTo>
                  <a:lnTo>
                    <a:pt x="1" y="257"/>
                  </a:lnTo>
                  <a:lnTo>
                    <a:pt x="2" y="243"/>
                  </a:lnTo>
                  <a:lnTo>
                    <a:pt x="3" y="230"/>
                  </a:lnTo>
                  <a:lnTo>
                    <a:pt x="6" y="216"/>
                  </a:lnTo>
                  <a:lnTo>
                    <a:pt x="9" y="203"/>
                  </a:lnTo>
                  <a:lnTo>
                    <a:pt x="12" y="191"/>
                  </a:lnTo>
                  <a:lnTo>
                    <a:pt x="16" y="178"/>
                  </a:lnTo>
                  <a:lnTo>
                    <a:pt x="21" y="165"/>
                  </a:lnTo>
                  <a:lnTo>
                    <a:pt x="27" y="153"/>
                  </a:lnTo>
                  <a:lnTo>
                    <a:pt x="32" y="142"/>
                  </a:lnTo>
                  <a:lnTo>
                    <a:pt x="40" y="131"/>
                  </a:lnTo>
                  <a:lnTo>
                    <a:pt x="47" y="120"/>
                  </a:lnTo>
                  <a:lnTo>
                    <a:pt x="54" y="109"/>
                  </a:lnTo>
                  <a:lnTo>
                    <a:pt x="62" y="99"/>
                  </a:lnTo>
                  <a:lnTo>
                    <a:pt x="70" y="89"/>
                  </a:lnTo>
                  <a:lnTo>
                    <a:pt x="79" y="80"/>
                  </a:lnTo>
                  <a:lnTo>
                    <a:pt x="88" y="71"/>
                  </a:lnTo>
                  <a:lnTo>
                    <a:pt x="99" y="63"/>
                  </a:lnTo>
                  <a:lnTo>
                    <a:pt x="109" y="54"/>
                  </a:lnTo>
                  <a:lnTo>
                    <a:pt x="120" y="46"/>
                  </a:lnTo>
                  <a:lnTo>
                    <a:pt x="130" y="39"/>
                  </a:lnTo>
                  <a:lnTo>
                    <a:pt x="141" y="33"/>
                  </a:lnTo>
                  <a:lnTo>
                    <a:pt x="154" y="27"/>
                  </a:lnTo>
                  <a:lnTo>
                    <a:pt x="166" y="22"/>
                  </a:lnTo>
                  <a:lnTo>
                    <a:pt x="178" y="17"/>
                  </a:lnTo>
                  <a:lnTo>
                    <a:pt x="190" y="13"/>
                  </a:lnTo>
                  <a:lnTo>
                    <a:pt x="204" y="9"/>
                  </a:lnTo>
                  <a:lnTo>
                    <a:pt x="216" y="6"/>
                  </a:lnTo>
                  <a:lnTo>
                    <a:pt x="229" y="4"/>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0" name="Freeform 20"/>
            <p:cNvSpPr>
              <a:spLocks/>
            </p:cNvSpPr>
            <p:nvPr/>
          </p:nvSpPr>
          <p:spPr bwMode="auto">
            <a:xfrm>
              <a:off x="-1799419" y="1693555"/>
              <a:ext cx="215900" cy="115888"/>
            </a:xfrm>
            <a:custGeom>
              <a:avLst/>
              <a:gdLst/>
              <a:ahLst/>
              <a:cxnLst>
                <a:cxn ang="0">
                  <a:pos x="2757" y="0"/>
                </a:cxn>
                <a:cxn ang="0">
                  <a:pos x="2797" y="6"/>
                </a:cxn>
                <a:cxn ang="0">
                  <a:pos x="2836" y="17"/>
                </a:cxn>
                <a:cxn ang="0">
                  <a:pos x="2872" y="33"/>
                </a:cxn>
                <a:cxn ang="0">
                  <a:pos x="2904" y="54"/>
                </a:cxn>
                <a:cxn ang="0">
                  <a:pos x="2934" y="80"/>
                </a:cxn>
                <a:cxn ang="0">
                  <a:pos x="2959"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59" y="1513"/>
                </a:cxn>
                <a:cxn ang="0">
                  <a:pos x="2934" y="1542"/>
                </a:cxn>
                <a:cxn ang="0">
                  <a:pos x="2904" y="1568"/>
                </a:cxn>
                <a:cxn ang="0">
                  <a:pos x="2872" y="1589"/>
                </a:cxn>
                <a:cxn ang="0">
                  <a:pos x="2836" y="1605"/>
                </a:cxn>
                <a:cxn ang="0">
                  <a:pos x="2797" y="1616"/>
                </a:cxn>
                <a:cxn ang="0">
                  <a:pos x="2757" y="1622"/>
                </a:cxn>
                <a:cxn ang="0">
                  <a:pos x="257" y="1622"/>
                </a:cxn>
                <a:cxn ang="0">
                  <a:pos x="216" y="1616"/>
                </a:cxn>
                <a:cxn ang="0">
                  <a:pos x="178" y="1605"/>
                </a:cxn>
                <a:cxn ang="0">
                  <a:pos x="142" y="1589"/>
                </a:cxn>
                <a:cxn ang="0">
                  <a:pos x="109" y="1568"/>
                </a:cxn>
                <a:cxn ang="0">
                  <a:pos x="80" y="1542"/>
                </a:cxn>
                <a:cxn ang="0">
                  <a:pos x="54" y="1513"/>
                </a:cxn>
                <a:cxn ang="0">
                  <a:pos x="33" y="1480"/>
                </a:cxn>
                <a:cxn ang="0">
                  <a:pos x="17" y="1444"/>
                </a:cxn>
                <a:cxn ang="0">
                  <a:pos x="5" y="1406"/>
                </a:cxn>
                <a:cxn ang="0">
                  <a:pos x="0" y="1365"/>
                </a:cxn>
                <a:cxn ang="0">
                  <a:pos x="0" y="257"/>
                </a:cxn>
                <a:cxn ang="0">
                  <a:pos x="5" y="216"/>
                </a:cxn>
                <a:cxn ang="0">
                  <a:pos x="17" y="178"/>
                </a:cxn>
                <a:cxn ang="0">
                  <a:pos x="33" y="142"/>
                </a:cxn>
                <a:cxn ang="0">
                  <a:pos x="54" y="109"/>
                </a:cxn>
                <a:cxn ang="0">
                  <a:pos x="80" y="80"/>
                </a:cxn>
                <a:cxn ang="0">
                  <a:pos x="109" y="54"/>
                </a:cxn>
                <a:cxn ang="0">
                  <a:pos x="142" y="33"/>
                </a:cxn>
                <a:cxn ang="0">
                  <a:pos x="178" y="17"/>
                </a:cxn>
                <a:cxn ang="0">
                  <a:pos x="216" y="6"/>
                </a:cxn>
                <a:cxn ang="0">
                  <a:pos x="257" y="0"/>
                </a:cxn>
              </a:cxnLst>
              <a:rect l="0" t="0" r="r" b="b"/>
              <a:pathLst>
                <a:path w="3013" h="1622">
                  <a:moveTo>
                    <a:pt x="270" y="0"/>
                  </a:moveTo>
                  <a:lnTo>
                    <a:pt x="2743" y="0"/>
                  </a:lnTo>
                  <a:lnTo>
                    <a:pt x="2757" y="0"/>
                  </a:lnTo>
                  <a:lnTo>
                    <a:pt x="2771" y="1"/>
                  </a:lnTo>
                  <a:lnTo>
                    <a:pt x="2784" y="4"/>
                  </a:lnTo>
                  <a:lnTo>
                    <a:pt x="2797" y="6"/>
                  </a:lnTo>
                  <a:lnTo>
                    <a:pt x="2810" y="9"/>
                  </a:lnTo>
                  <a:lnTo>
                    <a:pt x="2824" y="13"/>
                  </a:lnTo>
                  <a:lnTo>
                    <a:pt x="2836" y="17"/>
                  </a:lnTo>
                  <a:lnTo>
                    <a:pt x="2848" y="22"/>
                  </a:lnTo>
                  <a:lnTo>
                    <a:pt x="2860" y="27"/>
                  </a:lnTo>
                  <a:lnTo>
                    <a:pt x="2872" y="33"/>
                  </a:lnTo>
                  <a:lnTo>
                    <a:pt x="2883" y="39"/>
                  </a:lnTo>
                  <a:lnTo>
                    <a:pt x="2894" y="46"/>
                  </a:lnTo>
                  <a:lnTo>
                    <a:pt x="2904" y="54"/>
                  </a:lnTo>
                  <a:lnTo>
                    <a:pt x="2914" y="63"/>
                  </a:lnTo>
                  <a:lnTo>
                    <a:pt x="2924" y="71"/>
                  </a:lnTo>
                  <a:lnTo>
                    <a:pt x="2934" y="80"/>
                  </a:lnTo>
                  <a:lnTo>
                    <a:pt x="2943" y="89"/>
                  </a:lnTo>
                  <a:lnTo>
                    <a:pt x="2951" y="99"/>
                  </a:lnTo>
                  <a:lnTo>
                    <a:pt x="2959" y="109"/>
                  </a:lnTo>
                  <a:lnTo>
                    <a:pt x="2967" y="120"/>
                  </a:lnTo>
                  <a:lnTo>
                    <a:pt x="2974" y="131"/>
                  </a:lnTo>
                  <a:lnTo>
                    <a:pt x="2981" y="142"/>
                  </a:lnTo>
                  <a:lnTo>
                    <a:pt x="2987" y="153"/>
                  </a:lnTo>
                  <a:lnTo>
                    <a:pt x="2992" y="165"/>
                  </a:lnTo>
                  <a:lnTo>
                    <a:pt x="2997" y="178"/>
                  </a:lnTo>
                  <a:lnTo>
                    <a:pt x="3001"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1" y="1432"/>
                  </a:lnTo>
                  <a:lnTo>
                    <a:pt x="2997" y="1444"/>
                  </a:lnTo>
                  <a:lnTo>
                    <a:pt x="2992" y="1457"/>
                  </a:lnTo>
                  <a:lnTo>
                    <a:pt x="2987" y="1469"/>
                  </a:lnTo>
                  <a:lnTo>
                    <a:pt x="2981" y="1480"/>
                  </a:lnTo>
                  <a:lnTo>
                    <a:pt x="2974" y="1491"/>
                  </a:lnTo>
                  <a:lnTo>
                    <a:pt x="2967" y="1502"/>
                  </a:lnTo>
                  <a:lnTo>
                    <a:pt x="2959" y="1513"/>
                  </a:lnTo>
                  <a:lnTo>
                    <a:pt x="2951" y="1523"/>
                  </a:lnTo>
                  <a:lnTo>
                    <a:pt x="2943" y="1533"/>
                  </a:lnTo>
                  <a:lnTo>
                    <a:pt x="2934" y="1542"/>
                  </a:lnTo>
                  <a:lnTo>
                    <a:pt x="2924" y="1551"/>
                  </a:lnTo>
                  <a:lnTo>
                    <a:pt x="2914" y="1559"/>
                  </a:lnTo>
                  <a:lnTo>
                    <a:pt x="2904" y="1568"/>
                  </a:lnTo>
                  <a:lnTo>
                    <a:pt x="2894" y="1576"/>
                  </a:lnTo>
                  <a:lnTo>
                    <a:pt x="2883" y="1583"/>
                  </a:lnTo>
                  <a:lnTo>
                    <a:pt x="2872" y="1589"/>
                  </a:lnTo>
                  <a:lnTo>
                    <a:pt x="2860" y="1595"/>
                  </a:lnTo>
                  <a:lnTo>
                    <a:pt x="2848" y="1600"/>
                  </a:lnTo>
                  <a:lnTo>
                    <a:pt x="2836" y="1605"/>
                  </a:lnTo>
                  <a:lnTo>
                    <a:pt x="2824" y="1609"/>
                  </a:lnTo>
                  <a:lnTo>
                    <a:pt x="2810" y="1613"/>
                  </a:lnTo>
                  <a:lnTo>
                    <a:pt x="2797" y="1616"/>
                  </a:lnTo>
                  <a:lnTo>
                    <a:pt x="2784" y="1618"/>
                  </a:lnTo>
                  <a:lnTo>
                    <a:pt x="2771" y="1621"/>
                  </a:lnTo>
                  <a:lnTo>
                    <a:pt x="2757" y="1622"/>
                  </a:lnTo>
                  <a:lnTo>
                    <a:pt x="2743" y="1622"/>
                  </a:lnTo>
                  <a:lnTo>
                    <a:pt x="270" y="1622"/>
                  </a:lnTo>
                  <a:lnTo>
                    <a:pt x="257" y="1622"/>
                  </a:lnTo>
                  <a:lnTo>
                    <a:pt x="243" y="1621"/>
                  </a:lnTo>
                  <a:lnTo>
                    <a:pt x="230" y="1618"/>
                  </a:lnTo>
                  <a:lnTo>
                    <a:pt x="216" y="1616"/>
                  </a:lnTo>
                  <a:lnTo>
                    <a:pt x="203" y="1613"/>
                  </a:lnTo>
                  <a:lnTo>
                    <a:pt x="191" y="1609"/>
                  </a:lnTo>
                  <a:lnTo>
                    <a:pt x="178" y="1605"/>
                  </a:lnTo>
                  <a:lnTo>
                    <a:pt x="165" y="1600"/>
                  </a:lnTo>
                  <a:lnTo>
                    <a:pt x="154" y="1595"/>
                  </a:lnTo>
                  <a:lnTo>
                    <a:pt x="142" y="1589"/>
                  </a:lnTo>
                  <a:lnTo>
                    <a:pt x="131" y="1583"/>
                  </a:lnTo>
                  <a:lnTo>
                    <a:pt x="120" y="1576"/>
                  </a:lnTo>
                  <a:lnTo>
                    <a:pt x="109" y="1568"/>
                  </a:lnTo>
                  <a:lnTo>
                    <a:pt x="99" y="1559"/>
                  </a:lnTo>
                  <a:lnTo>
                    <a:pt x="89" y="1551"/>
                  </a:lnTo>
                  <a:lnTo>
                    <a:pt x="80" y="1542"/>
                  </a:lnTo>
                  <a:lnTo>
                    <a:pt x="71" y="1533"/>
                  </a:lnTo>
                  <a:lnTo>
                    <a:pt x="62" y="1523"/>
                  </a:lnTo>
                  <a:lnTo>
                    <a:pt x="54" y="1513"/>
                  </a:lnTo>
                  <a:lnTo>
                    <a:pt x="46" y="1502"/>
                  </a:lnTo>
                  <a:lnTo>
                    <a:pt x="40" y="1491"/>
                  </a:lnTo>
                  <a:lnTo>
                    <a:pt x="33" y="1480"/>
                  </a:lnTo>
                  <a:lnTo>
                    <a:pt x="27" y="1469"/>
                  </a:lnTo>
                  <a:lnTo>
                    <a:pt x="22" y="1457"/>
                  </a:lnTo>
                  <a:lnTo>
                    <a:pt x="17" y="1444"/>
                  </a:lnTo>
                  <a:lnTo>
                    <a:pt x="13"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3" y="191"/>
                  </a:lnTo>
                  <a:lnTo>
                    <a:pt x="17" y="178"/>
                  </a:lnTo>
                  <a:lnTo>
                    <a:pt x="22" y="165"/>
                  </a:lnTo>
                  <a:lnTo>
                    <a:pt x="27" y="153"/>
                  </a:lnTo>
                  <a:lnTo>
                    <a:pt x="33" y="142"/>
                  </a:lnTo>
                  <a:lnTo>
                    <a:pt x="40" y="131"/>
                  </a:lnTo>
                  <a:lnTo>
                    <a:pt x="46" y="120"/>
                  </a:lnTo>
                  <a:lnTo>
                    <a:pt x="54" y="109"/>
                  </a:lnTo>
                  <a:lnTo>
                    <a:pt x="62" y="99"/>
                  </a:lnTo>
                  <a:lnTo>
                    <a:pt x="71" y="89"/>
                  </a:lnTo>
                  <a:lnTo>
                    <a:pt x="80" y="80"/>
                  </a:lnTo>
                  <a:lnTo>
                    <a:pt x="89" y="71"/>
                  </a:lnTo>
                  <a:lnTo>
                    <a:pt x="99" y="63"/>
                  </a:lnTo>
                  <a:lnTo>
                    <a:pt x="109" y="54"/>
                  </a:lnTo>
                  <a:lnTo>
                    <a:pt x="120" y="46"/>
                  </a:lnTo>
                  <a:lnTo>
                    <a:pt x="131" y="39"/>
                  </a:lnTo>
                  <a:lnTo>
                    <a:pt x="142" y="33"/>
                  </a:lnTo>
                  <a:lnTo>
                    <a:pt x="154" y="27"/>
                  </a:lnTo>
                  <a:lnTo>
                    <a:pt x="165" y="22"/>
                  </a:lnTo>
                  <a:lnTo>
                    <a:pt x="178" y="17"/>
                  </a:lnTo>
                  <a:lnTo>
                    <a:pt x="191" y="13"/>
                  </a:lnTo>
                  <a:lnTo>
                    <a:pt x="203" y="9"/>
                  </a:lnTo>
                  <a:lnTo>
                    <a:pt x="216" y="6"/>
                  </a:lnTo>
                  <a:lnTo>
                    <a:pt x="230" y="4"/>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1" name="Freeform 21"/>
            <p:cNvSpPr>
              <a:spLocks/>
            </p:cNvSpPr>
            <p:nvPr/>
          </p:nvSpPr>
          <p:spPr bwMode="auto">
            <a:xfrm>
              <a:off x="-1559706" y="1693555"/>
              <a:ext cx="215900" cy="115888"/>
            </a:xfrm>
            <a:custGeom>
              <a:avLst/>
              <a:gdLst/>
              <a:ahLst/>
              <a:cxnLst>
                <a:cxn ang="0">
                  <a:pos x="2756" y="0"/>
                </a:cxn>
                <a:cxn ang="0">
                  <a:pos x="2797" y="6"/>
                </a:cxn>
                <a:cxn ang="0">
                  <a:pos x="2835" y="17"/>
                </a:cxn>
                <a:cxn ang="0">
                  <a:pos x="2871" y="33"/>
                </a:cxn>
                <a:cxn ang="0">
                  <a:pos x="2904" y="54"/>
                </a:cxn>
                <a:cxn ang="0">
                  <a:pos x="2933" y="80"/>
                </a:cxn>
                <a:cxn ang="0">
                  <a:pos x="2959" y="109"/>
                </a:cxn>
                <a:cxn ang="0">
                  <a:pos x="2980" y="142"/>
                </a:cxn>
                <a:cxn ang="0">
                  <a:pos x="2996" y="178"/>
                </a:cxn>
                <a:cxn ang="0">
                  <a:pos x="3008" y="216"/>
                </a:cxn>
                <a:cxn ang="0">
                  <a:pos x="3013" y="257"/>
                </a:cxn>
                <a:cxn ang="0">
                  <a:pos x="3013" y="1365"/>
                </a:cxn>
                <a:cxn ang="0">
                  <a:pos x="3008" y="1406"/>
                </a:cxn>
                <a:cxn ang="0">
                  <a:pos x="2996" y="1444"/>
                </a:cxn>
                <a:cxn ang="0">
                  <a:pos x="2980" y="1480"/>
                </a:cxn>
                <a:cxn ang="0">
                  <a:pos x="2959" y="1513"/>
                </a:cxn>
                <a:cxn ang="0">
                  <a:pos x="2933" y="1542"/>
                </a:cxn>
                <a:cxn ang="0">
                  <a:pos x="2904" y="1568"/>
                </a:cxn>
                <a:cxn ang="0">
                  <a:pos x="2871" y="1589"/>
                </a:cxn>
                <a:cxn ang="0">
                  <a:pos x="2835" y="1605"/>
                </a:cxn>
                <a:cxn ang="0">
                  <a:pos x="2797" y="1616"/>
                </a:cxn>
                <a:cxn ang="0">
                  <a:pos x="2756" y="1622"/>
                </a:cxn>
                <a:cxn ang="0">
                  <a:pos x="256" y="1622"/>
                </a:cxn>
                <a:cxn ang="0">
                  <a:pos x="216" y="1616"/>
                </a:cxn>
                <a:cxn ang="0">
                  <a:pos x="177" y="1605"/>
                </a:cxn>
                <a:cxn ang="0">
                  <a:pos x="141" y="1589"/>
                </a:cxn>
                <a:cxn ang="0">
                  <a:pos x="108" y="1568"/>
                </a:cxn>
                <a:cxn ang="0">
                  <a:pos x="79" y="1542"/>
                </a:cxn>
                <a:cxn ang="0">
                  <a:pos x="54" y="1513"/>
                </a:cxn>
                <a:cxn ang="0">
                  <a:pos x="32" y="1480"/>
                </a:cxn>
                <a:cxn ang="0">
                  <a:pos x="16" y="1444"/>
                </a:cxn>
                <a:cxn ang="0">
                  <a:pos x="5" y="1406"/>
                </a:cxn>
                <a:cxn ang="0">
                  <a:pos x="0" y="1365"/>
                </a:cxn>
                <a:cxn ang="0">
                  <a:pos x="0" y="257"/>
                </a:cxn>
                <a:cxn ang="0">
                  <a:pos x="5" y="216"/>
                </a:cxn>
                <a:cxn ang="0">
                  <a:pos x="16" y="178"/>
                </a:cxn>
                <a:cxn ang="0">
                  <a:pos x="32" y="142"/>
                </a:cxn>
                <a:cxn ang="0">
                  <a:pos x="54" y="109"/>
                </a:cxn>
                <a:cxn ang="0">
                  <a:pos x="79" y="80"/>
                </a:cxn>
                <a:cxn ang="0">
                  <a:pos x="108" y="54"/>
                </a:cxn>
                <a:cxn ang="0">
                  <a:pos x="141" y="33"/>
                </a:cxn>
                <a:cxn ang="0">
                  <a:pos x="177" y="17"/>
                </a:cxn>
                <a:cxn ang="0">
                  <a:pos x="216" y="6"/>
                </a:cxn>
                <a:cxn ang="0">
                  <a:pos x="256" y="0"/>
                </a:cxn>
              </a:cxnLst>
              <a:rect l="0" t="0" r="r" b="b"/>
              <a:pathLst>
                <a:path w="3013" h="1622">
                  <a:moveTo>
                    <a:pt x="270" y="0"/>
                  </a:moveTo>
                  <a:lnTo>
                    <a:pt x="2743" y="0"/>
                  </a:lnTo>
                  <a:lnTo>
                    <a:pt x="2756" y="0"/>
                  </a:lnTo>
                  <a:lnTo>
                    <a:pt x="2770" y="1"/>
                  </a:lnTo>
                  <a:lnTo>
                    <a:pt x="2783" y="4"/>
                  </a:lnTo>
                  <a:lnTo>
                    <a:pt x="2797" y="6"/>
                  </a:lnTo>
                  <a:lnTo>
                    <a:pt x="2810" y="9"/>
                  </a:lnTo>
                  <a:lnTo>
                    <a:pt x="2822" y="13"/>
                  </a:lnTo>
                  <a:lnTo>
                    <a:pt x="2835" y="17"/>
                  </a:lnTo>
                  <a:lnTo>
                    <a:pt x="2848" y="22"/>
                  </a:lnTo>
                  <a:lnTo>
                    <a:pt x="2859" y="27"/>
                  </a:lnTo>
                  <a:lnTo>
                    <a:pt x="2871" y="33"/>
                  </a:lnTo>
                  <a:lnTo>
                    <a:pt x="2882" y="39"/>
                  </a:lnTo>
                  <a:lnTo>
                    <a:pt x="2893" y="46"/>
                  </a:lnTo>
                  <a:lnTo>
                    <a:pt x="2904" y="54"/>
                  </a:lnTo>
                  <a:lnTo>
                    <a:pt x="2914" y="63"/>
                  </a:lnTo>
                  <a:lnTo>
                    <a:pt x="2924" y="71"/>
                  </a:lnTo>
                  <a:lnTo>
                    <a:pt x="2933" y="80"/>
                  </a:lnTo>
                  <a:lnTo>
                    <a:pt x="2942" y="89"/>
                  </a:lnTo>
                  <a:lnTo>
                    <a:pt x="2951" y="99"/>
                  </a:lnTo>
                  <a:lnTo>
                    <a:pt x="2959" y="109"/>
                  </a:lnTo>
                  <a:lnTo>
                    <a:pt x="2966" y="120"/>
                  </a:lnTo>
                  <a:lnTo>
                    <a:pt x="2973" y="131"/>
                  </a:lnTo>
                  <a:lnTo>
                    <a:pt x="2980" y="142"/>
                  </a:lnTo>
                  <a:lnTo>
                    <a:pt x="2986" y="153"/>
                  </a:lnTo>
                  <a:lnTo>
                    <a:pt x="2991" y="165"/>
                  </a:lnTo>
                  <a:lnTo>
                    <a:pt x="2996" y="178"/>
                  </a:lnTo>
                  <a:lnTo>
                    <a:pt x="3000" y="191"/>
                  </a:lnTo>
                  <a:lnTo>
                    <a:pt x="3005" y="203"/>
                  </a:lnTo>
                  <a:lnTo>
                    <a:pt x="3008" y="216"/>
                  </a:lnTo>
                  <a:lnTo>
                    <a:pt x="3010" y="230"/>
                  </a:lnTo>
                  <a:lnTo>
                    <a:pt x="3012" y="243"/>
                  </a:lnTo>
                  <a:lnTo>
                    <a:pt x="3013" y="257"/>
                  </a:lnTo>
                  <a:lnTo>
                    <a:pt x="3013" y="270"/>
                  </a:lnTo>
                  <a:lnTo>
                    <a:pt x="3013" y="1352"/>
                  </a:lnTo>
                  <a:lnTo>
                    <a:pt x="3013" y="1365"/>
                  </a:lnTo>
                  <a:lnTo>
                    <a:pt x="3012" y="1379"/>
                  </a:lnTo>
                  <a:lnTo>
                    <a:pt x="3010" y="1392"/>
                  </a:lnTo>
                  <a:lnTo>
                    <a:pt x="3008" y="1406"/>
                  </a:lnTo>
                  <a:lnTo>
                    <a:pt x="3005" y="1419"/>
                  </a:lnTo>
                  <a:lnTo>
                    <a:pt x="3000" y="1432"/>
                  </a:lnTo>
                  <a:lnTo>
                    <a:pt x="2996" y="1444"/>
                  </a:lnTo>
                  <a:lnTo>
                    <a:pt x="2991" y="1457"/>
                  </a:lnTo>
                  <a:lnTo>
                    <a:pt x="2986" y="1469"/>
                  </a:lnTo>
                  <a:lnTo>
                    <a:pt x="2980" y="1480"/>
                  </a:lnTo>
                  <a:lnTo>
                    <a:pt x="2973" y="1491"/>
                  </a:lnTo>
                  <a:lnTo>
                    <a:pt x="2966" y="1502"/>
                  </a:lnTo>
                  <a:lnTo>
                    <a:pt x="2959" y="1513"/>
                  </a:lnTo>
                  <a:lnTo>
                    <a:pt x="2951" y="1523"/>
                  </a:lnTo>
                  <a:lnTo>
                    <a:pt x="2942" y="1533"/>
                  </a:lnTo>
                  <a:lnTo>
                    <a:pt x="2933" y="1542"/>
                  </a:lnTo>
                  <a:lnTo>
                    <a:pt x="2924" y="1551"/>
                  </a:lnTo>
                  <a:lnTo>
                    <a:pt x="2914" y="1559"/>
                  </a:lnTo>
                  <a:lnTo>
                    <a:pt x="2904" y="1568"/>
                  </a:lnTo>
                  <a:lnTo>
                    <a:pt x="2893" y="1576"/>
                  </a:lnTo>
                  <a:lnTo>
                    <a:pt x="2882" y="1583"/>
                  </a:lnTo>
                  <a:lnTo>
                    <a:pt x="2871" y="1589"/>
                  </a:lnTo>
                  <a:lnTo>
                    <a:pt x="2859" y="1595"/>
                  </a:lnTo>
                  <a:lnTo>
                    <a:pt x="2848" y="1600"/>
                  </a:lnTo>
                  <a:lnTo>
                    <a:pt x="2835" y="1605"/>
                  </a:lnTo>
                  <a:lnTo>
                    <a:pt x="2822" y="1609"/>
                  </a:lnTo>
                  <a:lnTo>
                    <a:pt x="2810" y="1613"/>
                  </a:lnTo>
                  <a:lnTo>
                    <a:pt x="2797" y="1616"/>
                  </a:lnTo>
                  <a:lnTo>
                    <a:pt x="2783" y="1618"/>
                  </a:lnTo>
                  <a:lnTo>
                    <a:pt x="2770" y="1621"/>
                  </a:lnTo>
                  <a:lnTo>
                    <a:pt x="2756" y="1622"/>
                  </a:lnTo>
                  <a:lnTo>
                    <a:pt x="2743" y="1622"/>
                  </a:lnTo>
                  <a:lnTo>
                    <a:pt x="270" y="1622"/>
                  </a:lnTo>
                  <a:lnTo>
                    <a:pt x="256" y="1622"/>
                  </a:lnTo>
                  <a:lnTo>
                    <a:pt x="242" y="1621"/>
                  </a:lnTo>
                  <a:lnTo>
                    <a:pt x="229" y="1618"/>
                  </a:lnTo>
                  <a:lnTo>
                    <a:pt x="216" y="1616"/>
                  </a:lnTo>
                  <a:lnTo>
                    <a:pt x="203" y="1613"/>
                  </a:lnTo>
                  <a:lnTo>
                    <a:pt x="189" y="1609"/>
                  </a:lnTo>
                  <a:lnTo>
                    <a:pt x="177" y="1605"/>
                  </a:lnTo>
                  <a:lnTo>
                    <a:pt x="165" y="1600"/>
                  </a:lnTo>
                  <a:lnTo>
                    <a:pt x="153" y="1595"/>
                  </a:lnTo>
                  <a:lnTo>
                    <a:pt x="141" y="1589"/>
                  </a:lnTo>
                  <a:lnTo>
                    <a:pt x="130" y="1583"/>
                  </a:lnTo>
                  <a:lnTo>
                    <a:pt x="119" y="1576"/>
                  </a:lnTo>
                  <a:lnTo>
                    <a:pt x="108" y="1568"/>
                  </a:lnTo>
                  <a:lnTo>
                    <a:pt x="98" y="1559"/>
                  </a:lnTo>
                  <a:lnTo>
                    <a:pt x="89" y="1551"/>
                  </a:lnTo>
                  <a:lnTo>
                    <a:pt x="79" y="1542"/>
                  </a:lnTo>
                  <a:lnTo>
                    <a:pt x="70" y="1533"/>
                  </a:lnTo>
                  <a:lnTo>
                    <a:pt x="61" y="1523"/>
                  </a:lnTo>
                  <a:lnTo>
                    <a:pt x="54" y="1513"/>
                  </a:lnTo>
                  <a:lnTo>
                    <a:pt x="46" y="1502"/>
                  </a:lnTo>
                  <a:lnTo>
                    <a:pt x="39" y="1491"/>
                  </a:lnTo>
                  <a:lnTo>
                    <a:pt x="32" y="1480"/>
                  </a:lnTo>
                  <a:lnTo>
                    <a:pt x="26" y="1469"/>
                  </a:lnTo>
                  <a:lnTo>
                    <a:pt x="21" y="1457"/>
                  </a:lnTo>
                  <a:lnTo>
                    <a:pt x="16" y="1444"/>
                  </a:lnTo>
                  <a:lnTo>
                    <a:pt x="12" y="1432"/>
                  </a:lnTo>
                  <a:lnTo>
                    <a:pt x="8" y="1419"/>
                  </a:lnTo>
                  <a:lnTo>
                    <a:pt x="5" y="1406"/>
                  </a:lnTo>
                  <a:lnTo>
                    <a:pt x="3" y="1392"/>
                  </a:lnTo>
                  <a:lnTo>
                    <a:pt x="1" y="1379"/>
                  </a:lnTo>
                  <a:lnTo>
                    <a:pt x="0" y="1365"/>
                  </a:lnTo>
                  <a:lnTo>
                    <a:pt x="0" y="1352"/>
                  </a:lnTo>
                  <a:lnTo>
                    <a:pt x="0" y="270"/>
                  </a:lnTo>
                  <a:lnTo>
                    <a:pt x="0" y="257"/>
                  </a:lnTo>
                  <a:lnTo>
                    <a:pt x="1" y="243"/>
                  </a:lnTo>
                  <a:lnTo>
                    <a:pt x="3" y="230"/>
                  </a:lnTo>
                  <a:lnTo>
                    <a:pt x="5" y="216"/>
                  </a:lnTo>
                  <a:lnTo>
                    <a:pt x="8" y="203"/>
                  </a:lnTo>
                  <a:lnTo>
                    <a:pt x="12" y="191"/>
                  </a:lnTo>
                  <a:lnTo>
                    <a:pt x="16" y="178"/>
                  </a:lnTo>
                  <a:lnTo>
                    <a:pt x="21" y="165"/>
                  </a:lnTo>
                  <a:lnTo>
                    <a:pt x="26" y="153"/>
                  </a:lnTo>
                  <a:lnTo>
                    <a:pt x="32" y="142"/>
                  </a:lnTo>
                  <a:lnTo>
                    <a:pt x="39" y="131"/>
                  </a:lnTo>
                  <a:lnTo>
                    <a:pt x="46" y="120"/>
                  </a:lnTo>
                  <a:lnTo>
                    <a:pt x="54" y="109"/>
                  </a:lnTo>
                  <a:lnTo>
                    <a:pt x="61" y="99"/>
                  </a:lnTo>
                  <a:lnTo>
                    <a:pt x="70" y="89"/>
                  </a:lnTo>
                  <a:lnTo>
                    <a:pt x="79" y="80"/>
                  </a:lnTo>
                  <a:lnTo>
                    <a:pt x="89" y="71"/>
                  </a:lnTo>
                  <a:lnTo>
                    <a:pt x="98" y="63"/>
                  </a:lnTo>
                  <a:lnTo>
                    <a:pt x="108" y="54"/>
                  </a:lnTo>
                  <a:lnTo>
                    <a:pt x="119" y="46"/>
                  </a:lnTo>
                  <a:lnTo>
                    <a:pt x="130" y="39"/>
                  </a:lnTo>
                  <a:lnTo>
                    <a:pt x="141" y="33"/>
                  </a:lnTo>
                  <a:lnTo>
                    <a:pt x="153" y="27"/>
                  </a:lnTo>
                  <a:lnTo>
                    <a:pt x="165" y="22"/>
                  </a:lnTo>
                  <a:lnTo>
                    <a:pt x="177" y="17"/>
                  </a:lnTo>
                  <a:lnTo>
                    <a:pt x="189" y="13"/>
                  </a:lnTo>
                  <a:lnTo>
                    <a:pt x="203" y="9"/>
                  </a:lnTo>
                  <a:lnTo>
                    <a:pt x="216" y="6"/>
                  </a:lnTo>
                  <a:lnTo>
                    <a:pt x="229" y="4"/>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2" name="Freeform 22"/>
            <p:cNvSpPr>
              <a:spLocks/>
            </p:cNvSpPr>
            <p:nvPr/>
          </p:nvSpPr>
          <p:spPr bwMode="auto">
            <a:xfrm>
              <a:off x="-1319994" y="1693555"/>
              <a:ext cx="217487" cy="115888"/>
            </a:xfrm>
            <a:custGeom>
              <a:avLst/>
              <a:gdLst/>
              <a:ahLst/>
              <a:cxnLst>
                <a:cxn ang="0">
                  <a:pos x="2757" y="0"/>
                </a:cxn>
                <a:cxn ang="0">
                  <a:pos x="2798" y="6"/>
                </a:cxn>
                <a:cxn ang="0">
                  <a:pos x="2836" y="17"/>
                </a:cxn>
                <a:cxn ang="0">
                  <a:pos x="2872" y="33"/>
                </a:cxn>
                <a:cxn ang="0">
                  <a:pos x="2905" y="54"/>
                </a:cxn>
                <a:cxn ang="0">
                  <a:pos x="2935" y="80"/>
                </a:cxn>
                <a:cxn ang="0">
                  <a:pos x="2960" y="109"/>
                </a:cxn>
                <a:cxn ang="0">
                  <a:pos x="2981" y="142"/>
                </a:cxn>
                <a:cxn ang="0">
                  <a:pos x="2997" y="178"/>
                </a:cxn>
                <a:cxn ang="0">
                  <a:pos x="3008" y="216"/>
                </a:cxn>
                <a:cxn ang="0">
                  <a:pos x="3013" y="257"/>
                </a:cxn>
                <a:cxn ang="0">
                  <a:pos x="3013" y="1365"/>
                </a:cxn>
                <a:cxn ang="0">
                  <a:pos x="3008" y="1406"/>
                </a:cxn>
                <a:cxn ang="0">
                  <a:pos x="2997" y="1444"/>
                </a:cxn>
                <a:cxn ang="0">
                  <a:pos x="2981" y="1480"/>
                </a:cxn>
                <a:cxn ang="0">
                  <a:pos x="2960" y="1513"/>
                </a:cxn>
                <a:cxn ang="0">
                  <a:pos x="2935" y="1542"/>
                </a:cxn>
                <a:cxn ang="0">
                  <a:pos x="2905" y="1568"/>
                </a:cxn>
                <a:cxn ang="0">
                  <a:pos x="2872" y="1589"/>
                </a:cxn>
                <a:cxn ang="0">
                  <a:pos x="2836" y="1605"/>
                </a:cxn>
                <a:cxn ang="0">
                  <a:pos x="2798" y="1616"/>
                </a:cxn>
                <a:cxn ang="0">
                  <a:pos x="2757" y="1622"/>
                </a:cxn>
                <a:cxn ang="0">
                  <a:pos x="257" y="1622"/>
                </a:cxn>
                <a:cxn ang="0">
                  <a:pos x="216" y="1616"/>
                </a:cxn>
                <a:cxn ang="0">
                  <a:pos x="179" y="1605"/>
                </a:cxn>
                <a:cxn ang="0">
                  <a:pos x="142" y="1589"/>
                </a:cxn>
                <a:cxn ang="0">
                  <a:pos x="109" y="1568"/>
                </a:cxn>
                <a:cxn ang="0">
                  <a:pos x="80" y="1542"/>
                </a:cxn>
                <a:cxn ang="0">
                  <a:pos x="54" y="1513"/>
                </a:cxn>
                <a:cxn ang="0">
                  <a:pos x="33" y="1480"/>
                </a:cxn>
                <a:cxn ang="0">
                  <a:pos x="17" y="1444"/>
                </a:cxn>
                <a:cxn ang="0">
                  <a:pos x="7" y="1406"/>
                </a:cxn>
                <a:cxn ang="0">
                  <a:pos x="1" y="1365"/>
                </a:cxn>
                <a:cxn ang="0">
                  <a:pos x="1" y="257"/>
                </a:cxn>
                <a:cxn ang="0">
                  <a:pos x="7" y="216"/>
                </a:cxn>
                <a:cxn ang="0">
                  <a:pos x="17" y="178"/>
                </a:cxn>
                <a:cxn ang="0">
                  <a:pos x="33" y="142"/>
                </a:cxn>
                <a:cxn ang="0">
                  <a:pos x="54" y="109"/>
                </a:cxn>
                <a:cxn ang="0">
                  <a:pos x="80" y="80"/>
                </a:cxn>
                <a:cxn ang="0">
                  <a:pos x="109" y="54"/>
                </a:cxn>
                <a:cxn ang="0">
                  <a:pos x="142" y="33"/>
                </a:cxn>
                <a:cxn ang="0">
                  <a:pos x="179" y="17"/>
                </a:cxn>
                <a:cxn ang="0">
                  <a:pos x="216" y="6"/>
                </a:cxn>
                <a:cxn ang="0">
                  <a:pos x="257" y="0"/>
                </a:cxn>
              </a:cxnLst>
              <a:rect l="0" t="0" r="r" b="b"/>
              <a:pathLst>
                <a:path w="3014" h="1622">
                  <a:moveTo>
                    <a:pt x="271" y="0"/>
                  </a:moveTo>
                  <a:lnTo>
                    <a:pt x="2743" y="0"/>
                  </a:lnTo>
                  <a:lnTo>
                    <a:pt x="2757" y="0"/>
                  </a:lnTo>
                  <a:lnTo>
                    <a:pt x="2771" y="1"/>
                  </a:lnTo>
                  <a:lnTo>
                    <a:pt x="2784" y="4"/>
                  </a:lnTo>
                  <a:lnTo>
                    <a:pt x="2798" y="6"/>
                  </a:lnTo>
                  <a:lnTo>
                    <a:pt x="2810" y="9"/>
                  </a:lnTo>
                  <a:lnTo>
                    <a:pt x="2824" y="13"/>
                  </a:lnTo>
                  <a:lnTo>
                    <a:pt x="2836" y="17"/>
                  </a:lnTo>
                  <a:lnTo>
                    <a:pt x="2848" y="22"/>
                  </a:lnTo>
                  <a:lnTo>
                    <a:pt x="2860" y="27"/>
                  </a:lnTo>
                  <a:lnTo>
                    <a:pt x="2872" y="33"/>
                  </a:lnTo>
                  <a:lnTo>
                    <a:pt x="2884" y="39"/>
                  </a:lnTo>
                  <a:lnTo>
                    <a:pt x="2894" y="46"/>
                  </a:lnTo>
                  <a:lnTo>
                    <a:pt x="2905" y="54"/>
                  </a:lnTo>
                  <a:lnTo>
                    <a:pt x="2915" y="63"/>
                  </a:lnTo>
                  <a:lnTo>
                    <a:pt x="2925" y="71"/>
                  </a:lnTo>
                  <a:lnTo>
                    <a:pt x="2935" y="80"/>
                  </a:lnTo>
                  <a:lnTo>
                    <a:pt x="2943" y="89"/>
                  </a:lnTo>
                  <a:lnTo>
                    <a:pt x="2952" y="99"/>
                  </a:lnTo>
                  <a:lnTo>
                    <a:pt x="2960" y="109"/>
                  </a:lnTo>
                  <a:lnTo>
                    <a:pt x="2967" y="120"/>
                  </a:lnTo>
                  <a:lnTo>
                    <a:pt x="2974" y="131"/>
                  </a:lnTo>
                  <a:lnTo>
                    <a:pt x="2981" y="142"/>
                  </a:lnTo>
                  <a:lnTo>
                    <a:pt x="2987" y="153"/>
                  </a:lnTo>
                  <a:lnTo>
                    <a:pt x="2993" y="165"/>
                  </a:lnTo>
                  <a:lnTo>
                    <a:pt x="2997" y="178"/>
                  </a:lnTo>
                  <a:lnTo>
                    <a:pt x="3002" y="191"/>
                  </a:lnTo>
                  <a:lnTo>
                    <a:pt x="3005" y="203"/>
                  </a:lnTo>
                  <a:lnTo>
                    <a:pt x="3008" y="216"/>
                  </a:lnTo>
                  <a:lnTo>
                    <a:pt x="3011" y="230"/>
                  </a:lnTo>
                  <a:lnTo>
                    <a:pt x="3012" y="243"/>
                  </a:lnTo>
                  <a:lnTo>
                    <a:pt x="3013" y="257"/>
                  </a:lnTo>
                  <a:lnTo>
                    <a:pt x="3014" y="270"/>
                  </a:lnTo>
                  <a:lnTo>
                    <a:pt x="3014" y="1352"/>
                  </a:lnTo>
                  <a:lnTo>
                    <a:pt x="3013" y="1365"/>
                  </a:lnTo>
                  <a:lnTo>
                    <a:pt x="3012" y="1379"/>
                  </a:lnTo>
                  <a:lnTo>
                    <a:pt x="3011" y="1392"/>
                  </a:lnTo>
                  <a:lnTo>
                    <a:pt x="3008" y="1406"/>
                  </a:lnTo>
                  <a:lnTo>
                    <a:pt x="3005" y="1419"/>
                  </a:lnTo>
                  <a:lnTo>
                    <a:pt x="3002" y="1432"/>
                  </a:lnTo>
                  <a:lnTo>
                    <a:pt x="2997" y="1444"/>
                  </a:lnTo>
                  <a:lnTo>
                    <a:pt x="2993" y="1457"/>
                  </a:lnTo>
                  <a:lnTo>
                    <a:pt x="2987" y="1469"/>
                  </a:lnTo>
                  <a:lnTo>
                    <a:pt x="2981" y="1480"/>
                  </a:lnTo>
                  <a:lnTo>
                    <a:pt x="2974" y="1491"/>
                  </a:lnTo>
                  <a:lnTo>
                    <a:pt x="2967" y="1502"/>
                  </a:lnTo>
                  <a:lnTo>
                    <a:pt x="2960" y="1513"/>
                  </a:lnTo>
                  <a:lnTo>
                    <a:pt x="2952" y="1523"/>
                  </a:lnTo>
                  <a:lnTo>
                    <a:pt x="2943" y="1533"/>
                  </a:lnTo>
                  <a:lnTo>
                    <a:pt x="2935" y="1542"/>
                  </a:lnTo>
                  <a:lnTo>
                    <a:pt x="2925" y="1551"/>
                  </a:lnTo>
                  <a:lnTo>
                    <a:pt x="2915" y="1559"/>
                  </a:lnTo>
                  <a:lnTo>
                    <a:pt x="2905" y="1568"/>
                  </a:lnTo>
                  <a:lnTo>
                    <a:pt x="2894" y="1576"/>
                  </a:lnTo>
                  <a:lnTo>
                    <a:pt x="2884" y="1583"/>
                  </a:lnTo>
                  <a:lnTo>
                    <a:pt x="2872" y="1589"/>
                  </a:lnTo>
                  <a:lnTo>
                    <a:pt x="2860" y="1595"/>
                  </a:lnTo>
                  <a:lnTo>
                    <a:pt x="2848" y="1600"/>
                  </a:lnTo>
                  <a:lnTo>
                    <a:pt x="2836" y="1605"/>
                  </a:lnTo>
                  <a:lnTo>
                    <a:pt x="2824" y="1609"/>
                  </a:lnTo>
                  <a:lnTo>
                    <a:pt x="2810" y="1613"/>
                  </a:lnTo>
                  <a:lnTo>
                    <a:pt x="2798" y="1616"/>
                  </a:lnTo>
                  <a:lnTo>
                    <a:pt x="2784" y="1618"/>
                  </a:lnTo>
                  <a:lnTo>
                    <a:pt x="2771" y="1621"/>
                  </a:lnTo>
                  <a:lnTo>
                    <a:pt x="2757" y="1622"/>
                  </a:lnTo>
                  <a:lnTo>
                    <a:pt x="2743" y="1622"/>
                  </a:lnTo>
                  <a:lnTo>
                    <a:pt x="271" y="1622"/>
                  </a:lnTo>
                  <a:lnTo>
                    <a:pt x="257" y="1622"/>
                  </a:lnTo>
                  <a:lnTo>
                    <a:pt x="244" y="1621"/>
                  </a:lnTo>
                  <a:lnTo>
                    <a:pt x="230" y="1618"/>
                  </a:lnTo>
                  <a:lnTo>
                    <a:pt x="216" y="1616"/>
                  </a:lnTo>
                  <a:lnTo>
                    <a:pt x="204" y="1613"/>
                  </a:lnTo>
                  <a:lnTo>
                    <a:pt x="191" y="1609"/>
                  </a:lnTo>
                  <a:lnTo>
                    <a:pt x="179" y="1605"/>
                  </a:lnTo>
                  <a:lnTo>
                    <a:pt x="166" y="1600"/>
                  </a:lnTo>
                  <a:lnTo>
                    <a:pt x="154" y="1595"/>
                  </a:lnTo>
                  <a:lnTo>
                    <a:pt x="142" y="1589"/>
                  </a:lnTo>
                  <a:lnTo>
                    <a:pt x="131" y="1583"/>
                  </a:lnTo>
                  <a:lnTo>
                    <a:pt x="121" y="1576"/>
                  </a:lnTo>
                  <a:lnTo>
                    <a:pt x="109" y="1568"/>
                  </a:lnTo>
                  <a:lnTo>
                    <a:pt x="99" y="1559"/>
                  </a:lnTo>
                  <a:lnTo>
                    <a:pt x="89" y="1551"/>
                  </a:lnTo>
                  <a:lnTo>
                    <a:pt x="80" y="1542"/>
                  </a:lnTo>
                  <a:lnTo>
                    <a:pt x="71" y="1533"/>
                  </a:lnTo>
                  <a:lnTo>
                    <a:pt x="63" y="1523"/>
                  </a:lnTo>
                  <a:lnTo>
                    <a:pt x="54" y="1513"/>
                  </a:lnTo>
                  <a:lnTo>
                    <a:pt x="47" y="1502"/>
                  </a:lnTo>
                  <a:lnTo>
                    <a:pt x="40" y="1491"/>
                  </a:lnTo>
                  <a:lnTo>
                    <a:pt x="33" y="1480"/>
                  </a:lnTo>
                  <a:lnTo>
                    <a:pt x="28" y="1469"/>
                  </a:lnTo>
                  <a:lnTo>
                    <a:pt x="22" y="1457"/>
                  </a:lnTo>
                  <a:lnTo>
                    <a:pt x="17" y="1444"/>
                  </a:lnTo>
                  <a:lnTo>
                    <a:pt x="13" y="1432"/>
                  </a:lnTo>
                  <a:lnTo>
                    <a:pt x="10" y="1419"/>
                  </a:lnTo>
                  <a:lnTo>
                    <a:pt x="7" y="1406"/>
                  </a:lnTo>
                  <a:lnTo>
                    <a:pt x="3" y="1392"/>
                  </a:lnTo>
                  <a:lnTo>
                    <a:pt x="2" y="1379"/>
                  </a:lnTo>
                  <a:lnTo>
                    <a:pt x="1" y="1365"/>
                  </a:lnTo>
                  <a:lnTo>
                    <a:pt x="0" y="1352"/>
                  </a:lnTo>
                  <a:lnTo>
                    <a:pt x="0" y="270"/>
                  </a:lnTo>
                  <a:lnTo>
                    <a:pt x="1" y="257"/>
                  </a:lnTo>
                  <a:lnTo>
                    <a:pt x="2" y="243"/>
                  </a:lnTo>
                  <a:lnTo>
                    <a:pt x="3" y="230"/>
                  </a:lnTo>
                  <a:lnTo>
                    <a:pt x="7" y="216"/>
                  </a:lnTo>
                  <a:lnTo>
                    <a:pt x="10" y="203"/>
                  </a:lnTo>
                  <a:lnTo>
                    <a:pt x="13" y="191"/>
                  </a:lnTo>
                  <a:lnTo>
                    <a:pt x="17" y="178"/>
                  </a:lnTo>
                  <a:lnTo>
                    <a:pt x="22" y="165"/>
                  </a:lnTo>
                  <a:lnTo>
                    <a:pt x="28" y="153"/>
                  </a:lnTo>
                  <a:lnTo>
                    <a:pt x="33" y="142"/>
                  </a:lnTo>
                  <a:lnTo>
                    <a:pt x="40" y="131"/>
                  </a:lnTo>
                  <a:lnTo>
                    <a:pt x="47" y="120"/>
                  </a:lnTo>
                  <a:lnTo>
                    <a:pt x="54" y="109"/>
                  </a:lnTo>
                  <a:lnTo>
                    <a:pt x="63" y="99"/>
                  </a:lnTo>
                  <a:lnTo>
                    <a:pt x="71" y="89"/>
                  </a:lnTo>
                  <a:lnTo>
                    <a:pt x="80" y="80"/>
                  </a:lnTo>
                  <a:lnTo>
                    <a:pt x="89" y="71"/>
                  </a:lnTo>
                  <a:lnTo>
                    <a:pt x="99" y="63"/>
                  </a:lnTo>
                  <a:lnTo>
                    <a:pt x="109" y="54"/>
                  </a:lnTo>
                  <a:lnTo>
                    <a:pt x="121" y="46"/>
                  </a:lnTo>
                  <a:lnTo>
                    <a:pt x="131" y="39"/>
                  </a:lnTo>
                  <a:lnTo>
                    <a:pt x="142" y="33"/>
                  </a:lnTo>
                  <a:lnTo>
                    <a:pt x="154" y="27"/>
                  </a:lnTo>
                  <a:lnTo>
                    <a:pt x="166" y="22"/>
                  </a:lnTo>
                  <a:lnTo>
                    <a:pt x="179" y="17"/>
                  </a:lnTo>
                  <a:lnTo>
                    <a:pt x="191" y="13"/>
                  </a:lnTo>
                  <a:lnTo>
                    <a:pt x="204" y="9"/>
                  </a:lnTo>
                  <a:lnTo>
                    <a:pt x="216" y="6"/>
                  </a:lnTo>
                  <a:lnTo>
                    <a:pt x="230" y="4"/>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3" name="Freeform 23"/>
            <p:cNvSpPr>
              <a:spLocks/>
            </p:cNvSpPr>
            <p:nvPr/>
          </p:nvSpPr>
          <p:spPr bwMode="auto">
            <a:xfrm>
              <a:off x="-2040719" y="1984068"/>
              <a:ext cx="217487" cy="117475"/>
            </a:xfrm>
            <a:custGeom>
              <a:avLst/>
              <a:gdLst/>
              <a:ahLst/>
              <a:cxnLst>
                <a:cxn ang="0">
                  <a:pos x="2757" y="0"/>
                </a:cxn>
                <a:cxn ang="0">
                  <a:pos x="2798" y="5"/>
                </a:cxn>
                <a:cxn ang="0">
                  <a:pos x="2835" y="16"/>
                </a:cxn>
                <a:cxn ang="0">
                  <a:pos x="2871" y="33"/>
                </a:cxn>
                <a:cxn ang="0">
                  <a:pos x="2905" y="54"/>
                </a:cxn>
                <a:cxn ang="0">
                  <a:pos x="2934" y="79"/>
                </a:cxn>
                <a:cxn ang="0">
                  <a:pos x="2960" y="109"/>
                </a:cxn>
                <a:cxn ang="0">
                  <a:pos x="2980" y="141"/>
                </a:cxn>
                <a:cxn ang="0">
                  <a:pos x="2996" y="177"/>
                </a:cxn>
                <a:cxn ang="0">
                  <a:pos x="3007" y="216"/>
                </a:cxn>
                <a:cxn ang="0">
                  <a:pos x="3013" y="256"/>
                </a:cxn>
                <a:cxn ang="0">
                  <a:pos x="3013" y="1364"/>
                </a:cxn>
                <a:cxn ang="0">
                  <a:pos x="3007" y="1405"/>
                </a:cxn>
                <a:cxn ang="0">
                  <a:pos x="2996" y="1444"/>
                </a:cxn>
                <a:cxn ang="0">
                  <a:pos x="2980" y="1479"/>
                </a:cxn>
                <a:cxn ang="0">
                  <a:pos x="2960" y="1512"/>
                </a:cxn>
                <a:cxn ang="0">
                  <a:pos x="2934" y="1542"/>
                </a:cxn>
                <a:cxn ang="0">
                  <a:pos x="2905" y="1567"/>
                </a:cxn>
                <a:cxn ang="0">
                  <a:pos x="2871" y="1588"/>
                </a:cxn>
                <a:cxn ang="0">
                  <a:pos x="2835" y="1605"/>
                </a:cxn>
                <a:cxn ang="0">
                  <a:pos x="2798" y="1616"/>
                </a:cxn>
                <a:cxn ang="0">
                  <a:pos x="2757" y="1621"/>
                </a:cxn>
                <a:cxn ang="0">
                  <a:pos x="257" y="1621"/>
                </a:cxn>
                <a:cxn ang="0">
                  <a:pos x="216" y="1616"/>
                </a:cxn>
                <a:cxn ang="0">
                  <a:pos x="178" y="1605"/>
                </a:cxn>
                <a:cxn ang="0">
                  <a:pos x="141" y="1588"/>
                </a:cxn>
                <a:cxn ang="0">
                  <a:pos x="109" y="1567"/>
                </a:cxn>
                <a:cxn ang="0">
                  <a:pos x="79" y="1542"/>
                </a:cxn>
                <a:cxn ang="0">
                  <a:pos x="54" y="1512"/>
                </a:cxn>
                <a:cxn ang="0">
                  <a:pos x="32" y="1479"/>
                </a:cxn>
                <a:cxn ang="0">
                  <a:pos x="16" y="1444"/>
                </a:cxn>
                <a:cxn ang="0">
                  <a:pos x="6" y="1405"/>
                </a:cxn>
                <a:cxn ang="0">
                  <a:pos x="1" y="1364"/>
                </a:cxn>
                <a:cxn ang="0">
                  <a:pos x="1" y="256"/>
                </a:cxn>
                <a:cxn ang="0">
                  <a:pos x="6" y="216"/>
                </a:cxn>
                <a:cxn ang="0">
                  <a:pos x="16" y="177"/>
                </a:cxn>
                <a:cxn ang="0">
                  <a:pos x="32" y="141"/>
                </a:cxn>
                <a:cxn ang="0">
                  <a:pos x="54" y="109"/>
                </a:cxn>
                <a:cxn ang="0">
                  <a:pos x="79" y="79"/>
                </a:cxn>
                <a:cxn ang="0">
                  <a:pos x="109" y="54"/>
                </a:cxn>
                <a:cxn ang="0">
                  <a:pos x="141" y="33"/>
                </a:cxn>
                <a:cxn ang="0">
                  <a:pos x="178" y="16"/>
                </a:cxn>
                <a:cxn ang="0">
                  <a:pos x="216" y="5"/>
                </a:cxn>
                <a:cxn ang="0">
                  <a:pos x="257" y="0"/>
                </a:cxn>
              </a:cxnLst>
              <a:rect l="0" t="0" r="r" b="b"/>
              <a:pathLst>
                <a:path w="3014" h="1621">
                  <a:moveTo>
                    <a:pt x="271" y="0"/>
                  </a:moveTo>
                  <a:lnTo>
                    <a:pt x="2743" y="0"/>
                  </a:lnTo>
                  <a:lnTo>
                    <a:pt x="2757" y="0"/>
                  </a:lnTo>
                  <a:lnTo>
                    <a:pt x="2770" y="1"/>
                  </a:lnTo>
                  <a:lnTo>
                    <a:pt x="2783" y="3"/>
                  </a:lnTo>
                  <a:lnTo>
                    <a:pt x="2798" y="5"/>
                  </a:lnTo>
                  <a:lnTo>
                    <a:pt x="2810" y="8"/>
                  </a:lnTo>
                  <a:lnTo>
                    <a:pt x="2823" y="12"/>
                  </a:lnTo>
                  <a:lnTo>
                    <a:pt x="2835" y="16"/>
                  </a:lnTo>
                  <a:lnTo>
                    <a:pt x="2848" y="21"/>
                  </a:lnTo>
                  <a:lnTo>
                    <a:pt x="2860" y="26"/>
                  </a:lnTo>
                  <a:lnTo>
                    <a:pt x="2871" y="33"/>
                  </a:lnTo>
                  <a:lnTo>
                    <a:pt x="2883" y="39"/>
                  </a:lnTo>
                  <a:lnTo>
                    <a:pt x="2893" y="46"/>
                  </a:lnTo>
                  <a:lnTo>
                    <a:pt x="2905" y="54"/>
                  </a:lnTo>
                  <a:lnTo>
                    <a:pt x="2915" y="62"/>
                  </a:lnTo>
                  <a:lnTo>
                    <a:pt x="2924" y="70"/>
                  </a:lnTo>
                  <a:lnTo>
                    <a:pt x="2934" y="79"/>
                  </a:lnTo>
                  <a:lnTo>
                    <a:pt x="2942" y="89"/>
                  </a:lnTo>
                  <a:lnTo>
                    <a:pt x="2951" y="98"/>
                  </a:lnTo>
                  <a:lnTo>
                    <a:pt x="2960" y="109"/>
                  </a:lnTo>
                  <a:lnTo>
                    <a:pt x="2967" y="119"/>
                  </a:lnTo>
                  <a:lnTo>
                    <a:pt x="2974" y="130"/>
                  </a:lnTo>
                  <a:lnTo>
                    <a:pt x="2980" y="141"/>
                  </a:lnTo>
                  <a:lnTo>
                    <a:pt x="2986" y="153"/>
                  </a:lnTo>
                  <a:lnTo>
                    <a:pt x="2992" y="165"/>
                  </a:lnTo>
                  <a:lnTo>
                    <a:pt x="2996" y="177"/>
                  </a:lnTo>
                  <a:lnTo>
                    <a:pt x="3001" y="189"/>
                  </a:lnTo>
                  <a:lnTo>
                    <a:pt x="3004" y="203"/>
                  </a:lnTo>
                  <a:lnTo>
                    <a:pt x="3007" y="216"/>
                  </a:lnTo>
                  <a:lnTo>
                    <a:pt x="3011" y="229"/>
                  </a:lnTo>
                  <a:lnTo>
                    <a:pt x="3012" y="242"/>
                  </a:lnTo>
                  <a:lnTo>
                    <a:pt x="3013" y="256"/>
                  </a:lnTo>
                  <a:lnTo>
                    <a:pt x="3014" y="270"/>
                  </a:lnTo>
                  <a:lnTo>
                    <a:pt x="3014" y="1351"/>
                  </a:lnTo>
                  <a:lnTo>
                    <a:pt x="3013" y="1364"/>
                  </a:lnTo>
                  <a:lnTo>
                    <a:pt x="3012" y="1379"/>
                  </a:lnTo>
                  <a:lnTo>
                    <a:pt x="3011" y="1392"/>
                  </a:lnTo>
                  <a:lnTo>
                    <a:pt x="3007" y="1405"/>
                  </a:lnTo>
                  <a:lnTo>
                    <a:pt x="3004" y="1418"/>
                  </a:lnTo>
                  <a:lnTo>
                    <a:pt x="3001" y="1431"/>
                  </a:lnTo>
                  <a:lnTo>
                    <a:pt x="2996" y="1444"/>
                  </a:lnTo>
                  <a:lnTo>
                    <a:pt x="2992" y="1456"/>
                  </a:lnTo>
                  <a:lnTo>
                    <a:pt x="2986" y="1467"/>
                  </a:lnTo>
                  <a:lnTo>
                    <a:pt x="2980" y="1479"/>
                  </a:lnTo>
                  <a:lnTo>
                    <a:pt x="2974" y="1491"/>
                  </a:lnTo>
                  <a:lnTo>
                    <a:pt x="2967" y="1502"/>
                  </a:lnTo>
                  <a:lnTo>
                    <a:pt x="2960" y="1512"/>
                  </a:lnTo>
                  <a:lnTo>
                    <a:pt x="2951" y="1522"/>
                  </a:lnTo>
                  <a:lnTo>
                    <a:pt x="2942" y="1532"/>
                  </a:lnTo>
                  <a:lnTo>
                    <a:pt x="2934" y="1542"/>
                  </a:lnTo>
                  <a:lnTo>
                    <a:pt x="2924" y="1551"/>
                  </a:lnTo>
                  <a:lnTo>
                    <a:pt x="2915" y="1559"/>
                  </a:lnTo>
                  <a:lnTo>
                    <a:pt x="2905" y="1567"/>
                  </a:lnTo>
                  <a:lnTo>
                    <a:pt x="2893" y="1575"/>
                  </a:lnTo>
                  <a:lnTo>
                    <a:pt x="2883" y="1581"/>
                  </a:lnTo>
                  <a:lnTo>
                    <a:pt x="2871" y="1588"/>
                  </a:lnTo>
                  <a:lnTo>
                    <a:pt x="2860" y="1595"/>
                  </a:lnTo>
                  <a:lnTo>
                    <a:pt x="2848" y="1600"/>
                  </a:lnTo>
                  <a:lnTo>
                    <a:pt x="2835" y="1605"/>
                  </a:lnTo>
                  <a:lnTo>
                    <a:pt x="2823" y="1609"/>
                  </a:lnTo>
                  <a:lnTo>
                    <a:pt x="2810" y="1613"/>
                  </a:lnTo>
                  <a:lnTo>
                    <a:pt x="2798" y="1616"/>
                  </a:lnTo>
                  <a:lnTo>
                    <a:pt x="2783" y="1618"/>
                  </a:lnTo>
                  <a:lnTo>
                    <a:pt x="2770" y="1620"/>
                  </a:lnTo>
                  <a:lnTo>
                    <a:pt x="2757" y="1621"/>
                  </a:lnTo>
                  <a:lnTo>
                    <a:pt x="2743" y="1621"/>
                  </a:lnTo>
                  <a:lnTo>
                    <a:pt x="271" y="1621"/>
                  </a:lnTo>
                  <a:lnTo>
                    <a:pt x="257" y="1621"/>
                  </a:lnTo>
                  <a:lnTo>
                    <a:pt x="243" y="1620"/>
                  </a:lnTo>
                  <a:lnTo>
                    <a:pt x="229" y="1618"/>
                  </a:lnTo>
                  <a:lnTo>
                    <a:pt x="216" y="1616"/>
                  </a:lnTo>
                  <a:lnTo>
                    <a:pt x="204" y="1613"/>
                  </a:lnTo>
                  <a:lnTo>
                    <a:pt x="190" y="1609"/>
                  </a:lnTo>
                  <a:lnTo>
                    <a:pt x="178" y="1605"/>
                  </a:lnTo>
                  <a:lnTo>
                    <a:pt x="166" y="1600"/>
                  </a:lnTo>
                  <a:lnTo>
                    <a:pt x="154" y="1595"/>
                  </a:lnTo>
                  <a:lnTo>
                    <a:pt x="141" y="1588"/>
                  </a:lnTo>
                  <a:lnTo>
                    <a:pt x="130" y="1581"/>
                  </a:lnTo>
                  <a:lnTo>
                    <a:pt x="120" y="1575"/>
                  </a:lnTo>
                  <a:lnTo>
                    <a:pt x="109" y="1567"/>
                  </a:lnTo>
                  <a:lnTo>
                    <a:pt x="99" y="1559"/>
                  </a:lnTo>
                  <a:lnTo>
                    <a:pt x="88" y="1551"/>
                  </a:lnTo>
                  <a:lnTo>
                    <a:pt x="79" y="1542"/>
                  </a:lnTo>
                  <a:lnTo>
                    <a:pt x="70" y="1532"/>
                  </a:lnTo>
                  <a:lnTo>
                    <a:pt x="62" y="1522"/>
                  </a:lnTo>
                  <a:lnTo>
                    <a:pt x="54" y="1512"/>
                  </a:lnTo>
                  <a:lnTo>
                    <a:pt x="47" y="1502"/>
                  </a:lnTo>
                  <a:lnTo>
                    <a:pt x="40" y="1491"/>
                  </a:lnTo>
                  <a:lnTo>
                    <a:pt x="32" y="1479"/>
                  </a:lnTo>
                  <a:lnTo>
                    <a:pt x="27" y="1467"/>
                  </a:lnTo>
                  <a:lnTo>
                    <a:pt x="21" y="1456"/>
                  </a:lnTo>
                  <a:lnTo>
                    <a:pt x="16" y="1444"/>
                  </a:lnTo>
                  <a:lnTo>
                    <a:pt x="12" y="1431"/>
                  </a:lnTo>
                  <a:lnTo>
                    <a:pt x="9" y="1418"/>
                  </a:lnTo>
                  <a:lnTo>
                    <a:pt x="6" y="1405"/>
                  </a:lnTo>
                  <a:lnTo>
                    <a:pt x="3" y="1392"/>
                  </a:lnTo>
                  <a:lnTo>
                    <a:pt x="2" y="1379"/>
                  </a:lnTo>
                  <a:lnTo>
                    <a:pt x="1" y="1364"/>
                  </a:lnTo>
                  <a:lnTo>
                    <a:pt x="0" y="1351"/>
                  </a:lnTo>
                  <a:lnTo>
                    <a:pt x="0" y="270"/>
                  </a:lnTo>
                  <a:lnTo>
                    <a:pt x="1" y="256"/>
                  </a:lnTo>
                  <a:lnTo>
                    <a:pt x="2" y="242"/>
                  </a:lnTo>
                  <a:lnTo>
                    <a:pt x="3" y="229"/>
                  </a:lnTo>
                  <a:lnTo>
                    <a:pt x="6" y="216"/>
                  </a:lnTo>
                  <a:lnTo>
                    <a:pt x="9" y="203"/>
                  </a:lnTo>
                  <a:lnTo>
                    <a:pt x="12" y="189"/>
                  </a:lnTo>
                  <a:lnTo>
                    <a:pt x="16" y="177"/>
                  </a:lnTo>
                  <a:lnTo>
                    <a:pt x="21" y="165"/>
                  </a:lnTo>
                  <a:lnTo>
                    <a:pt x="27" y="153"/>
                  </a:lnTo>
                  <a:lnTo>
                    <a:pt x="32" y="141"/>
                  </a:lnTo>
                  <a:lnTo>
                    <a:pt x="40" y="130"/>
                  </a:lnTo>
                  <a:lnTo>
                    <a:pt x="47" y="119"/>
                  </a:lnTo>
                  <a:lnTo>
                    <a:pt x="54" y="109"/>
                  </a:lnTo>
                  <a:lnTo>
                    <a:pt x="62" y="98"/>
                  </a:lnTo>
                  <a:lnTo>
                    <a:pt x="70" y="89"/>
                  </a:lnTo>
                  <a:lnTo>
                    <a:pt x="79" y="79"/>
                  </a:lnTo>
                  <a:lnTo>
                    <a:pt x="88" y="70"/>
                  </a:lnTo>
                  <a:lnTo>
                    <a:pt x="99" y="62"/>
                  </a:lnTo>
                  <a:lnTo>
                    <a:pt x="109" y="54"/>
                  </a:lnTo>
                  <a:lnTo>
                    <a:pt x="120" y="46"/>
                  </a:lnTo>
                  <a:lnTo>
                    <a:pt x="130" y="39"/>
                  </a:lnTo>
                  <a:lnTo>
                    <a:pt x="141" y="33"/>
                  </a:lnTo>
                  <a:lnTo>
                    <a:pt x="154" y="26"/>
                  </a:lnTo>
                  <a:lnTo>
                    <a:pt x="166" y="21"/>
                  </a:lnTo>
                  <a:lnTo>
                    <a:pt x="178" y="16"/>
                  </a:lnTo>
                  <a:lnTo>
                    <a:pt x="190" y="12"/>
                  </a:lnTo>
                  <a:lnTo>
                    <a:pt x="204" y="8"/>
                  </a:lnTo>
                  <a:lnTo>
                    <a:pt x="216" y="5"/>
                  </a:lnTo>
                  <a:lnTo>
                    <a:pt x="229" y="3"/>
                  </a:lnTo>
                  <a:lnTo>
                    <a:pt x="243"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4" name="Freeform 24"/>
            <p:cNvSpPr>
              <a:spLocks/>
            </p:cNvSpPr>
            <p:nvPr/>
          </p:nvSpPr>
          <p:spPr bwMode="auto">
            <a:xfrm>
              <a:off x="-1799419" y="1984068"/>
              <a:ext cx="215900" cy="117475"/>
            </a:xfrm>
            <a:custGeom>
              <a:avLst/>
              <a:gdLst/>
              <a:ahLst/>
              <a:cxnLst>
                <a:cxn ang="0">
                  <a:pos x="2757" y="0"/>
                </a:cxn>
                <a:cxn ang="0">
                  <a:pos x="2797" y="5"/>
                </a:cxn>
                <a:cxn ang="0">
                  <a:pos x="2836" y="16"/>
                </a:cxn>
                <a:cxn ang="0">
                  <a:pos x="2872" y="33"/>
                </a:cxn>
                <a:cxn ang="0">
                  <a:pos x="2904" y="54"/>
                </a:cxn>
                <a:cxn ang="0">
                  <a:pos x="2934" y="79"/>
                </a:cxn>
                <a:cxn ang="0">
                  <a:pos x="2959"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59" y="1512"/>
                </a:cxn>
                <a:cxn ang="0">
                  <a:pos x="2934" y="1542"/>
                </a:cxn>
                <a:cxn ang="0">
                  <a:pos x="2904" y="1567"/>
                </a:cxn>
                <a:cxn ang="0">
                  <a:pos x="2872" y="1588"/>
                </a:cxn>
                <a:cxn ang="0">
                  <a:pos x="2836" y="1605"/>
                </a:cxn>
                <a:cxn ang="0">
                  <a:pos x="2797" y="1616"/>
                </a:cxn>
                <a:cxn ang="0">
                  <a:pos x="2757" y="1621"/>
                </a:cxn>
                <a:cxn ang="0">
                  <a:pos x="257" y="1621"/>
                </a:cxn>
                <a:cxn ang="0">
                  <a:pos x="216" y="1616"/>
                </a:cxn>
                <a:cxn ang="0">
                  <a:pos x="178" y="1605"/>
                </a:cxn>
                <a:cxn ang="0">
                  <a:pos x="142" y="1588"/>
                </a:cxn>
                <a:cxn ang="0">
                  <a:pos x="109" y="1567"/>
                </a:cxn>
                <a:cxn ang="0">
                  <a:pos x="80" y="1542"/>
                </a:cxn>
                <a:cxn ang="0">
                  <a:pos x="54" y="1512"/>
                </a:cxn>
                <a:cxn ang="0">
                  <a:pos x="33" y="1479"/>
                </a:cxn>
                <a:cxn ang="0">
                  <a:pos x="17" y="1444"/>
                </a:cxn>
                <a:cxn ang="0">
                  <a:pos x="5" y="1405"/>
                </a:cxn>
                <a:cxn ang="0">
                  <a:pos x="0" y="1364"/>
                </a:cxn>
                <a:cxn ang="0">
                  <a:pos x="0" y="256"/>
                </a:cxn>
                <a:cxn ang="0">
                  <a:pos x="5" y="216"/>
                </a:cxn>
                <a:cxn ang="0">
                  <a:pos x="17" y="177"/>
                </a:cxn>
                <a:cxn ang="0">
                  <a:pos x="33" y="141"/>
                </a:cxn>
                <a:cxn ang="0">
                  <a:pos x="54" y="109"/>
                </a:cxn>
                <a:cxn ang="0">
                  <a:pos x="80" y="79"/>
                </a:cxn>
                <a:cxn ang="0">
                  <a:pos x="109" y="54"/>
                </a:cxn>
                <a:cxn ang="0">
                  <a:pos x="142" y="33"/>
                </a:cxn>
                <a:cxn ang="0">
                  <a:pos x="178" y="16"/>
                </a:cxn>
                <a:cxn ang="0">
                  <a:pos x="216" y="5"/>
                </a:cxn>
                <a:cxn ang="0">
                  <a:pos x="257" y="0"/>
                </a:cxn>
              </a:cxnLst>
              <a:rect l="0" t="0" r="r" b="b"/>
              <a:pathLst>
                <a:path w="3013" h="1621">
                  <a:moveTo>
                    <a:pt x="270" y="0"/>
                  </a:moveTo>
                  <a:lnTo>
                    <a:pt x="2743" y="0"/>
                  </a:lnTo>
                  <a:lnTo>
                    <a:pt x="2757" y="0"/>
                  </a:lnTo>
                  <a:lnTo>
                    <a:pt x="2771" y="1"/>
                  </a:lnTo>
                  <a:lnTo>
                    <a:pt x="2784" y="3"/>
                  </a:lnTo>
                  <a:lnTo>
                    <a:pt x="2797" y="5"/>
                  </a:lnTo>
                  <a:lnTo>
                    <a:pt x="2810" y="8"/>
                  </a:lnTo>
                  <a:lnTo>
                    <a:pt x="2824" y="12"/>
                  </a:lnTo>
                  <a:lnTo>
                    <a:pt x="2836" y="16"/>
                  </a:lnTo>
                  <a:lnTo>
                    <a:pt x="2848" y="21"/>
                  </a:lnTo>
                  <a:lnTo>
                    <a:pt x="2860" y="26"/>
                  </a:lnTo>
                  <a:lnTo>
                    <a:pt x="2872" y="33"/>
                  </a:lnTo>
                  <a:lnTo>
                    <a:pt x="2883" y="39"/>
                  </a:lnTo>
                  <a:lnTo>
                    <a:pt x="2894" y="46"/>
                  </a:lnTo>
                  <a:lnTo>
                    <a:pt x="2904" y="54"/>
                  </a:lnTo>
                  <a:lnTo>
                    <a:pt x="2914" y="62"/>
                  </a:lnTo>
                  <a:lnTo>
                    <a:pt x="2924" y="70"/>
                  </a:lnTo>
                  <a:lnTo>
                    <a:pt x="2934" y="79"/>
                  </a:lnTo>
                  <a:lnTo>
                    <a:pt x="2943" y="89"/>
                  </a:lnTo>
                  <a:lnTo>
                    <a:pt x="2951" y="98"/>
                  </a:lnTo>
                  <a:lnTo>
                    <a:pt x="2959" y="109"/>
                  </a:lnTo>
                  <a:lnTo>
                    <a:pt x="2967" y="119"/>
                  </a:lnTo>
                  <a:lnTo>
                    <a:pt x="2974" y="130"/>
                  </a:lnTo>
                  <a:lnTo>
                    <a:pt x="2981" y="141"/>
                  </a:lnTo>
                  <a:lnTo>
                    <a:pt x="2987" y="153"/>
                  </a:lnTo>
                  <a:lnTo>
                    <a:pt x="2992" y="165"/>
                  </a:lnTo>
                  <a:lnTo>
                    <a:pt x="2997" y="177"/>
                  </a:lnTo>
                  <a:lnTo>
                    <a:pt x="3001"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1" y="1431"/>
                  </a:lnTo>
                  <a:lnTo>
                    <a:pt x="2997" y="1444"/>
                  </a:lnTo>
                  <a:lnTo>
                    <a:pt x="2992" y="1456"/>
                  </a:lnTo>
                  <a:lnTo>
                    <a:pt x="2987" y="1467"/>
                  </a:lnTo>
                  <a:lnTo>
                    <a:pt x="2981" y="1479"/>
                  </a:lnTo>
                  <a:lnTo>
                    <a:pt x="2974" y="1491"/>
                  </a:lnTo>
                  <a:lnTo>
                    <a:pt x="2967" y="1502"/>
                  </a:lnTo>
                  <a:lnTo>
                    <a:pt x="2959" y="1512"/>
                  </a:lnTo>
                  <a:lnTo>
                    <a:pt x="2951" y="1522"/>
                  </a:lnTo>
                  <a:lnTo>
                    <a:pt x="2943" y="1532"/>
                  </a:lnTo>
                  <a:lnTo>
                    <a:pt x="2934" y="1542"/>
                  </a:lnTo>
                  <a:lnTo>
                    <a:pt x="2924" y="1551"/>
                  </a:lnTo>
                  <a:lnTo>
                    <a:pt x="2914" y="1559"/>
                  </a:lnTo>
                  <a:lnTo>
                    <a:pt x="2904" y="1567"/>
                  </a:lnTo>
                  <a:lnTo>
                    <a:pt x="2894" y="1575"/>
                  </a:lnTo>
                  <a:lnTo>
                    <a:pt x="2883" y="1581"/>
                  </a:lnTo>
                  <a:lnTo>
                    <a:pt x="2872" y="1588"/>
                  </a:lnTo>
                  <a:lnTo>
                    <a:pt x="2860" y="1595"/>
                  </a:lnTo>
                  <a:lnTo>
                    <a:pt x="2848" y="1600"/>
                  </a:lnTo>
                  <a:lnTo>
                    <a:pt x="2836" y="1605"/>
                  </a:lnTo>
                  <a:lnTo>
                    <a:pt x="2824" y="1609"/>
                  </a:lnTo>
                  <a:lnTo>
                    <a:pt x="2810" y="1613"/>
                  </a:lnTo>
                  <a:lnTo>
                    <a:pt x="2797" y="1616"/>
                  </a:lnTo>
                  <a:lnTo>
                    <a:pt x="2784" y="1618"/>
                  </a:lnTo>
                  <a:lnTo>
                    <a:pt x="2771" y="1620"/>
                  </a:lnTo>
                  <a:lnTo>
                    <a:pt x="2757" y="1621"/>
                  </a:lnTo>
                  <a:lnTo>
                    <a:pt x="2743" y="1621"/>
                  </a:lnTo>
                  <a:lnTo>
                    <a:pt x="270" y="1621"/>
                  </a:lnTo>
                  <a:lnTo>
                    <a:pt x="257" y="1621"/>
                  </a:lnTo>
                  <a:lnTo>
                    <a:pt x="243" y="1620"/>
                  </a:lnTo>
                  <a:lnTo>
                    <a:pt x="230" y="1618"/>
                  </a:lnTo>
                  <a:lnTo>
                    <a:pt x="216" y="1616"/>
                  </a:lnTo>
                  <a:lnTo>
                    <a:pt x="203" y="1613"/>
                  </a:lnTo>
                  <a:lnTo>
                    <a:pt x="191" y="1609"/>
                  </a:lnTo>
                  <a:lnTo>
                    <a:pt x="178" y="1605"/>
                  </a:lnTo>
                  <a:lnTo>
                    <a:pt x="165" y="1600"/>
                  </a:lnTo>
                  <a:lnTo>
                    <a:pt x="154" y="1595"/>
                  </a:lnTo>
                  <a:lnTo>
                    <a:pt x="142" y="1588"/>
                  </a:lnTo>
                  <a:lnTo>
                    <a:pt x="131" y="1581"/>
                  </a:lnTo>
                  <a:lnTo>
                    <a:pt x="120" y="1575"/>
                  </a:lnTo>
                  <a:lnTo>
                    <a:pt x="109" y="1567"/>
                  </a:lnTo>
                  <a:lnTo>
                    <a:pt x="99" y="1559"/>
                  </a:lnTo>
                  <a:lnTo>
                    <a:pt x="89" y="1551"/>
                  </a:lnTo>
                  <a:lnTo>
                    <a:pt x="80" y="1542"/>
                  </a:lnTo>
                  <a:lnTo>
                    <a:pt x="71" y="1532"/>
                  </a:lnTo>
                  <a:lnTo>
                    <a:pt x="62" y="1522"/>
                  </a:lnTo>
                  <a:lnTo>
                    <a:pt x="54" y="1512"/>
                  </a:lnTo>
                  <a:lnTo>
                    <a:pt x="46" y="1502"/>
                  </a:lnTo>
                  <a:lnTo>
                    <a:pt x="40" y="1491"/>
                  </a:lnTo>
                  <a:lnTo>
                    <a:pt x="33" y="1479"/>
                  </a:lnTo>
                  <a:lnTo>
                    <a:pt x="27" y="1467"/>
                  </a:lnTo>
                  <a:lnTo>
                    <a:pt x="22" y="1456"/>
                  </a:lnTo>
                  <a:lnTo>
                    <a:pt x="17" y="1444"/>
                  </a:lnTo>
                  <a:lnTo>
                    <a:pt x="13"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3" y="189"/>
                  </a:lnTo>
                  <a:lnTo>
                    <a:pt x="17" y="177"/>
                  </a:lnTo>
                  <a:lnTo>
                    <a:pt x="22" y="165"/>
                  </a:lnTo>
                  <a:lnTo>
                    <a:pt x="27" y="153"/>
                  </a:lnTo>
                  <a:lnTo>
                    <a:pt x="33" y="141"/>
                  </a:lnTo>
                  <a:lnTo>
                    <a:pt x="40" y="130"/>
                  </a:lnTo>
                  <a:lnTo>
                    <a:pt x="46" y="119"/>
                  </a:lnTo>
                  <a:lnTo>
                    <a:pt x="54" y="109"/>
                  </a:lnTo>
                  <a:lnTo>
                    <a:pt x="62" y="98"/>
                  </a:lnTo>
                  <a:lnTo>
                    <a:pt x="71" y="89"/>
                  </a:lnTo>
                  <a:lnTo>
                    <a:pt x="80" y="79"/>
                  </a:lnTo>
                  <a:lnTo>
                    <a:pt x="89" y="70"/>
                  </a:lnTo>
                  <a:lnTo>
                    <a:pt x="99" y="62"/>
                  </a:lnTo>
                  <a:lnTo>
                    <a:pt x="109" y="54"/>
                  </a:lnTo>
                  <a:lnTo>
                    <a:pt x="120" y="46"/>
                  </a:lnTo>
                  <a:lnTo>
                    <a:pt x="131" y="39"/>
                  </a:lnTo>
                  <a:lnTo>
                    <a:pt x="142" y="33"/>
                  </a:lnTo>
                  <a:lnTo>
                    <a:pt x="154" y="26"/>
                  </a:lnTo>
                  <a:lnTo>
                    <a:pt x="165" y="21"/>
                  </a:lnTo>
                  <a:lnTo>
                    <a:pt x="178" y="16"/>
                  </a:lnTo>
                  <a:lnTo>
                    <a:pt x="191" y="12"/>
                  </a:lnTo>
                  <a:lnTo>
                    <a:pt x="203" y="8"/>
                  </a:lnTo>
                  <a:lnTo>
                    <a:pt x="216" y="5"/>
                  </a:lnTo>
                  <a:lnTo>
                    <a:pt x="230" y="3"/>
                  </a:lnTo>
                  <a:lnTo>
                    <a:pt x="243" y="1"/>
                  </a:lnTo>
                  <a:lnTo>
                    <a:pt x="257"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5" name="Freeform 25"/>
            <p:cNvSpPr>
              <a:spLocks/>
            </p:cNvSpPr>
            <p:nvPr/>
          </p:nvSpPr>
          <p:spPr bwMode="auto">
            <a:xfrm>
              <a:off x="-1559706" y="1984068"/>
              <a:ext cx="215900" cy="117475"/>
            </a:xfrm>
            <a:custGeom>
              <a:avLst/>
              <a:gdLst/>
              <a:ahLst/>
              <a:cxnLst>
                <a:cxn ang="0">
                  <a:pos x="2756" y="0"/>
                </a:cxn>
                <a:cxn ang="0">
                  <a:pos x="2797" y="5"/>
                </a:cxn>
                <a:cxn ang="0">
                  <a:pos x="2835" y="16"/>
                </a:cxn>
                <a:cxn ang="0">
                  <a:pos x="2871" y="33"/>
                </a:cxn>
                <a:cxn ang="0">
                  <a:pos x="2904" y="54"/>
                </a:cxn>
                <a:cxn ang="0">
                  <a:pos x="2933" y="79"/>
                </a:cxn>
                <a:cxn ang="0">
                  <a:pos x="2959" y="109"/>
                </a:cxn>
                <a:cxn ang="0">
                  <a:pos x="2980" y="141"/>
                </a:cxn>
                <a:cxn ang="0">
                  <a:pos x="2996" y="177"/>
                </a:cxn>
                <a:cxn ang="0">
                  <a:pos x="3008" y="216"/>
                </a:cxn>
                <a:cxn ang="0">
                  <a:pos x="3013" y="256"/>
                </a:cxn>
                <a:cxn ang="0">
                  <a:pos x="3013" y="1364"/>
                </a:cxn>
                <a:cxn ang="0">
                  <a:pos x="3008" y="1405"/>
                </a:cxn>
                <a:cxn ang="0">
                  <a:pos x="2996" y="1444"/>
                </a:cxn>
                <a:cxn ang="0">
                  <a:pos x="2980" y="1479"/>
                </a:cxn>
                <a:cxn ang="0">
                  <a:pos x="2959" y="1512"/>
                </a:cxn>
                <a:cxn ang="0">
                  <a:pos x="2933" y="1542"/>
                </a:cxn>
                <a:cxn ang="0">
                  <a:pos x="2904" y="1567"/>
                </a:cxn>
                <a:cxn ang="0">
                  <a:pos x="2871" y="1588"/>
                </a:cxn>
                <a:cxn ang="0">
                  <a:pos x="2835" y="1605"/>
                </a:cxn>
                <a:cxn ang="0">
                  <a:pos x="2797" y="1616"/>
                </a:cxn>
                <a:cxn ang="0">
                  <a:pos x="2756" y="1621"/>
                </a:cxn>
                <a:cxn ang="0">
                  <a:pos x="256" y="1621"/>
                </a:cxn>
                <a:cxn ang="0">
                  <a:pos x="216" y="1616"/>
                </a:cxn>
                <a:cxn ang="0">
                  <a:pos x="177" y="1605"/>
                </a:cxn>
                <a:cxn ang="0">
                  <a:pos x="141" y="1588"/>
                </a:cxn>
                <a:cxn ang="0">
                  <a:pos x="108" y="1567"/>
                </a:cxn>
                <a:cxn ang="0">
                  <a:pos x="79" y="1542"/>
                </a:cxn>
                <a:cxn ang="0">
                  <a:pos x="54" y="1512"/>
                </a:cxn>
                <a:cxn ang="0">
                  <a:pos x="32" y="1479"/>
                </a:cxn>
                <a:cxn ang="0">
                  <a:pos x="16" y="1444"/>
                </a:cxn>
                <a:cxn ang="0">
                  <a:pos x="5" y="1405"/>
                </a:cxn>
                <a:cxn ang="0">
                  <a:pos x="0" y="1364"/>
                </a:cxn>
                <a:cxn ang="0">
                  <a:pos x="0" y="256"/>
                </a:cxn>
                <a:cxn ang="0">
                  <a:pos x="5" y="216"/>
                </a:cxn>
                <a:cxn ang="0">
                  <a:pos x="16" y="177"/>
                </a:cxn>
                <a:cxn ang="0">
                  <a:pos x="32" y="141"/>
                </a:cxn>
                <a:cxn ang="0">
                  <a:pos x="54" y="109"/>
                </a:cxn>
                <a:cxn ang="0">
                  <a:pos x="79" y="79"/>
                </a:cxn>
                <a:cxn ang="0">
                  <a:pos x="108" y="54"/>
                </a:cxn>
                <a:cxn ang="0">
                  <a:pos x="141" y="33"/>
                </a:cxn>
                <a:cxn ang="0">
                  <a:pos x="177" y="16"/>
                </a:cxn>
                <a:cxn ang="0">
                  <a:pos x="216" y="5"/>
                </a:cxn>
                <a:cxn ang="0">
                  <a:pos x="256" y="0"/>
                </a:cxn>
              </a:cxnLst>
              <a:rect l="0" t="0" r="r" b="b"/>
              <a:pathLst>
                <a:path w="3013" h="1621">
                  <a:moveTo>
                    <a:pt x="270" y="0"/>
                  </a:moveTo>
                  <a:lnTo>
                    <a:pt x="2743" y="0"/>
                  </a:lnTo>
                  <a:lnTo>
                    <a:pt x="2756" y="0"/>
                  </a:lnTo>
                  <a:lnTo>
                    <a:pt x="2770" y="1"/>
                  </a:lnTo>
                  <a:lnTo>
                    <a:pt x="2783" y="3"/>
                  </a:lnTo>
                  <a:lnTo>
                    <a:pt x="2797" y="5"/>
                  </a:lnTo>
                  <a:lnTo>
                    <a:pt x="2810" y="8"/>
                  </a:lnTo>
                  <a:lnTo>
                    <a:pt x="2822" y="12"/>
                  </a:lnTo>
                  <a:lnTo>
                    <a:pt x="2835" y="16"/>
                  </a:lnTo>
                  <a:lnTo>
                    <a:pt x="2848" y="21"/>
                  </a:lnTo>
                  <a:lnTo>
                    <a:pt x="2859" y="26"/>
                  </a:lnTo>
                  <a:lnTo>
                    <a:pt x="2871" y="33"/>
                  </a:lnTo>
                  <a:lnTo>
                    <a:pt x="2882" y="39"/>
                  </a:lnTo>
                  <a:lnTo>
                    <a:pt x="2893" y="46"/>
                  </a:lnTo>
                  <a:lnTo>
                    <a:pt x="2904" y="54"/>
                  </a:lnTo>
                  <a:lnTo>
                    <a:pt x="2914" y="62"/>
                  </a:lnTo>
                  <a:lnTo>
                    <a:pt x="2924" y="70"/>
                  </a:lnTo>
                  <a:lnTo>
                    <a:pt x="2933" y="79"/>
                  </a:lnTo>
                  <a:lnTo>
                    <a:pt x="2942" y="89"/>
                  </a:lnTo>
                  <a:lnTo>
                    <a:pt x="2951" y="98"/>
                  </a:lnTo>
                  <a:lnTo>
                    <a:pt x="2959" y="109"/>
                  </a:lnTo>
                  <a:lnTo>
                    <a:pt x="2966" y="119"/>
                  </a:lnTo>
                  <a:lnTo>
                    <a:pt x="2973" y="130"/>
                  </a:lnTo>
                  <a:lnTo>
                    <a:pt x="2980" y="141"/>
                  </a:lnTo>
                  <a:lnTo>
                    <a:pt x="2986" y="153"/>
                  </a:lnTo>
                  <a:lnTo>
                    <a:pt x="2991" y="165"/>
                  </a:lnTo>
                  <a:lnTo>
                    <a:pt x="2996" y="177"/>
                  </a:lnTo>
                  <a:lnTo>
                    <a:pt x="3000" y="189"/>
                  </a:lnTo>
                  <a:lnTo>
                    <a:pt x="3005" y="203"/>
                  </a:lnTo>
                  <a:lnTo>
                    <a:pt x="3008" y="216"/>
                  </a:lnTo>
                  <a:lnTo>
                    <a:pt x="3010" y="229"/>
                  </a:lnTo>
                  <a:lnTo>
                    <a:pt x="3012" y="242"/>
                  </a:lnTo>
                  <a:lnTo>
                    <a:pt x="3013" y="256"/>
                  </a:lnTo>
                  <a:lnTo>
                    <a:pt x="3013" y="270"/>
                  </a:lnTo>
                  <a:lnTo>
                    <a:pt x="3013" y="1351"/>
                  </a:lnTo>
                  <a:lnTo>
                    <a:pt x="3013" y="1364"/>
                  </a:lnTo>
                  <a:lnTo>
                    <a:pt x="3012" y="1379"/>
                  </a:lnTo>
                  <a:lnTo>
                    <a:pt x="3010" y="1392"/>
                  </a:lnTo>
                  <a:lnTo>
                    <a:pt x="3008" y="1405"/>
                  </a:lnTo>
                  <a:lnTo>
                    <a:pt x="3005" y="1418"/>
                  </a:lnTo>
                  <a:lnTo>
                    <a:pt x="3000" y="1431"/>
                  </a:lnTo>
                  <a:lnTo>
                    <a:pt x="2996" y="1444"/>
                  </a:lnTo>
                  <a:lnTo>
                    <a:pt x="2991" y="1456"/>
                  </a:lnTo>
                  <a:lnTo>
                    <a:pt x="2986" y="1467"/>
                  </a:lnTo>
                  <a:lnTo>
                    <a:pt x="2980" y="1479"/>
                  </a:lnTo>
                  <a:lnTo>
                    <a:pt x="2973" y="1491"/>
                  </a:lnTo>
                  <a:lnTo>
                    <a:pt x="2966" y="1502"/>
                  </a:lnTo>
                  <a:lnTo>
                    <a:pt x="2959" y="1512"/>
                  </a:lnTo>
                  <a:lnTo>
                    <a:pt x="2951" y="1522"/>
                  </a:lnTo>
                  <a:lnTo>
                    <a:pt x="2942" y="1532"/>
                  </a:lnTo>
                  <a:lnTo>
                    <a:pt x="2933" y="1542"/>
                  </a:lnTo>
                  <a:lnTo>
                    <a:pt x="2924" y="1551"/>
                  </a:lnTo>
                  <a:lnTo>
                    <a:pt x="2914" y="1559"/>
                  </a:lnTo>
                  <a:lnTo>
                    <a:pt x="2904" y="1567"/>
                  </a:lnTo>
                  <a:lnTo>
                    <a:pt x="2893" y="1575"/>
                  </a:lnTo>
                  <a:lnTo>
                    <a:pt x="2882" y="1581"/>
                  </a:lnTo>
                  <a:lnTo>
                    <a:pt x="2871" y="1588"/>
                  </a:lnTo>
                  <a:lnTo>
                    <a:pt x="2859" y="1595"/>
                  </a:lnTo>
                  <a:lnTo>
                    <a:pt x="2848" y="1600"/>
                  </a:lnTo>
                  <a:lnTo>
                    <a:pt x="2835" y="1605"/>
                  </a:lnTo>
                  <a:lnTo>
                    <a:pt x="2822" y="1609"/>
                  </a:lnTo>
                  <a:lnTo>
                    <a:pt x="2810" y="1613"/>
                  </a:lnTo>
                  <a:lnTo>
                    <a:pt x="2797" y="1616"/>
                  </a:lnTo>
                  <a:lnTo>
                    <a:pt x="2783" y="1618"/>
                  </a:lnTo>
                  <a:lnTo>
                    <a:pt x="2770" y="1620"/>
                  </a:lnTo>
                  <a:lnTo>
                    <a:pt x="2756" y="1621"/>
                  </a:lnTo>
                  <a:lnTo>
                    <a:pt x="2743" y="1621"/>
                  </a:lnTo>
                  <a:lnTo>
                    <a:pt x="270" y="1621"/>
                  </a:lnTo>
                  <a:lnTo>
                    <a:pt x="256" y="1621"/>
                  </a:lnTo>
                  <a:lnTo>
                    <a:pt x="242" y="1620"/>
                  </a:lnTo>
                  <a:lnTo>
                    <a:pt x="229" y="1618"/>
                  </a:lnTo>
                  <a:lnTo>
                    <a:pt x="216" y="1616"/>
                  </a:lnTo>
                  <a:lnTo>
                    <a:pt x="203" y="1613"/>
                  </a:lnTo>
                  <a:lnTo>
                    <a:pt x="189" y="1609"/>
                  </a:lnTo>
                  <a:lnTo>
                    <a:pt x="177" y="1605"/>
                  </a:lnTo>
                  <a:lnTo>
                    <a:pt x="165" y="1600"/>
                  </a:lnTo>
                  <a:lnTo>
                    <a:pt x="153" y="1595"/>
                  </a:lnTo>
                  <a:lnTo>
                    <a:pt x="141" y="1588"/>
                  </a:lnTo>
                  <a:lnTo>
                    <a:pt x="130" y="1581"/>
                  </a:lnTo>
                  <a:lnTo>
                    <a:pt x="119" y="1575"/>
                  </a:lnTo>
                  <a:lnTo>
                    <a:pt x="108" y="1567"/>
                  </a:lnTo>
                  <a:lnTo>
                    <a:pt x="98" y="1559"/>
                  </a:lnTo>
                  <a:lnTo>
                    <a:pt x="89" y="1551"/>
                  </a:lnTo>
                  <a:lnTo>
                    <a:pt x="79" y="1542"/>
                  </a:lnTo>
                  <a:lnTo>
                    <a:pt x="70" y="1532"/>
                  </a:lnTo>
                  <a:lnTo>
                    <a:pt x="61" y="1522"/>
                  </a:lnTo>
                  <a:lnTo>
                    <a:pt x="54" y="1512"/>
                  </a:lnTo>
                  <a:lnTo>
                    <a:pt x="46" y="1502"/>
                  </a:lnTo>
                  <a:lnTo>
                    <a:pt x="39" y="1491"/>
                  </a:lnTo>
                  <a:lnTo>
                    <a:pt x="32" y="1479"/>
                  </a:lnTo>
                  <a:lnTo>
                    <a:pt x="26" y="1467"/>
                  </a:lnTo>
                  <a:lnTo>
                    <a:pt x="21" y="1456"/>
                  </a:lnTo>
                  <a:lnTo>
                    <a:pt x="16" y="1444"/>
                  </a:lnTo>
                  <a:lnTo>
                    <a:pt x="12" y="1431"/>
                  </a:lnTo>
                  <a:lnTo>
                    <a:pt x="8" y="1418"/>
                  </a:lnTo>
                  <a:lnTo>
                    <a:pt x="5" y="1405"/>
                  </a:lnTo>
                  <a:lnTo>
                    <a:pt x="3" y="1392"/>
                  </a:lnTo>
                  <a:lnTo>
                    <a:pt x="1" y="1379"/>
                  </a:lnTo>
                  <a:lnTo>
                    <a:pt x="0" y="1364"/>
                  </a:lnTo>
                  <a:lnTo>
                    <a:pt x="0" y="1351"/>
                  </a:lnTo>
                  <a:lnTo>
                    <a:pt x="0" y="270"/>
                  </a:lnTo>
                  <a:lnTo>
                    <a:pt x="0" y="256"/>
                  </a:lnTo>
                  <a:lnTo>
                    <a:pt x="1" y="242"/>
                  </a:lnTo>
                  <a:lnTo>
                    <a:pt x="3" y="229"/>
                  </a:lnTo>
                  <a:lnTo>
                    <a:pt x="5" y="216"/>
                  </a:lnTo>
                  <a:lnTo>
                    <a:pt x="8" y="203"/>
                  </a:lnTo>
                  <a:lnTo>
                    <a:pt x="12" y="189"/>
                  </a:lnTo>
                  <a:lnTo>
                    <a:pt x="16" y="177"/>
                  </a:lnTo>
                  <a:lnTo>
                    <a:pt x="21" y="165"/>
                  </a:lnTo>
                  <a:lnTo>
                    <a:pt x="26" y="153"/>
                  </a:lnTo>
                  <a:lnTo>
                    <a:pt x="32" y="141"/>
                  </a:lnTo>
                  <a:lnTo>
                    <a:pt x="39" y="130"/>
                  </a:lnTo>
                  <a:lnTo>
                    <a:pt x="46" y="119"/>
                  </a:lnTo>
                  <a:lnTo>
                    <a:pt x="54" y="109"/>
                  </a:lnTo>
                  <a:lnTo>
                    <a:pt x="61" y="98"/>
                  </a:lnTo>
                  <a:lnTo>
                    <a:pt x="70" y="89"/>
                  </a:lnTo>
                  <a:lnTo>
                    <a:pt x="79" y="79"/>
                  </a:lnTo>
                  <a:lnTo>
                    <a:pt x="89" y="70"/>
                  </a:lnTo>
                  <a:lnTo>
                    <a:pt x="98" y="62"/>
                  </a:lnTo>
                  <a:lnTo>
                    <a:pt x="108" y="54"/>
                  </a:lnTo>
                  <a:lnTo>
                    <a:pt x="119" y="46"/>
                  </a:lnTo>
                  <a:lnTo>
                    <a:pt x="130" y="39"/>
                  </a:lnTo>
                  <a:lnTo>
                    <a:pt x="141" y="33"/>
                  </a:lnTo>
                  <a:lnTo>
                    <a:pt x="153" y="26"/>
                  </a:lnTo>
                  <a:lnTo>
                    <a:pt x="165" y="21"/>
                  </a:lnTo>
                  <a:lnTo>
                    <a:pt x="177" y="16"/>
                  </a:lnTo>
                  <a:lnTo>
                    <a:pt x="189" y="12"/>
                  </a:lnTo>
                  <a:lnTo>
                    <a:pt x="203" y="8"/>
                  </a:lnTo>
                  <a:lnTo>
                    <a:pt x="216" y="5"/>
                  </a:lnTo>
                  <a:lnTo>
                    <a:pt x="229" y="3"/>
                  </a:lnTo>
                  <a:lnTo>
                    <a:pt x="242" y="1"/>
                  </a:lnTo>
                  <a:lnTo>
                    <a:pt x="256" y="0"/>
                  </a:lnTo>
                  <a:lnTo>
                    <a:pt x="270"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76" name="Freeform 26"/>
            <p:cNvSpPr>
              <a:spLocks/>
            </p:cNvSpPr>
            <p:nvPr/>
          </p:nvSpPr>
          <p:spPr bwMode="auto">
            <a:xfrm>
              <a:off x="-1319994" y="1984068"/>
              <a:ext cx="217487" cy="117475"/>
            </a:xfrm>
            <a:custGeom>
              <a:avLst/>
              <a:gdLst/>
              <a:ahLst/>
              <a:cxnLst>
                <a:cxn ang="0">
                  <a:pos x="2757" y="0"/>
                </a:cxn>
                <a:cxn ang="0">
                  <a:pos x="2798" y="5"/>
                </a:cxn>
                <a:cxn ang="0">
                  <a:pos x="2836" y="16"/>
                </a:cxn>
                <a:cxn ang="0">
                  <a:pos x="2872" y="33"/>
                </a:cxn>
                <a:cxn ang="0">
                  <a:pos x="2905" y="54"/>
                </a:cxn>
                <a:cxn ang="0">
                  <a:pos x="2935" y="79"/>
                </a:cxn>
                <a:cxn ang="0">
                  <a:pos x="2960" y="109"/>
                </a:cxn>
                <a:cxn ang="0">
                  <a:pos x="2981" y="141"/>
                </a:cxn>
                <a:cxn ang="0">
                  <a:pos x="2997" y="177"/>
                </a:cxn>
                <a:cxn ang="0">
                  <a:pos x="3008" y="216"/>
                </a:cxn>
                <a:cxn ang="0">
                  <a:pos x="3013" y="256"/>
                </a:cxn>
                <a:cxn ang="0">
                  <a:pos x="3013" y="1364"/>
                </a:cxn>
                <a:cxn ang="0">
                  <a:pos x="3008" y="1405"/>
                </a:cxn>
                <a:cxn ang="0">
                  <a:pos x="2997" y="1444"/>
                </a:cxn>
                <a:cxn ang="0">
                  <a:pos x="2981" y="1479"/>
                </a:cxn>
                <a:cxn ang="0">
                  <a:pos x="2960" y="1512"/>
                </a:cxn>
                <a:cxn ang="0">
                  <a:pos x="2935" y="1542"/>
                </a:cxn>
                <a:cxn ang="0">
                  <a:pos x="2905" y="1567"/>
                </a:cxn>
                <a:cxn ang="0">
                  <a:pos x="2872" y="1588"/>
                </a:cxn>
                <a:cxn ang="0">
                  <a:pos x="2836" y="1605"/>
                </a:cxn>
                <a:cxn ang="0">
                  <a:pos x="2798" y="1616"/>
                </a:cxn>
                <a:cxn ang="0">
                  <a:pos x="2757" y="1621"/>
                </a:cxn>
                <a:cxn ang="0">
                  <a:pos x="257" y="1621"/>
                </a:cxn>
                <a:cxn ang="0">
                  <a:pos x="216" y="1616"/>
                </a:cxn>
                <a:cxn ang="0">
                  <a:pos x="179" y="1605"/>
                </a:cxn>
                <a:cxn ang="0">
                  <a:pos x="142" y="1588"/>
                </a:cxn>
                <a:cxn ang="0">
                  <a:pos x="109" y="1567"/>
                </a:cxn>
                <a:cxn ang="0">
                  <a:pos x="80" y="1542"/>
                </a:cxn>
                <a:cxn ang="0">
                  <a:pos x="54" y="1512"/>
                </a:cxn>
                <a:cxn ang="0">
                  <a:pos x="33" y="1479"/>
                </a:cxn>
                <a:cxn ang="0">
                  <a:pos x="17" y="1444"/>
                </a:cxn>
                <a:cxn ang="0">
                  <a:pos x="7" y="1405"/>
                </a:cxn>
                <a:cxn ang="0">
                  <a:pos x="1" y="1364"/>
                </a:cxn>
                <a:cxn ang="0">
                  <a:pos x="1" y="256"/>
                </a:cxn>
                <a:cxn ang="0">
                  <a:pos x="7" y="216"/>
                </a:cxn>
                <a:cxn ang="0">
                  <a:pos x="17" y="177"/>
                </a:cxn>
                <a:cxn ang="0">
                  <a:pos x="33" y="141"/>
                </a:cxn>
                <a:cxn ang="0">
                  <a:pos x="54" y="109"/>
                </a:cxn>
                <a:cxn ang="0">
                  <a:pos x="80" y="79"/>
                </a:cxn>
                <a:cxn ang="0">
                  <a:pos x="109" y="54"/>
                </a:cxn>
                <a:cxn ang="0">
                  <a:pos x="142" y="33"/>
                </a:cxn>
                <a:cxn ang="0">
                  <a:pos x="179" y="16"/>
                </a:cxn>
                <a:cxn ang="0">
                  <a:pos x="216" y="5"/>
                </a:cxn>
                <a:cxn ang="0">
                  <a:pos x="257" y="0"/>
                </a:cxn>
              </a:cxnLst>
              <a:rect l="0" t="0" r="r" b="b"/>
              <a:pathLst>
                <a:path w="3014" h="1621">
                  <a:moveTo>
                    <a:pt x="271" y="0"/>
                  </a:moveTo>
                  <a:lnTo>
                    <a:pt x="2743" y="0"/>
                  </a:lnTo>
                  <a:lnTo>
                    <a:pt x="2757" y="0"/>
                  </a:lnTo>
                  <a:lnTo>
                    <a:pt x="2771" y="1"/>
                  </a:lnTo>
                  <a:lnTo>
                    <a:pt x="2784" y="3"/>
                  </a:lnTo>
                  <a:lnTo>
                    <a:pt x="2798" y="5"/>
                  </a:lnTo>
                  <a:lnTo>
                    <a:pt x="2810" y="8"/>
                  </a:lnTo>
                  <a:lnTo>
                    <a:pt x="2824" y="12"/>
                  </a:lnTo>
                  <a:lnTo>
                    <a:pt x="2836" y="16"/>
                  </a:lnTo>
                  <a:lnTo>
                    <a:pt x="2848" y="21"/>
                  </a:lnTo>
                  <a:lnTo>
                    <a:pt x="2860" y="26"/>
                  </a:lnTo>
                  <a:lnTo>
                    <a:pt x="2872" y="33"/>
                  </a:lnTo>
                  <a:lnTo>
                    <a:pt x="2884" y="39"/>
                  </a:lnTo>
                  <a:lnTo>
                    <a:pt x="2894" y="46"/>
                  </a:lnTo>
                  <a:lnTo>
                    <a:pt x="2905" y="54"/>
                  </a:lnTo>
                  <a:lnTo>
                    <a:pt x="2915" y="62"/>
                  </a:lnTo>
                  <a:lnTo>
                    <a:pt x="2925" y="70"/>
                  </a:lnTo>
                  <a:lnTo>
                    <a:pt x="2935" y="79"/>
                  </a:lnTo>
                  <a:lnTo>
                    <a:pt x="2943" y="89"/>
                  </a:lnTo>
                  <a:lnTo>
                    <a:pt x="2952" y="98"/>
                  </a:lnTo>
                  <a:lnTo>
                    <a:pt x="2960" y="109"/>
                  </a:lnTo>
                  <a:lnTo>
                    <a:pt x="2967" y="119"/>
                  </a:lnTo>
                  <a:lnTo>
                    <a:pt x="2974" y="130"/>
                  </a:lnTo>
                  <a:lnTo>
                    <a:pt x="2981" y="141"/>
                  </a:lnTo>
                  <a:lnTo>
                    <a:pt x="2987" y="153"/>
                  </a:lnTo>
                  <a:lnTo>
                    <a:pt x="2993" y="165"/>
                  </a:lnTo>
                  <a:lnTo>
                    <a:pt x="2997" y="177"/>
                  </a:lnTo>
                  <a:lnTo>
                    <a:pt x="3002" y="189"/>
                  </a:lnTo>
                  <a:lnTo>
                    <a:pt x="3005" y="203"/>
                  </a:lnTo>
                  <a:lnTo>
                    <a:pt x="3008" y="216"/>
                  </a:lnTo>
                  <a:lnTo>
                    <a:pt x="3011" y="229"/>
                  </a:lnTo>
                  <a:lnTo>
                    <a:pt x="3012" y="242"/>
                  </a:lnTo>
                  <a:lnTo>
                    <a:pt x="3013" y="256"/>
                  </a:lnTo>
                  <a:lnTo>
                    <a:pt x="3014" y="270"/>
                  </a:lnTo>
                  <a:lnTo>
                    <a:pt x="3014" y="1351"/>
                  </a:lnTo>
                  <a:lnTo>
                    <a:pt x="3013" y="1364"/>
                  </a:lnTo>
                  <a:lnTo>
                    <a:pt x="3012" y="1379"/>
                  </a:lnTo>
                  <a:lnTo>
                    <a:pt x="3011" y="1392"/>
                  </a:lnTo>
                  <a:lnTo>
                    <a:pt x="3008" y="1405"/>
                  </a:lnTo>
                  <a:lnTo>
                    <a:pt x="3005" y="1418"/>
                  </a:lnTo>
                  <a:lnTo>
                    <a:pt x="3002" y="1431"/>
                  </a:lnTo>
                  <a:lnTo>
                    <a:pt x="2997" y="1444"/>
                  </a:lnTo>
                  <a:lnTo>
                    <a:pt x="2993" y="1456"/>
                  </a:lnTo>
                  <a:lnTo>
                    <a:pt x="2987" y="1467"/>
                  </a:lnTo>
                  <a:lnTo>
                    <a:pt x="2981" y="1479"/>
                  </a:lnTo>
                  <a:lnTo>
                    <a:pt x="2974" y="1491"/>
                  </a:lnTo>
                  <a:lnTo>
                    <a:pt x="2967" y="1502"/>
                  </a:lnTo>
                  <a:lnTo>
                    <a:pt x="2960" y="1512"/>
                  </a:lnTo>
                  <a:lnTo>
                    <a:pt x="2952" y="1522"/>
                  </a:lnTo>
                  <a:lnTo>
                    <a:pt x="2943" y="1532"/>
                  </a:lnTo>
                  <a:lnTo>
                    <a:pt x="2935" y="1542"/>
                  </a:lnTo>
                  <a:lnTo>
                    <a:pt x="2925" y="1551"/>
                  </a:lnTo>
                  <a:lnTo>
                    <a:pt x="2915" y="1559"/>
                  </a:lnTo>
                  <a:lnTo>
                    <a:pt x="2905" y="1567"/>
                  </a:lnTo>
                  <a:lnTo>
                    <a:pt x="2894" y="1575"/>
                  </a:lnTo>
                  <a:lnTo>
                    <a:pt x="2884" y="1581"/>
                  </a:lnTo>
                  <a:lnTo>
                    <a:pt x="2872" y="1588"/>
                  </a:lnTo>
                  <a:lnTo>
                    <a:pt x="2860" y="1595"/>
                  </a:lnTo>
                  <a:lnTo>
                    <a:pt x="2848" y="1600"/>
                  </a:lnTo>
                  <a:lnTo>
                    <a:pt x="2836" y="1605"/>
                  </a:lnTo>
                  <a:lnTo>
                    <a:pt x="2824" y="1609"/>
                  </a:lnTo>
                  <a:lnTo>
                    <a:pt x="2810" y="1613"/>
                  </a:lnTo>
                  <a:lnTo>
                    <a:pt x="2798" y="1616"/>
                  </a:lnTo>
                  <a:lnTo>
                    <a:pt x="2784" y="1618"/>
                  </a:lnTo>
                  <a:lnTo>
                    <a:pt x="2771" y="1620"/>
                  </a:lnTo>
                  <a:lnTo>
                    <a:pt x="2757" y="1621"/>
                  </a:lnTo>
                  <a:lnTo>
                    <a:pt x="2743" y="1621"/>
                  </a:lnTo>
                  <a:lnTo>
                    <a:pt x="271" y="1621"/>
                  </a:lnTo>
                  <a:lnTo>
                    <a:pt x="257" y="1621"/>
                  </a:lnTo>
                  <a:lnTo>
                    <a:pt x="244" y="1620"/>
                  </a:lnTo>
                  <a:lnTo>
                    <a:pt x="230" y="1618"/>
                  </a:lnTo>
                  <a:lnTo>
                    <a:pt x="216" y="1616"/>
                  </a:lnTo>
                  <a:lnTo>
                    <a:pt x="204" y="1613"/>
                  </a:lnTo>
                  <a:lnTo>
                    <a:pt x="191" y="1609"/>
                  </a:lnTo>
                  <a:lnTo>
                    <a:pt x="179" y="1605"/>
                  </a:lnTo>
                  <a:lnTo>
                    <a:pt x="166" y="1600"/>
                  </a:lnTo>
                  <a:lnTo>
                    <a:pt x="154" y="1595"/>
                  </a:lnTo>
                  <a:lnTo>
                    <a:pt x="142" y="1588"/>
                  </a:lnTo>
                  <a:lnTo>
                    <a:pt x="131" y="1581"/>
                  </a:lnTo>
                  <a:lnTo>
                    <a:pt x="121" y="1575"/>
                  </a:lnTo>
                  <a:lnTo>
                    <a:pt x="109" y="1567"/>
                  </a:lnTo>
                  <a:lnTo>
                    <a:pt x="99" y="1559"/>
                  </a:lnTo>
                  <a:lnTo>
                    <a:pt x="89" y="1551"/>
                  </a:lnTo>
                  <a:lnTo>
                    <a:pt x="80" y="1542"/>
                  </a:lnTo>
                  <a:lnTo>
                    <a:pt x="71" y="1532"/>
                  </a:lnTo>
                  <a:lnTo>
                    <a:pt x="63" y="1522"/>
                  </a:lnTo>
                  <a:lnTo>
                    <a:pt x="54" y="1512"/>
                  </a:lnTo>
                  <a:lnTo>
                    <a:pt x="47" y="1502"/>
                  </a:lnTo>
                  <a:lnTo>
                    <a:pt x="40" y="1491"/>
                  </a:lnTo>
                  <a:lnTo>
                    <a:pt x="33" y="1479"/>
                  </a:lnTo>
                  <a:lnTo>
                    <a:pt x="28" y="1467"/>
                  </a:lnTo>
                  <a:lnTo>
                    <a:pt x="22" y="1456"/>
                  </a:lnTo>
                  <a:lnTo>
                    <a:pt x="17" y="1444"/>
                  </a:lnTo>
                  <a:lnTo>
                    <a:pt x="13" y="1431"/>
                  </a:lnTo>
                  <a:lnTo>
                    <a:pt x="10" y="1418"/>
                  </a:lnTo>
                  <a:lnTo>
                    <a:pt x="7" y="1405"/>
                  </a:lnTo>
                  <a:lnTo>
                    <a:pt x="3" y="1392"/>
                  </a:lnTo>
                  <a:lnTo>
                    <a:pt x="2" y="1379"/>
                  </a:lnTo>
                  <a:lnTo>
                    <a:pt x="1" y="1364"/>
                  </a:lnTo>
                  <a:lnTo>
                    <a:pt x="0" y="1351"/>
                  </a:lnTo>
                  <a:lnTo>
                    <a:pt x="0" y="270"/>
                  </a:lnTo>
                  <a:lnTo>
                    <a:pt x="1" y="256"/>
                  </a:lnTo>
                  <a:lnTo>
                    <a:pt x="2" y="242"/>
                  </a:lnTo>
                  <a:lnTo>
                    <a:pt x="3" y="229"/>
                  </a:lnTo>
                  <a:lnTo>
                    <a:pt x="7" y="216"/>
                  </a:lnTo>
                  <a:lnTo>
                    <a:pt x="10" y="203"/>
                  </a:lnTo>
                  <a:lnTo>
                    <a:pt x="13" y="189"/>
                  </a:lnTo>
                  <a:lnTo>
                    <a:pt x="17" y="177"/>
                  </a:lnTo>
                  <a:lnTo>
                    <a:pt x="22" y="165"/>
                  </a:lnTo>
                  <a:lnTo>
                    <a:pt x="28" y="153"/>
                  </a:lnTo>
                  <a:lnTo>
                    <a:pt x="33" y="141"/>
                  </a:lnTo>
                  <a:lnTo>
                    <a:pt x="40" y="130"/>
                  </a:lnTo>
                  <a:lnTo>
                    <a:pt x="47" y="119"/>
                  </a:lnTo>
                  <a:lnTo>
                    <a:pt x="54" y="109"/>
                  </a:lnTo>
                  <a:lnTo>
                    <a:pt x="63" y="98"/>
                  </a:lnTo>
                  <a:lnTo>
                    <a:pt x="71" y="89"/>
                  </a:lnTo>
                  <a:lnTo>
                    <a:pt x="80" y="79"/>
                  </a:lnTo>
                  <a:lnTo>
                    <a:pt x="89" y="70"/>
                  </a:lnTo>
                  <a:lnTo>
                    <a:pt x="99" y="62"/>
                  </a:lnTo>
                  <a:lnTo>
                    <a:pt x="109" y="54"/>
                  </a:lnTo>
                  <a:lnTo>
                    <a:pt x="121" y="46"/>
                  </a:lnTo>
                  <a:lnTo>
                    <a:pt x="131" y="39"/>
                  </a:lnTo>
                  <a:lnTo>
                    <a:pt x="142" y="33"/>
                  </a:lnTo>
                  <a:lnTo>
                    <a:pt x="154" y="26"/>
                  </a:lnTo>
                  <a:lnTo>
                    <a:pt x="166" y="21"/>
                  </a:lnTo>
                  <a:lnTo>
                    <a:pt x="179" y="16"/>
                  </a:lnTo>
                  <a:lnTo>
                    <a:pt x="191" y="12"/>
                  </a:lnTo>
                  <a:lnTo>
                    <a:pt x="204" y="8"/>
                  </a:lnTo>
                  <a:lnTo>
                    <a:pt x="216" y="5"/>
                  </a:lnTo>
                  <a:lnTo>
                    <a:pt x="230" y="3"/>
                  </a:lnTo>
                  <a:lnTo>
                    <a:pt x="244" y="1"/>
                  </a:lnTo>
                  <a:lnTo>
                    <a:pt x="257" y="0"/>
                  </a:lnTo>
                  <a:lnTo>
                    <a:pt x="271"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277" name="组合 294"/>
          <p:cNvGrpSpPr/>
          <p:nvPr/>
        </p:nvGrpSpPr>
        <p:grpSpPr>
          <a:xfrm>
            <a:off x="6618996" y="4795481"/>
            <a:ext cx="441574" cy="56204"/>
            <a:chOff x="3293224" y="1661160"/>
            <a:chExt cx="952523" cy="143976"/>
          </a:xfrm>
        </p:grpSpPr>
        <p:grpSp>
          <p:nvGrpSpPr>
            <p:cNvPr id="278" name="组合 192"/>
            <p:cNvGrpSpPr/>
            <p:nvPr/>
          </p:nvGrpSpPr>
          <p:grpSpPr>
            <a:xfrm>
              <a:off x="3984132" y="1725247"/>
              <a:ext cx="108860" cy="20192"/>
              <a:chOff x="10707167" y="1194489"/>
              <a:chExt cx="196850" cy="36513"/>
            </a:xfrm>
            <a:solidFill>
              <a:schemeClr val="tx1">
                <a:lumMod val="50000"/>
                <a:lumOff val="50000"/>
              </a:schemeClr>
            </a:solidFill>
          </p:grpSpPr>
          <p:sp>
            <p:nvSpPr>
              <p:cNvPr id="280"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1"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2"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3"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79" name="Freeform 14"/>
            <p:cNvSpPr>
              <a:spLocks noEditPoints="1"/>
            </p:cNvSpPr>
            <p:nvPr/>
          </p:nvSpPr>
          <p:spPr bwMode="auto">
            <a:xfrm>
              <a:off x="3293224" y="1661160"/>
              <a:ext cx="952523" cy="143976"/>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284" name="组合 294"/>
          <p:cNvGrpSpPr/>
          <p:nvPr/>
        </p:nvGrpSpPr>
        <p:grpSpPr>
          <a:xfrm>
            <a:off x="4144656" y="4801947"/>
            <a:ext cx="441574" cy="56204"/>
            <a:chOff x="3293224" y="1661160"/>
            <a:chExt cx="952523" cy="143976"/>
          </a:xfrm>
        </p:grpSpPr>
        <p:grpSp>
          <p:nvGrpSpPr>
            <p:cNvPr id="285" name="组合 192"/>
            <p:cNvGrpSpPr/>
            <p:nvPr/>
          </p:nvGrpSpPr>
          <p:grpSpPr>
            <a:xfrm>
              <a:off x="3984132" y="1725247"/>
              <a:ext cx="108860" cy="20192"/>
              <a:chOff x="10707167" y="1194489"/>
              <a:chExt cx="196850" cy="36513"/>
            </a:xfrm>
            <a:solidFill>
              <a:schemeClr val="tx1">
                <a:lumMod val="50000"/>
                <a:lumOff val="50000"/>
              </a:schemeClr>
            </a:solidFill>
          </p:grpSpPr>
          <p:sp>
            <p:nvSpPr>
              <p:cNvPr id="287" name="Freeform 6"/>
              <p:cNvSpPr>
                <a:spLocks/>
              </p:cNvSpPr>
              <p:nvPr/>
            </p:nvSpPr>
            <p:spPr bwMode="auto">
              <a:xfrm>
                <a:off x="10707167" y="1194489"/>
                <a:ext cx="36513" cy="36513"/>
              </a:xfrm>
              <a:custGeom>
                <a:avLst/>
                <a:gdLst/>
                <a:ahLst/>
                <a:cxnLst>
                  <a:cxn ang="0">
                    <a:pos x="189" y="343"/>
                  </a:cxn>
                  <a:cxn ang="0">
                    <a:pos x="222" y="336"/>
                  </a:cxn>
                  <a:cxn ang="0">
                    <a:pos x="253" y="322"/>
                  </a:cxn>
                  <a:cxn ang="0">
                    <a:pos x="280" y="304"/>
                  </a:cxn>
                  <a:cxn ang="0">
                    <a:pos x="304" y="282"/>
                  </a:cxn>
                  <a:cxn ang="0">
                    <a:pos x="322" y="254"/>
                  </a:cxn>
                  <a:cxn ang="0">
                    <a:pos x="335" y="224"/>
                  </a:cxn>
                  <a:cxn ang="0">
                    <a:pos x="341" y="190"/>
                  </a:cxn>
                  <a:cxn ang="0">
                    <a:pos x="341" y="154"/>
                  </a:cxn>
                  <a:cxn ang="0">
                    <a:pos x="335" y="122"/>
                  </a:cxn>
                  <a:cxn ang="0">
                    <a:pos x="322" y="91"/>
                  </a:cxn>
                  <a:cxn ang="0">
                    <a:pos x="304" y="64"/>
                  </a:cxn>
                  <a:cxn ang="0">
                    <a:pos x="280" y="40"/>
                  </a:cxn>
                  <a:cxn ang="0">
                    <a:pos x="253" y="22"/>
                  </a:cxn>
                  <a:cxn ang="0">
                    <a:pos x="222" y="9"/>
                  </a:cxn>
                  <a:cxn ang="0">
                    <a:pos x="189" y="1"/>
                  </a:cxn>
                  <a:cxn ang="0">
                    <a:pos x="154" y="1"/>
                  </a:cxn>
                  <a:cxn ang="0">
                    <a:pos x="121" y="9"/>
                  </a:cxn>
                  <a:cxn ang="0">
                    <a:pos x="90" y="22"/>
                  </a:cxn>
                  <a:cxn ang="0">
                    <a:pos x="63" y="40"/>
                  </a:cxn>
                  <a:cxn ang="0">
                    <a:pos x="39" y="64"/>
                  </a:cxn>
                  <a:cxn ang="0">
                    <a:pos x="21" y="91"/>
                  </a:cxn>
                  <a:cxn ang="0">
                    <a:pos x="9" y="122"/>
                  </a:cxn>
                  <a:cxn ang="0">
                    <a:pos x="2" y="154"/>
                  </a:cxn>
                  <a:cxn ang="0">
                    <a:pos x="2" y="190"/>
                  </a:cxn>
                  <a:cxn ang="0">
                    <a:pos x="9" y="224"/>
                  </a:cxn>
                  <a:cxn ang="0">
                    <a:pos x="21" y="254"/>
                  </a:cxn>
                  <a:cxn ang="0">
                    <a:pos x="39" y="282"/>
                  </a:cxn>
                  <a:cxn ang="0">
                    <a:pos x="63" y="304"/>
                  </a:cxn>
                  <a:cxn ang="0">
                    <a:pos x="90" y="322"/>
                  </a:cxn>
                  <a:cxn ang="0">
                    <a:pos x="121" y="336"/>
                  </a:cxn>
                  <a:cxn ang="0">
                    <a:pos x="154" y="343"/>
                  </a:cxn>
                </a:cxnLst>
                <a:rect l="0" t="0" r="r" b="b"/>
                <a:pathLst>
                  <a:path w="342" h="344">
                    <a:moveTo>
                      <a:pt x="171" y="344"/>
                    </a:moveTo>
                    <a:lnTo>
                      <a:pt x="189" y="343"/>
                    </a:lnTo>
                    <a:lnTo>
                      <a:pt x="206" y="340"/>
                    </a:lnTo>
                    <a:lnTo>
                      <a:pt x="222" y="336"/>
                    </a:lnTo>
                    <a:lnTo>
                      <a:pt x="238" y="331"/>
                    </a:lnTo>
                    <a:lnTo>
                      <a:pt x="253" y="322"/>
                    </a:lnTo>
                    <a:lnTo>
                      <a:pt x="267" y="314"/>
                    </a:lnTo>
                    <a:lnTo>
                      <a:pt x="280" y="304"/>
                    </a:lnTo>
                    <a:lnTo>
                      <a:pt x="292" y="293"/>
                    </a:lnTo>
                    <a:lnTo>
                      <a:pt x="304" y="282"/>
                    </a:lnTo>
                    <a:lnTo>
                      <a:pt x="313" y="268"/>
                    </a:lnTo>
                    <a:lnTo>
                      <a:pt x="322" y="254"/>
                    </a:lnTo>
                    <a:lnTo>
                      <a:pt x="329" y="239"/>
                    </a:lnTo>
                    <a:lnTo>
                      <a:pt x="335" y="224"/>
                    </a:lnTo>
                    <a:lnTo>
                      <a:pt x="339" y="206"/>
                    </a:lnTo>
                    <a:lnTo>
                      <a:pt x="341" y="190"/>
                    </a:lnTo>
                    <a:lnTo>
                      <a:pt x="342" y="173"/>
                    </a:lnTo>
                    <a:lnTo>
                      <a:pt x="341" y="154"/>
                    </a:lnTo>
                    <a:lnTo>
                      <a:pt x="339" y="138"/>
                    </a:lnTo>
                    <a:lnTo>
                      <a:pt x="335" y="122"/>
                    </a:lnTo>
                    <a:lnTo>
                      <a:pt x="329" y="105"/>
                    </a:lnTo>
                    <a:lnTo>
                      <a:pt x="322" y="91"/>
                    </a:lnTo>
                    <a:lnTo>
                      <a:pt x="313" y="77"/>
                    </a:lnTo>
                    <a:lnTo>
                      <a:pt x="304" y="64"/>
                    </a:lnTo>
                    <a:lnTo>
                      <a:pt x="292" y="51"/>
                    </a:lnTo>
                    <a:lnTo>
                      <a:pt x="280" y="40"/>
                    </a:lnTo>
                    <a:lnTo>
                      <a:pt x="267" y="30"/>
                    </a:lnTo>
                    <a:lnTo>
                      <a:pt x="253" y="22"/>
                    </a:lnTo>
                    <a:lnTo>
                      <a:pt x="238" y="15"/>
                    </a:lnTo>
                    <a:lnTo>
                      <a:pt x="222" y="9"/>
                    </a:lnTo>
                    <a:lnTo>
                      <a:pt x="206" y="4"/>
                    </a:lnTo>
                    <a:lnTo>
                      <a:pt x="189" y="1"/>
                    </a:lnTo>
                    <a:lnTo>
                      <a:pt x="171" y="0"/>
                    </a:lnTo>
                    <a:lnTo>
                      <a:pt x="154" y="1"/>
                    </a:lnTo>
                    <a:lnTo>
                      <a:pt x="137" y="4"/>
                    </a:lnTo>
                    <a:lnTo>
                      <a:pt x="121" y="9"/>
                    </a:lnTo>
                    <a:lnTo>
                      <a:pt x="105" y="15"/>
                    </a:lnTo>
                    <a:lnTo>
                      <a:pt x="90" y="22"/>
                    </a:lnTo>
                    <a:lnTo>
                      <a:pt x="76" y="30"/>
                    </a:lnTo>
                    <a:lnTo>
                      <a:pt x="63" y="40"/>
                    </a:lnTo>
                    <a:lnTo>
                      <a:pt x="50" y="51"/>
                    </a:lnTo>
                    <a:lnTo>
                      <a:pt x="39" y="64"/>
                    </a:lnTo>
                    <a:lnTo>
                      <a:pt x="30" y="77"/>
                    </a:lnTo>
                    <a:lnTo>
                      <a:pt x="21" y="91"/>
                    </a:lnTo>
                    <a:lnTo>
                      <a:pt x="14" y="105"/>
                    </a:lnTo>
                    <a:lnTo>
                      <a:pt x="9" y="122"/>
                    </a:lnTo>
                    <a:lnTo>
                      <a:pt x="4" y="138"/>
                    </a:lnTo>
                    <a:lnTo>
                      <a:pt x="2" y="154"/>
                    </a:lnTo>
                    <a:lnTo>
                      <a:pt x="0" y="173"/>
                    </a:lnTo>
                    <a:lnTo>
                      <a:pt x="2" y="190"/>
                    </a:lnTo>
                    <a:lnTo>
                      <a:pt x="4" y="206"/>
                    </a:lnTo>
                    <a:lnTo>
                      <a:pt x="9" y="224"/>
                    </a:lnTo>
                    <a:lnTo>
                      <a:pt x="14" y="239"/>
                    </a:lnTo>
                    <a:lnTo>
                      <a:pt x="21" y="254"/>
                    </a:lnTo>
                    <a:lnTo>
                      <a:pt x="30" y="268"/>
                    </a:lnTo>
                    <a:lnTo>
                      <a:pt x="39" y="282"/>
                    </a:lnTo>
                    <a:lnTo>
                      <a:pt x="50" y="293"/>
                    </a:lnTo>
                    <a:lnTo>
                      <a:pt x="63" y="304"/>
                    </a:lnTo>
                    <a:lnTo>
                      <a:pt x="76" y="314"/>
                    </a:lnTo>
                    <a:lnTo>
                      <a:pt x="90" y="322"/>
                    </a:lnTo>
                    <a:lnTo>
                      <a:pt x="105" y="331"/>
                    </a:lnTo>
                    <a:lnTo>
                      <a:pt x="121" y="336"/>
                    </a:lnTo>
                    <a:lnTo>
                      <a:pt x="137" y="340"/>
                    </a:lnTo>
                    <a:lnTo>
                      <a:pt x="154" y="343"/>
                    </a:lnTo>
                    <a:lnTo>
                      <a:pt x="171"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8" name="Freeform 7"/>
              <p:cNvSpPr>
                <a:spLocks/>
              </p:cNvSpPr>
              <p:nvPr/>
            </p:nvSpPr>
            <p:spPr bwMode="auto">
              <a:xfrm>
                <a:off x="10761142" y="1194489"/>
                <a:ext cx="36513" cy="36513"/>
              </a:xfrm>
              <a:custGeom>
                <a:avLst/>
                <a:gdLst/>
                <a:ahLst/>
                <a:cxnLst>
                  <a:cxn ang="0">
                    <a:pos x="189" y="343"/>
                  </a:cxn>
                  <a:cxn ang="0">
                    <a:pos x="222" y="336"/>
                  </a:cxn>
                  <a:cxn ang="0">
                    <a:pos x="253" y="322"/>
                  </a:cxn>
                  <a:cxn ang="0">
                    <a:pos x="280" y="304"/>
                  </a:cxn>
                  <a:cxn ang="0">
                    <a:pos x="303" y="282"/>
                  </a:cxn>
                  <a:cxn ang="0">
                    <a:pos x="321" y="254"/>
                  </a:cxn>
                  <a:cxn ang="0">
                    <a:pos x="335" y="224"/>
                  </a:cxn>
                  <a:cxn ang="0">
                    <a:pos x="342" y="190"/>
                  </a:cxn>
                  <a:cxn ang="0">
                    <a:pos x="342" y="154"/>
                  </a:cxn>
                  <a:cxn ang="0">
                    <a:pos x="335" y="122"/>
                  </a:cxn>
                  <a:cxn ang="0">
                    <a:pos x="321"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5" y="340"/>
                    </a:lnTo>
                    <a:lnTo>
                      <a:pt x="222" y="336"/>
                    </a:lnTo>
                    <a:lnTo>
                      <a:pt x="238" y="331"/>
                    </a:lnTo>
                    <a:lnTo>
                      <a:pt x="253" y="322"/>
                    </a:lnTo>
                    <a:lnTo>
                      <a:pt x="267" y="314"/>
                    </a:lnTo>
                    <a:lnTo>
                      <a:pt x="280" y="304"/>
                    </a:lnTo>
                    <a:lnTo>
                      <a:pt x="292" y="293"/>
                    </a:lnTo>
                    <a:lnTo>
                      <a:pt x="303" y="282"/>
                    </a:lnTo>
                    <a:lnTo>
                      <a:pt x="313" y="268"/>
                    </a:lnTo>
                    <a:lnTo>
                      <a:pt x="321" y="254"/>
                    </a:lnTo>
                    <a:lnTo>
                      <a:pt x="330" y="239"/>
                    </a:lnTo>
                    <a:lnTo>
                      <a:pt x="335" y="224"/>
                    </a:lnTo>
                    <a:lnTo>
                      <a:pt x="339" y="206"/>
                    </a:lnTo>
                    <a:lnTo>
                      <a:pt x="342" y="190"/>
                    </a:lnTo>
                    <a:lnTo>
                      <a:pt x="343" y="173"/>
                    </a:lnTo>
                    <a:lnTo>
                      <a:pt x="342" y="154"/>
                    </a:lnTo>
                    <a:lnTo>
                      <a:pt x="339" y="138"/>
                    </a:lnTo>
                    <a:lnTo>
                      <a:pt x="335" y="122"/>
                    </a:lnTo>
                    <a:lnTo>
                      <a:pt x="330" y="105"/>
                    </a:lnTo>
                    <a:lnTo>
                      <a:pt x="321" y="91"/>
                    </a:lnTo>
                    <a:lnTo>
                      <a:pt x="313" y="77"/>
                    </a:lnTo>
                    <a:lnTo>
                      <a:pt x="303" y="64"/>
                    </a:lnTo>
                    <a:lnTo>
                      <a:pt x="292" y="51"/>
                    </a:lnTo>
                    <a:lnTo>
                      <a:pt x="280" y="40"/>
                    </a:lnTo>
                    <a:lnTo>
                      <a:pt x="267" y="30"/>
                    </a:lnTo>
                    <a:lnTo>
                      <a:pt x="253" y="22"/>
                    </a:lnTo>
                    <a:lnTo>
                      <a:pt x="238" y="15"/>
                    </a:lnTo>
                    <a:lnTo>
                      <a:pt x="222" y="9"/>
                    </a:lnTo>
                    <a:lnTo>
                      <a:pt x="205"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89" name="Freeform 8"/>
              <p:cNvSpPr>
                <a:spLocks/>
              </p:cNvSpPr>
              <p:nvPr/>
            </p:nvSpPr>
            <p:spPr bwMode="auto">
              <a:xfrm>
                <a:off x="10813529" y="1194489"/>
                <a:ext cx="36513" cy="36513"/>
              </a:xfrm>
              <a:custGeom>
                <a:avLst/>
                <a:gdLst/>
                <a:ahLst/>
                <a:cxnLst>
                  <a:cxn ang="0">
                    <a:pos x="188" y="343"/>
                  </a:cxn>
                  <a:cxn ang="0">
                    <a:pos x="221" y="336"/>
                  </a:cxn>
                  <a:cxn ang="0">
                    <a:pos x="252" y="322"/>
                  </a:cxn>
                  <a:cxn ang="0">
                    <a:pos x="279" y="304"/>
                  </a:cxn>
                  <a:cxn ang="0">
                    <a:pos x="303" y="282"/>
                  </a:cxn>
                  <a:cxn ang="0">
                    <a:pos x="321" y="254"/>
                  </a:cxn>
                  <a:cxn ang="0">
                    <a:pos x="334" y="224"/>
                  </a:cxn>
                  <a:cxn ang="0">
                    <a:pos x="340" y="190"/>
                  </a:cxn>
                  <a:cxn ang="0">
                    <a:pos x="340" y="154"/>
                  </a:cxn>
                  <a:cxn ang="0">
                    <a:pos x="334" y="122"/>
                  </a:cxn>
                  <a:cxn ang="0">
                    <a:pos x="321" y="91"/>
                  </a:cxn>
                  <a:cxn ang="0">
                    <a:pos x="303" y="64"/>
                  </a:cxn>
                  <a:cxn ang="0">
                    <a:pos x="279" y="40"/>
                  </a:cxn>
                  <a:cxn ang="0">
                    <a:pos x="252" y="22"/>
                  </a:cxn>
                  <a:cxn ang="0">
                    <a:pos x="221" y="9"/>
                  </a:cxn>
                  <a:cxn ang="0">
                    <a:pos x="188" y="1"/>
                  </a:cxn>
                  <a:cxn ang="0">
                    <a:pos x="153" y="1"/>
                  </a:cxn>
                  <a:cxn ang="0">
                    <a:pos x="120" y="9"/>
                  </a:cxn>
                  <a:cxn ang="0">
                    <a:pos x="89" y="22"/>
                  </a:cxn>
                  <a:cxn ang="0">
                    <a:pos x="62" y="40"/>
                  </a:cxn>
                  <a:cxn ang="0">
                    <a:pos x="38" y="64"/>
                  </a:cxn>
                  <a:cxn ang="0">
                    <a:pos x="20" y="91"/>
                  </a:cxn>
                  <a:cxn ang="0">
                    <a:pos x="7" y="122"/>
                  </a:cxn>
                  <a:cxn ang="0">
                    <a:pos x="1" y="154"/>
                  </a:cxn>
                  <a:cxn ang="0">
                    <a:pos x="1" y="190"/>
                  </a:cxn>
                  <a:cxn ang="0">
                    <a:pos x="7" y="224"/>
                  </a:cxn>
                  <a:cxn ang="0">
                    <a:pos x="20" y="254"/>
                  </a:cxn>
                  <a:cxn ang="0">
                    <a:pos x="38" y="282"/>
                  </a:cxn>
                  <a:cxn ang="0">
                    <a:pos x="62" y="304"/>
                  </a:cxn>
                  <a:cxn ang="0">
                    <a:pos x="89" y="322"/>
                  </a:cxn>
                  <a:cxn ang="0">
                    <a:pos x="120" y="336"/>
                  </a:cxn>
                  <a:cxn ang="0">
                    <a:pos x="153" y="343"/>
                  </a:cxn>
                </a:cxnLst>
                <a:rect l="0" t="0" r="r" b="b"/>
                <a:pathLst>
                  <a:path w="341" h="344">
                    <a:moveTo>
                      <a:pt x="170" y="344"/>
                    </a:moveTo>
                    <a:lnTo>
                      <a:pt x="188" y="343"/>
                    </a:lnTo>
                    <a:lnTo>
                      <a:pt x="205" y="340"/>
                    </a:lnTo>
                    <a:lnTo>
                      <a:pt x="221" y="336"/>
                    </a:lnTo>
                    <a:lnTo>
                      <a:pt x="237" y="331"/>
                    </a:lnTo>
                    <a:lnTo>
                      <a:pt x="252" y="322"/>
                    </a:lnTo>
                    <a:lnTo>
                      <a:pt x="266" y="314"/>
                    </a:lnTo>
                    <a:lnTo>
                      <a:pt x="279" y="304"/>
                    </a:lnTo>
                    <a:lnTo>
                      <a:pt x="291" y="293"/>
                    </a:lnTo>
                    <a:lnTo>
                      <a:pt x="303" y="282"/>
                    </a:lnTo>
                    <a:lnTo>
                      <a:pt x="312" y="268"/>
                    </a:lnTo>
                    <a:lnTo>
                      <a:pt x="321" y="254"/>
                    </a:lnTo>
                    <a:lnTo>
                      <a:pt x="328" y="239"/>
                    </a:lnTo>
                    <a:lnTo>
                      <a:pt x="334" y="224"/>
                    </a:lnTo>
                    <a:lnTo>
                      <a:pt x="338" y="206"/>
                    </a:lnTo>
                    <a:lnTo>
                      <a:pt x="340" y="190"/>
                    </a:lnTo>
                    <a:lnTo>
                      <a:pt x="341" y="173"/>
                    </a:lnTo>
                    <a:lnTo>
                      <a:pt x="340" y="154"/>
                    </a:lnTo>
                    <a:lnTo>
                      <a:pt x="338" y="138"/>
                    </a:lnTo>
                    <a:lnTo>
                      <a:pt x="334" y="122"/>
                    </a:lnTo>
                    <a:lnTo>
                      <a:pt x="328" y="105"/>
                    </a:lnTo>
                    <a:lnTo>
                      <a:pt x="321" y="91"/>
                    </a:lnTo>
                    <a:lnTo>
                      <a:pt x="312" y="77"/>
                    </a:lnTo>
                    <a:lnTo>
                      <a:pt x="303" y="64"/>
                    </a:lnTo>
                    <a:lnTo>
                      <a:pt x="291" y="51"/>
                    </a:lnTo>
                    <a:lnTo>
                      <a:pt x="279" y="40"/>
                    </a:lnTo>
                    <a:lnTo>
                      <a:pt x="266" y="30"/>
                    </a:lnTo>
                    <a:lnTo>
                      <a:pt x="252" y="22"/>
                    </a:lnTo>
                    <a:lnTo>
                      <a:pt x="237" y="15"/>
                    </a:lnTo>
                    <a:lnTo>
                      <a:pt x="221" y="9"/>
                    </a:lnTo>
                    <a:lnTo>
                      <a:pt x="205" y="4"/>
                    </a:lnTo>
                    <a:lnTo>
                      <a:pt x="188" y="1"/>
                    </a:lnTo>
                    <a:lnTo>
                      <a:pt x="170" y="0"/>
                    </a:lnTo>
                    <a:lnTo>
                      <a:pt x="153" y="1"/>
                    </a:lnTo>
                    <a:lnTo>
                      <a:pt x="136" y="4"/>
                    </a:lnTo>
                    <a:lnTo>
                      <a:pt x="120" y="9"/>
                    </a:lnTo>
                    <a:lnTo>
                      <a:pt x="104" y="15"/>
                    </a:lnTo>
                    <a:lnTo>
                      <a:pt x="89" y="22"/>
                    </a:lnTo>
                    <a:lnTo>
                      <a:pt x="75" y="30"/>
                    </a:lnTo>
                    <a:lnTo>
                      <a:pt x="62" y="40"/>
                    </a:lnTo>
                    <a:lnTo>
                      <a:pt x="49" y="51"/>
                    </a:lnTo>
                    <a:lnTo>
                      <a:pt x="38" y="64"/>
                    </a:lnTo>
                    <a:lnTo>
                      <a:pt x="29" y="77"/>
                    </a:lnTo>
                    <a:lnTo>
                      <a:pt x="20" y="91"/>
                    </a:lnTo>
                    <a:lnTo>
                      <a:pt x="13" y="105"/>
                    </a:lnTo>
                    <a:lnTo>
                      <a:pt x="7" y="122"/>
                    </a:lnTo>
                    <a:lnTo>
                      <a:pt x="3" y="138"/>
                    </a:lnTo>
                    <a:lnTo>
                      <a:pt x="1" y="154"/>
                    </a:lnTo>
                    <a:lnTo>
                      <a:pt x="0" y="173"/>
                    </a:lnTo>
                    <a:lnTo>
                      <a:pt x="1" y="190"/>
                    </a:lnTo>
                    <a:lnTo>
                      <a:pt x="3" y="206"/>
                    </a:lnTo>
                    <a:lnTo>
                      <a:pt x="7" y="224"/>
                    </a:lnTo>
                    <a:lnTo>
                      <a:pt x="13" y="239"/>
                    </a:lnTo>
                    <a:lnTo>
                      <a:pt x="20" y="254"/>
                    </a:lnTo>
                    <a:lnTo>
                      <a:pt x="29" y="268"/>
                    </a:lnTo>
                    <a:lnTo>
                      <a:pt x="38" y="282"/>
                    </a:lnTo>
                    <a:lnTo>
                      <a:pt x="49" y="293"/>
                    </a:lnTo>
                    <a:lnTo>
                      <a:pt x="62" y="304"/>
                    </a:lnTo>
                    <a:lnTo>
                      <a:pt x="75" y="314"/>
                    </a:lnTo>
                    <a:lnTo>
                      <a:pt x="89" y="322"/>
                    </a:lnTo>
                    <a:lnTo>
                      <a:pt x="104" y="331"/>
                    </a:lnTo>
                    <a:lnTo>
                      <a:pt x="120" y="336"/>
                    </a:lnTo>
                    <a:lnTo>
                      <a:pt x="136" y="340"/>
                    </a:lnTo>
                    <a:lnTo>
                      <a:pt x="153" y="343"/>
                    </a:lnTo>
                    <a:lnTo>
                      <a:pt x="170"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0" name="Freeform 9"/>
              <p:cNvSpPr>
                <a:spLocks/>
              </p:cNvSpPr>
              <p:nvPr/>
            </p:nvSpPr>
            <p:spPr bwMode="auto">
              <a:xfrm>
                <a:off x="10867504" y="1194489"/>
                <a:ext cx="36513" cy="36513"/>
              </a:xfrm>
              <a:custGeom>
                <a:avLst/>
                <a:gdLst/>
                <a:ahLst/>
                <a:cxnLst>
                  <a:cxn ang="0">
                    <a:pos x="189" y="343"/>
                  </a:cxn>
                  <a:cxn ang="0">
                    <a:pos x="222" y="336"/>
                  </a:cxn>
                  <a:cxn ang="0">
                    <a:pos x="253" y="322"/>
                  </a:cxn>
                  <a:cxn ang="0">
                    <a:pos x="280" y="304"/>
                  </a:cxn>
                  <a:cxn ang="0">
                    <a:pos x="303" y="282"/>
                  </a:cxn>
                  <a:cxn ang="0">
                    <a:pos x="322" y="254"/>
                  </a:cxn>
                  <a:cxn ang="0">
                    <a:pos x="335" y="224"/>
                  </a:cxn>
                  <a:cxn ang="0">
                    <a:pos x="342" y="190"/>
                  </a:cxn>
                  <a:cxn ang="0">
                    <a:pos x="342" y="154"/>
                  </a:cxn>
                  <a:cxn ang="0">
                    <a:pos x="335" y="122"/>
                  </a:cxn>
                  <a:cxn ang="0">
                    <a:pos x="322" y="91"/>
                  </a:cxn>
                  <a:cxn ang="0">
                    <a:pos x="303" y="64"/>
                  </a:cxn>
                  <a:cxn ang="0">
                    <a:pos x="280" y="40"/>
                  </a:cxn>
                  <a:cxn ang="0">
                    <a:pos x="253" y="22"/>
                  </a:cxn>
                  <a:cxn ang="0">
                    <a:pos x="222" y="9"/>
                  </a:cxn>
                  <a:cxn ang="0">
                    <a:pos x="189" y="1"/>
                  </a:cxn>
                  <a:cxn ang="0">
                    <a:pos x="154" y="1"/>
                  </a:cxn>
                  <a:cxn ang="0">
                    <a:pos x="121" y="9"/>
                  </a:cxn>
                  <a:cxn ang="0">
                    <a:pos x="90" y="22"/>
                  </a:cxn>
                  <a:cxn ang="0">
                    <a:pos x="63" y="40"/>
                  </a:cxn>
                  <a:cxn ang="0">
                    <a:pos x="40" y="64"/>
                  </a:cxn>
                  <a:cxn ang="0">
                    <a:pos x="21" y="91"/>
                  </a:cxn>
                  <a:cxn ang="0">
                    <a:pos x="8" y="122"/>
                  </a:cxn>
                  <a:cxn ang="0">
                    <a:pos x="1" y="154"/>
                  </a:cxn>
                  <a:cxn ang="0">
                    <a:pos x="1" y="190"/>
                  </a:cxn>
                  <a:cxn ang="0">
                    <a:pos x="8" y="224"/>
                  </a:cxn>
                  <a:cxn ang="0">
                    <a:pos x="21" y="254"/>
                  </a:cxn>
                  <a:cxn ang="0">
                    <a:pos x="40" y="282"/>
                  </a:cxn>
                  <a:cxn ang="0">
                    <a:pos x="63" y="304"/>
                  </a:cxn>
                  <a:cxn ang="0">
                    <a:pos x="90" y="322"/>
                  </a:cxn>
                  <a:cxn ang="0">
                    <a:pos x="121" y="336"/>
                  </a:cxn>
                  <a:cxn ang="0">
                    <a:pos x="154" y="343"/>
                  </a:cxn>
                </a:cxnLst>
                <a:rect l="0" t="0" r="r" b="b"/>
                <a:pathLst>
                  <a:path w="343" h="344">
                    <a:moveTo>
                      <a:pt x="172" y="344"/>
                    </a:moveTo>
                    <a:lnTo>
                      <a:pt x="189" y="343"/>
                    </a:lnTo>
                    <a:lnTo>
                      <a:pt x="206" y="340"/>
                    </a:lnTo>
                    <a:lnTo>
                      <a:pt x="222" y="336"/>
                    </a:lnTo>
                    <a:lnTo>
                      <a:pt x="238" y="331"/>
                    </a:lnTo>
                    <a:lnTo>
                      <a:pt x="253" y="322"/>
                    </a:lnTo>
                    <a:lnTo>
                      <a:pt x="267" y="314"/>
                    </a:lnTo>
                    <a:lnTo>
                      <a:pt x="280" y="304"/>
                    </a:lnTo>
                    <a:lnTo>
                      <a:pt x="292" y="293"/>
                    </a:lnTo>
                    <a:lnTo>
                      <a:pt x="303" y="282"/>
                    </a:lnTo>
                    <a:lnTo>
                      <a:pt x="313" y="268"/>
                    </a:lnTo>
                    <a:lnTo>
                      <a:pt x="322" y="254"/>
                    </a:lnTo>
                    <a:lnTo>
                      <a:pt x="329" y="239"/>
                    </a:lnTo>
                    <a:lnTo>
                      <a:pt x="335" y="224"/>
                    </a:lnTo>
                    <a:lnTo>
                      <a:pt x="339" y="206"/>
                    </a:lnTo>
                    <a:lnTo>
                      <a:pt x="342" y="190"/>
                    </a:lnTo>
                    <a:lnTo>
                      <a:pt x="343" y="173"/>
                    </a:lnTo>
                    <a:lnTo>
                      <a:pt x="342" y="154"/>
                    </a:lnTo>
                    <a:lnTo>
                      <a:pt x="339" y="138"/>
                    </a:lnTo>
                    <a:lnTo>
                      <a:pt x="335" y="122"/>
                    </a:lnTo>
                    <a:lnTo>
                      <a:pt x="329" y="105"/>
                    </a:lnTo>
                    <a:lnTo>
                      <a:pt x="322" y="91"/>
                    </a:lnTo>
                    <a:lnTo>
                      <a:pt x="313" y="77"/>
                    </a:lnTo>
                    <a:lnTo>
                      <a:pt x="303" y="64"/>
                    </a:lnTo>
                    <a:lnTo>
                      <a:pt x="292" y="51"/>
                    </a:lnTo>
                    <a:lnTo>
                      <a:pt x="280" y="40"/>
                    </a:lnTo>
                    <a:lnTo>
                      <a:pt x="267" y="30"/>
                    </a:lnTo>
                    <a:lnTo>
                      <a:pt x="253" y="22"/>
                    </a:lnTo>
                    <a:lnTo>
                      <a:pt x="238" y="15"/>
                    </a:lnTo>
                    <a:lnTo>
                      <a:pt x="222" y="9"/>
                    </a:lnTo>
                    <a:lnTo>
                      <a:pt x="206" y="4"/>
                    </a:lnTo>
                    <a:lnTo>
                      <a:pt x="189" y="1"/>
                    </a:lnTo>
                    <a:lnTo>
                      <a:pt x="172" y="0"/>
                    </a:lnTo>
                    <a:lnTo>
                      <a:pt x="154" y="1"/>
                    </a:lnTo>
                    <a:lnTo>
                      <a:pt x="137" y="4"/>
                    </a:lnTo>
                    <a:lnTo>
                      <a:pt x="121" y="9"/>
                    </a:lnTo>
                    <a:lnTo>
                      <a:pt x="105" y="15"/>
                    </a:lnTo>
                    <a:lnTo>
                      <a:pt x="90" y="22"/>
                    </a:lnTo>
                    <a:lnTo>
                      <a:pt x="76" y="30"/>
                    </a:lnTo>
                    <a:lnTo>
                      <a:pt x="63" y="40"/>
                    </a:lnTo>
                    <a:lnTo>
                      <a:pt x="51" y="51"/>
                    </a:lnTo>
                    <a:lnTo>
                      <a:pt x="40" y="64"/>
                    </a:lnTo>
                    <a:lnTo>
                      <a:pt x="30" y="77"/>
                    </a:lnTo>
                    <a:lnTo>
                      <a:pt x="21" y="91"/>
                    </a:lnTo>
                    <a:lnTo>
                      <a:pt x="14" y="105"/>
                    </a:lnTo>
                    <a:lnTo>
                      <a:pt x="8" y="122"/>
                    </a:lnTo>
                    <a:lnTo>
                      <a:pt x="4" y="138"/>
                    </a:lnTo>
                    <a:lnTo>
                      <a:pt x="1" y="154"/>
                    </a:lnTo>
                    <a:lnTo>
                      <a:pt x="0" y="173"/>
                    </a:lnTo>
                    <a:lnTo>
                      <a:pt x="1" y="190"/>
                    </a:lnTo>
                    <a:lnTo>
                      <a:pt x="4" y="206"/>
                    </a:lnTo>
                    <a:lnTo>
                      <a:pt x="8" y="224"/>
                    </a:lnTo>
                    <a:lnTo>
                      <a:pt x="14" y="239"/>
                    </a:lnTo>
                    <a:lnTo>
                      <a:pt x="21" y="254"/>
                    </a:lnTo>
                    <a:lnTo>
                      <a:pt x="30" y="268"/>
                    </a:lnTo>
                    <a:lnTo>
                      <a:pt x="40" y="282"/>
                    </a:lnTo>
                    <a:lnTo>
                      <a:pt x="51" y="293"/>
                    </a:lnTo>
                    <a:lnTo>
                      <a:pt x="63" y="304"/>
                    </a:lnTo>
                    <a:lnTo>
                      <a:pt x="76" y="314"/>
                    </a:lnTo>
                    <a:lnTo>
                      <a:pt x="90" y="322"/>
                    </a:lnTo>
                    <a:lnTo>
                      <a:pt x="105" y="331"/>
                    </a:lnTo>
                    <a:lnTo>
                      <a:pt x="121" y="336"/>
                    </a:lnTo>
                    <a:lnTo>
                      <a:pt x="137" y="340"/>
                    </a:lnTo>
                    <a:lnTo>
                      <a:pt x="154" y="343"/>
                    </a:lnTo>
                    <a:lnTo>
                      <a:pt x="172" y="3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86" name="Freeform 14"/>
            <p:cNvSpPr>
              <a:spLocks noEditPoints="1"/>
            </p:cNvSpPr>
            <p:nvPr/>
          </p:nvSpPr>
          <p:spPr bwMode="auto">
            <a:xfrm>
              <a:off x="3293224" y="1661160"/>
              <a:ext cx="952523" cy="143976"/>
            </a:xfrm>
            <a:custGeom>
              <a:avLst/>
              <a:gdLst/>
              <a:ahLst/>
              <a:cxnLst>
                <a:cxn ang="0">
                  <a:pos x="15920" y="15"/>
                </a:cxn>
                <a:cxn ang="0">
                  <a:pos x="16066" y="82"/>
                </a:cxn>
                <a:cxn ang="0">
                  <a:pos x="16180" y="191"/>
                </a:cxn>
                <a:cxn ang="0">
                  <a:pos x="16254" y="333"/>
                </a:cxn>
                <a:cxn ang="0">
                  <a:pos x="16275" y="1979"/>
                </a:cxn>
                <a:cxn ang="0">
                  <a:pos x="16247" y="2142"/>
                </a:cxn>
                <a:cxn ang="0">
                  <a:pos x="16166" y="2279"/>
                </a:cxn>
                <a:cxn ang="0">
                  <a:pos x="16047" y="2384"/>
                </a:cxn>
                <a:cxn ang="0">
                  <a:pos x="15897" y="2443"/>
                </a:cxn>
                <a:cxn ang="0">
                  <a:pos x="425" y="2450"/>
                </a:cxn>
                <a:cxn ang="0">
                  <a:pos x="269" y="2406"/>
                </a:cxn>
                <a:cxn ang="0">
                  <a:pos x="139" y="2313"/>
                </a:cxn>
                <a:cxn ang="0">
                  <a:pos x="47" y="2184"/>
                </a:cxn>
                <a:cxn ang="0">
                  <a:pos x="2" y="2027"/>
                </a:cxn>
                <a:cxn ang="0">
                  <a:pos x="9" y="379"/>
                </a:cxn>
                <a:cxn ang="0">
                  <a:pos x="68" y="228"/>
                </a:cxn>
                <a:cxn ang="0">
                  <a:pos x="173" y="109"/>
                </a:cxn>
                <a:cxn ang="0">
                  <a:pos x="310" y="29"/>
                </a:cxn>
                <a:cxn ang="0">
                  <a:pos x="473" y="0"/>
                </a:cxn>
                <a:cxn ang="0">
                  <a:pos x="3118" y="686"/>
                </a:cxn>
                <a:cxn ang="0">
                  <a:pos x="3301" y="780"/>
                </a:cxn>
                <a:cxn ang="0">
                  <a:pos x="3442" y="928"/>
                </a:cxn>
                <a:cxn ang="0">
                  <a:pos x="3528" y="1118"/>
                </a:cxn>
                <a:cxn ang="0">
                  <a:pos x="3544" y="1333"/>
                </a:cxn>
                <a:cxn ang="0">
                  <a:pos x="3487" y="1535"/>
                </a:cxn>
                <a:cxn ang="0">
                  <a:pos x="3368" y="1703"/>
                </a:cxn>
                <a:cxn ang="0">
                  <a:pos x="3200" y="1822"/>
                </a:cxn>
                <a:cxn ang="0">
                  <a:pos x="2999" y="1879"/>
                </a:cxn>
                <a:cxn ang="0">
                  <a:pos x="2784" y="1863"/>
                </a:cxn>
                <a:cxn ang="0">
                  <a:pos x="2595" y="1778"/>
                </a:cxn>
                <a:cxn ang="0">
                  <a:pos x="2446" y="1636"/>
                </a:cxn>
                <a:cxn ang="0">
                  <a:pos x="2353" y="1452"/>
                </a:cxn>
                <a:cxn ang="0">
                  <a:pos x="2326" y="1239"/>
                </a:cxn>
                <a:cxn ang="0">
                  <a:pos x="2373" y="1032"/>
                </a:cxn>
                <a:cxn ang="0">
                  <a:pos x="2484" y="859"/>
                </a:cxn>
                <a:cxn ang="0">
                  <a:pos x="2646" y="733"/>
                </a:cxn>
                <a:cxn ang="0">
                  <a:pos x="2843" y="665"/>
                </a:cxn>
                <a:cxn ang="0">
                  <a:pos x="14482" y="476"/>
                </a:cxn>
                <a:cxn ang="0">
                  <a:pos x="14578" y="503"/>
                </a:cxn>
                <a:cxn ang="0">
                  <a:pos x="14659" y="560"/>
                </a:cxn>
                <a:cxn ang="0">
                  <a:pos x="14716" y="640"/>
                </a:cxn>
                <a:cxn ang="0">
                  <a:pos x="14743" y="737"/>
                </a:cxn>
                <a:cxn ang="0">
                  <a:pos x="14739" y="1758"/>
                </a:cxn>
                <a:cxn ang="0">
                  <a:pos x="14702" y="1850"/>
                </a:cxn>
                <a:cxn ang="0">
                  <a:pos x="14638" y="1925"/>
                </a:cxn>
                <a:cxn ang="0">
                  <a:pos x="14553" y="1974"/>
                </a:cxn>
                <a:cxn ang="0">
                  <a:pos x="14452" y="1991"/>
                </a:cxn>
                <a:cxn ang="0">
                  <a:pos x="7495" y="1979"/>
                </a:cxn>
                <a:cxn ang="0">
                  <a:pos x="7407" y="1933"/>
                </a:cxn>
                <a:cxn ang="0">
                  <a:pos x="7339" y="1862"/>
                </a:cxn>
                <a:cxn ang="0">
                  <a:pos x="7298" y="1772"/>
                </a:cxn>
                <a:cxn ang="0">
                  <a:pos x="7289" y="752"/>
                </a:cxn>
                <a:cxn ang="0">
                  <a:pos x="7312" y="653"/>
                </a:cxn>
                <a:cxn ang="0">
                  <a:pos x="7365" y="571"/>
                </a:cxn>
                <a:cxn ang="0">
                  <a:pos x="7443" y="509"/>
                </a:cxn>
                <a:cxn ang="0">
                  <a:pos x="7537" y="477"/>
                </a:cxn>
              </a:cxnLst>
              <a:rect l="0" t="0" r="r" b="b"/>
              <a:pathLst>
                <a:path w="16275" h="2453">
                  <a:moveTo>
                    <a:pt x="473" y="0"/>
                  </a:moveTo>
                  <a:lnTo>
                    <a:pt x="15802" y="0"/>
                  </a:lnTo>
                  <a:lnTo>
                    <a:pt x="15826" y="1"/>
                  </a:lnTo>
                  <a:lnTo>
                    <a:pt x="15850" y="2"/>
                  </a:lnTo>
                  <a:lnTo>
                    <a:pt x="15874" y="5"/>
                  </a:lnTo>
                  <a:lnTo>
                    <a:pt x="15897" y="10"/>
                  </a:lnTo>
                  <a:lnTo>
                    <a:pt x="15920" y="15"/>
                  </a:lnTo>
                  <a:lnTo>
                    <a:pt x="15942" y="21"/>
                  </a:lnTo>
                  <a:lnTo>
                    <a:pt x="15964" y="29"/>
                  </a:lnTo>
                  <a:lnTo>
                    <a:pt x="15986" y="38"/>
                  </a:lnTo>
                  <a:lnTo>
                    <a:pt x="16006" y="47"/>
                  </a:lnTo>
                  <a:lnTo>
                    <a:pt x="16027" y="57"/>
                  </a:lnTo>
                  <a:lnTo>
                    <a:pt x="16047" y="69"/>
                  </a:lnTo>
                  <a:lnTo>
                    <a:pt x="16066" y="82"/>
                  </a:lnTo>
                  <a:lnTo>
                    <a:pt x="16085" y="95"/>
                  </a:lnTo>
                  <a:lnTo>
                    <a:pt x="16102" y="109"/>
                  </a:lnTo>
                  <a:lnTo>
                    <a:pt x="16119" y="123"/>
                  </a:lnTo>
                  <a:lnTo>
                    <a:pt x="16136" y="140"/>
                  </a:lnTo>
                  <a:lnTo>
                    <a:pt x="16152" y="156"/>
                  </a:lnTo>
                  <a:lnTo>
                    <a:pt x="16166" y="173"/>
                  </a:lnTo>
                  <a:lnTo>
                    <a:pt x="16180" y="191"/>
                  </a:lnTo>
                  <a:lnTo>
                    <a:pt x="16194" y="210"/>
                  </a:lnTo>
                  <a:lnTo>
                    <a:pt x="16206" y="228"/>
                  </a:lnTo>
                  <a:lnTo>
                    <a:pt x="16218" y="249"/>
                  </a:lnTo>
                  <a:lnTo>
                    <a:pt x="16228" y="269"/>
                  </a:lnTo>
                  <a:lnTo>
                    <a:pt x="16237" y="289"/>
                  </a:lnTo>
                  <a:lnTo>
                    <a:pt x="16247" y="312"/>
                  </a:lnTo>
                  <a:lnTo>
                    <a:pt x="16254" y="333"/>
                  </a:lnTo>
                  <a:lnTo>
                    <a:pt x="16260" y="356"/>
                  </a:lnTo>
                  <a:lnTo>
                    <a:pt x="16265" y="379"/>
                  </a:lnTo>
                  <a:lnTo>
                    <a:pt x="16270" y="401"/>
                  </a:lnTo>
                  <a:lnTo>
                    <a:pt x="16273" y="426"/>
                  </a:lnTo>
                  <a:lnTo>
                    <a:pt x="16274" y="449"/>
                  </a:lnTo>
                  <a:lnTo>
                    <a:pt x="16275" y="474"/>
                  </a:lnTo>
                  <a:lnTo>
                    <a:pt x="16275" y="1979"/>
                  </a:lnTo>
                  <a:lnTo>
                    <a:pt x="16274" y="2003"/>
                  </a:lnTo>
                  <a:lnTo>
                    <a:pt x="16273" y="2027"/>
                  </a:lnTo>
                  <a:lnTo>
                    <a:pt x="16270" y="2051"/>
                  </a:lnTo>
                  <a:lnTo>
                    <a:pt x="16265" y="2073"/>
                  </a:lnTo>
                  <a:lnTo>
                    <a:pt x="16260" y="2097"/>
                  </a:lnTo>
                  <a:lnTo>
                    <a:pt x="16254" y="2119"/>
                  </a:lnTo>
                  <a:lnTo>
                    <a:pt x="16247" y="2142"/>
                  </a:lnTo>
                  <a:lnTo>
                    <a:pt x="16237" y="2163"/>
                  </a:lnTo>
                  <a:lnTo>
                    <a:pt x="16228" y="2184"/>
                  </a:lnTo>
                  <a:lnTo>
                    <a:pt x="16218" y="2204"/>
                  </a:lnTo>
                  <a:lnTo>
                    <a:pt x="16206" y="2224"/>
                  </a:lnTo>
                  <a:lnTo>
                    <a:pt x="16194" y="2244"/>
                  </a:lnTo>
                  <a:lnTo>
                    <a:pt x="16180" y="2262"/>
                  </a:lnTo>
                  <a:lnTo>
                    <a:pt x="16166" y="2279"/>
                  </a:lnTo>
                  <a:lnTo>
                    <a:pt x="16152" y="2297"/>
                  </a:lnTo>
                  <a:lnTo>
                    <a:pt x="16136" y="2313"/>
                  </a:lnTo>
                  <a:lnTo>
                    <a:pt x="16119" y="2329"/>
                  </a:lnTo>
                  <a:lnTo>
                    <a:pt x="16102" y="2344"/>
                  </a:lnTo>
                  <a:lnTo>
                    <a:pt x="16085" y="2358"/>
                  </a:lnTo>
                  <a:lnTo>
                    <a:pt x="16066" y="2371"/>
                  </a:lnTo>
                  <a:lnTo>
                    <a:pt x="16047" y="2384"/>
                  </a:lnTo>
                  <a:lnTo>
                    <a:pt x="16027" y="2395"/>
                  </a:lnTo>
                  <a:lnTo>
                    <a:pt x="16006" y="2406"/>
                  </a:lnTo>
                  <a:lnTo>
                    <a:pt x="15986" y="2415"/>
                  </a:lnTo>
                  <a:lnTo>
                    <a:pt x="15964" y="2424"/>
                  </a:lnTo>
                  <a:lnTo>
                    <a:pt x="15942" y="2431"/>
                  </a:lnTo>
                  <a:lnTo>
                    <a:pt x="15920" y="2437"/>
                  </a:lnTo>
                  <a:lnTo>
                    <a:pt x="15897" y="2443"/>
                  </a:lnTo>
                  <a:lnTo>
                    <a:pt x="15874" y="2447"/>
                  </a:lnTo>
                  <a:lnTo>
                    <a:pt x="15850" y="2450"/>
                  </a:lnTo>
                  <a:lnTo>
                    <a:pt x="15826" y="2451"/>
                  </a:lnTo>
                  <a:lnTo>
                    <a:pt x="15802" y="2453"/>
                  </a:lnTo>
                  <a:lnTo>
                    <a:pt x="473" y="2453"/>
                  </a:lnTo>
                  <a:lnTo>
                    <a:pt x="449" y="2451"/>
                  </a:lnTo>
                  <a:lnTo>
                    <a:pt x="425" y="2450"/>
                  </a:lnTo>
                  <a:lnTo>
                    <a:pt x="401" y="2447"/>
                  </a:lnTo>
                  <a:lnTo>
                    <a:pt x="378" y="2443"/>
                  </a:lnTo>
                  <a:lnTo>
                    <a:pt x="355" y="2437"/>
                  </a:lnTo>
                  <a:lnTo>
                    <a:pt x="333" y="2431"/>
                  </a:lnTo>
                  <a:lnTo>
                    <a:pt x="310" y="2424"/>
                  </a:lnTo>
                  <a:lnTo>
                    <a:pt x="289" y="2415"/>
                  </a:lnTo>
                  <a:lnTo>
                    <a:pt x="269" y="2406"/>
                  </a:lnTo>
                  <a:lnTo>
                    <a:pt x="248" y="2395"/>
                  </a:lnTo>
                  <a:lnTo>
                    <a:pt x="228" y="2384"/>
                  </a:lnTo>
                  <a:lnTo>
                    <a:pt x="209" y="2371"/>
                  </a:lnTo>
                  <a:lnTo>
                    <a:pt x="190" y="2358"/>
                  </a:lnTo>
                  <a:lnTo>
                    <a:pt x="173" y="2344"/>
                  </a:lnTo>
                  <a:lnTo>
                    <a:pt x="156" y="2329"/>
                  </a:lnTo>
                  <a:lnTo>
                    <a:pt x="139" y="2313"/>
                  </a:lnTo>
                  <a:lnTo>
                    <a:pt x="123" y="2297"/>
                  </a:lnTo>
                  <a:lnTo>
                    <a:pt x="108" y="2279"/>
                  </a:lnTo>
                  <a:lnTo>
                    <a:pt x="95" y="2262"/>
                  </a:lnTo>
                  <a:lnTo>
                    <a:pt x="81" y="2244"/>
                  </a:lnTo>
                  <a:lnTo>
                    <a:pt x="68" y="2224"/>
                  </a:lnTo>
                  <a:lnTo>
                    <a:pt x="57" y="2204"/>
                  </a:lnTo>
                  <a:lnTo>
                    <a:pt x="47" y="2184"/>
                  </a:lnTo>
                  <a:lnTo>
                    <a:pt x="38" y="2163"/>
                  </a:lnTo>
                  <a:lnTo>
                    <a:pt x="28" y="2142"/>
                  </a:lnTo>
                  <a:lnTo>
                    <a:pt x="21" y="2119"/>
                  </a:lnTo>
                  <a:lnTo>
                    <a:pt x="15" y="2097"/>
                  </a:lnTo>
                  <a:lnTo>
                    <a:pt x="9" y="2073"/>
                  </a:lnTo>
                  <a:lnTo>
                    <a:pt x="5" y="2051"/>
                  </a:lnTo>
                  <a:lnTo>
                    <a:pt x="2" y="2027"/>
                  </a:lnTo>
                  <a:lnTo>
                    <a:pt x="1" y="2003"/>
                  </a:lnTo>
                  <a:lnTo>
                    <a:pt x="0" y="1979"/>
                  </a:lnTo>
                  <a:lnTo>
                    <a:pt x="0" y="474"/>
                  </a:lnTo>
                  <a:lnTo>
                    <a:pt x="1" y="449"/>
                  </a:lnTo>
                  <a:lnTo>
                    <a:pt x="2" y="426"/>
                  </a:lnTo>
                  <a:lnTo>
                    <a:pt x="5" y="401"/>
                  </a:lnTo>
                  <a:lnTo>
                    <a:pt x="9" y="379"/>
                  </a:lnTo>
                  <a:lnTo>
                    <a:pt x="15" y="356"/>
                  </a:lnTo>
                  <a:lnTo>
                    <a:pt x="21" y="333"/>
                  </a:lnTo>
                  <a:lnTo>
                    <a:pt x="28" y="312"/>
                  </a:lnTo>
                  <a:lnTo>
                    <a:pt x="38" y="289"/>
                  </a:lnTo>
                  <a:lnTo>
                    <a:pt x="47" y="269"/>
                  </a:lnTo>
                  <a:lnTo>
                    <a:pt x="57" y="249"/>
                  </a:lnTo>
                  <a:lnTo>
                    <a:pt x="68" y="228"/>
                  </a:lnTo>
                  <a:lnTo>
                    <a:pt x="81" y="210"/>
                  </a:lnTo>
                  <a:lnTo>
                    <a:pt x="95" y="191"/>
                  </a:lnTo>
                  <a:lnTo>
                    <a:pt x="108" y="173"/>
                  </a:lnTo>
                  <a:lnTo>
                    <a:pt x="123" y="156"/>
                  </a:lnTo>
                  <a:lnTo>
                    <a:pt x="139" y="140"/>
                  </a:lnTo>
                  <a:lnTo>
                    <a:pt x="156" y="123"/>
                  </a:lnTo>
                  <a:lnTo>
                    <a:pt x="173" y="109"/>
                  </a:lnTo>
                  <a:lnTo>
                    <a:pt x="190" y="95"/>
                  </a:lnTo>
                  <a:lnTo>
                    <a:pt x="209" y="82"/>
                  </a:lnTo>
                  <a:lnTo>
                    <a:pt x="228" y="69"/>
                  </a:lnTo>
                  <a:lnTo>
                    <a:pt x="248" y="57"/>
                  </a:lnTo>
                  <a:lnTo>
                    <a:pt x="269" y="47"/>
                  </a:lnTo>
                  <a:lnTo>
                    <a:pt x="289" y="38"/>
                  </a:lnTo>
                  <a:lnTo>
                    <a:pt x="310" y="29"/>
                  </a:lnTo>
                  <a:lnTo>
                    <a:pt x="333" y="21"/>
                  </a:lnTo>
                  <a:lnTo>
                    <a:pt x="355" y="15"/>
                  </a:lnTo>
                  <a:lnTo>
                    <a:pt x="378" y="10"/>
                  </a:lnTo>
                  <a:lnTo>
                    <a:pt x="401" y="5"/>
                  </a:lnTo>
                  <a:lnTo>
                    <a:pt x="425" y="2"/>
                  </a:lnTo>
                  <a:lnTo>
                    <a:pt x="449" y="1"/>
                  </a:lnTo>
                  <a:lnTo>
                    <a:pt x="473" y="0"/>
                  </a:lnTo>
                  <a:close/>
                  <a:moveTo>
                    <a:pt x="2937" y="658"/>
                  </a:moveTo>
                  <a:lnTo>
                    <a:pt x="2967" y="659"/>
                  </a:lnTo>
                  <a:lnTo>
                    <a:pt x="2999" y="661"/>
                  </a:lnTo>
                  <a:lnTo>
                    <a:pt x="3029" y="665"/>
                  </a:lnTo>
                  <a:lnTo>
                    <a:pt x="3059" y="670"/>
                  </a:lnTo>
                  <a:lnTo>
                    <a:pt x="3088" y="678"/>
                  </a:lnTo>
                  <a:lnTo>
                    <a:pt x="3118" y="686"/>
                  </a:lnTo>
                  <a:lnTo>
                    <a:pt x="3146" y="696"/>
                  </a:lnTo>
                  <a:lnTo>
                    <a:pt x="3174" y="706"/>
                  </a:lnTo>
                  <a:lnTo>
                    <a:pt x="3200" y="719"/>
                  </a:lnTo>
                  <a:lnTo>
                    <a:pt x="3227" y="733"/>
                  </a:lnTo>
                  <a:lnTo>
                    <a:pt x="3252" y="747"/>
                  </a:lnTo>
                  <a:lnTo>
                    <a:pt x="3277" y="763"/>
                  </a:lnTo>
                  <a:lnTo>
                    <a:pt x="3301" y="780"/>
                  </a:lnTo>
                  <a:lnTo>
                    <a:pt x="3324" y="799"/>
                  </a:lnTo>
                  <a:lnTo>
                    <a:pt x="3347" y="817"/>
                  </a:lnTo>
                  <a:lnTo>
                    <a:pt x="3368" y="838"/>
                  </a:lnTo>
                  <a:lnTo>
                    <a:pt x="3388" y="859"/>
                  </a:lnTo>
                  <a:lnTo>
                    <a:pt x="3408" y="881"/>
                  </a:lnTo>
                  <a:lnTo>
                    <a:pt x="3425" y="905"/>
                  </a:lnTo>
                  <a:lnTo>
                    <a:pt x="3442" y="928"/>
                  </a:lnTo>
                  <a:lnTo>
                    <a:pt x="3458" y="954"/>
                  </a:lnTo>
                  <a:lnTo>
                    <a:pt x="3473" y="979"/>
                  </a:lnTo>
                  <a:lnTo>
                    <a:pt x="3487" y="1006"/>
                  </a:lnTo>
                  <a:lnTo>
                    <a:pt x="3499" y="1032"/>
                  </a:lnTo>
                  <a:lnTo>
                    <a:pt x="3509" y="1061"/>
                  </a:lnTo>
                  <a:lnTo>
                    <a:pt x="3519" y="1089"/>
                  </a:lnTo>
                  <a:lnTo>
                    <a:pt x="3528" y="1118"/>
                  </a:lnTo>
                  <a:lnTo>
                    <a:pt x="3535" y="1147"/>
                  </a:lnTo>
                  <a:lnTo>
                    <a:pt x="3540" y="1178"/>
                  </a:lnTo>
                  <a:lnTo>
                    <a:pt x="3544" y="1208"/>
                  </a:lnTo>
                  <a:lnTo>
                    <a:pt x="3546" y="1239"/>
                  </a:lnTo>
                  <a:lnTo>
                    <a:pt x="3547" y="1271"/>
                  </a:lnTo>
                  <a:lnTo>
                    <a:pt x="3546" y="1302"/>
                  </a:lnTo>
                  <a:lnTo>
                    <a:pt x="3544" y="1333"/>
                  </a:lnTo>
                  <a:lnTo>
                    <a:pt x="3540" y="1363"/>
                  </a:lnTo>
                  <a:lnTo>
                    <a:pt x="3535" y="1394"/>
                  </a:lnTo>
                  <a:lnTo>
                    <a:pt x="3528" y="1423"/>
                  </a:lnTo>
                  <a:lnTo>
                    <a:pt x="3519" y="1452"/>
                  </a:lnTo>
                  <a:lnTo>
                    <a:pt x="3509" y="1480"/>
                  </a:lnTo>
                  <a:lnTo>
                    <a:pt x="3499" y="1508"/>
                  </a:lnTo>
                  <a:lnTo>
                    <a:pt x="3487" y="1535"/>
                  </a:lnTo>
                  <a:lnTo>
                    <a:pt x="3473" y="1562"/>
                  </a:lnTo>
                  <a:lnTo>
                    <a:pt x="3458" y="1587"/>
                  </a:lnTo>
                  <a:lnTo>
                    <a:pt x="3442" y="1612"/>
                  </a:lnTo>
                  <a:lnTo>
                    <a:pt x="3425" y="1636"/>
                  </a:lnTo>
                  <a:lnTo>
                    <a:pt x="3408" y="1659"/>
                  </a:lnTo>
                  <a:lnTo>
                    <a:pt x="3388" y="1681"/>
                  </a:lnTo>
                  <a:lnTo>
                    <a:pt x="3368" y="1703"/>
                  </a:lnTo>
                  <a:lnTo>
                    <a:pt x="3347" y="1723"/>
                  </a:lnTo>
                  <a:lnTo>
                    <a:pt x="3324" y="1742"/>
                  </a:lnTo>
                  <a:lnTo>
                    <a:pt x="3301" y="1761"/>
                  </a:lnTo>
                  <a:lnTo>
                    <a:pt x="3277" y="1778"/>
                  </a:lnTo>
                  <a:lnTo>
                    <a:pt x="3252" y="1793"/>
                  </a:lnTo>
                  <a:lnTo>
                    <a:pt x="3227" y="1809"/>
                  </a:lnTo>
                  <a:lnTo>
                    <a:pt x="3200" y="1822"/>
                  </a:lnTo>
                  <a:lnTo>
                    <a:pt x="3174" y="1834"/>
                  </a:lnTo>
                  <a:lnTo>
                    <a:pt x="3146" y="1845"/>
                  </a:lnTo>
                  <a:lnTo>
                    <a:pt x="3118" y="1854"/>
                  </a:lnTo>
                  <a:lnTo>
                    <a:pt x="3088" y="1863"/>
                  </a:lnTo>
                  <a:lnTo>
                    <a:pt x="3059" y="1870"/>
                  </a:lnTo>
                  <a:lnTo>
                    <a:pt x="3029" y="1875"/>
                  </a:lnTo>
                  <a:lnTo>
                    <a:pt x="2999" y="1879"/>
                  </a:lnTo>
                  <a:lnTo>
                    <a:pt x="2967" y="1882"/>
                  </a:lnTo>
                  <a:lnTo>
                    <a:pt x="2937" y="1882"/>
                  </a:lnTo>
                  <a:lnTo>
                    <a:pt x="2905" y="1882"/>
                  </a:lnTo>
                  <a:lnTo>
                    <a:pt x="2874" y="1879"/>
                  </a:lnTo>
                  <a:lnTo>
                    <a:pt x="2843" y="1875"/>
                  </a:lnTo>
                  <a:lnTo>
                    <a:pt x="2814" y="1870"/>
                  </a:lnTo>
                  <a:lnTo>
                    <a:pt x="2784" y="1863"/>
                  </a:lnTo>
                  <a:lnTo>
                    <a:pt x="2755" y="1854"/>
                  </a:lnTo>
                  <a:lnTo>
                    <a:pt x="2726" y="1845"/>
                  </a:lnTo>
                  <a:lnTo>
                    <a:pt x="2699" y="1834"/>
                  </a:lnTo>
                  <a:lnTo>
                    <a:pt x="2671" y="1822"/>
                  </a:lnTo>
                  <a:lnTo>
                    <a:pt x="2646" y="1809"/>
                  </a:lnTo>
                  <a:lnTo>
                    <a:pt x="2619" y="1793"/>
                  </a:lnTo>
                  <a:lnTo>
                    <a:pt x="2595" y="1778"/>
                  </a:lnTo>
                  <a:lnTo>
                    <a:pt x="2570" y="1761"/>
                  </a:lnTo>
                  <a:lnTo>
                    <a:pt x="2548" y="1742"/>
                  </a:lnTo>
                  <a:lnTo>
                    <a:pt x="2526" y="1723"/>
                  </a:lnTo>
                  <a:lnTo>
                    <a:pt x="2504" y="1703"/>
                  </a:lnTo>
                  <a:lnTo>
                    <a:pt x="2484" y="1681"/>
                  </a:lnTo>
                  <a:lnTo>
                    <a:pt x="2465" y="1659"/>
                  </a:lnTo>
                  <a:lnTo>
                    <a:pt x="2446" y="1636"/>
                  </a:lnTo>
                  <a:lnTo>
                    <a:pt x="2430" y="1612"/>
                  </a:lnTo>
                  <a:lnTo>
                    <a:pt x="2414" y="1587"/>
                  </a:lnTo>
                  <a:lnTo>
                    <a:pt x="2399" y="1562"/>
                  </a:lnTo>
                  <a:lnTo>
                    <a:pt x="2385" y="1535"/>
                  </a:lnTo>
                  <a:lnTo>
                    <a:pt x="2373" y="1508"/>
                  </a:lnTo>
                  <a:lnTo>
                    <a:pt x="2362" y="1480"/>
                  </a:lnTo>
                  <a:lnTo>
                    <a:pt x="2353" y="1452"/>
                  </a:lnTo>
                  <a:lnTo>
                    <a:pt x="2345" y="1423"/>
                  </a:lnTo>
                  <a:lnTo>
                    <a:pt x="2337" y="1394"/>
                  </a:lnTo>
                  <a:lnTo>
                    <a:pt x="2332" y="1363"/>
                  </a:lnTo>
                  <a:lnTo>
                    <a:pt x="2328" y="1333"/>
                  </a:lnTo>
                  <a:lnTo>
                    <a:pt x="2326" y="1302"/>
                  </a:lnTo>
                  <a:lnTo>
                    <a:pt x="2325" y="1271"/>
                  </a:lnTo>
                  <a:lnTo>
                    <a:pt x="2326" y="1239"/>
                  </a:lnTo>
                  <a:lnTo>
                    <a:pt x="2328" y="1208"/>
                  </a:lnTo>
                  <a:lnTo>
                    <a:pt x="2332" y="1178"/>
                  </a:lnTo>
                  <a:lnTo>
                    <a:pt x="2337" y="1147"/>
                  </a:lnTo>
                  <a:lnTo>
                    <a:pt x="2345" y="1118"/>
                  </a:lnTo>
                  <a:lnTo>
                    <a:pt x="2353" y="1089"/>
                  </a:lnTo>
                  <a:lnTo>
                    <a:pt x="2362" y="1061"/>
                  </a:lnTo>
                  <a:lnTo>
                    <a:pt x="2373" y="1032"/>
                  </a:lnTo>
                  <a:lnTo>
                    <a:pt x="2385" y="1006"/>
                  </a:lnTo>
                  <a:lnTo>
                    <a:pt x="2399" y="979"/>
                  </a:lnTo>
                  <a:lnTo>
                    <a:pt x="2414" y="954"/>
                  </a:lnTo>
                  <a:lnTo>
                    <a:pt x="2430" y="928"/>
                  </a:lnTo>
                  <a:lnTo>
                    <a:pt x="2446" y="905"/>
                  </a:lnTo>
                  <a:lnTo>
                    <a:pt x="2465" y="881"/>
                  </a:lnTo>
                  <a:lnTo>
                    <a:pt x="2484" y="859"/>
                  </a:lnTo>
                  <a:lnTo>
                    <a:pt x="2504" y="838"/>
                  </a:lnTo>
                  <a:lnTo>
                    <a:pt x="2526" y="817"/>
                  </a:lnTo>
                  <a:lnTo>
                    <a:pt x="2548" y="799"/>
                  </a:lnTo>
                  <a:lnTo>
                    <a:pt x="2570" y="780"/>
                  </a:lnTo>
                  <a:lnTo>
                    <a:pt x="2595" y="763"/>
                  </a:lnTo>
                  <a:lnTo>
                    <a:pt x="2619" y="747"/>
                  </a:lnTo>
                  <a:lnTo>
                    <a:pt x="2646" y="733"/>
                  </a:lnTo>
                  <a:lnTo>
                    <a:pt x="2671" y="719"/>
                  </a:lnTo>
                  <a:lnTo>
                    <a:pt x="2699" y="706"/>
                  </a:lnTo>
                  <a:lnTo>
                    <a:pt x="2726" y="696"/>
                  </a:lnTo>
                  <a:lnTo>
                    <a:pt x="2755" y="686"/>
                  </a:lnTo>
                  <a:lnTo>
                    <a:pt x="2784" y="678"/>
                  </a:lnTo>
                  <a:lnTo>
                    <a:pt x="2814" y="670"/>
                  </a:lnTo>
                  <a:lnTo>
                    <a:pt x="2843" y="665"/>
                  </a:lnTo>
                  <a:lnTo>
                    <a:pt x="2874" y="661"/>
                  </a:lnTo>
                  <a:lnTo>
                    <a:pt x="2905" y="659"/>
                  </a:lnTo>
                  <a:lnTo>
                    <a:pt x="2937" y="658"/>
                  </a:lnTo>
                  <a:close/>
                  <a:moveTo>
                    <a:pt x="7582" y="474"/>
                  </a:moveTo>
                  <a:lnTo>
                    <a:pt x="14452" y="474"/>
                  </a:lnTo>
                  <a:lnTo>
                    <a:pt x="14467" y="474"/>
                  </a:lnTo>
                  <a:lnTo>
                    <a:pt x="14482" y="476"/>
                  </a:lnTo>
                  <a:lnTo>
                    <a:pt x="14497" y="477"/>
                  </a:lnTo>
                  <a:lnTo>
                    <a:pt x="14511" y="480"/>
                  </a:lnTo>
                  <a:lnTo>
                    <a:pt x="14525" y="483"/>
                  </a:lnTo>
                  <a:lnTo>
                    <a:pt x="14539" y="487"/>
                  </a:lnTo>
                  <a:lnTo>
                    <a:pt x="14553" y="492"/>
                  </a:lnTo>
                  <a:lnTo>
                    <a:pt x="14566" y="497"/>
                  </a:lnTo>
                  <a:lnTo>
                    <a:pt x="14578" y="503"/>
                  </a:lnTo>
                  <a:lnTo>
                    <a:pt x="14592" y="509"/>
                  </a:lnTo>
                  <a:lnTo>
                    <a:pt x="14604" y="517"/>
                  </a:lnTo>
                  <a:lnTo>
                    <a:pt x="14616" y="524"/>
                  </a:lnTo>
                  <a:lnTo>
                    <a:pt x="14627" y="532"/>
                  </a:lnTo>
                  <a:lnTo>
                    <a:pt x="14638" y="541"/>
                  </a:lnTo>
                  <a:lnTo>
                    <a:pt x="14649" y="550"/>
                  </a:lnTo>
                  <a:lnTo>
                    <a:pt x="14659" y="560"/>
                  </a:lnTo>
                  <a:lnTo>
                    <a:pt x="14669" y="571"/>
                  </a:lnTo>
                  <a:lnTo>
                    <a:pt x="14678" y="581"/>
                  </a:lnTo>
                  <a:lnTo>
                    <a:pt x="14686" y="592"/>
                  </a:lnTo>
                  <a:lnTo>
                    <a:pt x="14694" y="603"/>
                  </a:lnTo>
                  <a:lnTo>
                    <a:pt x="14702" y="615"/>
                  </a:lnTo>
                  <a:lnTo>
                    <a:pt x="14710" y="628"/>
                  </a:lnTo>
                  <a:lnTo>
                    <a:pt x="14716" y="640"/>
                  </a:lnTo>
                  <a:lnTo>
                    <a:pt x="14722" y="653"/>
                  </a:lnTo>
                  <a:lnTo>
                    <a:pt x="14727" y="666"/>
                  </a:lnTo>
                  <a:lnTo>
                    <a:pt x="14732" y="680"/>
                  </a:lnTo>
                  <a:lnTo>
                    <a:pt x="14736" y="694"/>
                  </a:lnTo>
                  <a:lnTo>
                    <a:pt x="14739" y="708"/>
                  </a:lnTo>
                  <a:lnTo>
                    <a:pt x="14741" y="722"/>
                  </a:lnTo>
                  <a:lnTo>
                    <a:pt x="14743" y="737"/>
                  </a:lnTo>
                  <a:lnTo>
                    <a:pt x="14744" y="752"/>
                  </a:lnTo>
                  <a:lnTo>
                    <a:pt x="14745" y="767"/>
                  </a:lnTo>
                  <a:lnTo>
                    <a:pt x="14745" y="1699"/>
                  </a:lnTo>
                  <a:lnTo>
                    <a:pt x="14744" y="1714"/>
                  </a:lnTo>
                  <a:lnTo>
                    <a:pt x="14743" y="1728"/>
                  </a:lnTo>
                  <a:lnTo>
                    <a:pt x="14741" y="1742"/>
                  </a:lnTo>
                  <a:lnTo>
                    <a:pt x="14739" y="1758"/>
                  </a:lnTo>
                  <a:lnTo>
                    <a:pt x="14736" y="1771"/>
                  </a:lnTo>
                  <a:lnTo>
                    <a:pt x="14732" y="1785"/>
                  </a:lnTo>
                  <a:lnTo>
                    <a:pt x="14727" y="1798"/>
                  </a:lnTo>
                  <a:lnTo>
                    <a:pt x="14722" y="1812"/>
                  </a:lnTo>
                  <a:lnTo>
                    <a:pt x="14716" y="1825"/>
                  </a:lnTo>
                  <a:lnTo>
                    <a:pt x="14710" y="1838"/>
                  </a:lnTo>
                  <a:lnTo>
                    <a:pt x="14702" y="1850"/>
                  </a:lnTo>
                  <a:lnTo>
                    <a:pt x="14694" y="1862"/>
                  </a:lnTo>
                  <a:lnTo>
                    <a:pt x="14686" y="1874"/>
                  </a:lnTo>
                  <a:lnTo>
                    <a:pt x="14678" y="1885"/>
                  </a:lnTo>
                  <a:lnTo>
                    <a:pt x="14669" y="1895"/>
                  </a:lnTo>
                  <a:lnTo>
                    <a:pt x="14659" y="1905"/>
                  </a:lnTo>
                  <a:lnTo>
                    <a:pt x="14649" y="1916"/>
                  </a:lnTo>
                  <a:lnTo>
                    <a:pt x="14638" y="1925"/>
                  </a:lnTo>
                  <a:lnTo>
                    <a:pt x="14627" y="1933"/>
                  </a:lnTo>
                  <a:lnTo>
                    <a:pt x="14616" y="1941"/>
                  </a:lnTo>
                  <a:lnTo>
                    <a:pt x="14604" y="1949"/>
                  </a:lnTo>
                  <a:lnTo>
                    <a:pt x="14592" y="1956"/>
                  </a:lnTo>
                  <a:lnTo>
                    <a:pt x="14578" y="1962"/>
                  </a:lnTo>
                  <a:lnTo>
                    <a:pt x="14566" y="1969"/>
                  </a:lnTo>
                  <a:lnTo>
                    <a:pt x="14553" y="1974"/>
                  </a:lnTo>
                  <a:lnTo>
                    <a:pt x="14539" y="1979"/>
                  </a:lnTo>
                  <a:lnTo>
                    <a:pt x="14525" y="1982"/>
                  </a:lnTo>
                  <a:lnTo>
                    <a:pt x="14511" y="1986"/>
                  </a:lnTo>
                  <a:lnTo>
                    <a:pt x="14497" y="1988"/>
                  </a:lnTo>
                  <a:lnTo>
                    <a:pt x="14482" y="1990"/>
                  </a:lnTo>
                  <a:lnTo>
                    <a:pt x="14467" y="1991"/>
                  </a:lnTo>
                  <a:lnTo>
                    <a:pt x="14452" y="1991"/>
                  </a:lnTo>
                  <a:lnTo>
                    <a:pt x="7582" y="1991"/>
                  </a:lnTo>
                  <a:lnTo>
                    <a:pt x="7567" y="1991"/>
                  </a:lnTo>
                  <a:lnTo>
                    <a:pt x="7552" y="1990"/>
                  </a:lnTo>
                  <a:lnTo>
                    <a:pt x="7537" y="1988"/>
                  </a:lnTo>
                  <a:lnTo>
                    <a:pt x="7523" y="1986"/>
                  </a:lnTo>
                  <a:lnTo>
                    <a:pt x="7509" y="1982"/>
                  </a:lnTo>
                  <a:lnTo>
                    <a:pt x="7495" y="1979"/>
                  </a:lnTo>
                  <a:lnTo>
                    <a:pt x="7481" y="1974"/>
                  </a:lnTo>
                  <a:lnTo>
                    <a:pt x="7468" y="1969"/>
                  </a:lnTo>
                  <a:lnTo>
                    <a:pt x="7455" y="1962"/>
                  </a:lnTo>
                  <a:lnTo>
                    <a:pt x="7443" y="1956"/>
                  </a:lnTo>
                  <a:lnTo>
                    <a:pt x="7431" y="1949"/>
                  </a:lnTo>
                  <a:lnTo>
                    <a:pt x="7418" y="1941"/>
                  </a:lnTo>
                  <a:lnTo>
                    <a:pt x="7407" y="1933"/>
                  </a:lnTo>
                  <a:lnTo>
                    <a:pt x="7396" y="1925"/>
                  </a:lnTo>
                  <a:lnTo>
                    <a:pt x="7385" y="1916"/>
                  </a:lnTo>
                  <a:lnTo>
                    <a:pt x="7375" y="1905"/>
                  </a:lnTo>
                  <a:lnTo>
                    <a:pt x="7365" y="1895"/>
                  </a:lnTo>
                  <a:lnTo>
                    <a:pt x="7356" y="1885"/>
                  </a:lnTo>
                  <a:lnTo>
                    <a:pt x="7347" y="1874"/>
                  </a:lnTo>
                  <a:lnTo>
                    <a:pt x="7339" y="1862"/>
                  </a:lnTo>
                  <a:lnTo>
                    <a:pt x="7332" y="1850"/>
                  </a:lnTo>
                  <a:lnTo>
                    <a:pt x="7325" y="1838"/>
                  </a:lnTo>
                  <a:lnTo>
                    <a:pt x="7318" y="1825"/>
                  </a:lnTo>
                  <a:lnTo>
                    <a:pt x="7312" y="1812"/>
                  </a:lnTo>
                  <a:lnTo>
                    <a:pt x="7306" y="1798"/>
                  </a:lnTo>
                  <a:lnTo>
                    <a:pt x="7302" y="1785"/>
                  </a:lnTo>
                  <a:lnTo>
                    <a:pt x="7298" y="1772"/>
                  </a:lnTo>
                  <a:lnTo>
                    <a:pt x="7295" y="1758"/>
                  </a:lnTo>
                  <a:lnTo>
                    <a:pt x="7292" y="1742"/>
                  </a:lnTo>
                  <a:lnTo>
                    <a:pt x="7290" y="1728"/>
                  </a:lnTo>
                  <a:lnTo>
                    <a:pt x="7289" y="1714"/>
                  </a:lnTo>
                  <a:lnTo>
                    <a:pt x="7289" y="1699"/>
                  </a:lnTo>
                  <a:lnTo>
                    <a:pt x="7289" y="767"/>
                  </a:lnTo>
                  <a:lnTo>
                    <a:pt x="7289" y="752"/>
                  </a:lnTo>
                  <a:lnTo>
                    <a:pt x="7290" y="737"/>
                  </a:lnTo>
                  <a:lnTo>
                    <a:pt x="7292" y="722"/>
                  </a:lnTo>
                  <a:lnTo>
                    <a:pt x="7295" y="708"/>
                  </a:lnTo>
                  <a:lnTo>
                    <a:pt x="7298" y="694"/>
                  </a:lnTo>
                  <a:lnTo>
                    <a:pt x="7302" y="680"/>
                  </a:lnTo>
                  <a:lnTo>
                    <a:pt x="7306" y="666"/>
                  </a:lnTo>
                  <a:lnTo>
                    <a:pt x="7312" y="653"/>
                  </a:lnTo>
                  <a:lnTo>
                    <a:pt x="7318" y="640"/>
                  </a:lnTo>
                  <a:lnTo>
                    <a:pt x="7325" y="628"/>
                  </a:lnTo>
                  <a:lnTo>
                    <a:pt x="7332" y="615"/>
                  </a:lnTo>
                  <a:lnTo>
                    <a:pt x="7339" y="603"/>
                  </a:lnTo>
                  <a:lnTo>
                    <a:pt x="7347" y="592"/>
                  </a:lnTo>
                  <a:lnTo>
                    <a:pt x="7356" y="581"/>
                  </a:lnTo>
                  <a:lnTo>
                    <a:pt x="7365" y="571"/>
                  </a:lnTo>
                  <a:lnTo>
                    <a:pt x="7375" y="560"/>
                  </a:lnTo>
                  <a:lnTo>
                    <a:pt x="7385" y="550"/>
                  </a:lnTo>
                  <a:lnTo>
                    <a:pt x="7396" y="541"/>
                  </a:lnTo>
                  <a:lnTo>
                    <a:pt x="7407" y="532"/>
                  </a:lnTo>
                  <a:lnTo>
                    <a:pt x="7418" y="524"/>
                  </a:lnTo>
                  <a:lnTo>
                    <a:pt x="7431" y="517"/>
                  </a:lnTo>
                  <a:lnTo>
                    <a:pt x="7443" y="509"/>
                  </a:lnTo>
                  <a:lnTo>
                    <a:pt x="7455" y="503"/>
                  </a:lnTo>
                  <a:lnTo>
                    <a:pt x="7468" y="497"/>
                  </a:lnTo>
                  <a:lnTo>
                    <a:pt x="7481" y="492"/>
                  </a:lnTo>
                  <a:lnTo>
                    <a:pt x="7495" y="487"/>
                  </a:lnTo>
                  <a:lnTo>
                    <a:pt x="7509" y="483"/>
                  </a:lnTo>
                  <a:lnTo>
                    <a:pt x="7523" y="480"/>
                  </a:lnTo>
                  <a:lnTo>
                    <a:pt x="7537" y="477"/>
                  </a:lnTo>
                  <a:lnTo>
                    <a:pt x="7552" y="476"/>
                  </a:lnTo>
                  <a:lnTo>
                    <a:pt x="7567" y="474"/>
                  </a:lnTo>
                  <a:lnTo>
                    <a:pt x="7582" y="474"/>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291" name="椭圆 290"/>
          <p:cNvSpPr/>
          <p:nvPr/>
        </p:nvSpPr>
        <p:spPr bwMode="auto">
          <a:xfrm>
            <a:off x="4491370" y="5844472"/>
            <a:ext cx="34289" cy="34289"/>
          </a:xfrm>
          <a:prstGeom prst="ellipse">
            <a:avLst/>
          </a:prstGeom>
          <a:solidFill>
            <a:srgbClr val="C00000"/>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2" name="椭圆 291"/>
          <p:cNvSpPr/>
          <p:nvPr/>
        </p:nvSpPr>
        <p:spPr bwMode="auto">
          <a:xfrm>
            <a:off x="5195834" y="5843697"/>
            <a:ext cx="34289" cy="34289"/>
          </a:xfrm>
          <a:prstGeom prst="ellipse">
            <a:avLst/>
          </a:prstGeom>
          <a:solidFill>
            <a:srgbClr val="C00000"/>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3" name="椭圆 292"/>
          <p:cNvSpPr/>
          <p:nvPr/>
        </p:nvSpPr>
        <p:spPr bwMode="auto">
          <a:xfrm>
            <a:off x="5759063" y="5843697"/>
            <a:ext cx="34289" cy="34289"/>
          </a:xfrm>
          <a:prstGeom prst="ellipse">
            <a:avLst/>
          </a:prstGeom>
          <a:solidFill>
            <a:srgbClr val="C00000"/>
          </a:solidFill>
          <a:ln>
            <a:noFill/>
          </a:ln>
          <a:effectLst/>
        </p:spPr>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94" name="文本框 293"/>
          <p:cNvSpPr txBox="1"/>
          <p:nvPr/>
        </p:nvSpPr>
        <p:spPr>
          <a:xfrm>
            <a:off x="3921466" y="4745885"/>
            <a:ext cx="27924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LB</a:t>
            </a:r>
          </a:p>
        </p:txBody>
      </p:sp>
      <p:sp>
        <p:nvSpPr>
          <p:cNvPr id="295" name="文本框 294"/>
          <p:cNvSpPr txBox="1"/>
          <p:nvPr/>
        </p:nvSpPr>
        <p:spPr>
          <a:xfrm>
            <a:off x="4043439" y="4555161"/>
            <a:ext cx="465192"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Firewall</a:t>
            </a:r>
          </a:p>
        </p:txBody>
      </p:sp>
      <p:sp>
        <p:nvSpPr>
          <p:cNvPr id="296" name="文本框 295"/>
          <p:cNvSpPr txBox="1"/>
          <p:nvPr/>
        </p:nvSpPr>
        <p:spPr>
          <a:xfrm>
            <a:off x="5380216" y="4437979"/>
            <a:ext cx="391454" cy="184666"/>
          </a:xfrm>
          <a:prstGeom prst="rect">
            <a:avLst/>
          </a:prstGeom>
          <a:noFill/>
        </p:spPr>
        <p:txBody>
          <a:bodyPr wrap="square" rtlCol="0">
            <a:noAutofit/>
          </a:bodyPr>
          <a:lstStyle>
            <a:defPPr>
              <a:defRPr lang="zh-CN"/>
            </a:defPPr>
            <a:lvl1pPr>
              <a:defRPr sz="600" u="sng">
                <a:solidFill>
                  <a:srgbClr val="0070C0"/>
                </a:solidFill>
                <a:latin typeface="Arial Black" panose="020B0A04020102020204" pitchFamily="34" charset="0"/>
              </a:defRPr>
            </a:lvl1pPr>
          </a:lstStyle>
          <a:p>
            <a:pPr fontAlgn="ctr"/>
            <a:r>
              <a:rPr lang="en-US" dirty="0">
                <a:latin typeface="微软雅黑" panose="020B0503020204020204" pitchFamily="34" charset="-122"/>
                <a:ea typeface="微软雅黑" panose="020B0503020204020204" pitchFamily="34" charset="-122"/>
              </a:rPr>
              <a:t>Spine</a:t>
            </a:r>
          </a:p>
        </p:txBody>
      </p:sp>
      <p:sp>
        <p:nvSpPr>
          <p:cNvPr id="297" name="文本框 296"/>
          <p:cNvSpPr txBox="1"/>
          <p:nvPr/>
        </p:nvSpPr>
        <p:spPr>
          <a:xfrm>
            <a:off x="3942297" y="5202282"/>
            <a:ext cx="33855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Leaf</a:t>
            </a:r>
          </a:p>
        </p:txBody>
      </p:sp>
      <p:grpSp>
        <p:nvGrpSpPr>
          <p:cNvPr id="298" name="组合 384"/>
          <p:cNvGrpSpPr/>
          <p:nvPr/>
        </p:nvGrpSpPr>
        <p:grpSpPr>
          <a:xfrm>
            <a:off x="4269651" y="5147337"/>
            <a:ext cx="463856" cy="183649"/>
            <a:chOff x="3298897" y="4095287"/>
            <a:chExt cx="1257750" cy="591162"/>
          </a:xfrm>
        </p:grpSpPr>
        <p:sp>
          <p:nvSpPr>
            <p:cNvPr id="299" name="Freeform 13"/>
            <p:cNvSpPr>
              <a:spLocks noEditPoints="1"/>
            </p:cNvSpPr>
            <p:nvPr/>
          </p:nvSpPr>
          <p:spPr bwMode="auto">
            <a:xfrm>
              <a:off x="3298897" y="40952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00" name="Freeform 13"/>
            <p:cNvSpPr>
              <a:spLocks noEditPoints="1"/>
            </p:cNvSpPr>
            <p:nvPr/>
          </p:nvSpPr>
          <p:spPr bwMode="auto">
            <a:xfrm>
              <a:off x="3298897" y="4387387"/>
              <a:ext cx="1257750" cy="299062"/>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grpSp>
      <p:cxnSp>
        <p:nvCxnSpPr>
          <p:cNvPr id="301" name="直接连接符 300"/>
          <p:cNvCxnSpPr/>
          <p:nvPr/>
        </p:nvCxnSpPr>
        <p:spPr bwMode="auto">
          <a:xfrm>
            <a:off x="5593789" y="3093403"/>
            <a:ext cx="0" cy="225638"/>
          </a:xfrm>
          <a:prstGeom prst="line">
            <a:avLst/>
          </a:prstGeom>
          <a:noFill/>
          <a:ln w="9525" cap="flat" cmpd="sng" algn="ctr">
            <a:solidFill>
              <a:srgbClr val="0070C0"/>
            </a:solidFill>
            <a:prstDash val="sysDash"/>
            <a:headEnd type="triangle" w="sm" len="med"/>
            <a:tailEnd type="triangle" w="sm" len="med"/>
          </a:ln>
          <a:effectLst/>
        </p:spPr>
      </p:cxnSp>
      <p:pic>
        <p:nvPicPr>
          <p:cNvPr id="302" name="Picture 26"/>
          <p:cNvPicPr>
            <a:picLocks noChangeAspect="1" noChangeArrowheads="1"/>
          </p:cNvPicPr>
          <p:nvPr/>
        </p:nvPicPr>
        <p:blipFill>
          <a:blip r:embed="rId6" cstate="print"/>
          <a:srcRect l="9218" t="5249" r="4609" b="2625"/>
          <a:stretch>
            <a:fillRect/>
          </a:stretch>
        </p:blipFill>
        <p:spPr bwMode="auto">
          <a:xfrm>
            <a:off x="3810264" y="4759640"/>
            <a:ext cx="185579" cy="150414"/>
          </a:xfrm>
          <a:prstGeom prst="rect">
            <a:avLst/>
          </a:prstGeom>
          <a:noFill/>
          <a:ln w="9525">
            <a:noFill/>
            <a:miter lim="800000"/>
            <a:headEnd/>
            <a:tailEnd/>
          </a:ln>
        </p:spPr>
      </p:pic>
      <p:grpSp>
        <p:nvGrpSpPr>
          <p:cNvPr id="303" name="组合 624"/>
          <p:cNvGrpSpPr/>
          <p:nvPr/>
        </p:nvGrpSpPr>
        <p:grpSpPr>
          <a:xfrm>
            <a:off x="6310134" y="5960975"/>
            <a:ext cx="162485" cy="121756"/>
            <a:chOff x="-1618534" y="2713542"/>
            <a:chExt cx="795326" cy="527513"/>
          </a:xfrm>
          <a:solidFill>
            <a:schemeClr val="tx1">
              <a:lumMod val="50000"/>
              <a:lumOff val="50000"/>
            </a:schemeClr>
          </a:solidFill>
        </p:grpSpPr>
        <p:sp>
          <p:nvSpPr>
            <p:cNvPr id="304"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5"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6"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7"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8"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09"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grpSp>
        <p:nvGrpSpPr>
          <p:cNvPr id="310" name="组合 624"/>
          <p:cNvGrpSpPr/>
          <p:nvPr/>
        </p:nvGrpSpPr>
        <p:grpSpPr>
          <a:xfrm>
            <a:off x="6519220" y="5954948"/>
            <a:ext cx="162485" cy="121756"/>
            <a:chOff x="-1618534" y="2713542"/>
            <a:chExt cx="795326" cy="527513"/>
          </a:xfrm>
          <a:solidFill>
            <a:schemeClr val="tx1">
              <a:lumMod val="50000"/>
              <a:lumOff val="50000"/>
            </a:schemeClr>
          </a:solidFill>
        </p:grpSpPr>
        <p:sp>
          <p:nvSpPr>
            <p:cNvPr id="311"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2"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3"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4"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5"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6"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grpSp>
      <p:sp>
        <p:nvSpPr>
          <p:cNvPr id="317" name="Freeform 67"/>
          <p:cNvSpPr>
            <a:spLocks noEditPoints="1"/>
          </p:cNvSpPr>
          <p:nvPr/>
        </p:nvSpPr>
        <p:spPr bwMode="auto">
          <a:xfrm>
            <a:off x="6314696" y="5913673"/>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8" name="Freeform 13"/>
          <p:cNvSpPr>
            <a:spLocks noEditPoints="1"/>
          </p:cNvSpPr>
          <p:nvPr/>
        </p:nvSpPr>
        <p:spPr bwMode="auto">
          <a:xfrm>
            <a:off x="6301245" y="5844416"/>
            <a:ext cx="362166" cy="68464"/>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19" name="Freeform 67"/>
          <p:cNvSpPr>
            <a:spLocks noEditPoints="1"/>
          </p:cNvSpPr>
          <p:nvPr/>
        </p:nvSpPr>
        <p:spPr bwMode="auto">
          <a:xfrm>
            <a:off x="6402031" y="5918277"/>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0" name="Freeform 67"/>
          <p:cNvSpPr>
            <a:spLocks noEditPoints="1"/>
          </p:cNvSpPr>
          <p:nvPr/>
        </p:nvSpPr>
        <p:spPr bwMode="auto">
          <a:xfrm>
            <a:off x="6513127" y="5916877"/>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1" name="Freeform 67"/>
          <p:cNvSpPr>
            <a:spLocks noEditPoints="1"/>
          </p:cNvSpPr>
          <p:nvPr/>
        </p:nvSpPr>
        <p:spPr bwMode="auto">
          <a:xfrm>
            <a:off x="6610163" y="5916277"/>
            <a:ext cx="52172" cy="45563"/>
          </a:xfrm>
          <a:custGeom>
            <a:avLst/>
            <a:gdLst/>
            <a:ahLst/>
            <a:cxnLst>
              <a:cxn ang="0">
                <a:pos x="122" y="106"/>
              </a:cxn>
              <a:cxn ang="0">
                <a:pos x="112" y="110"/>
              </a:cxn>
              <a:cxn ang="0">
                <a:pos x="108" y="120"/>
              </a:cxn>
              <a:cxn ang="0">
                <a:pos x="108" y="126"/>
              </a:cxn>
              <a:cxn ang="0">
                <a:pos x="116" y="134"/>
              </a:cxn>
              <a:cxn ang="0">
                <a:pos x="122" y="134"/>
              </a:cxn>
              <a:cxn ang="0">
                <a:pos x="132" y="130"/>
              </a:cxn>
              <a:cxn ang="0">
                <a:pos x="136" y="120"/>
              </a:cxn>
              <a:cxn ang="0">
                <a:pos x="136" y="114"/>
              </a:cxn>
              <a:cxn ang="0">
                <a:pos x="128" y="106"/>
              </a:cxn>
              <a:cxn ang="0">
                <a:pos x="122" y="106"/>
              </a:cxn>
              <a:cxn ang="0">
                <a:pos x="68" y="106"/>
              </a:cxn>
              <a:cxn ang="0">
                <a:pos x="58" y="110"/>
              </a:cxn>
              <a:cxn ang="0">
                <a:pos x="54" y="120"/>
              </a:cxn>
              <a:cxn ang="0">
                <a:pos x="54" y="126"/>
              </a:cxn>
              <a:cxn ang="0">
                <a:pos x="62" y="134"/>
              </a:cxn>
              <a:cxn ang="0">
                <a:pos x="68" y="134"/>
              </a:cxn>
              <a:cxn ang="0">
                <a:pos x="78" y="130"/>
              </a:cxn>
              <a:cxn ang="0">
                <a:pos x="82" y="120"/>
              </a:cxn>
              <a:cxn ang="0">
                <a:pos x="82" y="114"/>
              </a:cxn>
              <a:cxn ang="0">
                <a:pos x="74" y="106"/>
              </a:cxn>
              <a:cxn ang="0">
                <a:pos x="68" y="106"/>
              </a:cxn>
              <a:cxn ang="0">
                <a:pos x="14" y="106"/>
              </a:cxn>
              <a:cxn ang="0">
                <a:pos x="4" y="110"/>
              </a:cxn>
              <a:cxn ang="0">
                <a:pos x="0" y="120"/>
              </a:cxn>
              <a:cxn ang="0">
                <a:pos x="2" y="126"/>
              </a:cxn>
              <a:cxn ang="0">
                <a:pos x="10" y="134"/>
              </a:cxn>
              <a:cxn ang="0">
                <a:pos x="14" y="134"/>
              </a:cxn>
              <a:cxn ang="0">
                <a:pos x="26" y="130"/>
              </a:cxn>
              <a:cxn ang="0">
                <a:pos x="30" y="120"/>
              </a:cxn>
              <a:cxn ang="0">
                <a:pos x="28" y="114"/>
              </a:cxn>
              <a:cxn ang="0">
                <a:pos x="20" y="106"/>
              </a:cxn>
              <a:cxn ang="0">
                <a:pos x="14" y="106"/>
              </a:cxn>
              <a:cxn ang="0">
                <a:pos x="14" y="30"/>
              </a:cxn>
              <a:cxn ang="0">
                <a:pos x="26" y="26"/>
              </a:cxn>
              <a:cxn ang="0">
                <a:pos x="30" y="14"/>
              </a:cxn>
              <a:cxn ang="0">
                <a:pos x="28" y="10"/>
              </a:cxn>
              <a:cxn ang="0">
                <a:pos x="20" y="2"/>
              </a:cxn>
              <a:cxn ang="0">
                <a:pos x="14" y="0"/>
              </a:cxn>
              <a:cxn ang="0">
                <a:pos x="4" y="4"/>
              </a:cxn>
              <a:cxn ang="0">
                <a:pos x="0" y="14"/>
              </a:cxn>
              <a:cxn ang="0">
                <a:pos x="2" y="20"/>
              </a:cxn>
              <a:cxn ang="0">
                <a:pos x="10" y="28"/>
              </a:cxn>
              <a:cxn ang="0">
                <a:pos x="14" y="30"/>
              </a:cxn>
              <a:cxn ang="0">
                <a:pos x="14" y="82"/>
              </a:cxn>
              <a:cxn ang="0">
                <a:pos x="26" y="78"/>
              </a:cxn>
              <a:cxn ang="0">
                <a:pos x="30" y="68"/>
              </a:cxn>
              <a:cxn ang="0">
                <a:pos x="28" y="62"/>
              </a:cxn>
              <a:cxn ang="0">
                <a:pos x="20" y="54"/>
              </a:cxn>
              <a:cxn ang="0">
                <a:pos x="14" y="54"/>
              </a:cxn>
              <a:cxn ang="0">
                <a:pos x="4" y="58"/>
              </a:cxn>
              <a:cxn ang="0">
                <a:pos x="0" y="68"/>
              </a:cxn>
              <a:cxn ang="0">
                <a:pos x="2" y="74"/>
              </a:cxn>
              <a:cxn ang="0">
                <a:pos x="10" y="82"/>
              </a:cxn>
              <a:cxn ang="0">
                <a:pos x="14" y="82"/>
              </a:cxn>
            </a:cxnLst>
            <a:rect l="0" t="0" r="r" b="b"/>
            <a:pathLst>
              <a:path w="136" h="134">
                <a:moveTo>
                  <a:pt x="122" y="106"/>
                </a:moveTo>
                <a:lnTo>
                  <a:pt x="122" y="106"/>
                </a:lnTo>
                <a:lnTo>
                  <a:pt x="116" y="106"/>
                </a:lnTo>
                <a:lnTo>
                  <a:pt x="112" y="110"/>
                </a:lnTo>
                <a:lnTo>
                  <a:pt x="108" y="114"/>
                </a:lnTo>
                <a:lnTo>
                  <a:pt x="108" y="120"/>
                </a:lnTo>
                <a:lnTo>
                  <a:pt x="108" y="120"/>
                </a:lnTo>
                <a:lnTo>
                  <a:pt x="108" y="126"/>
                </a:lnTo>
                <a:lnTo>
                  <a:pt x="112" y="130"/>
                </a:lnTo>
                <a:lnTo>
                  <a:pt x="116" y="134"/>
                </a:lnTo>
                <a:lnTo>
                  <a:pt x="122" y="134"/>
                </a:lnTo>
                <a:lnTo>
                  <a:pt x="122" y="134"/>
                </a:lnTo>
                <a:lnTo>
                  <a:pt x="128" y="134"/>
                </a:lnTo>
                <a:lnTo>
                  <a:pt x="132" y="130"/>
                </a:lnTo>
                <a:lnTo>
                  <a:pt x="136" y="126"/>
                </a:lnTo>
                <a:lnTo>
                  <a:pt x="136" y="120"/>
                </a:lnTo>
                <a:lnTo>
                  <a:pt x="136" y="120"/>
                </a:lnTo>
                <a:lnTo>
                  <a:pt x="136" y="114"/>
                </a:lnTo>
                <a:lnTo>
                  <a:pt x="132" y="110"/>
                </a:lnTo>
                <a:lnTo>
                  <a:pt x="128" y="106"/>
                </a:lnTo>
                <a:lnTo>
                  <a:pt x="122" y="106"/>
                </a:lnTo>
                <a:lnTo>
                  <a:pt x="122" y="106"/>
                </a:lnTo>
                <a:close/>
                <a:moveTo>
                  <a:pt x="68" y="106"/>
                </a:moveTo>
                <a:lnTo>
                  <a:pt x="68" y="106"/>
                </a:lnTo>
                <a:lnTo>
                  <a:pt x="62" y="106"/>
                </a:lnTo>
                <a:lnTo>
                  <a:pt x="58" y="110"/>
                </a:lnTo>
                <a:lnTo>
                  <a:pt x="54" y="114"/>
                </a:lnTo>
                <a:lnTo>
                  <a:pt x="54" y="120"/>
                </a:lnTo>
                <a:lnTo>
                  <a:pt x="54" y="120"/>
                </a:lnTo>
                <a:lnTo>
                  <a:pt x="54" y="126"/>
                </a:lnTo>
                <a:lnTo>
                  <a:pt x="58" y="130"/>
                </a:lnTo>
                <a:lnTo>
                  <a:pt x="62" y="134"/>
                </a:lnTo>
                <a:lnTo>
                  <a:pt x="68" y="134"/>
                </a:lnTo>
                <a:lnTo>
                  <a:pt x="68" y="134"/>
                </a:lnTo>
                <a:lnTo>
                  <a:pt x="74" y="134"/>
                </a:lnTo>
                <a:lnTo>
                  <a:pt x="78" y="130"/>
                </a:lnTo>
                <a:lnTo>
                  <a:pt x="82" y="126"/>
                </a:lnTo>
                <a:lnTo>
                  <a:pt x="82" y="120"/>
                </a:lnTo>
                <a:lnTo>
                  <a:pt x="82" y="120"/>
                </a:lnTo>
                <a:lnTo>
                  <a:pt x="82" y="114"/>
                </a:lnTo>
                <a:lnTo>
                  <a:pt x="78" y="110"/>
                </a:lnTo>
                <a:lnTo>
                  <a:pt x="74" y="106"/>
                </a:lnTo>
                <a:lnTo>
                  <a:pt x="68" y="106"/>
                </a:lnTo>
                <a:lnTo>
                  <a:pt x="68" y="106"/>
                </a:lnTo>
                <a:close/>
                <a:moveTo>
                  <a:pt x="14" y="106"/>
                </a:moveTo>
                <a:lnTo>
                  <a:pt x="14" y="106"/>
                </a:lnTo>
                <a:lnTo>
                  <a:pt x="10" y="106"/>
                </a:lnTo>
                <a:lnTo>
                  <a:pt x="4" y="110"/>
                </a:lnTo>
                <a:lnTo>
                  <a:pt x="2" y="114"/>
                </a:lnTo>
                <a:lnTo>
                  <a:pt x="0" y="120"/>
                </a:lnTo>
                <a:lnTo>
                  <a:pt x="0" y="120"/>
                </a:lnTo>
                <a:lnTo>
                  <a:pt x="2" y="126"/>
                </a:lnTo>
                <a:lnTo>
                  <a:pt x="4" y="130"/>
                </a:lnTo>
                <a:lnTo>
                  <a:pt x="10" y="134"/>
                </a:lnTo>
                <a:lnTo>
                  <a:pt x="14" y="134"/>
                </a:lnTo>
                <a:lnTo>
                  <a:pt x="14" y="134"/>
                </a:lnTo>
                <a:lnTo>
                  <a:pt x="20" y="134"/>
                </a:lnTo>
                <a:lnTo>
                  <a:pt x="26" y="130"/>
                </a:lnTo>
                <a:lnTo>
                  <a:pt x="28" y="126"/>
                </a:lnTo>
                <a:lnTo>
                  <a:pt x="30" y="120"/>
                </a:lnTo>
                <a:lnTo>
                  <a:pt x="30" y="120"/>
                </a:lnTo>
                <a:lnTo>
                  <a:pt x="28" y="114"/>
                </a:lnTo>
                <a:lnTo>
                  <a:pt x="26" y="110"/>
                </a:lnTo>
                <a:lnTo>
                  <a:pt x="20" y="106"/>
                </a:lnTo>
                <a:lnTo>
                  <a:pt x="14" y="106"/>
                </a:lnTo>
                <a:lnTo>
                  <a:pt x="14" y="106"/>
                </a:lnTo>
                <a:close/>
                <a:moveTo>
                  <a:pt x="14" y="30"/>
                </a:moveTo>
                <a:lnTo>
                  <a:pt x="14" y="30"/>
                </a:lnTo>
                <a:lnTo>
                  <a:pt x="20" y="28"/>
                </a:lnTo>
                <a:lnTo>
                  <a:pt x="26" y="26"/>
                </a:lnTo>
                <a:lnTo>
                  <a:pt x="28" y="20"/>
                </a:lnTo>
                <a:lnTo>
                  <a:pt x="30" y="14"/>
                </a:lnTo>
                <a:lnTo>
                  <a:pt x="30" y="14"/>
                </a:lnTo>
                <a:lnTo>
                  <a:pt x="28" y="10"/>
                </a:lnTo>
                <a:lnTo>
                  <a:pt x="26" y="4"/>
                </a:lnTo>
                <a:lnTo>
                  <a:pt x="20" y="2"/>
                </a:lnTo>
                <a:lnTo>
                  <a:pt x="14" y="0"/>
                </a:lnTo>
                <a:lnTo>
                  <a:pt x="14" y="0"/>
                </a:lnTo>
                <a:lnTo>
                  <a:pt x="10" y="2"/>
                </a:lnTo>
                <a:lnTo>
                  <a:pt x="4" y="4"/>
                </a:lnTo>
                <a:lnTo>
                  <a:pt x="2" y="10"/>
                </a:lnTo>
                <a:lnTo>
                  <a:pt x="0" y="14"/>
                </a:lnTo>
                <a:lnTo>
                  <a:pt x="0" y="14"/>
                </a:lnTo>
                <a:lnTo>
                  <a:pt x="2" y="20"/>
                </a:lnTo>
                <a:lnTo>
                  <a:pt x="4" y="26"/>
                </a:lnTo>
                <a:lnTo>
                  <a:pt x="10" y="28"/>
                </a:lnTo>
                <a:lnTo>
                  <a:pt x="14" y="30"/>
                </a:lnTo>
                <a:lnTo>
                  <a:pt x="14" y="30"/>
                </a:lnTo>
                <a:close/>
                <a:moveTo>
                  <a:pt x="14" y="82"/>
                </a:moveTo>
                <a:lnTo>
                  <a:pt x="14" y="82"/>
                </a:lnTo>
                <a:lnTo>
                  <a:pt x="20" y="82"/>
                </a:lnTo>
                <a:lnTo>
                  <a:pt x="26" y="78"/>
                </a:lnTo>
                <a:lnTo>
                  <a:pt x="28" y="74"/>
                </a:lnTo>
                <a:lnTo>
                  <a:pt x="30" y="68"/>
                </a:lnTo>
                <a:lnTo>
                  <a:pt x="30" y="68"/>
                </a:lnTo>
                <a:lnTo>
                  <a:pt x="28" y="62"/>
                </a:lnTo>
                <a:lnTo>
                  <a:pt x="26" y="58"/>
                </a:lnTo>
                <a:lnTo>
                  <a:pt x="20" y="54"/>
                </a:lnTo>
                <a:lnTo>
                  <a:pt x="14" y="54"/>
                </a:lnTo>
                <a:lnTo>
                  <a:pt x="14" y="54"/>
                </a:lnTo>
                <a:lnTo>
                  <a:pt x="10" y="54"/>
                </a:lnTo>
                <a:lnTo>
                  <a:pt x="4" y="58"/>
                </a:lnTo>
                <a:lnTo>
                  <a:pt x="2" y="62"/>
                </a:lnTo>
                <a:lnTo>
                  <a:pt x="0" y="68"/>
                </a:lnTo>
                <a:lnTo>
                  <a:pt x="0" y="68"/>
                </a:lnTo>
                <a:lnTo>
                  <a:pt x="2" y="74"/>
                </a:lnTo>
                <a:lnTo>
                  <a:pt x="4" y="78"/>
                </a:lnTo>
                <a:lnTo>
                  <a:pt x="10" y="82"/>
                </a:lnTo>
                <a:lnTo>
                  <a:pt x="14" y="82"/>
                </a:lnTo>
                <a:lnTo>
                  <a:pt x="14" y="82"/>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noAutofit/>
          </a:bodyPr>
          <a:lstStyle/>
          <a:p>
            <a:pPr fontAlgn="ct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322" name="文本框 321"/>
          <p:cNvSpPr txBox="1"/>
          <p:nvPr/>
        </p:nvSpPr>
        <p:spPr>
          <a:xfrm>
            <a:off x="6022043" y="5935677"/>
            <a:ext cx="356188"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VFW</a:t>
            </a:r>
          </a:p>
        </p:txBody>
      </p:sp>
      <p:sp>
        <p:nvSpPr>
          <p:cNvPr id="323" name="Rectangle 14"/>
          <p:cNvSpPr/>
          <p:nvPr/>
        </p:nvSpPr>
        <p:spPr>
          <a:xfrm>
            <a:off x="3575720" y="3340557"/>
            <a:ext cx="3765856" cy="733510"/>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4" name="文本框 323"/>
          <p:cNvSpPr txBox="1"/>
          <p:nvPr/>
        </p:nvSpPr>
        <p:spPr>
          <a:xfrm>
            <a:off x="4184935" y="5967023"/>
            <a:ext cx="31130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VM</a:t>
            </a:r>
          </a:p>
        </p:txBody>
      </p:sp>
      <p:sp>
        <p:nvSpPr>
          <p:cNvPr id="325" name="文本框 324"/>
          <p:cNvSpPr txBox="1"/>
          <p:nvPr/>
        </p:nvSpPr>
        <p:spPr>
          <a:xfrm>
            <a:off x="4882834" y="5975076"/>
            <a:ext cx="31130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VM</a:t>
            </a:r>
          </a:p>
        </p:txBody>
      </p:sp>
      <p:sp>
        <p:nvSpPr>
          <p:cNvPr id="326" name="文本框 325"/>
          <p:cNvSpPr txBox="1"/>
          <p:nvPr/>
        </p:nvSpPr>
        <p:spPr>
          <a:xfrm>
            <a:off x="5525993" y="5967023"/>
            <a:ext cx="311304" cy="184666"/>
          </a:xfrm>
          <a:prstGeom prst="rect">
            <a:avLst/>
          </a:prstGeom>
          <a:noFill/>
        </p:spPr>
        <p:txBody>
          <a:bodyPr wrap="square" rtlCol="0">
            <a:noAutofit/>
          </a:bodyPr>
          <a:lstStyle/>
          <a:p>
            <a:pPr fontAlgn="ctr"/>
            <a:r>
              <a:rPr lang="en-US" sz="600" u="sng" dirty="0">
                <a:solidFill>
                  <a:srgbClr val="0070C0"/>
                </a:solidFill>
                <a:latin typeface="微软雅黑" panose="020B0503020204020204" pitchFamily="34" charset="-122"/>
                <a:ea typeface="微软雅黑" panose="020B0503020204020204" pitchFamily="34" charset="-122"/>
              </a:rPr>
              <a:t>VM</a:t>
            </a:r>
          </a:p>
        </p:txBody>
      </p:sp>
      <p:sp>
        <p:nvSpPr>
          <p:cNvPr id="327" name="Rectangle 14"/>
          <p:cNvSpPr/>
          <p:nvPr/>
        </p:nvSpPr>
        <p:spPr>
          <a:xfrm>
            <a:off x="3575720" y="2592975"/>
            <a:ext cx="3765856" cy="500429"/>
          </a:xfrm>
          <a:prstGeom prst="rect">
            <a:avLst/>
          </a:prstGeom>
          <a:noFill/>
          <a:ln w="9525" cap="flat" cmpd="sng" algn="ctr">
            <a:solidFill>
              <a:schemeClr val="tx1">
                <a:lumMod val="50000"/>
                <a:lumOff val="50000"/>
              </a:schemeClr>
            </a:solidFill>
            <a:prstDash val="sysDash"/>
          </a:ln>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28" name="直接连接符 327"/>
          <p:cNvCxnSpPr/>
          <p:nvPr/>
        </p:nvCxnSpPr>
        <p:spPr bwMode="auto">
          <a:xfrm>
            <a:off x="5594769" y="4074068"/>
            <a:ext cx="0" cy="259931"/>
          </a:xfrm>
          <a:prstGeom prst="line">
            <a:avLst/>
          </a:prstGeom>
          <a:noFill/>
          <a:ln w="9525" cap="flat" cmpd="sng" algn="ctr">
            <a:solidFill>
              <a:srgbClr val="0070C0"/>
            </a:solidFill>
            <a:prstDash val="sysDash"/>
            <a:headEnd type="triangle" w="sm" len="med"/>
            <a:tailEnd type="triangle" w="sm" len="med"/>
          </a:ln>
          <a:effectLst/>
        </p:spPr>
      </p:cxnSp>
      <p:cxnSp>
        <p:nvCxnSpPr>
          <p:cNvPr id="329" name="直接连接符 328"/>
          <p:cNvCxnSpPr/>
          <p:nvPr/>
        </p:nvCxnSpPr>
        <p:spPr bwMode="auto">
          <a:xfrm>
            <a:off x="5619462" y="5386949"/>
            <a:ext cx="0" cy="281447"/>
          </a:xfrm>
          <a:prstGeom prst="line">
            <a:avLst/>
          </a:prstGeom>
          <a:noFill/>
          <a:ln w="9525" cap="flat" cmpd="sng" algn="ctr">
            <a:solidFill>
              <a:srgbClr val="0070C0"/>
            </a:solidFill>
            <a:prstDash val="sysDash"/>
            <a:headEnd type="triangle" w="sm" len="med"/>
            <a:tailEnd type="triangle" w="sm" len="med"/>
          </a:ln>
          <a:effectLst/>
        </p:spPr>
      </p:cxnSp>
      <p:sp>
        <p:nvSpPr>
          <p:cNvPr id="330" name="文本框 329"/>
          <p:cNvSpPr txBox="1"/>
          <p:nvPr/>
        </p:nvSpPr>
        <p:spPr>
          <a:xfrm>
            <a:off x="6199871" y="5695039"/>
            <a:ext cx="466794" cy="184666"/>
          </a:xfrm>
          <a:prstGeom prst="rect">
            <a:avLst/>
          </a:prstGeom>
          <a:noFill/>
        </p:spPr>
        <p:txBody>
          <a:bodyPr wrap="square" rtlCol="0">
            <a:noAutofit/>
          </a:bodyPr>
          <a:lstStyle/>
          <a:p>
            <a:pPr fontAlgn="ctr"/>
            <a:r>
              <a:rPr lang="en-US" sz="600" dirty="0" err="1">
                <a:solidFill>
                  <a:srgbClr val="0070C0"/>
                </a:solidFill>
                <a:latin typeface="微软雅黑" panose="020B0503020204020204" pitchFamily="34" charset="-122"/>
                <a:ea typeface="微软雅黑" panose="020B0503020204020204" pitchFamily="34" charset="-122"/>
              </a:rPr>
              <a:t>vSwitch</a:t>
            </a:r>
            <a:endParaRPr lang="en-US" sz="600" dirty="0">
              <a:solidFill>
                <a:srgbClr val="0070C0"/>
              </a:solidFill>
              <a:latin typeface="微软雅黑" panose="020B0503020204020204" pitchFamily="34" charset="-122"/>
              <a:ea typeface="微软雅黑" panose="020B0503020204020204" pitchFamily="34" charset="-122"/>
            </a:endParaRPr>
          </a:p>
        </p:txBody>
      </p:sp>
      <p:sp>
        <p:nvSpPr>
          <p:cNvPr id="331" name="矩形 330"/>
          <p:cNvSpPr/>
          <p:nvPr/>
        </p:nvSpPr>
        <p:spPr>
          <a:xfrm>
            <a:off x="7377106" y="2593235"/>
            <a:ext cx="1239174" cy="500430"/>
          </a:xfrm>
          <a:prstGeom prst="rect">
            <a:avLst/>
          </a:prstGeom>
          <a:solidFill>
            <a:srgbClr val="C00000">
              <a:alpha val="35000"/>
            </a:srgbClr>
          </a:solidFill>
          <a:ln w="9525">
            <a:noFill/>
            <a:miter lim="800000"/>
            <a:headEnd/>
            <a:tailEnd/>
          </a:ln>
        </p:spPr>
        <p:txBody>
          <a:bodyPr wrap="square" lIns="0" tIns="0" rIns="0" bIns="0"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Service presentation/</a:t>
            </a:r>
          </a:p>
          <a:p>
            <a:pPr algn="ctr" fontAlgn="ctr"/>
            <a:r>
              <a:rPr lang="en-US" b="1" dirty="0">
                <a:solidFill>
                  <a:srgbClr val="FFFFFF"/>
                </a:solidFill>
                <a:latin typeface="微软雅黑" panose="020B0503020204020204" pitchFamily="34" charset="-122"/>
                <a:ea typeface="微软雅黑" panose="020B0503020204020204" pitchFamily="34" charset="-122"/>
              </a:rPr>
              <a:t>orchestration layer</a:t>
            </a:r>
          </a:p>
        </p:txBody>
      </p:sp>
      <p:sp>
        <p:nvSpPr>
          <p:cNvPr id="332" name="矩形 331"/>
          <p:cNvSpPr/>
          <p:nvPr/>
        </p:nvSpPr>
        <p:spPr>
          <a:xfrm>
            <a:off x="7376872" y="3331675"/>
            <a:ext cx="1240061" cy="732426"/>
          </a:xfrm>
          <a:prstGeom prst="rect">
            <a:avLst/>
          </a:prstGeom>
          <a:solidFill>
            <a:srgbClr val="C00000">
              <a:alpha val="35000"/>
            </a:srgbClr>
          </a:solidFill>
          <a:ln w="9525">
            <a:noFill/>
            <a:miter lim="800000"/>
            <a:headEnd/>
            <a:tailEnd/>
          </a:ln>
        </p:spPr>
        <p:txBody>
          <a:bodyPr wrap="square" lIns="0" tIns="0" rIns="0" bIns="0"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Network control layer</a:t>
            </a:r>
          </a:p>
        </p:txBody>
      </p:sp>
      <p:sp>
        <p:nvSpPr>
          <p:cNvPr id="333" name="矩形 332"/>
          <p:cNvSpPr/>
          <p:nvPr/>
        </p:nvSpPr>
        <p:spPr>
          <a:xfrm>
            <a:off x="7378629" y="4317162"/>
            <a:ext cx="1235184" cy="1095271"/>
          </a:xfrm>
          <a:prstGeom prst="rect">
            <a:avLst/>
          </a:prstGeom>
          <a:solidFill>
            <a:srgbClr val="C00000">
              <a:alpha val="35000"/>
            </a:srgbClr>
          </a:solidFill>
          <a:ln w="9525">
            <a:noFill/>
            <a:miter lim="800000"/>
            <a:headEnd/>
            <a:tailEnd/>
          </a:ln>
        </p:spPr>
        <p:txBody>
          <a:bodyPr wrap="square"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Basic network layer</a:t>
            </a:r>
          </a:p>
        </p:txBody>
      </p:sp>
      <p:sp>
        <p:nvSpPr>
          <p:cNvPr id="334" name="矩形 333"/>
          <p:cNvSpPr/>
          <p:nvPr/>
        </p:nvSpPr>
        <p:spPr>
          <a:xfrm>
            <a:off x="7381021" y="5647205"/>
            <a:ext cx="1232791" cy="516697"/>
          </a:xfrm>
          <a:prstGeom prst="rect">
            <a:avLst/>
          </a:prstGeom>
          <a:solidFill>
            <a:srgbClr val="C00000">
              <a:alpha val="35000"/>
            </a:srgbClr>
          </a:solidFill>
          <a:ln w="9525">
            <a:noFill/>
            <a:miter lim="800000"/>
            <a:headEnd/>
            <a:tailEnd/>
          </a:ln>
        </p:spPr>
        <p:txBody>
          <a:bodyPr wrap="square" anchor="ctr">
            <a:noAutofit/>
          </a:bodyPr>
          <a:lstStyle/>
          <a:p>
            <a:pPr algn="ctr" fontAlgn="ctr"/>
            <a:r>
              <a:rPr lang="en-US" b="1" dirty="0">
                <a:solidFill>
                  <a:srgbClr val="FFFFFF"/>
                </a:solidFill>
                <a:latin typeface="微软雅黑" panose="020B0503020204020204" pitchFamily="34" charset="-122"/>
                <a:ea typeface="微软雅黑" panose="020B0503020204020204" pitchFamily="34" charset="-122"/>
              </a:rPr>
              <a:t>Virtual network layer</a:t>
            </a:r>
          </a:p>
        </p:txBody>
      </p:sp>
      <p:sp>
        <p:nvSpPr>
          <p:cNvPr id="335" name="文本框 334"/>
          <p:cNvSpPr txBox="1"/>
          <p:nvPr/>
        </p:nvSpPr>
        <p:spPr>
          <a:xfrm>
            <a:off x="7074854" y="5411581"/>
            <a:ext cx="1685442" cy="461665"/>
          </a:xfrm>
          <a:prstGeom prst="rect">
            <a:avLst/>
          </a:prstGeom>
          <a:noFill/>
        </p:spPr>
        <p:txBody>
          <a:bodyPr wrap="square" rtlCol="0">
            <a:noAutofit/>
          </a:bodyPr>
          <a:lstStyle/>
          <a:p>
            <a:pPr fontAlgn="ctr"/>
            <a:r>
              <a:rPr lang="en-US" sz="1200" b="1" dirty="0">
                <a:solidFill>
                  <a:srgbClr val="C00000"/>
                </a:solidFill>
                <a:latin typeface="微软雅黑" panose="020B0503020204020204" pitchFamily="34" charset="-122"/>
                <a:ea typeface="微软雅黑" panose="020B0503020204020204" pitchFamily="34" charset="-122"/>
              </a:rPr>
              <a:t>Underlay network </a:t>
            </a:r>
          </a:p>
        </p:txBody>
      </p:sp>
      <p:sp>
        <p:nvSpPr>
          <p:cNvPr id="336" name="Rectangle 14"/>
          <p:cNvSpPr/>
          <p:nvPr/>
        </p:nvSpPr>
        <p:spPr>
          <a:xfrm>
            <a:off x="3484574" y="4179514"/>
            <a:ext cx="5275722" cy="2128826"/>
          </a:xfrm>
          <a:prstGeom prst="rect">
            <a:avLst/>
          </a:prstGeom>
          <a:solidFill>
            <a:srgbClr val="FF0000">
              <a:alpha val="1000"/>
            </a:srgbClr>
          </a:solidFill>
          <a:ln w="12700" cap="flat" cmpd="sng" algn="ctr">
            <a:noFill/>
            <a:prstDash val="sysDash"/>
          </a:ln>
          <a:effectLst>
            <a:glow rad="101600">
              <a:schemeClr val="accent2">
                <a:satMod val="175000"/>
                <a:alpha val="40000"/>
              </a:schemeClr>
            </a:glow>
          </a:effectLst>
        </p:spPr>
        <p:txBody>
          <a:bodyPr wrap="square" rIns="45720" rtlCol="0" anchor="ctr">
            <a:noAutofit/>
          </a:bodyPr>
          <a:lstStyle/>
          <a:p>
            <a:pPr algn="r" fontAlgn="ctr">
              <a:spcBef>
                <a:spcPts val="0"/>
              </a:spcBef>
              <a:spcAft>
                <a:spcPts val="0"/>
              </a:spcAft>
              <a:defRPr/>
            </a:pPr>
            <a:endParaRPr lang="en-US" sz="1000" b="1" kern="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183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23227" y="101237"/>
            <a:ext cx="9831600" cy="640800"/>
          </a:xfrm>
        </p:spPr>
        <p:txBody>
          <a:bodyPr>
            <a:noAutofit/>
          </a:bodyPr>
          <a:lstStyle/>
          <a:p>
            <a:pPr fontAlgn="ctr"/>
            <a:r>
              <a:rPr lang="en-US" altLang="zh-CN" kern="1200" spc="-70" dirty="0">
                <a:latin typeface="微软雅黑" panose="020B0503020204020204" pitchFamily="34" charset="-122"/>
                <a:ea typeface="微软雅黑" panose="020B0503020204020204" pitchFamily="34" charset="-122"/>
              </a:rPr>
              <a:t>Underlay Network Features of Huawei </a:t>
            </a:r>
            <a:br>
              <a:rPr lang="en-US" altLang="zh-CN" kern="1200" spc="-70" dirty="0">
                <a:latin typeface="微软雅黑" panose="020B0503020204020204" pitchFamily="34" charset="-122"/>
                <a:ea typeface="微软雅黑" panose="020B0503020204020204" pitchFamily="34" charset="-122"/>
              </a:rPr>
            </a:br>
            <a:r>
              <a:rPr lang="en-US" altLang="zh-CN" kern="1200" spc="-70" dirty="0" err="1">
                <a:latin typeface="微软雅黑" panose="020B0503020204020204" pitchFamily="34" charset="-122"/>
                <a:ea typeface="微软雅黑" panose="020B0503020204020204" pitchFamily="34" charset="-122"/>
              </a:rPr>
              <a:t>CloudFabric</a:t>
            </a:r>
            <a:r>
              <a:rPr lang="en-US" altLang="zh-CN" kern="1200" spc="-70" dirty="0">
                <a:latin typeface="微软雅黑" panose="020B0503020204020204" pitchFamily="34" charset="-122"/>
                <a:ea typeface="微软雅黑" panose="020B0503020204020204" pitchFamily="34" charset="-122"/>
              </a:rPr>
              <a:t> Solution</a:t>
            </a:r>
            <a:endParaRPr lang="en-US" dirty="0">
              <a:latin typeface="微软雅黑" panose="020B0503020204020204" pitchFamily="34" charset="-122"/>
              <a:ea typeface="微软雅黑" panose="020B0503020204020204" pitchFamily="34" charset="-122"/>
            </a:endParaRPr>
          </a:p>
        </p:txBody>
      </p:sp>
      <p:sp>
        <p:nvSpPr>
          <p:cNvPr id="65" name="文本占位符 4"/>
          <p:cNvSpPr>
            <a:spLocks noGrp="1"/>
          </p:cNvSpPr>
          <p:nvPr>
            <p:ph type="body" sz="quarter" idx="10"/>
          </p:nvPr>
        </p:nvSpPr>
        <p:spPr>
          <a:xfrm>
            <a:off x="912285" y="1377292"/>
            <a:ext cx="5160140" cy="4680000"/>
          </a:xfrm>
        </p:spPr>
        <p:txBody>
          <a:bodyPr wrap="square">
            <a:noAutofit/>
          </a:bodyPr>
          <a:lstStyle/>
          <a:p>
            <a:pPr marL="257106" indent="-257106" eaLnBrk="0" fontAlgn="ctr" hangingPunct="0">
              <a:buClr>
                <a:srgbClr val="777777"/>
              </a:buClr>
            </a:pPr>
            <a:r>
              <a:rPr lang="en-US" sz="2400" b="1" dirty="0">
                <a:solidFill>
                  <a:srgbClr val="C00000"/>
                </a:solidFill>
                <a:latin typeface="微软雅黑" panose="020B0503020204020204" pitchFamily="34" charset="-122"/>
                <a:ea typeface="微软雅黑" panose="020B0503020204020204" pitchFamily="34" charset="-122"/>
              </a:rPr>
              <a:t>High bandwidth:</a:t>
            </a:r>
          </a:p>
          <a:p>
            <a:pPr marL="576000" lvl="1" indent="-285750" eaLnBrk="0" fontAlgn="ctr" hangingPunct="0">
              <a:buClr>
                <a:srgbClr val="777777"/>
              </a:buClr>
              <a:buSzPct val="60000"/>
            </a:pPr>
            <a:r>
              <a:rPr lang="en-US" sz="1600" dirty="0">
                <a:latin typeface="微软雅黑" panose="020B0503020204020204" pitchFamily="34" charset="-122"/>
                <a:ea typeface="微软雅黑" panose="020B0503020204020204" pitchFamily="34" charset="-122"/>
              </a:rPr>
              <a:t>High-density 10GE</a:t>
            </a:r>
          </a:p>
          <a:p>
            <a:pPr marL="576000" lvl="1" indent="-285750" eaLnBrk="0" fontAlgn="ctr" hangingPunct="0">
              <a:buClr>
                <a:srgbClr val="777777"/>
              </a:buClr>
              <a:buSzPct val="60000"/>
            </a:pPr>
            <a:r>
              <a:rPr lang="en-US" sz="1600" dirty="0">
                <a:latin typeface="微软雅黑" panose="020B0503020204020204" pitchFamily="34" charset="-122"/>
                <a:ea typeface="微软雅黑" panose="020B0503020204020204" pitchFamily="34" charset="-122"/>
              </a:rPr>
              <a:t>Evolution from 10GE to 25GE/40GE/100GE</a:t>
            </a:r>
          </a:p>
          <a:p>
            <a:pPr marL="257106" indent="-257106" eaLnBrk="0" fontAlgn="ctr" hangingPunct="0">
              <a:buClr>
                <a:srgbClr val="777777"/>
              </a:buClr>
            </a:pPr>
            <a:r>
              <a:rPr lang="en-US" sz="2400" b="1" dirty="0">
                <a:solidFill>
                  <a:srgbClr val="C00000"/>
                </a:solidFill>
                <a:latin typeface="微软雅黑" panose="020B0503020204020204" pitchFamily="34" charset="-122"/>
                <a:ea typeface="微软雅黑" panose="020B0503020204020204" pitchFamily="34" charset="-122"/>
              </a:rPr>
              <a:t>Large Layer 2 network:</a:t>
            </a:r>
          </a:p>
          <a:p>
            <a:pPr marL="576000" lvl="1" indent="-285750" eaLnBrk="0" fontAlgn="ctr" hangingPunct="0">
              <a:buClr>
                <a:srgbClr val="777777"/>
              </a:buClr>
              <a:buSzPct val="60000"/>
              <a:defRPr/>
            </a:pPr>
            <a:r>
              <a:rPr lang="en-US" sz="1600" dirty="0">
                <a:latin typeface="微软雅黑" panose="020B0503020204020204" pitchFamily="34" charset="-122"/>
                <a:ea typeface="微软雅黑" panose="020B0503020204020204" pitchFamily="34" charset="-122"/>
              </a:rPr>
              <a:t>Spine-leaf high scalability architecture</a:t>
            </a:r>
          </a:p>
          <a:p>
            <a:pPr marL="576000" lvl="1" indent="-285750" eaLnBrk="0" fontAlgn="ctr" hangingPunct="0">
              <a:buClr>
                <a:srgbClr val="777777"/>
              </a:buClr>
              <a:buSzPct val="60000"/>
              <a:defRPr/>
            </a:pPr>
            <a:r>
              <a:rPr lang="en-US" sz="1600" dirty="0">
                <a:latin typeface="微软雅黑" panose="020B0503020204020204" pitchFamily="34" charset="-122"/>
                <a:ea typeface="微软雅黑" panose="020B0503020204020204" pitchFamily="34" charset="-122"/>
              </a:rPr>
              <a:t>VXLAN</a:t>
            </a:r>
          </a:p>
          <a:p>
            <a:pPr marL="276134" indent="-285750" eaLnBrk="0" fontAlgn="ctr" hangingPunct="0">
              <a:buClr>
                <a:srgbClr val="777777"/>
              </a:buClr>
              <a:defRPr/>
            </a:pPr>
            <a:r>
              <a:rPr lang="en-US" sz="2400" b="1" dirty="0">
                <a:solidFill>
                  <a:srgbClr val="C00000"/>
                </a:solidFill>
                <a:latin typeface="微软雅黑" panose="020B0503020204020204" pitchFamily="34" charset="-122"/>
                <a:ea typeface="微软雅黑" panose="020B0503020204020204" pitchFamily="34" charset="-122"/>
              </a:rPr>
              <a:t>High reliability: </a:t>
            </a:r>
          </a:p>
          <a:p>
            <a:pPr marL="576000" lvl="1" indent="-285750" eaLnBrk="0" fontAlgn="ctr" hangingPunct="0">
              <a:buClr>
                <a:srgbClr val="777777"/>
              </a:buClr>
              <a:defRPr/>
            </a:pPr>
            <a:r>
              <a:rPr lang="en-US" sz="1600" dirty="0">
                <a:latin typeface="微软雅黑" panose="020B0503020204020204" pitchFamily="34" charset="-122"/>
                <a:ea typeface="微软雅黑" panose="020B0503020204020204" pitchFamily="34" charset="-122"/>
              </a:rPr>
              <a:t>CSS/</a:t>
            </a:r>
            <a:r>
              <a:rPr lang="en-US" sz="1600" dirty="0" err="1">
                <a:latin typeface="微软雅黑" panose="020B0503020204020204" pitchFamily="34" charset="-122"/>
                <a:ea typeface="微软雅黑" panose="020B0503020204020204" pitchFamily="34" charset="-122"/>
              </a:rPr>
              <a:t>iStack</a:t>
            </a:r>
            <a:endParaRPr lang="en-US" sz="1600" dirty="0">
              <a:latin typeface="微软雅黑" panose="020B0503020204020204" pitchFamily="34" charset="-122"/>
              <a:ea typeface="微软雅黑" panose="020B0503020204020204" pitchFamily="34" charset="-122"/>
            </a:endParaRPr>
          </a:p>
          <a:p>
            <a:pPr marL="576000" lvl="1" indent="-285750" eaLnBrk="0" fontAlgn="ctr" hangingPunct="0">
              <a:buClr>
                <a:srgbClr val="777777"/>
              </a:buClr>
              <a:defRPr/>
            </a:pPr>
            <a:r>
              <a:rPr lang="en-US" sz="1600" dirty="0">
                <a:latin typeface="微软雅黑" panose="020B0503020204020204" pitchFamily="34" charset="-122"/>
                <a:ea typeface="微软雅黑" panose="020B0503020204020204" pitchFamily="34" charset="-122"/>
              </a:rPr>
              <a:t>M-LAG</a:t>
            </a:r>
          </a:p>
          <a:p>
            <a:pPr marL="276134" indent="-285750" eaLnBrk="0" fontAlgn="ctr" hangingPunct="0">
              <a:buClr>
                <a:srgbClr val="777777"/>
              </a:buClr>
              <a:defRPr/>
            </a:pPr>
            <a:endParaRPr lang="en-US" altLang="zh-CN" sz="1600" b="1" dirty="0">
              <a:solidFill>
                <a:srgbClr val="990000"/>
              </a:solidFill>
              <a:latin typeface="微软雅黑" panose="020B0503020204020204" pitchFamily="34" charset="-122"/>
              <a:ea typeface="微软雅黑" panose="020B0503020204020204" pitchFamily="34" charset="-122"/>
            </a:endParaRPr>
          </a:p>
          <a:p>
            <a:pPr fontAlgn="ctr">
              <a:lnSpc>
                <a:spcPct val="150000"/>
              </a:lnSpc>
            </a:pPr>
            <a:endParaRPr lang="en-US" altLang="zh-CN" sz="1800" dirty="0">
              <a:latin typeface="微软雅黑" panose="020B0503020204020204" pitchFamily="34" charset="-122"/>
              <a:ea typeface="微软雅黑" panose="020B0503020204020204" pitchFamily="34" charset="-122"/>
            </a:endParaRPr>
          </a:p>
        </p:txBody>
      </p:sp>
      <p:pic>
        <p:nvPicPr>
          <p:cNvPr id="67" name="图片 66"/>
          <p:cNvPicPr>
            <a:picLocks noChangeAspect="1"/>
          </p:cNvPicPr>
          <p:nvPr/>
        </p:nvPicPr>
        <p:blipFill>
          <a:blip r:embed="rId3"/>
          <a:stretch>
            <a:fillRect/>
          </a:stretch>
        </p:blipFill>
        <p:spPr>
          <a:xfrm>
            <a:off x="5813259" y="1622395"/>
            <a:ext cx="5657850" cy="4305300"/>
          </a:xfrm>
          <a:prstGeom prst="rect">
            <a:avLst/>
          </a:prstGeom>
        </p:spPr>
      </p:pic>
    </p:spTree>
    <p:extLst>
      <p:ext uri="{BB962C8B-B14F-4D97-AF65-F5344CB8AC3E}">
        <p14:creationId xmlns:p14="http://schemas.microsoft.com/office/powerpoint/2010/main" val="375018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Introduction to Agile Controller-DCN</a:t>
            </a:r>
          </a:p>
          <a:p>
            <a:pPr fontAlgn="ctr"/>
            <a:r>
              <a:rPr lang="en-US" b="1" dirty="0">
                <a:latin typeface="微软雅黑" panose="020B0503020204020204" pitchFamily="34" charset="-122"/>
                <a:ea typeface="微软雅黑" panose="020B0503020204020204" pitchFamily="34" charset="-122"/>
              </a:rPr>
              <a:t>Functions of Agile Controller-DCN</a:t>
            </a:r>
          </a:p>
          <a:p>
            <a:pPr marL="720000" lvl="1"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Basic Concepts of Underlay</a:t>
            </a:r>
          </a:p>
          <a:p>
            <a:pPr marL="720000" lvl="1" fontAlgn="ctr">
              <a:buSzPct val="60000"/>
              <a:buFont typeface="Wingdings" panose="05000000000000000000" pitchFamily="2" charset="2"/>
              <a:buChar char="n"/>
            </a:pPr>
            <a:r>
              <a:rPr lang="en-US" dirty="0">
                <a:latin typeface="微软雅黑" panose="020B0503020204020204" pitchFamily="34" charset="-122"/>
                <a:ea typeface="微软雅黑" panose="020B0503020204020204" pitchFamily="34" charset="-122"/>
              </a:rPr>
              <a:t>Basic Concepts of Overlay</a:t>
            </a:r>
          </a:p>
          <a:p>
            <a:pPr marL="720000" lvl="1"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Other Functions and Features</a:t>
            </a:r>
          </a:p>
          <a:p>
            <a:pPr fontAlgn="ctr"/>
            <a:r>
              <a:rPr lang="en-US" dirty="0">
                <a:solidFill>
                  <a:schemeClr val="bg1">
                    <a:lumMod val="50000"/>
                  </a:schemeClr>
                </a:solidFill>
                <a:latin typeface="微软雅黑" panose="020B0503020204020204" pitchFamily="34" charset="-122"/>
                <a:ea typeface="微软雅黑" panose="020B0503020204020204" pitchFamily="34" charset="-122"/>
              </a:rPr>
              <a:t>Application Scenarios of Agile Controller-DCN</a:t>
            </a:r>
          </a:p>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Standards and Protocols of Agile Controller-DCN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713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41035" y="377742"/>
            <a:ext cx="9831600" cy="640800"/>
          </a:xfrm>
        </p:spPr>
        <p:txBody>
          <a:bodyPr wrap="square">
            <a:noAutofit/>
          </a:bodyPr>
          <a:lstStyle/>
          <a:p>
            <a:pPr fontAlgn="ctr"/>
            <a:r>
              <a:rPr lang="en-US" dirty="0">
                <a:latin typeface="微软雅黑" panose="020B0503020204020204" pitchFamily="34" charset="-122"/>
                <a:ea typeface="微软雅黑" panose="020B0503020204020204" pitchFamily="34" charset="-122"/>
              </a:rPr>
              <a:t>Basic Concepts of Overlay</a:t>
            </a:r>
          </a:p>
        </p:txBody>
      </p:sp>
      <p:sp>
        <p:nvSpPr>
          <p:cNvPr id="5" name="文本占位符 4"/>
          <p:cNvSpPr>
            <a:spLocks noGrp="1"/>
          </p:cNvSpPr>
          <p:nvPr>
            <p:ph type="body" sz="quarter" idx="10"/>
          </p:nvPr>
        </p:nvSpPr>
        <p:spPr>
          <a:xfrm>
            <a:off x="695400" y="1161268"/>
            <a:ext cx="5459768" cy="4680000"/>
          </a:xfrm>
        </p:spPr>
        <p:txBody>
          <a:bodyPr wrap="square">
            <a:noAutofit/>
          </a:bodyPr>
          <a:lstStyle/>
          <a:p>
            <a:pPr algn="l" fontAlgn="ctr">
              <a:lnSpc>
                <a:spcPct val="123000"/>
              </a:lnSpc>
            </a:pPr>
            <a:r>
              <a:rPr lang="en-US" altLang="zh-CN" sz="1800" dirty="0">
                <a:latin typeface="微软雅黑" panose="020B0503020204020204" pitchFamily="34" charset="-122"/>
                <a:ea typeface="微软雅黑" panose="020B0503020204020204" pitchFamily="34" charset="-122"/>
              </a:rPr>
              <a:t>An overlay network (large Layer 2 network) is constructed at Layer 3 or Layer 4 on a traditional network and encapsulates data into Layer 3 or Layer 4 packets for transmission.</a:t>
            </a:r>
            <a:endParaRPr lang="en-US" sz="1800" dirty="0">
              <a:latin typeface="微软雅黑" panose="020B0503020204020204" pitchFamily="34" charset="-122"/>
              <a:ea typeface="微软雅黑" panose="020B0503020204020204" pitchFamily="34" charset="-122"/>
            </a:endParaRPr>
          </a:p>
          <a:p>
            <a:pPr algn="l" fontAlgn="ctr">
              <a:lnSpc>
                <a:spcPct val="123000"/>
              </a:lnSpc>
            </a:pPr>
            <a:r>
              <a:rPr lang="en-US" sz="1800" dirty="0">
                <a:latin typeface="微软雅黑" panose="020B0503020204020204" pitchFamily="34" charset="-122"/>
                <a:ea typeface="微软雅黑" panose="020B0503020204020204" pitchFamily="34" charset="-122"/>
              </a:rPr>
              <a:t>Overlay technology is a tunnel encapsulation technology, including VXLAN and Network Virtualization Using Generic Routing Encapsulation (NVGRE). It encapsulates Layer 2 packets over tunnels, transparently transmits the encapsulated packets, and finally </a:t>
            </a:r>
            <a:r>
              <a:rPr lang="en-US" sz="1800" dirty="0" err="1">
                <a:latin typeface="微软雅黑" panose="020B0503020204020204" pitchFamily="34" charset="-122"/>
                <a:ea typeface="微软雅黑" panose="020B0503020204020204" pitchFamily="34" charset="-122"/>
              </a:rPr>
              <a:t>decapsulates</a:t>
            </a:r>
            <a:r>
              <a:rPr lang="en-US" sz="1800" dirty="0">
                <a:latin typeface="微软雅黑" panose="020B0503020204020204" pitchFamily="34" charset="-122"/>
                <a:ea typeface="微软雅黑" panose="020B0503020204020204" pitchFamily="34" charset="-122"/>
              </a:rPr>
              <a:t> the packets to obtain the raw packets after the packets arrive at the destination. That is, a large Layer 2 network is built on the existing network.</a:t>
            </a:r>
          </a:p>
          <a:p>
            <a:pPr algn="l" fontAlgn="ctr">
              <a:lnSpc>
                <a:spcPct val="123000"/>
              </a:lnSpc>
            </a:pPr>
            <a:endParaRPr lang="en-US" altLang="zh-CN" sz="1800" dirty="0">
              <a:latin typeface="微软雅黑" panose="020B0503020204020204" pitchFamily="34" charset="-122"/>
              <a:ea typeface="微软雅黑" panose="020B0503020204020204" pitchFamily="34" charset="-122"/>
            </a:endParaRPr>
          </a:p>
          <a:p>
            <a:pPr algn="l" fontAlgn="ctr">
              <a:lnSpc>
                <a:spcPct val="123000"/>
              </a:lnSpc>
            </a:pPr>
            <a:endParaRPr lang="en-US" altLang="zh-CN" sz="1800" dirty="0">
              <a:latin typeface="微软雅黑" panose="020B0503020204020204" pitchFamily="34" charset="-122"/>
              <a:ea typeface="微软雅黑" panose="020B0503020204020204" pitchFamily="34" charset="-122"/>
            </a:endParaRPr>
          </a:p>
          <a:p>
            <a:pPr algn="l" fontAlgn="ctr">
              <a:lnSpc>
                <a:spcPct val="123000"/>
              </a:lnSpc>
            </a:pPr>
            <a:endParaRPr lang="en-US" altLang="zh-CN" sz="18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110518" y="2001040"/>
            <a:ext cx="5422327" cy="3434214"/>
            <a:chOff x="6110518" y="2001040"/>
            <a:chExt cx="5422327" cy="3434214"/>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518" y="2001040"/>
              <a:ext cx="5422327" cy="3430596"/>
            </a:xfrm>
            <a:prstGeom prst="rect">
              <a:avLst/>
            </a:prstGeom>
          </p:spPr>
        </p:pic>
        <p:sp>
          <p:nvSpPr>
            <p:cNvPr id="9" name="文本框 8"/>
            <p:cNvSpPr txBox="1"/>
            <p:nvPr/>
          </p:nvSpPr>
          <p:spPr bwMode="auto">
            <a:xfrm>
              <a:off x="7536160" y="2084021"/>
              <a:ext cx="1044116" cy="3414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Overlay</a:t>
              </a:r>
            </a:p>
            <a:p>
              <a:pPr algn="ctr" fontAlgn="ctr">
                <a:lnSpc>
                  <a:spcPct val="90000"/>
                </a:lnSpc>
              </a:pPr>
              <a:r>
                <a:rPr lang="en-US" altLang="zh-CN" sz="900" dirty="0">
                  <a:latin typeface="微软雅黑" panose="020B0503020204020204" pitchFamily="34" charset="-122"/>
                  <a:ea typeface="微软雅黑" panose="020B0503020204020204" pitchFamily="34" charset="-122"/>
                </a:rPr>
                <a:t>control plane</a:t>
              </a:r>
            </a:p>
          </p:txBody>
        </p:sp>
        <p:sp>
          <p:nvSpPr>
            <p:cNvPr id="10" name="文本框 9"/>
            <p:cNvSpPr txBox="1"/>
            <p:nvPr/>
          </p:nvSpPr>
          <p:spPr bwMode="auto">
            <a:xfrm>
              <a:off x="8009955" y="3095009"/>
              <a:ext cx="1044116" cy="46607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Data plane</a:t>
              </a:r>
            </a:p>
            <a:p>
              <a:pPr algn="ctr" fontAlgn="ctr">
                <a:lnSpc>
                  <a:spcPct val="90000"/>
                </a:lnSpc>
              </a:pPr>
              <a:r>
                <a:rPr lang="en-US" altLang="zh-CN" sz="900" dirty="0">
                  <a:latin typeface="微软雅黑" panose="020B0503020204020204" pitchFamily="34" charset="-122"/>
                  <a:ea typeface="微软雅黑" panose="020B0503020204020204" pitchFamily="34" charset="-122"/>
                </a:rPr>
                <a:t>payload encapsulation</a:t>
              </a:r>
            </a:p>
          </p:txBody>
        </p:sp>
        <p:sp>
          <p:nvSpPr>
            <p:cNvPr id="11" name="文本框 10"/>
            <p:cNvSpPr txBox="1"/>
            <p:nvPr/>
          </p:nvSpPr>
          <p:spPr bwMode="auto">
            <a:xfrm>
              <a:off x="6223814" y="3320501"/>
              <a:ext cx="1148528" cy="21677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b="1" dirty="0">
                  <a:latin typeface="微软雅黑" panose="020B0503020204020204" pitchFamily="34" charset="-122"/>
                  <a:ea typeface="微软雅黑" panose="020B0503020204020204" pitchFamily="34" charset="-122"/>
                </a:rPr>
                <a:t>Overlay network</a:t>
              </a:r>
            </a:p>
          </p:txBody>
        </p:sp>
        <p:sp>
          <p:nvSpPr>
            <p:cNvPr id="12" name="文本框 11"/>
            <p:cNvSpPr txBox="1"/>
            <p:nvPr/>
          </p:nvSpPr>
          <p:spPr bwMode="auto">
            <a:xfrm>
              <a:off x="7158118" y="3917403"/>
              <a:ext cx="990110" cy="3414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Overlay</a:t>
              </a:r>
            </a:p>
            <a:p>
              <a:pPr algn="ctr" fontAlgn="ctr">
                <a:lnSpc>
                  <a:spcPct val="90000"/>
                </a:lnSpc>
              </a:pPr>
              <a:r>
                <a:rPr lang="en-US" altLang="zh-CN" sz="900" dirty="0">
                  <a:latin typeface="微软雅黑" panose="020B0503020204020204" pitchFamily="34" charset="-122"/>
                  <a:ea typeface="微软雅黑" panose="020B0503020204020204" pitchFamily="34" charset="-122"/>
                </a:rPr>
                <a:t>edge device</a:t>
              </a:r>
            </a:p>
          </p:txBody>
        </p:sp>
        <p:sp>
          <p:nvSpPr>
            <p:cNvPr id="13" name="文本框 12"/>
            <p:cNvSpPr txBox="1"/>
            <p:nvPr/>
          </p:nvSpPr>
          <p:spPr bwMode="auto">
            <a:xfrm>
              <a:off x="6835148" y="4878793"/>
              <a:ext cx="821452" cy="21677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Host</a:t>
              </a:r>
            </a:p>
          </p:txBody>
        </p:sp>
        <p:sp>
          <p:nvSpPr>
            <p:cNvPr id="14" name="文本框 13"/>
            <p:cNvSpPr txBox="1"/>
            <p:nvPr/>
          </p:nvSpPr>
          <p:spPr bwMode="auto">
            <a:xfrm>
              <a:off x="6126698" y="4969184"/>
              <a:ext cx="1015040" cy="46607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b="1" dirty="0">
                  <a:latin typeface="微软雅黑" panose="020B0503020204020204" pitchFamily="34" charset="-122"/>
                  <a:ea typeface="微软雅黑" panose="020B0503020204020204" pitchFamily="34" charset="-122"/>
                </a:rPr>
                <a:t>Physical bearer network</a:t>
              </a:r>
            </a:p>
          </p:txBody>
        </p:sp>
        <p:sp>
          <p:nvSpPr>
            <p:cNvPr id="15" name="文本框 14"/>
            <p:cNvSpPr txBox="1"/>
            <p:nvPr/>
          </p:nvSpPr>
          <p:spPr bwMode="auto">
            <a:xfrm>
              <a:off x="9757367" y="4363373"/>
              <a:ext cx="972108" cy="3414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Overlay</a:t>
              </a:r>
            </a:p>
            <a:p>
              <a:pPr algn="ctr" fontAlgn="ctr">
                <a:lnSpc>
                  <a:spcPct val="90000"/>
                </a:lnSpc>
              </a:pPr>
              <a:r>
                <a:rPr lang="en-US" altLang="zh-CN" sz="900" dirty="0">
                  <a:latin typeface="微软雅黑" panose="020B0503020204020204" pitchFamily="34" charset="-122"/>
                  <a:ea typeface="微软雅黑" panose="020B0503020204020204" pitchFamily="34" charset="-122"/>
                </a:rPr>
                <a:t>edge device</a:t>
              </a:r>
            </a:p>
          </p:txBody>
        </p:sp>
        <p:sp>
          <p:nvSpPr>
            <p:cNvPr id="16" name="文本框 15"/>
            <p:cNvSpPr txBox="1"/>
            <p:nvPr/>
          </p:nvSpPr>
          <p:spPr bwMode="auto">
            <a:xfrm>
              <a:off x="7161445" y="4954914"/>
              <a:ext cx="990310" cy="466070"/>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lnSpc>
                  <a:spcPct val="90000"/>
                </a:lnSpc>
              </a:pPr>
              <a:r>
                <a:rPr lang="en-US" altLang="zh-CN" sz="900" dirty="0">
                  <a:latin typeface="微软雅黑" panose="020B0503020204020204" pitchFamily="34" charset="-122"/>
                  <a:ea typeface="微软雅黑" panose="020B0503020204020204" pitchFamily="34" charset="-122"/>
                </a:rPr>
                <a:t>Bearer network</a:t>
              </a:r>
            </a:p>
            <a:p>
              <a:pPr algn="ctr" fontAlgn="ctr">
                <a:lnSpc>
                  <a:spcPct val="90000"/>
                </a:lnSpc>
              </a:pPr>
              <a:r>
                <a:rPr lang="en-US" altLang="zh-CN" sz="900" dirty="0">
                  <a:latin typeface="微软雅黑" panose="020B0503020204020204" pitchFamily="34" charset="-122"/>
                  <a:ea typeface="微软雅黑" panose="020B0503020204020204" pitchFamily="34" charset="-122"/>
                </a:rPr>
                <a:t>Control plane</a:t>
              </a:r>
            </a:p>
          </p:txBody>
        </p:sp>
      </p:grpSp>
      <p:sp>
        <p:nvSpPr>
          <p:cNvPr id="2" name="文本框 1"/>
          <p:cNvSpPr txBox="1"/>
          <p:nvPr/>
        </p:nvSpPr>
        <p:spPr bwMode="auto">
          <a:xfrm>
            <a:off x="10276801" y="4174077"/>
            <a:ext cx="576064" cy="24254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altLang="zh-CN" dirty="0">
                <a:latin typeface="微软雅黑" panose="020B0503020204020204" pitchFamily="34" charset="-122"/>
                <a:ea typeface="微软雅黑" panose="020B0503020204020204" pitchFamily="34" charset="-122"/>
              </a:rPr>
              <a:t>Host</a:t>
            </a:r>
          </a:p>
        </p:txBody>
      </p:sp>
    </p:spTree>
    <p:extLst>
      <p:ext uri="{BB962C8B-B14F-4D97-AF65-F5344CB8AC3E}">
        <p14:creationId xmlns:p14="http://schemas.microsoft.com/office/powerpoint/2010/main" val="261730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40598" y="379546"/>
            <a:ext cx="9831600" cy="640800"/>
          </a:xfrm>
        </p:spPr>
        <p:txBody>
          <a:bodyPr wrap="square">
            <a:noAutofit/>
          </a:bodyPr>
          <a:lstStyle/>
          <a:p>
            <a:pPr fontAlgn="ctr"/>
            <a:r>
              <a:rPr lang="en-US" dirty="0">
                <a:latin typeface="微软雅黑" panose="020B0503020204020204" pitchFamily="34" charset="-122"/>
                <a:ea typeface="微软雅黑" panose="020B0503020204020204" pitchFamily="34" charset="-122"/>
              </a:rPr>
              <a:t>Basic Concepts of Overlay</a:t>
            </a:r>
          </a:p>
        </p:txBody>
      </p:sp>
      <p:sp>
        <p:nvSpPr>
          <p:cNvPr id="5" name="文本占位符 4"/>
          <p:cNvSpPr>
            <a:spLocks noGrp="1"/>
          </p:cNvSpPr>
          <p:nvPr>
            <p:ph type="body" sz="quarter" idx="10"/>
          </p:nvPr>
        </p:nvSpPr>
        <p:spPr>
          <a:xfrm>
            <a:off x="958748" y="1167565"/>
            <a:ext cx="10514115" cy="4680000"/>
          </a:xfrm>
        </p:spPr>
        <p:txBody>
          <a:bodyPr wrap="square">
            <a:noAutofit/>
          </a:bodyPr>
          <a:lstStyle/>
          <a:p>
            <a:pPr fontAlgn="ctr"/>
            <a:r>
              <a:rPr lang="en-US" sz="2000" dirty="0">
                <a:latin typeface="微软雅黑" panose="020B0503020204020204" pitchFamily="34" charset="-122"/>
                <a:ea typeface="微软雅黑" panose="020B0503020204020204" pitchFamily="34" charset="-122"/>
              </a:rPr>
              <a:t>In Huawei </a:t>
            </a:r>
            <a:r>
              <a:rPr lang="en-US" sz="2000" dirty="0" err="1">
                <a:latin typeface="微软雅黑" panose="020B0503020204020204" pitchFamily="34" charset="-122"/>
                <a:ea typeface="微软雅黑" panose="020B0503020204020204" pitchFamily="34" charset="-122"/>
              </a:rPr>
              <a:t>CloudFabric</a:t>
            </a:r>
            <a:r>
              <a:rPr lang="en-US" sz="2000" dirty="0">
                <a:latin typeface="微软雅黑" panose="020B0503020204020204" pitchFamily="34" charset="-122"/>
                <a:ea typeface="微软雅黑" panose="020B0503020204020204" pitchFamily="34" charset="-122"/>
              </a:rPr>
              <a:t> Solution, an overlay is built using VXLAN technology. Service packets are transmitted on the VXLAN overlay that is decoupled from the physical bearer network.</a:t>
            </a:r>
            <a:endParaRPr lang="en-US" altLang="zh-CN" sz="2000" dirty="0">
              <a:latin typeface="微软雅黑" panose="020B0503020204020204" pitchFamily="34" charset="-122"/>
              <a:ea typeface="微软雅黑" panose="020B0503020204020204" pitchFamily="34" charset="-122"/>
            </a:endParaRPr>
          </a:p>
          <a:p>
            <a:pPr fontAlgn="ctr"/>
            <a:r>
              <a:rPr lang="en-US" sz="2000" dirty="0">
                <a:latin typeface="微软雅黑" panose="020B0503020204020204" pitchFamily="34" charset="-122"/>
                <a:ea typeface="微软雅黑" panose="020B0503020204020204" pitchFamily="34" charset="-122"/>
              </a:rPr>
              <a:t>Based on the VXLAN NVEs, VXLAN-based overlays are classified into:</a:t>
            </a:r>
          </a:p>
          <a:p>
            <a:pPr marL="576000" lvl="1" fontAlgn="ctr"/>
            <a:r>
              <a:rPr lang="en-US" sz="1800" dirty="0">
                <a:latin typeface="微软雅黑" panose="020B0503020204020204" pitchFamily="34" charset="-122"/>
                <a:ea typeface="微软雅黑" panose="020B0503020204020204" pitchFamily="34" charset="-122"/>
              </a:rPr>
              <a:t>Network Overlay</a:t>
            </a:r>
          </a:p>
          <a:p>
            <a:pPr marL="576000" lvl="1" fontAlgn="ctr"/>
            <a:r>
              <a:rPr lang="en-US" sz="1800" dirty="0">
                <a:latin typeface="微软雅黑" panose="020B0503020204020204" pitchFamily="34" charset="-122"/>
                <a:ea typeface="微软雅黑" panose="020B0503020204020204" pitchFamily="34" charset="-122"/>
              </a:rPr>
              <a:t>Host Overlay</a:t>
            </a:r>
          </a:p>
          <a:p>
            <a:pPr marL="576000" lvl="1" fontAlgn="ctr"/>
            <a:r>
              <a:rPr lang="en-US" sz="1800" dirty="0">
                <a:latin typeface="微软雅黑" panose="020B0503020204020204" pitchFamily="34" charset="-122"/>
                <a:ea typeface="微软雅黑" panose="020B0503020204020204" pitchFamily="34" charset="-122"/>
              </a:rPr>
              <a:t>Hybrid Overlay</a:t>
            </a:r>
          </a:p>
          <a:p>
            <a:pPr fontAlgn="ctr">
              <a:lnSpc>
                <a:spcPct val="150000"/>
              </a:lnSpc>
            </a:pPr>
            <a:endParaRPr lang="en-US" altLang="zh-CN"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189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1594800" y="410400"/>
            <a:ext cx="10117824" cy="640800"/>
          </a:xfrm>
        </p:spPr>
        <p:txBody>
          <a:bodyPr>
            <a:noAutofit/>
          </a:bodyPr>
          <a:lstStyle/>
          <a:p>
            <a:pPr fontAlgn="ctr"/>
            <a:r>
              <a:rPr lang="en-US" altLang="zh-CN" dirty="0"/>
              <a:t>Overlay Networking - Network Overlay</a:t>
            </a:r>
            <a:endParaRPr lang="en-US" altLang="zh-CN" dirty="0">
              <a:latin typeface="微软雅黑" panose="020B0503020204020204" pitchFamily="34" charset="-122"/>
              <a:ea typeface="微软雅黑" panose="020B0503020204020204" pitchFamily="34" charset="-122"/>
            </a:endParaRPr>
          </a:p>
        </p:txBody>
      </p:sp>
      <p:pic>
        <p:nvPicPr>
          <p:cNvPr id="13" name="13727098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0429" y="1438823"/>
            <a:ext cx="3528392" cy="27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88939315"/>
          <p:cNvSpPr/>
          <p:nvPr/>
        </p:nvSpPr>
        <p:spPr bwMode="auto">
          <a:xfrm>
            <a:off x="2819636" y="4864545"/>
            <a:ext cx="1836204" cy="524492"/>
          </a:xfrm>
          <a:prstGeom prst="rect">
            <a:avLst/>
          </a:prstGeom>
          <a:gradFill flip="none" rotWithShape="1">
            <a:gsLst>
              <a:gs pos="0">
                <a:schemeClr val="bg2">
                  <a:lumMod val="50000"/>
                </a:schemeClr>
              </a:gs>
              <a:gs pos="48000">
                <a:schemeClr val="bg2">
                  <a:lumMod val="75000"/>
                </a:schemeClr>
              </a:gs>
              <a:gs pos="100000">
                <a:schemeClr val="bg2">
                  <a:lumMod val="90000"/>
                </a:schemeClr>
              </a:gs>
            </a:gsLst>
            <a:lin ang="16200000" scaled="1"/>
            <a:tileRect/>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rPr>
              <a:t>Network Overlay</a:t>
            </a:r>
            <a:endParaRPr kumimoji="0" lang="en-US" altLang="zh-CN" sz="1200" b="1" i="0" u="none" strike="noStrike" cap="none" normalizeH="0" baseline="0" dirty="0">
              <a:ln>
                <a:noFill/>
              </a:ln>
              <a:solidFill>
                <a:schemeClr val="tx1"/>
              </a:solidFill>
            </a:endParaRPr>
          </a:p>
        </p:txBody>
      </p:sp>
      <p:sp>
        <p:nvSpPr>
          <p:cNvPr id="15" name="1877549103"/>
          <p:cNvSpPr/>
          <p:nvPr/>
        </p:nvSpPr>
        <p:spPr bwMode="auto">
          <a:xfrm>
            <a:off x="7533835" y="4568035"/>
            <a:ext cx="1836204" cy="524492"/>
          </a:xfrm>
          <a:prstGeom prst="rect">
            <a:avLst/>
          </a:prstGeom>
          <a:gradFill flip="none" rotWithShape="1">
            <a:gsLst>
              <a:gs pos="0">
                <a:schemeClr val="bg2">
                  <a:lumMod val="90000"/>
                </a:schemeClr>
              </a:gs>
              <a:gs pos="48000">
                <a:schemeClr val="bg2">
                  <a:lumMod val="90000"/>
                </a:schemeClr>
              </a:gs>
              <a:gs pos="100000">
                <a:schemeClr val="bg1"/>
              </a:gs>
            </a:gsLst>
            <a:lin ang="16200000" scaled="1"/>
            <a:tileRect/>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altLang="zh-CN" sz="1200" b="1" dirty="0">
                <a:solidFill>
                  <a:schemeClr val="tx1"/>
                </a:solidFill>
              </a:rPr>
              <a:t>Centralized </a:t>
            </a:r>
            <a:r>
              <a:rPr lang="en-US" altLang="zh-CN" sz="1200" b="1">
                <a:solidFill>
                  <a:schemeClr val="tx1"/>
                </a:solidFill>
              </a:rPr>
              <a:t>Network Overlay</a:t>
            </a:r>
            <a:endParaRPr lang="en-US" altLang="zh-CN" sz="1200" b="1" dirty="0">
              <a:solidFill>
                <a:schemeClr val="tx1"/>
              </a:solidFill>
            </a:endParaRPr>
          </a:p>
        </p:txBody>
      </p:sp>
      <p:sp>
        <p:nvSpPr>
          <p:cNvPr id="16" name="100531874"/>
          <p:cNvSpPr/>
          <p:nvPr/>
        </p:nvSpPr>
        <p:spPr bwMode="auto">
          <a:xfrm>
            <a:off x="7533835" y="5259656"/>
            <a:ext cx="1836204" cy="524492"/>
          </a:xfrm>
          <a:prstGeom prst="rect">
            <a:avLst/>
          </a:prstGeom>
          <a:gradFill flip="none" rotWithShape="1">
            <a:gsLst>
              <a:gs pos="0">
                <a:schemeClr val="bg2">
                  <a:lumMod val="75000"/>
                </a:schemeClr>
              </a:gs>
              <a:gs pos="48000">
                <a:schemeClr val="bg2">
                  <a:lumMod val="90000"/>
                </a:schemeClr>
              </a:gs>
              <a:gs pos="100000">
                <a:schemeClr val="bg1"/>
              </a:gs>
            </a:gsLst>
            <a:lin ang="16200000" scaled="1"/>
            <a:tileRect/>
          </a:gra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altLang="zh-CN" sz="1200" b="1" dirty="0">
                <a:solidFill>
                  <a:schemeClr val="tx1"/>
                </a:solidFill>
              </a:rPr>
              <a:t>Distributed </a:t>
            </a:r>
            <a:r>
              <a:rPr lang="en-US" altLang="zh-CN" sz="1200" b="1">
                <a:solidFill>
                  <a:schemeClr val="tx1"/>
                </a:solidFill>
              </a:rPr>
              <a:t>Network Overlay</a:t>
            </a:r>
            <a:endParaRPr lang="en-US" altLang="zh-CN" sz="1200" b="1" dirty="0">
              <a:solidFill>
                <a:schemeClr val="tx1"/>
              </a:solidFill>
            </a:endParaRPr>
          </a:p>
        </p:txBody>
      </p:sp>
      <p:sp>
        <p:nvSpPr>
          <p:cNvPr id="17" name="213054811"/>
          <p:cNvSpPr/>
          <p:nvPr/>
        </p:nvSpPr>
        <p:spPr bwMode="auto">
          <a:xfrm>
            <a:off x="5059631" y="4988477"/>
            <a:ext cx="2070415" cy="352256"/>
          </a:xfrm>
          <a:prstGeom prst="rightArrow">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en-US" altLang="zh-CN" sz="1000" b="0" i="0" u="none" strike="noStrike" cap="none" normalizeH="0" baseline="0">
              <a:ln>
                <a:noFill/>
              </a:ln>
              <a:solidFill>
                <a:schemeClr val="tx1"/>
              </a:solidFill>
              <a:effectLst/>
              <a:latin typeface="+mn-lt"/>
              <a:ea typeface="+mn-ea"/>
            </a:endParaRPr>
          </a:p>
        </p:txBody>
      </p:sp>
      <p:sp>
        <p:nvSpPr>
          <p:cNvPr id="18" name="1552462622"/>
          <p:cNvSpPr txBox="1"/>
          <p:nvPr/>
        </p:nvSpPr>
        <p:spPr bwMode="auto">
          <a:xfrm>
            <a:off x="4827925" y="4714483"/>
            <a:ext cx="2705910" cy="378044"/>
          </a:xfrm>
          <a:prstGeom prst="rect">
            <a:avLst/>
          </a:prstGeom>
          <a:noFill/>
          <a:ln w="9525">
            <a:noFill/>
            <a:miter lim="800000"/>
            <a:headEnd/>
            <a:tailEnd/>
          </a:ln>
        </p:spPr>
        <p:txBody>
          <a:bodyPr wrap="square" lIns="99980" tIns="49986" rIns="99980" bIns="49986" rtlCol="0">
            <a:noAutofit/>
          </a:bodyPr>
          <a:lstStyle/>
          <a:p>
            <a:pPr algn="ctr" defTabSz="1001649" eaLnBrk="0" hangingPunct="0"/>
            <a:r>
              <a:rPr lang="en-US" altLang="zh-CN" sz="1400" kern="100" dirty="0">
                <a:latin typeface="+mn-lt"/>
                <a:ea typeface="+mn-ea"/>
                <a:cs typeface="Arial" panose="020B0604020202020204" pitchFamily="34" charset="0"/>
              </a:rPr>
              <a:t>VXLAN Gateway Deployment</a:t>
            </a:r>
            <a:endParaRPr lang="en-US" altLang="zh-CN" sz="1400" dirty="0">
              <a:solidFill>
                <a:srgbClr val="000000"/>
              </a:solidFill>
              <a:latin typeface="+mn-lt"/>
              <a:ea typeface="+mn-ea"/>
              <a:cs typeface="Arial" pitchFamily="34" charset="0"/>
            </a:endParaRPr>
          </a:p>
        </p:txBody>
      </p:sp>
    </p:spTree>
    <p:extLst>
      <p:ext uri="{BB962C8B-B14F-4D97-AF65-F5344CB8AC3E}">
        <p14:creationId xmlns:p14="http://schemas.microsoft.com/office/powerpoint/2010/main" val="236460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pPr fontAlgn="ctr"/>
            <a:r>
              <a:rPr lang="en-US" dirty="0">
                <a:latin typeface="微软雅黑" panose="020B0503020204020204" pitchFamily="34" charset="-122"/>
                <a:ea typeface="微软雅黑" panose="020B0503020204020204" pitchFamily="34" charset="-122"/>
              </a:rPr>
              <a:t>Overlay Network</a:t>
            </a:r>
            <a:r>
              <a:rPr lang="en-US" altLang="zh-CN" dirty="0">
                <a:latin typeface="微软雅黑" panose="020B0503020204020204" pitchFamily="34" charset="-122"/>
                <a:ea typeface="微软雅黑" panose="020B0503020204020204" pitchFamily="34" charset="-122"/>
              </a:rPr>
              <a:t>ing</a:t>
            </a:r>
            <a:r>
              <a:rPr lang="en-US" dirty="0">
                <a:latin typeface="微软雅黑" panose="020B0503020204020204" pitchFamily="34" charset="-122"/>
                <a:ea typeface="微软雅黑" panose="020B0503020204020204" pitchFamily="34" charset="-122"/>
              </a:rPr>
              <a:t> - Host Overlay</a:t>
            </a:r>
          </a:p>
        </p:txBody>
      </p:sp>
      <p:pic>
        <p:nvPicPr>
          <p:cNvPr id="2" name="图片 1"/>
          <p:cNvPicPr>
            <a:picLocks noChangeAspect="1"/>
          </p:cNvPicPr>
          <p:nvPr/>
        </p:nvPicPr>
        <p:blipFill>
          <a:blip r:embed="rId3"/>
          <a:stretch>
            <a:fillRect/>
          </a:stretch>
        </p:blipFill>
        <p:spPr>
          <a:xfrm>
            <a:off x="4115780" y="2924944"/>
            <a:ext cx="3456384" cy="2750755"/>
          </a:xfrm>
          <a:prstGeom prst="rect">
            <a:avLst/>
          </a:prstGeom>
        </p:spPr>
      </p:pic>
      <p:sp>
        <p:nvSpPr>
          <p:cNvPr id="10" name="文本占位符 4"/>
          <p:cNvSpPr txBox="1">
            <a:spLocks/>
          </p:cNvSpPr>
          <p:nvPr/>
        </p:nvSpPr>
        <p:spPr>
          <a:xfrm>
            <a:off x="912284" y="1233488"/>
            <a:ext cx="10514115" cy="4680000"/>
          </a:xfrm>
          <a:prstGeom prst="rect">
            <a:avLst/>
          </a:prstGeom>
        </p:spPr>
        <p:txBody>
          <a:bodyPr wrap="square">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fontAlgn="ctr"/>
            <a:r>
              <a:rPr lang="en-US" sz="2000" dirty="0">
                <a:latin typeface="微软雅黑" panose="020B0503020204020204" pitchFamily="34" charset="-122"/>
                <a:ea typeface="微软雅黑" panose="020B0503020204020204" pitchFamily="34" charset="-122"/>
              </a:rPr>
              <a:t>On a host overlay network, all VXLAN overlay tunnel end points are deployed on software switches (installed on servers). That is, both the ingress and egress of a VXLAN tunnel are software switches.</a:t>
            </a:r>
          </a:p>
        </p:txBody>
      </p:sp>
    </p:spTree>
    <p:extLst>
      <p:ext uri="{BB962C8B-B14F-4D97-AF65-F5344CB8AC3E}">
        <p14:creationId xmlns:p14="http://schemas.microsoft.com/office/powerpoint/2010/main" val="408998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Overlay Networking - Hybrid Overlay</a:t>
            </a:r>
            <a:endParaRPr lang="en-US" dirty="0">
              <a:latin typeface="微软雅黑" panose="020B0503020204020204" pitchFamily="34" charset="-122"/>
            </a:endParaRPr>
          </a:p>
        </p:txBody>
      </p:sp>
      <p:pic>
        <p:nvPicPr>
          <p:cNvPr id="24" name="9563223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816" y="1344285"/>
            <a:ext cx="2952328" cy="336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102986827"/>
          <p:cNvSpPr/>
          <p:nvPr/>
        </p:nvSpPr>
        <p:spPr bwMode="auto">
          <a:xfrm>
            <a:off x="3035660" y="4701147"/>
            <a:ext cx="7812868" cy="380557"/>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zh-CN" sz="1100" b="1" kern="100" dirty="0">
                <a:latin typeface="+mn-ea"/>
                <a:ea typeface="+mn-ea"/>
                <a:cs typeface="Arial" panose="020B0604020202020204" pitchFamily="34" charset="0"/>
              </a:rPr>
              <a:t>In a network overlay scenario, all overlay devices are physical devices and a </a:t>
            </a:r>
            <a:r>
              <a:rPr lang="en-US" altLang="zh-CN" sz="1100" b="1" kern="100" dirty="0" err="1">
                <a:latin typeface="+mn-ea"/>
                <a:ea typeface="+mn-ea"/>
                <a:cs typeface="Arial" panose="020B0604020202020204" pitchFamily="34" charset="0"/>
              </a:rPr>
              <a:t>VXLAN</a:t>
            </a:r>
            <a:r>
              <a:rPr lang="en-US" altLang="zh-CN" sz="1100" b="1" kern="100" dirty="0">
                <a:latin typeface="+mn-ea"/>
                <a:ea typeface="+mn-ea"/>
                <a:cs typeface="Arial" panose="020B0604020202020204" pitchFamily="34" charset="0"/>
              </a:rPr>
              <a:t> tunnel is encapsulated on a physical switch.</a:t>
            </a:r>
          </a:p>
        </p:txBody>
      </p:sp>
      <p:sp>
        <p:nvSpPr>
          <p:cNvPr id="26" name="1355022993"/>
          <p:cNvSpPr/>
          <p:nvPr/>
        </p:nvSpPr>
        <p:spPr bwMode="auto">
          <a:xfrm>
            <a:off x="3035660" y="5081704"/>
            <a:ext cx="7812868" cy="43261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zh-CN" sz="1100" b="1" kern="100" dirty="0">
                <a:latin typeface="+mn-ea"/>
                <a:ea typeface="+mn-ea"/>
                <a:cs typeface="Arial" panose="020B0604020202020204" pitchFamily="34" charset="0"/>
              </a:rPr>
              <a:t>In a hybrid overlay scenario, overlay devices include physical network devices and virtual network devices. A </a:t>
            </a:r>
            <a:r>
              <a:rPr lang="en-US" altLang="zh-CN" sz="1100" b="1" kern="100" dirty="0" err="1">
                <a:latin typeface="+mn-ea"/>
                <a:ea typeface="+mn-ea"/>
                <a:cs typeface="Arial" panose="020B0604020202020204" pitchFamily="34" charset="0"/>
              </a:rPr>
              <a:t>VXLAN</a:t>
            </a:r>
            <a:r>
              <a:rPr lang="en-US" altLang="zh-CN" sz="1100" b="1" kern="100" dirty="0">
                <a:latin typeface="+mn-ea"/>
                <a:ea typeface="+mn-ea"/>
                <a:cs typeface="Arial" panose="020B0604020202020204" pitchFamily="34" charset="0"/>
              </a:rPr>
              <a:t> tunnel is encapsulated on a physical switch or a virtual switch where the host server is located.</a:t>
            </a:r>
          </a:p>
        </p:txBody>
      </p:sp>
      <p:sp>
        <p:nvSpPr>
          <p:cNvPr id="27" name="1219755808"/>
          <p:cNvSpPr/>
          <p:nvPr/>
        </p:nvSpPr>
        <p:spPr bwMode="auto">
          <a:xfrm>
            <a:off x="3035660" y="5553236"/>
            <a:ext cx="7812868" cy="612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altLang="zh-CN" sz="1100" b="1" kern="100" dirty="0">
                <a:solidFill>
                  <a:schemeClr val="tx1">
                    <a:lumMod val="95000"/>
                    <a:lumOff val="5000"/>
                  </a:schemeClr>
                </a:solidFill>
                <a:latin typeface="+mn-ea"/>
                <a:ea typeface="+mn-ea"/>
                <a:cs typeface="Arial" panose="020B0604020202020204" pitchFamily="34" charset="0"/>
              </a:rPr>
              <a:t>Uses the high performance of physical network devices for forwarding.</a:t>
            </a:r>
          </a:p>
          <a:p>
            <a:r>
              <a:rPr lang="en-US" altLang="zh-CN" sz="1100" b="1" kern="100" dirty="0">
                <a:solidFill>
                  <a:schemeClr val="tx1">
                    <a:lumMod val="95000"/>
                    <a:lumOff val="5000"/>
                  </a:schemeClr>
                </a:solidFill>
                <a:latin typeface="+mn-ea"/>
                <a:ea typeface="+mn-ea"/>
                <a:cs typeface="Arial" panose="020B0604020202020204" pitchFamily="34" charset="0"/>
              </a:rPr>
              <a:t>Uses the existing physical network devices and overlay of physical servers to improve performance.</a:t>
            </a:r>
          </a:p>
          <a:p>
            <a:r>
              <a:rPr lang="en-US" altLang="zh-CN" sz="1100" b="1" kern="100" dirty="0">
                <a:solidFill>
                  <a:schemeClr val="tx1">
                    <a:lumMod val="95000"/>
                    <a:lumOff val="5000"/>
                  </a:schemeClr>
                </a:solidFill>
                <a:latin typeface="+mn-ea"/>
                <a:ea typeface="+mn-ea"/>
                <a:cs typeface="Arial" panose="020B0604020202020204" pitchFamily="34" charset="0"/>
              </a:rPr>
              <a:t>Provides more flexible networking.</a:t>
            </a:r>
            <a:endParaRPr lang="en-US" altLang="zh-CN" sz="1100" b="1" dirty="0">
              <a:solidFill>
                <a:schemeClr val="tx1">
                  <a:lumMod val="95000"/>
                  <a:lumOff val="5000"/>
                </a:schemeClr>
              </a:solidFill>
              <a:latin typeface="+mn-ea"/>
              <a:ea typeface="+mn-ea"/>
            </a:endParaRPr>
          </a:p>
        </p:txBody>
      </p:sp>
      <p:sp>
        <p:nvSpPr>
          <p:cNvPr id="28" name="1376431271"/>
          <p:cNvSpPr/>
          <p:nvPr/>
        </p:nvSpPr>
        <p:spPr bwMode="auto">
          <a:xfrm>
            <a:off x="1775520" y="4701148"/>
            <a:ext cx="1259551" cy="813168"/>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ea"/>
                <a:ea typeface="+mn-ea"/>
              </a:rPr>
              <a:t>Differences</a:t>
            </a:r>
          </a:p>
        </p:txBody>
      </p:sp>
      <p:sp>
        <p:nvSpPr>
          <p:cNvPr id="29" name="1059264854"/>
          <p:cNvSpPr/>
          <p:nvPr/>
        </p:nvSpPr>
        <p:spPr bwMode="auto">
          <a:xfrm>
            <a:off x="1775520" y="5553236"/>
            <a:ext cx="1259551" cy="612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indent="0" algn="ctr" defTabSz="914400" rtl="0" eaLnBrk="1" fontAlgn="t" latinLnBrk="0" hangingPunct="1">
              <a:lnSpc>
                <a:spcPct val="100000"/>
              </a:lnSpc>
              <a:spcBef>
                <a:spcPct val="0"/>
              </a:spcBef>
              <a:spcAft>
                <a:spcPct val="0"/>
              </a:spcAft>
              <a:buClrTx/>
              <a:buSzTx/>
              <a:buFontTx/>
              <a:buNone/>
              <a:tabLst/>
            </a:pPr>
            <a:r>
              <a:rPr lang="en-US" altLang="zh-CN" sz="1400" b="1" dirty="0">
                <a:latin typeface="+mn-ea"/>
                <a:ea typeface="+mn-ea"/>
              </a:rPr>
              <a:t>Advantages</a:t>
            </a:r>
            <a:endParaRPr kumimoji="0" lang="en-US" altLang="zh-CN" sz="1400" b="1" i="0" u="none" strike="noStrike" cap="none" normalizeH="0" baseline="0" dirty="0">
              <a:ln>
                <a:noFill/>
              </a:ln>
              <a:solidFill>
                <a:schemeClr val="tx1"/>
              </a:solidFill>
              <a:effectLst/>
              <a:latin typeface="+mn-ea"/>
              <a:ea typeface="+mn-ea"/>
            </a:endParaRPr>
          </a:p>
        </p:txBody>
      </p:sp>
    </p:spTree>
    <p:extLst>
      <p:ext uri="{BB962C8B-B14F-4D97-AF65-F5344CB8AC3E}">
        <p14:creationId xmlns:p14="http://schemas.microsoft.com/office/powerpoint/2010/main" val="221227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Introduction to Agile Controller-DCN</a:t>
            </a:r>
          </a:p>
          <a:p>
            <a:pPr fontAlgn="ctr"/>
            <a:r>
              <a:rPr lang="en-US" b="1" dirty="0">
                <a:latin typeface="微软雅黑" panose="020B0503020204020204" pitchFamily="34" charset="-122"/>
                <a:ea typeface="微软雅黑" panose="020B0503020204020204" pitchFamily="34" charset="-122"/>
              </a:rPr>
              <a:t>Functions of Agile Controller-DCN</a:t>
            </a:r>
          </a:p>
          <a:p>
            <a:pPr marL="720000" lvl="1"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Basic Concepts of Underlay</a:t>
            </a:r>
          </a:p>
          <a:p>
            <a:pPr marL="720000" lvl="1"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B</a:t>
            </a:r>
            <a:r>
              <a:rPr lang="en-US" altLang="zh-CN" dirty="0">
                <a:solidFill>
                  <a:schemeClr val="bg1">
                    <a:lumMod val="50000"/>
                  </a:schemeClr>
                </a:solidFill>
                <a:latin typeface="微软雅黑" panose="020B0503020204020204" pitchFamily="34" charset="-122"/>
                <a:ea typeface="微软雅黑" panose="020B0503020204020204" pitchFamily="34" charset="-122"/>
              </a:rPr>
              <a:t>asic Concepts of Overlay</a:t>
            </a:r>
          </a:p>
          <a:p>
            <a:pPr marL="720000" lvl="1" fontAlgn="ctr">
              <a:buSzPct val="60000"/>
              <a:buFont typeface="Wingdings" panose="05000000000000000000" pitchFamily="2" charset="2"/>
              <a:buChar char="n"/>
            </a:pPr>
            <a:r>
              <a:rPr lang="en-US" altLang="zh-CN" dirty="0">
                <a:latin typeface="微软雅黑" panose="020B0503020204020204" pitchFamily="34" charset="-122"/>
                <a:ea typeface="微软雅黑" panose="020B0503020204020204" pitchFamily="34" charset="-122"/>
              </a:rPr>
              <a:t>Other Functions and Features</a:t>
            </a:r>
          </a:p>
          <a:p>
            <a:pPr fontAlgn="ctr"/>
            <a:r>
              <a:rPr lang="en-US" dirty="0">
                <a:solidFill>
                  <a:schemeClr val="bg1">
                    <a:lumMod val="50000"/>
                  </a:schemeClr>
                </a:solidFill>
                <a:latin typeface="微软雅黑" panose="020B0503020204020204" pitchFamily="34" charset="-122"/>
                <a:ea typeface="微软雅黑" panose="020B0503020204020204" pitchFamily="34" charset="-122"/>
              </a:rPr>
              <a:t>Application Scenarios of Agile Controller-DCN</a:t>
            </a:r>
          </a:p>
          <a:p>
            <a:pPr fontAlgn="ctr">
              <a:buClr>
                <a:schemeClr val="bg1">
                  <a:lumMod val="50000"/>
                </a:schemeClr>
              </a:buClr>
            </a:pPr>
            <a:r>
              <a:rPr lang="en-US" dirty="0">
                <a:solidFill>
                  <a:schemeClr val="bg1">
                    <a:lumMod val="50000"/>
                  </a:schemeClr>
                </a:solidFill>
                <a:latin typeface="微软雅黑" panose="020B0503020204020204" pitchFamily="34" charset="-122"/>
                <a:ea typeface="微软雅黑" panose="020B0503020204020204" pitchFamily="34" charset="-122"/>
              </a:rPr>
              <a:t>Standards and Protocols of Agile Controller-DCN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916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noAutofit/>
          </a:bodyPr>
          <a:lstStyle/>
          <a:p>
            <a:pPr fontAlgn="ctr"/>
            <a:endParaRPr lang="en-US" altLang="zh-CN" dirty="0">
              <a:latin typeface="Arial" panose="020B0604020202020204" pitchFamily="34" charset="0"/>
            </a:endParaRPr>
          </a:p>
        </p:txBody>
      </p:sp>
      <p:sp>
        <p:nvSpPr>
          <p:cNvPr id="14" name="标题 13"/>
          <p:cNvSpPr>
            <a:spLocks noGrp="1"/>
          </p:cNvSpPr>
          <p:nvPr>
            <p:ph type="ctrTitle" sz="quarter"/>
          </p:nvPr>
        </p:nvSpPr>
        <p:spPr>
          <a:xfrm>
            <a:off x="911424" y="5117680"/>
            <a:ext cx="11053227" cy="831600"/>
          </a:xfrm>
        </p:spPr>
        <p:txBody>
          <a:bodyPr>
            <a:noAutofit/>
          </a:bodyPr>
          <a:lstStyle/>
          <a:p>
            <a:pPr fontAlgn="ctr"/>
            <a:r>
              <a:rPr lang="en-US" altLang="zh-CN" sz="4000" dirty="0"/>
              <a:t>Introduction to the Agile Controller-DCN</a:t>
            </a:r>
            <a:endParaRPr lang="en-US" altLang="zh-CN" sz="4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Flexible Service Orchestration</a:t>
            </a:r>
            <a:endParaRPr lang="en-US" dirty="0">
              <a:latin typeface="微软雅黑" panose="020B0503020204020204" pitchFamily="34" charset="-122"/>
            </a:endParaRPr>
          </a:p>
        </p:txBody>
      </p:sp>
      <p:sp>
        <p:nvSpPr>
          <p:cNvPr id="6" name="677380848">
            <a:extLst>
              <a:ext uri="{FF2B5EF4-FFF2-40B4-BE49-F238E27FC236}">
                <a16:creationId xmlns:a16="http://schemas.microsoft.com/office/drawing/2014/main" id="{FD5684AC-060C-4C6A-8846-FFF58234ACFB}"/>
              </a:ext>
            </a:extLst>
          </p:cNvPr>
          <p:cNvSpPr>
            <a:spLocks noGrp="1"/>
          </p:cNvSpPr>
          <p:nvPr>
            <p:ph type="body" sz="quarter" idx="10"/>
          </p:nvPr>
        </p:nvSpPr>
        <p:spPr>
          <a:xfrm>
            <a:off x="911424" y="1172945"/>
            <a:ext cx="10200505" cy="2340954"/>
          </a:xfrm>
        </p:spPr>
        <p:txBody>
          <a:bodyPr wrap="square">
            <a:noAutofit/>
          </a:bodyPr>
          <a:lstStyle/>
          <a:p>
            <a:r>
              <a:rPr lang="en-US" altLang="zh-CN" sz="1800" dirty="0" err="1"/>
              <a:t>SFC</a:t>
            </a:r>
            <a:r>
              <a:rPr lang="en-US" altLang="zh-CN" sz="1800" dirty="0"/>
              <a:t> makes service orchestration more flexible. It has the following features:</a:t>
            </a:r>
          </a:p>
          <a:p>
            <a:pPr lvl="1"/>
            <a:r>
              <a:rPr lang="en-US" altLang="zh-CN" sz="1400" dirty="0">
                <a:latin typeface="+mn-ea"/>
              </a:rPr>
              <a:t>Supports decoupling of service functions from fabric network devices, implementing flexible deployment and on-demand expansion and breaking the restrictions of the physical topology.</a:t>
            </a:r>
          </a:p>
          <a:p>
            <a:pPr lvl="1"/>
            <a:r>
              <a:rPr lang="en-US" altLang="zh-CN" sz="1400" dirty="0">
                <a:latin typeface="+mn-ea"/>
              </a:rPr>
              <a:t>Provides GUIs to simplify operations and improve the orchestration efficiency, and provides personalized services for each tenant on demand without affecting other tenants.</a:t>
            </a:r>
          </a:p>
          <a:p>
            <a:pPr lvl="1"/>
            <a:r>
              <a:rPr lang="en-US" altLang="zh-CN" sz="1400" dirty="0">
                <a:latin typeface="+mn-ea"/>
              </a:rPr>
              <a:t>Supports VAS pooling, flexible scalability, and on-demand allocation, realizing sharing and expansion of VAS capabilities in multiple services.</a:t>
            </a:r>
          </a:p>
        </p:txBody>
      </p:sp>
      <p:pic>
        <p:nvPicPr>
          <p:cNvPr id="7" name="Picture 2" descr="http://127.0.0.1:7890/pages/AEG1122L/02/AEG1122L/02/resources/en-us_image_0070409859.png">
            <a:extLst>
              <a:ext uri="{FF2B5EF4-FFF2-40B4-BE49-F238E27FC236}">
                <a16:creationId xmlns:a16="http://schemas.microsoft.com/office/drawing/2014/main" id="{C70B46EA-BB0F-42CE-9B52-632FA6216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710" y="3861048"/>
            <a:ext cx="5220580" cy="230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Refined O&amp;M</a:t>
            </a:r>
            <a:endParaRPr lang="en-US" altLang="zh-CN" dirty="0">
              <a:latin typeface="微软雅黑" panose="020B0503020204020204" pitchFamily="34" charset="-122"/>
            </a:endParaRPr>
          </a:p>
        </p:txBody>
      </p:sp>
      <p:sp>
        <p:nvSpPr>
          <p:cNvPr id="7" name="1868254475"/>
          <p:cNvSpPr/>
          <p:nvPr/>
        </p:nvSpPr>
        <p:spPr bwMode="auto">
          <a:xfrm>
            <a:off x="966568" y="1226676"/>
            <a:ext cx="6084000" cy="432048"/>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kumimoji="0" lang="en-US" altLang="zh-CN" sz="1800" i="0" u="none" strike="noStrike" cap="none" normalizeH="0" baseline="0" dirty="0">
                <a:ln>
                  <a:noFill/>
                </a:ln>
                <a:solidFill>
                  <a:schemeClr val="tx1"/>
                </a:solidFill>
                <a:effectLst/>
                <a:latin typeface="+mn-ea"/>
              </a:rPr>
              <a:t>Network resource visualization</a:t>
            </a:r>
          </a:p>
        </p:txBody>
      </p:sp>
      <p:sp>
        <p:nvSpPr>
          <p:cNvPr id="8" name="470028940"/>
          <p:cNvSpPr/>
          <p:nvPr/>
        </p:nvSpPr>
        <p:spPr bwMode="auto">
          <a:xfrm>
            <a:off x="966568" y="1834668"/>
            <a:ext cx="5129432" cy="472127"/>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dirty="0">
                <a:solidFill>
                  <a:schemeClr val="tx1"/>
                </a:solidFill>
                <a:latin typeface="+mn-ea"/>
              </a:rPr>
              <a:t>Visibility of the physical network, logical network, and application network</a:t>
            </a:r>
            <a:endParaRPr kumimoji="0" lang="en-US" altLang="zh-CN" sz="1800" i="0" u="none" strike="noStrike" cap="none" normalizeH="0" baseline="0" dirty="0">
              <a:ln>
                <a:noFill/>
              </a:ln>
              <a:solidFill>
                <a:schemeClr val="tx1"/>
              </a:solidFill>
              <a:effectLst/>
              <a:latin typeface="+mn-ea"/>
            </a:endParaRPr>
          </a:p>
        </p:txBody>
      </p:sp>
      <p:sp>
        <p:nvSpPr>
          <p:cNvPr id="9" name="352616263"/>
          <p:cNvSpPr/>
          <p:nvPr/>
        </p:nvSpPr>
        <p:spPr bwMode="auto">
          <a:xfrm>
            <a:off x="966568" y="2435436"/>
            <a:ext cx="6084000" cy="1059492"/>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66700" marR="0" indent="-26670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dirty="0">
                <a:solidFill>
                  <a:schemeClr val="tx1"/>
                </a:solidFill>
                <a:latin typeface="+mn-ea"/>
              </a:rPr>
              <a:t>Network path detection</a:t>
            </a:r>
            <a:br>
              <a:rPr lang="en-US" altLang="zh-CN" sz="1800" dirty="0">
                <a:solidFill>
                  <a:schemeClr val="tx1"/>
                </a:solidFill>
                <a:latin typeface="+mn-ea"/>
              </a:rPr>
            </a:br>
            <a:r>
              <a:rPr lang="en-US" altLang="zh-CN" sz="1800" dirty="0">
                <a:solidFill>
                  <a:schemeClr val="tx1"/>
                </a:solidFill>
                <a:latin typeface="+mn-ea"/>
              </a:rPr>
              <a:t>Single-path detection</a:t>
            </a:r>
            <a:br>
              <a:rPr lang="en-US" altLang="zh-CN" sz="1800" dirty="0">
                <a:solidFill>
                  <a:schemeClr val="tx1"/>
                </a:solidFill>
                <a:latin typeface="+mn-ea"/>
              </a:rPr>
            </a:br>
            <a:r>
              <a:rPr kumimoji="0" lang="en-US" altLang="zh-CN" sz="1800" i="0" u="none" strike="noStrike" cap="none" normalizeH="0" baseline="0" dirty="0">
                <a:ln>
                  <a:noFill/>
                </a:ln>
                <a:solidFill>
                  <a:schemeClr val="tx1"/>
                </a:solidFill>
                <a:effectLst/>
                <a:latin typeface="+mn-ea"/>
              </a:rPr>
              <a:t>Multi-path detection</a:t>
            </a:r>
          </a:p>
        </p:txBody>
      </p:sp>
      <p:sp>
        <p:nvSpPr>
          <p:cNvPr id="10" name="864971043"/>
          <p:cNvSpPr/>
          <p:nvPr/>
        </p:nvSpPr>
        <p:spPr bwMode="auto">
          <a:xfrm>
            <a:off x="966568" y="3644820"/>
            <a:ext cx="6084000" cy="462175"/>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a:solidFill>
                  <a:schemeClr val="tx1"/>
                </a:solidFill>
                <a:latin typeface="+mn-ea"/>
              </a:rPr>
              <a:t>Connectivity detection</a:t>
            </a:r>
            <a:endParaRPr kumimoji="0" lang="en-US" altLang="zh-CN" sz="1800" i="0" u="none" strike="noStrike" cap="none" normalizeH="0" baseline="0" dirty="0">
              <a:ln>
                <a:noFill/>
              </a:ln>
              <a:solidFill>
                <a:schemeClr val="tx1"/>
              </a:solidFill>
              <a:effectLst/>
              <a:latin typeface="+mn-ea"/>
            </a:endParaRPr>
          </a:p>
        </p:txBody>
      </p:sp>
      <p:sp>
        <p:nvSpPr>
          <p:cNvPr id="11" name="264064336"/>
          <p:cNvSpPr/>
          <p:nvPr/>
        </p:nvSpPr>
        <p:spPr bwMode="auto">
          <a:xfrm>
            <a:off x="966568" y="4252814"/>
            <a:ext cx="6084000" cy="46625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marR="0" indent="-285750" algn="l" defTabSz="914400" rtl="0" eaLnBrk="1" fontAlgn="t" latinLnBrk="0" hangingPunct="1">
              <a:lnSpc>
                <a:spcPct val="100000"/>
              </a:lnSpc>
              <a:spcBef>
                <a:spcPct val="0"/>
              </a:spcBef>
              <a:spcAft>
                <a:spcPct val="0"/>
              </a:spcAft>
              <a:buClrTx/>
              <a:buSzTx/>
              <a:buFont typeface="Arial" panose="020B0604020202020204" pitchFamily="34" charset="0"/>
              <a:buChar char="•"/>
              <a:tabLst/>
            </a:pPr>
            <a:r>
              <a:rPr lang="en-US" altLang="zh-CN" sz="1800" dirty="0">
                <a:solidFill>
                  <a:schemeClr val="tx1"/>
                </a:solidFill>
                <a:latin typeface="+mn-ea"/>
              </a:rPr>
              <a:t>Loop detection</a:t>
            </a:r>
            <a:endParaRPr kumimoji="0" lang="en-US" altLang="zh-CN" sz="1800" i="0" u="none" strike="noStrike" cap="none" normalizeH="0" baseline="0" dirty="0">
              <a:ln>
                <a:noFill/>
              </a:ln>
              <a:solidFill>
                <a:schemeClr val="tx1"/>
              </a:solidFill>
              <a:effectLst/>
              <a:latin typeface="+mn-ea"/>
            </a:endParaRPr>
          </a:p>
        </p:txBody>
      </p:sp>
      <p:pic>
        <p:nvPicPr>
          <p:cNvPr id="12" name="Picture 2" descr="http://127.0.0.1:7890/pages/AEG1122L/02/AEG1122L/02/resources/en-us_image_0071057959.png">
            <a:extLst>
              <a:ext uri="{FF2B5EF4-FFF2-40B4-BE49-F238E27FC236}">
                <a16:creationId xmlns:a16="http://schemas.microsoft.com/office/drawing/2014/main" id="{12A341C5-8ECC-4E24-B3D1-0E09D2539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012" y="1233488"/>
            <a:ext cx="5016999" cy="485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1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512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Multi-DC Pooling</a:t>
            </a:r>
            <a:endParaRPr lang="en-US" altLang="zh-CN" dirty="0">
              <a:latin typeface="微软雅黑" panose="020B0503020204020204" pitchFamily="34" charset="-122"/>
            </a:endParaRPr>
          </a:p>
        </p:txBody>
      </p:sp>
      <p:pic>
        <p:nvPicPr>
          <p:cNvPr id="13" name="1176789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744" y="1792422"/>
            <a:ext cx="4413566" cy="19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5663174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045" y="4258159"/>
            <a:ext cx="4301265" cy="218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647528000">
            <a:extLst>
              <a:ext uri="{FF2B5EF4-FFF2-40B4-BE49-F238E27FC236}">
                <a16:creationId xmlns:a16="http://schemas.microsoft.com/office/drawing/2014/main" id="{25874CE7-22EC-4226-B40A-E31E7EE8C8D9}"/>
              </a:ext>
            </a:extLst>
          </p:cNvPr>
          <p:cNvSpPr>
            <a:spLocks noGrp="1"/>
          </p:cNvSpPr>
          <p:nvPr>
            <p:ph type="body" sz="quarter" idx="10"/>
          </p:nvPr>
        </p:nvSpPr>
        <p:spPr>
          <a:xfrm>
            <a:off x="1008063" y="1250601"/>
            <a:ext cx="10464800" cy="3924300"/>
          </a:xfrm>
        </p:spPr>
        <p:txBody>
          <a:bodyPr wrap="square">
            <a:noAutofit/>
          </a:bodyPr>
          <a:lstStyle/>
          <a:p>
            <a:pPr>
              <a:lnSpc>
                <a:spcPct val="100000"/>
              </a:lnSpc>
            </a:pPr>
            <a:r>
              <a:rPr lang="en-US" altLang="zh-CN" sz="1400" dirty="0"/>
              <a:t>Remote management of the Agile Controller-DCN: An Agile Controller-DCN cluster manages multiple </a:t>
            </a:r>
            <a:r>
              <a:rPr lang="en-US" altLang="zh-CN" sz="1400" dirty="0" err="1"/>
              <a:t>DCs</a:t>
            </a:r>
            <a:r>
              <a:rPr lang="en-US" altLang="zh-CN" sz="1400" dirty="0"/>
              <a:t> and centrally delivers the DC configuration on the overlay network.</a:t>
            </a:r>
          </a:p>
          <a:p>
            <a:pPr>
              <a:lnSpc>
                <a:spcPct val="100000"/>
              </a:lnSpc>
            </a:pPr>
            <a:endParaRPr lang="en-US" altLang="zh-CN" sz="1400" dirty="0"/>
          </a:p>
          <a:p>
            <a:pPr>
              <a:lnSpc>
                <a:spcPct val="100000"/>
              </a:lnSpc>
            </a:pPr>
            <a:endParaRPr lang="en-US" altLang="zh-CN" sz="1400" dirty="0"/>
          </a:p>
          <a:p>
            <a:pPr>
              <a:lnSpc>
                <a:spcPct val="100000"/>
              </a:lnSpc>
            </a:pPr>
            <a:endParaRPr lang="en-US" altLang="zh-CN" sz="1400" dirty="0"/>
          </a:p>
          <a:p>
            <a:pPr marL="0" indent="0">
              <a:lnSpc>
                <a:spcPct val="100000"/>
              </a:lnSpc>
              <a:buNone/>
            </a:pPr>
            <a:endParaRPr lang="en-US" altLang="zh-CN" sz="1400" dirty="0"/>
          </a:p>
          <a:p>
            <a:pPr marL="0" indent="0">
              <a:lnSpc>
                <a:spcPct val="100000"/>
              </a:lnSpc>
              <a:buNone/>
            </a:pPr>
            <a:endParaRPr lang="en-US" altLang="zh-CN" sz="1400" dirty="0"/>
          </a:p>
          <a:p>
            <a:pPr marL="0" indent="0">
              <a:lnSpc>
                <a:spcPct val="100000"/>
              </a:lnSpc>
              <a:buNone/>
            </a:pPr>
            <a:endParaRPr lang="en-US" altLang="zh-CN" sz="1400" dirty="0"/>
          </a:p>
          <a:p>
            <a:pPr marL="0" indent="0">
              <a:lnSpc>
                <a:spcPct val="100000"/>
              </a:lnSpc>
              <a:buNone/>
            </a:pPr>
            <a:endParaRPr lang="en-US" altLang="zh-CN" sz="1400" dirty="0"/>
          </a:p>
          <a:p>
            <a:pPr>
              <a:lnSpc>
                <a:spcPct val="100000"/>
              </a:lnSpc>
            </a:pPr>
            <a:r>
              <a:rPr lang="en-US" altLang="zh-CN" sz="1400" dirty="0"/>
              <a:t>Cluster federation: The Agile Controller-DCN clusters are deployed independently for different </a:t>
            </a:r>
            <a:r>
              <a:rPr lang="en-US" altLang="zh-CN" sz="1400" dirty="0" err="1"/>
              <a:t>DCs</a:t>
            </a:r>
            <a:r>
              <a:rPr lang="en-US" altLang="zh-CN" sz="1400" dirty="0"/>
              <a:t>. The DCs exchange service routing information on the overlay network through BGP-EVPN to implement service communication at Layer 3.</a:t>
            </a:r>
          </a:p>
          <a:p>
            <a:pPr>
              <a:lnSpc>
                <a:spcPct val="100000"/>
              </a:lnSpc>
            </a:pPr>
            <a:endParaRPr lang="en-US" altLang="zh-CN" sz="1400" dirty="0"/>
          </a:p>
        </p:txBody>
      </p:sp>
    </p:spTree>
    <p:extLst>
      <p:ext uri="{BB962C8B-B14F-4D97-AF65-F5344CB8AC3E}">
        <p14:creationId xmlns:p14="http://schemas.microsoft.com/office/powerpoint/2010/main" val="305839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Geographic Redundancy Deployment</a:t>
            </a:r>
            <a:endParaRPr lang="en-US" altLang="zh-CN" dirty="0">
              <a:latin typeface="微软雅黑" panose="020B0503020204020204" pitchFamily="34" charset="-122"/>
            </a:endParaRPr>
          </a:p>
        </p:txBody>
      </p:sp>
      <p:pic>
        <p:nvPicPr>
          <p:cNvPr id="7" name="Picture 2" descr="http://127.0.0.1:7890/pages/AEG1122L/02/AEG1122L/02/resources/en-us_image_0070469922.png">
            <a:extLst>
              <a:ext uri="{FF2B5EF4-FFF2-40B4-BE49-F238E27FC236}">
                <a16:creationId xmlns:a16="http://schemas.microsoft.com/office/drawing/2014/main" id="{65464640-BF49-4834-9B7C-E6CAEF690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740" y="1295794"/>
            <a:ext cx="4212468" cy="508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Southbound and Northbound Openness</a:t>
            </a:r>
            <a:endParaRPr lang="en-US" altLang="zh-CN" dirty="0">
              <a:latin typeface="微软雅黑" panose="020B0503020204020204" pitchFamily="34" charset="-122"/>
            </a:endParaRPr>
          </a:p>
        </p:txBody>
      </p:sp>
      <p:sp>
        <p:nvSpPr>
          <p:cNvPr id="3" name="文本占位符 2"/>
          <p:cNvSpPr>
            <a:spLocks noGrp="1"/>
          </p:cNvSpPr>
          <p:nvPr>
            <p:ph type="body" sz="quarter" idx="10"/>
          </p:nvPr>
        </p:nvSpPr>
        <p:spPr/>
        <p:txBody>
          <a:bodyPr/>
          <a:lstStyle/>
          <a:p>
            <a:r>
              <a:rPr lang="en-US" altLang="zh-CN" sz="2000" dirty="0"/>
              <a:t>The Agile Controller-DCN is based on an open software platform and has an architecture with loosely coupled components. The Agile Controller-DCN can provide extensive northbound API capabilities and southbound interface capabilities to control network devices and computing resources.</a:t>
            </a:r>
          </a:p>
          <a:p>
            <a:endParaRPr lang="zh-CN" altLang="en-US" sz="2000" dirty="0"/>
          </a:p>
        </p:txBody>
      </p:sp>
      <p:pic>
        <p:nvPicPr>
          <p:cNvPr id="8" name="Picture 2" descr="http://127.0.0.1:7890/pages/AEG1122L/02/AEG1122L/02/resources/en-us_image_0062800453.png">
            <a:extLst>
              <a:ext uri="{FF2B5EF4-FFF2-40B4-BE49-F238E27FC236}">
                <a16:creationId xmlns:a16="http://schemas.microsoft.com/office/drawing/2014/main" id="{769E4405-3755-43BB-B23D-6B3629EC6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981" y="3248980"/>
            <a:ext cx="590465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Multi-tenant Control</a:t>
            </a:r>
            <a:endParaRPr lang="en-US" altLang="zh-CN" dirty="0">
              <a:latin typeface="微软雅黑" panose="020B0503020204020204" pitchFamily="34" charset="-122"/>
            </a:endParaRPr>
          </a:p>
        </p:txBody>
      </p:sp>
      <p:sp>
        <p:nvSpPr>
          <p:cNvPr id="9" name="圆角矩形 8"/>
          <p:cNvSpPr/>
          <p:nvPr/>
        </p:nvSpPr>
        <p:spPr bwMode="auto">
          <a:xfrm>
            <a:off x="1955540" y="1641653"/>
            <a:ext cx="2916324" cy="4351341"/>
          </a:xfrm>
          <a:prstGeom prst="roundRect">
            <a:avLst/>
          </a:prstGeom>
          <a:gradFill>
            <a:gsLst>
              <a:gs pos="0">
                <a:schemeClr val="accent5">
                  <a:lumMod val="40000"/>
                  <a:lumOff val="60000"/>
                </a:schemeClr>
              </a:gs>
              <a:gs pos="48000">
                <a:schemeClr val="accent1"/>
              </a:gs>
              <a:gs pos="100000">
                <a:schemeClr val="accent5">
                  <a:lumMod val="40000"/>
                  <a:lumOff val="60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800"/>
              </a:spcBef>
              <a:spcAft>
                <a:spcPts val="800"/>
              </a:spcAft>
            </a:pPr>
            <a:r>
              <a:rPr lang="en-US" altLang="zh-CN" sz="1800" kern="100" dirty="0">
                <a:latin typeface="+mn-ea"/>
                <a:ea typeface="+mn-ea"/>
                <a:cs typeface="Arial" panose="020B0604020202020204" pitchFamily="34" charset="0"/>
              </a:rPr>
              <a:t>Support multi-tenant management and control. Each tenant can independently plan and provision services. Resources of tenants are isolated without affecting each other.</a:t>
            </a:r>
          </a:p>
        </p:txBody>
      </p:sp>
      <p:sp>
        <p:nvSpPr>
          <p:cNvPr id="10" name="圆角矩形 9"/>
          <p:cNvSpPr/>
          <p:nvPr/>
        </p:nvSpPr>
        <p:spPr bwMode="auto">
          <a:xfrm>
            <a:off x="7140116" y="1641654"/>
            <a:ext cx="2916324" cy="4351341"/>
          </a:xfrm>
          <a:prstGeom prst="roundRect">
            <a:avLst/>
          </a:prstGeom>
          <a:gradFill>
            <a:gsLst>
              <a:gs pos="0">
                <a:schemeClr val="accent5">
                  <a:lumMod val="40000"/>
                  <a:lumOff val="60000"/>
                </a:schemeClr>
              </a:gs>
              <a:gs pos="48000">
                <a:schemeClr val="accent1"/>
              </a:gs>
              <a:gs pos="100000">
                <a:schemeClr val="accent5">
                  <a:lumMod val="40000"/>
                  <a:lumOff val="60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800"/>
              </a:spcBef>
              <a:spcAft>
                <a:spcPts val="800"/>
              </a:spcAft>
            </a:pPr>
            <a:r>
              <a:rPr lang="en-US" altLang="zh-CN" sz="1800" kern="100" dirty="0">
                <a:latin typeface="+mn-ea"/>
                <a:ea typeface="+mn-ea"/>
                <a:cs typeface="Arial" panose="020B0604020202020204" pitchFamily="34" charset="0"/>
              </a:rPr>
              <a:t>Supports communication between tenants, providing more flexibility for tenants and meeting various application requirements of users.</a:t>
            </a:r>
          </a:p>
        </p:txBody>
      </p:sp>
    </p:spTree>
    <p:extLst>
      <p:ext uri="{BB962C8B-B14F-4D97-AF65-F5344CB8AC3E}">
        <p14:creationId xmlns:p14="http://schemas.microsoft.com/office/powerpoint/2010/main" val="117077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r>
              <a:rPr lang="en-US" altLang="zh-CN" dirty="0">
                <a:solidFill>
                  <a:schemeClr val="bg1">
                    <a:lumMod val="50000"/>
                  </a:schemeClr>
                </a:solidFill>
              </a:rPr>
              <a:t>Introduction to the Agile Controller-DCN</a:t>
            </a:r>
          </a:p>
          <a:p>
            <a:r>
              <a:rPr lang="en-US" altLang="zh-CN" dirty="0">
                <a:solidFill>
                  <a:schemeClr val="bg1">
                    <a:lumMod val="50000"/>
                  </a:schemeClr>
                </a:solidFill>
              </a:rPr>
              <a:t>Functions of the Agile Controller-DCN</a:t>
            </a:r>
          </a:p>
          <a:p>
            <a:r>
              <a:rPr lang="en-US" altLang="zh-CN" b="1" dirty="0"/>
              <a:t>Application Scenarios of the Agile Controller-DCN</a:t>
            </a:r>
          </a:p>
          <a:p>
            <a:r>
              <a:rPr lang="en-US" altLang="zh-CN" dirty="0">
                <a:solidFill>
                  <a:schemeClr val="bg1">
                    <a:lumMod val="50000"/>
                  </a:schemeClr>
                </a:solidFill>
              </a:rPr>
              <a:t>Standards and Protocols of the Agile Controller-DCN</a:t>
            </a:r>
          </a:p>
          <a:p>
            <a:pPr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64822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Cloud-Network Integration - </a:t>
            </a:r>
            <a:r>
              <a:rPr lang="en-US" altLang="zh-CN" dirty="0" err="1"/>
              <a:t>FusionSphere</a:t>
            </a:r>
            <a:endParaRPr lang="en-US" dirty="0">
              <a:latin typeface="微软雅黑" panose="020B0503020204020204" pitchFamily="34" charset="-122"/>
            </a:endParaRPr>
          </a:p>
        </p:txBody>
      </p:sp>
      <p:pic>
        <p:nvPicPr>
          <p:cNvPr id="4" name="Picture 2" descr="http://127.0.0.1:7890/pages/AEG1122L/02/AEG1122L/02/resources/en-us_image_0062430237.png">
            <a:extLst>
              <a:ext uri="{FF2B5EF4-FFF2-40B4-BE49-F238E27FC236}">
                <a16:creationId xmlns:a16="http://schemas.microsoft.com/office/drawing/2014/main" id="{F28AC9C1-1CBC-49B2-B606-D847F6EF8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68" y="1223606"/>
            <a:ext cx="5688632" cy="515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93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26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r>
              <a:rPr lang="en-US" altLang="zh-CN" dirty="0"/>
              <a:t>This course describes the positioning, functions, application scenarios, standards, and protocols of the Agile Controller-DCN.</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4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Cloud-Network Integration - OpenStack</a:t>
            </a:r>
            <a:endParaRPr lang="en-US" dirty="0">
              <a:latin typeface="微软雅黑" panose="020B0503020204020204" pitchFamily="34" charset="-122"/>
            </a:endParaRPr>
          </a:p>
        </p:txBody>
      </p:sp>
      <p:pic>
        <p:nvPicPr>
          <p:cNvPr id="5" name="Picture 2" descr="http://127.0.0.1:7890/pages/AEG1122L/02/AEG1122L/02/resources/en-us_image_0062430208.png">
            <a:extLst>
              <a:ext uri="{FF2B5EF4-FFF2-40B4-BE49-F238E27FC236}">
                <a16:creationId xmlns:a16="http://schemas.microsoft.com/office/drawing/2014/main" id="{7AAF58D2-4991-4528-9126-1DDB8B783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1178233"/>
            <a:ext cx="4527169" cy="520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72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23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Network Virtualization - Computing</a:t>
            </a:r>
            <a:endParaRPr lang="en-US" dirty="0">
              <a:latin typeface="微软雅黑" panose="020B0503020204020204" pitchFamily="34" charset="-122"/>
            </a:endParaRPr>
          </a:p>
        </p:txBody>
      </p:sp>
      <p:pic>
        <p:nvPicPr>
          <p:cNvPr id="5" name="Picture 2" descr="http://127.0.0.1:7890/pages/AEG1122L/02/AEG1122L/02/resources/en-us_image_0062430244.png">
            <a:extLst>
              <a:ext uri="{FF2B5EF4-FFF2-40B4-BE49-F238E27FC236}">
                <a16:creationId xmlns:a16="http://schemas.microsoft.com/office/drawing/2014/main" id="{6D4F9094-D968-490C-BA4E-ADC2AB64F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1160463"/>
            <a:ext cx="6048672" cy="52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33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67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Network Virtualization - Hosting</a:t>
            </a:r>
            <a:endParaRPr lang="en-US" dirty="0">
              <a:latin typeface="微软雅黑" panose="020B0503020204020204" pitchFamily="34" charset="-122"/>
            </a:endParaRPr>
          </a:p>
        </p:txBody>
      </p:sp>
      <p:pic>
        <p:nvPicPr>
          <p:cNvPr id="5" name="Picture 2" descr="http://127.0.0.1:7890/pages/AEG1122L/02/AEG1122L/02/resources/en-us_image_0062430358.png">
            <a:extLst>
              <a:ext uri="{FF2B5EF4-FFF2-40B4-BE49-F238E27FC236}">
                <a16:creationId xmlns:a16="http://schemas.microsoft.com/office/drawing/2014/main" id="{E32E82DD-7EF1-47EF-8702-6D6069102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20" y="1288777"/>
            <a:ext cx="4932548" cy="510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514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11998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r>
              <a:rPr lang="en-US" altLang="zh-CN" dirty="0">
                <a:solidFill>
                  <a:schemeClr val="bg1">
                    <a:lumMod val="50000"/>
                  </a:schemeClr>
                </a:solidFill>
              </a:rPr>
              <a:t>Introduction to the Agile Controller-DCN</a:t>
            </a:r>
          </a:p>
          <a:p>
            <a:r>
              <a:rPr lang="en-US" altLang="zh-CN" dirty="0">
                <a:solidFill>
                  <a:schemeClr val="bg1">
                    <a:lumMod val="50000"/>
                  </a:schemeClr>
                </a:solidFill>
              </a:rPr>
              <a:t>Functions of the Agile Controller-DCN</a:t>
            </a:r>
          </a:p>
          <a:p>
            <a:r>
              <a:rPr lang="en-US" altLang="zh-CN" dirty="0">
                <a:solidFill>
                  <a:schemeClr val="bg1">
                    <a:lumMod val="50000"/>
                  </a:schemeClr>
                </a:solidFill>
              </a:rPr>
              <a:t>Application Scenarios of the Agile Controller-DCN</a:t>
            </a:r>
          </a:p>
          <a:p>
            <a:r>
              <a:rPr lang="en-US" altLang="zh-CN" b="1" dirty="0"/>
              <a:t>Standards and Protocols of the Agile Controller-DCN</a:t>
            </a:r>
          </a:p>
          <a:p>
            <a:pPr lvl="1"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602185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Standards Compliance</a:t>
            </a:r>
            <a:endParaRPr lang="en-US" dirty="0"/>
          </a:p>
        </p:txBody>
      </p:sp>
      <p:sp>
        <p:nvSpPr>
          <p:cNvPr id="10" name="文本占位符 9"/>
          <p:cNvSpPr>
            <a:spLocks noGrp="1"/>
          </p:cNvSpPr>
          <p:nvPr>
            <p:ph type="body" sz="quarter" idx="10"/>
          </p:nvPr>
        </p:nvSpPr>
        <p:spPr/>
        <p:txBody>
          <a:bodyPr/>
          <a:lstStyle/>
          <a:p>
            <a:pPr>
              <a:lnSpc>
                <a:spcPct val="100000"/>
              </a:lnSpc>
            </a:pPr>
            <a:r>
              <a:rPr lang="en-US" altLang="zh-CN" sz="1400" dirty="0"/>
              <a:t>Southbound interface protocol</a:t>
            </a:r>
          </a:p>
          <a:p>
            <a:pPr lvl="1">
              <a:lnSpc>
                <a:spcPct val="100000"/>
              </a:lnSpc>
            </a:pPr>
            <a:r>
              <a:rPr lang="en-US" altLang="zh-CN" sz="1400" dirty="0">
                <a:latin typeface="+mn-ea"/>
              </a:rPr>
              <a:t>Southbound interface protocols include the NETCONF, </a:t>
            </a:r>
            <a:r>
              <a:rPr lang="en-US" altLang="zh-CN" sz="1400" dirty="0" err="1">
                <a:latin typeface="+mn-ea"/>
              </a:rPr>
              <a:t>OpenFlow</a:t>
            </a:r>
            <a:r>
              <a:rPr lang="en-US" altLang="zh-CN" sz="1400" dirty="0">
                <a:latin typeface="+mn-ea"/>
              </a:rPr>
              <a:t>, and SNMPv3</a:t>
            </a: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lvl="1">
              <a:lnSpc>
                <a:spcPct val="100000"/>
              </a:lnSpc>
            </a:pPr>
            <a:endParaRPr lang="en-US" altLang="zh-CN" sz="1400" dirty="0">
              <a:latin typeface="+mn-ea"/>
            </a:endParaRPr>
          </a:p>
          <a:p>
            <a:pPr>
              <a:lnSpc>
                <a:spcPct val="100000"/>
              </a:lnSpc>
            </a:pPr>
            <a:r>
              <a:rPr lang="en-US" altLang="zh-CN" sz="1400" dirty="0"/>
              <a:t>Northbound interface protocol</a:t>
            </a:r>
          </a:p>
          <a:p>
            <a:pPr lvl="1">
              <a:lnSpc>
                <a:spcPct val="100000"/>
              </a:lnSpc>
            </a:pPr>
            <a:r>
              <a:rPr lang="en-US" altLang="zh-CN" sz="1400" dirty="0">
                <a:latin typeface="+mn-ea"/>
              </a:rPr>
              <a:t>Northbound interface protocols include HTTPS and HTTP 1.1</a:t>
            </a:r>
          </a:p>
          <a:p>
            <a:endParaRPr lang="zh-CN" altLang="en-US" dirty="0"/>
          </a:p>
        </p:txBody>
      </p:sp>
      <p:graphicFrame>
        <p:nvGraphicFramePr>
          <p:cNvPr id="12" name="1982755710"/>
          <p:cNvGraphicFramePr>
            <a:graphicFrameLocks noGrp="1"/>
          </p:cNvGraphicFramePr>
          <p:nvPr>
            <p:extLst>
              <p:ext uri="{D42A27DB-BD31-4B8C-83A1-F6EECF244321}">
                <p14:modId xmlns:p14="http://schemas.microsoft.com/office/powerpoint/2010/main" val="1810698628"/>
              </p:ext>
            </p:extLst>
          </p:nvPr>
        </p:nvGraphicFramePr>
        <p:xfrm>
          <a:off x="2531604" y="1988840"/>
          <a:ext cx="7128792" cy="1445760"/>
        </p:xfrm>
        <a:graphic>
          <a:graphicData uri="http://schemas.openxmlformats.org/drawingml/2006/table">
            <a:tbl>
              <a:tblPr firstRow="1" bandRow="1"/>
              <a:tblGrid>
                <a:gridCol w="3564396">
                  <a:extLst>
                    <a:ext uri="{9D8B030D-6E8A-4147-A177-3AD203B41FA5}">
                      <a16:colId xmlns:a16="http://schemas.microsoft.com/office/drawing/2014/main" val="20000"/>
                    </a:ext>
                  </a:extLst>
                </a:gridCol>
                <a:gridCol w="3564396">
                  <a:extLst>
                    <a:ext uri="{9D8B030D-6E8A-4147-A177-3AD203B41FA5}">
                      <a16:colId xmlns:a16="http://schemas.microsoft.com/office/drawing/2014/main" val="20001"/>
                    </a:ext>
                  </a:extLst>
                </a:gridCol>
              </a:tblGrid>
              <a:tr h="360000">
                <a:tc>
                  <a:txBody>
                    <a:bodyPr/>
                    <a:lstStyle/>
                    <a:p>
                      <a:pPr algn="ctr">
                        <a:lnSpc>
                          <a:spcPct val="100000"/>
                        </a:lnSpc>
                        <a:spcBef>
                          <a:spcPts val="400"/>
                        </a:spcBef>
                        <a:spcAft>
                          <a:spcPts val="400"/>
                        </a:spcAft>
                      </a:pPr>
                      <a:r>
                        <a:rPr lang="en-US" altLang="zh-CN" sz="1200" b="1" dirty="0">
                          <a:effectLst/>
                          <a:latin typeface="FrutigerNext LT Regular"/>
                        </a:rPr>
                        <a:t>Standard No.</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1200" b="1" dirty="0">
                          <a:effectLst/>
                          <a:latin typeface="FrutigerNext LT Regular"/>
                        </a:rPr>
                        <a:t>Description</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360000">
                <a:tc>
                  <a:txBody>
                    <a:bodyPr/>
                    <a:lstStyle/>
                    <a:p>
                      <a:pPr>
                        <a:lnSpc>
                          <a:spcPct val="100000"/>
                        </a:lnSpc>
                        <a:spcBef>
                          <a:spcPts val="400"/>
                        </a:spcBef>
                        <a:spcAft>
                          <a:spcPts val="400"/>
                        </a:spcAft>
                      </a:pPr>
                      <a:r>
                        <a:rPr lang="en-US" sz="1200">
                          <a:effectLst/>
                          <a:latin typeface="FrutigerNext LT Regular"/>
                        </a:rPr>
                        <a:t>RFC6241</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1200">
                          <a:effectLst/>
                          <a:latin typeface="FrutigerNext LT Regular"/>
                        </a:rPr>
                        <a:t>Network configuration protocol (NETCONF)</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60000">
                <a:tc>
                  <a:txBody>
                    <a:bodyPr/>
                    <a:lstStyle/>
                    <a:p>
                      <a:pPr>
                        <a:lnSpc>
                          <a:spcPct val="100000"/>
                        </a:lnSpc>
                        <a:spcBef>
                          <a:spcPts val="400"/>
                        </a:spcBef>
                        <a:spcAft>
                          <a:spcPts val="400"/>
                        </a:spcAft>
                      </a:pPr>
                      <a:r>
                        <a:rPr lang="en-US" sz="1200" dirty="0">
                          <a:effectLst/>
                          <a:latin typeface="FrutigerNext LT Regular"/>
                        </a:rPr>
                        <a:t>RFC3414</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1200">
                          <a:effectLst/>
                          <a:latin typeface="FrutigerNext LT Regular"/>
                        </a:rPr>
                        <a:t>Simple network management protocol v3 (SNMPv3), based on a user authentication model</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60000">
                <a:tc>
                  <a:txBody>
                    <a:bodyPr/>
                    <a:lstStyle/>
                    <a:p>
                      <a:pPr>
                        <a:lnSpc>
                          <a:spcPct val="100000"/>
                        </a:lnSpc>
                        <a:spcBef>
                          <a:spcPts val="400"/>
                        </a:spcBef>
                        <a:spcAft>
                          <a:spcPts val="400"/>
                        </a:spcAft>
                      </a:pPr>
                      <a:r>
                        <a:rPr lang="en-US" sz="1200">
                          <a:effectLst/>
                          <a:latin typeface="FrutigerNext LT Regular"/>
                        </a:rPr>
                        <a:t>OpenFlow Switch Specification Version 1.3.4</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400"/>
                        </a:spcBef>
                        <a:spcAft>
                          <a:spcPts val="400"/>
                        </a:spcAft>
                      </a:pPr>
                      <a:r>
                        <a:rPr lang="en-US" sz="1200" dirty="0" err="1">
                          <a:effectLst/>
                          <a:latin typeface="FrutigerNext LT Regular"/>
                        </a:rPr>
                        <a:t>OpenFlow</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3" name="340983629"/>
          <p:cNvGraphicFramePr>
            <a:graphicFrameLocks noGrp="1"/>
          </p:cNvGraphicFramePr>
          <p:nvPr>
            <p:extLst>
              <p:ext uri="{D42A27DB-BD31-4B8C-83A1-F6EECF244321}">
                <p14:modId xmlns:p14="http://schemas.microsoft.com/office/powerpoint/2010/main" val="2243794959"/>
              </p:ext>
            </p:extLst>
          </p:nvPr>
        </p:nvGraphicFramePr>
        <p:xfrm>
          <a:off x="2531604" y="4617132"/>
          <a:ext cx="7128792" cy="1080000"/>
        </p:xfrm>
        <a:graphic>
          <a:graphicData uri="http://schemas.openxmlformats.org/drawingml/2006/table">
            <a:tbl>
              <a:tblPr firstRow="1" bandRow="1"/>
              <a:tblGrid>
                <a:gridCol w="3564396">
                  <a:extLst>
                    <a:ext uri="{9D8B030D-6E8A-4147-A177-3AD203B41FA5}">
                      <a16:colId xmlns:a16="http://schemas.microsoft.com/office/drawing/2014/main" val="20000"/>
                    </a:ext>
                  </a:extLst>
                </a:gridCol>
                <a:gridCol w="3564396">
                  <a:extLst>
                    <a:ext uri="{9D8B030D-6E8A-4147-A177-3AD203B41FA5}">
                      <a16:colId xmlns:a16="http://schemas.microsoft.com/office/drawing/2014/main" val="20001"/>
                    </a:ext>
                  </a:extLst>
                </a:gridCol>
              </a:tblGrid>
              <a:tr h="360000">
                <a:tc>
                  <a:txBody>
                    <a:bodyPr/>
                    <a:lstStyle/>
                    <a:p>
                      <a:pPr algn="ctr">
                        <a:lnSpc>
                          <a:spcPct val="100000"/>
                        </a:lnSpc>
                        <a:spcBef>
                          <a:spcPts val="400"/>
                        </a:spcBef>
                        <a:spcAft>
                          <a:spcPts val="400"/>
                        </a:spcAft>
                      </a:pPr>
                      <a:r>
                        <a:rPr lang="en-US" altLang="zh-CN" sz="1200" b="1" dirty="0">
                          <a:effectLst/>
                          <a:latin typeface="FrutigerNext LT Regular"/>
                        </a:rPr>
                        <a:t>Standard No.</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1200" b="1" dirty="0">
                          <a:effectLst/>
                          <a:latin typeface="FrutigerNext LT Regular"/>
                        </a:rPr>
                        <a:t>Description</a:t>
                      </a:r>
                      <a:endParaRPr lang="en-US" altLang="zh-CN" sz="1200" b="1" dirty="0">
                        <a:effectLst/>
                        <a:latin typeface="FrutigerNext LT Regular"/>
                        <a:ea typeface="黑体" panose="02010609060101010101" pitchFamily="49" charset="-122"/>
                        <a:cs typeface="Book Antiqua" panose="02040602050305030304" pitchFamily="18" charset="0"/>
                      </a:endParaRPr>
                    </a:p>
                  </a:txBody>
                  <a:tcPr marL="68580" marR="6858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360000">
                <a:tc>
                  <a:txBody>
                    <a:bodyPr/>
                    <a:lstStyle/>
                    <a:p>
                      <a:pPr>
                        <a:lnSpc>
                          <a:spcPct val="100000"/>
                        </a:lnSpc>
                        <a:spcBef>
                          <a:spcPts val="400"/>
                        </a:spcBef>
                        <a:spcAft>
                          <a:spcPts val="400"/>
                        </a:spcAft>
                      </a:pPr>
                      <a:r>
                        <a:rPr lang="en-US" sz="1200">
                          <a:effectLst/>
                          <a:latin typeface="FrutigerNext LT Regular"/>
                        </a:rPr>
                        <a:t>RFC2818</a:t>
                      </a:r>
                      <a:endParaRPr lang="en-US" altLang="zh-CN" sz="120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1200">
                          <a:effectLst/>
                          <a:latin typeface="FrutigerNext LT Regular"/>
                        </a:rPr>
                        <a:t>HTTP, based on TLS</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60000">
                <a:tc>
                  <a:txBody>
                    <a:bodyPr/>
                    <a:lstStyle/>
                    <a:p>
                      <a:pPr>
                        <a:lnSpc>
                          <a:spcPct val="100000"/>
                        </a:lnSpc>
                        <a:spcBef>
                          <a:spcPts val="400"/>
                        </a:spcBef>
                        <a:spcAft>
                          <a:spcPts val="400"/>
                        </a:spcAft>
                      </a:pPr>
                      <a:r>
                        <a:rPr lang="en-US" sz="1200">
                          <a:effectLst/>
                          <a:latin typeface="FrutigerNext LT Regular"/>
                        </a:rPr>
                        <a:t>RFC2616</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400"/>
                        </a:spcBef>
                        <a:spcAft>
                          <a:spcPts val="400"/>
                        </a:spcAft>
                      </a:pPr>
                      <a:r>
                        <a:rPr lang="en-US" altLang="zh-CN" sz="1200" dirty="0">
                          <a:effectLst/>
                          <a:latin typeface="FrutigerNext LT Regular"/>
                        </a:rPr>
                        <a:t>Hypertext Transfer Protocol 1.1</a:t>
                      </a:r>
                      <a:endParaRPr lang="en-US" altLang="zh-CN" sz="1200" dirty="0">
                        <a:effectLst/>
                        <a:latin typeface="FrutigerNext LT Regular"/>
                        <a:ea typeface="宋体" panose="02010600030101010101" pitchFamily="2" charset="-122"/>
                        <a:cs typeface="Arial" panose="020B0604020202020204" pitchFamily="34" charset="0"/>
                      </a:endParaRPr>
                    </a:p>
                  </a:txBody>
                  <a:tcPr marL="68580" marR="6858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866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noAutofit/>
          </a:bodyPr>
          <a:lstStyle/>
          <a:p>
            <a:pPr fontAlgn="ctr"/>
            <a:r>
              <a:rPr lang="en-US" altLang="zh-CN" dirty="0"/>
              <a:t>Single-Answer Question</a:t>
            </a:r>
          </a:p>
          <a:p>
            <a:pPr lvl="1" fontAlgn="ctr"/>
            <a:r>
              <a:rPr lang="en-US" altLang="zh-CN" dirty="0">
                <a:latin typeface="+mn-ea"/>
              </a:rPr>
              <a:t>Which of the following is not a southbound interface protocol of Agile Controller-DCN?</a:t>
            </a:r>
          </a:p>
          <a:p>
            <a:pPr marL="744537" lvl="1" indent="-342900" fontAlgn="ctr">
              <a:buFont typeface="+mj-lt"/>
              <a:buAutoNum type="alphaUcPeriod"/>
            </a:pPr>
            <a:r>
              <a:rPr lang="en-US" altLang="zh-CN" sz="1400" dirty="0">
                <a:latin typeface="+mn-ea"/>
              </a:rPr>
              <a:t>NETCONF</a:t>
            </a:r>
          </a:p>
          <a:p>
            <a:pPr marL="744537" lvl="1" indent="-342900" fontAlgn="ctr">
              <a:buFont typeface="+mj-lt"/>
              <a:buAutoNum type="alphaUcPeriod"/>
            </a:pPr>
            <a:r>
              <a:rPr lang="en-US" altLang="zh-CN" sz="1400" dirty="0">
                <a:latin typeface="+mn-ea"/>
              </a:rPr>
              <a:t>SNMP</a:t>
            </a:r>
          </a:p>
          <a:p>
            <a:pPr marL="744537" lvl="1" indent="-342900" fontAlgn="ctr">
              <a:buFont typeface="+mj-lt"/>
              <a:buAutoNum type="alphaUcPeriod"/>
            </a:pPr>
            <a:r>
              <a:rPr lang="en-US" altLang="zh-CN" sz="1400" dirty="0" err="1">
                <a:latin typeface="+mn-ea"/>
              </a:rPr>
              <a:t>OpenFlow</a:t>
            </a:r>
            <a:endParaRPr lang="en-US" altLang="zh-CN" sz="1400" dirty="0">
              <a:latin typeface="+mn-ea"/>
            </a:endParaRPr>
          </a:p>
          <a:p>
            <a:pPr marL="744537" lvl="1" indent="-342900" fontAlgn="ctr">
              <a:buFont typeface="+mj-lt"/>
              <a:buAutoNum type="alphaUcPeriod"/>
            </a:pPr>
            <a:r>
              <a:rPr lang="en-US" altLang="zh-CN" sz="1400" dirty="0">
                <a:latin typeface="+mn-ea"/>
              </a:rPr>
              <a:t>OSPF</a:t>
            </a:r>
          </a:p>
          <a:p>
            <a:pPr fontAlgn="ctr"/>
            <a:r>
              <a:rPr lang="en-US" altLang="zh-CN" dirty="0"/>
              <a:t>Multiple-Answer Question</a:t>
            </a:r>
          </a:p>
          <a:p>
            <a:pPr lvl="1" fontAlgn="ctr"/>
            <a:r>
              <a:rPr lang="en-US" altLang="zh-CN" dirty="0">
                <a:latin typeface="+mn-ea"/>
              </a:rPr>
              <a:t>Which of the following are overlay networking modes in Huawei </a:t>
            </a:r>
            <a:r>
              <a:rPr lang="en-US" altLang="zh-CN" dirty="0" err="1">
                <a:latin typeface="+mn-ea"/>
              </a:rPr>
              <a:t>CloudFabric</a:t>
            </a:r>
            <a:r>
              <a:rPr lang="en-US" altLang="zh-CN" dirty="0">
                <a:latin typeface="+mn-ea"/>
              </a:rPr>
              <a:t> Solution? </a:t>
            </a:r>
          </a:p>
          <a:p>
            <a:pPr marL="744537" lvl="1" indent="-342900" fontAlgn="ctr">
              <a:buFont typeface="+mj-lt"/>
              <a:buAutoNum type="alphaUcPeriod"/>
            </a:pPr>
            <a:r>
              <a:rPr lang="en-US" altLang="zh-CN" sz="1400" dirty="0">
                <a:latin typeface="+mn-ea"/>
              </a:rPr>
              <a:t>Host overlay</a:t>
            </a:r>
          </a:p>
          <a:p>
            <a:pPr marL="744537" lvl="1" indent="-342900" fontAlgn="ctr">
              <a:buFont typeface="+mj-lt"/>
              <a:buAutoNum type="alphaUcPeriod"/>
            </a:pPr>
            <a:r>
              <a:rPr lang="en-US" altLang="zh-CN" sz="1400" dirty="0">
                <a:latin typeface="+mn-ea"/>
              </a:rPr>
              <a:t>Physical overlay</a:t>
            </a:r>
          </a:p>
          <a:p>
            <a:pPr marL="744537" lvl="1" indent="-342900" fontAlgn="ctr">
              <a:buFont typeface="+mj-lt"/>
              <a:buAutoNum type="alphaUcPeriod"/>
            </a:pPr>
            <a:r>
              <a:rPr lang="en-US" altLang="zh-CN" sz="1400" dirty="0">
                <a:latin typeface="+mn-ea"/>
              </a:rPr>
              <a:t>Network overlay</a:t>
            </a:r>
          </a:p>
          <a:p>
            <a:pPr marL="744537" lvl="1" indent="-342900" fontAlgn="ctr">
              <a:buFont typeface="+mj-lt"/>
              <a:buAutoNum type="alphaUcPeriod"/>
            </a:pPr>
            <a:r>
              <a:rPr lang="en-US" altLang="zh-CN" sz="1400" dirty="0">
                <a:latin typeface="+mn-ea"/>
              </a:rPr>
              <a:t>Hybrid overlay</a:t>
            </a:r>
          </a:p>
          <a:p>
            <a:pPr lvl="1" fontAlgn="ctr"/>
            <a:br>
              <a:rPr lang="en-US" altLang="zh-CN" dirty="0">
                <a:latin typeface="微软雅黑" panose="020B0503020204020204" pitchFamily="34" charset="-122"/>
              </a:rPr>
            </a:br>
            <a:endParaRPr lang="en-US" altLang="zh-CN" dirty="0">
              <a:latin typeface="微软雅黑" panose="020B0503020204020204" pitchFamily="34" charset="-122"/>
            </a:endParaRPr>
          </a:p>
          <a:p>
            <a:pPr lvl="1" fontAlgn="ctr"/>
            <a:endParaRPr lang="en-US" altLang="zh-CN" dirty="0">
              <a:latin typeface="微软雅黑" panose="020B0503020204020204" pitchFamily="34" charset="-122"/>
            </a:endParaRPr>
          </a:p>
          <a:p>
            <a:pPr lvl="1" fontAlgn="ctr"/>
            <a:endParaRPr lang="en-US" altLang="zh-CN" dirty="0">
              <a:latin typeface="微软雅黑" panose="020B0503020204020204" pitchFamily="34" charset="-122"/>
            </a:endParaRPr>
          </a:p>
        </p:txBody>
      </p:sp>
    </p:spTree>
    <p:extLst>
      <p:ext uri="{BB962C8B-B14F-4D97-AF65-F5344CB8AC3E}">
        <p14:creationId xmlns:p14="http://schemas.microsoft.com/office/powerpoint/2010/main" val="2993309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1"/>
          </p:nvPr>
        </p:nvSpPr>
        <p:spPr/>
        <p:txBody>
          <a:bodyPr>
            <a:noAutofit/>
          </a:bodyPr>
          <a:lstStyle/>
          <a:p>
            <a:r>
              <a:rPr lang="en-US" altLang="zh-CN" dirty="0"/>
              <a:t>Introduction to the Agile Controller-DCN</a:t>
            </a:r>
          </a:p>
          <a:p>
            <a:r>
              <a:rPr lang="en-US" altLang="zh-CN" dirty="0"/>
              <a:t>Functions of the Agile Controller-DCN</a:t>
            </a:r>
          </a:p>
          <a:p>
            <a:r>
              <a:rPr lang="en-US" altLang="zh-CN" dirty="0"/>
              <a:t>Application scenarios of the Agile Controller-DCN</a:t>
            </a:r>
          </a:p>
          <a:p>
            <a:r>
              <a:rPr lang="en-US" altLang="zh-CN" dirty="0"/>
              <a:t>Standards and protocols of the Agile Controller-DCN</a:t>
            </a:r>
          </a:p>
        </p:txBody>
      </p:sp>
    </p:spTree>
    <p:extLst>
      <p:ext uri="{BB962C8B-B14F-4D97-AF65-F5344CB8AC3E}">
        <p14:creationId xmlns:p14="http://schemas.microsoft.com/office/powerpoint/2010/main" val="159897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en-US" altLang="zh-CN" dirty="0"/>
              <a:t>Upon completion of this course, you will be able to:</a:t>
            </a:r>
          </a:p>
          <a:p>
            <a:pPr lvl="1"/>
            <a:r>
              <a:rPr lang="en-US" altLang="zh-CN" dirty="0"/>
              <a:t>Understand basic information about the Agile Controller-DCN.</a:t>
            </a:r>
          </a:p>
          <a:p>
            <a:pPr lvl="1"/>
            <a:r>
              <a:rPr lang="en-US" altLang="zh-CN" dirty="0"/>
              <a:t>Understand functions of the Agile Controller-DCN.</a:t>
            </a:r>
          </a:p>
          <a:p>
            <a:pPr lvl="1"/>
            <a:r>
              <a:rPr lang="en-US" altLang="zh-CN" dirty="0"/>
              <a:t>Be familiar with application scenarios of the Agile Controller-DCN.</a:t>
            </a:r>
          </a:p>
          <a:p>
            <a:pPr lvl="1"/>
            <a:r>
              <a:rPr lang="en-US" altLang="zh-CN" dirty="0"/>
              <a:t>Be familiar with standards and protocols with which the Agile Controller-DCN complies.</a:t>
            </a:r>
          </a:p>
          <a:p>
            <a:pPr marL="654050" indent="-315913" algn="l"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fontAlgn="ctr"/>
            <a:r>
              <a:rPr lang="en-US" altLang="zh-CN" dirty="0"/>
              <a:t>Agile Controller-DCN</a:t>
            </a:r>
          </a:p>
          <a:p>
            <a:pPr lvl="1" fontAlgn="ctr"/>
            <a:r>
              <a:rPr lang="en-US" altLang="zh-CN" dirty="0">
                <a:latin typeface="+mn-ea"/>
              </a:rPr>
              <a:t>http://support.huawei.com/enterprise/zh/sdn-controller/agile-controller-dcn-pid-21481886</a:t>
            </a:r>
          </a:p>
          <a:p>
            <a:pPr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noAutofit/>
          </a:bodyPr>
          <a:lstStyle/>
          <a:p>
            <a:pPr fontAlgn="ctr"/>
            <a:r>
              <a:rPr lang="en-US" altLang="zh-CN" dirty="0">
                <a:latin typeface="微软雅黑" panose="020B0503020204020204" pitchFamily="34" charset="-122"/>
                <a:ea typeface="微软雅黑" panose="020B0503020204020204" pitchFamily="34" charset="-122"/>
              </a:rPr>
              <a:t>Huawei e-Learning website:</a:t>
            </a:r>
          </a:p>
          <a:p>
            <a:pPr lvl="1" fontAlgn="ctr"/>
            <a:r>
              <a:rPr lang="en-US" altLang="zh-CN" dirty="0">
                <a:latin typeface="微软雅黑" panose="020B0503020204020204" pitchFamily="34" charset="-122"/>
                <a:ea typeface="微软雅黑" panose="020B0503020204020204" pitchFamily="34" charset="-122"/>
              </a:rPr>
              <a:t>http://support.huawei.com/learning/Index!toTrainIndex</a:t>
            </a:r>
          </a:p>
          <a:p>
            <a:pPr fontAlgn="ctr"/>
            <a:r>
              <a:rPr lang="en-US" altLang="zh-CN" dirty="0">
                <a:latin typeface="微软雅黑" panose="020B0503020204020204" pitchFamily="34" charset="-122"/>
                <a:ea typeface="微软雅黑" panose="020B0503020204020204" pitchFamily="34" charset="-122"/>
              </a:rPr>
              <a:t>Huawei support case library:</a:t>
            </a:r>
          </a:p>
          <a:p>
            <a:pPr lvl="1" fontAlgn="ctr"/>
            <a:r>
              <a:rPr lang="en-US" altLang="zh-CN" dirty="0">
                <a:latin typeface="微软雅黑" panose="020B0503020204020204" pitchFamily="34" charset="-122"/>
                <a:ea typeface="微软雅黑" panose="020B0503020204020204" pitchFamily="34" charset="-122"/>
              </a:rPr>
              <a:t>http://support.huawei.com/enterprise/servicecenter?lang=zh</a:t>
            </a:r>
          </a:p>
          <a:p>
            <a:pPr fontAlgn="ct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noAutofit/>
          </a:bodyPr>
          <a:lstStyle/>
          <a:p>
            <a:r>
              <a:rPr lang="en-US" altLang="zh-CN" b="1" dirty="0"/>
              <a:t>Introduction to the Agile Controller-DCN</a:t>
            </a:r>
          </a:p>
          <a:p>
            <a:r>
              <a:rPr lang="en-US" altLang="zh-CN" dirty="0">
                <a:solidFill>
                  <a:schemeClr val="bg1">
                    <a:lumMod val="50000"/>
                  </a:schemeClr>
                </a:solidFill>
              </a:rPr>
              <a:t>Functions of the Agile Controller-DCN</a:t>
            </a:r>
          </a:p>
          <a:p>
            <a:r>
              <a:rPr lang="en-US" altLang="zh-CN" dirty="0">
                <a:solidFill>
                  <a:schemeClr val="bg1">
                    <a:lumMod val="50000"/>
                  </a:schemeClr>
                </a:solidFill>
              </a:rPr>
              <a:t>Application Scenarios of the Agile Controller-DCN</a:t>
            </a:r>
          </a:p>
          <a:p>
            <a:r>
              <a:rPr lang="en-US" altLang="zh-CN" dirty="0">
                <a:solidFill>
                  <a:schemeClr val="bg1">
                    <a:lumMod val="50000"/>
                  </a:schemeClr>
                </a:solidFill>
              </a:rPr>
              <a:t>Standards and Protocols of the Agile Controller-DCN</a:t>
            </a:r>
          </a:p>
        </p:txBody>
      </p:sp>
    </p:spTree>
    <p:extLst>
      <p:ext uri="{BB962C8B-B14F-4D97-AF65-F5344CB8AC3E}">
        <p14:creationId xmlns:p14="http://schemas.microsoft.com/office/powerpoint/2010/main" val="403772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Positioning : Super Brain</a:t>
            </a:r>
            <a:endParaRPr lang="en-US" dirty="0"/>
          </a:p>
        </p:txBody>
      </p:sp>
      <p:sp>
        <p:nvSpPr>
          <p:cNvPr id="28" name="文本占位符 5"/>
          <p:cNvSpPr txBox="1">
            <a:spLocks/>
          </p:cNvSpPr>
          <p:nvPr/>
        </p:nvSpPr>
        <p:spPr>
          <a:xfrm>
            <a:off x="911424" y="1248786"/>
            <a:ext cx="5887796" cy="4680000"/>
          </a:xfrm>
          <a:prstGeom prst="rect">
            <a:avLst/>
          </a:prstGeom>
        </p:spPr>
        <p:txBody>
          <a:bodyPr>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en-US" altLang="zh-CN" sz="1600" dirty="0">
                <a:latin typeface="+mn-ea"/>
              </a:rPr>
              <a:t>The Agile Controller-DCN is a new-generation SDN controller oriented to the data center network (DCN).</a:t>
            </a:r>
          </a:p>
          <a:p>
            <a:r>
              <a:rPr lang="en-US" altLang="zh-CN" sz="1600" dirty="0">
                <a:latin typeface="+mn-ea"/>
              </a:rPr>
              <a:t>The Agile Controller-DCN has a new open and reliable architecture and is a core component in the data center SDN solution.</a:t>
            </a:r>
          </a:p>
          <a:p>
            <a:r>
              <a:rPr lang="en-US" altLang="zh-CN" sz="1600" dirty="0">
                <a:latin typeface="+mn-ea"/>
              </a:rPr>
              <a:t>The Agile Controller-DCN provides application-based network automation to simply network deployment.</a:t>
            </a:r>
          </a:p>
          <a:p>
            <a:r>
              <a:rPr lang="en-US" altLang="zh-CN" sz="1600" dirty="0">
                <a:latin typeface="+mn-ea"/>
              </a:rPr>
              <a:t>The Agile Controller-DCN can seamlessly interconnect with mainstream cloud platforms and computing management platforms. It also supports reliable distributed clustering and multi-DC disaster recovery mechanisms.</a:t>
            </a:r>
          </a:p>
          <a:p>
            <a:pPr fontAlgn="ctr"/>
            <a:endParaRPr lang="en-US" altLang="zh-CN" sz="1200" kern="0" dirty="0">
              <a:latin typeface="微软雅黑" panose="020B0503020204020204" pitchFamily="34" charset="-122"/>
              <a:ea typeface="微软雅黑" panose="020B0503020204020204" pitchFamily="34" charset="-122"/>
            </a:endParaRPr>
          </a:p>
        </p:txBody>
      </p:sp>
      <p:pic>
        <p:nvPicPr>
          <p:cNvPr id="340" name="Picture 2" descr="http://127.0.0.1:7890/pages/AEG1122L/02/AEG1122L/02/resources/en-us_image_0074480927.png">
            <a:extLst>
              <a:ext uri="{FF2B5EF4-FFF2-40B4-BE49-F238E27FC236}">
                <a16:creationId xmlns:a16="http://schemas.microsoft.com/office/drawing/2014/main" id="{FC81A3BB-45FA-4A6E-897E-FB1446255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742" y="1901605"/>
            <a:ext cx="4568121" cy="362946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5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10400"/>
            <a:ext cx="10729892" cy="640800"/>
          </a:xfrm>
        </p:spPr>
        <p:txBody>
          <a:bodyPr/>
          <a:lstStyle/>
          <a:p>
            <a:r>
              <a:rPr lang="en-US" altLang="zh-CN" dirty="0"/>
              <a:t>Physical Deployment Architecture</a:t>
            </a:r>
            <a:endParaRPr lang="en-US" spc="-100" dirty="0">
              <a:latin typeface="微软雅黑" panose="020B0503020204020204" pitchFamily="34" charset="-122"/>
            </a:endParaRPr>
          </a:p>
        </p:txBody>
      </p:sp>
      <p:graphicFrame>
        <p:nvGraphicFramePr>
          <p:cNvPr id="14" name="740863761"/>
          <p:cNvGraphicFramePr>
            <a:graphicFrameLocks noGrp="1"/>
          </p:cNvGraphicFramePr>
          <p:nvPr>
            <p:extLst>
              <p:ext uri="{D42A27DB-BD31-4B8C-83A1-F6EECF244321}">
                <p14:modId xmlns:p14="http://schemas.microsoft.com/office/powerpoint/2010/main" val="2900704189"/>
              </p:ext>
            </p:extLst>
          </p:nvPr>
        </p:nvGraphicFramePr>
        <p:xfrm>
          <a:off x="6204012" y="1484784"/>
          <a:ext cx="5112371" cy="4759783"/>
        </p:xfrm>
        <a:graphic>
          <a:graphicData uri="http://schemas.openxmlformats.org/drawingml/2006/table">
            <a:tbl>
              <a:tblPr firstRow="1" bandRow="1"/>
              <a:tblGrid>
                <a:gridCol w="889107">
                  <a:extLst>
                    <a:ext uri="{9D8B030D-6E8A-4147-A177-3AD203B41FA5}">
                      <a16:colId xmlns:a16="http://schemas.microsoft.com/office/drawing/2014/main" val="20000"/>
                    </a:ext>
                  </a:extLst>
                </a:gridCol>
                <a:gridCol w="2076068">
                  <a:extLst>
                    <a:ext uri="{9D8B030D-6E8A-4147-A177-3AD203B41FA5}">
                      <a16:colId xmlns:a16="http://schemas.microsoft.com/office/drawing/2014/main" val="20001"/>
                    </a:ext>
                  </a:extLst>
                </a:gridCol>
                <a:gridCol w="2147196">
                  <a:extLst>
                    <a:ext uri="{9D8B030D-6E8A-4147-A177-3AD203B41FA5}">
                      <a16:colId xmlns:a16="http://schemas.microsoft.com/office/drawing/2014/main" val="20002"/>
                    </a:ext>
                  </a:extLst>
                </a:gridCol>
              </a:tblGrid>
              <a:tr h="321042">
                <a:tc>
                  <a:txBody>
                    <a:bodyPr/>
                    <a:lstStyle/>
                    <a:p>
                      <a:pPr algn="ctr">
                        <a:lnSpc>
                          <a:spcPct val="100000"/>
                        </a:lnSpc>
                      </a:pPr>
                      <a:r>
                        <a:rPr lang="en-US" altLang="zh-CN" sz="900" b="1" kern="1200">
                          <a:effectLst/>
                          <a:latin typeface="+mn-lt"/>
                          <a:ea typeface="+mn-ea"/>
                        </a:rPr>
                        <a:t>Module Type</a:t>
                      </a:r>
                      <a:endParaRPr lang="en-US" altLang="zh-CN" sz="900" b="1" dirty="0">
                        <a:latin typeface="+mn-lt"/>
                        <a:ea typeface="+mn-ea"/>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900" b="1">
                          <a:effectLst/>
                          <a:latin typeface="+mn-lt"/>
                          <a:ea typeface="+mn-ea"/>
                        </a:rPr>
                        <a:t>Function Description</a:t>
                      </a:r>
                      <a:endParaRPr lang="en-US" altLang="zh-CN" sz="900" b="1" dirty="0">
                        <a:effectLst/>
                        <a:latin typeface="+mn-lt"/>
                        <a:ea typeface="+mn-ea"/>
                        <a:cs typeface="Book Antiqua" panose="02040602050305030304" pitchFamily="18" charset="0"/>
                      </a:endParaRPr>
                    </a:p>
                  </a:txBody>
                  <a:tcPr marL="36000" marR="36000" marT="36000" marB="360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spcBef>
                          <a:spcPts val="400"/>
                        </a:spcBef>
                        <a:spcAft>
                          <a:spcPts val="400"/>
                        </a:spcAft>
                      </a:pPr>
                      <a:r>
                        <a:rPr lang="en-US" altLang="zh-CN" sz="900" b="1" dirty="0">
                          <a:effectLst/>
                          <a:latin typeface="+mn-lt"/>
                          <a:ea typeface="+mn-ea"/>
                        </a:rPr>
                        <a:t>Deployment</a:t>
                      </a:r>
                      <a:endParaRPr lang="en-US" altLang="zh-CN" sz="900" b="1" dirty="0">
                        <a:effectLst/>
                        <a:latin typeface="+mn-lt"/>
                        <a:ea typeface="+mn-ea"/>
                        <a:cs typeface="Book Antiqua" panose="02040602050305030304" pitchFamily="18" charset="0"/>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764482">
                <a:tc>
                  <a:txBody>
                    <a:bodyPr/>
                    <a:lstStyle/>
                    <a:p>
                      <a:pPr algn="ctr">
                        <a:lnSpc>
                          <a:spcPct val="100000"/>
                        </a:lnSpc>
                        <a:spcBef>
                          <a:spcPts val="400"/>
                        </a:spcBef>
                        <a:spcAft>
                          <a:spcPts val="400"/>
                        </a:spcAft>
                      </a:pPr>
                      <a:r>
                        <a:rPr lang="en-US" altLang="zh-CN" sz="900">
                          <a:effectLst/>
                          <a:latin typeface="+mn-lt"/>
                          <a:ea typeface="+mn-ea"/>
                        </a:rPr>
                        <a:t>Northbound proxy</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Provides unified northbound access through a floating IP address, and forwards northbound requests to different service cluster nodes for load balancing.</a:t>
                      </a:r>
                      <a:endParaRPr lang="en-US" altLang="zh-CN" sz="900" dirty="0">
                        <a:effectLst/>
                        <a:latin typeface="+mn-lt"/>
                        <a:ea typeface="+mn-ea"/>
                        <a:cs typeface="Arial" panose="020B0604020202020204" pitchFamily="34" charset="0"/>
                      </a:endParaRPr>
                    </a:p>
                  </a:txBody>
                  <a:tcPr marL="36000" marR="36000" marT="36000" marB="36000" anchor="ctr"/>
                </a:tc>
                <a:tc>
                  <a:txBody>
                    <a:bodyPr/>
                    <a:lstStyle/>
                    <a:p>
                      <a:pPr marL="0" marR="0" lvl="0" indent="0" algn="l" defTabSz="914400" rtl="0" eaLnBrk="1" fontAlgn="auto" latinLnBrk="0" hangingPunct="1">
                        <a:lnSpc>
                          <a:spcPct val="100000"/>
                        </a:lnSpc>
                        <a:spcBef>
                          <a:spcPts val="400"/>
                        </a:spcBef>
                        <a:spcAft>
                          <a:spcPts val="400"/>
                        </a:spcAft>
                        <a:buClrTx/>
                        <a:buSzPts val="650"/>
                        <a:buFont typeface="Wingdings" panose="05000000000000000000" pitchFamily="2" charset="2"/>
                        <a:buNone/>
                        <a:tabLst>
                          <a:tab pos="180340" algn="l"/>
                        </a:tabLst>
                        <a:defRPr/>
                      </a:pPr>
                      <a:r>
                        <a:rPr lang="en-US" altLang="zh-CN" sz="900">
                          <a:effectLst/>
                          <a:latin typeface="+mn-lt"/>
                          <a:ea typeface="+mn-ea"/>
                        </a:rPr>
                        <a:t>In a cluster, only two nodes provide the northbound proxy function. To improve the system reliability, Northbound proxy</a:t>
                      </a:r>
                      <a:r>
                        <a:rPr lang="en-US" altLang="zh-CN" sz="900" b="1" baseline="0">
                          <a:effectLst/>
                          <a:latin typeface="+mn-lt"/>
                          <a:ea typeface="+mn-ea"/>
                          <a:cs typeface="Arial" panose="020B0604020202020204" pitchFamily="34" charset="0"/>
                        </a:rPr>
                        <a:t> </a:t>
                      </a:r>
                      <a:r>
                        <a:rPr lang="en-US" altLang="zh-CN" sz="900">
                          <a:effectLst/>
                          <a:latin typeface="+mn-lt"/>
                          <a:ea typeface="+mn-ea"/>
                        </a:rPr>
                        <a:t>is deployed on two cluster nodes in active/standby mode.</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917379">
                <a:tc>
                  <a:txBody>
                    <a:bodyPr/>
                    <a:lstStyle/>
                    <a:p>
                      <a:pPr algn="ctr">
                        <a:lnSpc>
                          <a:spcPct val="100000"/>
                        </a:lnSpc>
                        <a:spcBef>
                          <a:spcPts val="400"/>
                        </a:spcBef>
                        <a:spcAft>
                          <a:spcPts val="400"/>
                        </a:spcAft>
                      </a:pPr>
                      <a:r>
                        <a:rPr lang="en-US" altLang="zh-CN" sz="900">
                          <a:effectLst/>
                          <a:latin typeface="+mn-lt"/>
                          <a:ea typeface="+mn-ea"/>
                        </a:rPr>
                        <a:t>Cluster management</a:t>
                      </a:r>
                      <a:r>
                        <a:rPr lang="en-US" sz="900" kern="100">
                          <a:effectLst/>
                          <a:latin typeface="+mn-lt"/>
                          <a:ea typeface="+mn-ea"/>
                        </a:rPr>
                        <a:t> </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Uses the floating IP address for management of all Agile Controller-DCN cluster nodes, such as the internal cluster configuration and maintenance, cluster configuration, startup, stop, and process protection.</a:t>
                      </a:r>
                      <a:endParaRPr lang="en-US" altLang="zh-CN" sz="900" dirty="0">
                        <a:effectLst/>
                        <a:latin typeface="+mn-lt"/>
                        <a:ea typeface="+mn-ea"/>
                        <a:cs typeface="Arial" panose="020B0604020202020204" pitchFamily="34" charset="0"/>
                      </a:endParaRPr>
                    </a:p>
                  </a:txBody>
                  <a:tcPr marL="36000" marR="36000" marT="36000" marB="36000" anchor="ctr"/>
                </a:tc>
                <a:tc>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a:effectLst/>
                          <a:latin typeface="+mn-lt"/>
                          <a:ea typeface="+mn-ea"/>
                        </a:rPr>
                        <a:t>In a cluster, only two nodes provide the cluster management function. Cluster management is deployed in active/standby mode on the cluster nodes where northbound proxy is deployed.</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917379">
                <a:tc>
                  <a:txBody>
                    <a:bodyPr/>
                    <a:lstStyle/>
                    <a:p>
                      <a:pPr algn="ctr">
                        <a:lnSpc>
                          <a:spcPct val="100000"/>
                        </a:lnSpc>
                        <a:spcBef>
                          <a:spcPts val="400"/>
                        </a:spcBef>
                        <a:spcAft>
                          <a:spcPts val="400"/>
                        </a:spcAft>
                      </a:pPr>
                      <a:r>
                        <a:rPr lang="en-US" altLang="zh-CN" sz="900">
                          <a:effectLst/>
                          <a:latin typeface="+mn-lt"/>
                          <a:ea typeface="+mn-ea"/>
                        </a:rPr>
                        <a:t>Service processing</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Indicates service management nodes that are used to process the Agile Controller-DCN services, such as NE management, topology management, and service provisioning, and send processing results to southbound forwarding devices.</a:t>
                      </a:r>
                      <a:endParaRPr lang="en-US" altLang="zh-CN" sz="900" dirty="0">
                        <a:effectLst/>
                        <a:latin typeface="+mn-lt"/>
                        <a:ea typeface="+mn-ea"/>
                        <a:cs typeface="Arial" panose="020B0604020202020204" pitchFamily="34" charset="0"/>
                      </a:endParaRPr>
                    </a:p>
                  </a:txBody>
                  <a:tcPr marL="36000" marR="36000" marT="36000" marB="36000" anchor="ctr"/>
                </a:tc>
                <a:tc>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a:effectLst/>
                          <a:latin typeface="+mn-lt"/>
                          <a:ea typeface="+mn-ea"/>
                        </a:rPr>
                        <a:t>The cluster deployment mode is used and at least 3 service processing nodes are required. If the cluster performance reaches the bottleneck, you can add nodes to improve the cluster performance.</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1042">
                <a:tc>
                  <a:txBody>
                    <a:bodyPr/>
                    <a:lstStyle/>
                    <a:p>
                      <a:pPr algn="ctr">
                        <a:lnSpc>
                          <a:spcPct val="100000"/>
                        </a:lnSpc>
                        <a:spcBef>
                          <a:spcPts val="400"/>
                        </a:spcBef>
                        <a:spcAft>
                          <a:spcPts val="400"/>
                        </a:spcAft>
                      </a:pPr>
                      <a:r>
                        <a:rPr lang="en-US" altLang="zh-CN" sz="900">
                          <a:effectLst/>
                          <a:latin typeface="+mn-lt"/>
                          <a:ea typeface="+mn-ea"/>
                        </a:rPr>
                        <a:t>Distributed lock</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Provides capabilities of locking global resources for services.</a:t>
                      </a:r>
                      <a:endParaRPr lang="en-US" altLang="zh-CN" sz="900" dirty="0">
                        <a:effectLst/>
                        <a:latin typeface="+mn-lt"/>
                        <a:ea typeface="+mn-ea"/>
                        <a:cs typeface="Arial" panose="020B0604020202020204" pitchFamily="34" charset="0"/>
                      </a:endParaRPr>
                    </a:p>
                  </a:txBody>
                  <a:tcPr marL="36000" marR="36000" marT="36000" marB="36000" anchor="ctr"/>
                </a:tc>
                <a:tc rowSpan="2">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a:effectLst/>
                          <a:latin typeface="+mn-lt"/>
                          <a:ea typeface="+mn-ea"/>
                        </a:rPr>
                        <a:t>The components use the cluster deployment mode and can be deployed independently or on the cluster nodes where service processing is deployed.</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11586">
                <a:tc>
                  <a:txBody>
                    <a:bodyPr/>
                    <a:lstStyle/>
                    <a:p>
                      <a:pPr algn="ctr">
                        <a:lnSpc>
                          <a:spcPct val="100000"/>
                        </a:lnSpc>
                        <a:spcBef>
                          <a:spcPts val="400"/>
                        </a:spcBef>
                        <a:spcAft>
                          <a:spcPts val="400"/>
                        </a:spcAft>
                      </a:pPr>
                      <a:r>
                        <a:rPr lang="en-US" altLang="zh-CN" sz="900">
                          <a:effectLst/>
                          <a:latin typeface="+mn-lt"/>
                          <a:ea typeface="+mn-ea"/>
                        </a:rPr>
                        <a:t>Distributed queue</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tcPr>
                </a:tc>
                <a:tc>
                  <a:txBody>
                    <a:bodyPr/>
                    <a:lstStyle/>
                    <a:p>
                      <a:pPr>
                        <a:lnSpc>
                          <a:spcPct val="100000"/>
                        </a:lnSpc>
                        <a:spcBef>
                          <a:spcPts val="400"/>
                        </a:spcBef>
                        <a:spcAft>
                          <a:spcPts val="400"/>
                        </a:spcAft>
                      </a:pPr>
                      <a:r>
                        <a:rPr lang="en-US" altLang="zh-CN" sz="900">
                          <a:effectLst/>
                          <a:latin typeface="+mn-lt"/>
                          <a:ea typeface="+mn-ea"/>
                        </a:rPr>
                        <a:t>A message sender sends the message to a message queue. Multiple receivers obtain the data and process their services in parallel, accelerating service processing.</a:t>
                      </a:r>
                      <a:endParaRPr lang="en-US" altLang="zh-CN" sz="900" dirty="0">
                        <a:effectLst/>
                        <a:latin typeface="+mn-lt"/>
                        <a:ea typeface="+mn-ea"/>
                        <a:cs typeface="Arial" panose="020B0604020202020204" pitchFamily="34" charset="0"/>
                      </a:endParaRPr>
                    </a:p>
                  </a:txBody>
                  <a:tcPr marL="36000" marR="36000" marT="36000" marB="36000" anchor="ctr"/>
                </a:tc>
                <a:tc vMerge="1">
                  <a:txBody>
                    <a:bodyPr/>
                    <a:lstStyle/>
                    <a:p>
                      <a:endParaRPr lang="zh-CN" altLang="en-US"/>
                    </a:p>
                  </a:txBody>
                  <a:tcPr/>
                </a:tc>
                <a:extLst>
                  <a:ext uri="{0D108BD9-81ED-4DB2-BD59-A6C34878D82A}">
                    <a16:rowId xmlns:a16="http://schemas.microsoft.com/office/drawing/2014/main" val="10005"/>
                  </a:ext>
                </a:extLst>
              </a:tr>
              <a:tr h="611586">
                <a:tc>
                  <a:txBody>
                    <a:bodyPr/>
                    <a:lstStyle/>
                    <a:p>
                      <a:pPr algn="ctr">
                        <a:lnSpc>
                          <a:spcPct val="100000"/>
                        </a:lnSpc>
                        <a:spcBef>
                          <a:spcPts val="400"/>
                        </a:spcBef>
                        <a:spcAft>
                          <a:spcPts val="400"/>
                        </a:spcAft>
                      </a:pPr>
                      <a:r>
                        <a:rPr lang="en-US" altLang="zh-CN" sz="900">
                          <a:effectLst/>
                          <a:latin typeface="+mn-lt"/>
                          <a:ea typeface="+mn-ea"/>
                        </a:rPr>
                        <a:t>Database</a:t>
                      </a:r>
                      <a:endParaRPr lang="en-US" altLang="zh-CN" sz="900" b="1" dirty="0">
                        <a:effectLst/>
                        <a:latin typeface="+mn-lt"/>
                        <a:ea typeface="+mn-ea"/>
                        <a:cs typeface="Arial" panose="020B0604020202020204" pitchFamily="34" charset="0"/>
                      </a:endParaRPr>
                    </a:p>
                  </a:txBody>
                  <a:tcPr marL="36000" marR="36000" marT="36000" marB="360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nSpc>
                          <a:spcPct val="100000"/>
                        </a:lnSpc>
                        <a:spcBef>
                          <a:spcPts val="400"/>
                        </a:spcBef>
                        <a:spcAft>
                          <a:spcPts val="400"/>
                        </a:spcAft>
                      </a:pPr>
                      <a:r>
                        <a:rPr lang="en-US" altLang="zh-CN" sz="900">
                          <a:effectLst/>
                          <a:latin typeface="+mn-lt"/>
                          <a:ea typeface="+mn-ea"/>
                        </a:rPr>
                        <a:t>Saves all service settings for real-time service query and configuration restoration after restart.</a:t>
                      </a:r>
                      <a:endParaRPr lang="en-US" altLang="zh-CN" sz="900" dirty="0">
                        <a:effectLst/>
                        <a:latin typeface="+mn-lt"/>
                        <a:ea typeface="+mn-ea"/>
                        <a:cs typeface="Arial" panose="020B0604020202020204" pitchFamily="34" charset="0"/>
                      </a:endParaRPr>
                    </a:p>
                  </a:txBody>
                  <a:tcPr marL="36000" marR="36000" marT="36000" marB="36000" anchor="ctr">
                    <a:lnB w="28575" cap="flat" cmpd="sng" algn="ctr">
                      <a:solidFill>
                        <a:schemeClr val="tx1"/>
                      </a:solidFill>
                      <a:prstDash val="solid"/>
                      <a:round/>
                      <a:headEnd type="none" w="med" len="med"/>
                      <a:tailEnd type="none" w="med" len="med"/>
                    </a:lnB>
                  </a:tcPr>
                </a:tc>
                <a:tc>
                  <a:txBody>
                    <a:bodyPr/>
                    <a:lstStyle/>
                    <a:p>
                      <a:pPr marL="0" lvl="0" indent="0">
                        <a:lnSpc>
                          <a:spcPct val="100000"/>
                        </a:lnSpc>
                        <a:spcBef>
                          <a:spcPts val="400"/>
                        </a:spcBef>
                        <a:spcAft>
                          <a:spcPts val="400"/>
                        </a:spcAft>
                        <a:buSzPts val="650"/>
                        <a:buFont typeface="Wingdings" panose="05000000000000000000" pitchFamily="2" charset="2"/>
                        <a:buNone/>
                        <a:tabLst>
                          <a:tab pos="180340" algn="l"/>
                        </a:tabLst>
                      </a:pPr>
                      <a:r>
                        <a:rPr lang="en-US" altLang="zh-CN" sz="900" dirty="0">
                          <a:effectLst/>
                          <a:latin typeface="+mn-lt"/>
                          <a:ea typeface="+mn-ea"/>
                        </a:rPr>
                        <a:t>The component uses the cluster deployment mode and can be deployed independently or on the cluster nodes where service processing is deployed.</a:t>
                      </a:r>
                      <a:endParaRPr lang="en-US" altLang="zh-CN" sz="900" dirty="0">
                        <a:effectLst/>
                        <a:latin typeface="+mn-lt"/>
                        <a:ea typeface="+mn-ea"/>
                        <a:cs typeface="Arial" panose="020B0604020202020204" pitchFamily="34" charset="0"/>
                      </a:endParaRPr>
                    </a:p>
                  </a:txBody>
                  <a:tcPr marL="36000" marR="36000" marT="36000" marB="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5" name="Picture 2" descr="http://127.0.0.1:7890/pages/AEG1122L/02/AEG1122L/02/resources/en-us_image_0070211670.png">
            <a:extLst>
              <a:ext uri="{FF2B5EF4-FFF2-40B4-BE49-F238E27FC236}">
                <a16:creationId xmlns:a16="http://schemas.microsoft.com/office/drawing/2014/main" id="{B433E474-B89F-423B-AB37-5E0B1E50D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1808820"/>
            <a:ext cx="4014051" cy="37084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3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fontAlgn="ctr"/>
            <a:r>
              <a:rPr lang="en-US" altLang="zh-CN" dirty="0"/>
              <a:t>Logical Architecture</a:t>
            </a:r>
            <a:endParaRPr lang="en-US" dirty="0">
              <a:latin typeface="微软雅黑" panose="020B0503020204020204" pitchFamily="34" charset="-122"/>
            </a:endParaRPr>
          </a:p>
        </p:txBody>
      </p:sp>
      <p:sp>
        <p:nvSpPr>
          <p:cNvPr id="37" name="403193956">
            <a:extLst>
              <a:ext uri="{FF2B5EF4-FFF2-40B4-BE49-F238E27FC236}">
                <a16:creationId xmlns:a16="http://schemas.microsoft.com/office/drawing/2014/main" id="{90D70568-6815-415A-8D2F-6C3B56D77EA9}"/>
              </a:ext>
            </a:extLst>
          </p:cNvPr>
          <p:cNvSpPr txBox="1">
            <a:spLocks/>
          </p:cNvSpPr>
          <p:nvPr/>
        </p:nvSpPr>
        <p:spPr>
          <a:xfrm>
            <a:off x="911424" y="1233488"/>
            <a:ext cx="4392488" cy="3924300"/>
          </a:xfrm>
          <a:prstGeom prst="rect">
            <a:avLst/>
          </a:prstGeom>
        </p:spPr>
        <p:txBody>
          <a:bodyPr wrap="square">
            <a:noAutofit/>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pPr marL="180975" indent="-180975">
              <a:lnSpc>
                <a:spcPct val="100000"/>
              </a:lnSpc>
            </a:pPr>
            <a:r>
              <a:rPr lang="en-US" altLang="zh-CN" sz="1400" kern="0" dirty="0">
                <a:latin typeface="+mn-ea"/>
              </a:rPr>
              <a:t>Basic service layer of the distributed system: This plane provides the basic middleware service and Model Driven Framework (MDF) programming framework for SDN distributed programming.</a:t>
            </a:r>
          </a:p>
          <a:p>
            <a:pPr marL="180975" indent="-180975">
              <a:lnSpc>
                <a:spcPct val="100000"/>
              </a:lnSpc>
            </a:pPr>
            <a:r>
              <a:rPr lang="en-US" altLang="zh-CN" sz="1400" kern="0" dirty="0">
                <a:latin typeface="+mn-ea"/>
              </a:rPr>
              <a:t>System engineering plane: This plane provides functions such as the Agile Controller-DCN cluster installation, deployment, scale-in, scale-out, and upgrade.</a:t>
            </a:r>
          </a:p>
          <a:p>
            <a:pPr marL="180975" indent="-180975">
              <a:lnSpc>
                <a:spcPct val="100000"/>
              </a:lnSpc>
            </a:pPr>
            <a:r>
              <a:rPr lang="en-US" altLang="zh-CN" sz="1400" kern="0" dirty="0">
                <a:latin typeface="+mn-ea"/>
              </a:rPr>
              <a:t>System management plane: This plane provides system management capabilities for SDN services, including configuration management, security management, Authentication, Authorization, and Accounting (AAA) management, service performance monitoring, and fault management.  </a:t>
            </a:r>
          </a:p>
          <a:p>
            <a:pPr marL="180975" indent="-180975">
              <a:lnSpc>
                <a:spcPct val="100000"/>
              </a:lnSpc>
            </a:pPr>
            <a:r>
              <a:rPr lang="en-US" altLang="zh-CN" sz="1400" kern="0" dirty="0">
                <a:latin typeface="+mn-ea"/>
              </a:rPr>
              <a:t>System service plane: This plane is the key for Agile Controller-DCN service implementation. It collects network resources in the southbound and abstracts them for unified display and provides open northbound interfaces to provision SDN network services. </a:t>
            </a:r>
            <a:br>
              <a:rPr lang="en-US" altLang="zh-CN" sz="1200" kern="0" dirty="0">
                <a:latin typeface="+mn-ea"/>
              </a:rPr>
            </a:br>
            <a:endParaRPr lang="en-US" altLang="zh-CN" sz="1200" kern="0" dirty="0">
              <a:latin typeface="+mn-ea"/>
            </a:endParaRPr>
          </a:p>
        </p:txBody>
      </p:sp>
      <p:pic>
        <p:nvPicPr>
          <p:cNvPr id="38" name="Picture 2" descr="http://127.0.0.1:7890/pages/AEG1122L/02/AEG1122L/02/resources/en-us_image_0070211673.png">
            <a:extLst>
              <a:ext uri="{FF2B5EF4-FFF2-40B4-BE49-F238E27FC236}">
                <a16:creationId xmlns:a16="http://schemas.microsoft.com/office/drawing/2014/main" id="{7C8B40B1-A359-43D0-AC73-AC5E75E37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924" y="1655074"/>
            <a:ext cx="5820336" cy="393292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0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2689"/>
      </p:ext>
    </p:extLst>
  </p:cSld>
  <p:clrMapOvr>
    <a:masterClrMapping/>
  </p:clrMapOvr>
</p:sld>
</file>

<file path=ppt/theme/theme1.xml><?xml version="1.0" encoding="utf-8"?>
<a:theme xmlns:a="http://schemas.openxmlformats.org/drawingml/2006/main" name="培训与认证部-母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CC226774B8D87F4D92D9D1F6859ED44E" ma:contentTypeVersion="0" ma:contentTypeDescription="新建文档。" ma:contentTypeScope="" ma:versionID="15bce46875ac2ce7cb7e987677f92eb8">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2.xml><?xml version="1.0" encoding="utf-8"?>
<ds:datastoreItem xmlns:ds="http://schemas.openxmlformats.org/officeDocument/2006/customXml" ds:itemID="{E17BD8AE-C614-4C71-A6E9-9364E002D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E3093B-232B-4C15-AB25-7F1FBE134870}">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66586</TotalTime>
  <Words>8950</Words>
  <Application>Microsoft Office PowerPoint</Application>
  <PresentationFormat>Широкоэкранный</PresentationFormat>
  <Paragraphs>499</Paragraphs>
  <Slides>42</Slides>
  <Notes>42</Notes>
  <HiddenSlides>8</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42</vt:i4>
      </vt:variant>
    </vt:vector>
  </HeadingPairs>
  <TitlesOfParts>
    <vt:vector size="50" baseType="lpstr">
      <vt:lpstr>微软雅黑</vt:lpstr>
      <vt:lpstr>华文细黑</vt:lpstr>
      <vt:lpstr>Arial</vt:lpstr>
      <vt:lpstr>FrutigerNext LT Light</vt:lpstr>
      <vt:lpstr>FrutigerNext LT Medium</vt:lpstr>
      <vt:lpstr>FrutigerNext LT Regular</vt:lpstr>
      <vt:lpstr>Wingdings</vt:lpstr>
      <vt:lpstr>培训与认证部-母版</vt:lpstr>
      <vt:lpstr>Презентация PowerPoint</vt:lpstr>
      <vt:lpstr>Introduction to the Agile Controller-DCN</vt:lpstr>
      <vt:lpstr>Презентация PowerPoint</vt:lpstr>
      <vt:lpstr>Презентация PowerPoint</vt:lpstr>
      <vt:lpstr>Презентация PowerPoint</vt:lpstr>
      <vt:lpstr>Positioning : Super Brain</vt:lpstr>
      <vt:lpstr>Physical Deployment Architecture</vt:lpstr>
      <vt:lpstr>Logical Architecture</vt:lpstr>
      <vt:lpstr>Презентация PowerPoint</vt:lpstr>
      <vt:lpstr>Презентация PowerPoint</vt:lpstr>
      <vt:lpstr>Basic Concepts of Underlay</vt:lpstr>
      <vt:lpstr>Underlay Network Features of Huawei  CloudFabric Solution</vt:lpstr>
      <vt:lpstr>Презентация PowerPoint</vt:lpstr>
      <vt:lpstr>Basic Concepts of Overlay</vt:lpstr>
      <vt:lpstr>Basic Concepts of Overlay</vt:lpstr>
      <vt:lpstr>Overlay Networking - Network Overlay</vt:lpstr>
      <vt:lpstr>Overlay Networking - Host Overlay</vt:lpstr>
      <vt:lpstr>Overlay Networking - Hybrid Overlay</vt:lpstr>
      <vt:lpstr>Презентация PowerPoint</vt:lpstr>
      <vt:lpstr>Flexible Service Orchestration</vt:lpstr>
      <vt:lpstr>Refined O&amp;M</vt:lpstr>
      <vt:lpstr>Презентация PowerPoint</vt:lpstr>
      <vt:lpstr>Multi-DC Pooling</vt:lpstr>
      <vt:lpstr>Geographic Redundancy Deployment</vt:lpstr>
      <vt:lpstr>Southbound and Northbound Openness</vt:lpstr>
      <vt:lpstr>Multi-tenant Control</vt:lpstr>
      <vt:lpstr>Презентация PowerPoint</vt:lpstr>
      <vt:lpstr>Cloud-Network Integration - FusionSphere</vt:lpstr>
      <vt:lpstr>Презентация PowerPoint</vt:lpstr>
      <vt:lpstr>Cloud-Network Integration - OpenStack</vt:lpstr>
      <vt:lpstr>Презентация PowerPoint</vt:lpstr>
      <vt:lpstr>Network Virtualization - Computing</vt:lpstr>
      <vt:lpstr>Презентация PowerPoint</vt:lpstr>
      <vt:lpstr>Network Virtualization - Hosting</vt:lpstr>
      <vt:lpstr>Презентация PowerPoint</vt:lpstr>
      <vt:lpstr>Презентация PowerPoint</vt:lpstr>
      <vt:lpstr>Standards Compliance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Шкребец Александр Евгеньевич</cp:lastModifiedBy>
  <cp:revision>2594</cp:revision>
  <dcterms:created xsi:type="dcterms:W3CDTF">2003-08-21T06:48:56Z</dcterms:created>
  <dcterms:modified xsi:type="dcterms:W3CDTF">2023-04-18T11:01:53Z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(4)jNL0gM28At52Ieaf1valQ0LhCJhckLvJxApn9P4IOGXs2CxMSeBUEQOsYE7UL6xHmrDTkB0U
8XrwX0U2eGOvdKAbibq/OwBogqOvwFaAolHRNqNy2szIx/vIxGV3RldByVnAXNghwAf/C+Ny
nC0kXXrwMXgmyFvH5Z6NNWCVsONiwda3mR+L5JpGhOxLoPqs7SuuHSITb197MVyCXsGsK2ms
+l0YVy49NdVVuXoIAG</vt:lpwstr>
  </property>
  <property fmtid="{D5CDD505-2E9C-101B-9397-08002B2CF9AE}" pid="14" name="_new_ms_pID_725431">
    <vt:lpwstr>WNXmtkOaoMvO+RtN+AF98axcECtcDzeutF/RA/MuVrkTeP8na2B2yy
m1HCyY09R6IPysdOkoFKaGF95jn8IPRP7dOExBbQlWgSPqEZNo21+gLMWeFfBt+6pUhKdwFx
7ZPjMNuUrMypYPEZngI1VIdsJf4NZKyTLKZJ0nK7WxKub3aP/MoU61sfNyyw1Icb4IGb7OFn
9w8sA6NUyvf/2CAmXCRdXcc6p9josuAb8E0f</vt:lpwstr>
  </property>
  <property fmtid="{D5CDD505-2E9C-101B-9397-08002B2CF9AE}" pid="15" name="_new_ms_pID_725432">
    <vt:lpwstr>VPOcRqDszuG9Ea/DM6UvbMLgh7KalquPd6s3
kDXgkxV66sccXBRFRpUSm24+++OZrzrFJlZ9+cTKshms+WpKgjZh/IhT4aCGlcWjlqWZhRut
yeE31Jc/cvQKXkucHQJfR38BDLb6HDqUWvPBQ8sa4eIzSeLgq189G0a1RIIGyCiIJjSWXf10
g2H9RhGj00eoqTF/R7ak+JOb3Uld8rKRh6p8+RZSbt3zCH/cPW7Uhk</vt:lpwstr>
  </property>
  <property fmtid="{D5CDD505-2E9C-101B-9397-08002B2CF9AE}" pid="16" name="_new_ms_pID_725433">
    <vt:lpwstr>w4/CdPx+g5NrTVBBFR
HKTc81zHE57lJ6Sfop/J3Md4zKo=</vt:lpwstr>
  </property>
  <property fmtid="{D5CDD505-2E9C-101B-9397-08002B2CF9AE}" pid="17" name="_2015_ms_pID_725343">
    <vt:lpwstr>(3)NvjgcGS7B8w2JzHX3iTyOS5zlGEWbTeLH0kAjnHpv4md14AmLQjhDCasp6haQvwscT86I1ry
N/YNTPPq44HWZcXWX5yNPiOPPkF8V446WdMP1cBo3CR/xOJnW+nfLEodgHOVqgVlP9CrlrvZ
MQ0sgC4qFCPo248SPCc3sXY8a3q67nx9QAHDw3Y8AHs9df5eJ8z1eBqO0+geLU3ockrOkKv7
i/NFqHPfUKORYIS+6z</vt:lpwstr>
  </property>
  <property fmtid="{D5CDD505-2E9C-101B-9397-08002B2CF9AE}" pid="18" name="_2015_ms_pID_7253431">
    <vt:lpwstr>h3YcsniRu/qPdtyFHsb0S6O2PQhsCV5JWVr0ykn2VZKa7hwvQxlDuq
waEcYdKp/wQkrEzcyt4hLPVeIzndREyHrERiS/LhjKRJSqgVCqN4HhBX2T7bRLzGpXiHFzp8
8TYZezmLJQqhDA9FEKRxlYDejiEatFV/kuU/LRpta7uu5PT2twWaE1CiNFqkKCDlcZb9pg4G
UCHpCFwx451pQuLgZgl2C1OS6s1Z8ErfVWPY</vt:lpwstr>
  </property>
  <property fmtid="{D5CDD505-2E9C-101B-9397-08002B2CF9AE}" pid="19" name="_2015_ms_pID_7253432">
    <vt:lpwstr>TtrEKn5KOwEe9eQT9lPd9reRimh31bCgy4vv
RHSDhY89bcV52XwkcN+MR0dEVLd/HbbzZkCbfKwYpIc//oOfcpA=</vt:lpwstr>
  </property>
  <property fmtid="{D5CDD505-2E9C-101B-9397-08002B2CF9AE}" pid="20" name="ContentTypeId">
    <vt:lpwstr>0x010100CC226774B8D87F4D92D9D1F6859ED44E</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1561453443</vt:lpwstr>
  </property>
</Properties>
</file>