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4"/>
  </p:sldMasterIdLst>
  <p:notesMasterIdLst>
    <p:notesMasterId r:id="rId57"/>
  </p:notesMasterIdLst>
  <p:handoutMasterIdLst>
    <p:handoutMasterId r:id="rId58"/>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309" r:id="rId17"/>
    <p:sldId id="270" r:id="rId18"/>
    <p:sldId id="271" r:id="rId19"/>
    <p:sldId id="272" r:id="rId20"/>
    <p:sldId id="273" r:id="rId21"/>
    <p:sldId id="274" r:id="rId22"/>
    <p:sldId id="275" r:id="rId23"/>
    <p:sldId id="276" r:id="rId24"/>
    <p:sldId id="310" r:id="rId25"/>
    <p:sldId id="278" r:id="rId26"/>
    <p:sldId id="279" r:id="rId27"/>
    <p:sldId id="280" r:id="rId28"/>
    <p:sldId id="281" r:id="rId29"/>
    <p:sldId id="282" r:id="rId30"/>
    <p:sldId id="311" r:id="rId31"/>
    <p:sldId id="284" r:id="rId32"/>
    <p:sldId id="285" r:id="rId33"/>
    <p:sldId id="286" r:id="rId34"/>
    <p:sldId id="287" r:id="rId35"/>
    <p:sldId id="288" r:id="rId36"/>
    <p:sldId id="312" r:id="rId37"/>
    <p:sldId id="290" r:id="rId38"/>
    <p:sldId id="291" r:id="rId39"/>
    <p:sldId id="313"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6797675" cy="9926638"/>
  <p:embeddedFontLst>
    <p:embeddedFont>
      <p:font typeface="方正兰亭黑简体" panose="02010600030101010101" charset="-122"/>
      <p:regular r:id="rId59"/>
    </p:embeddedFont>
    <p:embeddedFont>
      <p:font typeface="MS PGothic" panose="020B0600070205080204" pitchFamily="34" charset="-128"/>
      <p:regular r:id="rId60"/>
    </p:embeddedFont>
    <p:embeddedFont>
      <p:font typeface="微软雅黑" panose="020B0503020204020204" pitchFamily="34" charset="-122"/>
      <p:regular r:id="rId61"/>
      <p:bold r:id="rId62"/>
    </p:embeddedFont>
    <p:embeddedFont>
      <p:font typeface="宋体" panose="02010600030101010101" pitchFamily="2" charset="-122"/>
      <p:regular r:id="rId63"/>
    </p:embeddedFont>
    <p:embeddedFont>
      <p:font typeface="黑体" panose="020B0604020202020204" charset="-122"/>
      <p:regular r:id="rId64"/>
    </p:embeddedFont>
  </p:embeddedFontLst>
  <p:custDataLst>
    <p:tags r:id="rId65"/>
  </p:custData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06" autoAdjust="0"/>
  </p:normalViewPr>
  <p:slideViewPr>
    <p:cSldViewPr snapToGrid="0" snapToObjects="1">
      <p:cViewPr varScale="1">
        <p:scale>
          <a:sx n="55" d="100"/>
          <a:sy n="55" d="100"/>
        </p:scale>
        <p:origin x="1096" y="32"/>
      </p:cViewPr>
      <p:guideLst/>
    </p:cSldViewPr>
  </p:slideViewPr>
  <p:outlineViewPr>
    <p:cViewPr>
      <p:scale>
        <a:sx n="33" d="100"/>
        <a:sy n="33" d="100"/>
      </p:scale>
      <p:origin x="0" y="-1636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9" d="100"/>
          <a:sy n="49" d="100"/>
        </p:scale>
        <p:origin x="2748" y="52"/>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5/17/2021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503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latin typeface="Arial" panose="020B0604020202020204" pitchFamily="34" charset="0"/>
                <a:cs typeface="Arial" panose="020B0604020202020204" pitchFamily="34" charset="0"/>
              </a:rPr>
              <a:t>Маршруты</a:t>
            </a:r>
            <a:r>
              <a:rPr lang="en-US" u="none" dirty="0">
                <a:latin typeface="Arial" panose="020B0604020202020204" pitchFamily="34" charset="0"/>
                <a:cs typeface="Arial" panose="020B0604020202020204" pitchFamily="34" charset="0"/>
              </a:rPr>
              <a:t> </a:t>
            </a:r>
            <a:r>
              <a:rPr lang="ru-RU" u="none" dirty="0">
                <a:latin typeface="Arial" panose="020B0604020202020204" pitchFamily="34" charset="0"/>
                <a:cs typeface="Arial" panose="020B0604020202020204" pitchFamily="34" charset="0"/>
              </a:rPr>
              <a:t>прямого подключения (</a:t>
            </a:r>
            <a:r>
              <a:rPr lang="en-US" u="none" dirty="0">
                <a:latin typeface="Arial" panose="020B0604020202020204" pitchFamily="34" charset="0"/>
                <a:cs typeface="Arial" panose="020B0604020202020204" pitchFamily="34" charset="0"/>
              </a:rPr>
              <a:t>direct</a:t>
            </a:r>
            <a:r>
              <a:rPr lang="ru-RU" u="none"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ru-RU" u="none" dirty="0">
                <a:latin typeface="Arial" panose="020B0604020202020204" pitchFamily="34" charset="0"/>
                <a:cs typeface="Arial" panose="020B0604020202020204" pitchFamily="34" charset="0"/>
              </a:rPr>
              <a:t>это маршруты в подсети, </a:t>
            </a:r>
            <a:r>
              <a:rPr lang="ru-RU" dirty="0">
                <a:latin typeface="Arial" panose="020B0604020202020204" pitchFamily="34" charset="0"/>
                <a:cs typeface="Arial" panose="020B0604020202020204" pitchFamily="34" charset="0"/>
              </a:rPr>
              <a:t>к которым принадлежат напрямую подключенные интерфейсы. Они автоматически генерируются </a:t>
            </a:r>
            <a:r>
              <a:rPr lang="ru-RU" u="none" dirty="0">
                <a:latin typeface="Arial" panose="020B0604020202020204" pitchFamily="34" charset="0"/>
                <a:cs typeface="Arial" panose="020B0604020202020204" pitchFamily="34" charset="0"/>
              </a:rPr>
              <a:t>маршрутизаторами</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sym typeface="+mn-lt"/>
            </a:endParaRPr>
          </a:p>
          <a:p>
            <a:pPr lvl="0"/>
            <a:r>
              <a:rPr lang="ru-RU" dirty="0">
                <a:latin typeface="Arial" panose="020B0604020202020204" pitchFamily="34" charset="0"/>
                <a:cs typeface="Arial" panose="020B0604020202020204" pitchFamily="34" charset="0"/>
              </a:rPr>
              <a:t>Статические маршруты настраиваются сетевыми администраторами вручную.</a:t>
            </a:r>
            <a:endParaRPr lang="ru-RU" altLang="zh-CN" dirty="0">
              <a:latin typeface="Arial" panose="020B0604020202020204" pitchFamily="34" charset="0"/>
              <a:cs typeface="Arial" panose="020B0604020202020204" pitchFamily="34" charset="0"/>
              <a:sym typeface="+mn-lt"/>
            </a:endParaRPr>
          </a:p>
          <a:p>
            <a:pPr lvl="0"/>
            <a:r>
              <a:rPr lang="ru-RU" dirty="0">
                <a:latin typeface="Arial" panose="020B0604020202020204" pitchFamily="34" charset="0"/>
                <a:cs typeface="Arial" panose="020B0604020202020204" pitchFamily="34" charset="0"/>
              </a:rPr>
              <a:t>Информацию</a:t>
            </a:r>
            <a:r>
              <a:rPr lang="ru-RU" baseline="0" dirty="0">
                <a:latin typeface="Arial" panose="020B0604020202020204" pitchFamily="34" charset="0"/>
                <a:cs typeface="Arial" panose="020B0604020202020204" pitchFamily="34" charset="0"/>
              </a:rPr>
              <a:t> о ди</a:t>
            </a:r>
            <a:r>
              <a:rPr lang="ru-RU" dirty="0">
                <a:latin typeface="Arial" panose="020B0604020202020204" pitchFamily="34" charset="0"/>
                <a:cs typeface="Arial" panose="020B0604020202020204" pitchFamily="34" charset="0"/>
              </a:rPr>
              <a:t>намических маршрутах </a:t>
            </a:r>
            <a:r>
              <a:rPr lang="ru-RU" u="none" dirty="0">
                <a:latin typeface="Arial" panose="020B0604020202020204" pitchFamily="34" charset="0"/>
                <a:cs typeface="Arial" panose="020B0604020202020204" pitchFamily="34" charset="0"/>
              </a:rPr>
              <a:t>получают  с помощью протоколов динамической маршрутизации, например, таких как OSPF, IS-IS и BGP.</a:t>
            </a:r>
            <a:endParaRPr lang="ru-RU" altLang="zh-CN" u="none" dirty="0">
              <a:latin typeface="Arial" panose="020B0604020202020204" pitchFamily="34" charset="0"/>
              <a:cs typeface="Arial" panose="020B0604020202020204" pitchFamily="34" charset="0"/>
              <a:sym typeface="+mn-lt"/>
            </a:endParaRPr>
          </a:p>
          <a:p>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0496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Когда пакет соответствует маршруту </a:t>
            </a:r>
            <a:r>
              <a:rPr lang="ru-RU" u="none" dirty="0">
                <a:latin typeface="Arial" panose="020B0604020202020204" pitchFamily="34" charset="0"/>
                <a:cs typeface="Arial" panose="020B0604020202020204" pitchFamily="34" charset="0"/>
              </a:rPr>
              <a:t>прямого подключения</a:t>
            </a:r>
            <a:r>
              <a:rPr lang="ru-RU" dirty="0">
                <a:latin typeface="Arial" panose="020B0604020202020204" pitchFamily="34" charset="0"/>
                <a:cs typeface="Arial" panose="020B0604020202020204" pitchFamily="34" charset="0"/>
              </a:rPr>
              <a:t>, маршрутизатор проверяет свои записи ARP и пересылает пакет на адрес назначения на основе записи ARP для этого адреса назначения. В этом случае маршрутизатор является последним </a:t>
            </a:r>
            <a:r>
              <a:rPr lang="ru-RU" u="none" dirty="0">
                <a:latin typeface="Arial" panose="020B0604020202020204" pitchFamily="34" charset="0"/>
                <a:cs typeface="Arial" panose="020B0604020202020204" pitchFamily="34" charset="0"/>
              </a:rPr>
              <a:t>на пути к устройству назначения</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Адрес следующего </a:t>
            </a:r>
            <a:r>
              <a:rPr lang="ru-RU" u="none" dirty="0">
                <a:latin typeface="Arial" panose="020B0604020202020204" pitchFamily="34" charset="0"/>
                <a:cs typeface="Arial" panose="020B0604020202020204" pitchFamily="34" charset="0"/>
              </a:rPr>
              <a:t>узла в маршруте прямого подключения не является адресом интерфейса другого маршрутизатора</a:t>
            </a:r>
            <a:r>
              <a:rPr lang="ru-RU" dirty="0">
                <a:latin typeface="Arial" panose="020B0604020202020204" pitchFamily="34" charset="0"/>
                <a:cs typeface="Arial" panose="020B0604020202020204" pitchFamily="34" charset="0"/>
              </a:rPr>
              <a:t>. Подсеть назначения маршрута</a:t>
            </a:r>
            <a:r>
              <a:rPr lang="ru-RU" baseline="0" dirty="0">
                <a:latin typeface="Arial" panose="020B0604020202020204" pitchFamily="34" charset="0"/>
                <a:cs typeface="Arial" panose="020B0604020202020204" pitchFamily="34" charset="0"/>
              </a:rPr>
              <a:t> </a:t>
            </a:r>
            <a:r>
              <a:rPr lang="ru-RU" u="none" baseline="0" dirty="0">
                <a:latin typeface="Arial" panose="020B0604020202020204" pitchFamily="34" charset="0"/>
                <a:cs typeface="Arial" panose="020B0604020202020204" pitchFamily="34" charset="0"/>
              </a:rPr>
              <a:t>прямого подключения</a:t>
            </a:r>
            <a:r>
              <a:rPr lang="ru-RU" baseline="0" dirty="0">
                <a:latin typeface="Arial" panose="020B0604020202020204" pitchFamily="34" charset="0"/>
                <a:cs typeface="Arial" panose="020B0604020202020204" pitchFamily="34" charset="0"/>
              </a:rPr>
              <a:t>– это </a:t>
            </a:r>
            <a:r>
              <a:rPr lang="ru-RU" dirty="0">
                <a:latin typeface="Arial" panose="020B0604020202020204" pitchFamily="34" charset="0"/>
                <a:cs typeface="Arial" panose="020B0604020202020204" pitchFamily="34" charset="0"/>
              </a:rPr>
              <a:t>подсеть, которой принадлежит локальный исходящий интерфейс. Локальный исходящий интерфейс является интерфейсом последнего </a:t>
            </a:r>
            <a:r>
              <a:rPr lang="ru-RU" u="none" dirty="0">
                <a:latin typeface="Arial" panose="020B0604020202020204" pitchFamily="34" charset="0"/>
                <a:cs typeface="Arial" panose="020B0604020202020204" pitchFamily="34" charset="0"/>
              </a:rPr>
              <a:t>маршрутизатора</a:t>
            </a:r>
            <a:r>
              <a:rPr lang="ru-RU" dirty="0">
                <a:latin typeface="Arial" panose="020B0604020202020204" pitchFamily="34" charset="0"/>
                <a:cs typeface="Arial" panose="020B0604020202020204" pitchFamily="34" charset="0"/>
              </a:rPr>
              <a:t> и не должен отправлять пакет другому </a:t>
            </a:r>
            <a:r>
              <a:rPr lang="ru-RU" u="none" dirty="0">
                <a:latin typeface="Arial" panose="020B0604020202020204" pitchFamily="34" charset="0"/>
                <a:cs typeface="Arial" panose="020B0604020202020204" pitchFamily="34" charset="0"/>
              </a:rPr>
              <a:t>маршрутизатору. </a:t>
            </a:r>
            <a:r>
              <a:rPr lang="ru-RU" dirty="0">
                <a:latin typeface="Arial" panose="020B0604020202020204" pitchFamily="34" charset="0"/>
                <a:cs typeface="Arial" panose="020B0604020202020204" pitchFamily="34" charset="0"/>
              </a:rPr>
              <a:t>Поэтому адрес следующего </a:t>
            </a:r>
            <a:r>
              <a:rPr lang="ru-RU" u="none" dirty="0">
                <a:latin typeface="Arial" panose="020B0604020202020204" pitchFamily="34" charset="0"/>
                <a:cs typeface="Arial" panose="020B0604020202020204" pitchFamily="34" charset="0"/>
              </a:rPr>
              <a:t>узла такого маршрута </a:t>
            </a:r>
            <a:r>
              <a:rPr lang="ru-RU" dirty="0">
                <a:latin typeface="Arial" panose="020B0604020202020204" pitchFamily="34" charset="0"/>
                <a:cs typeface="Arial" panose="020B0604020202020204" pitchFamily="34" charset="0"/>
              </a:rPr>
              <a:t>в таблице маршрутизации является адресом локального исходящего интерфейса.</a:t>
            </a:r>
            <a:endParaRPr lang="ru-RU" altLang="zh-CN"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Когда маршрутизатор пересылает пакеты с помощью </a:t>
            </a:r>
            <a:r>
              <a:rPr lang="ru-RU" u="none" dirty="0">
                <a:latin typeface="Arial" panose="020B0604020202020204" pitchFamily="34" charset="0"/>
                <a:cs typeface="Arial" panose="020B0604020202020204" pitchFamily="34" charset="0"/>
              </a:rPr>
              <a:t>маршрута прямого подключения</a:t>
            </a:r>
            <a:r>
              <a:rPr lang="ru-RU" dirty="0">
                <a:latin typeface="Arial" panose="020B0604020202020204" pitchFamily="34" charset="0"/>
                <a:cs typeface="Arial" panose="020B0604020202020204" pitchFamily="34" charset="0"/>
              </a:rPr>
              <a:t>, он не доставляет пакеты на следующий </a:t>
            </a:r>
            <a:r>
              <a:rPr lang="ru-RU" u="none" dirty="0">
                <a:latin typeface="Arial" panose="020B0604020202020204" pitchFamily="34" charset="0"/>
                <a:cs typeface="Arial" panose="020B0604020202020204" pitchFamily="34" charset="0"/>
              </a:rPr>
              <a:t>маршрутизатор</a:t>
            </a:r>
            <a:r>
              <a:rPr lang="ru-RU" dirty="0">
                <a:latin typeface="Arial" panose="020B0604020202020204" pitchFamily="34" charset="0"/>
                <a:cs typeface="Arial" panose="020B0604020202020204" pitchFamily="34" charset="0"/>
              </a:rPr>
              <a:t>. Вместо этого маршрутизатор проверяет свои записи ARP и пересылает пакеты на IP-адрес</a:t>
            </a:r>
            <a:r>
              <a:rPr lang="ru-RU" u="none" dirty="0">
                <a:latin typeface="Arial" panose="020B0604020202020204" pitchFamily="34" charset="0"/>
                <a:cs typeface="Arial" panose="020B0604020202020204" pitchFamily="34" charset="0"/>
              </a:rPr>
              <a:t> устройства</a:t>
            </a:r>
            <a:r>
              <a:rPr lang="ru-RU" u="sng"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назначения на основе нужной записи ARP.</a:t>
            </a:r>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8749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1466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761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2892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Поле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 используется для сравнения маршрутов, </a:t>
            </a:r>
            <a:r>
              <a:rPr lang="ru-RU" u="none" dirty="0">
                <a:latin typeface="Arial" panose="020B0604020202020204" pitchFamily="34" charset="0"/>
                <a:cs typeface="Arial" panose="020B0604020202020204" pitchFamily="34" charset="0"/>
              </a:rPr>
              <a:t>полученных из разных источников</a:t>
            </a:r>
            <a:r>
              <a:rPr lang="ru-RU" dirty="0">
                <a:latin typeface="Arial" panose="020B0604020202020204" pitchFamily="34" charset="0"/>
                <a:cs typeface="Arial" panose="020B0604020202020204" pitchFamily="34" charset="0"/>
              </a:rPr>
              <a:t>, в то время как поле </a:t>
            </a:r>
            <a:r>
              <a:rPr lang="en-US" altLang="zh-CN" sz="1100" dirty="0">
                <a:latin typeface="Arial" panose="020B0604020202020204" pitchFamily="34" charset="0"/>
                <a:cs typeface="Arial" panose="020B0604020202020204" pitchFamily="34" charset="0"/>
              </a:rPr>
              <a:t>Cost</a:t>
            </a:r>
            <a:r>
              <a:rPr lang="ru-RU" dirty="0">
                <a:latin typeface="Arial" panose="020B0604020202020204" pitchFamily="34" charset="0"/>
                <a:cs typeface="Arial" panose="020B0604020202020204" pitchFamily="34" charset="0"/>
              </a:rPr>
              <a:t> используется для сравнения маршрутов одного и того же протокола </a:t>
            </a:r>
            <a:r>
              <a:rPr lang="ru-RU" dirty="0" smtClean="0">
                <a:latin typeface="Arial" panose="020B0604020202020204" pitchFamily="34" charset="0"/>
                <a:cs typeface="Arial" panose="020B0604020202020204" pitchFamily="34" charset="0"/>
              </a:rPr>
              <a:t>маршрутизации. </a:t>
            </a:r>
            <a:r>
              <a:rPr lang="ru-RU" strike="noStrike" dirty="0" smtClean="0">
                <a:latin typeface="Arial" panose="020B0604020202020204" pitchFamily="34" charset="0"/>
                <a:cs typeface="Arial" panose="020B0604020202020204" pitchFamily="34" charset="0"/>
              </a:rPr>
              <a:t>Па</a:t>
            </a:r>
            <a:r>
              <a:rPr lang="ru-RU" dirty="0" smtClean="0">
                <a:latin typeface="Arial" panose="020B0604020202020204" pitchFamily="34" charset="0"/>
                <a:cs typeface="Arial" panose="020B0604020202020204" pitchFamily="34" charset="0"/>
              </a:rPr>
              <a:t>раметр </a:t>
            </a:r>
            <a:r>
              <a:rPr lang="en-US" altLang="zh-CN" sz="1100" dirty="0">
                <a:latin typeface="Arial" panose="020B0604020202020204" pitchFamily="34" charset="0"/>
                <a:cs typeface="Arial" panose="020B0604020202020204" pitchFamily="34" charset="0"/>
              </a:rPr>
              <a:t>Cost</a:t>
            </a:r>
            <a:r>
              <a:rPr lang="ru-RU" altLang="zh-CN" sz="1100" dirty="0">
                <a:latin typeface="Arial" panose="020B0604020202020204" pitchFamily="34" charset="0"/>
                <a:cs typeface="Arial" panose="020B0604020202020204" pitchFamily="34" charset="0"/>
              </a:rPr>
              <a:t> также называют метрикой (</a:t>
            </a:r>
            <a:r>
              <a:rPr lang="en-US" altLang="zh-CN" sz="1100" dirty="0">
                <a:latin typeface="Arial" panose="020B0604020202020204" pitchFamily="34" charset="0"/>
                <a:cs typeface="Arial" panose="020B0604020202020204" pitchFamily="34" charset="0"/>
              </a:rPr>
              <a:t>metrics)</a:t>
            </a:r>
            <a:r>
              <a:rPr lang="ru-RU" dirty="0">
                <a:latin typeface="Arial" panose="020B0604020202020204" pitchFamily="34" charset="0"/>
                <a:cs typeface="Arial" panose="020B0604020202020204" pitchFamily="34" charset="0"/>
              </a:rPr>
              <a:t>.</a:t>
            </a:r>
          </a:p>
          <a:p>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7406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60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RTA обнаруживает два маршрута к одному и тому же адресу назначения, один </a:t>
            </a:r>
            <a:r>
              <a:rPr lang="ru-RU" dirty="0">
                <a:solidFill>
                  <a:prstClr val="black"/>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статический маршрут, а другой </a:t>
            </a:r>
            <a:r>
              <a:rPr lang="ru-RU" dirty="0">
                <a:solidFill>
                  <a:prstClr val="black"/>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маршрут OSPF. Затем он сравнивает </a:t>
            </a:r>
            <a:r>
              <a:rPr lang="ru-RU" u="none" dirty="0">
                <a:latin typeface="Arial" panose="020B0604020202020204" pitchFamily="34" charset="0"/>
                <a:cs typeface="Arial" panose="020B0604020202020204" pitchFamily="34" charset="0"/>
              </a:rPr>
              <a:t>значения</a:t>
            </a:r>
            <a:r>
              <a:rPr lang="en-US" u="none" dirty="0">
                <a:latin typeface="Arial" panose="020B0604020202020204" pitchFamily="34" charset="0"/>
                <a:cs typeface="Arial" panose="020B0604020202020204" pitchFamily="34" charset="0"/>
              </a:rPr>
              <a:t> preference </a:t>
            </a:r>
            <a:r>
              <a:rPr lang="ru-RU" dirty="0">
                <a:latin typeface="Arial" panose="020B0604020202020204" pitchFamily="34" charset="0"/>
                <a:cs typeface="Arial" panose="020B0604020202020204" pitchFamily="34" charset="0"/>
              </a:rPr>
              <a:t>двух маршрутов и выбирает маршрут OSPF, поскольку этот маршрут имеет более высокое предпочтение. RTA </a:t>
            </a:r>
            <a:r>
              <a:rPr lang="ru-RU" u="none" dirty="0">
                <a:latin typeface="Arial" panose="020B0604020202020204" pitchFamily="34" charset="0"/>
                <a:cs typeface="Arial" panose="020B0604020202020204" pitchFamily="34" charset="0"/>
              </a:rPr>
              <a:t>помещает</a:t>
            </a:r>
            <a:r>
              <a:rPr lang="ru-RU" dirty="0">
                <a:latin typeface="Arial" panose="020B0604020202020204" pitchFamily="34" charset="0"/>
                <a:cs typeface="Arial" panose="020B0604020202020204" pitchFamily="34" charset="0"/>
              </a:rPr>
              <a:t> маршрут OSPF в таблицу IP-маршрутизации.</a:t>
            </a:r>
          </a:p>
          <a:p>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7352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5018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В таблице </a:t>
            </a:r>
            <a:r>
              <a:rPr lang="ru-RU" u="none" dirty="0">
                <a:latin typeface="Arial" panose="020B0604020202020204" pitchFamily="34" charset="0"/>
                <a:cs typeface="Arial" panose="020B0604020202020204" pitchFamily="34" charset="0"/>
              </a:rPr>
              <a:t>значения </a:t>
            </a:r>
            <a:r>
              <a:rPr lang="en-US" u="none" dirty="0">
                <a:latin typeface="Arial" panose="020B0604020202020204" pitchFamily="34" charset="0"/>
                <a:cs typeface="Arial" panose="020B0604020202020204" pitchFamily="34" charset="0"/>
              </a:rPr>
              <a:t>preference </a:t>
            </a:r>
            <a:r>
              <a:rPr lang="ru-RU" dirty="0">
                <a:latin typeface="Arial" panose="020B0604020202020204" pitchFamily="34" charset="0"/>
                <a:cs typeface="Arial" panose="020B0604020202020204" pitchFamily="34" charset="0"/>
              </a:rPr>
              <a:t>некоторых популярных протоколов маршрутизации. На самом </a:t>
            </a:r>
            <a:r>
              <a:rPr lang="ru-RU" u="none" dirty="0">
                <a:latin typeface="Arial" panose="020B0604020202020204" pitchFamily="34" charset="0"/>
                <a:cs typeface="Arial" panose="020B0604020202020204" pitchFamily="34" charset="0"/>
              </a:rPr>
              <a:t>деле существуют различные типы </a:t>
            </a:r>
            <a:r>
              <a:rPr lang="ru-RU" dirty="0">
                <a:latin typeface="Arial" panose="020B0604020202020204" pitchFamily="34" charset="0"/>
                <a:cs typeface="Arial" panose="020B0604020202020204" pitchFamily="34" charset="0"/>
              </a:rPr>
              <a:t>динамических маршрутов. Эти маршруты </a:t>
            </a:r>
            <a:r>
              <a:rPr lang="ru-RU" u="none" dirty="0">
                <a:latin typeface="Arial" panose="020B0604020202020204" pitchFamily="34" charset="0"/>
                <a:cs typeface="Arial" panose="020B0604020202020204" pitchFamily="34" charset="0"/>
              </a:rPr>
              <a:t>изучаются </a:t>
            </a:r>
            <a:r>
              <a:rPr lang="ru-RU" dirty="0">
                <a:latin typeface="Arial" panose="020B0604020202020204" pitchFamily="34" charset="0"/>
                <a:cs typeface="Arial" panose="020B0604020202020204" pitchFamily="34" charset="0"/>
              </a:rPr>
              <a:t>на последующих курсах.</a:t>
            </a:r>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1676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4571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7891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680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280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874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9544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IP-пакеты от 10.0.1.0/24 должны достичь 40.0.1.0/24. После получения этих пакетов шлюз R1 ищет</a:t>
            </a:r>
            <a:r>
              <a:rPr lang="ru-RU" baseline="0" dirty="0">
                <a:latin typeface="Arial" panose="020B0604020202020204" pitchFamily="34" charset="0"/>
                <a:cs typeface="Arial" panose="020B0604020202020204" pitchFamily="34" charset="0"/>
              </a:rPr>
              <a:t> в</a:t>
            </a:r>
            <a:r>
              <a:rPr lang="ru-RU" dirty="0">
                <a:latin typeface="Arial" panose="020B0604020202020204" pitchFamily="34" charset="0"/>
                <a:cs typeface="Arial" panose="020B0604020202020204" pitchFamily="34" charset="0"/>
              </a:rPr>
              <a:t> своей таблице IP-маршрутизации</a:t>
            </a:r>
            <a:r>
              <a:rPr lang="ru-RU" u="none" dirty="0">
                <a:latin typeface="Arial" panose="020B0604020202020204" pitchFamily="34" charset="0"/>
                <a:cs typeface="Arial" panose="020B0604020202020204" pitchFamily="34" charset="0"/>
              </a:rPr>
              <a:t> адрес следующего маршрутизатора </a:t>
            </a:r>
            <a:r>
              <a:rPr lang="ru-RU" dirty="0">
                <a:latin typeface="Arial" panose="020B0604020202020204" pitchFamily="34" charset="0"/>
                <a:cs typeface="Arial" panose="020B0604020202020204" pitchFamily="34" charset="0"/>
              </a:rPr>
              <a:t>и исходящий интерфейс и </a:t>
            </a:r>
            <a:r>
              <a:rPr lang="ru-RU" u="none" dirty="0">
                <a:latin typeface="Arial" panose="020B0604020202020204" pitchFamily="34" charset="0"/>
                <a:cs typeface="Arial" panose="020B0604020202020204" pitchFamily="34" charset="0"/>
              </a:rPr>
              <a:t>затем </a:t>
            </a:r>
            <a:r>
              <a:rPr lang="ru-RU" dirty="0">
                <a:latin typeface="Arial" panose="020B0604020202020204" pitchFamily="34" charset="0"/>
                <a:cs typeface="Arial" panose="020B0604020202020204" pitchFamily="34" charset="0"/>
              </a:rPr>
              <a:t>передает пакеты маршрутизатору R2. Когда пакеты достигают</a:t>
            </a:r>
            <a:r>
              <a:rPr lang="ru-RU" baseline="0" dirty="0">
                <a:latin typeface="Arial" panose="020B0604020202020204" pitchFamily="34" charset="0"/>
                <a:cs typeface="Arial" panose="020B0604020202020204" pitchFamily="34" charset="0"/>
              </a:rPr>
              <a:t> маршрутизатора </a:t>
            </a:r>
            <a:r>
              <a:rPr lang="ru-RU" dirty="0">
                <a:latin typeface="Arial" panose="020B0604020202020204" pitchFamily="34" charset="0"/>
                <a:cs typeface="Arial" panose="020B0604020202020204" pitchFamily="34" charset="0"/>
              </a:rPr>
              <a:t>R2, он пересылает пакеты </a:t>
            </a:r>
            <a:r>
              <a:rPr lang="ru-RU" baseline="0" dirty="0">
                <a:latin typeface="Arial" panose="020B0604020202020204" pitchFamily="34" charset="0"/>
                <a:cs typeface="Arial" panose="020B0604020202020204" pitchFamily="34" charset="0"/>
              </a:rPr>
              <a:t>маршрутизатору</a:t>
            </a:r>
            <a:r>
              <a:rPr lang="ru-RU" dirty="0">
                <a:latin typeface="Arial" panose="020B0604020202020204" pitchFamily="34" charset="0"/>
                <a:cs typeface="Arial" panose="020B0604020202020204" pitchFamily="34" charset="0"/>
              </a:rPr>
              <a:t> R3, просмотрев свою таблицу IP-маршрутизации. При получении пакетов R3 выполняет поиск в своей таблице IP-маршрутизации</a:t>
            </a:r>
            <a:r>
              <a:rPr lang="ru-RU" baseline="0" dirty="0">
                <a:latin typeface="Arial" panose="020B0604020202020204" pitchFamily="34" charset="0"/>
                <a:cs typeface="Arial" panose="020B0604020202020204" pitchFamily="34" charset="0"/>
              </a:rPr>
              <a:t> и</a:t>
            </a:r>
            <a:r>
              <a:rPr lang="ru-RU" dirty="0">
                <a:latin typeface="Arial" panose="020B0604020202020204" pitchFamily="34" charset="0"/>
                <a:cs typeface="Arial" panose="020B0604020202020204" pitchFamily="34" charset="0"/>
              </a:rPr>
              <a:t> обнаруживает, что IP-адрес назначения пакетов принадлежит подсети, в которой находится локальный интерфейс. Поэтому R3 напрямую пересылает пакеты в подсеть назначения 40.0.1.0/24.</a:t>
            </a:r>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25396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77954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9327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6417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6041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1453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794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972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69038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814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Недостаток статических маршрутов заключается в том, что они не могут автоматически адаптироваться к изменениям топологии сети и поэтому требуют ручного вмешательства.</a:t>
            </a:r>
            <a:endParaRPr lang="ru-RU" altLang="zh-CN"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Протоколы динамической маршрутизации </a:t>
            </a:r>
            <a:r>
              <a:rPr lang="ru-RU" u="none" dirty="0">
                <a:latin typeface="Arial" panose="020B0604020202020204" pitchFamily="34" charset="0"/>
                <a:cs typeface="Arial" panose="020B0604020202020204" pitchFamily="34" charset="0"/>
              </a:rPr>
              <a:t>используют</a:t>
            </a:r>
            <a:r>
              <a:rPr lang="ru-RU" dirty="0">
                <a:latin typeface="Arial" panose="020B0604020202020204" pitchFamily="34" charset="0"/>
                <a:cs typeface="Arial" panose="020B0604020202020204" pitchFamily="34" charset="0"/>
              </a:rPr>
              <a:t> различные алгоритмы маршрутизации для адаптации к изменениям топологии сети</a:t>
            </a:r>
            <a:r>
              <a:rPr lang="ru-RU" u="none" dirty="0">
                <a:latin typeface="Arial" panose="020B0604020202020204" pitchFamily="34" charset="0"/>
                <a:cs typeface="Arial" panose="020B0604020202020204" pitchFamily="34" charset="0"/>
              </a:rPr>
              <a:t>. Поэтому они эффективно применяются в сетях с большим количеством устройств уровня 3.</a:t>
            </a:r>
            <a:endParaRPr lang="ru-RU" altLang="zh-CN" u="none" dirty="0">
              <a:latin typeface="Arial" panose="020B0604020202020204" pitchFamily="34" charset="0"/>
              <a:cs typeface="Arial" panose="020B0604020202020204" pitchFamily="34" charset="0"/>
            </a:endParaRPr>
          </a:p>
          <a:p>
            <a:endParaRPr lang="ru-RU" altLang="zh-CN" dirty="0">
              <a:latin typeface="Arial" panose="020B0604020202020204" pitchFamily="34" charset="0"/>
              <a:cs typeface="Arial" panose="020B0604020202020204" pitchFamily="34" charset="0"/>
            </a:endParaRPr>
          </a:p>
          <a:p>
            <a:endParaRPr lang="ru-RU" altLang="zh-CN" dirty="0">
              <a:latin typeface="Arial" panose="020B0604020202020204" pitchFamily="34" charset="0"/>
              <a:cs typeface="Arial" panose="020B0604020202020204" pitchFamily="34" charset="0"/>
            </a:endParaRPr>
          </a:p>
          <a:p>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93773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latin typeface="Arial" panose="020B0604020202020204" pitchFamily="34" charset="0"/>
                <a:cs typeface="Arial" panose="020B0604020202020204" pitchFamily="34" charset="0"/>
              </a:rPr>
              <a:t>Протоколы динамической маршрутизации </a:t>
            </a:r>
            <a:r>
              <a:rPr lang="ru-RU" u="none" dirty="0">
                <a:latin typeface="Arial" panose="020B0604020202020204" pitchFamily="34" charset="0"/>
                <a:cs typeface="Arial" panose="020B0604020202020204" pitchFamily="34" charset="0"/>
              </a:rPr>
              <a:t>делятся</a:t>
            </a:r>
            <a:r>
              <a:rPr lang="ru-RU" dirty="0">
                <a:latin typeface="Arial" panose="020B0604020202020204" pitchFamily="34" charset="0"/>
                <a:cs typeface="Arial" panose="020B0604020202020204" pitchFamily="34" charset="0"/>
              </a:rPr>
              <a:t> на два типа на основе алгоритма маршрутизации:</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r>
              <a:rPr lang="ru-RU" dirty="0">
                <a:latin typeface="Arial" panose="020B0604020202020204" pitchFamily="34" charset="0"/>
                <a:cs typeface="Arial" panose="020B0604020202020204" pitchFamily="34" charset="0"/>
              </a:rPr>
              <a:t>Протокол маршрутизации вектора расстояния</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2"/>
            <a:r>
              <a:rPr lang="ru-RU" dirty="0">
                <a:latin typeface="Arial" panose="020B0604020202020204" pitchFamily="34" charset="0"/>
                <a:cs typeface="Arial" panose="020B0604020202020204" pitchFamily="34" charset="0"/>
              </a:rPr>
              <a:t>RIP</a:t>
            </a:r>
          </a:p>
          <a:p>
            <a:pPr lvl="1"/>
            <a:r>
              <a:rPr lang="ru-RU" dirty="0">
                <a:latin typeface="Arial" panose="020B0604020202020204" pitchFamily="34" charset="0"/>
                <a:cs typeface="Arial" panose="020B0604020202020204" pitchFamily="34" charset="0"/>
              </a:rPr>
              <a:t>Протокол маршрутизации состояния канала связи</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2"/>
            <a:r>
              <a:rPr lang="ru-RU" dirty="0">
                <a:latin typeface="Arial" panose="020B0604020202020204" pitchFamily="34" charset="0"/>
                <a:cs typeface="Arial" panose="020B0604020202020204" pitchFamily="34" charset="0"/>
              </a:rPr>
              <a:t>OSPF</a:t>
            </a:r>
          </a:p>
          <a:p>
            <a:pPr lvl="2"/>
            <a:r>
              <a:rPr lang="en-US" dirty="0">
                <a:latin typeface="Arial" panose="020B0604020202020204" pitchFamily="34" charset="0"/>
                <a:cs typeface="Arial" panose="020B0604020202020204" pitchFamily="34" charset="0"/>
              </a:rPr>
              <a:t>IS-IS</a:t>
            </a:r>
            <a:endParaRPr lang="ru-RU" dirty="0">
              <a:latin typeface="Arial" panose="020B0604020202020204" pitchFamily="34" charset="0"/>
              <a:cs typeface="Arial" panose="020B0604020202020204" pitchFamily="34" charset="0"/>
            </a:endParaRPr>
          </a:p>
          <a:p>
            <a:pPr lvl="1"/>
            <a:r>
              <a:rPr lang="ru-RU" dirty="0">
                <a:latin typeface="Arial" panose="020B0604020202020204" pitchFamily="34" charset="0"/>
                <a:cs typeface="Arial" panose="020B0604020202020204" pitchFamily="34" charset="0"/>
              </a:rPr>
              <a:t>BGP использует алгоритм вектора пути</a:t>
            </a:r>
            <a:r>
              <a:rPr lang="ru-RU" u="none" dirty="0">
                <a:latin typeface="Arial" panose="020B0604020202020204" pitchFamily="34" charset="0"/>
                <a:cs typeface="Arial" panose="020B0604020202020204" pitchFamily="34" charset="0"/>
              </a:rPr>
              <a:t>, который</a:t>
            </a:r>
            <a:r>
              <a:rPr lang="ru-RU" u="none" baseline="0" dirty="0">
                <a:latin typeface="Arial" panose="020B0604020202020204" pitchFamily="34" charset="0"/>
                <a:cs typeface="Arial" panose="020B0604020202020204" pitchFamily="34" charset="0"/>
              </a:rPr>
              <a:t> является модификацией </a:t>
            </a:r>
            <a:r>
              <a:rPr lang="ru-RU" dirty="0">
                <a:latin typeface="Arial" panose="020B0604020202020204" pitchFamily="34" charset="0"/>
                <a:cs typeface="Arial" panose="020B0604020202020204" pitchFamily="34" charset="0"/>
              </a:rPr>
              <a:t>алгоритма вектора расстояния. Поэтому </a:t>
            </a:r>
            <a:r>
              <a:rPr lang="ru-RU" u="none" dirty="0">
                <a:latin typeface="Arial" panose="020B0604020202020204" pitchFamily="34" charset="0"/>
                <a:cs typeface="Arial" panose="020B0604020202020204" pitchFamily="34" charset="0"/>
              </a:rPr>
              <a:t>иногда </a:t>
            </a:r>
            <a:r>
              <a:rPr lang="ru-RU" dirty="0">
                <a:latin typeface="Arial" panose="020B0604020202020204" pitchFamily="34" charset="0"/>
                <a:cs typeface="Arial" panose="020B0604020202020204" pitchFamily="34" charset="0"/>
              </a:rPr>
              <a:t>BGP </a:t>
            </a:r>
            <a:r>
              <a:rPr lang="ru-RU" dirty="0" smtClean="0">
                <a:latin typeface="Arial" panose="020B0604020202020204" pitchFamily="34" charset="0"/>
                <a:cs typeface="Arial" panose="020B0604020202020204" pitchFamily="34" charset="0"/>
              </a:rPr>
              <a:t>называют </a:t>
            </a:r>
            <a:r>
              <a:rPr lang="ru-RU" dirty="0">
                <a:latin typeface="Arial" panose="020B0604020202020204" pitchFamily="34" charset="0"/>
                <a:cs typeface="Arial" panose="020B0604020202020204" pitchFamily="34" charset="0"/>
              </a:rPr>
              <a:t>протоколом маршрутизации вектора пути.</a:t>
            </a:r>
          </a:p>
          <a:p>
            <a:pPr lvl="0"/>
            <a:r>
              <a:rPr lang="ru-RU" dirty="0">
                <a:latin typeface="Arial" panose="020B0604020202020204" pitchFamily="34" charset="0"/>
                <a:cs typeface="Arial" panose="020B0604020202020204" pitchFamily="34" charset="0"/>
              </a:rPr>
              <a:t>Протоколы динамической маршрутизации классифицируются на следующие типы по </a:t>
            </a:r>
            <a:r>
              <a:rPr lang="ru-RU" u="none" dirty="0">
                <a:latin typeface="Arial" panose="020B0604020202020204" pitchFamily="34" charset="0"/>
                <a:cs typeface="Arial" panose="020B0604020202020204" pitchFamily="34" charset="0"/>
              </a:rPr>
              <a:t>области</a:t>
            </a:r>
            <a:r>
              <a:rPr lang="ru-RU" dirty="0">
                <a:latin typeface="Arial" panose="020B0604020202020204" pitchFamily="34" charset="0"/>
                <a:cs typeface="Arial" panose="020B0604020202020204" pitchFamily="34" charset="0"/>
              </a:rPr>
              <a:t> применения:</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r>
              <a:rPr lang="ru-RU" u="none" dirty="0">
                <a:latin typeface="Arial" panose="020B0604020202020204" pitchFamily="34" charset="0"/>
                <a:cs typeface="Arial" panose="020B0604020202020204" pitchFamily="34" charset="0"/>
              </a:rPr>
              <a:t>Протоколы IGP используются внутри автономной системы (</a:t>
            </a:r>
            <a:r>
              <a:rPr lang="en-US" u="none" dirty="0">
                <a:latin typeface="Arial" panose="020B0604020202020204" pitchFamily="34" charset="0"/>
                <a:cs typeface="Arial" panose="020B0604020202020204" pitchFamily="34" charset="0"/>
              </a:rPr>
              <a:t>Autonomous System, </a:t>
            </a:r>
            <a:r>
              <a:rPr lang="ru-RU" u="none" dirty="0">
                <a:latin typeface="Arial" panose="020B0604020202020204" pitchFamily="34" charset="0"/>
                <a:cs typeface="Arial" panose="020B0604020202020204" pitchFamily="34" charset="0"/>
              </a:rPr>
              <a:t>AS), и включают в себя протоколы RIP, OSPF и IS-IS</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r>
              <a:rPr lang="ru-RU" u="none" dirty="0">
                <a:latin typeface="Arial" panose="020B0604020202020204" pitchFamily="34" charset="0"/>
                <a:cs typeface="Arial" panose="020B0604020202020204" pitchFamily="34" charset="0"/>
              </a:rPr>
              <a:t>Протоколы EGP используются для маршрутизации между разными автономными системами, наиболее известным  является протокол BGP.</a:t>
            </a:r>
            <a:endParaRPr lang="ru-RU" altLang="zh-CN" u="none"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endParaRPr>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43851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9520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9151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7347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81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416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4248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a:latin typeface="Arial" panose="020B0604020202020204" pitchFamily="34" charset="0"/>
                <a:cs typeface="Arial" panose="020B0604020202020204" pitchFamily="34" charset="0"/>
              </a:rPr>
              <a:t>Когда </a:t>
            </a:r>
            <a:r>
              <a:rPr lang="ru-RU" altLang="zh-CN" u="none" dirty="0">
                <a:latin typeface="Arial" panose="020B0604020202020204" pitchFamily="34" charset="0"/>
                <a:cs typeface="Arial" panose="020B0604020202020204" pitchFamily="34" charset="0"/>
              </a:rPr>
              <a:t>соединение</a:t>
            </a:r>
            <a:r>
              <a:rPr lang="ru-RU" altLang="zh-CN" u="sng" dirty="0">
                <a:latin typeface="Arial" panose="020B0604020202020204" pitchFamily="34" charset="0"/>
                <a:cs typeface="Arial" panose="020B0604020202020204" pitchFamily="34" charset="0"/>
              </a:rPr>
              <a:t> </a:t>
            </a:r>
            <a:r>
              <a:rPr lang="ru-RU" altLang="zh-CN" dirty="0">
                <a:latin typeface="Arial" panose="020B0604020202020204" pitchFamily="34" charset="0"/>
                <a:cs typeface="Arial" panose="020B0604020202020204" pitchFamily="34" charset="0"/>
              </a:rPr>
              <a:t>между RTA и RTB работает</a:t>
            </a:r>
            <a:r>
              <a:rPr lang="ru-RU" altLang="zh-CN" baseline="0" dirty="0">
                <a:latin typeface="Arial" panose="020B0604020202020204" pitchFamily="34" charset="0"/>
                <a:cs typeface="Arial" panose="020B0604020202020204" pitchFamily="34" charset="0"/>
              </a:rPr>
              <a:t> корректно</a:t>
            </a:r>
            <a:r>
              <a:rPr lang="ru-RU" altLang="zh-CN" dirty="0">
                <a:latin typeface="Arial" panose="020B0604020202020204" pitchFamily="34" charset="0"/>
                <a:cs typeface="Arial" panose="020B0604020202020204" pitchFamily="34" charset="0"/>
              </a:rPr>
              <a:t>, </a:t>
            </a:r>
            <a:r>
              <a:rPr lang="ru-RU" altLang="zh-CN" u="none" dirty="0">
                <a:latin typeface="Arial" panose="020B0604020202020204" pitchFamily="34" charset="0"/>
                <a:cs typeface="Arial" panose="020B0604020202020204" pitchFamily="34" charset="0"/>
              </a:rPr>
              <a:t>оба маршрута до 20.0.0.0/30 являются действующими</a:t>
            </a:r>
            <a:r>
              <a:rPr lang="ru-RU" altLang="zh-CN" dirty="0">
                <a:latin typeface="Arial" panose="020B0604020202020204" pitchFamily="34" charset="0"/>
                <a:cs typeface="Arial" panose="020B0604020202020204" pitchFamily="34" charset="0"/>
              </a:rPr>
              <a:t>. В этом случае RTA сравнивает предпочтения двух маршрутов, </a:t>
            </a:r>
            <a:r>
              <a:rPr lang="ru-RU" altLang="zh-CN" u="none" dirty="0">
                <a:latin typeface="Arial" panose="020B0604020202020204" pitchFamily="34" charset="0"/>
                <a:cs typeface="Arial" panose="020B0604020202020204" pitchFamily="34" charset="0"/>
              </a:rPr>
              <a:t>значения 60 и 70 соответственно</a:t>
            </a:r>
            <a:r>
              <a:rPr lang="ru-RU" altLang="zh-CN" dirty="0">
                <a:latin typeface="Arial" panose="020B0604020202020204" pitchFamily="34" charset="0"/>
                <a:cs typeface="Arial" panose="020B0604020202020204" pitchFamily="34" charset="0"/>
              </a:rPr>
              <a:t>.</a:t>
            </a:r>
            <a:r>
              <a:rPr lang="ru-RU" altLang="zh-CN" u="none" dirty="0">
                <a:latin typeface="Arial" panose="020B0604020202020204" pitchFamily="34" charset="0"/>
                <a:cs typeface="Arial" panose="020B0604020202020204" pitchFamily="34" charset="0"/>
              </a:rPr>
              <a:t> В </a:t>
            </a:r>
            <a:r>
              <a:rPr lang="ru-RU" altLang="zh-CN" dirty="0">
                <a:latin typeface="Arial" panose="020B0604020202020204" pitchFamily="34" charset="0"/>
                <a:cs typeface="Arial" panose="020B0604020202020204" pitchFamily="34" charset="0"/>
              </a:rPr>
              <a:t>таблицу IP-маршрутизации </a:t>
            </a:r>
            <a:r>
              <a:rPr lang="en-US" altLang="zh-CN" u="none" dirty="0">
                <a:latin typeface="Arial" panose="020B0604020202020204" pitchFamily="34" charset="0"/>
                <a:cs typeface="Arial" panose="020B0604020202020204" pitchFamily="34" charset="0"/>
              </a:rPr>
              <a:t>RTA </a:t>
            </a:r>
            <a:r>
              <a:rPr lang="ru-RU" altLang="zh-CN" u="none" dirty="0">
                <a:latin typeface="Arial" panose="020B0604020202020204" pitchFamily="34" charset="0"/>
                <a:cs typeface="Arial" panose="020B0604020202020204" pitchFamily="34" charset="0"/>
              </a:rPr>
              <a:t>помещается маршрут со </a:t>
            </a:r>
            <a:r>
              <a:rPr lang="ru-RU" altLang="zh-CN" dirty="0">
                <a:latin typeface="Arial" panose="020B0604020202020204" pitchFamily="34" charset="0"/>
                <a:cs typeface="Arial" panose="020B0604020202020204" pitchFamily="34" charset="0"/>
              </a:rPr>
              <a:t>значением предпочтения 60, трафик, идущий в сеть 20.0.0.0</a:t>
            </a:r>
            <a:r>
              <a:rPr lang="en-US" altLang="zh-CN" dirty="0">
                <a:latin typeface="Arial" panose="020B0604020202020204" pitchFamily="34" charset="0"/>
                <a:cs typeface="Arial" panose="020B0604020202020204" pitchFamily="34" charset="0"/>
              </a:rPr>
              <a:t>/30 </a:t>
            </a:r>
            <a:r>
              <a:rPr lang="ru-RU" altLang="zh-CN" dirty="0">
                <a:latin typeface="Arial" panose="020B0604020202020204" pitchFamily="34" charset="0"/>
                <a:cs typeface="Arial" panose="020B0604020202020204" pitchFamily="34" charset="0"/>
              </a:rPr>
              <a:t> </a:t>
            </a:r>
            <a:r>
              <a:rPr lang="ru-RU" altLang="zh-CN" u="none" dirty="0">
                <a:latin typeface="Arial" panose="020B0604020202020204" pitchFamily="34" charset="0"/>
                <a:cs typeface="Arial" panose="020B0604020202020204" pitchFamily="34" charset="0"/>
              </a:rPr>
              <a:t>пересылается</a:t>
            </a:r>
            <a:r>
              <a:rPr lang="ru-RU" altLang="zh-CN" dirty="0">
                <a:latin typeface="Arial" panose="020B0604020202020204" pitchFamily="34" charset="0"/>
                <a:cs typeface="Arial" panose="020B0604020202020204" pitchFamily="34" charset="0"/>
              </a:rPr>
              <a:t> на следующий узел 10.1.1.2.</a:t>
            </a:r>
          </a:p>
          <a:p>
            <a:pPr lvl="0"/>
            <a:r>
              <a:rPr lang="ru-RU" altLang="zh-CN" dirty="0">
                <a:latin typeface="Arial" panose="020B0604020202020204" pitchFamily="34" charset="0"/>
                <a:cs typeface="Arial" panose="020B0604020202020204" pitchFamily="34" charset="0"/>
              </a:rPr>
              <a:t>Если канал между RTA и RTB </a:t>
            </a:r>
            <a:r>
              <a:rPr lang="ru-RU" altLang="zh-CN" u="none" dirty="0">
                <a:latin typeface="Arial" panose="020B0604020202020204" pitchFamily="34" charset="0"/>
                <a:cs typeface="Arial" panose="020B0604020202020204" pitchFamily="34" charset="0"/>
              </a:rPr>
              <a:t>становится </a:t>
            </a:r>
            <a:r>
              <a:rPr lang="ru-RU" altLang="zh-CN" dirty="0">
                <a:latin typeface="Arial" panose="020B0604020202020204" pitchFamily="34" charset="0"/>
                <a:cs typeface="Arial" panose="020B0604020202020204" pitchFamily="34" charset="0"/>
              </a:rPr>
              <a:t>неисправен,</a:t>
            </a:r>
            <a:r>
              <a:rPr lang="en-US" altLang="zh-CN" dirty="0">
                <a:latin typeface="Arial" panose="020B0604020202020204" pitchFamily="34" charset="0"/>
                <a:cs typeface="Arial" panose="020B0604020202020204" pitchFamily="34" charset="0"/>
              </a:rPr>
              <a:t> </a:t>
            </a:r>
            <a:r>
              <a:rPr lang="ru-RU" altLang="zh-CN" dirty="0">
                <a:latin typeface="Arial" panose="020B0604020202020204" pitchFamily="34" charset="0"/>
                <a:cs typeface="Arial" panose="020B0604020202020204" pitchFamily="34" charset="0"/>
              </a:rPr>
              <a:t>то следующий узел 10.1.1.2 недоступен, в результате чего маршрут становится недействительным. В этом случае резервный маршрут к 20.0.0.0/30 </a:t>
            </a:r>
            <a:r>
              <a:rPr lang="ru-RU" altLang="zh-CN" u="none" dirty="0">
                <a:latin typeface="Arial" panose="020B0604020202020204" pitchFamily="34" charset="0"/>
                <a:cs typeface="Arial" panose="020B0604020202020204" pitchFamily="34" charset="0"/>
              </a:rPr>
              <a:t>помещается </a:t>
            </a:r>
            <a:r>
              <a:rPr lang="ru-RU" altLang="zh-CN" dirty="0">
                <a:latin typeface="Arial" panose="020B0604020202020204" pitchFamily="34" charset="0"/>
                <a:cs typeface="Arial" panose="020B0604020202020204" pitchFamily="34" charset="0"/>
              </a:rPr>
              <a:t>в таблицу IP-маршрутизации. RTA </a:t>
            </a:r>
            <a:r>
              <a:rPr lang="ru-RU" altLang="zh-CN" u="none" dirty="0">
                <a:latin typeface="Arial" panose="020B0604020202020204" pitchFamily="34" charset="0"/>
                <a:cs typeface="Arial" panose="020B0604020202020204" pitchFamily="34" charset="0"/>
              </a:rPr>
              <a:t>теперь пересылает трафик</a:t>
            </a:r>
            <a:r>
              <a:rPr lang="ru-RU" altLang="zh-CN" dirty="0">
                <a:latin typeface="Arial" panose="020B0604020202020204" pitchFamily="34" charset="0"/>
                <a:cs typeface="Arial" panose="020B0604020202020204" pitchFamily="34" charset="0"/>
              </a:rPr>
              <a:t>, предназначенный для 20.0.0.1, на следующий узел 10.1.2.2.</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954670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3151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a:latin typeface="Arial" panose="020B0604020202020204" pitchFamily="34" charset="0"/>
                <a:cs typeface="Arial" panose="020B0604020202020204" pitchFamily="34" charset="0"/>
              </a:rPr>
              <a:t>В </a:t>
            </a:r>
            <a:r>
              <a:rPr lang="ru-RU" altLang="zh-CN" u="none" dirty="0">
                <a:latin typeface="Arial" panose="020B0604020202020204" pitchFamily="34" charset="0"/>
                <a:cs typeface="Arial" panose="020B0604020202020204" pitchFamily="34" charset="0"/>
              </a:rPr>
              <a:t>крупных сетях</a:t>
            </a:r>
            <a:r>
              <a:rPr lang="ru-RU" altLang="zh-CN" dirty="0">
                <a:latin typeface="Arial" panose="020B0604020202020204" pitchFamily="34" charset="0"/>
                <a:cs typeface="Arial" panose="020B0604020202020204" pitchFamily="34" charset="0"/>
              </a:rPr>
              <a:t> маршрутизаторам или другим устройствам, способным выполнять маршрутизацию, необходимо поддерживать большое количество записей маршрутизации, что потребует большого количества ресурсов устройств. Кроме того, размер таблицы IP-маршрутизации увеличивается, что приводит к низкой эффективности поиска записей маршрутизации. Поэтому </a:t>
            </a:r>
            <a:r>
              <a:rPr lang="ru-RU" altLang="zh-CN" dirty="0" smtClean="0">
                <a:latin typeface="Arial" panose="020B0604020202020204" pitchFamily="34" charset="0"/>
                <a:cs typeface="Arial" panose="020B0604020202020204" pitchFamily="34" charset="0"/>
              </a:rPr>
              <a:t>необходимо </a:t>
            </a:r>
            <a:r>
              <a:rPr lang="ru-RU" altLang="zh-CN" dirty="0">
                <a:latin typeface="Arial" panose="020B0604020202020204" pitchFamily="34" charset="0"/>
                <a:cs typeface="Arial" panose="020B0604020202020204" pitchFamily="34" charset="0"/>
              </a:rPr>
              <a:t>свести к минимуму размер таблиц IP-маршрутизации на маршрутизаторах, </a:t>
            </a:r>
            <a:r>
              <a:rPr lang="ru-RU" altLang="zh-CN" u="none" dirty="0">
                <a:latin typeface="Arial" panose="020B0604020202020204" pitchFamily="34" charset="0"/>
                <a:cs typeface="Arial" panose="020B0604020202020204" pitchFamily="34" charset="0"/>
              </a:rPr>
              <a:t>при этом обеспечивая связность между маршрутизаторами </a:t>
            </a:r>
            <a:r>
              <a:rPr lang="ru-RU" altLang="zh-CN" dirty="0">
                <a:latin typeface="Arial" panose="020B0604020202020204" pitchFamily="34" charset="0"/>
                <a:cs typeface="Arial" panose="020B0604020202020204" pitchFamily="34" charset="0"/>
              </a:rPr>
              <a:t>и различными сетевыми сегментами. Если в сети используется корректная IP-адресация и она спланирована</a:t>
            </a:r>
            <a:r>
              <a:rPr lang="ru-RU" altLang="zh-CN" baseline="0" dirty="0">
                <a:latin typeface="Arial" panose="020B0604020202020204" pitchFamily="34" charset="0"/>
                <a:cs typeface="Arial" panose="020B0604020202020204" pitchFamily="34" charset="0"/>
              </a:rPr>
              <a:t> надлежащим образом</a:t>
            </a:r>
            <a:r>
              <a:rPr lang="ru-RU" altLang="zh-CN" dirty="0">
                <a:latin typeface="Arial" panose="020B0604020202020204" pitchFamily="34" charset="0"/>
                <a:cs typeface="Arial" panose="020B0604020202020204" pitchFamily="34" charset="0"/>
              </a:rPr>
              <a:t>, </a:t>
            </a:r>
            <a:r>
              <a:rPr lang="ru-RU" altLang="zh-CN" u="none" dirty="0">
                <a:latin typeface="Arial" panose="020B0604020202020204" pitchFamily="34" charset="0"/>
                <a:cs typeface="Arial" panose="020B0604020202020204" pitchFamily="34" charset="0"/>
              </a:rPr>
              <a:t>достичь </a:t>
            </a:r>
            <a:r>
              <a:rPr lang="ru-RU" altLang="zh-CN" dirty="0">
                <a:latin typeface="Arial" panose="020B0604020202020204" pitchFamily="34" charset="0"/>
                <a:cs typeface="Arial" panose="020B0604020202020204" pitchFamily="34" charset="0"/>
              </a:rPr>
              <a:t>этой цели </a:t>
            </a:r>
            <a:r>
              <a:rPr lang="ru-RU" altLang="zh-CN" u="none" dirty="0">
                <a:latin typeface="Arial" panose="020B0604020202020204" pitchFamily="34" charset="0"/>
                <a:cs typeface="Arial" panose="020B0604020202020204" pitchFamily="34" charset="0"/>
              </a:rPr>
              <a:t>можно </a:t>
            </a:r>
            <a:r>
              <a:rPr lang="ru-RU" altLang="zh-CN" dirty="0">
                <a:latin typeface="Arial" panose="020B0604020202020204" pitchFamily="34" charset="0"/>
                <a:cs typeface="Arial" panose="020B0604020202020204" pitchFamily="34" charset="0"/>
              </a:rPr>
              <a:t>с помощью различных методов. Популярный эффективный метод</a:t>
            </a:r>
            <a:r>
              <a:rPr lang="ru-RU" altLang="zh-CN" baseline="0" dirty="0">
                <a:latin typeface="Arial" panose="020B0604020202020204" pitchFamily="34" charset="0"/>
                <a:cs typeface="Arial" panose="020B0604020202020204" pitchFamily="34" charset="0"/>
              </a:rPr>
              <a:t> – суммирование маршрутов</a:t>
            </a:r>
            <a:r>
              <a:rPr lang="ru-RU" altLang="zh-CN" dirty="0">
                <a:latin typeface="Arial" panose="020B0604020202020204" pitchFamily="34" charset="0"/>
                <a:cs typeface="Arial" panose="020B0604020202020204" pitchFamily="34" charset="0"/>
              </a:rPr>
              <a:t>, также известный как агрегирование маршрутов.</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76522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a:latin typeface="Arial" panose="020B0604020202020204" pitchFamily="34" charset="0"/>
                <a:cs typeface="Arial" panose="020B0604020202020204" pitchFamily="34" charset="0"/>
              </a:rPr>
              <a:t>Чтобы RTA </a:t>
            </a:r>
            <a:r>
              <a:rPr lang="ru-RU" altLang="zh-CN" u="none" dirty="0">
                <a:latin typeface="Arial" panose="020B0604020202020204" pitchFamily="34" charset="0"/>
                <a:cs typeface="Arial" panose="020B0604020202020204" pitchFamily="34" charset="0"/>
              </a:rPr>
              <a:t>смог пересылать пакеты к</a:t>
            </a:r>
            <a:r>
              <a:rPr lang="ru-RU" altLang="zh-CN" u="none" dirty="0">
                <a:solidFill>
                  <a:srgbClr val="FF0000"/>
                </a:solidFill>
                <a:latin typeface="Arial" panose="020B0604020202020204" pitchFamily="34" charset="0"/>
                <a:cs typeface="Arial" panose="020B0604020202020204" pitchFamily="34" charset="0"/>
              </a:rPr>
              <a:t> удаленным сегментам сети</a:t>
            </a:r>
            <a:r>
              <a:rPr lang="ru-RU" altLang="zh-CN" dirty="0">
                <a:latin typeface="Arial" panose="020B0604020202020204" pitchFamily="34" charset="0"/>
                <a:cs typeface="Arial" panose="020B0604020202020204" pitchFamily="34" charset="0"/>
              </a:rPr>
              <a:t>, </a:t>
            </a:r>
            <a:r>
              <a:rPr lang="ru-RU" altLang="zh-CN" dirty="0" smtClean="0">
                <a:latin typeface="Arial" panose="020B0604020202020204" pitchFamily="34" charset="0"/>
                <a:cs typeface="Arial" panose="020B0604020202020204" pitchFamily="34" charset="0"/>
              </a:rPr>
              <a:t>необходимо </a:t>
            </a:r>
            <a:r>
              <a:rPr lang="ru-RU" altLang="zh-CN" dirty="0">
                <a:latin typeface="Arial" panose="020B0604020202020204" pitchFamily="34" charset="0"/>
                <a:cs typeface="Arial" panose="020B0604020202020204" pitchFamily="34" charset="0"/>
              </a:rPr>
              <a:t>сконфигурировать специфический маршрут к каждому сегменту сети. В этом примере маршруты к 10.1.1.0/24, 10.1.2.0/24 и 10.1.3.0/24 </a:t>
            </a:r>
            <a:r>
              <a:rPr lang="ru-RU" altLang="zh-CN" i="0" u="none" dirty="0">
                <a:latin typeface="Arial" panose="020B0604020202020204" pitchFamily="34" charset="0"/>
                <a:cs typeface="Arial" panose="020B0604020202020204" pitchFamily="34" charset="0"/>
              </a:rPr>
              <a:t>будут иметь одинаковый </a:t>
            </a:r>
            <a:r>
              <a:rPr lang="ru-RU" altLang="zh-CN" u="none" dirty="0">
                <a:latin typeface="Arial" panose="020B0604020202020204" pitchFamily="34" charset="0"/>
                <a:cs typeface="Arial" panose="020B0604020202020204" pitchFamily="34" charset="0"/>
              </a:rPr>
              <a:t>адрес следующего узла назначения - 12.1.1.2</a:t>
            </a:r>
            <a:r>
              <a:rPr lang="ru-RU" altLang="zh-CN" dirty="0">
                <a:latin typeface="Arial" panose="020B0604020202020204" pitchFamily="34" charset="0"/>
                <a:cs typeface="Arial" panose="020B0604020202020204" pitchFamily="34" charset="0"/>
              </a:rPr>
              <a:t>. Поэтому</a:t>
            </a:r>
            <a:r>
              <a:rPr lang="ru-RU" altLang="zh-CN" u="none" dirty="0">
                <a:latin typeface="Arial" panose="020B0604020202020204" pitchFamily="34" charset="0"/>
                <a:cs typeface="Arial" panose="020B0604020202020204" pitchFamily="34" charset="0"/>
              </a:rPr>
              <a:t> эти маршруты можно просуммировать в один.</a:t>
            </a:r>
          </a:p>
          <a:p>
            <a:pPr lvl="0"/>
            <a:r>
              <a:rPr lang="ru-RU" altLang="zh-CN" dirty="0">
                <a:latin typeface="Arial" panose="020B0604020202020204" pitchFamily="34" charset="0"/>
                <a:cs typeface="Arial" panose="020B0604020202020204" pitchFamily="34" charset="0"/>
              </a:rPr>
              <a:t>Это позволяет эффективно сократить размер таблицы IP-маршрутизации RTA.</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44881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4593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9520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a:latin typeface="Arial" panose="020B0604020202020204" pitchFamily="34" charset="0"/>
                <a:cs typeface="Arial" panose="020B0604020202020204" pitchFamily="34" charset="0"/>
              </a:rPr>
              <a:t>В большинстве случаев как статические, так и динамические маршруты должны быть связаны с исходящим интерфейсом. Этот интерфейс представляет собой выход, через который устройство соединено с сетью назначения. Исходящим интерфейсом в маршруте может быть физический интерфейс, например интерфейс </a:t>
            </a:r>
            <a:r>
              <a:rPr lang="en-US" altLang="zh-CN" u="none" dirty="0" err="1">
                <a:solidFill>
                  <a:srgbClr val="FF0000"/>
                </a:solidFill>
                <a:latin typeface="Arial" panose="020B0604020202020204" pitchFamily="34" charset="0"/>
                <a:cs typeface="Arial" panose="020B0604020202020204" pitchFamily="34" charset="0"/>
              </a:rPr>
              <a:t>FastEthernet</a:t>
            </a:r>
            <a:r>
              <a:rPr lang="ru-RU" altLang="zh-CN" u="none" dirty="0">
                <a:latin typeface="Arial" panose="020B0604020202020204" pitchFamily="34" charset="0"/>
                <a:cs typeface="Arial" panose="020B0604020202020204" pitchFamily="34" charset="0"/>
              </a:rPr>
              <a:t> или G</a:t>
            </a:r>
            <a:r>
              <a:rPr lang="en-US" altLang="zh-CN" u="none" dirty="0" err="1">
                <a:latin typeface="Arial" panose="020B0604020202020204" pitchFamily="34" charset="0"/>
                <a:cs typeface="Arial" panose="020B0604020202020204" pitchFamily="34" charset="0"/>
              </a:rPr>
              <a:t>igabit</a:t>
            </a:r>
            <a:r>
              <a:rPr lang="ru-RU" altLang="zh-CN" u="none" dirty="0">
                <a:latin typeface="Arial" panose="020B0604020202020204" pitchFamily="34" charset="0"/>
                <a:cs typeface="Arial" panose="020B0604020202020204" pitchFamily="34" charset="0"/>
              </a:rPr>
              <a:t>E</a:t>
            </a:r>
            <a:r>
              <a:rPr lang="en-US" altLang="zh-CN" u="none" dirty="0" err="1">
                <a:latin typeface="Arial" panose="020B0604020202020204" pitchFamily="34" charset="0"/>
                <a:cs typeface="Arial" panose="020B0604020202020204" pitchFamily="34" charset="0"/>
              </a:rPr>
              <a:t>thernet</a:t>
            </a:r>
            <a:r>
              <a:rPr lang="ru-RU" altLang="zh-CN" dirty="0">
                <a:latin typeface="Arial" panose="020B0604020202020204" pitchFamily="34" charset="0"/>
                <a:cs typeface="Arial" panose="020B0604020202020204" pitchFamily="34" charset="0"/>
              </a:rPr>
              <a:t>, или логический интерфейс, например VLANIF или туннельный интерфейс. Существует специальный интерфейс – интерфейс Null. У него есть только один номер интерфейса</a:t>
            </a:r>
            <a:r>
              <a:rPr lang="en-US" altLang="zh-CN" dirty="0">
                <a:latin typeface="Arial" panose="020B0604020202020204" pitchFamily="34" charset="0"/>
                <a:cs typeface="Arial" panose="020B0604020202020204" pitchFamily="34" charset="0"/>
              </a:rPr>
              <a:t> - </a:t>
            </a:r>
            <a:r>
              <a:rPr lang="ru-RU" altLang="zh-CN" dirty="0">
                <a:latin typeface="Arial" panose="020B0604020202020204" pitchFamily="34" charset="0"/>
                <a:cs typeface="Arial" panose="020B0604020202020204" pitchFamily="34" charset="0"/>
              </a:rPr>
              <a:t> 0. Null0 – это логический интерфейс, который всегда </a:t>
            </a:r>
            <a:r>
              <a:rPr lang="ru-RU" altLang="zh-CN" u="none" dirty="0">
                <a:latin typeface="Arial" panose="020B0604020202020204" pitchFamily="34" charset="0"/>
                <a:cs typeface="Arial" panose="020B0604020202020204" pitchFamily="34" charset="0"/>
              </a:rPr>
              <a:t>находится в рабочем состоянии</a:t>
            </a:r>
            <a:r>
              <a:rPr lang="ru-RU" altLang="zh-CN" dirty="0">
                <a:latin typeface="Arial" panose="020B0604020202020204" pitchFamily="34" charset="0"/>
                <a:cs typeface="Arial" panose="020B0604020202020204" pitchFamily="34" charset="0"/>
              </a:rPr>
              <a:t>. Когда Null0 используется в качестве исходящего интерфейса в маршруте, пакеты данных, соответствующие этому маршруту, отбрасываются, как будто в черную дыру. Поэтому такой маршрут называется маршрутом черной дыры </a:t>
            </a:r>
            <a:r>
              <a:rPr lang="ru-RU" altLang="zh-CN" u="none" dirty="0">
                <a:latin typeface="Arial" panose="020B0604020202020204" pitchFamily="34" charset="0"/>
                <a:cs typeface="Arial" panose="020B0604020202020204" pitchFamily="34" charset="0"/>
              </a:rPr>
              <a:t>(</a:t>
            </a:r>
            <a:r>
              <a:rPr lang="en-US" altLang="zh-CN" u="none" dirty="0">
                <a:latin typeface="Arial" panose="020B0604020202020204" pitchFamily="34" charset="0"/>
                <a:cs typeface="Arial" panose="020B0604020202020204" pitchFamily="34" charset="0"/>
              </a:rPr>
              <a:t>black-hole</a:t>
            </a:r>
            <a:r>
              <a:rPr lang="ru-RU" altLang="zh-CN" u="none" dirty="0">
                <a:latin typeface="Arial" panose="020B0604020202020204" pitchFamily="34" charset="0"/>
                <a:cs typeface="Arial" panose="020B0604020202020204" pitchFamily="34" charset="0"/>
              </a:rPr>
              <a:t>).</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916399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0405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054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u="none" noProof="0" dirty="0">
                <a:latin typeface="Arial" panose="020B0604020202020204" pitchFamily="34" charset="0"/>
                <a:cs typeface="Arial" panose="020B0604020202020204" pitchFamily="34" charset="0"/>
              </a:rPr>
              <a:t>Уникальное сетевое устройство </a:t>
            </a:r>
            <a:r>
              <a:rPr lang="ru-RU" noProof="0" dirty="0">
                <a:latin typeface="Arial" panose="020B0604020202020204" pitchFamily="34" charset="0"/>
                <a:cs typeface="Arial" panose="020B0604020202020204" pitchFamily="34" charset="0"/>
              </a:rPr>
              <a:t>можно найти на основе определенного IP-адреса. Каждый IP-адрес принадлежит уникальной подсети. Подсети </a:t>
            </a:r>
            <a:r>
              <a:rPr lang="ru-RU" u="none" noProof="0" dirty="0">
                <a:latin typeface="Arial" panose="020B0604020202020204" pitchFamily="34" charset="0"/>
                <a:cs typeface="Arial" panose="020B0604020202020204" pitchFamily="34" charset="0"/>
              </a:rPr>
              <a:t>расположены </a:t>
            </a:r>
            <a:r>
              <a:rPr lang="ru-RU" noProof="0" dirty="0">
                <a:latin typeface="Arial" panose="020B0604020202020204" pitchFamily="34" charset="0"/>
                <a:cs typeface="Arial" panose="020B0604020202020204" pitchFamily="34" charset="0"/>
              </a:rPr>
              <a:t>по всему миру и </a:t>
            </a:r>
            <a:r>
              <a:rPr lang="ru-RU" u="none" noProof="0" dirty="0">
                <a:effectLst/>
                <a:latin typeface="Arial" panose="020B0604020202020204" pitchFamily="34" charset="0"/>
                <a:cs typeface="Arial" panose="020B0604020202020204" pitchFamily="34" charset="0"/>
              </a:rPr>
              <a:t>вместе </a:t>
            </a:r>
            <a:r>
              <a:rPr lang="ru-RU" noProof="0" dirty="0">
                <a:latin typeface="Arial" panose="020B0604020202020204" pitchFamily="34" charset="0"/>
                <a:cs typeface="Arial" panose="020B0604020202020204" pitchFamily="34" charset="0"/>
              </a:rPr>
              <a:t>образуют</a:t>
            </a:r>
            <a:r>
              <a:rPr lang="ru-RU" baseline="0" noProof="0" dirty="0">
                <a:latin typeface="Arial" panose="020B0604020202020204" pitchFamily="34" charset="0"/>
                <a:cs typeface="Arial" panose="020B0604020202020204" pitchFamily="34" charset="0"/>
              </a:rPr>
              <a:t> </a:t>
            </a:r>
            <a:r>
              <a:rPr lang="ru-RU" noProof="0" dirty="0">
                <a:latin typeface="Arial" panose="020B0604020202020204" pitchFamily="34" charset="0"/>
                <a:cs typeface="Arial" panose="020B0604020202020204" pitchFamily="34" charset="0"/>
              </a:rPr>
              <a:t>глобальную сеть.</a:t>
            </a:r>
            <a:endParaRPr lang="ru-RU" altLang="zh-CN" noProof="0" dirty="0">
              <a:latin typeface="Arial" panose="020B0604020202020204" pitchFamily="34" charset="0"/>
              <a:cs typeface="Arial" panose="020B0604020202020204" pitchFamily="34" charset="0"/>
            </a:endParaRPr>
          </a:p>
          <a:p>
            <a:r>
              <a:rPr lang="ru-RU" u="none" noProof="0" dirty="0">
                <a:latin typeface="Arial" panose="020B0604020202020204" pitchFamily="34" charset="0"/>
                <a:cs typeface="Arial" panose="020B0604020202020204" pitchFamily="34" charset="0"/>
              </a:rPr>
              <a:t>Для обеспечения связности между различными подсетями сетевые устройства должны передавать IP-пакеты из одних подсетей в другие, доставляя их получателям.</a:t>
            </a:r>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94473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lvl="0" indent="-228600">
              <a:buFont typeface="+mj-lt"/>
              <a:buAutoNum type="arabicPeriod"/>
            </a:pPr>
            <a:r>
              <a:rPr lang="ru-RU" altLang="zh-CN" dirty="0">
                <a:latin typeface="Arial" panose="020B0604020202020204" pitchFamily="34" charset="0"/>
                <a:cs typeface="Arial" panose="020B0604020202020204" pitchFamily="34" charset="0"/>
              </a:rPr>
              <a:t>Маршрутизатор сначала</a:t>
            </a:r>
            <a:r>
              <a:rPr lang="ru-RU" altLang="zh-CN" baseline="0" dirty="0">
                <a:latin typeface="Arial" panose="020B0604020202020204" pitchFamily="34" charset="0"/>
                <a:cs typeface="Arial" panose="020B0604020202020204" pitchFamily="34" charset="0"/>
              </a:rPr>
              <a:t> сравнивает п</a:t>
            </a:r>
            <a:r>
              <a:rPr lang="ru-RU" altLang="zh-CN" dirty="0">
                <a:latin typeface="Arial" panose="020B0604020202020204" pitchFamily="34" charset="0"/>
                <a:cs typeface="Arial" panose="020B0604020202020204" pitchFamily="34" charset="0"/>
              </a:rPr>
              <a:t>редпочтения маршрутов. Маршрут с самым низким значением предпочтения выбирается в качестве оптимального маршрута. Если у маршрутов одинаковые предпочтения, маршрутизатор сравнивает их метрики. Если у маршрутов одинаковая метрика, они заводятся в таблицу IP-маршрутизации как маршруты с одинаковой стоимостью.</a:t>
            </a:r>
          </a:p>
          <a:p>
            <a:pPr marL="228600" lvl="0" indent="-228600">
              <a:buFont typeface="+mj-lt"/>
              <a:buAutoNum type="arabicPeriod"/>
            </a:pPr>
            <a:r>
              <a:rPr lang="ru-RU" altLang="zh-CN" dirty="0">
                <a:latin typeface="Arial" panose="020B0604020202020204" pitchFamily="34" charset="0"/>
                <a:cs typeface="Arial" panose="020B0604020202020204" pitchFamily="34" charset="0"/>
              </a:rPr>
              <a:t>Для конфигурирования плавающего маршрута настройте статический маршрут с таким же сегментом сети назначения и маской, как у </a:t>
            </a:r>
            <a:r>
              <a:rPr lang="ru-RU" altLang="zh-CN" u="none" dirty="0">
                <a:latin typeface="Arial" panose="020B0604020202020204" pitchFamily="34" charset="0"/>
                <a:cs typeface="Arial" panose="020B0604020202020204" pitchFamily="34" charset="0"/>
              </a:rPr>
              <a:t>основного</a:t>
            </a:r>
            <a:r>
              <a:rPr lang="ru-RU" altLang="zh-CN" dirty="0">
                <a:latin typeface="Arial" panose="020B0604020202020204" pitchFamily="34" charset="0"/>
                <a:cs typeface="Arial" panose="020B0604020202020204" pitchFamily="34" charset="0"/>
              </a:rPr>
              <a:t> маршрута, но с другим </a:t>
            </a:r>
            <a:r>
              <a:rPr lang="ru-RU" altLang="zh-CN" u="none" dirty="0">
                <a:latin typeface="Arial" panose="020B0604020202020204" pitchFamily="34" charset="0"/>
                <a:cs typeface="Arial" panose="020B0604020202020204" pitchFamily="34" charset="0"/>
              </a:rPr>
              <a:t>адресом следующего узла</a:t>
            </a:r>
            <a:r>
              <a:rPr lang="ru-RU" altLang="zh-CN" dirty="0">
                <a:latin typeface="Arial" panose="020B0604020202020204" pitchFamily="34" charset="0"/>
                <a:cs typeface="Arial" panose="020B0604020202020204" pitchFamily="34" charset="0"/>
              </a:rPr>
              <a:t> и </a:t>
            </a:r>
            <a:r>
              <a:rPr lang="ru-RU" altLang="zh-CN" u="none" dirty="0">
                <a:latin typeface="Arial" panose="020B0604020202020204" pitchFamily="34" charset="0"/>
                <a:cs typeface="Arial" panose="020B0604020202020204" pitchFamily="34" charset="0"/>
              </a:rPr>
              <a:t>более высоким </a:t>
            </a:r>
            <a:r>
              <a:rPr lang="ru-RU" altLang="zh-CN" dirty="0">
                <a:latin typeface="Arial" panose="020B0604020202020204" pitchFamily="34" charset="0"/>
                <a:cs typeface="Arial" panose="020B0604020202020204" pitchFamily="34" charset="0"/>
              </a:rPr>
              <a:t>значением предпочтения.</a:t>
            </a:r>
          </a:p>
          <a:p>
            <a:pPr marL="228600" lvl="0" indent="-228600">
              <a:buFont typeface="+mj-lt"/>
              <a:buAutoNum type="arabicPeriod"/>
            </a:pPr>
            <a:r>
              <a:rPr lang="ru-RU" altLang="zh-CN" dirty="0">
                <a:latin typeface="Arial" panose="020B0604020202020204" pitchFamily="34" charset="0"/>
                <a:cs typeface="Arial" panose="020B0604020202020204" pitchFamily="34" charset="0"/>
              </a:rPr>
              <a:t>Сводный маршрут – 10.1.0.0/20.</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83370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9712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201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Шлюз и промежуточный узел (маршрутизатор) выбирают подходящий путь в соответствии с адресом назначения полученного IP-пакета и пересылают пакет следующему маршрутизатору. </a:t>
            </a:r>
            <a:r>
              <a:rPr lang="ru-RU" u="none" dirty="0">
                <a:latin typeface="Arial" panose="020B0604020202020204" pitchFamily="34" charset="0"/>
                <a:cs typeface="Arial" panose="020B0604020202020204" pitchFamily="34" charset="0"/>
              </a:rPr>
              <a:t>Последний маршрутизатор </a:t>
            </a:r>
            <a:r>
              <a:rPr lang="ru-RU" dirty="0">
                <a:latin typeface="Arial" panose="020B0604020202020204" pitchFamily="34" charset="0"/>
                <a:cs typeface="Arial" panose="020B0604020202020204" pitchFamily="34" charset="0"/>
              </a:rPr>
              <a:t>выполняет адресацию уровня 2 и пересылает пакет на хост</a:t>
            </a:r>
            <a:r>
              <a:rPr lang="ru-RU" baseline="0" dirty="0">
                <a:latin typeface="Arial" panose="020B0604020202020204" pitchFamily="34" charset="0"/>
                <a:cs typeface="Arial" panose="020B0604020202020204" pitchFamily="34" charset="0"/>
              </a:rPr>
              <a:t> назначения</a:t>
            </a:r>
            <a:r>
              <a:rPr lang="ru-RU" dirty="0">
                <a:latin typeface="Arial" panose="020B0604020202020204" pitchFamily="34" charset="0"/>
                <a:cs typeface="Arial" panose="020B0604020202020204" pitchFamily="34" charset="0"/>
              </a:rPr>
              <a:t>. Этот процесс называется передачей на основе маршрута.</a:t>
            </a:r>
            <a:endParaRPr lang="ru-RU" altLang="zh-CN" dirty="0">
              <a:latin typeface="Arial" panose="020B0604020202020204" pitchFamily="34" charset="0"/>
              <a:cs typeface="Arial" panose="020B0604020202020204" pitchFamily="34" charset="0"/>
            </a:endParaRPr>
          </a:p>
          <a:p>
            <a:r>
              <a:rPr lang="ru-RU" altLang="zh-CN" dirty="0">
                <a:latin typeface="Arial" panose="020B0604020202020204" pitchFamily="34" charset="0"/>
                <a:cs typeface="Arial" panose="020B0604020202020204" pitchFamily="34" charset="0"/>
              </a:rPr>
              <a:t>Промежуточный </a:t>
            </a:r>
            <a:r>
              <a:rPr lang="ru-RU" altLang="zh-CN" u="none" dirty="0">
                <a:latin typeface="Arial" panose="020B0604020202020204" pitchFamily="34" charset="0"/>
                <a:cs typeface="Arial" panose="020B0604020202020204" pitchFamily="34" charset="0"/>
              </a:rPr>
              <a:t>маршрутизатор</a:t>
            </a:r>
            <a:r>
              <a:rPr lang="ru-RU" altLang="zh-CN" u="sng" dirty="0">
                <a:latin typeface="Arial" panose="020B0604020202020204" pitchFamily="34" charset="0"/>
                <a:cs typeface="Arial" panose="020B0604020202020204" pitchFamily="34" charset="0"/>
              </a:rPr>
              <a:t> </a:t>
            </a:r>
            <a:r>
              <a:rPr lang="ru-RU" altLang="zh-CN" dirty="0">
                <a:latin typeface="Arial" panose="020B0604020202020204" pitchFamily="34" charset="0"/>
                <a:cs typeface="Arial" panose="020B0604020202020204" pitchFamily="34" charset="0"/>
              </a:rPr>
              <a:t>выбирает наилучший путь </a:t>
            </a:r>
            <a:r>
              <a:rPr lang="ru-RU" altLang="zh-CN" u="none" dirty="0">
                <a:latin typeface="Arial" panose="020B0604020202020204" pitchFamily="34" charset="0"/>
                <a:cs typeface="Arial" panose="020B0604020202020204" pitchFamily="34" charset="0"/>
              </a:rPr>
              <a:t>согласно</a:t>
            </a:r>
            <a:r>
              <a:rPr lang="ru-RU" altLang="zh-CN" dirty="0">
                <a:latin typeface="Arial" panose="020B0604020202020204" pitchFamily="34" charset="0"/>
                <a:cs typeface="Arial" panose="020B0604020202020204" pitchFamily="34" charset="0"/>
              </a:rPr>
              <a:t> своей </a:t>
            </a:r>
            <a:r>
              <a:rPr lang="ru-RU" altLang="zh-CN" u="none" dirty="0">
                <a:latin typeface="Arial" panose="020B0604020202020204" pitchFamily="34" charset="0"/>
                <a:cs typeface="Arial" panose="020B0604020202020204" pitchFamily="34" charset="0"/>
              </a:rPr>
              <a:t>таблице</a:t>
            </a:r>
            <a:r>
              <a:rPr lang="ru-RU" altLang="zh-CN" dirty="0">
                <a:latin typeface="Arial" panose="020B0604020202020204" pitchFamily="34" charset="0"/>
                <a:cs typeface="Arial" panose="020B0604020202020204" pitchFamily="34" charset="0"/>
              </a:rPr>
              <a:t> </a:t>
            </a:r>
            <a:r>
              <a:rPr lang="ru-RU" altLang="zh-CN" dirty="0" smtClean="0">
                <a:latin typeface="Arial" panose="020B0604020202020204" pitchFamily="34" charset="0"/>
                <a:cs typeface="Arial" panose="020B0604020202020204" pitchFamily="34" charset="0"/>
              </a:rPr>
              <a:t>IP-маршрутизации.</a:t>
            </a:r>
            <a:endParaRPr lang="ru-RU" altLang="zh-CN" dirty="0">
              <a:latin typeface="Arial" panose="020B0604020202020204" pitchFamily="34" charset="0"/>
              <a:cs typeface="Arial" panose="020B0604020202020204" pitchFamily="34" charset="0"/>
            </a:endParaRPr>
          </a:p>
          <a:p>
            <a:r>
              <a:rPr lang="ru-RU" u="none" dirty="0">
                <a:latin typeface="Arial" panose="020B0604020202020204" pitchFamily="34" charset="0"/>
                <a:cs typeface="Arial" panose="020B0604020202020204" pitchFamily="34" charset="0"/>
              </a:rPr>
              <a:t>Запись маршрутизации содержит определенный исходящий интерфейс и адрес следующего узла, которые используются для перенаправлении IP-пакетов следующему маршрутизатору.</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5224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На основании </a:t>
            </a:r>
            <a:r>
              <a:rPr lang="ru-RU" u="none" dirty="0">
                <a:latin typeface="Arial" panose="020B0604020202020204" pitchFamily="34" charset="0"/>
                <a:cs typeface="Arial" panose="020B0604020202020204" pitchFamily="34" charset="0"/>
              </a:rPr>
              <a:t>информации о маршруте, </a:t>
            </a:r>
            <a:r>
              <a:rPr lang="ru-RU" dirty="0">
                <a:latin typeface="Arial" panose="020B0604020202020204" pitchFamily="34" charset="0"/>
                <a:cs typeface="Arial" panose="020B0604020202020204" pitchFamily="34" charset="0"/>
              </a:rPr>
              <a:t>маршрутизатор может </a:t>
            </a:r>
            <a:r>
              <a:rPr lang="ru-RU" u="none" dirty="0">
                <a:latin typeface="Arial" panose="020B0604020202020204" pitchFamily="34" charset="0"/>
                <a:cs typeface="Arial" panose="020B0604020202020204" pitchFamily="34" charset="0"/>
              </a:rPr>
              <a:t>передавать</a:t>
            </a:r>
            <a:r>
              <a:rPr lang="ru-RU" dirty="0">
                <a:latin typeface="Arial" panose="020B0604020202020204" pitchFamily="34" charset="0"/>
                <a:cs typeface="Arial" panose="020B0604020202020204" pitchFamily="34" charset="0"/>
              </a:rPr>
              <a:t> IP-пакеты </a:t>
            </a:r>
            <a:r>
              <a:rPr lang="ru-RU" u="none" dirty="0">
                <a:latin typeface="Arial" panose="020B0604020202020204" pitchFamily="34" charset="0"/>
                <a:cs typeface="Arial" panose="020B0604020202020204" pitchFamily="34" charset="0"/>
              </a:rPr>
              <a:t>к</a:t>
            </a:r>
            <a:r>
              <a:rPr lang="ru-RU" u="none" baseline="0" dirty="0">
                <a:latin typeface="Arial" panose="020B0604020202020204" pitchFamily="34" charset="0"/>
                <a:cs typeface="Arial" panose="020B0604020202020204" pitchFamily="34" charset="0"/>
              </a:rPr>
              <a:t> </a:t>
            </a:r>
            <a:r>
              <a:rPr lang="ru-RU" u="none" dirty="0">
                <a:latin typeface="Arial" panose="020B0604020202020204" pitchFamily="34" charset="0"/>
                <a:cs typeface="Arial" panose="020B0604020202020204" pitchFamily="34" charset="0"/>
              </a:rPr>
              <a:t>адресу получателя </a:t>
            </a:r>
            <a:r>
              <a:rPr lang="ru-RU" dirty="0">
                <a:latin typeface="Arial" panose="020B0604020202020204" pitchFamily="34" charset="0"/>
                <a:cs typeface="Arial" panose="020B0604020202020204" pitchFamily="34" charset="0"/>
              </a:rPr>
              <a:t>по </a:t>
            </a:r>
            <a:r>
              <a:rPr lang="ru-RU" u="none" dirty="0">
                <a:latin typeface="Arial" panose="020B0604020202020204" pitchFamily="34" charset="0"/>
                <a:cs typeface="Arial" panose="020B0604020202020204" pitchFamily="34" charset="0"/>
              </a:rPr>
              <a:t>определенному </a:t>
            </a:r>
            <a:r>
              <a:rPr lang="ru-RU" dirty="0">
                <a:latin typeface="Arial" panose="020B0604020202020204" pitchFamily="34" charset="0"/>
                <a:cs typeface="Arial" panose="020B0604020202020204" pitchFamily="34" charset="0"/>
              </a:rPr>
              <a:t>пути.</a:t>
            </a:r>
            <a:endParaRPr lang="ru-RU" altLang="zh-CN"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Для определения подходящего маршрута доставки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пакета используются адрес назначения и маска. Когда обнаруживается соответствие адреса назначения IP-пакета и определенного маршрута, маршрутизатор определяет путь </a:t>
            </a:r>
            <a:r>
              <a:rPr lang="ru-RU" u="none" dirty="0">
                <a:latin typeface="Arial" panose="020B0604020202020204" pitchFamily="34" charset="0"/>
                <a:cs typeface="Arial" panose="020B0604020202020204" pitchFamily="34" charset="0"/>
              </a:rPr>
              <a:t>передачи</a:t>
            </a:r>
            <a:r>
              <a:rPr lang="ru-RU" dirty="0">
                <a:latin typeface="Arial" panose="020B0604020202020204" pitchFamily="34" charset="0"/>
                <a:cs typeface="Arial" panose="020B0604020202020204" pitchFamily="34" charset="0"/>
              </a:rPr>
              <a:t> в соответствии с исходящим интерфейсом и</a:t>
            </a:r>
            <a:r>
              <a:rPr lang="ru-RU" u="none" dirty="0">
                <a:latin typeface="Arial" panose="020B0604020202020204" pitchFamily="34" charset="0"/>
                <a:cs typeface="Arial" panose="020B0604020202020204" pitchFamily="34" charset="0"/>
              </a:rPr>
              <a:t> адресом</a:t>
            </a:r>
            <a:r>
              <a:rPr lang="ru-RU" u="sng" dirty="0">
                <a:latin typeface="Arial" panose="020B0604020202020204" pitchFamily="34" charset="0"/>
                <a:cs typeface="Arial" panose="020B0604020202020204" pitchFamily="34" charset="0"/>
              </a:rPr>
              <a:t> </a:t>
            </a:r>
            <a:r>
              <a:rPr lang="ru-RU" u="none" dirty="0">
                <a:latin typeface="Arial" panose="020B0604020202020204" pitchFamily="34" charset="0"/>
                <a:cs typeface="Arial" panose="020B0604020202020204" pitchFamily="34" charset="0"/>
              </a:rPr>
              <a:t>следующего узла</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endParaRPr>
          </a:p>
          <a:p>
            <a:r>
              <a:rPr lang="ru-RU" u="none" dirty="0">
                <a:latin typeface="Arial" panose="020B0604020202020204" pitchFamily="34" charset="0"/>
                <a:cs typeface="Arial" panose="020B0604020202020204" pitchFamily="34" charset="0"/>
              </a:rPr>
              <a:t>Для передачи </a:t>
            </a:r>
            <a:r>
              <a:rPr lang="en-US" u="none" dirty="0">
                <a:latin typeface="Arial" panose="020B0604020202020204" pitchFamily="34" charset="0"/>
                <a:cs typeface="Arial" panose="020B0604020202020204" pitchFamily="34" charset="0"/>
              </a:rPr>
              <a:t>IP</a:t>
            </a:r>
            <a:r>
              <a:rPr lang="ru-RU" u="none" dirty="0">
                <a:latin typeface="Arial" panose="020B0604020202020204" pitchFamily="34" charset="0"/>
                <a:cs typeface="Arial" panose="020B0604020202020204" pitchFamily="34" charset="0"/>
              </a:rPr>
              <a:t> пакета следующему устройству недостаточно знать только исходящий интерфейс, должен быть указан адрес следующего маршрутизатора</a:t>
            </a:r>
            <a:r>
              <a:rPr lang="ru-RU" dirty="0">
                <a:latin typeface="Arial" panose="020B0604020202020204" pitchFamily="34" charset="0"/>
                <a:cs typeface="Arial" panose="020B0604020202020204" pitchFamily="34" charset="0"/>
              </a:rPr>
              <a:t>.</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655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latin typeface="Arial" panose="020B0604020202020204" pitchFamily="34" charset="0"/>
                <a:cs typeface="Arial" panose="020B0604020202020204" pitchFamily="34" charset="0"/>
              </a:rPr>
              <a:t>Маршрутизатор </a:t>
            </a:r>
            <a:r>
              <a:rPr lang="ru-RU" u="none" dirty="0">
                <a:latin typeface="Arial" panose="020B0604020202020204" pitchFamily="34" charset="0"/>
                <a:cs typeface="Arial" panose="020B0604020202020204" pitchFamily="34" charset="0"/>
              </a:rPr>
              <a:t>передает</a:t>
            </a:r>
            <a:r>
              <a:rPr lang="ru-RU" dirty="0">
                <a:latin typeface="Arial" panose="020B0604020202020204" pitchFamily="34" charset="0"/>
                <a:cs typeface="Arial" panose="020B0604020202020204" pitchFamily="34" charset="0"/>
              </a:rPr>
              <a:t> пакеты на основе своей таблицы IP-маршрутизации.</a:t>
            </a:r>
            <a:endParaRPr lang="ru-RU" altLang="zh-CN" dirty="0">
              <a:latin typeface="Arial" panose="020B0604020202020204" pitchFamily="34" charset="0"/>
              <a:cs typeface="Arial" panose="020B0604020202020204" pitchFamily="34" charset="0"/>
              <a:sym typeface="+mn-lt"/>
            </a:endParaRPr>
          </a:p>
          <a:p>
            <a:r>
              <a:rPr lang="ru-RU" dirty="0">
                <a:latin typeface="Arial" panose="020B0604020202020204" pitchFamily="34" charset="0"/>
                <a:cs typeface="Arial" panose="020B0604020202020204" pitchFamily="34" charset="0"/>
              </a:rPr>
              <a:t>Таблица IP-маршрутизации </a:t>
            </a:r>
            <a:r>
              <a:rPr lang="ru-RU" u="none" dirty="0">
                <a:latin typeface="Arial" panose="020B0604020202020204" pitchFamily="34" charset="0"/>
                <a:cs typeface="Arial" panose="020B0604020202020204" pitchFamily="34" charset="0"/>
              </a:rPr>
              <a:t>может содержать  </a:t>
            </a:r>
            <a:r>
              <a:rPr lang="ru-RU" dirty="0">
                <a:latin typeface="Arial" panose="020B0604020202020204" pitchFamily="34" charset="0"/>
                <a:cs typeface="Arial" panose="020B0604020202020204" pitchFamily="34" charset="0"/>
              </a:rPr>
              <a:t>множество записей маршрутизации.</a:t>
            </a:r>
            <a:endParaRPr lang="ru-RU" altLang="zh-CN" dirty="0">
              <a:latin typeface="Arial" panose="020B0604020202020204" pitchFamily="34" charset="0"/>
              <a:cs typeface="Arial" panose="020B0604020202020204" pitchFamily="34" charset="0"/>
              <a:sym typeface="+mn-lt"/>
            </a:endParaRPr>
          </a:p>
          <a:p>
            <a:r>
              <a:rPr lang="ru-RU" dirty="0">
                <a:latin typeface="Arial" panose="020B0604020202020204" pitchFamily="34" charset="0"/>
                <a:cs typeface="Arial" panose="020B0604020202020204" pitchFamily="34" charset="0"/>
              </a:rPr>
              <a:t>Таблица IP-маршрутизации </a:t>
            </a:r>
            <a:r>
              <a:rPr lang="ru-RU" u="none" dirty="0">
                <a:latin typeface="Arial" panose="020B0604020202020204" pitchFamily="34" charset="0"/>
                <a:cs typeface="Arial" panose="020B0604020202020204" pitchFamily="34" charset="0"/>
              </a:rPr>
              <a:t>содержит не все известные маршруты, а только оптимальные</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endParaRPr>
          </a:p>
          <a:p>
            <a:pPr lvl="0"/>
            <a:r>
              <a:rPr lang="ru-RU" dirty="0">
                <a:latin typeface="Arial" panose="020B0604020202020204" pitchFamily="34" charset="0"/>
                <a:cs typeface="Arial" panose="020B0604020202020204" pitchFamily="34" charset="0"/>
              </a:rPr>
              <a:t>Маршрутизатор управляет информацией </a:t>
            </a:r>
            <a:r>
              <a:rPr lang="ru-RU" u="none" dirty="0">
                <a:latin typeface="Arial" panose="020B0604020202020204" pitchFamily="34" charset="0"/>
                <a:cs typeface="Arial" panose="020B0604020202020204" pitchFamily="34" charset="0"/>
              </a:rPr>
              <a:t>о </a:t>
            </a:r>
            <a:r>
              <a:rPr lang="ru-RU" dirty="0">
                <a:latin typeface="Arial" panose="020B0604020202020204" pitchFamily="34" charset="0"/>
                <a:cs typeface="Arial" panose="020B0604020202020204" pitchFamily="34" charset="0"/>
              </a:rPr>
              <a:t>маршрутизации </a:t>
            </a:r>
            <a:r>
              <a:rPr lang="ru-RU" sz="1100" dirty="0">
                <a:solidFill>
                  <a:prstClr val="black"/>
                </a:solidFill>
                <a:latin typeface="Arial" panose="020B0604020202020204" pitchFamily="34" charset="0"/>
                <a:cs typeface="Arial" panose="020B0604020202020204" pitchFamily="34" charset="0"/>
              </a:rPr>
              <a:t>с помощью записей в своих таблицах IP-маршрутизации</a:t>
            </a:r>
            <a:r>
              <a:rPr lang="ru-RU" dirty="0">
                <a:latin typeface="Arial" panose="020B0604020202020204" pitchFamily="34" charset="0"/>
                <a:cs typeface="Arial" panose="020B0604020202020204" pitchFamily="34" charset="0"/>
              </a:rPr>
              <a:t>.</a:t>
            </a:r>
            <a:endParaRPr lang="ru-RU" altLang="zh-CN" dirty="0">
              <a:latin typeface="Arial" panose="020B0604020202020204" pitchFamily="34" charset="0"/>
              <a:cs typeface="Arial" panose="020B0604020202020204" pitchFamily="34" charset="0"/>
            </a:endParaRP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318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255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defRPr/>
            </a:pPr>
            <a:r>
              <a:rPr lang="en-US" altLang="zh-CN" sz="3500" b="1" baseline="0" dirty="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ln>
        </p:spPr>
        <p:txBody>
          <a:bodyPr wrap="square">
            <a:spAutoFit/>
          </a:bodyPr>
          <a:lstStyle/>
          <a:p>
            <a:pPr fontAlgn="ctr">
              <a:spcBef>
                <a:spcPct val="50000"/>
              </a:spcBef>
            </a:pPr>
            <a:r>
              <a:rPr lang="en-US" altLang="zh-CN" sz="2800" kern="1200" baseline="0" dirty="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2015.01.25</a:t>
            </a:r>
            <a:endParaRPr lang="zh-CN" altLang="en-US"/>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baseline="0">
                <a:latin typeface="Huawei Sans" panose="020C0503030203020204" pitchFamily="34" charset="0"/>
                <a:ea typeface="方正兰亭黑简体" panose="02000000000000000000" pitchFamily="2" charset="-122"/>
              </a:defRPr>
            </a:lvl1pPr>
          </a:lstStyle>
          <a:p>
            <a:pPr lvl="0"/>
            <a:r>
              <a:rPr lang="en-US" altLang="zh-CN"/>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a:t>Type</a:t>
            </a:r>
            <a:endParaRPr lang="zh-CN" altLang="en-US"/>
          </a:p>
        </p:txBody>
      </p:sp>
    </p:spTree>
    <p:extLst>
      <p:ext uri="{BB962C8B-B14F-4D97-AF65-F5344CB8AC3E}">
        <p14:creationId xmlns:p14="http://schemas.microsoft.com/office/powerpoint/2010/main" val="2847414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Tx/>
              <a:buFont typeface="+mj-lt"/>
              <a:buAutoNum type="arabicPeriod"/>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Tx/>
              <a:buFont typeface="+mj-lt"/>
              <a:buAutoNum type="alphaUcPeriod"/>
              <a:defRPr sz="1800" baseline="0">
                <a:latin typeface="Huawei Sans" panose="020C0503030203020204" pitchFamily="34" charset="0"/>
              </a:defRPr>
            </a:lvl2pPr>
            <a:lvl3pPr>
              <a:defRPr/>
            </a:lvl3pPr>
            <a:lvl5pPr>
              <a:buNone/>
              <a:defRPr/>
            </a:lvl5pPr>
          </a:lstStyle>
          <a:p>
            <a:r>
              <a:rPr lang="en-US" altLang="zh-CN"/>
              <a:t>Question description.</a:t>
            </a:r>
          </a:p>
          <a:p>
            <a:pPr lvl="1"/>
            <a:endParaRPr lang="en-US" altLang="zh-CN"/>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anose="020B0604020202020204" pitchFamily="34" charset="0"/>
              </a:defRPr>
            </a:lvl1pPr>
          </a:lstStyle>
          <a:p>
            <a:pPr lvl="0" fontAlgn="auto"/>
            <a:r>
              <a:rPr lang="ru-RU" altLang="zh-CN" baseline="0" dirty="0">
                <a:latin typeface="Arial" panose="020B0604020202020204" pitchFamily="34" charset="0"/>
                <a:ea typeface="方正兰亭黑简体" panose="02000000000000000000" pitchFamily="2" charset="-122"/>
                <a:cs typeface="Arial" panose="020B0604020202020204" pitchFamily="34" charset="0"/>
              </a:rPr>
              <a:t>Тест</a:t>
            </a:r>
            <a:endParaRPr lang="en-US" altLang="zh-CN" baseline="0" dirty="0">
              <a:latin typeface="Arial" panose="020B0604020202020204" pitchFamily="34" charset="0"/>
              <a:ea typeface="方正兰亭黑简体" panose="02000000000000000000" pitchFamily="2" charset="-122"/>
              <a:cs typeface="Arial" panose="020B0604020202020204" pitchFamily="34" charset="0"/>
            </a:endParaRPr>
          </a:p>
        </p:txBody>
      </p:sp>
      <p:sp>
        <p:nvSpPr>
          <p:cNvPr id="25"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26"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9" name="Freeform 31"/>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0" name="Freeform 32"/>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3" name="Freeform 35"/>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6" name="Freeform 38"/>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7" name="Freeform 39"/>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8" name="Freeform 40"/>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9" name="Freeform 41"/>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0" name="Freeform 42"/>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
        <p:nvSpPr>
          <p:cNvPr id="41" name="Freeform 6"/>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42" name="Freeform 11"/>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a:t>Click here to edit summary</a:t>
            </a:r>
            <a:endParaRPr lang="zh-CN" altLang="en-US"/>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anose="020B0604020202020204" pitchFamily="34" charset="0"/>
              </a:defRPr>
            </a:lvl1pPr>
          </a:lstStyle>
          <a:p>
            <a:pPr lvl="0" fontAlgn="ctr"/>
            <a:r>
              <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
        <p:nvSpPr>
          <p:cNvPr id="13"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4"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7"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499" y="408779"/>
            <a:ext cx="3595065" cy="639559"/>
          </a:xfrm>
          <a:prstGeom prst="rect">
            <a:avLst/>
          </a:prstGeom>
          <a:noFill/>
          <a:ln w="9525">
            <a:noFill/>
            <a:miter lim="800000"/>
          </a:ln>
        </p:spPr>
        <p:txBody>
          <a:bodyPr wrap="square" lIns="99980" tIns="49987" rIns="99980" bIns="49987" rtlCol="0">
            <a:spAutoFit/>
          </a:bodyPr>
          <a:lstStyle/>
          <a:p>
            <a:pPr algn="l" defTabSz="1001624" rtl="0" eaLnBrk="0" fontAlgn="ctr" hangingPunct="0">
              <a:spcBef>
                <a:spcPct val="0"/>
              </a:spcBef>
              <a:spcAft>
                <a:spcPct val="0"/>
              </a:spcAft>
            </a:pPr>
            <a:r>
              <a:rPr lang="ru-RU" altLang="zh-CN" sz="3500" b="1" kern="1200" baseline="0" dirty="0">
                <a:solidFill>
                  <a:schemeClr val="tx1">
                    <a:lumMod val="75000"/>
                    <a:lumOff val="25000"/>
                  </a:schemeClr>
                </a:solidFill>
                <a:latin typeface="Arial" panose="020B0604020202020204" pitchFamily="34" charset="0"/>
                <a:ea typeface="方正兰亭黑简体" panose="02000000000000000000" pitchFamily="2" charset="-122"/>
                <a:cs typeface="Arial" panose="020B0604020202020204" pitchFamily="34" charset="0"/>
              </a:rPr>
              <a:t>Краткий</a:t>
            </a:r>
            <a:r>
              <a:rPr lang="ru-RU" altLang="zh-CN"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 </a:t>
            </a:r>
            <a:r>
              <a:rPr lang="ru-RU" altLang="zh-CN" sz="3500" b="1" kern="1200" baseline="0" dirty="0">
                <a:solidFill>
                  <a:schemeClr val="tx1">
                    <a:lumMod val="75000"/>
                    <a:lumOff val="25000"/>
                  </a:schemeClr>
                </a:solidFill>
                <a:latin typeface="Arial" panose="020B0604020202020204" pitchFamily="34" charset="0"/>
                <a:ea typeface="方正兰亭黑简体" panose="02000000000000000000" pitchFamily="2" charset="-122"/>
                <a:cs typeface="Arial" panose="020B0604020202020204" pitchFamily="34" charset="0"/>
              </a:rPr>
              <a:t>обзор</a:t>
            </a:r>
            <a:endParaRPr lang="en-US" altLang="zh-CN" sz="3500" b="1" kern="1200" baseline="0" dirty="0">
              <a:solidFill>
                <a:schemeClr val="tx1">
                  <a:lumMod val="75000"/>
                  <a:lumOff val="25000"/>
                </a:schemeClr>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11"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2"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5"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a:t>Click to edit</a:t>
            </a:r>
            <a:endParaRPr lang="zh-CN" altLang="en-US"/>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73614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a:t>More information for trainees</a:t>
            </a:r>
            <a:endParaRPr lang="zh-CN" altLang="en-US"/>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
        <p:nvSpPr>
          <p:cNvPr id="14"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5"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8" name="Freeform 7"/>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9" name="Freeform 8"/>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0" name="Freeform 9"/>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
        <p:nvSpPr>
          <p:cNvPr id="16"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7"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7"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1" name="Freeform 8"/>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a:blip r:embed="rId2">
            <a:extLst>
              <a:ext uri="{28A0092B-C50C-407E-A947-70E740481C1C}">
                <a14:useLocalDpi xmlns:a14="http://schemas.microsoft.com/office/drawing/2010/main"/>
              </a:ext>
            </a:extLst>
          </a:blip>
          <a:srcRect t="17896" b="10658"/>
          <a:stretch>
            <a:fillRect/>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675054" y="2345035"/>
              <a:ext cx="3151451" cy="923010"/>
            </a:xfrm>
            <a:prstGeom prst="rect">
              <a:avLst/>
            </a:prstGeom>
            <a:noFill/>
          </p:spPr>
          <p:txBody>
            <a:bodyPr wrap="none" lIns="91440" tIns="45720" rIns="91440" bIns="45720">
              <a:spAutoFit/>
            </a:bodyPr>
            <a:lstStyle/>
            <a:p>
              <a:pPr algn="ctr" fontAlgn="ctr"/>
              <a:r>
                <a:rPr lang="ru-RU" altLang="zh-CN" sz="5398" b="0" cap="none" spc="0" baseline="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方正兰亭黑简体" panose="02000000000000000000" pitchFamily="2" charset="-122"/>
                  <a:cs typeface="Arial" panose="020B0604020202020204" pitchFamily="34" charset="0"/>
                </a:rPr>
                <a:t>Спасибо!</a:t>
              </a:r>
              <a:endParaRPr lang="en-US" altLang="zh-CN" sz="5398" b="0" cap="none" spc="0" baseline="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方正兰亭黑简体" panose="02000000000000000000" pitchFamily="2" charset="-122"/>
                <a:cs typeface="Arial" panose="020B0604020202020204" pitchFamily="34" charset="0"/>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b="3447"/>
          <a:stretch>
            <a:fillRect/>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a:t>Click to Edit Title</a:t>
            </a:r>
            <a:endParaRPr lang="zh-CN" altLang="en-US"/>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a:t>Click to Edit Title</a:t>
            </a:r>
            <a:endParaRPr lang="zh-CN" altLang="en-US"/>
          </a:p>
        </p:txBody>
      </p:sp>
      <p:sp>
        <p:nvSpPr>
          <p:cNvPr id="20" name="Rectangle 54"/>
          <p:cNvSpPr>
            <a:spLocks noChangeArrowheads="1"/>
          </p:cNvSpPr>
          <p:nvPr userDrawn="1"/>
        </p:nvSpPr>
        <p:spPr bwMode="auto">
          <a:xfrm>
            <a:off x="947428" y="6500581"/>
            <a:ext cx="5480658" cy="265552"/>
          </a:xfrm>
          <a:prstGeom prst="rect">
            <a:avLst/>
          </a:prstGeom>
          <a:noFill/>
          <a:ln w="9525" algn="ctr">
            <a:noFill/>
            <a:miter lim="800000"/>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2020 Huawei Technologies Co., Ltd. </a:t>
            </a:r>
            <a:r>
              <a:rPr lang="ru-RU"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Все права защищены</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p>
        </p:txBody>
      </p:sp>
      <p:pic>
        <p:nvPicPr>
          <p:cNvPr id="21" name="图片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a:t>The chapter describes ...</a:t>
            </a:r>
            <a:endParaRPr lang="zh-CN" altLang="en-US"/>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anose="020B0604020202020204" pitchFamily="34" charset="0"/>
              </a:defRPr>
            </a:lvl1pPr>
          </a:lstStyle>
          <a:p>
            <a:pPr lvl="0" fontAlgn="ctr"/>
            <a:r>
              <a:rPr lang="ru-RU" altLang="zh-CN" baseline="0" dirty="0">
                <a:latin typeface="Arial" panose="020B0604020202020204" pitchFamily="34" charset="0"/>
                <a:ea typeface="方正兰亭黑简体" panose="02000000000000000000" pitchFamily="2" charset="-122"/>
                <a:cs typeface="Arial" panose="020B0604020202020204" pitchFamily="34" charset="0"/>
              </a:rPr>
              <a:t>Введение</a:t>
            </a:r>
            <a:endParaRPr lang="zh-CN" altLang="en-US" baseline="0" dirty="0">
              <a:latin typeface="Arial" panose="020B0604020202020204" pitchFamily="34" charset="0"/>
              <a:ea typeface="方正兰亭黑简体" panose="02000000000000000000" pitchFamily="2" charset="-122"/>
              <a:cs typeface="Arial" panose="020B0604020202020204" pitchFamily="34" charset="0"/>
            </a:endParaRPr>
          </a:p>
        </p:txBody>
      </p:sp>
      <p:sp>
        <p:nvSpPr>
          <p:cNvPr id="28"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29"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2" name="Freeform 7"/>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3" name="Freeform 8"/>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4" name="Freeform 9"/>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5" name="Freeform 10"/>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
        <p:nvSpPr>
          <p:cNvPr id="36" name="Freeform 6"/>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37" name="Freeform 11"/>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anose="020B0604020202020204" pitchFamily="34" charset="0"/>
              </a:defRPr>
            </a:lvl1pPr>
          </a:lstStyle>
          <a:p>
            <a:pPr lvl="0" fontAlgn="ctr"/>
            <a:r>
              <a:rPr lang="ru-RU" altLang="zh-CN" dirty="0">
                <a:latin typeface="Arial" panose="020B0604020202020204" pitchFamily="34" charset="0"/>
                <a:ea typeface="方正兰亭黑简体" panose="02000000000000000000" pitchFamily="2" charset="-122"/>
                <a:cs typeface="Arial" panose="020B0604020202020204" pitchFamily="34" charset="0"/>
              </a:rPr>
              <a:t>Цели</a:t>
            </a:r>
            <a:endParaRPr lang="en-US" altLang="zh-CN" dirty="0">
              <a:latin typeface="Arial" panose="020B0604020202020204" pitchFamily="34" charset="0"/>
              <a:ea typeface="方正兰亭黑简体" panose="02000000000000000000" pitchFamily="2" charset="-122"/>
              <a:cs typeface="Arial" panose="020B0604020202020204" pitchFamily="34" charset="0"/>
            </a:endParaRPr>
          </a:p>
        </p:txBody>
      </p:sp>
      <p:sp>
        <p:nvSpPr>
          <p:cNvPr id="18"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Huawei Sans" panose="020C0503030203020204" pitchFamily="34" charset="0"/>
              <a:ea typeface="方正兰亭黑简体" panose="02000000000000000000" pitchFamily="2" charset="-122"/>
            </a:endParaRPr>
          </a:p>
        </p:txBody>
      </p:sp>
      <p:sp>
        <p:nvSpPr>
          <p:cNvPr id="19"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sp>
          <p:nvSpPr>
            <p:cNvPr id="22" name="Freeform 7"/>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sp>
          <p:nvSpPr>
            <p:cNvPr id="23" name="Freeform 8"/>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sp>
          <p:nvSpPr>
            <p:cNvPr id="24" name="Freeform 9"/>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endParaRPr>
            </a:p>
          </p:txBody>
        </p:sp>
      </p:grpSp>
      <p:sp>
        <p:nvSpPr>
          <p:cNvPr id="27" name="Freeform 6"/>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Huawei Sans" panose="020C0503030203020204" pitchFamily="34" charset="0"/>
              <a:ea typeface="方正兰亭黑简体" panose="02000000000000000000" pitchFamily="2" charset="-122"/>
            </a:endParaRPr>
          </a:p>
        </p:txBody>
      </p:sp>
      <p:sp>
        <p:nvSpPr>
          <p:cNvPr id="28" name="Freeform 11"/>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anose="05000000000000000000" pitchFamily="2" charset="2"/>
              <a:buChar char="l"/>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anose="05000000000000000000" pitchFamily="2" charset="2"/>
              <a:buChar char="l"/>
              <a:defRPr/>
            </a:pPr>
            <a:r>
              <a:rPr kumimoji="0" lang="en-US" altLang="zh-CN" sz="2200" b="0" i="0" u="none" strike="noStrike" kern="0" cap="none" spc="0" normalizeH="0" baseline="0" noProof="0">
                <a:ln>
                  <a:noFill/>
                </a:ln>
                <a:solidFill>
                  <a:srgbClr val="000000"/>
                </a:solidFill>
                <a:effectLst/>
                <a:uLnTx/>
                <a:uFillTx/>
                <a:latin typeface="+mn-lt"/>
                <a:ea typeface="+mn-ea"/>
                <a:cs typeface="+mn-cs"/>
              </a:rPr>
              <a:t>On completion of this course, you will be able to:</a:t>
            </a:r>
            <a:endParaRPr lang="zh-CN" altLang="en-US"/>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0727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499" y="408779"/>
            <a:ext cx="3149687" cy="639559"/>
          </a:xfrm>
          <a:prstGeom prst="rect">
            <a:avLst/>
          </a:prstGeom>
          <a:noFill/>
          <a:ln w="9525">
            <a:noFill/>
            <a:miter lim="800000"/>
          </a:ln>
        </p:spPr>
        <p:txBody>
          <a:bodyPr wrap="square" lIns="99980" tIns="49987" rIns="99980" bIns="49987" rtlCol="0">
            <a:spAutoFit/>
          </a:bodyPr>
          <a:lstStyle/>
          <a:p>
            <a:pPr algn="l" defTabSz="1001624" eaLnBrk="0" fontAlgn="ctr" hangingPunct="0"/>
            <a:r>
              <a:rPr lang="ru-RU" altLang="zh-CN" sz="3500" b="1" kern="1200" baseline="0" dirty="0">
                <a:solidFill>
                  <a:schemeClr val="tx1">
                    <a:lumMod val="75000"/>
                    <a:lumOff val="25000"/>
                  </a:schemeClr>
                </a:solidFill>
                <a:latin typeface="Arial" panose="020B0604020202020204" pitchFamily="34" charset="0"/>
                <a:ea typeface="方正兰亭黑简体" panose="02000000000000000000" pitchFamily="2" charset="-122"/>
                <a:cs typeface="Arial" panose="020B0604020202020204" pitchFamily="34" charset="0"/>
              </a:rPr>
              <a:t>Содержание</a:t>
            </a:r>
            <a:endParaRPr lang="en-US" altLang="zh-CN" sz="3500" b="1" kern="1200" baseline="0" dirty="0">
              <a:solidFill>
                <a:schemeClr val="tx1">
                  <a:lumMod val="75000"/>
                  <a:lumOff val="25000"/>
                </a:schemeClr>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27"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28"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6" name="Freeform 22"/>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
        <p:nvSpPr>
          <p:cNvPr id="47" name="Freeform 6"/>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48" name="Freeform 11"/>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Tx/>
              <a:buFont typeface="+mj-lt"/>
              <a:buAutoNum type="arabicPeriod"/>
              <a:defRPr>
                <a:latin typeface="+mn-lt"/>
                <a:ea typeface="+mn-ea"/>
                <a:cs typeface="Arial" panose="020B0604020202020204" pitchFamily="34" charset="0"/>
              </a:defRPr>
            </a:lvl1pPr>
            <a:lvl2pPr fontAlgn="ctr">
              <a:buClrTx/>
              <a:buSzTx/>
              <a:buFont typeface="Huawei Sans" panose="020C0503030203020204" pitchFamily="34" charset="0"/>
              <a:buChar char="▫"/>
              <a:defRPr>
                <a:latin typeface="+mn-lt"/>
              </a:defRPr>
            </a:lvl2pPr>
            <a:lvl3pPr>
              <a:defRPr/>
            </a:lvl3pPr>
            <a:lvl5pPr>
              <a:buNone/>
              <a:defRPr/>
            </a:lvl5pPr>
          </a:lstStyle>
          <a:p>
            <a:pPr marL="457200" indent="-457200">
              <a:buSzTx/>
              <a:buFont typeface="+mj-lt"/>
              <a:buAutoNum type="arabicPeriod"/>
            </a:pPr>
            <a:r>
              <a:rPr lang="zh-CN" altLang="en-US"/>
              <a:t>一级目录一</a:t>
            </a:r>
            <a:endParaRPr lang="en-US" altLang="zh-CN"/>
          </a:p>
          <a:p>
            <a:pPr marL="653788" lvl="1" indent="-457017">
              <a:buSzTx/>
              <a:buFont typeface="+mj-lt"/>
              <a:buAutoNum type="arabicPeriod"/>
            </a:pPr>
            <a:endParaRPr lang="en-US" altLang="zh-CN"/>
          </a:p>
          <a:p>
            <a:pPr marL="457200" indent="-457200">
              <a:buSzTx/>
              <a:buFont typeface="+mj-lt"/>
              <a:buAutoNum type="arabicPeriod"/>
            </a:pPr>
            <a:r>
              <a:rPr lang="zh-CN" altLang="en-US"/>
              <a:t>一级目录二</a:t>
            </a:r>
            <a:endParaRPr lang="en-US" altLang="zh-CN"/>
          </a:p>
          <a:p>
            <a:pPr marL="457200" indent="-457200">
              <a:buSzTx/>
              <a:buFont typeface="+mj-lt"/>
              <a:buAutoNum type="arabicPeriod"/>
            </a:pPr>
            <a:r>
              <a:rPr lang="zh-CN" altLang="en-US"/>
              <a:t>一级目录三</a:t>
            </a:r>
            <a:endParaRPr lang="en-US" altLang="zh-CN"/>
          </a:p>
          <a:p>
            <a:pPr marL="457200" indent="-457200">
              <a:buSzTx/>
              <a:buFont typeface="+mj-lt"/>
              <a:buAutoNum type="arabicPeriod"/>
            </a:pPr>
            <a:r>
              <a:rPr lang="zh-CN" altLang="en-US"/>
              <a:t>一级目录四</a:t>
            </a:r>
            <a:endParaRPr lang="en-US" altLang="zh-CN"/>
          </a:p>
          <a:p>
            <a:endParaRPr lang="zh-CN" altLang="en-US"/>
          </a:p>
        </p:txBody>
      </p:sp>
    </p:spTree>
    <p:extLst>
      <p:ext uri="{BB962C8B-B14F-4D97-AF65-F5344CB8AC3E}">
        <p14:creationId xmlns:p14="http://schemas.microsoft.com/office/powerpoint/2010/main" val="17850270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anose="020B0604020202020204" pitchFamily="34" charset="0"/>
              </a:defRPr>
            </a:lvl1pPr>
          </a:lstStyle>
          <a:p>
            <a:pPr lvl="0" fontAlgn="ctr"/>
            <a:r>
              <a:rPr lang="ru-RU" altLang="zh-CN" baseline="0" dirty="0">
                <a:latin typeface="Arial" panose="020B0604020202020204" pitchFamily="34" charset="0"/>
                <a:ea typeface="方正兰亭黑简体" panose="02000000000000000000" pitchFamily="2" charset="-122"/>
                <a:cs typeface="Arial" panose="020B0604020202020204" pitchFamily="34" charset="0"/>
              </a:rPr>
              <a:t>Обзор</a:t>
            </a:r>
            <a:r>
              <a:rPr lang="ru-RU" altLang="zh-CN" baseline="0" dirty="0">
                <a:latin typeface="Huawei Sans" panose="020C0503030203020204" pitchFamily="34" charset="0"/>
                <a:ea typeface="方正兰亭黑简体" panose="02000000000000000000" pitchFamily="2" charset="-122"/>
                <a:cs typeface="Huawei Sans" panose="020C0503030203020204" pitchFamily="34" charset="0"/>
              </a:rPr>
              <a:t> и цели</a:t>
            </a:r>
            <a:endParaRPr lang="en-US" altLang="zh-CN"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3"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a:t>Click here to edit</a:t>
            </a:r>
            <a:endParaRPr lang="zh-CN" altLang="en-US"/>
          </a:p>
        </p:txBody>
      </p:sp>
      <p:sp>
        <p:nvSpPr>
          <p:cNvPr id="11"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sp>
        <p:nvSpPr>
          <p:cNvPr id="12"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ln>
        </p:spPr>
        <p:txBody>
          <a:bodyPr vert="horz" wrap="square" lIns="100800" tIns="50400" rIns="100800" bIns="50400" numCol="1" anchor="ctr" anchorCtr="0" compatLnSpc="1">
            <a:prstTxWarp prst="textNoShape">
              <a:avLst/>
            </a:prstTxWarp>
          </a:bodyPr>
          <a:lstStyle>
            <a:lvl1pPr fontAlgn="auto">
              <a:defRPr lang="zh-CN" altLang="en-US" b="1" kern="0" baseline="0"/>
            </a:lvl1pPr>
          </a:lstStyle>
          <a:p>
            <a:pPr lvl="0"/>
            <a:r>
              <a:rPr lang="en-US" altLang="zh-CN"/>
              <a:t>Title</a:t>
            </a:r>
            <a:endParaRPr lang="zh-CN" altLang="en-US"/>
          </a:p>
        </p:txBody>
      </p:sp>
    </p:spTree>
    <p:extLst>
      <p:ext uri="{BB962C8B-B14F-4D97-AF65-F5344CB8AC3E}">
        <p14:creationId xmlns:p14="http://schemas.microsoft.com/office/powerpoint/2010/main" val="20766949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6" h="492">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方正兰亭黑简体" panose="02000000000000000000" pitchFamily="2" charset="-122"/>
            </a:endParaRPr>
          </a:p>
        </p:txBody>
      </p:sp>
      <p:sp>
        <p:nvSpPr>
          <p:cNvPr id="8" name="Freeform 11"/>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2">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ln>
        </p:spPr>
        <p:txBody>
          <a:bodyPr vert="horz" wrap="square" lIns="100800" tIns="50400" rIns="100800" bIns="50400" numCol="1" anchor="ctr" anchorCtr="0" compatLnSpc="1">
            <a:prstTxWarp prst="textNoShape">
              <a:avLst/>
            </a:prstTxWarp>
          </a:bodyPr>
          <a:lstStyle>
            <a:lvl1pPr fontAlgn="auto">
              <a:defRPr lang="zh-CN" altLang="en-US" b="1" kern="0" baseline="0"/>
            </a:lvl1pPr>
          </a:lstStyle>
          <a:p>
            <a:pPr lvl="0"/>
            <a:r>
              <a:rPr lang="en-US" altLang="zh-CN"/>
              <a:t>Title</a:t>
            </a:r>
            <a:endParaRPr lang="zh-CN" altLang="en-US"/>
          </a:p>
        </p:txBody>
      </p:sp>
    </p:spTree>
    <p:extLst>
      <p:ext uri="{BB962C8B-B14F-4D97-AF65-F5344CB8AC3E}">
        <p14:creationId xmlns:p14="http://schemas.microsoft.com/office/powerpoint/2010/main" val="13303934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algn="ctr" fontAlgn="auto"/>
              <a:r>
                <a:rPr lang="zh-CN" altLang="en-US" sz="90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noChangeArrowheads="1"/>
          </p:cNvSpPr>
          <p:nvPr>
            <p:ph type="title"/>
          </p:nvPr>
        </p:nvSpPr>
        <p:spPr bwMode="auto">
          <a:xfrm>
            <a:off x="869611" y="260649"/>
            <a:ext cx="10323183" cy="868363"/>
          </a:xfrm>
          <a:prstGeom prst="rect">
            <a:avLst/>
          </a:prstGeom>
          <a:noFill/>
          <a:ln w="9525">
            <a:noFill/>
            <a:miter lim="800000"/>
          </a:ln>
        </p:spPr>
        <p:txBody>
          <a:bodyPr vert="horz" wrap="square" lIns="80128" tIns="40064" rIns="80128" bIns="40064" numCol="1" anchor="ctr" anchorCtr="0" compatLnSpc="1">
            <a:prstTxWarp prst="textNoShape">
              <a:avLst/>
            </a:prstTxWarp>
          </a:bodyPr>
          <a:lstStyle/>
          <a:p>
            <a:pPr lvl="0"/>
            <a:r>
              <a:rPr lang="en-US" altLang="zh-CN"/>
              <a:t>Click to Edit</a:t>
            </a:r>
            <a:endParaRPr lang="zh-CN" altLang="en-US"/>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ln>
        </p:spPr>
        <p:txBody>
          <a:bodyPr vert="horz" wrap="square" lIns="80141" tIns="40071" rIns="80141" bIns="40071"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r>
              <a:rPr lang="en-US" altLang="zh-CN"/>
              <a:t>0</a:t>
            </a:r>
            <a:endParaRPr lang="zh-CN" altLang="en-US"/>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16405" cy="265552"/>
          </a:xfrm>
          <a:prstGeom prst="rect">
            <a:avLst/>
          </a:prstGeom>
          <a:noFill/>
          <a:ln w="9525" algn="ctr">
            <a:noFill/>
            <a:miter lim="800000"/>
          </a:ln>
          <a:effectLst/>
        </p:spPr>
        <p:txBody>
          <a:bodyPr wrap="none" lIns="80101" tIns="40052" rIns="80101" bIns="40052">
            <a:spAutoFit/>
          </a:bodyPr>
          <a:lstStyle/>
          <a:p>
            <a:pPr defTabSz="801668" eaLnBrk="0" fontAlgn="base" hangingPunct="0">
              <a:defRPr/>
            </a:pPr>
            <a:r>
              <a:rPr lang="ru-RU" altLang="zh-CN" sz="1200" dirty="0">
                <a:latin typeface="Huawei Sans" panose="020C0503030203020204" pitchFamily="34" charset="0"/>
                <a:ea typeface="方正兰亭黑简体" panose="02000000000000000000" pitchFamily="2" charset="-122"/>
                <a:cs typeface="Huawei Sans" panose="020C0503030203020204" pitchFamily="34" charset="0"/>
              </a:rPr>
              <a:t>Стр.</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704805" cy="265552"/>
          </a:xfrm>
          <a:prstGeom prst="rect">
            <a:avLst/>
          </a:prstGeom>
          <a:noFill/>
          <a:ln w="9525" algn="ctr">
            <a:noFill/>
            <a:miter lim="800000"/>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 2020 Huawei Technologies Co., Ltd. </a:t>
            </a:r>
            <a:r>
              <a:rPr lang="ru-RU" altLang="zh-CN" sz="1200" dirty="0">
                <a:latin typeface="Huawei Sans" panose="020C0503030203020204" pitchFamily="34" charset="0"/>
                <a:ea typeface="方正兰亭黑简体" panose="02000000000000000000" pitchFamily="2" charset="-122"/>
                <a:cs typeface="Huawei Sans" panose="020C0503030203020204" pitchFamily="34" charset="0"/>
              </a:rPr>
              <a:t>Все права защищены</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ct val="0"/>
                </a:spcBef>
                <a:spcAft>
                  <a:spcPct val="0"/>
                </a:spcAft>
                <a:buClrTx/>
                <a:buSzTx/>
                <a:buFont typeface="+mj-lt"/>
                <a:buAutoNum type="arabicPeriod"/>
                <a:defRPr/>
              </a:pPr>
              <a:endParaRPr kumimoji="0" lang="zh-CN" altLang="en-US" sz="900" b="0" i="0" u="none" strike="noStrike" kern="0" cap="none" spc="0" normalizeH="0" baseline="0" noProof="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solidFill>
                  <a:effectLst/>
                  <a:uLnTx/>
                  <a:uFillTx/>
                </a:rPr>
                <a:t>表格</a:t>
              </a:r>
              <a:r>
                <a:rPr kumimoji="0" lang="en-US" altLang="zh-CN" sz="900" b="0" i="0" u="none" strike="noStrike" kern="0" cap="none" spc="0" normalizeH="0" baseline="0" noProof="0" dirty="0">
                  <a:ln>
                    <a:noFill/>
                  </a:ln>
                  <a:solidFill>
                    <a:prstClr val="black"/>
                  </a:solidFill>
                  <a:effectLst/>
                  <a:uLnTx/>
                  <a:uFillTx/>
                </a:rPr>
                <a:t>/</a:t>
              </a:r>
              <a:r>
                <a:rPr kumimoji="0" lang="zh-CN" altLang="en-US" sz="900" b="0" i="0" u="none" strike="noStrike" kern="0" cap="none" spc="0" normalizeH="0" baseline="0" noProof="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solidFill>
                  <a:effectLst/>
                  <a:uLnTx/>
                  <a:uFillTx/>
                </a:rPr>
                <a:t>表格</a:t>
              </a:r>
              <a:r>
                <a:rPr kumimoji="0" lang="en-US" altLang="zh-CN" sz="900" b="0" i="0" u="none" strike="noStrike" kern="0" cap="none" spc="0" normalizeH="0" baseline="0" noProof="0" dirty="0">
                  <a:ln>
                    <a:noFill/>
                  </a:ln>
                  <a:solidFill>
                    <a:prstClr val="black"/>
                  </a:solidFill>
                  <a:effectLst/>
                  <a:uLnTx/>
                  <a:uFillTx/>
                </a:rPr>
                <a:t>/</a:t>
              </a:r>
              <a:r>
                <a:rPr kumimoji="0" lang="zh-CN" altLang="en-US" sz="900" b="0" i="0" u="none" strike="noStrike" kern="0" cap="none" spc="0" normalizeH="0" baseline="0" noProof="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ct val="0"/>
                </a:spcBef>
                <a:spcAft>
                  <a:spcPct val="0"/>
                </a:spcAft>
                <a:buClrTx/>
                <a:buSzTx/>
                <a:buFont typeface="+mj-lt"/>
                <a:buAutoNum type="arabicPeriod"/>
                <a:defRPr/>
              </a:pPr>
              <a:endParaRPr kumimoji="0" lang="zh-CN" altLang="en-US" sz="900" b="0" i="0" u="none" strike="noStrike" kern="0" cap="none" spc="0" normalizeH="0" baseline="0" noProof="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ransition/>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ln>
        </p:spPr>
        <p:txBody>
          <a:bodyPr wrap="none" anchor="ctr"/>
          <a:lstStyle/>
          <a:p>
            <a:pPr fontAlgn="ctr">
              <a:lnSpc>
                <a:spcPct val="130000"/>
              </a:lnSpc>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标题 13"/>
          <p:cNvSpPr>
            <a:spLocks noGrp="1"/>
          </p:cNvSpPr>
          <p:nvPr>
            <p:ph type="ctrTitle" sz="quarter"/>
          </p:nvPr>
        </p:nvSpPr>
        <p:spPr/>
        <p:txBody>
          <a:bodyPr/>
          <a:lstStyle/>
          <a:p>
            <a:r>
              <a:rPr lang="ru-RU" dirty="0">
                <a:latin typeface="Arial" panose="020B0604020202020204" pitchFamily="34" charset="0"/>
                <a:cs typeface="Arial" panose="020B0604020202020204" pitchFamily="34" charset="0"/>
              </a:rPr>
              <a:t>Основы IP-маршрутизации</a:t>
            </a: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717131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8011042" y="2514208"/>
            <a:ext cx="3587293" cy="396610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9" name="圆角矩形 78">
            <a:extLst>
              <a:ext uri="{FF2B5EF4-FFF2-40B4-BE49-F238E27FC236}">
                <a16:creationId xmlns:a16="http://schemas.microsoft.com/office/drawing/2014/main" xmlns="" id="{622EF711-3170-4416-9C65-466B399DA2E1}"/>
              </a:ext>
            </a:extLst>
          </p:cNvPr>
          <p:cNvSpPr/>
          <p:nvPr/>
        </p:nvSpPr>
        <p:spPr>
          <a:xfrm>
            <a:off x="8414919" y="3173683"/>
            <a:ext cx="2509088" cy="2013480"/>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圆角矩形 75"/>
          <p:cNvSpPr/>
          <p:nvPr/>
        </p:nvSpPr>
        <p:spPr>
          <a:xfrm>
            <a:off x="587388" y="2514209"/>
            <a:ext cx="3587293" cy="398819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圆角矩形 75"/>
          <p:cNvSpPr/>
          <p:nvPr/>
        </p:nvSpPr>
        <p:spPr>
          <a:xfrm>
            <a:off x="4302902" y="2522876"/>
            <a:ext cx="3587293" cy="397952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lnSpc>
                <a:spcPct val="130000"/>
              </a:lnSpc>
            </a:pP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标题 7"/>
          <p:cNvSpPr>
            <a:spLocks noGrp="1"/>
          </p:cNvSpPr>
          <p:nvPr>
            <p:ph type="title"/>
          </p:nvPr>
        </p:nvSpPr>
        <p:spPr>
          <a:xfrm>
            <a:off x="1594799" y="452604"/>
            <a:ext cx="10461365" cy="640800"/>
          </a:xfrm>
        </p:spPr>
        <p:txBody>
          <a:bodyPr/>
          <a:lstStyle/>
          <a:p>
            <a:r>
              <a:rPr lang="ru-RU" dirty="0">
                <a:latin typeface="Arial" panose="020B0604020202020204" pitchFamily="34" charset="0"/>
                <a:cs typeface="Arial" panose="020B0604020202020204" pitchFamily="34" charset="0"/>
              </a:rPr>
              <a:t>Как получить информацию маршрутизации</a:t>
            </a:r>
          </a:p>
        </p:txBody>
      </p:sp>
      <p:sp>
        <p:nvSpPr>
          <p:cNvPr id="3" name="内容占位符 14"/>
          <p:cNvSpPr txBox="1"/>
          <p:nvPr/>
        </p:nvSpPr>
        <p:spPr>
          <a:xfrm>
            <a:off x="587387" y="1014270"/>
            <a:ext cx="10994481" cy="45769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algn="just" fontAlgn="ctr">
              <a:buClrTx/>
              <a:buSzTx/>
              <a:buFont typeface="Arial" panose="020B0604020202020204" pitchFamily="34" charset="0"/>
              <a:buChar char="•"/>
            </a:pPr>
            <a:r>
              <a:rPr lang="ru-RU" sz="1600" dirty="0">
                <a:solidFill>
                  <a:prstClr val="black"/>
                </a:solidFill>
                <a:latin typeface="Arial" panose="020B0604020202020204" pitchFamily="34" charset="0"/>
                <a:cs typeface="Arial" panose="020B0604020202020204" pitchFamily="34" charset="0"/>
              </a:rPr>
              <a:t>Маршрутизатор </a:t>
            </a:r>
            <a:r>
              <a:rPr lang="ru-RU" sz="1600" dirty="0">
                <a:solidFill>
                  <a:srgbClr val="151515"/>
                </a:solidFill>
                <a:latin typeface="Arial" panose="020B0604020202020204" pitchFamily="34" charset="0"/>
                <a:cs typeface="Arial" panose="020B0604020202020204" pitchFamily="34" charset="0"/>
              </a:rPr>
              <a:t>передает </a:t>
            </a:r>
            <a:r>
              <a:rPr lang="ru-RU" sz="1600" dirty="0">
                <a:solidFill>
                  <a:prstClr val="black"/>
                </a:solidFill>
                <a:latin typeface="Arial" panose="020B0604020202020204" pitchFamily="34" charset="0"/>
                <a:cs typeface="Arial" panose="020B0604020202020204" pitchFamily="34" charset="0"/>
              </a:rPr>
              <a:t>пакеты на основе своей таблицы IP-маршрутизации. Чтобы реализовать пересылку пакетов на основе маршрутов, маршрутизатору необходимо </a:t>
            </a:r>
            <a:r>
              <a:rPr lang="ru-RU" sz="1600" dirty="0">
                <a:solidFill>
                  <a:srgbClr val="151515"/>
                </a:solidFill>
                <a:latin typeface="Arial" panose="020B0604020202020204" pitchFamily="34" charset="0"/>
                <a:cs typeface="Arial" panose="020B0604020202020204" pitchFamily="34" charset="0"/>
              </a:rPr>
              <a:t>обнаружить</a:t>
            </a:r>
            <a:r>
              <a:rPr lang="ru-RU" sz="1600" dirty="0">
                <a:solidFill>
                  <a:srgbClr val="FF0000"/>
                </a:solidFill>
                <a:latin typeface="Arial" panose="020B0604020202020204" pitchFamily="34" charset="0"/>
                <a:cs typeface="Arial" panose="020B0604020202020204" pitchFamily="34" charset="0"/>
              </a:rPr>
              <a:t> </a:t>
            </a:r>
            <a:r>
              <a:rPr lang="ru-RU" sz="1600" dirty="0">
                <a:solidFill>
                  <a:prstClr val="black"/>
                </a:solidFill>
                <a:latin typeface="Arial" panose="020B0604020202020204" pitchFamily="34" charset="0"/>
                <a:cs typeface="Arial" panose="020B0604020202020204" pitchFamily="34" charset="0"/>
              </a:rPr>
              <a:t>маршруты. Ниже описываются </a:t>
            </a:r>
            <a:r>
              <a:rPr lang="ru-RU" sz="1600" dirty="0">
                <a:solidFill>
                  <a:srgbClr val="151515"/>
                </a:solidFill>
                <a:latin typeface="Arial" panose="020B0604020202020204" pitchFamily="34" charset="0"/>
                <a:cs typeface="Arial" panose="020B0604020202020204" pitchFamily="34" charset="0"/>
              </a:rPr>
              <a:t>типичные способы обнаружения </a:t>
            </a:r>
            <a:r>
              <a:rPr lang="ru-RU" sz="1600" dirty="0">
                <a:solidFill>
                  <a:prstClr val="black"/>
                </a:solidFill>
                <a:latin typeface="Arial" panose="020B0604020202020204" pitchFamily="34" charset="0"/>
                <a:cs typeface="Arial" panose="020B0604020202020204" pitchFamily="34" charset="0"/>
              </a:rPr>
              <a:t>маршрутов.</a:t>
            </a:r>
            <a:endParaRPr lang="ru-RU" altLang="zh-CN" sz="1600" kern="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 name="Text Box 46"/>
          <p:cNvSpPr txBox="1">
            <a:spLocks noChangeArrowheads="1"/>
          </p:cNvSpPr>
          <p:nvPr/>
        </p:nvSpPr>
        <p:spPr bwMode="auto">
          <a:xfrm>
            <a:off x="2156369" y="3513950"/>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ru-RU" sz="1200" dirty="0">
                <a:cs typeface="Arial" panose="020B0604020202020204" pitchFamily="34" charset="0"/>
              </a:rPr>
              <a:t>GE0/0/0</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72" name="Text Box 113"/>
          <p:cNvSpPr txBox="1">
            <a:spLocks noChangeArrowheads="1"/>
          </p:cNvSpPr>
          <p:nvPr/>
        </p:nvSpPr>
        <p:spPr bwMode="auto">
          <a:xfrm>
            <a:off x="2912627" y="3796807"/>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dirty="0">
                <a:cs typeface="Arial" panose="020B0604020202020204" pitchFamily="34" charset="0"/>
              </a:rPr>
              <a:t>10.1.1.0/24</a:t>
            </a:r>
          </a:p>
        </p:txBody>
      </p:sp>
      <p:pic>
        <p:nvPicPr>
          <p:cNvPr id="8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048531" y="3796807"/>
            <a:ext cx="541200" cy="442799"/>
          </a:xfrm>
          <a:prstGeom prst="rect">
            <a:avLst/>
          </a:prstGeom>
          <a:noFill/>
        </p:spPr>
      </p:pic>
      <p:cxnSp>
        <p:nvCxnSpPr>
          <p:cNvPr id="95" name="直接连接符 94"/>
          <p:cNvCxnSpPr>
            <a:stCxn id="125" idx="3"/>
            <a:endCxn id="130" idx="1"/>
          </p:cNvCxnSpPr>
          <p:nvPr/>
        </p:nvCxnSpPr>
        <p:spPr bwMode="auto">
          <a:xfrm>
            <a:off x="6313164" y="3766116"/>
            <a:ext cx="7909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p:nvPr/>
        </p:nvCxnSpPr>
        <p:spPr bwMode="auto">
          <a:xfrm flipH="1" flipV="1">
            <a:off x="2912627" y="3292751"/>
            <a:ext cx="0" cy="1224136"/>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97" name="直接连接符 96"/>
          <p:cNvCxnSpPr/>
          <p:nvPr/>
        </p:nvCxnSpPr>
        <p:spPr bwMode="auto">
          <a:xfrm flipV="1">
            <a:off x="2912627" y="3490547"/>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8" name="图片 97" descr="PC.png"/>
          <p:cNvPicPr>
            <a:picLocks noChangeAspect="1"/>
          </p:cNvPicPr>
          <p:nvPr/>
        </p:nvPicPr>
        <p:blipFill>
          <a:blip r:embed="rId4"/>
          <a:stretch>
            <a:fillRect/>
          </a:stretch>
        </p:blipFill>
        <p:spPr>
          <a:xfrm>
            <a:off x="3200659" y="3256547"/>
            <a:ext cx="609376" cy="468000"/>
          </a:xfrm>
          <a:prstGeom prst="rect">
            <a:avLst/>
          </a:prstGeom>
        </p:spPr>
      </p:pic>
      <p:pic>
        <p:nvPicPr>
          <p:cNvPr id="103"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1148431" y="4582825"/>
            <a:ext cx="541200" cy="442799"/>
          </a:xfrm>
          <a:prstGeom prst="rect">
            <a:avLst/>
          </a:prstGeom>
          <a:noFill/>
        </p:spPr>
      </p:pic>
      <p:cxnSp>
        <p:nvCxnSpPr>
          <p:cNvPr id="105" name="直接连接符 104"/>
          <p:cNvCxnSpPr>
            <a:stCxn id="103" idx="0"/>
            <a:endCxn id="81" idx="1"/>
          </p:cNvCxnSpPr>
          <p:nvPr/>
        </p:nvCxnSpPr>
        <p:spPr bwMode="auto">
          <a:xfrm flipV="1">
            <a:off x="1419031" y="4018207"/>
            <a:ext cx="629500" cy="56461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8" name="Text Box 113"/>
          <p:cNvSpPr txBox="1">
            <a:spLocks noChangeArrowheads="1"/>
          </p:cNvSpPr>
          <p:nvPr/>
        </p:nvSpPr>
        <p:spPr bwMode="auto">
          <a:xfrm>
            <a:off x="932407" y="3652791"/>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dirty="0">
                <a:cs typeface="Arial" panose="020B0604020202020204" pitchFamily="34" charset="0"/>
              </a:rPr>
              <a:t>20.1.1.0/24</a:t>
            </a:r>
          </a:p>
        </p:txBody>
      </p:sp>
      <p:sp>
        <p:nvSpPr>
          <p:cNvPr id="109" name="Text Box 46"/>
          <p:cNvSpPr txBox="1">
            <a:spLocks noChangeArrowheads="1"/>
          </p:cNvSpPr>
          <p:nvPr/>
        </p:nvSpPr>
        <p:spPr bwMode="auto">
          <a:xfrm>
            <a:off x="1148431" y="3901936"/>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ru-RU" sz="1200" dirty="0">
                <a:cs typeface="Arial" panose="020B0604020202020204" pitchFamily="34" charset="0"/>
              </a:rPr>
              <a:t>GE0/0/1</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2" name="Line 52"/>
          <p:cNvSpPr>
            <a:spLocks noChangeShapeType="1"/>
          </p:cNvSpPr>
          <p:nvPr/>
        </p:nvSpPr>
        <p:spPr bwMode="auto">
          <a:xfrm>
            <a:off x="2300558" y="4300864"/>
            <a:ext cx="10007" cy="764324"/>
          </a:xfrm>
          <a:prstGeom prst="line">
            <a:avLst/>
          </a:prstGeom>
          <a:noFill/>
          <a:ln w="25400">
            <a:solidFill>
              <a:srgbClr val="EC7061"/>
            </a:solidFill>
            <a:round/>
            <a:tailEnd type="triangle" w="med" len="med"/>
          </a:ln>
          <a:extLst>
            <a:ext uri="{909E8E84-426E-40DD-AFC4-6F175D3DCCD1}">
              <a14:hiddenFill xmlns:a14="http://schemas.microsoft.com/office/drawing/2010/main">
                <a:noFill/>
              </a14:hiddenFill>
            </a:ext>
          </a:extLst>
        </p:spPr>
        <p:txBody>
          <a:bodyPr/>
          <a:lstStyle/>
          <a:p>
            <a:pPr algn="ct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25"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771964" y="3544716"/>
            <a:ext cx="541200" cy="442799"/>
          </a:xfrm>
          <a:prstGeom prst="rect">
            <a:avLst/>
          </a:prstGeom>
          <a:noFill/>
        </p:spPr>
      </p:pic>
      <p:sp>
        <p:nvSpPr>
          <p:cNvPr id="126" name="Text Box 46"/>
          <p:cNvSpPr txBox="1">
            <a:spLocks noChangeArrowheads="1"/>
          </p:cNvSpPr>
          <p:nvPr/>
        </p:nvSpPr>
        <p:spPr bwMode="auto">
          <a:xfrm>
            <a:off x="6583414" y="4208913"/>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ru-RU" sz="1200" dirty="0">
                <a:cs typeface="Arial" panose="020B0604020202020204" pitchFamily="34" charset="0"/>
              </a:rPr>
              <a:t>GE0/0/1</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3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7104112" y="3544716"/>
            <a:ext cx="541200" cy="442799"/>
          </a:xfrm>
          <a:prstGeom prst="rect">
            <a:avLst/>
          </a:prstGeom>
          <a:noFill/>
        </p:spPr>
      </p:pic>
      <p:pic>
        <p:nvPicPr>
          <p:cNvPr id="13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7104112" y="4552828"/>
            <a:ext cx="541200" cy="442799"/>
          </a:xfrm>
          <a:prstGeom prst="rect">
            <a:avLst/>
          </a:prstGeom>
          <a:noFill/>
        </p:spPr>
      </p:pic>
      <p:cxnSp>
        <p:nvCxnSpPr>
          <p:cNvPr id="135" name="直接连接符 134"/>
          <p:cNvCxnSpPr>
            <a:stCxn id="132" idx="0"/>
            <a:endCxn id="130" idx="2"/>
          </p:cNvCxnSpPr>
          <p:nvPr/>
        </p:nvCxnSpPr>
        <p:spPr bwMode="auto">
          <a:xfrm flipH="1" flipV="1">
            <a:off x="7374712" y="3987515"/>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1" name="直接连接符 140"/>
          <p:cNvCxnSpPr>
            <a:stCxn id="81" idx="3"/>
          </p:cNvCxnSpPr>
          <p:nvPr/>
        </p:nvCxnSpPr>
        <p:spPr bwMode="auto">
          <a:xfrm>
            <a:off x="2589731" y="4018207"/>
            <a:ext cx="3390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4" name="直接连接符 143"/>
          <p:cNvCxnSpPr/>
          <p:nvPr/>
        </p:nvCxnSpPr>
        <p:spPr bwMode="auto">
          <a:xfrm flipH="1" flipV="1">
            <a:off x="5411924" y="3544716"/>
            <a:ext cx="0" cy="43204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145" name="直接连接符 144"/>
          <p:cNvCxnSpPr>
            <a:endCxn id="125" idx="1"/>
          </p:cNvCxnSpPr>
          <p:nvPr/>
        </p:nvCxnSpPr>
        <p:spPr bwMode="auto">
          <a:xfrm>
            <a:off x="5411924" y="3766116"/>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Text Box 113"/>
          <p:cNvSpPr txBox="1">
            <a:spLocks noChangeArrowheads="1"/>
          </p:cNvSpPr>
          <p:nvPr/>
        </p:nvSpPr>
        <p:spPr bwMode="auto">
          <a:xfrm>
            <a:off x="4295800" y="3587561"/>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dirty="0">
                <a:cs typeface="Arial" panose="020B0604020202020204" pitchFamily="34" charset="0"/>
              </a:rPr>
              <a:t>30.1.1.0/24</a:t>
            </a:r>
          </a:p>
        </p:txBody>
      </p:sp>
      <p:sp>
        <p:nvSpPr>
          <p:cNvPr id="151" name="Line 52"/>
          <p:cNvSpPr>
            <a:spLocks noChangeShapeType="1"/>
          </p:cNvSpPr>
          <p:nvPr/>
        </p:nvSpPr>
        <p:spPr bwMode="auto">
          <a:xfrm flipH="1">
            <a:off x="7383034" y="5056884"/>
            <a:ext cx="0" cy="468052"/>
          </a:xfrm>
          <a:prstGeom prst="line">
            <a:avLst/>
          </a:prstGeom>
          <a:noFill/>
          <a:ln w="25400">
            <a:solidFill>
              <a:srgbClr val="EC7061"/>
            </a:solidFill>
            <a:round/>
            <a:tailEnd type="triangle" w="med" len="med"/>
          </a:ln>
          <a:extLst>
            <a:ext uri="{909E8E84-426E-40DD-AFC4-6F175D3DCCD1}">
              <a14:hiddenFill xmlns:a14="http://schemas.microsoft.com/office/drawing/2010/main">
                <a:noFill/>
              </a14:hiddenFill>
            </a:ext>
          </a:extLst>
        </p:spPr>
        <p:txBody>
          <a:bodyPr/>
          <a:lstStyle/>
          <a:p>
            <a:pPr algn="ct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5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8580276" y="3602987"/>
            <a:ext cx="541200" cy="442799"/>
          </a:xfrm>
          <a:prstGeom prst="rect">
            <a:avLst/>
          </a:prstGeom>
          <a:noFill/>
        </p:spPr>
      </p:pic>
      <p:pic>
        <p:nvPicPr>
          <p:cNvPr id="15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10056440" y="3602987"/>
            <a:ext cx="541200" cy="442799"/>
          </a:xfrm>
          <a:prstGeom prst="rect">
            <a:avLst/>
          </a:prstGeom>
          <a:noFill/>
        </p:spPr>
      </p:pic>
      <p:pic>
        <p:nvPicPr>
          <p:cNvPr id="16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8580276" y="4611099"/>
            <a:ext cx="541200" cy="442799"/>
          </a:xfrm>
          <a:prstGeom prst="rect">
            <a:avLst/>
          </a:prstGeom>
          <a:noFill/>
        </p:spPr>
      </p:pic>
      <p:cxnSp>
        <p:nvCxnSpPr>
          <p:cNvPr id="161" name="直接连接符 160"/>
          <p:cNvCxnSpPr>
            <a:stCxn id="125" idx="2"/>
            <a:endCxn id="132" idx="1"/>
          </p:cNvCxnSpPr>
          <p:nvPr/>
        </p:nvCxnSpPr>
        <p:spPr bwMode="auto">
          <a:xfrm>
            <a:off x="6042564" y="3987515"/>
            <a:ext cx="1061548"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4" name="直接连接符 163"/>
          <p:cNvCxnSpPr>
            <a:stCxn id="160" idx="0"/>
            <a:endCxn id="158" idx="2"/>
          </p:cNvCxnSpPr>
          <p:nvPr/>
        </p:nvCxnSpPr>
        <p:spPr bwMode="auto">
          <a:xfrm flipH="1" flipV="1">
            <a:off x="8850876" y="4045786"/>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7" name="直接连接符 166"/>
          <p:cNvCxnSpPr>
            <a:stCxn id="159" idx="1"/>
            <a:endCxn id="158" idx="3"/>
          </p:cNvCxnSpPr>
          <p:nvPr/>
        </p:nvCxnSpPr>
        <p:spPr bwMode="auto">
          <a:xfrm flipH="1">
            <a:off x="9121476" y="3824387"/>
            <a:ext cx="9349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8" name="直接连接符 167"/>
          <p:cNvCxnSpPr>
            <a:stCxn id="160" idx="3"/>
            <a:endCxn id="159" idx="2"/>
          </p:cNvCxnSpPr>
          <p:nvPr/>
        </p:nvCxnSpPr>
        <p:spPr bwMode="auto">
          <a:xfrm flipV="1">
            <a:off x="9121476" y="4045786"/>
            <a:ext cx="1205564"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3" name="直接连接符 172"/>
          <p:cNvCxnSpPr>
            <a:stCxn id="159" idx="0"/>
          </p:cNvCxnSpPr>
          <p:nvPr/>
        </p:nvCxnSpPr>
        <p:spPr bwMode="auto">
          <a:xfrm flipH="1" flipV="1">
            <a:off x="10308468" y="3422967"/>
            <a:ext cx="0" cy="18002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174" name="直接连接符 173"/>
          <p:cNvCxnSpPr/>
          <p:nvPr/>
        </p:nvCxnSpPr>
        <p:spPr bwMode="auto">
          <a:xfrm>
            <a:off x="10128448" y="3422967"/>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5" name="Text Box 113"/>
          <p:cNvSpPr txBox="1">
            <a:spLocks noChangeArrowheads="1"/>
          </p:cNvSpPr>
          <p:nvPr/>
        </p:nvSpPr>
        <p:spPr bwMode="auto">
          <a:xfrm>
            <a:off x="9732404" y="3102359"/>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dirty="0">
                <a:cs typeface="Arial" panose="020B0604020202020204" pitchFamily="34" charset="0"/>
              </a:rPr>
              <a:t>40.1.1.0/24</a:t>
            </a:r>
          </a:p>
        </p:txBody>
      </p:sp>
      <p:sp>
        <p:nvSpPr>
          <p:cNvPr id="179" name="Text Box 46"/>
          <p:cNvSpPr txBox="1">
            <a:spLocks noChangeArrowheads="1"/>
          </p:cNvSpPr>
          <p:nvPr/>
        </p:nvSpPr>
        <p:spPr bwMode="auto">
          <a:xfrm>
            <a:off x="9120336" y="4719111"/>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ru-RU" sz="1200" dirty="0">
                <a:cs typeface="Arial" panose="020B0604020202020204" pitchFamily="34" charset="0"/>
              </a:rPr>
              <a:t>GE0/0/2</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1" name="Line 52"/>
          <p:cNvSpPr>
            <a:spLocks noChangeShapeType="1"/>
          </p:cNvSpPr>
          <p:nvPr/>
        </p:nvSpPr>
        <p:spPr bwMode="auto">
          <a:xfrm flipH="1">
            <a:off x="8832304" y="5081288"/>
            <a:ext cx="0" cy="468052"/>
          </a:xfrm>
          <a:prstGeom prst="line">
            <a:avLst/>
          </a:prstGeom>
          <a:noFill/>
          <a:ln w="25400">
            <a:solidFill>
              <a:srgbClr val="EC7061"/>
            </a:solidFill>
            <a:round/>
            <a:tailEnd type="triangle" w="med" len="med"/>
          </a:ln>
          <a:extLst>
            <a:ext uri="{909E8E84-426E-40DD-AFC4-6F175D3DCCD1}">
              <a14:hiddenFill xmlns:a14="http://schemas.microsoft.com/office/drawing/2010/main">
                <a:noFill/>
              </a14:hiddenFill>
            </a:ext>
          </a:extLst>
        </p:spPr>
        <p:txBody>
          <a:bodyPr/>
          <a:lstStyle/>
          <a:p>
            <a:pPr algn="ct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1" name="圆角矩形 75"/>
          <p:cNvSpPr/>
          <p:nvPr/>
        </p:nvSpPr>
        <p:spPr>
          <a:xfrm>
            <a:off x="587388" y="2159655"/>
            <a:ext cx="3587293" cy="371237"/>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dirty="0">
                <a:solidFill>
                  <a:prstClr val="white"/>
                </a:solidFill>
                <a:latin typeface="Arial" panose="020B0604020202020204" pitchFamily="34" charset="0"/>
                <a:cs typeface="Arial" panose="020B0604020202020204" pitchFamily="34" charset="0"/>
              </a:rPr>
              <a:t>Маршруты </a:t>
            </a:r>
            <a:r>
              <a:rPr lang="ru-RU" sz="1600" dirty="0">
                <a:solidFill>
                  <a:schemeClr val="bg1"/>
                </a:solidFill>
                <a:latin typeface="Arial" panose="020B0604020202020204" pitchFamily="34" charset="0"/>
                <a:cs typeface="Arial" panose="020B0604020202020204" pitchFamily="34" charset="0"/>
              </a:rPr>
              <a:t>прямого подключения (</a:t>
            </a:r>
            <a:r>
              <a:rPr lang="en-US" sz="1600" dirty="0">
                <a:solidFill>
                  <a:schemeClr val="bg1"/>
                </a:solidFill>
                <a:latin typeface="Arial" panose="020B0604020202020204" pitchFamily="34" charset="0"/>
                <a:cs typeface="Arial" panose="020B0604020202020204" pitchFamily="34" charset="0"/>
              </a:rPr>
              <a:t>direct</a:t>
            </a:r>
            <a:r>
              <a:rPr lang="ru-RU" sz="1600" dirty="0">
                <a:solidFill>
                  <a:schemeClr val="bg1"/>
                </a:solidFill>
                <a:latin typeface="Arial" panose="020B0604020202020204" pitchFamily="34" charset="0"/>
                <a:cs typeface="Arial" panose="020B0604020202020204" pitchFamily="34" charset="0"/>
              </a:rPr>
              <a:t>)</a:t>
            </a:r>
          </a:p>
        </p:txBody>
      </p:sp>
      <p:graphicFrame>
        <p:nvGraphicFramePr>
          <p:cNvPr id="73" name="表格 72"/>
          <p:cNvGraphicFramePr>
            <a:graphicFrameLocks noGrp="1"/>
          </p:cNvGraphicFramePr>
          <p:nvPr>
            <p:extLst>
              <p:ext uri="{D42A27DB-BD31-4B8C-83A1-F6EECF244321}">
                <p14:modId xmlns:p14="http://schemas.microsoft.com/office/powerpoint/2010/main" val="2224374466"/>
              </p:ext>
            </p:extLst>
          </p:nvPr>
        </p:nvGraphicFramePr>
        <p:xfrm>
          <a:off x="622564" y="5102212"/>
          <a:ext cx="3494221" cy="1313280"/>
        </p:xfrm>
        <a:graphic>
          <a:graphicData uri="http://schemas.openxmlformats.org/drawingml/2006/table">
            <a:tbl>
              <a:tblPr/>
              <a:tblGrid>
                <a:gridCol w="1112557">
                  <a:extLst>
                    <a:ext uri="{9D8B030D-6E8A-4147-A177-3AD203B41FA5}">
                      <a16:colId xmlns:a16="http://schemas.microsoft.com/office/drawing/2014/main" xmlns="" val="20000"/>
                    </a:ext>
                  </a:extLst>
                </a:gridCol>
                <a:gridCol w="1233043">
                  <a:extLst>
                    <a:ext uri="{9D8B030D-6E8A-4147-A177-3AD203B41FA5}">
                      <a16:colId xmlns:a16="http://schemas.microsoft.com/office/drawing/2014/main" xmlns="" val="20001"/>
                    </a:ext>
                  </a:extLst>
                </a:gridCol>
                <a:gridCol w="1148621">
                  <a:extLst>
                    <a:ext uri="{9D8B030D-6E8A-4147-A177-3AD203B41FA5}">
                      <a16:colId xmlns:a16="http://schemas.microsoft.com/office/drawing/2014/main" xmlns="" val="20002"/>
                    </a:ext>
                  </a:extLst>
                </a:gridCol>
              </a:tblGrid>
              <a:tr h="288000">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a:t>
                      </a:r>
                    </a:p>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Прямое подключение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10.1.1.0/24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Прямое подключение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20.1.1.0/24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5" name="圆角矩形 75"/>
          <p:cNvSpPr/>
          <p:nvPr/>
        </p:nvSpPr>
        <p:spPr>
          <a:xfrm>
            <a:off x="4290982" y="2129551"/>
            <a:ext cx="3587293" cy="371237"/>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dirty="0">
                <a:solidFill>
                  <a:prstClr val="white"/>
                </a:solidFill>
                <a:latin typeface="Arial" panose="020B0604020202020204" pitchFamily="34" charset="0"/>
                <a:cs typeface="Arial" panose="020B0604020202020204" pitchFamily="34" charset="0"/>
              </a:rPr>
              <a:t>Статические маршруты</a:t>
            </a:r>
          </a:p>
        </p:txBody>
      </p:sp>
      <p:sp>
        <p:nvSpPr>
          <p:cNvPr id="77" name="圆角矩形 75"/>
          <p:cNvSpPr/>
          <p:nvPr/>
        </p:nvSpPr>
        <p:spPr>
          <a:xfrm>
            <a:off x="7994576" y="2112194"/>
            <a:ext cx="3587293" cy="343438"/>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dirty="0">
                <a:solidFill>
                  <a:prstClr val="white"/>
                </a:solidFill>
                <a:latin typeface="Arial" panose="020B0604020202020204" pitchFamily="34" charset="0"/>
                <a:cs typeface="Arial" panose="020B0604020202020204" pitchFamily="34" charset="0"/>
              </a:rPr>
              <a:t>Динамические маршруты</a:t>
            </a:r>
          </a:p>
        </p:txBody>
      </p:sp>
      <p:graphicFrame>
        <p:nvGraphicFramePr>
          <p:cNvPr id="78" name="表格 77"/>
          <p:cNvGraphicFramePr>
            <a:graphicFrameLocks noGrp="1"/>
          </p:cNvGraphicFramePr>
          <p:nvPr>
            <p:extLst>
              <p:ext uri="{D42A27DB-BD31-4B8C-83A1-F6EECF244321}">
                <p14:modId xmlns:p14="http://schemas.microsoft.com/office/powerpoint/2010/main" val="720002231"/>
              </p:ext>
            </p:extLst>
          </p:nvPr>
        </p:nvGraphicFramePr>
        <p:xfrm>
          <a:off x="4344756" y="5525111"/>
          <a:ext cx="3502488" cy="725760"/>
        </p:xfrm>
        <a:graphic>
          <a:graphicData uri="http://schemas.openxmlformats.org/drawingml/2006/table">
            <a:tbl>
              <a:tblPr/>
              <a:tblGrid>
                <a:gridCol w="1121766">
                  <a:extLst>
                    <a:ext uri="{9D8B030D-6E8A-4147-A177-3AD203B41FA5}">
                      <a16:colId xmlns:a16="http://schemas.microsoft.com/office/drawing/2014/main" xmlns="" val="20000"/>
                    </a:ext>
                  </a:extLst>
                </a:gridCol>
                <a:gridCol w="1093304">
                  <a:extLst>
                    <a:ext uri="{9D8B030D-6E8A-4147-A177-3AD203B41FA5}">
                      <a16:colId xmlns:a16="http://schemas.microsoft.com/office/drawing/2014/main" xmlns="" val="20001"/>
                    </a:ext>
                  </a:extLst>
                </a:gridCol>
                <a:gridCol w="1287418">
                  <a:extLst>
                    <a:ext uri="{9D8B030D-6E8A-4147-A177-3AD203B41FA5}">
                      <a16:colId xmlns:a16="http://schemas.microsoft.com/office/drawing/2014/main" xmlns="" val="20002"/>
                    </a:ext>
                  </a:extLst>
                </a:gridCol>
              </a:tblGrid>
              <a:tr h="288000">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Статический</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30.1.1.0/24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0" name="TextBox 120">
            <a:extLst>
              <a:ext uri="{FF2B5EF4-FFF2-40B4-BE49-F238E27FC236}">
                <a16:creationId xmlns:a16="http://schemas.microsoft.com/office/drawing/2014/main" xmlns="" id="{C06BA5BA-0AE7-4D5A-B214-BBF66850B18F}"/>
              </a:ext>
            </a:extLst>
          </p:cNvPr>
          <p:cNvSpPr txBox="1"/>
          <p:nvPr/>
        </p:nvSpPr>
        <p:spPr>
          <a:xfrm>
            <a:off x="9723527" y="4152452"/>
            <a:ext cx="1436576" cy="823783"/>
          </a:xfrm>
          <a:prstGeom prst="rect">
            <a:avLst/>
          </a:prstGeom>
          <a:noFill/>
          <a:ln>
            <a:noFill/>
          </a:ln>
        </p:spPr>
        <p:txBody>
          <a:bodyPr wrap="square" rtlCol="0">
            <a:spAutoFit/>
          </a:bodyPr>
          <a:lstStyle/>
          <a:p>
            <a:pPr algn="ctr" fontAlgn="ctr"/>
            <a:r>
              <a:rPr lang="ru-RU" sz="1200" b="1" dirty="0">
                <a:solidFill>
                  <a:srgbClr val="EC7061"/>
                </a:solidFill>
                <a:latin typeface="Arial" panose="020B0604020202020204" pitchFamily="34" charset="0"/>
                <a:cs typeface="Arial" panose="020B0604020202020204" pitchFamily="34" charset="0"/>
              </a:rPr>
              <a:t>Протокол динамической маршрутизации</a:t>
            </a:r>
            <a:endParaRPr lang="ru-RU" altLang="zh-CN" sz="12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200" b="1" dirty="0">
                <a:solidFill>
                  <a:srgbClr val="EC7061"/>
                </a:solidFill>
                <a:latin typeface="Arial" panose="020B0604020202020204" pitchFamily="34" charset="0"/>
                <a:cs typeface="Arial" panose="020B0604020202020204" pitchFamily="34" charset="0"/>
              </a:rPr>
              <a:t>OSPF</a:t>
            </a:r>
            <a:endParaRPr lang="ru-RU" altLang="zh-CN" sz="12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82" name="表格 81"/>
          <p:cNvGraphicFramePr>
            <a:graphicFrameLocks noGrp="1"/>
          </p:cNvGraphicFramePr>
          <p:nvPr>
            <p:extLst>
              <p:ext uri="{D42A27DB-BD31-4B8C-83A1-F6EECF244321}">
                <p14:modId xmlns:p14="http://schemas.microsoft.com/office/powerpoint/2010/main" val="3233391846"/>
              </p:ext>
            </p:extLst>
          </p:nvPr>
        </p:nvGraphicFramePr>
        <p:xfrm>
          <a:off x="8091715" y="5616467"/>
          <a:ext cx="3507250" cy="718116"/>
        </p:xfrm>
        <a:graphic>
          <a:graphicData uri="http://schemas.openxmlformats.org/drawingml/2006/table">
            <a:tbl>
              <a:tblPr/>
              <a:tblGrid>
                <a:gridCol w="1125436">
                  <a:extLst>
                    <a:ext uri="{9D8B030D-6E8A-4147-A177-3AD203B41FA5}">
                      <a16:colId xmlns:a16="http://schemas.microsoft.com/office/drawing/2014/main" xmlns="" val="20000"/>
                    </a:ext>
                  </a:extLst>
                </a:gridCol>
                <a:gridCol w="1030092">
                  <a:extLst>
                    <a:ext uri="{9D8B030D-6E8A-4147-A177-3AD203B41FA5}">
                      <a16:colId xmlns:a16="http://schemas.microsoft.com/office/drawing/2014/main" xmlns="" val="20001"/>
                    </a:ext>
                  </a:extLst>
                </a:gridCol>
                <a:gridCol w="1351722">
                  <a:extLst>
                    <a:ext uri="{9D8B030D-6E8A-4147-A177-3AD203B41FA5}">
                      <a16:colId xmlns:a16="http://schemas.microsoft.com/office/drawing/2014/main" xmlns="" val="20002"/>
                    </a:ext>
                  </a:extLst>
                </a:gridCol>
              </a:tblGrid>
              <a:tr h="453861">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4255">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OSPF</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40.1.1.0/24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矩形 3"/>
          <p:cNvSpPr/>
          <p:nvPr/>
        </p:nvSpPr>
        <p:spPr>
          <a:xfrm>
            <a:off x="555029" y="2511414"/>
            <a:ext cx="3607677" cy="1052596"/>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ru-RU" sz="1200" dirty="0">
                <a:solidFill>
                  <a:prstClr val="black"/>
                </a:solidFill>
                <a:latin typeface="Arial" panose="020B0604020202020204" pitchFamily="34" charset="0"/>
                <a:cs typeface="Arial" panose="020B0604020202020204" pitchFamily="34" charset="0"/>
              </a:rPr>
              <a:t>Маршруты</a:t>
            </a:r>
            <a:r>
              <a:rPr lang="ru-RU" sz="1200" dirty="0">
                <a:solidFill>
                  <a:srgbClr val="FF0000"/>
                </a:solidFill>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прямого подключения автоматически генерируются маршрутизаторами </a:t>
            </a:r>
            <a:r>
              <a:rPr lang="ru-RU" sz="1200" dirty="0">
                <a:solidFill>
                  <a:prstClr val="black"/>
                </a:solidFill>
                <a:latin typeface="Arial" panose="020B0604020202020204" pitchFamily="34" charset="0"/>
                <a:cs typeface="Arial" panose="020B0604020202020204" pitchFamily="34" charset="0"/>
              </a:rPr>
              <a:t>и указывают на локальные напрямую подключенные сети.</a:t>
            </a:r>
            <a:endParaRPr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 name="矩形 4"/>
          <p:cNvSpPr/>
          <p:nvPr/>
        </p:nvSpPr>
        <p:spPr>
          <a:xfrm>
            <a:off x="4295800" y="2475730"/>
            <a:ext cx="3604000" cy="567495"/>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ru-RU" sz="1200" dirty="0">
                <a:solidFill>
                  <a:prstClr val="black"/>
                </a:solidFill>
                <a:latin typeface="Arial" panose="020B0604020202020204" pitchFamily="34" charset="0"/>
                <a:cs typeface="Arial" panose="020B0604020202020204" pitchFamily="34" charset="0"/>
              </a:rPr>
              <a:t>Статические маршруты настраиваются сетевыми администраторами вручную.</a:t>
            </a:r>
          </a:p>
        </p:txBody>
      </p:sp>
      <p:sp>
        <p:nvSpPr>
          <p:cNvPr id="6" name="矩形 5"/>
          <p:cNvSpPr/>
          <p:nvPr/>
        </p:nvSpPr>
        <p:spPr>
          <a:xfrm>
            <a:off x="7740880" y="2381080"/>
            <a:ext cx="4208920" cy="812530"/>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ru-RU" sz="1200" dirty="0">
                <a:latin typeface="Arial" panose="020B0604020202020204" pitchFamily="34" charset="0"/>
                <a:cs typeface="Arial" panose="020B0604020202020204" pitchFamily="34" charset="0"/>
              </a:rPr>
              <a:t>Информацию о динамических маршрутах получают </a:t>
            </a:r>
            <a:r>
              <a:rPr lang="ru-RU" sz="1200" dirty="0">
                <a:solidFill>
                  <a:prstClr val="black"/>
                </a:solidFill>
                <a:latin typeface="Arial" panose="020B0604020202020204" pitchFamily="34" charset="0"/>
                <a:cs typeface="Arial" panose="020B0604020202020204" pitchFamily="34" charset="0"/>
              </a:rPr>
              <a:t>протоколы динамической маршрутизации, с которыми работают маршрутизаторы.</a:t>
            </a:r>
            <a:endParaRPr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8862760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Маршруты прямого подключения (1)</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9" name="矩形 8"/>
          <p:cNvSpPr/>
          <p:nvPr/>
        </p:nvSpPr>
        <p:spPr>
          <a:xfrm>
            <a:off x="3576074" y="2924944"/>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GE0/0/1</a:t>
            </a:r>
          </a:p>
          <a:p>
            <a:pP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 name="矩形 9"/>
          <p:cNvSpPr/>
          <p:nvPr/>
        </p:nvSpPr>
        <p:spPr>
          <a:xfrm>
            <a:off x="1998730" y="2433098"/>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 name="矩形 21"/>
          <p:cNvSpPr/>
          <p:nvPr/>
        </p:nvSpPr>
        <p:spPr>
          <a:xfrm>
            <a:off x="3045270" y="3115065"/>
            <a:ext cx="553357"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RTB</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 name="Content Placeholder 2"/>
          <p:cNvSpPr txBox="1"/>
          <p:nvPr/>
        </p:nvSpPr>
        <p:spPr>
          <a:xfrm>
            <a:off x="6232534" y="1101892"/>
            <a:ext cx="5835288" cy="5316406"/>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Маршрут прямого подключения автоматически генерируется маршрутизатором и указывает на локальную напрямую подключенную сеть.</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Когда маршрутизатор является последним на пути к сети назначения, для пересылки IP-пакетов выбирается соответствующий маршрут прямого подключения, и маршрутизатор напрямую доставляет IP-пакет на хост назначения.</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Когда для пересылки пакетов используется маршрут прямого подключения, IP-адрес назначения пакета и IP-адрес исходящего интерфейса маршрутизатора находятся в одной подсети.</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 name="直接连接符 4"/>
          <p:cNvCxnSpPr>
            <a:stCxn id="41" idx="8"/>
            <a:endCxn id="42" idx="21"/>
          </p:cNvCxnSpPr>
          <p:nvPr/>
        </p:nvCxnSpPr>
        <p:spPr bwMode="auto">
          <a:xfrm>
            <a:off x="1700035" y="2956318"/>
            <a:ext cx="3151392" cy="8954"/>
          </a:xfrm>
          <a:prstGeom prst="line">
            <a:avLst/>
          </a:prstGeom>
          <a:noFill/>
          <a:ln w="19050">
            <a:solidFill>
              <a:schemeClr val="tx1"/>
            </a:solidFill>
            <a:round/>
          </a:ln>
          <a:extLst>
            <a:ext uri="{909E8E84-426E-40DD-AFC4-6F175D3DCCD1}">
              <a14:hiddenFill xmlns:a14="http://schemas.microsoft.com/office/drawing/2010/main">
                <a:noFill/>
              </a14:hiddenFill>
            </a:ext>
          </a:extLst>
        </p:spPr>
      </p:cxnSp>
      <p:sp>
        <p:nvSpPr>
          <p:cNvPr id="36" name="Text Box 12"/>
          <p:cNvSpPr txBox="1">
            <a:spLocks noChangeArrowheads="1"/>
          </p:cNvSpPr>
          <p:nvPr/>
        </p:nvSpPr>
        <p:spPr bwMode="auto">
          <a:xfrm>
            <a:off x="938524" y="4238882"/>
            <a:ext cx="4241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spcBef>
                <a:spcPct val="0"/>
              </a:spcBef>
            </a:pPr>
            <a:r>
              <a:rPr lang="ru-RU" sz="1400" b="1" dirty="0">
                <a:cs typeface="Arial" panose="020B0604020202020204" pitchFamily="34" charset="0"/>
              </a:rPr>
              <a:t>Маршруты прямого подключения в таблице IP-маршрутизации RTB</a:t>
            </a:r>
          </a:p>
        </p:txBody>
      </p:sp>
      <p:sp>
        <p:nvSpPr>
          <p:cNvPr id="41" name="Freeform 159"/>
          <p:cNvSpPr/>
          <p:nvPr/>
        </p:nvSpPr>
        <p:spPr>
          <a:xfrm flipH="1">
            <a:off x="648804"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Freeform 159"/>
          <p:cNvSpPr/>
          <p:nvPr/>
        </p:nvSpPr>
        <p:spPr>
          <a:xfrm flipH="1">
            <a:off x="4851427"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5" name="表格 44"/>
          <p:cNvGraphicFramePr>
            <a:graphicFrameLocks noGrp="1"/>
          </p:cNvGraphicFramePr>
          <p:nvPr>
            <p:extLst>
              <p:ext uri="{D42A27DB-BD31-4B8C-83A1-F6EECF244321}">
                <p14:modId xmlns:p14="http://schemas.microsoft.com/office/powerpoint/2010/main" val="1976160927"/>
              </p:ext>
            </p:extLst>
          </p:nvPr>
        </p:nvGraphicFramePr>
        <p:xfrm>
          <a:off x="1011677" y="4725144"/>
          <a:ext cx="4842713" cy="1590572"/>
        </p:xfrm>
        <a:graphic>
          <a:graphicData uri="http://schemas.openxmlformats.org/drawingml/2006/table">
            <a:tbl>
              <a:tblPr/>
              <a:tblGrid>
                <a:gridCol w="1254868">
                  <a:extLst>
                    <a:ext uri="{9D8B030D-6E8A-4147-A177-3AD203B41FA5}">
                      <a16:colId xmlns:a16="http://schemas.microsoft.com/office/drawing/2014/main" xmlns="" val="20000"/>
                    </a:ext>
                  </a:extLst>
                </a:gridCol>
                <a:gridCol w="1289455">
                  <a:extLst>
                    <a:ext uri="{9D8B030D-6E8A-4147-A177-3AD203B41FA5}">
                      <a16:colId xmlns:a16="http://schemas.microsoft.com/office/drawing/2014/main" xmlns="" val="20001"/>
                    </a:ext>
                  </a:extLst>
                </a:gridCol>
                <a:gridCol w="1207911">
                  <a:extLst>
                    <a:ext uri="{9D8B030D-6E8A-4147-A177-3AD203B41FA5}">
                      <a16:colId xmlns:a16="http://schemas.microsoft.com/office/drawing/2014/main" xmlns="" val="20002"/>
                    </a:ext>
                  </a:extLst>
                </a:gridCol>
                <a:gridCol w="1090479">
                  <a:extLst>
                    <a:ext uri="{9D8B030D-6E8A-4147-A177-3AD203B41FA5}">
                      <a16:colId xmlns:a16="http://schemas.microsoft.com/office/drawing/2014/main" xmlns="" val="20003"/>
                    </a:ext>
                  </a:extLst>
                </a:gridCol>
              </a:tblGrid>
              <a:tr h="593132">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85336">
                <a:tc>
                  <a:txBody>
                    <a:bodyPr/>
                    <a:lstStyle/>
                    <a:p>
                      <a:pPr lvl="0" algn="ctr" fontAlgn="ctr">
                        <a:lnSpc>
                          <a:spcPct val="100000"/>
                        </a:lnSpc>
                        <a:spcBef>
                          <a:spcPct val="0"/>
                        </a:spcBef>
                        <a:spcAft>
                          <a:spcPct val="0"/>
                        </a:spcAft>
                      </a:pPr>
                      <a:r>
                        <a:rPr lang="ru-RU" sz="1400" noProof="0" dirty="0">
                          <a:solidFill>
                            <a:prstClr val="black"/>
                          </a:solidFill>
                          <a:latin typeface="Arial" panose="020B0604020202020204" pitchFamily="34" charset="0"/>
                          <a:cs typeface="Arial" panose="020B0604020202020204" pitchFamily="34" charset="0"/>
                        </a:rPr>
                        <a:t>10.0.0.0/24</a:t>
                      </a:r>
                      <a:endParaRPr lang="ru-RU" altLang="zh-CN" sz="1400" noProof="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Прямое подключение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10.0.0.2</a:t>
                      </a:r>
                      <a:endParaRPr lang="ru-RU" altLang="zh-CN" sz="1400" b="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GE0/0/0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85336">
                <a:tc>
                  <a:txBody>
                    <a:bodyPr/>
                    <a:lstStyle/>
                    <a:p>
                      <a:pPr lvl="0" algn="ctr" fontAlgn="ctr">
                        <a:lnSpc>
                          <a:spcPct val="100000"/>
                        </a:lnSpc>
                        <a:spcBef>
                          <a:spcPct val="0"/>
                        </a:spcBef>
                        <a:spcAft>
                          <a:spcPct val="0"/>
                        </a:spcAft>
                      </a:pPr>
                      <a:r>
                        <a:rPr lang="ru-RU" sz="1400" noProof="0" dirty="0">
                          <a:solidFill>
                            <a:prstClr val="black"/>
                          </a:solidFill>
                          <a:latin typeface="Arial" panose="020B0604020202020204" pitchFamily="34" charset="0"/>
                          <a:cs typeface="Arial" panose="020B0604020202020204" pitchFamily="34" charset="0"/>
                        </a:rPr>
                        <a:t>20.1.1.0/24</a:t>
                      </a:r>
                      <a:endParaRPr lang="ru-RU" altLang="zh-CN" sz="1400" noProof="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Прямое подключение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20.1.1.2</a:t>
                      </a:r>
                      <a:endParaRPr lang="ru-RU" altLang="zh-CN" sz="1400" b="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GE0/0/1</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6" name="圆角矩形 75"/>
          <p:cNvSpPr/>
          <p:nvPr/>
        </p:nvSpPr>
        <p:spPr>
          <a:xfrm>
            <a:off x="446088" y="1700808"/>
            <a:ext cx="5649911" cy="471749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7" name="圆角矩形 75"/>
          <p:cNvSpPr/>
          <p:nvPr/>
        </p:nvSpPr>
        <p:spPr>
          <a:xfrm>
            <a:off x="453843" y="1270784"/>
            <a:ext cx="56499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Маршруты прямого подключения</a:t>
            </a:r>
          </a:p>
        </p:txBody>
      </p:sp>
      <p:sp>
        <p:nvSpPr>
          <p:cNvPr id="49" name="Freeform 67"/>
          <p:cNvSpPr/>
          <p:nvPr/>
        </p:nvSpPr>
        <p:spPr>
          <a:xfrm rot="8740733" flipV="1">
            <a:off x="2039890" y="3175219"/>
            <a:ext cx="1083879" cy="1037419"/>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627449" y="2807917"/>
            <a:ext cx="1085554"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10.0.0.0/24</a:t>
            </a:r>
          </a:p>
        </p:txBody>
      </p:sp>
      <p:sp>
        <p:nvSpPr>
          <p:cNvPr id="18" name="矩形 17"/>
          <p:cNvSpPr/>
          <p:nvPr/>
        </p:nvSpPr>
        <p:spPr>
          <a:xfrm>
            <a:off x="4858889" y="2807917"/>
            <a:ext cx="1085554"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20.1.1.0/24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029974" y="2682522"/>
            <a:ext cx="564925" cy="462211"/>
          </a:xfrm>
          <a:prstGeom prst="rect">
            <a:avLst/>
          </a:prstGeom>
          <a:noFill/>
        </p:spPr>
      </p:pic>
    </p:spTree>
    <p:extLst>
      <p:ext uri="{BB962C8B-B14F-4D97-AF65-F5344CB8AC3E}">
        <p14:creationId xmlns:p14="http://schemas.microsoft.com/office/powerpoint/2010/main" val="19869416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Маршруты прямого подключения (2)</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36" name="Text Box 12"/>
          <p:cNvSpPr txBox="1">
            <a:spLocks noChangeArrowheads="1"/>
          </p:cNvSpPr>
          <p:nvPr/>
        </p:nvSpPr>
        <p:spPr bwMode="auto">
          <a:xfrm>
            <a:off x="446088" y="4292107"/>
            <a:ext cx="5224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b="1" dirty="0">
                <a:cs typeface="Arial" panose="020B0604020202020204" pitchFamily="34" charset="0"/>
              </a:rPr>
              <a:t>Маршруты прямого подключения в таблице IP-маршрутизации RTB</a:t>
            </a:r>
          </a:p>
        </p:txBody>
      </p:sp>
      <p:sp>
        <p:nvSpPr>
          <p:cNvPr id="9" name="矩形 8"/>
          <p:cNvSpPr/>
          <p:nvPr/>
        </p:nvSpPr>
        <p:spPr>
          <a:xfrm>
            <a:off x="3531566" y="2851306"/>
            <a:ext cx="1079142" cy="523220"/>
          </a:xfrm>
          <a:prstGeom prst="rect">
            <a:avLst/>
          </a:prstGeom>
        </p:spPr>
        <p:txBody>
          <a:bodyPr wrap="none">
            <a:spAutoFit/>
          </a:bodyPr>
          <a:lstStyle/>
          <a:p>
            <a:pPr algn="ctr" fontAlgn="ctr"/>
            <a:r>
              <a:rPr lang="ru-RU" sz="1400" dirty="0">
                <a:latin typeface="Arial" panose="020B0604020202020204" pitchFamily="34" charset="0"/>
                <a:cs typeface="Arial" panose="020B0604020202020204" pitchFamily="34" charset="0"/>
              </a:rPr>
              <a:t>GE0/0/1</a:t>
            </a:r>
          </a:p>
          <a:p>
            <a:pPr algn="ct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 name="矩形 9"/>
          <p:cNvSpPr/>
          <p:nvPr/>
        </p:nvSpPr>
        <p:spPr>
          <a:xfrm>
            <a:off x="1913385" y="2273609"/>
            <a:ext cx="1079142" cy="523220"/>
          </a:xfrm>
          <a:prstGeom prst="rect">
            <a:avLst/>
          </a:prstGeom>
        </p:spPr>
        <p:txBody>
          <a:bodyPr wrap="none">
            <a:spAutoFit/>
          </a:bodyPr>
          <a:lstStyle/>
          <a:p>
            <a:pPr algn="ctr" fontAlgn="ctr"/>
            <a:r>
              <a:rPr lang="ru-RU" sz="1400" dirty="0">
                <a:latin typeface="Arial" panose="020B0604020202020204" pitchFamily="34" charset="0"/>
                <a:cs typeface="Arial" panose="020B0604020202020204" pitchFamily="34" charset="0"/>
              </a:rPr>
              <a:t>GE0/0/0</a:t>
            </a:r>
          </a:p>
          <a:p>
            <a:pPr algn="ct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005226" y="2632136"/>
            <a:ext cx="564925" cy="462211"/>
          </a:xfrm>
          <a:prstGeom prst="rect">
            <a:avLst/>
          </a:prstGeom>
          <a:noFill/>
        </p:spPr>
      </p:pic>
      <p:pic>
        <p:nvPicPr>
          <p:cNvPr id="15"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283456" y="2632136"/>
            <a:ext cx="564925" cy="462211"/>
          </a:xfrm>
          <a:prstGeom prst="rect">
            <a:avLst/>
          </a:prstGeom>
          <a:noFill/>
        </p:spPr>
      </p:pic>
      <p:pic>
        <p:nvPicPr>
          <p:cNvPr id="16"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731404" y="2632136"/>
            <a:ext cx="564925" cy="462211"/>
          </a:xfrm>
          <a:prstGeom prst="rect">
            <a:avLst/>
          </a:prstGeom>
          <a:noFill/>
        </p:spPr>
      </p:pic>
      <p:sp>
        <p:nvSpPr>
          <p:cNvPr id="18" name="矩形 17"/>
          <p:cNvSpPr/>
          <p:nvPr/>
        </p:nvSpPr>
        <p:spPr>
          <a:xfrm>
            <a:off x="4226998" y="2312876"/>
            <a:ext cx="1079142" cy="523220"/>
          </a:xfrm>
          <a:prstGeom prst="rect">
            <a:avLst/>
          </a:prstGeom>
        </p:spPr>
        <p:txBody>
          <a:bodyPr wrap="none">
            <a:spAutoFit/>
          </a:bodyPr>
          <a:lstStyle/>
          <a:p>
            <a:pPr algn="ctr" fontAlgn="ctr"/>
            <a:r>
              <a:rPr lang="ru-RU" sz="1400" dirty="0">
                <a:latin typeface="Arial" panose="020B0604020202020204" pitchFamily="34" charset="0"/>
                <a:cs typeface="Arial" panose="020B0604020202020204" pitchFamily="34" charset="0"/>
              </a:rPr>
              <a:t>GE0/0/1</a:t>
            </a:r>
          </a:p>
          <a:p>
            <a:pPr algn="ctr" fontAlgn="ctr"/>
            <a:r>
              <a:rPr lang="ru-RU" sz="1400" dirty="0">
                <a:latin typeface="Arial" panose="020B0604020202020204" pitchFamily="34" charset="0"/>
                <a:cs typeface="Arial" panose="020B0604020202020204" pitchFamily="34" charset="0"/>
              </a:rPr>
              <a:t>20.1.1.3/24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矩形 18"/>
          <p:cNvSpPr/>
          <p:nvPr/>
        </p:nvSpPr>
        <p:spPr>
          <a:xfrm>
            <a:off x="1272711" y="2851306"/>
            <a:ext cx="1079142" cy="523220"/>
          </a:xfrm>
          <a:prstGeom prst="rect">
            <a:avLst/>
          </a:prstGeom>
        </p:spPr>
        <p:txBody>
          <a:bodyPr wrap="none">
            <a:spAutoFit/>
          </a:bodyPr>
          <a:lstStyle/>
          <a:p>
            <a:pPr algn="ctr" fontAlgn="ctr"/>
            <a:r>
              <a:rPr lang="ru-RU" sz="1400" dirty="0">
                <a:latin typeface="Arial" panose="020B0604020202020204" pitchFamily="34" charset="0"/>
                <a:cs typeface="Arial" panose="020B0604020202020204" pitchFamily="34" charset="0"/>
              </a:rPr>
              <a:t>GE0/0/0</a:t>
            </a:r>
          </a:p>
          <a:p>
            <a:pPr algn="ctr" fontAlgn="ctr"/>
            <a:r>
              <a:rPr lang="ru-RU" sz="1400" dirty="0">
                <a:latin typeface="Arial" panose="020B0604020202020204" pitchFamily="34" charset="0"/>
                <a:cs typeface="Arial" panose="020B0604020202020204" pitchFamily="34" charset="0"/>
              </a:rPr>
              <a:t>10.0.0.1/24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 name="矩形 19"/>
          <p:cNvSpPr/>
          <p:nvPr/>
        </p:nvSpPr>
        <p:spPr>
          <a:xfrm>
            <a:off x="744369" y="3034840"/>
            <a:ext cx="538995"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RTA</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 name="矩形 20"/>
          <p:cNvSpPr/>
          <p:nvPr/>
        </p:nvSpPr>
        <p:spPr>
          <a:xfrm>
            <a:off x="5289240" y="3044144"/>
            <a:ext cx="553358"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RTC</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 name="矩形 21"/>
          <p:cNvSpPr/>
          <p:nvPr/>
        </p:nvSpPr>
        <p:spPr>
          <a:xfrm>
            <a:off x="3011010" y="3044144"/>
            <a:ext cx="553357"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RTB</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 name="直接连接符 2"/>
          <p:cNvCxnSpPr>
            <a:stCxn id="16" idx="3"/>
            <a:endCxn id="11" idx="1"/>
          </p:cNvCxnSpPr>
          <p:nvPr/>
        </p:nvCxnSpPr>
        <p:spPr bwMode="auto">
          <a:xfrm>
            <a:off x="1296329" y="2863242"/>
            <a:ext cx="1708897"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 name="直接连接符 4"/>
          <p:cNvCxnSpPr>
            <a:stCxn id="11" idx="3"/>
            <a:endCxn id="15" idx="1"/>
          </p:cNvCxnSpPr>
          <p:nvPr/>
        </p:nvCxnSpPr>
        <p:spPr bwMode="auto">
          <a:xfrm>
            <a:off x="3570151" y="2863242"/>
            <a:ext cx="1713305"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graphicFrame>
        <p:nvGraphicFramePr>
          <p:cNvPr id="39" name="表格 38"/>
          <p:cNvGraphicFramePr>
            <a:graphicFrameLocks noGrp="1"/>
          </p:cNvGraphicFramePr>
          <p:nvPr>
            <p:extLst>
              <p:ext uri="{D42A27DB-BD31-4B8C-83A1-F6EECF244321}">
                <p14:modId xmlns:p14="http://schemas.microsoft.com/office/powerpoint/2010/main" val="1142408868"/>
              </p:ext>
            </p:extLst>
          </p:nvPr>
        </p:nvGraphicFramePr>
        <p:xfrm>
          <a:off x="747609" y="4722929"/>
          <a:ext cx="5078959" cy="822720"/>
        </p:xfrm>
        <a:graphic>
          <a:graphicData uri="http://schemas.openxmlformats.org/drawingml/2006/table">
            <a:tbl>
              <a:tblPr/>
              <a:tblGrid>
                <a:gridCol w="1190048">
                  <a:extLst>
                    <a:ext uri="{9D8B030D-6E8A-4147-A177-3AD203B41FA5}">
                      <a16:colId xmlns:a16="http://schemas.microsoft.com/office/drawing/2014/main" xmlns="" val="20000"/>
                    </a:ext>
                  </a:extLst>
                </a:gridCol>
                <a:gridCol w="1055914">
                  <a:extLst>
                    <a:ext uri="{9D8B030D-6E8A-4147-A177-3AD203B41FA5}">
                      <a16:colId xmlns:a16="http://schemas.microsoft.com/office/drawing/2014/main" xmlns="" val="20001"/>
                    </a:ext>
                  </a:extLst>
                </a:gridCol>
                <a:gridCol w="1568818">
                  <a:extLst>
                    <a:ext uri="{9D8B030D-6E8A-4147-A177-3AD203B41FA5}">
                      <a16:colId xmlns:a16="http://schemas.microsoft.com/office/drawing/2014/main" xmlns="" val="20002"/>
                    </a:ext>
                  </a:extLst>
                </a:gridCol>
                <a:gridCol w="1264179">
                  <a:extLst>
                    <a:ext uri="{9D8B030D-6E8A-4147-A177-3AD203B41FA5}">
                      <a16:colId xmlns:a16="http://schemas.microsoft.com/office/drawing/2014/main" xmlns="" val="20003"/>
                    </a:ext>
                  </a:extLst>
                </a:gridCol>
              </a:tblGrid>
              <a:tr h="32400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Huawei Sans" panose="020C0503030203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Huawei Sans" panose="020C0503030203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Huawei Sans" panose="020C0503030203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24000">
                <a:tc>
                  <a:txBody>
                    <a:bodyPr/>
                    <a:lstStyle/>
                    <a:p>
                      <a:pPr algn="ctr" fontAlgn="ctr">
                        <a:lnSpc>
                          <a:spcPct val="100000"/>
                        </a:lnSpc>
                        <a:spcBef>
                          <a:spcPct val="0"/>
                        </a:spcBef>
                        <a:spcAft>
                          <a:spcPct val="0"/>
                        </a:spcAft>
                      </a:pPr>
                      <a:r>
                        <a:rPr lang="en-US" sz="1400" dirty="0">
                          <a:latin typeface="Huawei Sans" panose="020C0503030203020204" pitchFamily="34" charset="0"/>
                        </a:rPr>
                        <a:t>20.1.1.0/24</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dirty="0">
                          <a:solidFill>
                            <a:schemeClr val="tx1"/>
                          </a:solidFill>
                          <a:latin typeface="Huawei Sans" panose="020C0503030203020204" pitchFamily="34" charset="0"/>
                        </a:rPr>
                        <a:t>Прямой</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en-US" sz="1400" dirty="0">
                          <a:solidFill>
                            <a:schemeClr val="tx1"/>
                          </a:solidFill>
                          <a:latin typeface="Huawei Sans" panose="020C0503030203020204" pitchFamily="34" charset="0"/>
                        </a:rPr>
                        <a:t>20.1.1.2</a:t>
                      </a:r>
                      <a:endPar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Huawei Sans" panose="020C0503030203020204" pitchFamily="34" charset="0"/>
                        </a:rPr>
                        <a:t>G0/0/1</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0" name="Freeform 67"/>
          <p:cNvSpPr/>
          <p:nvPr/>
        </p:nvSpPr>
        <p:spPr>
          <a:xfrm rot="8740733" flipV="1">
            <a:off x="2039890" y="3175219"/>
            <a:ext cx="1083879" cy="1037419"/>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1" name="圆角矩形 75"/>
          <p:cNvSpPr/>
          <p:nvPr/>
        </p:nvSpPr>
        <p:spPr>
          <a:xfrm>
            <a:off x="446088" y="1700386"/>
            <a:ext cx="5649911"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圆角矩形 75"/>
          <p:cNvSpPr/>
          <p:nvPr/>
        </p:nvSpPr>
        <p:spPr>
          <a:xfrm>
            <a:off x="453843" y="1265589"/>
            <a:ext cx="56499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Маршруты прямого подключения</a:t>
            </a:r>
          </a:p>
        </p:txBody>
      </p:sp>
      <p:sp>
        <p:nvSpPr>
          <p:cNvPr id="47" name="Content Placeholder 2"/>
          <p:cNvSpPr txBox="1"/>
          <p:nvPr/>
        </p:nvSpPr>
        <p:spPr>
          <a:xfrm>
            <a:off x="6140475" y="2368501"/>
            <a:ext cx="5649913" cy="2120998"/>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algn="just" fontAlgn="ctr">
              <a:lnSpc>
                <a:spcPct val="130000"/>
              </a:lnSpc>
              <a:spcBef>
                <a:spcPct val="0"/>
              </a:spcBef>
              <a:buClrTx/>
              <a:buSzTx/>
              <a:buFont typeface="Arial" panose="020B0604020202020204" pitchFamily="34" charset="0"/>
              <a:buChar char="•"/>
            </a:pP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6149618" y="2502867"/>
            <a:ext cx="5692111" cy="2806922"/>
          </a:xfrm>
          <a:prstGeom prst="rect">
            <a:avLst/>
          </a:prstGeom>
        </p:spPr>
        <p:txBody>
          <a:bodyPr wrap="square">
            <a:spAutoFit/>
          </a:bodyPr>
          <a:lstStyle/>
          <a:p>
            <a:pPr marL="265113" lvl="0" indent="-265113" defTabSz="801688" fontAlgn="ctr">
              <a:lnSpc>
                <a:spcPct val="140000"/>
              </a:lnSpc>
              <a:spcBef>
                <a:spcPct val="30000"/>
              </a:spcBef>
              <a:spcAft>
                <a:spcPct val="0"/>
              </a:spcAft>
              <a:buSzTx/>
              <a:buFont typeface="Arial" panose="020B0604020202020204" pitchFamily="34" charset="0"/>
              <a:buChar char="•"/>
              <a:defRPr/>
            </a:pPr>
            <a:r>
              <a:rPr lang="ru-RU" dirty="0">
                <a:solidFill>
                  <a:prstClr val="black"/>
                </a:solidFill>
                <a:latin typeface="Arial" panose="020B0604020202020204" pitchFamily="34" charset="0"/>
                <a:cs typeface="Arial" panose="020B0604020202020204" pitchFamily="34" charset="0"/>
              </a:rPr>
              <a:t>Не все маршруты</a:t>
            </a:r>
            <a:r>
              <a:rPr lang="ru-RU" dirty="0">
                <a:solidFill>
                  <a:srgbClr val="FF0000"/>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прямого подключения, сгенерированные для интерфейсов, находятся в таблице IP-маршрутизации. В таблицу IP-маршрутизации попадают только те маршруты, у которых на исходящем интерфейсе  физический статус и статус протокола находятся  во включенном состоянии (</a:t>
            </a:r>
            <a:r>
              <a:rPr lang="en-US" dirty="0">
                <a:latin typeface="Arial" panose="020B0604020202020204" pitchFamily="34" charset="0"/>
                <a:cs typeface="Arial" panose="020B0604020202020204" pitchFamily="34" charset="0"/>
              </a:rPr>
              <a:t>up</a:t>
            </a:r>
            <a:r>
              <a:rPr lang="ru-RU" dirty="0">
                <a:latin typeface="Arial" panose="020B0604020202020204" pitchFamily="34" charset="0"/>
                <a:cs typeface="Arial" panose="020B0604020202020204" pitchFamily="34" charset="0"/>
              </a:rPr>
              <a:t>).</a:t>
            </a:r>
            <a:endParaRPr lang="ru-RU" altLang="zh-CN" kern="0" dirty="0">
              <a:latin typeface="Arial" panose="020B0604020202020204" pitchFamily="34" charset="0"/>
              <a:ea typeface="方正兰亭黑简体" panose="02000000000000000000" pitchFamily="2" charset="-122"/>
              <a:cs typeface="Arial" panose="020B0604020202020204" pitchFamily="34" charset="0"/>
            </a:endParaRPr>
          </a:p>
        </p:txBody>
      </p:sp>
      <p:grpSp>
        <p:nvGrpSpPr>
          <p:cNvPr id="28" name="组合 28"/>
          <p:cNvGrpSpPr>
            <a:grpSpLocks noChangeAspect="1"/>
          </p:cNvGrpSpPr>
          <p:nvPr/>
        </p:nvGrpSpPr>
        <p:grpSpPr>
          <a:xfrm>
            <a:off x="2709559" y="2737895"/>
            <a:ext cx="288969" cy="288969"/>
            <a:chOff x="5076056" y="3356992"/>
            <a:chExt cx="436268" cy="436268"/>
          </a:xfrm>
        </p:grpSpPr>
        <p:sp>
          <p:nvSpPr>
            <p:cNvPr id="29"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84225" eaLnBrk="0" fontAlgn="ctr" latinLnBrk="0" hangingPunct="0">
                <a:spcBef>
                  <a:spcPct val="0"/>
                </a:spcBef>
                <a:spcAft>
                  <a:spcPct val="0"/>
                </a:spcAft>
                <a:buClrTx/>
                <a:buSzTx/>
                <a:buFontTx/>
                <a:buNone/>
                <a:defRPr/>
              </a:pPr>
              <a:endParaRPr kumimoji="0" lang="ru-RU" altLang="zh-CN" sz="21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sym typeface="Huawei Sans" panose="020C0503030203020204" pitchFamily="34" charset="0"/>
              </a:endParaRPr>
            </a:p>
          </p:txBody>
        </p:sp>
        <p:sp>
          <p:nvSpPr>
            <p:cNvPr id="30"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ctr" latinLnBrk="0" hangingPunct="1">
                <a:spcBef>
                  <a:spcPct val="0"/>
                </a:spcBef>
                <a:spcAft>
                  <a:spcPct val="0"/>
                </a:spcAft>
                <a:buClrTx/>
                <a:buSzTx/>
                <a:buFontTx/>
                <a:buNone/>
                <a:defRPr/>
              </a:pPr>
              <a:endParaRPr kumimoji="0" lang="ru-RU" altLang="zh-CN" sz="1800" b="0" i="0" u="none" strike="noStrike" kern="0" cap="none" spc="0" normalizeH="0" baseline="0" dirty="0">
                <a:ln>
                  <a:noFill/>
                </a:ln>
                <a:solidFill>
                  <a:srgbClr val="EC7061"/>
                </a:solidFill>
                <a:effectLst/>
                <a:uLnTx/>
                <a:uFillTx/>
                <a:latin typeface="Arial" panose="020B0604020202020204" pitchFamily="34" charset="0"/>
                <a:ea typeface="方正兰亭黑简体"/>
                <a:cs typeface="Arial" panose="020B0604020202020204" pitchFamily="34" charset="0"/>
                <a:sym typeface="Huawei Sans" panose="020C0503030203020204" pitchFamily="34" charset="0"/>
              </a:endParaRPr>
            </a:p>
          </p:txBody>
        </p:sp>
      </p:grpSp>
      <p:sp>
        <p:nvSpPr>
          <p:cNvPr id="25" name="Text Box 12"/>
          <p:cNvSpPr txBox="1">
            <a:spLocks noChangeArrowheads="1"/>
          </p:cNvSpPr>
          <p:nvPr/>
        </p:nvSpPr>
        <p:spPr bwMode="auto">
          <a:xfrm>
            <a:off x="438842" y="5691632"/>
            <a:ext cx="5619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182563" indent="-182563" fontAlgn="ctr">
              <a:buFont typeface="Arial" panose="020B0604020202020204" pitchFamily="34" charset="0"/>
              <a:buChar char="•"/>
            </a:pPr>
            <a:r>
              <a:rPr lang="ru-RU" sz="1400" dirty="0">
                <a:cs typeface="Arial" panose="020B0604020202020204" pitchFamily="34" charset="0"/>
              </a:rPr>
              <a:t>Если GE0/0/0 отключится,  то маршрут</a:t>
            </a:r>
            <a:r>
              <a:rPr lang="en-US" sz="1400" dirty="0">
                <a:cs typeface="Arial" panose="020B0604020202020204" pitchFamily="34" charset="0"/>
              </a:rPr>
              <a:t> </a:t>
            </a:r>
            <a:r>
              <a:rPr lang="ru-RU" sz="1400" dirty="0">
                <a:cs typeface="Arial" panose="020B0604020202020204" pitchFamily="34" charset="0"/>
              </a:rPr>
              <a:t>прямого подключения для этого интерфейса не будет помещен в таблицу IP-маршрутизации.</a:t>
            </a:r>
          </a:p>
        </p:txBody>
      </p:sp>
    </p:spTree>
    <p:extLst>
      <p:ext uri="{BB962C8B-B14F-4D97-AF65-F5344CB8AC3E}">
        <p14:creationId xmlns:p14="http://schemas.microsoft.com/office/powerpoint/2010/main" val="33162560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b="1" dirty="0">
                <a:latin typeface="Arial" panose="020B0604020202020204" pitchFamily="34" charset="0"/>
                <a:cs typeface="Arial" panose="020B0604020202020204" pitchFamily="34" charset="0"/>
              </a:rPr>
              <a:t>Обзор IP-маршрутизации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Основные понятия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Генерирование записей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buFont typeface="Huawei Sans" panose="020C0503030203020204" pitchFamily="34" charset="0"/>
              <a:buChar char="▪"/>
            </a:pPr>
            <a:r>
              <a:rPr lang="ru-RU" b="1" dirty="0">
                <a:latin typeface="Arial" panose="020B0604020202020204" pitchFamily="34" charset="0"/>
                <a:cs typeface="Arial" panose="020B0604020202020204" pitchFamily="34" charset="0"/>
              </a:rPr>
              <a:t>Выбор оптимального маршрута</a:t>
            </a:r>
          </a:p>
          <a:p>
            <a:pPr lvl="1"/>
            <a:r>
              <a:rPr lang="ru-RU" dirty="0">
                <a:solidFill>
                  <a:schemeClr val="bg1">
                    <a:lumMod val="50000"/>
                  </a:schemeClr>
                </a:solidFill>
                <a:latin typeface="Arial" panose="020B0604020202020204" pitchFamily="34" charset="0"/>
                <a:cs typeface="Arial" panose="020B0604020202020204" pitchFamily="34" charset="0"/>
              </a:rPr>
              <a:t>Пересылка </a:t>
            </a:r>
            <a:r>
              <a:rPr lang="ru-RU" dirty="0">
                <a:solidFill>
                  <a:schemeClr val="bg1">
                    <a:lumMod val="50000"/>
                  </a:schemeClr>
                </a:solidFill>
                <a:latin typeface="Arial" panose="020B0604020202020204" pitchFamily="34" charset="0"/>
                <a:cs typeface="Arial" panose="020B0604020202020204" pitchFamily="34" charset="0"/>
              </a:rPr>
              <a:t>на основе маршрутов</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6966939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Разбор таблицы IP-маршрутизации</a:t>
            </a:r>
          </a:p>
        </p:txBody>
      </p:sp>
      <p:sp>
        <p:nvSpPr>
          <p:cNvPr id="31" name="矩形 30"/>
          <p:cNvSpPr/>
          <p:nvPr/>
        </p:nvSpPr>
        <p:spPr>
          <a:xfrm>
            <a:off x="2652055" y="1448437"/>
            <a:ext cx="7356917" cy="3119236"/>
          </a:xfrm>
          <a:prstGeom prst="rect">
            <a:avLst/>
          </a:prstGeom>
          <a:solidFill>
            <a:srgbClr val="00B0F0">
              <a:alpha val="5000"/>
            </a:srgbClr>
          </a:solidFill>
          <a:ln>
            <a:solidFill>
              <a:srgbClr val="99DFF9"/>
            </a:solidFill>
          </a:ln>
        </p:spPr>
        <p:txBody>
          <a:bodyPr wrap="square">
            <a:noAutofit/>
          </a:bodyPr>
          <a:lstStyle/>
          <a:p>
            <a:pPr fontAlgn="ctr"/>
            <a:r>
              <a:rPr lang="en-US" sz="1400" dirty="0">
                <a:latin typeface="Arial" panose="020B0604020202020204" pitchFamily="34" charset="0"/>
                <a:cs typeface="Arial" panose="020B0604020202020204" pitchFamily="34" charset="0"/>
              </a:rPr>
              <a:t>&lt;Quidway&gt; display ip routing-table</a:t>
            </a:r>
          </a:p>
          <a:p>
            <a:pPr fontAlgn="ctr"/>
            <a:r>
              <a:rPr lang="en-US" sz="1400" dirty="0">
                <a:latin typeface="Arial" panose="020B0604020202020204" pitchFamily="34" charset="0"/>
                <a:cs typeface="Arial" panose="020B0604020202020204" pitchFamily="34" charset="0"/>
              </a:rPr>
              <a:t>Route Flags: R - relay, D - download to fib</a:t>
            </a:r>
          </a:p>
          <a:p>
            <a:pPr fontAlgn="ctr"/>
            <a:r>
              <a:rPr lang="en-US" sz="1400" dirty="0">
                <a:latin typeface="Arial" panose="020B0604020202020204" pitchFamily="34" charset="0"/>
                <a:cs typeface="Arial" panose="020B0604020202020204" pitchFamily="34" charset="0"/>
              </a:rPr>
              <a:t>------------------------------------------------------------------------------------------------------Routing Tables: Public</a:t>
            </a:r>
          </a:p>
          <a:p>
            <a:pPr fontAlgn="ctr"/>
            <a:r>
              <a:rPr lang="en-US" sz="1400" dirty="0">
                <a:latin typeface="Arial" panose="020B0604020202020204" pitchFamily="34" charset="0"/>
                <a:cs typeface="Arial" panose="020B0604020202020204" pitchFamily="34" charset="0"/>
              </a:rPr>
              <a:t>         Destinations : 6        Routes : 6</a:t>
            </a:r>
          </a:p>
          <a:p>
            <a:pPr fontAlgn="ct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Destination/Mask  	Proto   	Pre   Cost   Flags    	NextHop         Interface</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1.1.1.1/32   	Static   	60      0       D    	0.0.0.0    	      NULL0</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2.2.2.2/32         	Static   	60      0       D    	100.0.0.2  	      Vlanif100</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100.0.0.0/24   	Direct  	 0       0       D    	100.0.0.1  	      Vlanif100</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100.0.0.1/32   	Direct  	 0       0       D    	127.0.0.1  	      Vlanif100</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127.0.0.0/8    	Direct  	 0       0       D    	127.0.0.1  	      InLoopBack0</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fontAlgn="ctr"/>
            <a:r>
              <a:rPr lang="en-US" sz="1400" dirty="0">
                <a:latin typeface="Arial" panose="020B0604020202020204" pitchFamily="34" charset="0"/>
                <a:cs typeface="Arial" panose="020B0604020202020204" pitchFamily="34" charset="0"/>
              </a:rPr>
              <a:t>      127.0.0.1/32   	Direct  	 0       0       D    	127.0.0.1  	      InLoopBack0</a:t>
            </a:r>
            <a:endParaRPr lang="en-US" altLang="zh-CN" sz="1400" dirty="0">
              <a:latin typeface="Arial" panose="020B0604020202020204" pitchFamily="34" charset="0"/>
              <a:ea typeface="宋体" panose="02010600030101010101" pitchFamily="2" charset="-122"/>
              <a:cs typeface="Arial" panose="020B0604020202020204" pitchFamily="34" charset="0"/>
            </a:endParaRPr>
          </a:p>
        </p:txBody>
      </p:sp>
      <p:sp>
        <p:nvSpPr>
          <p:cNvPr id="32" name="文本框 31"/>
          <p:cNvSpPr txBox="1"/>
          <p:nvPr/>
        </p:nvSpPr>
        <p:spPr>
          <a:xfrm>
            <a:off x="2585066" y="4898744"/>
            <a:ext cx="1705921" cy="523220"/>
          </a:xfrm>
          <a:prstGeom prst="rect">
            <a:avLst/>
          </a:prstGeom>
          <a:noFill/>
        </p:spPr>
        <p:txBody>
          <a:bodyPr wrap="squar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Назначение/</a:t>
            </a:r>
          </a:p>
          <a:p>
            <a:pPr algn="ctr" fontAlgn="ctr"/>
            <a:r>
              <a:rPr lang="ru-RU" sz="1400" dirty="0">
                <a:solidFill>
                  <a:srgbClr val="EC7061"/>
                </a:solidFill>
                <a:latin typeface="Arial" panose="020B0604020202020204" pitchFamily="34" charset="0"/>
                <a:cs typeface="Arial" panose="020B0604020202020204" pitchFamily="34" charset="0"/>
              </a:rPr>
              <a:t>маска</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3" name="文本框 32"/>
          <p:cNvSpPr txBox="1"/>
          <p:nvPr/>
        </p:nvSpPr>
        <p:spPr>
          <a:xfrm>
            <a:off x="4257902" y="4898744"/>
            <a:ext cx="968598" cy="307777"/>
          </a:xfrm>
          <a:prstGeom prst="rect">
            <a:avLst/>
          </a:prstGeom>
          <a:noFill/>
        </p:spPr>
        <p:txBody>
          <a:bodyPr wrap="non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Протокол</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4" name="文本框 33"/>
          <p:cNvSpPr txBox="1"/>
          <p:nvPr/>
        </p:nvSpPr>
        <p:spPr>
          <a:xfrm>
            <a:off x="4286359" y="5267724"/>
            <a:ext cx="1778714" cy="523220"/>
          </a:xfrm>
          <a:prstGeom prst="rect">
            <a:avLst/>
          </a:prstGeom>
          <a:noFill/>
        </p:spPr>
        <p:txBody>
          <a:bodyPr wrap="squar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Предпочтение маршрута</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5" name="文本框 34"/>
          <p:cNvSpPr txBox="1"/>
          <p:nvPr/>
        </p:nvSpPr>
        <p:spPr>
          <a:xfrm>
            <a:off x="5725824" y="5374625"/>
            <a:ext cx="1393659" cy="523220"/>
          </a:xfrm>
          <a:prstGeom prst="rect">
            <a:avLst/>
          </a:prstGeom>
          <a:noFill/>
        </p:spPr>
        <p:txBody>
          <a:bodyPr wrap="squar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Стоимость (метрика)</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6" name="文本框 35"/>
          <p:cNvSpPr txBox="1"/>
          <p:nvPr/>
        </p:nvSpPr>
        <p:spPr>
          <a:xfrm>
            <a:off x="6244814" y="4898744"/>
            <a:ext cx="606256" cy="307777"/>
          </a:xfrm>
          <a:prstGeom prst="rect">
            <a:avLst/>
          </a:prstGeom>
          <a:noFill/>
        </p:spPr>
        <p:txBody>
          <a:bodyPr wrap="non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Флаг</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7" name="文本框 36"/>
          <p:cNvSpPr txBox="1"/>
          <p:nvPr/>
        </p:nvSpPr>
        <p:spPr>
          <a:xfrm>
            <a:off x="7037758" y="4898744"/>
            <a:ext cx="1348796" cy="738664"/>
          </a:xfrm>
          <a:prstGeom prst="rect">
            <a:avLst/>
          </a:prstGeom>
          <a:noFill/>
        </p:spPr>
        <p:txBody>
          <a:bodyPr wrap="squar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Адрес следующего узла</a:t>
            </a:r>
            <a:endParaRPr lang="ru-RU" altLang="zh-CN" sz="1400" dirty="0">
              <a:solidFill>
                <a:srgbClr val="EC7061"/>
              </a:solidFill>
              <a:latin typeface="Arial" panose="020B0604020202020204" pitchFamily="34" charset="0"/>
              <a:cs typeface="Arial" panose="020B0604020202020204" pitchFamily="34" charset="0"/>
            </a:endParaRPr>
          </a:p>
        </p:txBody>
      </p:sp>
      <p:sp>
        <p:nvSpPr>
          <p:cNvPr id="38" name="文本框 37"/>
          <p:cNvSpPr txBox="1"/>
          <p:nvPr/>
        </p:nvSpPr>
        <p:spPr>
          <a:xfrm>
            <a:off x="8374790" y="4944911"/>
            <a:ext cx="1502921" cy="518678"/>
          </a:xfrm>
          <a:prstGeom prst="rect">
            <a:avLst/>
          </a:prstGeom>
          <a:noFill/>
        </p:spPr>
        <p:txBody>
          <a:bodyPr wrap="square" rtlCol="0">
            <a:spAutoFit/>
          </a:bodyPr>
          <a:lstStyle/>
          <a:p>
            <a:pPr algn="ctr" fontAlgn="ctr"/>
            <a:r>
              <a:rPr lang="ru-RU" sz="1400" dirty="0">
                <a:solidFill>
                  <a:srgbClr val="EC7061"/>
                </a:solidFill>
                <a:latin typeface="Arial" panose="020B0604020202020204" pitchFamily="34" charset="0"/>
                <a:cs typeface="Arial" panose="020B0604020202020204" pitchFamily="34" charset="0"/>
              </a:rPr>
              <a:t>Исходящий интерфейс</a:t>
            </a:r>
            <a:endParaRPr lang="ru-RU" altLang="zh-CN" sz="1400" dirty="0">
              <a:solidFill>
                <a:srgbClr val="EC7061"/>
              </a:solidFill>
              <a:latin typeface="Arial" panose="020B0604020202020204" pitchFamily="34" charset="0"/>
              <a:cs typeface="Arial" panose="020B0604020202020204" pitchFamily="34" charset="0"/>
            </a:endParaRPr>
          </a:p>
        </p:txBody>
      </p:sp>
      <p:cxnSp>
        <p:nvCxnSpPr>
          <p:cNvPr id="39" name="直接连接符 38"/>
          <p:cNvCxnSpPr/>
          <p:nvPr/>
        </p:nvCxnSpPr>
        <p:spPr>
          <a:xfrm>
            <a:off x="3082662" y="4602583"/>
            <a:ext cx="95281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88175" y="4602583"/>
            <a:ext cx="588949"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463036"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913161"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394273"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311660" y="4608018"/>
            <a:ext cx="800993"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595509" y="4608018"/>
            <a:ext cx="9940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3559069" y="4593525"/>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757512" y="4593525"/>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590083" y="4602583"/>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060398" y="4602583"/>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541510" y="4602583"/>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7751016" y="4615170"/>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051360" y="4631646"/>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842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451877" y="1116657"/>
            <a:ext cx="11306175" cy="4680000"/>
          </a:xfrm>
        </p:spPr>
        <p:txBody>
          <a:bodyPr/>
          <a:lstStyle/>
          <a:p>
            <a:pPr>
              <a:lnSpc>
                <a:spcPct val="120000"/>
              </a:lnSpc>
              <a:spcBef>
                <a:spcPct val="0"/>
              </a:spcBef>
            </a:pPr>
            <a:r>
              <a:rPr lang="en-US" altLang="zh-CN" sz="1600" dirty="0">
                <a:latin typeface="Arial" panose="020B0604020202020204" pitchFamily="34" charset="0"/>
                <a:cs typeface="Arial" panose="020B0604020202020204" pitchFamily="34" charset="0"/>
              </a:rPr>
              <a:t>Destination/Mask</a:t>
            </a:r>
            <a:r>
              <a:rPr lang="ru-RU" altLang="zh-CN" sz="1600" dirty="0">
                <a:latin typeface="Arial" panose="020B0604020202020204" pitchFamily="34" charset="0"/>
                <a:cs typeface="Arial" panose="020B0604020202020204" pitchFamily="34" charset="0"/>
              </a:rPr>
              <a:t> (назначение/маска): указывает адрес сети назначения и </a:t>
            </a:r>
            <a:r>
              <a:rPr lang="ru-RU" altLang="zh-CN" sz="1600" dirty="0" smtClean="0">
                <a:latin typeface="Arial" panose="020B0604020202020204" pitchFamily="34" charset="0"/>
                <a:cs typeface="Arial" panose="020B0604020202020204" pitchFamily="34" charset="0"/>
              </a:rPr>
              <a:t>маску. </a:t>
            </a:r>
            <a:r>
              <a:rPr lang="ru-RU" altLang="zh-CN" sz="1600" dirty="0">
                <a:latin typeface="Arial" panose="020B0604020202020204" pitchFamily="34" charset="0"/>
                <a:cs typeface="Arial" panose="020B0604020202020204" pitchFamily="34" charset="0"/>
              </a:rPr>
              <a:t>Адрес подсети хоста назначения или маршрутизатора вычисляется с помощью логической операции </a:t>
            </a:r>
            <a:r>
              <a:rPr lang="en-US" altLang="zh-CN" sz="1600" dirty="0">
                <a:latin typeface="Arial" panose="020B0604020202020204" pitchFamily="34" charset="0"/>
                <a:cs typeface="Arial" panose="020B0604020202020204" pitchFamily="34" charset="0"/>
              </a:rPr>
              <a:t>AND</a:t>
            </a:r>
            <a:r>
              <a:rPr lang="ru-RU" altLang="zh-CN" sz="1600" dirty="0">
                <a:latin typeface="Arial" panose="020B0604020202020204" pitchFamily="34" charset="0"/>
                <a:cs typeface="Arial" panose="020B0604020202020204" pitchFamily="34" charset="0"/>
              </a:rPr>
              <a:t>,применяемой к адресу назначения и маске. Например, если адрес </a:t>
            </a:r>
            <a:r>
              <a:rPr lang="ru-RU" altLang="zh-CN" sz="1600" dirty="0" smtClean="0">
                <a:latin typeface="Arial" panose="020B0604020202020204" pitchFamily="34" charset="0"/>
                <a:cs typeface="Arial" panose="020B0604020202020204" pitchFamily="34" charset="0"/>
              </a:rPr>
              <a:t>– </a:t>
            </a:r>
            <a:r>
              <a:rPr lang="ru-RU" altLang="zh-CN" sz="1600" dirty="0">
                <a:latin typeface="Arial" panose="020B0604020202020204" pitchFamily="34" charset="0"/>
                <a:cs typeface="Arial" panose="020B0604020202020204" pitchFamily="34" charset="0"/>
              </a:rPr>
              <a:t>1.1.1.1, а маска – 255.255.255.0, то</a:t>
            </a:r>
            <a:r>
              <a:rPr lang="ru-RU" altLang="zh-CN" sz="1600" dirty="0">
                <a:solidFill>
                  <a:srgbClr val="FF0000"/>
                </a:solidFill>
                <a:latin typeface="Arial" panose="020B0604020202020204" pitchFamily="34" charset="0"/>
                <a:cs typeface="Arial" panose="020B0604020202020204" pitchFamily="34" charset="0"/>
              </a:rPr>
              <a:t> </a:t>
            </a:r>
            <a:r>
              <a:rPr lang="ru-RU" altLang="zh-CN" sz="1600" dirty="0">
                <a:latin typeface="Arial" panose="020B0604020202020204" pitchFamily="34" charset="0"/>
                <a:cs typeface="Arial" panose="020B0604020202020204" pitchFamily="34" charset="0"/>
              </a:rPr>
              <a:t>IP-адрес подсети, которой принадлежит этот хост или маршрутизатор, – 1.1.1.0.</a:t>
            </a:r>
          </a:p>
          <a:p>
            <a:pPr>
              <a:lnSpc>
                <a:spcPct val="120000"/>
              </a:lnSpc>
              <a:spcBef>
                <a:spcPct val="0"/>
              </a:spcBef>
            </a:pPr>
            <a:r>
              <a:rPr lang="en-US" altLang="zh-CN" sz="1600" dirty="0">
                <a:latin typeface="Arial" panose="020B0604020202020204" pitchFamily="34" charset="0"/>
                <a:cs typeface="Arial" panose="020B0604020202020204" pitchFamily="34" charset="0"/>
              </a:rPr>
              <a:t>Proto</a:t>
            </a:r>
            <a:r>
              <a:rPr lang="ru-RU" altLang="zh-CN" sz="1600" dirty="0">
                <a:latin typeface="Arial" panose="020B0604020202020204" pitchFamily="34" charset="0"/>
                <a:cs typeface="Arial" panose="020B0604020202020204" pitchFamily="34" charset="0"/>
              </a:rPr>
              <a:t> (протокол): указывает на тип протокола маршрутизации или способ, с помощью которого маршрутизатор узнал про маршрут.</a:t>
            </a:r>
          </a:p>
          <a:p>
            <a:pPr>
              <a:lnSpc>
                <a:spcPct val="120000"/>
              </a:lnSpc>
              <a:spcBef>
                <a:spcPct val="0"/>
              </a:spcBef>
            </a:pPr>
            <a:r>
              <a:rPr lang="en-US" altLang="zh-CN" sz="1600" dirty="0">
                <a:latin typeface="Arial" panose="020B0604020202020204" pitchFamily="34" charset="0"/>
                <a:cs typeface="Arial" panose="020B0604020202020204" pitchFamily="34" charset="0"/>
              </a:rPr>
              <a:t>Pre</a:t>
            </a:r>
            <a:r>
              <a:rPr lang="ru-RU"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preference-</a:t>
            </a:r>
            <a:r>
              <a:rPr lang="ru-RU" altLang="zh-CN" sz="1600" dirty="0">
                <a:latin typeface="Arial" panose="020B0604020202020204" pitchFamily="34" charset="0"/>
                <a:cs typeface="Arial" panose="020B0604020202020204" pitchFamily="34" charset="0"/>
              </a:rPr>
              <a:t>предпочтение): указывает уровень предпочтения данного протокола маршрутизации или способа получения маршрута. К одному адресу назначения может быть несколько </a:t>
            </a:r>
            <a:r>
              <a:rPr lang="ru-RU" altLang="zh-CN" sz="1600" dirty="0" smtClean="0">
                <a:latin typeface="Arial" panose="020B0604020202020204" pitchFamily="34" charset="0"/>
                <a:cs typeface="Arial" panose="020B0604020202020204" pitchFamily="34" charset="0"/>
              </a:rPr>
              <a:t>маршрутов. </a:t>
            </a:r>
            <a:r>
              <a:rPr lang="ru-RU" altLang="zh-CN" sz="1600" dirty="0">
                <a:latin typeface="Arial" panose="020B0604020202020204" pitchFamily="34" charset="0"/>
                <a:cs typeface="Arial" panose="020B0604020202020204" pitchFamily="34" charset="0"/>
              </a:rPr>
              <a:t>Эти маршруты могут быть обнаружены различными протоколами маршрутизации или сконфигурированы вручную. Маршрутизатор выбирает предпочтительный маршрут (с самым низким значением параметра </a:t>
            </a:r>
            <a:r>
              <a:rPr lang="en-US" altLang="zh-CN" sz="1600" dirty="0">
                <a:latin typeface="Arial" panose="020B0604020202020204" pitchFamily="34" charset="0"/>
                <a:cs typeface="Arial" panose="020B0604020202020204" pitchFamily="34" charset="0"/>
              </a:rPr>
              <a:t>preference</a:t>
            </a:r>
            <a:r>
              <a:rPr lang="ru-RU" altLang="zh-CN" sz="1600" dirty="0">
                <a:latin typeface="Arial" panose="020B0604020202020204" pitchFamily="34" charset="0"/>
                <a:cs typeface="Arial" panose="020B0604020202020204" pitchFamily="34" charset="0"/>
              </a:rPr>
              <a:t>) в качестве оптимального маршрута.</a:t>
            </a:r>
          </a:p>
          <a:p>
            <a:pPr>
              <a:lnSpc>
                <a:spcPct val="120000"/>
              </a:lnSpc>
              <a:spcBef>
                <a:spcPct val="0"/>
              </a:spcBef>
            </a:pPr>
            <a:r>
              <a:rPr lang="en-US" altLang="zh-CN" sz="1600" dirty="0">
                <a:latin typeface="Arial" panose="020B0604020202020204" pitchFamily="34" charset="0"/>
                <a:cs typeface="Arial" panose="020B0604020202020204" pitchFamily="34" charset="0"/>
              </a:rPr>
              <a:t>Cost</a:t>
            </a:r>
            <a:r>
              <a:rPr lang="ru-RU" altLang="zh-CN" sz="1600" dirty="0">
                <a:latin typeface="Arial" panose="020B0604020202020204" pitchFamily="34" charset="0"/>
                <a:cs typeface="Arial" panose="020B0604020202020204" pitchFamily="34" charset="0"/>
              </a:rPr>
              <a:t> (стоимость): указывает стоимость</a:t>
            </a:r>
            <a:r>
              <a:rPr lang="en-US" altLang="zh-CN" sz="1600" dirty="0">
                <a:latin typeface="Arial" panose="020B0604020202020204" pitchFamily="34" charset="0"/>
                <a:cs typeface="Arial" panose="020B0604020202020204" pitchFamily="34" charset="0"/>
              </a:rPr>
              <a:t> (</a:t>
            </a:r>
            <a:r>
              <a:rPr lang="ru-RU" altLang="zh-CN" sz="1600" dirty="0" err="1">
                <a:latin typeface="Arial" panose="020B0604020202020204" pitchFamily="34" charset="0"/>
                <a:cs typeface="Arial" panose="020B0604020202020204" pitchFamily="34" charset="0"/>
              </a:rPr>
              <a:t>меткрику</a:t>
            </a:r>
            <a:r>
              <a:rPr lang="en-US" altLang="zh-CN" sz="1600" dirty="0">
                <a:latin typeface="Arial" panose="020B0604020202020204" pitchFamily="34" charset="0"/>
                <a:cs typeface="Arial" panose="020B0604020202020204" pitchFamily="34" charset="0"/>
              </a:rPr>
              <a:t>)</a:t>
            </a:r>
            <a:r>
              <a:rPr lang="ru-RU" altLang="zh-CN" sz="1600" dirty="0">
                <a:latin typeface="Arial" panose="020B0604020202020204" pitchFamily="34" charset="0"/>
                <a:cs typeface="Arial" panose="020B0604020202020204" pitchFamily="34" charset="0"/>
              </a:rPr>
              <a:t> маршрута. Когда несколько маршрутов к одной и той же сети назначения имеют одинаковое значение параметра </a:t>
            </a:r>
            <a:r>
              <a:rPr lang="en-US" altLang="zh-CN" sz="1600" dirty="0">
                <a:latin typeface="Arial" panose="020B0604020202020204" pitchFamily="34" charset="0"/>
                <a:cs typeface="Arial" panose="020B0604020202020204" pitchFamily="34" charset="0"/>
              </a:rPr>
              <a:t>preference</a:t>
            </a:r>
            <a:r>
              <a:rPr lang="ru-RU" altLang="zh-CN" sz="1600" dirty="0">
                <a:latin typeface="Arial" panose="020B0604020202020204" pitchFamily="34" charset="0"/>
                <a:cs typeface="Arial" panose="020B0604020202020204" pitchFamily="34" charset="0"/>
              </a:rPr>
              <a:t>, в качестве оптимального маршрута выбирается маршрут с самой низкой стоимостью.</a:t>
            </a:r>
          </a:p>
          <a:p>
            <a:pPr>
              <a:lnSpc>
                <a:spcPct val="120000"/>
              </a:lnSpc>
              <a:spcBef>
                <a:spcPct val="0"/>
              </a:spcBef>
            </a:pPr>
            <a:r>
              <a:rPr lang="ru-RU" altLang="zh-CN" sz="1600" dirty="0">
                <a:latin typeface="Arial" panose="020B0604020202020204" pitchFamily="34" charset="0"/>
                <a:cs typeface="Arial" panose="020B0604020202020204" pitchFamily="34" charset="0"/>
              </a:rPr>
              <a:t>NextHop (следующий узел): указывает адрес следующего </a:t>
            </a:r>
            <a:r>
              <a:rPr lang="ru-RU" altLang="zh-CN" sz="1600" dirty="0" smtClean="0">
                <a:latin typeface="Arial" panose="020B0604020202020204" pitchFamily="34" charset="0"/>
                <a:cs typeface="Arial" panose="020B0604020202020204" pitchFamily="34" charset="0"/>
              </a:rPr>
              <a:t>маршрутизатора </a:t>
            </a:r>
            <a:r>
              <a:rPr lang="ru-RU" altLang="zh-CN" sz="1600" dirty="0">
                <a:latin typeface="Arial" panose="020B0604020202020204" pitchFamily="34" charset="0"/>
                <a:cs typeface="Arial" panose="020B0604020202020204" pitchFamily="34" charset="0"/>
              </a:rPr>
              <a:t>на пути к сети назначения. Это поле указывает на следующее устройство, которому пересылаются пакеты.</a:t>
            </a:r>
          </a:p>
          <a:p>
            <a:pPr>
              <a:lnSpc>
                <a:spcPct val="120000"/>
              </a:lnSpc>
              <a:spcBef>
                <a:spcPct val="0"/>
              </a:spcBef>
            </a:pPr>
            <a:r>
              <a:rPr lang="en-US" altLang="zh-CN" sz="1600" dirty="0">
                <a:latin typeface="Arial" panose="020B0604020202020204" pitchFamily="34" charset="0"/>
                <a:cs typeface="Arial" panose="020B0604020202020204" pitchFamily="34" charset="0"/>
              </a:rPr>
              <a:t>Interface (</a:t>
            </a:r>
            <a:r>
              <a:rPr lang="ru-RU" altLang="zh-CN" sz="1600" dirty="0">
                <a:latin typeface="Arial" panose="020B0604020202020204" pitchFamily="34" charset="0"/>
                <a:cs typeface="Arial" panose="020B0604020202020204" pitchFamily="34" charset="0"/>
              </a:rPr>
              <a:t>интерфейс): указывает исходящий интерфейс маршрута. Это поле указывает на локальный интерфейс, через который локальный маршрутизатор пересылает пакеты.</a:t>
            </a:r>
          </a:p>
        </p:txBody>
      </p:sp>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Поля в таблице IP-маршрутизации</a:t>
            </a:r>
          </a:p>
        </p:txBody>
      </p:sp>
    </p:spTree>
    <p:extLst>
      <p:ext uri="{BB962C8B-B14F-4D97-AF65-F5344CB8AC3E}">
        <p14:creationId xmlns:p14="http://schemas.microsoft.com/office/powerpoint/2010/main" val="12662753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Предпочтение маршрута – основные понятия</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17" name="内容占位符 14"/>
          <p:cNvSpPr txBox="1"/>
          <p:nvPr/>
        </p:nvSpPr>
        <p:spPr>
          <a:xfrm>
            <a:off x="6096000" y="1349570"/>
            <a:ext cx="5903913" cy="414870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Когда маршрутизатор получает маршруты к одной и той же подсети назначения из разных источников (с одинаковым адресом сети назначения и маской), он сравнивает значения</a:t>
            </a:r>
            <a:r>
              <a:rPr lang="en-US" sz="1800" dirty="0">
                <a:latin typeface="Arial" panose="020B0604020202020204" pitchFamily="34" charset="0"/>
                <a:cs typeface="Arial" panose="020B0604020202020204" pitchFamily="34" charset="0"/>
              </a:rPr>
              <a:t> preference</a:t>
            </a:r>
            <a:r>
              <a:rPr lang="ru-RU" sz="1800" dirty="0">
                <a:latin typeface="Arial" panose="020B0604020202020204" pitchFamily="34" charset="0"/>
                <a:cs typeface="Arial" panose="020B0604020202020204" pitchFamily="34" charset="0"/>
              </a:rPr>
              <a:t> этих маршрутов и выбирает маршрут с самым низким значением.</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Низкое значение </a:t>
            </a:r>
            <a:r>
              <a:rPr lang="en-US" sz="1800" dirty="0">
                <a:latin typeface="Arial" panose="020B0604020202020204" pitchFamily="34" charset="0"/>
                <a:cs typeface="Arial" panose="020B0604020202020204" pitchFamily="34" charset="0"/>
              </a:rPr>
              <a:t>preference</a:t>
            </a:r>
            <a:r>
              <a:rPr lang="ru-RU" sz="1800" dirty="0">
                <a:latin typeface="Arial" panose="020B0604020202020204" pitchFamily="34" charset="0"/>
                <a:cs typeface="Arial" panose="020B0604020202020204" pitchFamily="34" charset="0"/>
              </a:rPr>
              <a:t> указывает на более высокое предпочтение.</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800" dirty="0">
                <a:latin typeface="Arial" panose="020B0604020202020204" pitchFamily="34" charset="0"/>
                <a:cs typeface="Arial" panose="020B0604020202020204" pitchFamily="34" charset="0"/>
              </a:rPr>
              <a:t>Маршрут с самым высоким предпочтением помещается в таблицу IP-маршрутизации.</a:t>
            </a:r>
          </a:p>
        </p:txBody>
      </p:sp>
      <p:sp>
        <p:nvSpPr>
          <p:cNvPr id="82" name="圆角矩形 75"/>
          <p:cNvSpPr/>
          <p:nvPr/>
        </p:nvSpPr>
        <p:spPr>
          <a:xfrm>
            <a:off x="450044" y="1768112"/>
            <a:ext cx="5645956" cy="389313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3" name="圆角矩形 75"/>
          <p:cNvSpPr/>
          <p:nvPr/>
        </p:nvSpPr>
        <p:spPr>
          <a:xfrm>
            <a:off x="450044" y="1336608"/>
            <a:ext cx="5645956" cy="506414"/>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Выбор оптимального маршрута. </a:t>
            </a:r>
            <a:endParaRPr lang="en-US" b="1" dirty="0">
              <a:solidFill>
                <a:schemeClr val="bg1"/>
              </a:solidFill>
              <a:latin typeface="Arial" panose="020B0604020202020204" pitchFamily="34" charset="0"/>
              <a:cs typeface="Arial" panose="020B0604020202020204" pitchFamily="34" charset="0"/>
            </a:endParaRPr>
          </a:p>
          <a:p>
            <a:pPr algn="ctr" fontAlgn="ctr"/>
            <a:r>
              <a:rPr lang="ru-RU" b="1" dirty="0">
                <a:solidFill>
                  <a:schemeClr val="bg1"/>
                </a:solidFill>
                <a:latin typeface="Arial" panose="020B0604020202020204" pitchFamily="34" charset="0"/>
                <a:cs typeface="Arial" panose="020B0604020202020204" pitchFamily="34" charset="0"/>
              </a:rPr>
              <a:t>Сравнение </a:t>
            </a:r>
            <a:r>
              <a:rPr lang="en-US" b="1" dirty="0">
                <a:solidFill>
                  <a:schemeClr val="bg1"/>
                </a:solidFill>
                <a:latin typeface="Arial" panose="020B0604020202020204" pitchFamily="34" charset="0"/>
                <a:cs typeface="Arial" panose="020B0604020202020204" pitchFamily="34" charset="0"/>
              </a:rPr>
              <a:t>preference.</a:t>
            </a:r>
            <a:endParaRPr lang="ru-RU" b="1" dirty="0">
              <a:solidFill>
                <a:schemeClr val="bg1"/>
              </a:solidFill>
              <a:latin typeface="Arial" panose="020B0604020202020204" pitchFamily="34" charset="0"/>
              <a:cs typeface="Arial" panose="020B0604020202020204" pitchFamily="34" charset="0"/>
            </a:endParaRPr>
          </a:p>
        </p:txBody>
      </p:sp>
      <p:sp>
        <p:nvSpPr>
          <p:cNvPr id="50" name="Text Box 13"/>
          <p:cNvSpPr txBox="1">
            <a:spLocks noChangeArrowheads="1"/>
          </p:cNvSpPr>
          <p:nvPr/>
        </p:nvSpPr>
        <p:spPr bwMode="auto">
          <a:xfrm>
            <a:off x="1068731" y="3877972"/>
            <a:ext cx="1109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200" dirty="0">
                <a:cs typeface="Arial" panose="020B0604020202020204" pitchFamily="34" charset="0"/>
              </a:rPr>
              <a:t>Одинаковые</a:t>
            </a:r>
          </a:p>
        </p:txBody>
      </p:sp>
      <p:sp>
        <p:nvSpPr>
          <p:cNvPr id="51" name="Text Box 14"/>
          <p:cNvSpPr txBox="1">
            <a:spLocks noChangeArrowheads="1"/>
          </p:cNvSpPr>
          <p:nvPr/>
        </p:nvSpPr>
        <p:spPr bwMode="auto">
          <a:xfrm>
            <a:off x="3092172" y="4317529"/>
            <a:ext cx="1773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200" dirty="0">
                <a:cs typeface="Arial" panose="020B0604020202020204" pitchFamily="34" charset="0"/>
              </a:rPr>
              <a:t>Более высокое предпочтение</a:t>
            </a:r>
          </a:p>
        </p:txBody>
      </p:sp>
      <p:sp>
        <p:nvSpPr>
          <p:cNvPr id="52" name="流程图: 决策 51"/>
          <p:cNvSpPr/>
          <p:nvPr/>
        </p:nvSpPr>
        <p:spPr>
          <a:xfrm>
            <a:off x="896584" y="3122916"/>
            <a:ext cx="2222052" cy="696532"/>
          </a:xfrm>
          <a:prstGeom prst="flowChartDecis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algn="ctr" fontAlgn="ctr"/>
            <a:r>
              <a:rPr lang="ru-RU" sz="1200" dirty="0">
                <a:solidFill>
                  <a:prstClr val="black"/>
                </a:solidFill>
                <a:latin typeface="Arial" panose="020B0604020202020204" pitchFamily="34" charset="0"/>
                <a:cs typeface="Arial" panose="020B0604020202020204" pitchFamily="34" charset="0"/>
              </a:rPr>
              <a:t>Подсеть</a:t>
            </a:r>
            <a:r>
              <a:rPr lang="en-US" sz="1200" dirty="0">
                <a:solidFill>
                  <a:prstClr val="black"/>
                </a:solidFill>
                <a:latin typeface="Arial" panose="020B0604020202020204" pitchFamily="34" charset="0"/>
                <a:cs typeface="Arial" panose="020B0604020202020204" pitchFamily="34" charset="0"/>
              </a:rPr>
              <a:t> </a:t>
            </a:r>
            <a:r>
              <a:rPr lang="ru-RU" sz="1200" dirty="0">
                <a:solidFill>
                  <a:prstClr val="black"/>
                </a:solidFill>
                <a:latin typeface="Arial" panose="020B0604020202020204" pitchFamily="34" charset="0"/>
                <a:cs typeface="Arial" panose="020B0604020202020204" pitchFamily="34" charset="0"/>
              </a:rPr>
              <a:t>назначения/</a:t>
            </a:r>
            <a:r>
              <a:rPr lang="en-US" sz="1200" dirty="0">
                <a:solidFill>
                  <a:prstClr val="black"/>
                </a:solidFill>
                <a:latin typeface="Arial" panose="020B0604020202020204" pitchFamily="34" charset="0"/>
                <a:cs typeface="Arial" panose="020B0604020202020204" pitchFamily="34" charset="0"/>
              </a:rPr>
              <a:t> </a:t>
            </a:r>
            <a:r>
              <a:rPr lang="ru-RU" sz="1200" dirty="0">
                <a:solidFill>
                  <a:prstClr val="black"/>
                </a:solidFill>
                <a:latin typeface="Arial" panose="020B0604020202020204" pitchFamily="34" charset="0"/>
                <a:cs typeface="Arial" panose="020B0604020202020204" pitchFamily="34" charset="0"/>
              </a:rPr>
              <a:t>маска</a:t>
            </a: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流程图: 准备 52"/>
          <p:cNvSpPr/>
          <p:nvPr/>
        </p:nvSpPr>
        <p:spPr>
          <a:xfrm>
            <a:off x="909373" y="2215806"/>
            <a:ext cx="2196475" cy="362639"/>
          </a:xfrm>
          <a:prstGeom prst="flowChartPreparat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algn="ctr" eaLnBrk="1" fontAlgn="ctr" hangingPunct="1"/>
            <a:r>
              <a:rPr lang="ru-RU" sz="1200" dirty="0">
                <a:latin typeface="Arial" panose="020B0604020202020204" pitchFamily="34" charset="0"/>
                <a:cs typeface="Arial" panose="020B0604020202020204" pitchFamily="34" charset="0"/>
              </a:rPr>
              <a:t>Маршруты</a:t>
            </a:r>
          </a:p>
        </p:txBody>
      </p:sp>
      <p:sp>
        <p:nvSpPr>
          <p:cNvPr id="54" name="流程图: 决策 53"/>
          <p:cNvSpPr/>
          <p:nvPr/>
        </p:nvSpPr>
        <p:spPr>
          <a:xfrm>
            <a:off x="896584" y="4363113"/>
            <a:ext cx="2222052" cy="696532"/>
          </a:xfrm>
          <a:prstGeom prst="flowChartDecis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lvl="0" algn="ctr" fontAlgn="ctr"/>
            <a:r>
              <a:rPr lang="ru-RU" sz="1200" dirty="0">
                <a:solidFill>
                  <a:prstClr val="black"/>
                </a:solidFill>
                <a:latin typeface="Arial" panose="020B0604020202020204" pitchFamily="34" charset="0"/>
                <a:cs typeface="Arial" panose="020B0604020202020204" pitchFamily="34" charset="0"/>
              </a:rPr>
              <a:t>Предпочтение</a:t>
            </a: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圆角矩形 54"/>
          <p:cNvSpPr/>
          <p:nvPr/>
        </p:nvSpPr>
        <p:spPr>
          <a:xfrm>
            <a:off x="4173642" y="3262268"/>
            <a:ext cx="1301715" cy="557180"/>
          </a:xfrm>
          <a:prstGeom prst="roundRect">
            <a:avLst>
              <a:gd name="adj" fmla="val 4298"/>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lvl="0" algn="ctr" fontAlgn="ctr"/>
            <a:r>
              <a:rPr lang="ru-RU" sz="1200" dirty="0">
                <a:solidFill>
                  <a:prstClr val="black"/>
                </a:solidFill>
                <a:latin typeface="Arial" panose="020B0604020202020204" pitchFamily="34" charset="0"/>
                <a:cs typeface="Arial" panose="020B0604020202020204" pitchFamily="34" charset="0"/>
              </a:rPr>
              <a:t>Заводится в таблицу IP-маршрутизации</a:t>
            </a:r>
          </a:p>
        </p:txBody>
      </p:sp>
      <p:cxnSp>
        <p:nvCxnSpPr>
          <p:cNvPr id="56" name="直接箭头连接符 55"/>
          <p:cNvCxnSpPr>
            <a:stCxn id="53" idx="2"/>
            <a:endCxn id="52" idx="0"/>
          </p:cNvCxnSpPr>
          <p:nvPr/>
        </p:nvCxnSpPr>
        <p:spPr>
          <a:xfrm flipH="1">
            <a:off x="2007610" y="2578445"/>
            <a:ext cx="1"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7" name="直接箭头连接符 56"/>
          <p:cNvCxnSpPr>
            <a:stCxn id="52" idx="3"/>
            <a:endCxn id="55" idx="1"/>
          </p:cNvCxnSpPr>
          <p:nvPr/>
        </p:nvCxnSpPr>
        <p:spPr bwMode="auto">
          <a:xfrm>
            <a:off x="3118636" y="3471182"/>
            <a:ext cx="1055006" cy="69676"/>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8" name="直接箭头连接符 57"/>
          <p:cNvCxnSpPr>
            <a:stCxn id="52" idx="2"/>
            <a:endCxn id="54" idx="0"/>
          </p:cNvCxnSpPr>
          <p:nvPr/>
        </p:nvCxnSpPr>
        <p:spPr bwMode="auto">
          <a:xfrm flipH="1">
            <a:off x="2007610" y="3819448"/>
            <a:ext cx="0" cy="543665"/>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9" name="肘形连接符 58"/>
          <p:cNvCxnSpPr>
            <a:stCxn id="54" idx="3"/>
            <a:endCxn id="55" idx="3"/>
          </p:cNvCxnSpPr>
          <p:nvPr/>
        </p:nvCxnSpPr>
        <p:spPr bwMode="auto">
          <a:xfrm flipV="1">
            <a:off x="3118636" y="3540858"/>
            <a:ext cx="2356721" cy="1170521"/>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60" name="Text Box 12"/>
          <p:cNvSpPr txBox="1">
            <a:spLocks noChangeArrowheads="1"/>
          </p:cNvSpPr>
          <p:nvPr/>
        </p:nvSpPr>
        <p:spPr bwMode="auto">
          <a:xfrm>
            <a:off x="3082466" y="3218813"/>
            <a:ext cx="1116074" cy="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200" dirty="0">
                <a:cs typeface="Arial" panose="020B0604020202020204" pitchFamily="34" charset="0"/>
              </a:rPr>
              <a:t>Разные</a:t>
            </a:r>
          </a:p>
        </p:txBody>
      </p:sp>
    </p:spTree>
    <p:extLst>
      <p:ext uri="{BB962C8B-B14F-4D97-AF65-F5344CB8AC3E}">
        <p14:creationId xmlns:p14="http://schemas.microsoft.com/office/powerpoint/2010/main" val="910758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75"/>
          <p:cNvSpPr/>
          <p:nvPr/>
        </p:nvSpPr>
        <p:spPr>
          <a:xfrm>
            <a:off x="453334" y="1722448"/>
            <a:ext cx="5642665" cy="465930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8" name="圆角矩形 37">
            <a:extLst>
              <a:ext uri="{FF2B5EF4-FFF2-40B4-BE49-F238E27FC236}">
                <a16:creationId xmlns:a16="http://schemas.microsoft.com/office/drawing/2014/main" xmlns="" id="{622EF711-3170-4416-9C65-466B399DA2E1}"/>
              </a:ext>
            </a:extLst>
          </p:cNvPr>
          <p:cNvSpPr/>
          <p:nvPr/>
        </p:nvSpPr>
        <p:spPr>
          <a:xfrm>
            <a:off x="972060" y="2055713"/>
            <a:ext cx="4871912" cy="1263583"/>
          </a:xfrm>
          <a:prstGeom prst="roundRect">
            <a:avLst>
              <a:gd name="adj" fmla="val 5787"/>
            </a:avLst>
          </a:prstGeom>
          <a:solidFill>
            <a:srgbClr val="00B0F0">
              <a:alpha val="5000"/>
            </a:srgbClr>
          </a:solidFill>
          <a:ln w="12700" cap="flat" cmpd="sng" algn="ctr">
            <a:solidFill>
              <a:srgbClr val="99DFF9"/>
            </a:solidFill>
            <a:prstDash val="solid"/>
          </a:ln>
          <a:effectLst/>
        </p:spPr>
        <p:txBody>
          <a:bodyPr rtlCol="0" anchor="ctr"/>
          <a:lstStyle/>
          <a:p>
            <a:pPr algn="ctr" fontAlgn="ctr"/>
            <a:endParaRPr kumimoji="1"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Предпочтение маршрута – процесс сравнения</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cxnSp>
        <p:nvCxnSpPr>
          <p:cNvPr id="16" name="直接连接符 28"/>
          <p:cNvCxnSpPr>
            <a:cxnSpLocks noChangeShapeType="1"/>
            <a:stCxn id="37" idx="3"/>
            <a:endCxn id="39" idx="1"/>
          </p:cNvCxnSpPr>
          <p:nvPr/>
        </p:nvCxnSpPr>
        <p:spPr bwMode="auto">
          <a:xfrm>
            <a:off x="1991266" y="3391010"/>
            <a:ext cx="2843176"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18" name="直接连接符 25"/>
          <p:cNvCxnSpPr>
            <a:cxnSpLocks noChangeShapeType="1"/>
            <a:stCxn id="37" idx="3"/>
            <a:endCxn id="42" idx="2"/>
          </p:cNvCxnSpPr>
          <p:nvPr/>
        </p:nvCxnSpPr>
        <p:spPr bwMode="auto">
          <a:xfrm flipV="1">
            <a:off x="1991266" y="2640301"/>
            <a:ext cx="1421588" cy="750709"/>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22" name="TextBox 32"/>
          <p:cNvSpPr txBox="1">
            <a:spLocks noChangeArrowheads="1"/>
          </p:cNvSpPr>
          <p:nvPr/>
        </p:nvSpPr>
        <p:spPr bwMode="auto">
          <a:xfrm>
            <a:off x="4618418" y="255754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10.0.0.0/30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 name="TextBox 35"/>
          <p:cNvSpPr txBox="1">
            <a:spLocks noChangeArrowheads="1"/>
          </p:cNvSpPr>
          <p:nvPr/>
        </p:nvSpPr>
        <p:spPr bwMode="auto">
          <a:xfrm>
            <a:off x="918681" y="3302286"/>
            <a:ext cx="610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 name="直接连接符 54"/>
          <p:cNvCxnSpPr>
            <a:cxnSpLocks noChangeShapeType="1"/>
          </p:cNvCxnSpPr>
          <p:nvPr/>
        </p:nvCxnSpPr>
        <p:spPr bwMode="auto">
          <a:xfrm>
            <a:off x="4906450" y="2917582"/>
            <a:ext cx="396044"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31" name="直接连接符 57"/>
          <p:cNvCxnSpPr>
            <a:cxnSpLocks noChangeShapeType="1"/>
          </p:cNvCxnSpPr>
          <p:nvPr/>
        </p:nvCxnSpPr>
        <p:spPr bwMode="auto">
          <a:xfrm flipH="1">
            <a:off x="5122474" y="2917582"/>
            <a:ext cx="0" cy="25178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1138292" y="2823523"/>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20.1.1.1/30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TextBox 31"/>
          <p:cNvSpPr txBox="1">
            <a:spLocks noChangeArrowheads="1"/>
          </p:cNvSpPr>
          <p:nvPr/>
        </p:nvSpPr>
        <p:spPr bwMode="auto">
          <a:xfrm>
            <a:off x="1990126" y="3421638"/>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30.1.1.1/30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6" name="直接连接符 38"/>
          <p:cNvCxnSpPr>
            <a:cxnSpLocks noChangeShapeType="1"/>
            <a:stCxn id="39" idx="1"/>
            <a:endCxn id="42" idx="2"/>
          </p:cNvCxnSpPr>
          <p:nvPr/>
        </p:nvCxnSpPr>
        <p:spPr bwMode="auto">
          <a:xfrm flipH="1" flipV="1">
            <a:off x="3412854" y="2640301"/>
            <a:ext cx="1421588" cy="750709"/>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pic>
        <p:nvPicPr>
          <p:cNvPr id="37"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1450066" y="3169610"/>
            <a:ext cx="541200" cy="442799"/>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4834442" y="3169610"/>
            <a:ext cx="541200" cy="442799"/>
          </a:xfrm>
          <a:prstGeom prst="rect">
            <a:avLst/>
          </a:prstGeom>
          <a:noFill/>
        </p:spPr>
      </p:pic>
      <p:pic>
        <p:nvPicPr>
          <p:cNvPr id="4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142254" y="2197502"/>
            <a:ext cx="541200" cy="442799"/>
          </a:xfrm>
          <a:prstGeom prst="rect">
            <a:avLst/>
          </a:prstGeom>
          <a:noFill/>
        </p:spPr>
      </p:pic>
      <p:sp>
        <p:nvSpPr>
          <p:cNvPr id="62" name="TextBox 31"/>
          <p:cNvSpPr txBox="1">
            <a:spLocks noChangeArrowheads="1"/>
          </p:cNvSpPr>
          <p:nvPr/>
        </p:nvSpPr>
        <p:spPr bwMode="auto">
          <a:xfrm>
            <a:off x="2098708" y="2288634"/>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20.1.1.2/30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TextBox 31"/>
          <p:cNvSpPr txBox="1">
            <a:spLocks noChangeArrowheads="1"/>
          </p:cNvSpPr>
          <p:nvPr/>
        </p:nvSpPr>
        <p:spPr bwMode="auto">
          <a:xfrm>
            <a:off x="3826330" y="3408561"/>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30.1.1.2/30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2" name="Text Box 12"/>
          <p:cNvSpPr txBox="1">
            <a:spLocks noChangeArrowheads="1"/>
          </p:cNvSpPr>
          <p:nvPr/>
        </p:nvSpPr>
        <p:spPr bwMode="auto">
          <a:xfrm>
            <a:off x="564860" y="4491026"/>
            <a:ext cx="2653471"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spcBef>
                <a:spcPct val="0"/>
              </a:spcBef>
            </a:pPr>
            <a:r>
              <a:rPr lang="ru-RU" sz="1400" b="1" dirty="0">
                <a:cs typeface="Arial" panose="020B0604020202020204" pitchFamily="34" charset="0"/>
              </a:rPr>
              <a:t>Записи маршрутов RTA</a:t>
            </a:r>
          </a:p>
        </p:txBody>
      </p:sp>
      <p:sp>
        <p:nvSpPr>
          <p:cNvPr id="40" name="TextBox 120">
            <a:extLst>
              <a:ext uri="{FF2B5EF4-FFF2-40B4-BE49-F238E27FC236}">
                <a16:creationId xmlns:a16="http://schemas.microsoft.com/office/drawing/2014/main" xmlns="" id="{C06BA5BA-0AE7-4D5A-B214-BBF66850B18F}"/>
              </a:ext>
            </a:extLst>
          </p:cNvPr>
          <p:cNvSpPr txBox="1"/>
          <p:nvPr/>
        </p:nvSpPr>
        <p:spPr>
          <a:xfrm>
            <a:off x="499447" y="1889335"/>
            <a:ext cx="1755681" cy="945825"/>
          </a:xfrm>
          <a:prstGeom prst="rect">
            <a:avLst/>
          </a:prstGeom>
          <a:noFill/>
          <a:ln>
            <a:noFill/>
          </a:ln>
        </p:spPr>
        <p:txBody>
          <a:bodyPr wrap="square" rtlCol="0">
            <a:spAutoFit/>
          </a:bodyPr>
          <a:lstStyle/>
          <a:p>
            <a:pPr algn="ctr" fontAlgn="ctr"/>
            <a:r>
              <a:rPr lang="ru-RU" sz="1400" b="1" dirty="0">
                <a:solidFill>
                  <a:srgbClr val="EC7061"/>
                </a:solidFill>
                <a:latin typeface="Arial" panose="020B0604020202020204" pitchFamily="34" charset="0"/>
                <a:cs typeface="Arial" panose="020B0604020202020204" pitchFamily="34" charset="0"/>
              </a:rPr>
              <a:t>Протокол динамической маршрутизации</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400" b="1" dirty="0">
                <a:solidFill>
                  <a:srgbClr val="EC7061"/>
                </a:solidFill>
                <a:latin typeface="Arial" panose="020B0604020202020204" pitchFamily="34" charset="0"/>
                <a:cs typeface="Arial" panose="020B0604020202020204" pitchFamily="34" charset="0"/>
              </a:rPr>
              <a:t>OSPF</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4" name="圆角矩形 75"/>
          <p:cNvSpPr/>
          <p:nvPr/>
        </p:nvSpPr>
        <p:spPr>
          <a:xfrm>
            <a:off x="453334" y="1290944"/>
            <a:ext cx="564266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Выбор оптимального маршрута. </a:t>
            </a:r>
          </a:p>
          <a:p>
            <a:pPr algn="ctr" fontAlgn="ctr"/>
            <a:r>
              <a:rPr lang="ru-RU" b="1" dirty="0">
                <a:solidFill>
                  <a:schemeClr val="bg1"/>
                </a:solidFill>
                <a:latin typeface="Arial" panose="020B0604020202020204" pitchFamily="34" charset="0"/>
                <a:cs typeface="Arial" panose="020B0604020202020204" pitchFamily="34" charset="0"/>
              </a:rPr>
              <a:t>Сравнение </a:t>
            </a:r>
            <a:r>
              <a:rPr lang="ru-RU" b="1" dirty="0" err="1">
                <a:solidFill>
                  <a:schemeClr val="bg1"/>
                </a:solidFill>
                <a:latin typeface="Arial" panose="020B0604020202020204" pitchFamily="34" charset="0"/>
                <a:cs typeface="Arial" panose="020B0604020202020204" pitchFamily="34" charset="0"/>
              </a:rPr>
              <a:t>preference</a:t>
            </a:r>
            <a:r>
              <a:rPr lang="ru-RU" b="1" dirty="0">
                <a:solidFill>
                  <a:schemeClr val="bg1"/>
                </a:solidFill>
                <a:latin typeface="Arial" panose="020B0604020202020204" pitchFamily="34" charset="0"/>
                <a:cs typeface="Arial" panose="020B0604020202020204" pitchFamily="34" charset="0"/>
              </a:rPr>
              <a:t>.</a:t>
            </a:r>
          </a:p>
        </p:txBody>
      </p:sp>
      <p:sp>
        <p:nvSpPr>
          <p:cNvPr id="47" name="下箭头 63"/>
          <p:cNvSpPr/>
          <p:nvPr/>
        </p:nvSpPr>
        <p:spPr>
          <a:xfrm rot="10800000" flipV="1">
            <a:off x="1188318" y="3689793"/>
            <a:ext cx="1080000" cy="635358"/>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8" name="表格 47"/>
          <p:cNvGraphicFramePr>
            <a:graphicFrameLocks noGrp="1"/>
          </p:cNvGraphicFramePr>
          <p:nvPr>
            <p:extLst>
              <p:ext uri="{D42A27DB-BD31-4B8C-83A1-F6EECF244321}">
                <p14:modId xmlns:p14="http://schemas.microsoft.com/office/powerpoint/2010/main" val="993724983"/>
              </p:ext>
            </p:extLst>
          </p:nvPr>
        </p:nvGraphicFramePr>
        <p:xfrm>
          <a:off x="516593" y="4844143"/>
          <a:ext cx="4452430" cy="1334206"/>
        </p:xfrm>
        <a:graphic>
          <a:graphicData uri="http://schemas.openxmlformats.org/drawingml/2006/table">
            <a:tbl>
              <a:tblPr/>
              <a:tblGrid>
                <a:gridCol w="1455653">
                  <a:extLst>
                    <a:ext uri="{9D8B030D-6E8A-4147-A177-3AD203B41FA5}">
                      <a16:colId xmlns:a16="http://schemas.microsoft.com/office/drawing/2014/main" xmlns="" val="20000"/>
                    </a:ext>
                  </a:extLst>
                </a:gridCol>
                <a:gridCol w="896403">
                  <a:extLst>
                    <a:ext uri="{9D8B030D-6E8A-4147-A177-3AD203B41FA5}">
                      <a16:colId xmlns:a16="http://schemas.microsoft.com/office/drawing/2014/main" xmlns="" val="20001"/>
                    </a:ext>
                  </a:extLst>
                </a:gridCol>
                <a:gridCol w="1051237">
                  <a:extLst>
                    <a:ext uri="{9D8B030D-6E8A-4147-A177-3AD203B41FA5}">
                      <a16:colId xmlns:a16="http://schemas.microsoft.com/office/drawing/2014/main" xmlns="" val="20002"/>
                    </a:ext>
                  </a:extLst>
                </a:gridCol>
                <a:gridCol w="1049137">
                  <a:extLst>
                    <a:ext uri="{9D8B030D-6E8A-4147-A177-3AD203B41FA5}">
                      <a16:colId xmlns:a16="http://schemas.microsoft.com/office/drawing/2014/main" xmlns="" val="20003"/>
                    </a:ext>
                  </a:extLst>
                </a:gridCol>
              </a:tblGrid>
              <a:tr h="511486">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a:t>
                      </a:r>
                    </a:p>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altLang="zh-CN" sz="1200" b="1" kern="1200" noProof="0" dirty="0">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Предпочтение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1400">
                <a:tc>
                  <a:txBody>
                    <a:bodyPr/>
                    <a:lstStyle/>
                    <a:p>
                      <a:pPr algn="ctr" fontAlgn="ctr">
                        <a:lnSpc>
                          <a:spcPct val="100000"/>
                        </a:lnSpc>
                        <a:spcBef>
                          <a:spcPct val="0"/>
                        </a:spcBef>
                        <a:spcAft>
                          <a:spcPct val="0"/>
                        </a:spcAft>
                      </a:pPr>
                      <a:r>
                        <a:rPr lang="en-US" sz="1400" dirty="0">
                          <a:solidFill>
                            <a:schemeClr val="tx1"/>
                          </a:solidFill>
                          <a:latin typeface="Arial" panose="020B0604020202020204" pitchFamily="34" charset="0"/>
                          <a:cs typeface="Arial" panose="020B0604020202020204" pitchFamily="34" charset="0"/>
                        </a:rPr>
                        <a:t>10.0.0.0/30</a:t>
                      </a:r>
                      <a:endParaRPr lang="en-US"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Статический</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b="1" dirty="0">
                          <a:solidFill>
                            <a:schemeClr val="tx1"/>
                          </a:solidFill>
                          <a:latin typeface="Arial" panose="020B0604020202020204" pitchFamily="34" charset="0"/>
                          <a:cs typeface="Arial" panose="020B0604020202020204" pitchFamily="34" charset="0"/>
                        </a:rPr>
                        <a:t>60</a:t>
                      </a:r>
                      <a:endParaRPr lang="en-US" altLang="zh-CN" sz="1400" b="1"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Arial" panose="020B0604020202020204" pitchFamily="34" charset="0"/>
                          <a:cs typeface="Arial" panose="020B0604020202020204" pitchFamily="34" charset="0"/>
                        </a:rPr>
                        <a:t>30.1.1.2</a:t>
                      </a:r>
                      <a:endParaRPr lang="en-US"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24000">
                <a:tc>
                  <a:txBody>
                    <a:bodyPr/>
                    <a:lstStyle/>
                    <a:p>
                      <a:pPr algn="ctr" fontAlgn="ctr">
                        <a:lnSpc>
                          <a:spcPct val="100000"/>
                        </a:lnSpc>
                        <a:spcBef>
                          <a:spcPct val="0"/>
                        </a:spcBef>
                        <a:spcAft>
                          <a:spcPct val="0"/>
                        </a:spcAft>
                      </a:pPr>
                      <a:r>
                        <a:rPr lang="en-US" sz="1400" dirty="0">
                          <a:solidFill>
                            <a:schemeClr val="tx1"/>
                          </a:solidFill>
                          <a:latin typeface="Arial" panose="020B0604020202020204" pitchFamily="34" charset="0"/>
                          <a:cs typeface="Arial" panose="020B0604020202020204" pitchFamily="34" charset="0"/>
                        </a:rPr>
                        <a:t>10.0.0.0/30</a:t>
                      </a:r>
                      <a:endParaRPr lang="en-US"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Arial" panose="020B0604020202020204" pitchFamily="34" charset="0"/>
                          <a:cs typeface="Arial" panose="020B0604020202020204" pitchFamily="34" charset="0"/>
                        </a:rPr>
                        <a:t>OSPF</a:t>
                      </a:r>
                      <a:endParaRPr lang="en-US"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b="1" dirty="0">
                          <a:solidFill>
                            <a:schemeClr val="tx1"/>
                          </a:solidFill>
                          <a:latin typeface="Arial" panose="020B0604020202020204" pitchFamily="34" charset="0"/>
                          <a:cs typeface="Arial" panose="020B0604020202020204" pitchFamily="34" charset="0"/>
                        </a:rPr>
                        <a:t>10</a:t>
                      </a:r>
                      <a:endParaRPr lang="en-US" altLang="zh-CN" sz="1400" b="1"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Arial" panose="020B0604020202020204" pitchFamily="34" charset="0"/>
                          <a:cs typeface="Arial" panose="020B0604020202020204" pitchFamily="34" charset="0"/>
                        </a:rPr>
                        <a:t>20.1.1.2</a:t>
                      </a:r>
                      <a:endParaRPr lang="en-US"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2" name="矩形 51"/>
          <p:cNvSpPr/>
          <p:nvPr/>
        </p:nvSpPr>
        <p:spPr>
          <a:xfrm>
            <a:off x="6256030" y="1602085"/>
            <a:ext cx="5636972" cy="4524315"/>
          </a:xfrm>
          <a:prstGeom prst="rect">
            <a:avLst/>
          </a:prstGeom>
        </p:spPr>
        <p:txBody>
          <a:bodyPr wrap="square">
            <a:spAutoFit/>
          </a:bodyPr>
          <a:lstStyle/>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Маршрутизатор RTA обнаруживает два маршрута к 10.0.0.0/30, один – маршрут OSPF, а другой – статический маршрут. В этом случае RTA сравнивает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 двух маршрутов и выбирает маршрут с самым низким значением предпочтения.</a:t>
            </a:r>
            <a:endParaRPr lang="ru-RU" altLang="zh-CN"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У каждого протокола маршрутизации есть уникальное значение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a:t>
            </a:r>
            <a:endParaRPr lang="ru-RU" altLang="zh-CN"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У OSPF более высокое значение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 Поэтому маршрут OSPF помещается в таблицу IP-маршрутизации.</a:t>
            </a:r>
          </a:p>
        </p:txBody>
      </p:sp>
      <p:sp>
        <p:nvSpPr>
          <p:cNvPr id="54" name="TextBox 55"/>
          <p:cNvSpPr txBox="1"/>
          <p:nvPr/>
        </p:nvSpPr>
        <p:spPr>
          <a:xfrm>
            <a:off x="5130730" y="5525266"/>
            <a:ext cx="1072925" cy="274594"/>
          </a:xfrm>
          <a:prstGeom prst="rect">
            <a:avLst/>
          </a:prstGeom>
          <a:noFill/>
        </p:spPr>
        <p:txBody>
          <a:bodyPr wrap="square" rtlCol="0" anchor="ctr">
            <a:noAutofit/>
          </a:bodyPr>
          <a:lstStyle/>
          <a:p>
            <a:pPr fontAlgn="ctr"/>
            <a:r>
              <a:rPr lang="ru-RU" sz="1400" dirty="0">
                <a:solidFill>
                  <a:srgbClr val="EC7061"/>
                </a:solidFill>
                <a:latin typeface="Arial" panose="020B0604020202020204" pitchFamily="34" charset="0"/>
                <a:cs typeface="Arial" panose="020B0604020202020204" pitchFamily="34" charset="0"/>
              </a:rPr>
              <a:t>Помещается</a:t>
            </a:r>
            <a:r>
              <a:rPr lang="ru-RU" sz="1400" dirty="0">
                <a:solidFill>
                  <a:srgbClr val="EC7061"/>
                </a:solidFill>
                <a:latin typeface="Arial" panose="020B0604020202020204" pitchFamily="34" charset="0"/>
                <a:cs typeface="Arial" panose="020B0604020202020204" pitchFamily="34" charset="0"/>
              </a:rPr>
              <a:t> в таблицу IP-</a:t>
            </a:r>
            <a:r>
              <a:rPr lang="ru-RU" sz="1400" dirty="0" err="1">
                <a:solidFill>
                  <a:srgbClr val="EC7061"/>
                </a:solidFill>
                <a:latin typeface="Arial" panose="020B0604020202020204" pitchFamily="34" charset="0"/>
                <a:cs typeface="Arial" panose="020B0604020202020204" pitchFamily="34" charset="0"/>
              </a:rPr>
              <a:t>маршру</a:t>
            </a:r>
            <a:r>
              <a:rPr lang="ru-RU" sz="1400" dirty="0">
                <a:solidFill>
                  <a:srgbClr val="EC7061"/>
                </a:solidFill>
                <a:latin typeface="Arial" panose="020B0604020202020204" pitchFamily="34" charset="0"/>
                <a:cs typeface="Arial" panose="020B0604020202020204" pitchFamily="34" charset="0"/>
              </a:rPr>
              <a:t>-</a:t>
            </a:r>
            <a:r>
              <a:rPr lang="ru-RU" sz="1400" dirty="0" err="1">
                <a:solidFill>
                  <a:srgbClr val="EC7061"/>
                </a:solidFill>
                <a:latin typeface="Arial" panose="020B0604020202020204" pitchFamily="34" charset="0"/>
                <a:cs typeface="Arial" panose="020B0604020202020204" pitchFamily="34" charset="0"/>
              </a:rPr>
              <a:t>тизации</a:t>
            </a:r>
            <a:endParaRPr lang="ru-RU" altLang="zh-CN" sz="140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Right Arrow 157"/>
          <p:cNvSpPr/>
          <p:nvPr/>
        </p:nvSpPr>
        <p:spPr>
          <a:xfrm flipH="1">
            <a:off x="4818638" y="5564706"/>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5566999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a:extLst>
              <a:ext uri="{FF2B5EF4-FFF2-40B4-BE49-F238E27FC236}">
                <a16:creationId xmlns:a16="http://schemas.microsoft.com/office/drawing/2014/main" xmlns="" id="{622EF711-3170-4416-9C65-466B399DA2E1}"/>
              </a:ext>
            </a:extLst>
          </p:cNvPr>
          <p:cNvSpPr/>
          <p:nvPr/>
        </p:nvSpPr>
        <p:spPr>
          <a:xfrm>
            <a:off x="979317" y="1864985"/>
            <a:ext cx="4871912" cy="1744036"/>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TextBox 120">
            <a:extLst>
              <a:ext uri="{FF2B5EF4-FFF2-40B4-BE49-F238E27FC236}">
                <a16:creationId xmlns:a16="http://schemas.microsoft.com/office/drawing/2014/main" xmlns="" id="{C06BA5BA-0AE7-4D5A-B214-BBF66850B18F}"/>
              </a:ext>
            </a:extLst>
          </p:cNvPr>
          <p:cNvSpPr txBox="1"/>
          <p:nvPr/>
        </p:nvSpPr>
        <p:spPr>
          <a:xfrm>
            <a:off x="646686" y="1711446"/>
            <a:ext cx="1716243" cy="945825"/>
          </a:xfrm>
          <a:prstGeom prst="rect">
            <a:avLst/>
          </a:prstGeom>
          <a:noFill/>
          <a:ln>
            <a:noFill/>
          </a:ln>
        </p:spPr>
        <p:txBody>
          <a:bodyPr wrap="square" rtlCol="0">
            <a:spAutoFit/>
          </a:bodyPr>
          <a:lstStyle/>
          <a:p>
            <a:pPr algn="ctr" fontAlgn="ctr"/>
            <a:r>
              <a:rPr lang="ru-RU" sz="1400" b="1" dirty="0">
                <a:solidFill>
                  <a:srgbClr val="EC7061"/>
                </a:solidFill>
                <a:latin typeface="Arial" panose="020B0604020202020204" pitchFamily="34" charset="0"/>
                <a:cs typeface="Arial" panose="020B0604020202020204" pitchFamily="34" charset="0"/>
              </a:rPr>
              <a:t>Протокол динамической маршрутизации</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400" b="1" dirty="0">
                <a:solidFill>
                  <a:srgbClr val="EC7061"/>
                </a:solidFill>
                <a:latin typeface="Arial" panose="020B0604020202020204" pitchFamily="34" charset="0"/>
                <a:cs typeface="Arial" panose="020B0604020202020204" pitchFamily="34" charset="0"/>
              </a:rPr>
              <a:t>OSPF</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Метрика – процесс сравнения</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cxnSp>
        <p:nvCxnSpPr>
          <p:cNvPr id="42" name="直接连接符 28"/>
          <p:cNvCxnSpPr>
            <a:cxnSpLocks noChangeShapeType="1"/>
            <a:stCxn id="60" idx="3"/>
            <a:endCxn id="61" idx="1"/>
          </p:cNvCxnSpPr>
          <p:nvPr/>
        </p:nvCxnSpPr>
        <p:spPr bwMode="auto">
          <a:xfrm>
            <a:off x="2135281" y="3218352"/>
            <a:ext cx="2843176"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43" name="直接连接符 25"/>
          <p:cNvCxnSpPr>
            <a:cxnSpLocks noChangeShapeType="1"/>
            <a:stCxn id="60" idx="3"/>
            <a:endCxn id="62" idx="2"/>
          </p:cNvCxnSpPr>
          <p:nvPr/>
        </p:nvCxnSpPr>
        <p:spPr bwMode="auto">
          <a:xfrm flipV="1">
            <a:off x="2135281" y="2467643"/>
            <a:ext cx="1421588" cy="750709"/>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44" name="TextBox 32"/>
          <p:cNvSpPr txBox="1">
            <a:spLocks noChangeArrowheads="1"/>
          </p:cNvSpPr>
          <p:nvPr/>
        </p:nvSpPr>
        <p:spPr bwMode="auto">
          <a:xfrm>
            <a:off x="4762433" y="238488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10.0.0.0/30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45" name="TextBox 35"/>
          <p:cNvSpPr txBox="1">
            <a:spLocks noChangeArrowheads="1"/>
          </p:cNvSpPr>
          <p:nvPr/>
        </p:nvSpPr>
        <p:spPr bwMode="auto">
          <a:xfrm>
            <a:off x="1038736" y="3048488"/>
            <a:ext cx="657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7" name="直接连接符 54"/>
          <p:cNvCxnSpPr>
            <a:cxnSpLocks noChangeShapeType="1"/>
          </p:cNvCxnSpPr>
          <p:nvPr/>
        </p:nvCxnSpPr>
        <p:spPr bwMode="auto">
          <a:xfrm>
            <a:off x="5050465" y="2744924"/>
            <a:ext cx="396044"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48" name="直接连接符 57"/>
          <p:cNvCxnSpPr>
            <a:cxnSpLocks noChangeShapeType="1"/>
          </p:cNvCxnSpPr>
          <p:nvPr/>
        </p:nvCxnSpPr>
        <p:spPr bwMode="auto">
          <a:xfrm flipH="1">
            <a:off x="5266489" y="2744924"/>
            <a:ext cx="0" cy="25178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54" name="TextBox 31"/>
          <p:cNvSpPr txBox="1">
            <a:spLocks noChangeArrowheads="1"/>
          </p:cNvSpPr>
          <p:nvPr/>
        </p:nvSpPr>
        <p:spPr bwMode="auto">
          <a:xfrm>
            <a:off x="1256644" y="2685322"/>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20.1.1.1/30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TextBox 31"/>
          <p:cNvSpPr txBox="1">
            <a:spLocks noChangeArrowheads="1"/>
          </p:cNvSpPr>
          <p:nvPr/>
        </p:nvSpPr>
        <p:spPr bwMode="auto">
          <a:xfrm>
            <a:off x="2134141" y="3248980"/>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30.1.1.1/30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6" name="直接连接符 38"/>
          <p:cNvCxnSpPr>
            <a:cxnSpLocks noChangeShapeType="1"/>
            <a:stCxn id="61" idx="1"/>
            <a:endCxn id="62" idx="2"/>
          </p:cNvCxnSpPr>
          <p:nvPr/>
        </p:nvCxnSpPr>
        <p:spPr bwMode="auto">
          <a:xfrm flipH="1" flipV="1">
            <a:off x="3556869" y="2467643"/>
            <a:ext cx="1421588" cy="750709"/>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pic>
        <p:nvPicPr>
          <p:cNvPr id="6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1594081" y="2996952"/>
            <a:ext cx="541200" cy="442799"/>
          </a:xfrm>
          <a:prstGeom prst="rect">
            <a:avLst/>
          </a:prstGeom>
          <a:noFill/>
        </p:spPr>
      </p:pic>
      <p:pic>
        <p:nvPicPr>
          <p:cNvPr id="6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4978457" y="2996952"/>
            <a:ext cx="541200" cy="442799"/>
          </a:xfrm>
          <a:prstGeom prst="rect">
            <a:avLst/>
          </a:prstGeom>
          <a:noFill/>
        </p:spPr>
      </p:pic>
      <p:pic>
        <p:nvPicPr>
          <p:cNvPr id="6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286269" y="2024844"/>
            <a:ext cx="541200" cy="442799"/>
          </a:xfrm>
          <a:prstGeom prst="rect">
            <a:avLst/>
          </a:prstGeom>
          <a:noFill/>
        </p:spPr>
      </p:pic>
      <p:sp>
        <p:nvSpPr>
          <p:cNvPr id="63" name="TextBox 31"/>
          <p:cNvSpPr txBox="1">
            <a:spLocks noChangeArrowheads="1"/>
          </p:cNvSpPr>
          <p:nvPr/>
        </p:nvSpPr>
        <p:spPr bwMode="auto">
          <a:xfrm>
            <a:off x="2193196" y="2096852"/>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20.1.1.2/30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TextBox 31"/>
          <p:cNvSpPr txBox="1">
            <a:spLocks noChangeArrowheads="1"/>
          </p:cNvSpPr>
          <p:nvPr/>
        </p:nvSpPr>
        <p:spPr bwMode="auto">
          <a:xfrm>
            <a:off x="3888259" y="3248980"/>
            <a:ext cx="1162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30.1.1.2/30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Text Box 12"/>
          <p:cNvSpPr txBox="1">
            <a:spLocks noChangeArrowheads="1"/>
          </p:cNvSpPr>
          <p:nvPr/>
        </p:nvSpPr>
        <p:spPr bwMode="auto">
          <a:xfrm>
            <a:off x="639728" y="4370322"/>
            <a:ext cx="2649187"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spcBef>
                <a:spcPct val="0"/>
              </a:spcBef>
            </a:pPr>
            <a:r>
              <a:rPr lang="ru-RU" sz="1400" b="1" dirty="0">
                <a:cs typeface="Arial" panose="020B0604020202020204" pitchFamily="34" charset="0"/>
              </a:rPr>
              <a:t>Записи маршрута RTA</a:t>
            </a:r>
          </a:p>
        </p:txBody>
      </p:sp>
      <p:sp>
        <p:nvSpPr>
          <p:cNvPr id="81" name="TextBox 32"/>
          <p:cNvSpPr txBox="1">
            <a:spLocks noChangeArrowheads="1"/>
          </p:cNvSpPr>
          <p:nvPr/>
        </p:nvSpPr>
        <p:spPr bwMode="auto">
          <a:xfrm>
            <a:off x="2179101" y="2420326"/>
            <a:ext cx="1188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solidFill>
                  <a:srgbClr val="EC7061"/>
                </a:solidFill>
                <a:cs typeface="Arial" panose="020B0604020202020204" pitchFamily="34" charset="0"/>
              </a:rPr>
              <a:t>Стоимость =10</a:t>
            </a:r>
            <a:endParaRPr lang="ru-RU" altLang="zh-CN" sz="1200" dirty="0">
              <a:solidFill>
                <a:srgbClr val="EC7061"/>
              </a:solidFill>
              <a:ea typeface="方正兰亭黑简体" panose="02000000000000000000" pitchFamily="2" charset="-122"/>
              <a:cs typeface="Arial" panose="020B0604020202020204" pitchFamily="34" charset="0"/>
              <a:sym typeface="Huawei Sans" panose="020C0503030203020204" pitchFamily="34" charset="0"/>
            </a:endParaRPr>
          </a:p>
        </p:txBody>
      </p:sp>
      <p:sp>
        <p:nvSpPr>
          <p:cNvPr id="82" name="TextBox 32"/>
          <p:cNvSpPr txBox="1">
            <a:spLocks noChangeArrowheads="1"/>
          </p:cNvSpPr>
          <p:nvPr/>
        </p:nvSpPr>
        <p:spPr bwMode="auto">
          <a:xfrm>
            <a:off x="3865633" y="2365830"/>
            <a:ext cx="1080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solidFill>
                  <a:srgbClr val="EC7061"/>
                </a:solidFill>
                <a:cs typeface="Arial" panose="020B0604020202020204" pitchFamily="34" charset="0"/>
              </a:rPr>
              <a:t>Стоимость =10</a:t>
            </a:r>
            <a:endParaRPr lang="ru-RU" altLang="zh-CN" sz="1400" dirty="0">
              <a:solidFill>
                <a:srgbClr val="EC7061"/>
              </a:solidFill>
              <a:ea typeface="方正兰亭黑简体" panose="02000000000000000000" pitchFamily="2" charset="-122"/>
              <a:cs typeface="Arial" panose="020B0604020202020204" pitchFamily="34" charset="0"/>
              <a:sym typeface="Huawei Sans" panose="020C0503030203020204" pitchFamily="34" charset="0"/>
            </a:endParaRPr>
          </a:p>
        </p:txBody>
      </p:sp>
      <p:sp>
        <p:nvSpPr>
          <p:cNvPr id="84" name="TextBox 32"/>
          <p:cNvSpPr txBox="1">
            <a:spLocks noChangeArrowheads="1"/>
          </p:cNvSpPr>
          <p:nvPr/>
        </p:nvSpPr>
        <p:spPr bwMode="auto">
          <a:xfrm>
            <a:off x="3100411" y="2845117"/>
            <a:ext cx="1214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solidFill>
                  <a:srgbClr val="EC7061"/>
                </a:solidFill>
                <a:cs typeface="Arial" panose="020B0604020202020204" pitchFamily="34" charset="0"/>
              </a:rPr>
              <a:t>Стоимость =10</a:t>
            </a:r>
            <a:endParaRPr lang="ru-RU" altLang="zh-CN" sz="1200" dirty="0">
              <a:solidFill>
                <a:srgbClr val="EC7061"/>
              </a:solidFill>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圆角矩形 75"/>
          <p:cNvSpPr/>
          <p:nvPr/>
        </p:nvSpPr>
        <p:spPr>
          <a:xfrm>
            <a:off x="453336" y="1722448"/>
            <a:ext cx="5642664" cy="41548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9" name="圆角矩形 75"/>
          <p:cNvSpPr/>
          <p:nvPr/>
        </p:nvSpPr>
        <p:spPr>
          <a:xfrm>
            <a:off x="453336" y="1180492"/>
            <a:ext cx="5642664" cy="504472"/>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Выбор оптимального маршрута. </a:t>
            </a:r>
            <a:endParaRPr lang="en-US" b="1" dirty="0">
              <a:solidFill>
                <a:schemeClr val="bg1"/>
              </a:solidFill>
              <a:latin typeface="Arial" panose="020B0604020202020204" pitchFamily="34" charset="0"/>
              <a:cs typeface="Arial" panose="020B0604020202020204" pitchFamily="34" charset="0"/>
            </a:endParaRPr>
          </a:p>
          <a:p>
            <a:pPr algn="ctr" fontAlgn="ctr"/>
            <a:r>
              <a:rPr lang="ru-RU" b="1" dirty="0">
                <a:solidFill>
                  <a:prstClr val="white"/>
                </a:solidFill>
                <a:latin typeface="Arial" panose="020B0604020202020204" pitchFamily="34" charset="0"/>
                <a:cs typeface="Arial" panose="020B0604020202020204" pitchFamily="34" charset="0"/>
              </a:rPr>
              <a:t>Сравнение метрик</a:t>
            </a:r>
          </a:p>
        </p:txBody>
      </p:sp>
      <p:graphicFrame>
        <p:nvGraphicFramePr>
          <p:cNvPr id="52" name="表格 51"/>
          <p:cNvGraphicFramePr>
            <a:graphicFrameLocks noGrp="1"/>
          </p:cNvGraphicFramePr>
          <p:nvPr>
            <p:extLst>
              <p:ext uri="{D42A27DB-BD31-4B8C-83A1-F6EECF244321}">
                <p14:modId xmlns:p14="http://schemas.microsoft.com/office/powerpoint/2010/main" val="2582293097"/>
              </p:ext>
            </p:extLst>
          </p:nvPr>
        </p:nvGraphicFramePr>
        <p:xfrm>
          <a:off x="544891" y="4752164"/>
          <a:ext cx="4418282" cy="1069440"/>
        </p:xfrm>
        <a:graphic>
          <a:graphicData uri="http://schemas.openxmlformats.org/drawingml/2006/table">
            <a:tbl>
              <a:tblPr/>
              <a:tblGrid>
                <a:gridCol w="1178031">
                  <a:extLst>
                    <a:ext uri="{9D8B030D-6E8A-4147-A177-3AD203B41FA5}">
                      <a16:colId xmlns:a16="http://schemas.microsoft.com/office/drawing/2014/main" xmlns="" val="20000"/>
                    </a:ext>
                  </a:extLst>
                </a:gridCol>
                <a:gridCol w="981777">
                  <a:extLst>
                    <a:ext uri="{9D8B030D-6E8A-4147-A177-3AD203B41FA5}">
                      <a16:colId xmlns:a16="http://schemas.microsoft.com/office/drawing/2014/main" xmlns="" val="20001"/>
                    </a:ext>
                  </a:extLst>
                </a:gridCol>
                <a:gridCol w="1087655">
                  <a:extLst>
                    <a:ext uri="{9D8B030D-6E8A-4147-A177-3AD203B41FA5}">
                      <a16:colId xmlns:a16="http://schemas.microsoft.com/office/drawing/2014/main" xmlns="" val="20002"/>
                    </a:ext>
                  </a:extLst>
                </a:gridCol>
                <a:gridCol w="1170819">
                  <a:extLst>
                    <a:ext uri="{9D8B030D-6E8A-4147-A177-3AD203B41FA5}">
                      <a16:colId xmlns:a16="http://schemas.microsoft.com/office/drawing/2014/main" xmlns="" val="20003"/>
                    </a:ext>
                  </a:extLst>
                </a:gridCol>
              </a:tblGrid>
              <a:tr h="148339">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Стоимость</a:t>
                      </a:r>
                      <a:endParaRPr lang="ru-RU" altLang="zh-CN" sz="1400" b="1" kern="1200" noProof="0" dirty="0">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10.0.0.0/30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OSPF</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b="1" noProof="0" dirty="0">
                          <a:solidFill>
                            <a:schemeClr val="tx1"/>
                          </a:solidFill>
                          <a:latin typeface="Arial" panose="020B0604020202020204" pitchFamily="34" charset="0"/>
                          <a:cs typeface="Arial" panose="020B0604020202020204" pitchFamily="34" charset="0"/>
                        </a:rPr>
                        <a:t>20</a:t>
                      </a:r>
                      <a:endParaRPr lang="ru-RU" altLang="zh-CN" sz="1400" b="1"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10.0.0.0/30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OSPF</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b="1" noProof="0" dirty="0">
                          <a:solidFill>
                            <a:schemeClr val="tx1"/>
                          </a:solidFill>
                          <a:latin typeface="Arial" panose="020B0604020202020204" pitchFamily="34" charset="0"/>
                          <a:cs typeface="Arial" panose="020B0604020202020204" pitchFamily="34" charset="0"/>
                        </a:rPr>
                        <a:t>10</a:t>
                      </a:r>
                      <a:endParaRPr lang="ru-RU" altLang="zh-CN" sz="1400" b="1"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30.1.1.2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3" name="下箭头 63"/>
          <p:cNvSpPr/>
          <p:nvPr/>
        </p:nvSpPr>
        <p:spPr>
          <a:xfrm rot="10800000" flipV="1">
            <a:off x="1199456" y="3576617"/>
            <a:ext cx="1078964" cy="609407"/>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7" name="矩形 86"/>
          <p:cNvSpPr/>
          <p:nvPr/>
        </p:nvSpPr>
        <p:spPr>
          <a:xfrm>
            <a:off x="6096000" y="1684964"/>
            <a:ext cx="5394753" cy="4441216"/>
          </a:xfrm>
          <a:prstGeom prst="rect">
            <a:avLst/>
          </a:prstGeom>
        </p:spPr>
        <p:txBody>
          <a:bodyPr wrap="square">
            <a:spAutoFit/>
          </a:bodyPr>
          <a:lstStyle/>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RTA обнаруживает по протоколу </a:t>
            </a:r>
            <a:r>
              <a:rPr lang="en-US" dirty="0">
                <a:latin typeface="Arial" panose="020B0604020202020204" pitchFamily="34" charset="0"/>
                <a:cs typeface="Arial" panose="020B0604020202020204" pitchFamily="34" charset="0"/>
              </a:rPr>
              <a:t>OSPF</a:t>
            </a:r>
            <a:r>
              <a:rPr lang="ru-RU" dirty="0">
                <a:latin typeface="Arial" panose="020B0604020202020204" pitchFamily="34" charset="0"/>
                <a:cs typeface="Arial" panose="020B0604020202020204" pitchFamily="34" charset="0"/>
              </a:rPr>
              <a:t> два маршрута  в одну и ту же сеть назначения (10.0.0.0/30), уровень предпочтения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тоже одинаковый. В этом случае RTA необходимо сравнить метрики двух маршрутов.</a:t>
            </a:r>
            <a:endParaRPr lang="ru-RU" altLang="zh-CN"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У этих маршрутов разные метрики. Маршрут OSPF с адресом следующего узла 30.1.1.2 имеет более низкую метрику </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стоимость</a:t>
            </a:r>
            <a:r>
              <a:rPr lang="ru-RU" strike="sngStrike" dirty="0" smtClean="0">
                <a:latin typeface="Arial" panose="020B0604020202020204" pitchFamily="34" charset="0"/>
                <a:cs typeface="Arial" panose="020B0604020202020204" pitchFamily="34" charset="0"/>
              </a:rPr>
              <a:t>ю</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10), поэтому он помещается в таблицу IP-маршрутизации.</a:t>
            </a:r>
          </a:p>
        </p:txBody>
      </p:sp>
      <p:sp>
        <p:nvSpPr>
          <p:cNvPr id="31" name="TextBox 55"/>
          <p:cNvSpPr txBox="1"/>
          <p:nvPr/>
        </p:nvSpPr>
        <p:spPr>
          <a:xfrm>
            <a:off x="4918947" y="5147393"/>
            <a:ext cx="1530079" cy="274594"/>
          </a:xfrm>
          <a:prstGeom prst="rect">
            <a:avLst/>
          </a:prstGeom>
          <a:noFill/>
        </p:spPr>
        <p:txBody>
          <a:bodyPr wrap="square" rtlCol="0" anchor="ctr">
            <a:noAutofit/>
          </a:bodyPr>
          <a:lstStyle/>
          <a:p>
            <a:pPr algn="ctr" fontAlgn="ctr"/>
            <a:r>
              <a:rPr lang="ru-RU" sz="1400" dirty="0">
                <a:latin typeface="Arial" panose="020B0604020202020204" pitchFamily="34" charset="0"/>
                <a:cs typeface="Arial" panose="020B0604020202020204" pitchFamily="34" charset="0"/>
              </a:rPr>
              <a:t>Помещается  в таблицу IP-маршрутизации</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Right Arrow 157"/>
          <p:cNvSpPr/>
          <p:nvPr/>
        </p:nvSpPr>
        <p:spPr>
          <a:xfrm flipH="1">
            <a:off x="4832251" y="5323058"/>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40985617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marL="265113" indent="-265113" fontAlgn="ctr"/>
            <a:r>
              <a:rPr lang="ru-RU" dirty="0">
                <a:latin typeface="Arial" panose="020B0604020202020204" pitchFamily="34" charset="0"/>
                <a:cs typeface="Arial" panose="020B0604020202020204" pitchFamily="34" charset="0"/>
              </a:rPr>
              <a:t>В следующей таблице перечислены значения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 по умолчанию для популярных типов маршрутов:</a:t>
            </a:r>
          </a:p>
          <a:p>
            <a:pPr fontAlgn="ctr"/>
            <a:endParaRPr lang="ru-RU" altLang="zh-CN" dirty="0">
              <a:latin typeface="Arial" panose="020B0604020202020204" pitchFamily="34" charset="0"/>
              <a:cs typeface="Arial" panose="020B0604020202020204" pitchFamily="34" charset="0"/>
            </a:endParaRPr>
          </a:p>
          <a:p>
            <a:pPr fontAlgn="ctr"/>
            <a:endParaRPr lang="ru-RU" altLang="zh-CN" dirty="0">
              <a:latin typeface="Arial" panose="020B0604020202020204" pitchFamily="34" charset="0"/>
              <a:cs typeface="Arial" panose="020B0604020202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Предпочтение маршрута </a:t>
            </a:r>
            <a:r>
              <a:rPr lang="ru-RU" dirty="0" smtClean="0">
                <a:latin typeface="Arial" panose="020B0604020202020204" pitchFamily="34" charset="0"/>
                <a:cs typeface="Arial" panose="020B0604020202020204" pitchFamily="34" charset="0"/>
              </a:rPr>
              <a:t>– значения </a:t>
            </a:r>
            <a:r>
              <a:rPr lang="ru-RU" dirty="0">
                <a:latin typeface="Arial" panose="020B0604020202020204" pitchFamily="34" charset="0"/>
                <a:cs typeface="Arial" panose="020B0604020202020204" pitchFamily="34" charset="0"/>
              </a:rPr>
              <a:t>по умолчанию</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 name="内容占位符 14"/>
          <p:cNvSpPr txBox="1"/>
          <p:nvPr/>
        </p:nvSpPr>
        <p:spPr>
          <a:xfrm>
            <a:off x="1008063" y="1233488"/>
            <a:ext cx="10464800" cy="39531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algn="just" fontAlgn="ctr">
              <a:lnSpc>
                <a:spcPct val="130000"/>
              </a:lnSpc>
              <a:spcBef>
                <a:spcPct val="0"/>
              </a:spcBef>
            </a:pPr>
            <a:endParaRPr lang="en-US" altLang="zh-CN"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50663702"/>
              </p:ext>
            </p:extLst>
          </p:nvPr>
        </p:nvGraphicFramePr>
        <p:xfrm>
          <a:off x="2167623" y="2524306"/>
          <a:ext cx="7856755" cy="2418285"/>
        </p:xfrm>
        <a:graphic>
          <a:graphicData uri="http://schemas.openxmlformats.org/drawingml/2006/table">
            <a:tbl>
              <a:tblPr/>
              <a:tblGrid>
                <a:gridCol w="2947871">
                  <a:extLst>
                    <a:ext uri="{9D8B030D-6E8A-4147-A177-3AD203B41FA5}">
                      <a16:colId xmlns:a16="http://schemas.microsoft.com/office/drawing/2014/main" xmlns="" val="20000"/>
                    </a:ext>
                  </a:extLst>
                </a:gridCol>
                <a:gridCol w="2730038">
                  <a:extLst>
                    <a:ext uri="{9D8B030D-6E8A-4147-A177-3AD203B41FA5}">
                      <a16:colId xmlns:a16="http://schemas.microsoft.com/office/drawing/2014/main" xmlns="" val="20001"/>
                    </a:ext>
                  </a:extLst>
                </a:gridCol>
                <a:gridCol w="2178846">
                  <a:extLst>
                    <a:ext uri="{9D8B030D-6E8A-4147-A177-3AD203B41FA5}">
                      <a16:colId xmlns:a16="http://schemas.microsoft.com/office/drawing/2014/main" xmlns="" val="20002"/>
                    </a:ext>
                  </a:extLst>
                </a:gridCol>
              </a:tblGrid>
              <a:tr h="420015">
                <a:tc>
                  <a:txBody>
                    <a:bodyPr/>
                    <a:lstStyle/>
                    <a:p>
                      <a:pPr marL="0" algn="ctr" defTabSz="1219170" rtl="0" eaLnBrk="1" fontAlgn="ctr" latinLnBrk="0" hangingPunct="1">
                        <a:lnSpc>
                          <a:spcPct val="100000"/>
                        </a:lnSpc>
                        <a:spcBef>
                          <a:spcPct val="0"/>
                        </a:spcBef>
                        <a:spcAft>
                          <a:spcPct val="0"/>
                        </a:spcAft>
                      </a:pPr>
                      <a:r>
                        <a:rPr lang="ru-RU" sz="1600" b="1" noProof="0" dirty="0">
                          <a:solidFill>
                            <a:schemeClr val="bg1"/>
                          </a:solidFill>
                          <a:latin typeface="Arial" panose="020B0604020202020204" pitchFamily="34" charset="0"/>
                          <a:cs typeface="Arial" panose="020B0604020202020204" pitchFamily="34" charset="0"/>
                        </a:rPr>
                        <a:t>Протокол</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600" b="1" noProof="0" dirty="0">
                          <a:solidFill>
                            <a:schemeClr val="bg1"/>
                          </a:solidFill>
                          <a:latin typeface="Arial" panose="020B0604020202020204" pitchFamily="34" charset="0"/>
                          <a:cs typeface="Arial" panose="020B0604020202020204" pitchFamily="34" charset="0"/>
                        </a:rPr>
                        <a:t>Тип маршрута</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600" b="1" noProof="0" dirty="0">
                          <a:solidFill>
                            <a:schemeClr val="bg1"/>
                          </a:solidFill>
                          <a:latin typeface="Arial" panose="020B0604020202020204" pitchFamily="34" charset="0"/>
                          <a:cs typeface="Arial" panose="020B0604020202020204" pitchFamily="34" charset="0"/>
                        </a:rPr>
                        <a:t>Предпочтение по умолчанию</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420015">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Прямое подключение</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Прямой маршрут</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0</a:t>
                      </a:r>
                      <a:endParaRPr lang="ru-RU" altLang="zh-CN" sz="16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420015">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Статический</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Статический маршрут</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60</a:t>
                      </a:r>
                      <a:endParaRPr lang="ru-RU" altLang="zh-CN" sz="16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420015">
                <a:tc rowSpan="2">
                  <a:txBody>
                    <a:bodyPr/>
                    <a:lstStyle/>
                    <a:p>
                      <a:pPr marL="0" marR="0" lvl="0" indent="0" algn="ctr" defTabSz="914034" rtl="0" eaLnBrk="1" fontAlgn="ctr" latinLnBrk="0" hangingPunct="1">
                        <a:lnSpc>
                          <a:spcPct val="100000"/>
                        </a:lnSpc>
                        <a:spcBef>
                          <a:spcPct val="0"/>
                        </a:spcBef>
                        <a:spcAft>
                          <a:spcPct val="0"/>
                        </a:spcAft>
                        <a:buClrTx/>
                        <a:buSzTx/>
                        <a:buFontTx/>
                        <a:buNone/>
                        <a:defRPr/>
                      </a:pPr>
                      <a:r>
                        <a:rPr lang="ru-RU" sz="1600" noProof="0" dirty="0">
                          <a:solidFill>
                            <a:schemeClr val="tx1"/>
                          </a:solidFill>
                          <a:latin typeface="Arial" panose="020B0604020202020204" pitchFamily="34" charset="0"/>
                          <a:cs typeface="Arial" panose="020B0604020202020204" pitchFamily="34" charset="0"/>
                        </a:rPr>
                        <a:t>Протокол динамической маршрутизации</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Внутренний маршрут OSPF</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10</a:t>
                      </a:r>
                      <a:endParaRPr lang="ru-RU" altLang="zh-CN" sz="16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420015">
                <a:tc vMerge="1">
                  <a:txBody>
                    <a:bodyPr/>
                    <a:lstStyle/>
                    <a:p>
                      <a:pPr algn="ctr"/>
                      <a:endParaRPr lang="zh-CN" altLang="en-US" sz="120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Внешний маршрут OSPF</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600" noProof="0" dirty="0">
                          <a:solidFill>
                            <a:schemeClr val="tx1"/>
                          </a:solidFill>
                          <a:latin typeface="Arial" panose="020B0604020202020204" pitchFamily="34" charset="0"/>
                          <a:cs typeface="Arial" panose="020B0604020202020204" pitchFamily="34" charset="0"/>
                        </a:rPr>
                        <a:t>150</a:t>
                      </a:r>
                      <a:endParaRPr lang="ru-RU" altLang="zh-CN" sz="16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285550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marL="273050" indent="-273050" algn="l" fontAlgn="ctr">
              <a:spcBef>
                <a:spcPct val="0"/>
              </a:spcBef>
            </a:pPr>
            <a:r>
              <a:rPr lang="ru-RU" dirty="0">
                <a:latin typeface="Arial" panose="020B0604020202020204" pitchFamily="34" charset="0"/>
                <a:cs typeface="Arial" panose="020B0604020202020204" pitchFamily="34" charset="0"/>
              </a:rPr>
              <a:t>Как правило, в типовой сети передачи данных существует несколько IP-подсетей. Для обмена данными между этими IP-подсетями требуются устройства уровня 3. Эти устройства </a:t>
            </a:r>
            <a:r>
              <a:rPr lang="ru-RU" dirty="0">
                <a:solidFill>
                  <a:srgbClr val="151515"/>
                </a:solidFill>
                <a:latin typeface="Arial" panose="020B0604020202020204" pitchFamily="34" charset="0"/>
                <a:cs typeface="Arial" panose="020B0604020202020204" pitchFamily="34" charset="0"/>
              </a:rPr>
              <a:t>могут выполнять функции </a:t>
            </a:r>
            <a:r>
              <a:rPr lang="ru-RU" dirty="0">
                <a:latin typeface="Arial" panose="020B0604020202020204" pitchFamily="34" charset="0"/>
                <a:cs typeface="Arial" panose="020B0604020202020204" pitchFamily="34" charset="0"/>
              </a:rPr>
              <a:t>маршрутизации и </a:t>
            </a:r>
            <a:r>
              <a:rPr lang="ru-RU" dirty="0" smtClean="0">
                <a:latin typeface="Arial" panose="020B0604020202020204" pitchFamily="34" charset="0"/>
                <a:cs typeface="Arial" panose="020B0604020202020204" pitchFamily="34" charset="0"/>
              </a:rPr>
              <a:t>пересылать </a:t>
            </a:r>
            <a:r>
              <a:rPr lang="ru-RU" dirty="0">
                <a:latin typeface="Arial" panose="020B0604020202020204" pitchFamily="34" charset="0"/>
                <a:cs typeface="Arial" panose="020B0604020202020204" pitchFamily="34" charset="0"/>
              </a:rPr>
              <a:t>данные через подсети.</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73050" indent="-273050" algn="l" fontAlgn="ctr">
              <a:spcBef>
                <a:spcPct val="0"/>
              </a:spcBef>
            </a:pPr>
            <a:r>
              <a:rPr lang="ru-RU" dirty="0">
                <a:latin typeface="Arial" panose="020B0604020202020204" pitchFamily="34" charset="0"/>
                <a:cs typeface="Arial" panose="020B0604020202020204" pitchFamily="34" charset="0"/>
              </a:rPr>
              <a:t>Маршрутизация является </a:t>
            </a:r>
            <a:r>
              <a:rPr lang="ru-RU" dirty="0">
                <a:solidFill>
                  <a:srgbClr val="151515"/>
                </a:solidFill>
                <a:latin typeface="Arial" panose="020B0604020202020204" pitchFamily="34" charset="0"/>
                <a:cs typeface="Arial" panose="020B0604020202020204" pitchFamily="34" charset="0"/>
              </a:rPr>
              <a:t>основной функцией </a:t>
            </a:r>
            <a:r>
              <a:rPr lang="ru-RU" dirty="0">
                <a:latin typeface="Arial" panose="020B0604020202020204" pitchFamily="34" charset="0"/>
                <a:cs typeface="Arial" panose="020B0604020202020204" pitchFamily="34" charset="0"/>
              </a:rPr>
              <a:t>сетей передачи данных. Это процесс выбора путей в сети, по которым пакеты отправляются от источника в узел назначения.</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73050" indent="-273050" algn="l" fontAlgn="ctr">
              <a:spcBef>
                <a:spcPct val="0"/>
              </a:spcBef>
            </a:pPr>
            <a:r>
              <a:rPr lang="ru-RU" dirty="0">
                <a:latin typeface="Arial" panose="020B0604020202020204" pitchFamily="34" charset="0"/>
                <a:cs typeface="Arial" panose="020B0604020202020204" pitchFamily="34" charset="0"/>
              </a:rPr>
              <a:t>В этом </a:t>
            </a:r>
            <a:r>
              <a:rPr lang="ru-RU" dirty="0">
                <a:solidFill>
                  <a:srgbClr val="151515"/>
                </a:solidFill>
                <a:latin typeface="Arial" panose="020B0604020202020204" pitchFamily="34" charset="0"/>
                <a:cs typeface="Arial" panose="020B0604020202020204" pitchFamily="34" charset="0"/>
              </a:rPr>
              <a:t>разделе рассматриваются </a:t>
            </a:r>
            <a:r>
              <a:rPr lang="ru-RU" dirty="0">
                <a:latin typeface="Arial" panose="020B0604020202020204" pitchFamily="34" charset="0"/>
                <a:cs typeface="Arial" panose="020B0604020202020204" pitchFamily="34" charset="0"/>
              </a:rPr>
              <a:t>основные понятия маршрутизации.</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5485624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Метрики – основные понятия</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17" name="内容占位符 14"/>
          <p:cNvSpPr txBox="1"/>
          <p:nvPr/>
        </p:nvSpPr>
        <p:spPr>
          <a:xfrm>
            <a:off x="6178296" y="971511"/>
            <a:ext cx="5649913" cy="5282533"/>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Tx/>
              <a:buFont typeface="Arial" panose="020B0604020202020204" pitchFamily="34" charset="0"/>
              <a:buChar char="•"/>
            </a:pPr>
            <a:r>
              <a:rPr lang="ru-RU" sz="1700" dirty="0">
                <a:latin typeface="Arial" panose="020B0604020202020204" pitchFamily="34" charset="0"/>
                <a:cs typeface="Arial" panose="020B0604020202020204" pitchFamily="34" charset="0"/>
              </a:rPr>
              <a:t>Когда маршрутизатор обнаруживает несколько маршрутов к одной сети назначения через один протокол маршрутизации, то оптимальный маршрут выбирается на основе метрик этих маршрутов, если </a:t>
            </a:r>
            <a:r>
              <a:rPr lang="en-US" sz="1700" dirty="0">
                <a:latin typeface="Arial" panose="020B0604020202020204" pitchFamily="34" charset="0"/>
                <a:cs typeface="Arial" panose="020B0604020202020204" pitchFamily="34" charset="0"/>
              </a:rPr>
              <a:t>preference</a:t>
            </a:r>
            <a:r>
              <a:rPr lang="ru-RU" sz="1700" dirty="0">
                <a:latin typeface="Arial" panose="020B0604020202020204" pitchFamily="34" charset="0"/>
                <a:cs typeface="Arial" panose="020B0604020202020204" pitchFamily="34" charset="0"/>
              </a:rPr>
              <a:t> у них одинаковы.</a:t>
            </a:r>
          </a:p>
          <a:p>
            <a:pPr fontAlgn="ctr">
              <a:buClrTx/>
              <a:buSzTx/>
              <a:buFont typeface="Arial" panose="020B0604020202020204" pitchFamily="34" charset="0"/>
              <a:buChar char="•"/>
            </a:pPr>
            <a:r>
              <a:rPr lang="ru-RU" sz="1700" dirty="0">
                <a:latin typeface="Arial" panose="020B0604020202020204" pitchFamily="34" charset="0"/>
                <a:cs typeface="Arial" panose="020B0604020202020204" pitchFamily="34" charset="0"/>
              </a:rPr>
              <a:t>Метрика маршрута указывает на стоимость пути к сети назначения.</a:t>
            </a:r>
            <a:endParaRPr lang="ru-RU" altLang="zh-CN" sz="17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700" dirty="0">
                <a:latin typeface="Arial" panose="020B0604020202020204" pitchFamily="34" charset="0"/>
                <a:cs typeface="Arial" panose="020B0604020202020204" pitchFamily="34" charset="0"/>
              </a:rPr>
              <a:t>Метрика может рассчитываться, например,  на основании количества узлов до сети назначения, полосы пропускания, задержки, стоимости пути, нагрузки и надежности.</a:t>
            </a:r>
            <a:endParaRPr lang="ru-RU" altLang="zh-CN" sz="17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700" dirty="0">
                <a:latin typeface="Arial" panose="020B0604020202020204" pitchFamily="34" charset="0"/>
                <a:cs typeface="Arial" panose="020B0604020202020204" pitchFamily="34" charset="0"/>
              </a:rPr>
              <a:t>Маршрут с самым низким значением метрики помещается в таблицу IP-маршрутизации.</a:t>
            </a:r>
            <a:endParaRPr lang="ru-RU" altLang="zh-CN" sz="17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700" dirty="0">
                <a:latin typeface="Arial" panose="020B0604020202020204" pitchFamily="34" charset="0"/>
                <a:cs typeface="Arial" panose="020B0604020202020204" pitchFamily="34" charset="0"/>
              </a:rPr>
              <a:t>Метрику также называют стоимостью (</a:t>
            </a:r>
            <a:r>
              <a:rPr lang="en-US" sz="1700" dirty="0">
                <a:latin typeface="Arial" panose="020B0604020202020204" pitchFamily="34" charset="0"/>
                <a:cs typeface="Arial" panose="020B0604020202020204" pitchFamily="34" charset="0"/>
              </a:rPr>
              <a:t>cost</a:t>
            </a:r>
            <a:r>
              <a:rPr lang="ru-RU" sz="1700" dirty="0">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a:t>
            </a:r>
            <a:endParaRPr lang="ru-RU" altLang="zh-CN" sz="18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圆角矩形 75"/>
          <p:cNvSpPr/>
          <p:nvPr/>
        </p:nvSpPr>
        <p:spPr>
          <a:xfrm>
            <a:off x="450044" y="1680105"/>
            <a:ext cx="5645956" cy="47016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4" name="圆角矩形 75"/>
          <p:cNvSpPr/>
          <p:nvPr/>
        </p:nvSpPr>
        <p:spPr>
          <a:xfrm>
            <a:off x="450044" y="1248601"/>
            <a:ext cx="564595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Сравнение</a:t>
            </a:r>
            <a:r>
              <a:rPr lang="en-US" b="1" dirty="0">
                <a:solidFill>
                  <a:prstClr val="white"/>
                </a:solidFill>
                <a:latin typeface="Arial" panose="020B0604020202020204" pitchFamily="34" charset="0"/>
                <a:cs typeface="Arial" panose="020B0604020202020204" pitchFamily="34" charset="0"/>
              </a:rPr>
              <a:t> </a:t>
            </a:r>
            <a:r>
              <a:rPr lang="ru-RU" b="1" dirty="0">
                <a:solidFill>
                  <a:schemeClr val="bg1"/>
                </a:solidFill>
                <a:latin typeface="Arial" panose="020B0604020202020204" pitchFamily="34" charset="0"/>
                <a:cs typeface="Arial" panose="020B0604020202020204" pitchFamily="34" charset="0"/>
              </a:rPr>
              <a:t>по метрике</a:t>
            </a:r>
          </a:p>
        </p:txBody>
      </p:sp>
      <p:sp>
        <p:nvSpPr>
          <p:cNvPr id="71" name="Text Box 13"/>
          <p:cNvSpPr txBox="1">
            <a:spLocks noChangeArrowheads="1"/>
          </p:cNvSpPr>
          <p:nvPr/>
        </p:nvSpPr>
        <p:spPr bwMode="auto">
          <a:xfrm>
            <a:off x="820558" y="3430368"/>
            <a:ext cx="1109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r>
              <a:rPr lang="ru-RU" sz="1200" dirty="0">
                <a:cs typeface="Arial" panose="020B0604020202020204" pitchFamily="34" charset="0"/>
              </a:rPr>
              <a:t>Одинаковые</a:t>
            </a:r>
          </a:p>
        </p:txBody>
      </p:sp>
      <p:sp>
        <p:nvSpPr>
          <p:cNvPr id="72" name="Text Box 14"/>
          <p:cNvSpPr txBox="1">
            <a:spLocks noChangeArrowheads="1"/>
          </p:cNvSpPr>
          <p:nvPr/>
        </p:nvSpPr>
        <p:spPr bwMode="auto">
          <a:xfrm>
            <a:off x="3124906" y="3749908"/>
            <a:ext cx="1508623"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r>
              <a:rPr lang="ru-RU" sz="1200" dirty="0">
                <a:cs typeface="Arial" panose="020B0604020202020204" pitchFamily="34" charset="0"/>
              </a:rPr>
              <a:t>Более высокое предпочтение</a:t>
            </a:r>
          </a:p>
        </p:txBody>
      </p:sp>
      <p:sp>
        <p:nvSpPr>
          <p:cNvPr id="73" name="流程图: 决策 72"/>
          <p:cNvSpPr/>
          <p:nvPr/>
        </p:nvSpPr>
        <p:spPr>
          <a:xfrm>
            <a:off x="820557" y="2704978"/>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流程图: 准备 73"/>
          <p:cNvSpPr/>
          <p:nvPr/>
        </p:nvSpPr>
        <p:spPr>
          <a:xfrm>
            <a:off x="820557" y="1797868"/>
            <a:ext cx="2222051" cy="362639"/>
          </a:xfrm>
          <a:prstGeom prst="flowChartPreparation">
            <a:avLst/>
          </a:prstGeom>
          <a:solidFill>
            <a:srgbClr val="00B0F0">
              <a:alpha val="5000"/>
            </a:srgbClr>
          </a:solidFill>
          <a:ln w="12700" cap="flat" cmpd="sng" algn="ctr">
            <a:solidFill>
              <a:srgbClr val="99DFF9"/>
            </a:solidFill>
            <a:prstDash val="solid"/>
          </a:ln>
          <a:effectLst/>
        </p:spPr>
        <p:txBody>
          <a:bodyPr rtlCol="0" anchor="ctr"/>
          <a:lstStyle/>
          <a:p>
            <a:pPr algn="ctr" eaLnBrk="1" fontAlgn="ctr" hangingPunct="1"/>
            <a:r>
              <a:rPr lang="ru-RU" sz="1200" dirty="0">
                <a:latin typeface="Arial" panose="020B0604020202020204" pitchFamily="34" charset="0"/>
                <a:cs typeface="Arial" panose="020B0604020202020204" pitchFamily="34" charset="0"/>
              </a:rPr>
              <a:t>Маршруты</a:t>
            </a:r>
          </a:p>
        </p:txBody>
      </p:sp>
      <p:sp>
        <p:nvSpPr>
          <p:cNvPr id="75" name="流程图: 决策 74"/>
          <p:cNvSpPr/>
          <p:nvPr/>
        </p:nvSpPr>
        <p:spPr>
          <a:xfrm>
            <a:off x="820558" y="3919756"/>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ru-RU" sz="1200" dirty="0">
                <a:solidFill>
                  <a:prstClr val="black"/>
                </a:solidFill>
                <a:latin typeface="Arial" panose="020B0604020202020204" pitchFamily="34" charset="0"/>
                <a:cs typeface="Arial" panose="020B0604020202020204" pitchFamily="34" charset="0"/>
              </a:rPr>
              <a:t>Предпочтение</a:t>
            </a: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6" name="圆角矩形 75"/>
          <p:cNvSpPr/>
          <p:nvPr/>
        </p:nvSpPr>
        <p:spPr>
          <a:xfrm>
            <a:off x="4014781" y="2751067"/>
            <a:ext cx="1384549" cy="539783"/>
          </a:xfrm>
          <a:prstGeom prst="roundRect">
            <a:avLst>
              <a:gd name="adj" fmla="val 4298"/>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ru-RU" sz="1200" dirty="0">
                <a:solidFill>
                  <a:prstClr val="black"/>
                </a:solidFill>
                <a:latin typeface="Arial" panose="020B0604020202020204" pitchFamily="34" charset="0"/>
                <a:cs typeface="Arial" panose="020B0604020202020204" pitchFamily="34" charset="0"/>
              </a:rPr>
              <a:t>Заводится в таблицу IP-маршрутизации</a:t>
            </a:r>
          </a:p>
        </p:txBody>
      </p:sp>
      <p:cxnSp>
        <p:nvCxnSpPr>
          <p:cNvPr id="77" name="直接箭头连接符 76"/>
          <p:cNvCxnSpPr>
            <a:stCxn id="74" idx="2"/>
            <a:endCxn id="73" idx="0"/>
          </p:cNvCxnSpPr>
          <p:nvPr/>
        </p:nvCxnSpPr>
        <p:spPr>
          <a:xfrm flipH="1">
            <a:off x="1931583" y="2160507"/>
            <a:ext cx="0"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79" name="直接箭头连接符 78"/>
          <p:cNvCxnSpPr>
            <a:stCxn id="73" idx="2"/>
            <a:endCxn id="75" idx="0"/>
          </p:cNvCxnSpPr>
          <p:nvPr/>
        </p:nvCxnSpPr>
        <p:spPr bwMode="auto">
          <a:xfrm>
            <a:off x="1931583" y="3401510"/>
            <a:ext cx="1" cy="518246"/>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80" name="肘形连接符 79"/>
          <p:cNvCxnSpPr>
            <a:stCxn id="75" idx="3"/>
            <a:endCxn id="76" idx="3"/>
          </p:cNvCxnSpPr>
          <p:nvPr/>
        </p:nvCxnSpPr>
        <p:spPr bwMode="auto">
          <a:xfrm flipV="1">
            <a:off x="3042610" y="3020959"/>
            <a:ext cx="2356720" cy="1247063"/>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1" name="Text Box 12"/>
          <p:cNvSpPr txBox="1">
            <a:spLocks noChangeArrowheads="1"/>
          </p:cNvSpPr>
          <p:nvPr/>
        </p:nvSpPr>
        <p:spPr bwMode="auto">
          <a:xfrm>
            <a:off x="2986052" y="2705830"/>
            <a:ext cx="1075587" cy="2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r>
              <a:rPr lang="ru-RU" sz="1200" dirty="0">
                <a:cs typeface="Arial" panose="020B0604020202020204" pitchFamily="34" charset="0"/>
              </a:rPr>
              <a:t>Разные</a:t>
            </a:r>
          </a:p>
        </p:txBody>
      </p:sp>
      <p:sp>
        <p:nvSpPr>
          <p:cNvPr id="82" name="流程图: 决策 81"/>
          <p:cNvSpPr/>
          <p:nvPr/>
        </p:nvSpPr>
        <p:spPr>
          <a:xfrm>
            <a:off x="820557" y="5389347"/>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ru-RU" sz="1200" dirty="0">
                <a:solidFill>
                  <a:prstClr val="black"/>
                </a:solidFill>
                <a:latin typeface="Arial" panose="020B0604020202020204" pitchFamily="34" charset="0"/>
                <a:cs typeface="Arial" panose="020B0604020202020204" pitchFamily="34" charset="0"/>
              </a:rPr>
              <a:t>Метрика</a:t>
            </a: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3" name="直接箭头连接符 82"/>
          <p:cNvCxnSpPr>
            <a:stCxn id="75" idx="2"/>
            <a:endCxn id="82" idx="0"/>
          </p:cNvCxnSpPr>
          <p:nvPr/>
        </p:nvCxnSpPr>
        <p:spPr bwMode="auto">
          <a:xfrm flipH="1">
            <a:off x="1931583" y="4616288"/>
            <a:ext cx="1" cy="773059"/>
          </a:xfrm>
          <a:prstGeom prst="straightConnector1">
            <a:avLst/>
          </a:prstGeom>
          <a:noFill/>
          <a:ln w="19050" cap="flat" cmpd="sng" algn="ctr">
            <a:solidFill>
              <a:sysClr val="windowText" lastClr="000000"/>
            </a:solidFill>
            <a:prstDash val="solid"/>
            <a:round/>
            <a:headEnd type="none" w="med" len="med"/>
            <a:tailEnd type="triangle"/>
          </a:ln>
          <a:effectLst/>
        </p:spPr>
      </p:cxnSp>
      <p:sp>
        <p:nvSpPr>
          <p:cNvPr id="84" name="Text Box 14"/>
          <p:cNvSpPr txBox="1">
            <a:spLocks noChangeArrowheads="1"/>
          </p:cNvSpPr>
          <p:nvPr/>
        </p:nvSpPr>
        <p:spPr bwMode="auto">
          <a:xfrm>
            <a:off x="679966" y="4806332"/>
            <a:ext cx="12497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r>
              <a:rPr lang="ru-RU" sz="1200" dirty="0">
                <a:cs typeface="Arial" panose="020B0604020202020204" pitchFamily="34" charset="0"/>
              </a:rPr>
              <a:t>Одинаковые</a:t>
            </a:r>
          </a:p>
        </p:txBody>
      </p:sp>
      <p:cxnSp>
        <p:nvCxnSpPr>
          <p:cNvPr id="85" name="肘形连接符 84"/>
          <p:cNvCxnSpPr>
            <a:stCxn id="82" idx="3"/>
            <a:endCxn id="76" idx="3"/>
          </p:cNvCxnSpPr>
          <p:nvPr/>
        </p:nvCxnSpPr>
        <p:spPr bwMode="auto">
          <a:xfrm flipV="1">
            <a:off x="3042609" y="3020959"/>
            <a:ext cx="2356721" cy="2716654"/>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6" name="Text Box 14"/>
          <p:cNvSpPr txBox="1">
            <a:spLocks noChangeArrowheads="1"/>
          </p:cNvSpPr>
          <p:nvPr/>
        </p:nvSpPr>
        <p:spPr bwMode="auto">
          <a:xfrm>
            <a:off x="3083231" y="5287126"/>
            <a:ext cx="1301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r>
              <a:rPr lang="ru-RU" sz="1200" dirty="0">
                <a:cs typeface="Arial" panose="020B0604020202020204" pitchFamily="34" charset="0"/>
              </a:rPr>
              <a:t>Более низкая метрика</a:t>
            </a:r>
          </a:p>
        </p:txBody>
      </p:sp>
      <p:sp>
        <p:nvSpPr>
          <p:cNvPr id="9" name="文本框 8"/>
          <p:cNvSpPr txBox="1"/>
          <p:nvPr/>
        </p:nvSpPr>
        <p:spPr>
          <a:xfrm>
            <a:off x="1180940" y="2908147"/>
            <a:ext cx="1779373" cy="276999"/>
          </a:xfrm>
          <a:prstGeom prst="rect">
            <a:avLst/>
          </a:prstGeom>
          <a:noFill/>
        </p:spPr>
        <p:txBody>
          <a:bodyPr wrap="square" rtlCol="0">
            <a:spAutoFit/>
          </a:bodyPr>
          <a:lstStyle/>
          <a:p>
            <a:r>
              <a:rPr lang="ru-RU" altLang="zh-CN" sz="1200" dirty="0">
                <a:solidFill>
                  <a:prstClr val="black"/>
                </a:solidFill>
                <a:latin typeface="Arial" panose="020B0604020202020204" pitchFamily="34" charset="0"/>
                <a:cs typeface="Arial" panose="020B0604020202020204" pitchFamily="34" charset="0"/>
              </a:rPr>
              <a:t>Назначение/маска</a:t>
            </a:r>
            <a:endParaRPr kumimoji="1"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4" name="直接箭头连接符 23"/>
          <p:cNvCxnSpPr>
            <a:endCxn id="76" idx="1"/>
          </p:cNvCxnSpPr>
          <p:nvPr/>
        </p:nvCxnSpPr>
        <p:spPr>
          <a:xfrm flipV="1">
            <a:off x="3017032" y="3020959"/>
            <a:ext cx="997749" cy="16748"/>
          </a:xfrm>
          <a:prstGeom prst="straightConnector1">
            <a:avLst/>
          </a:prstGeom>
          <a:noFill/>
          <a:ln w="19050" cap="flat" cmpd="sng" algn="ctr">
            <a:solidFill>
              <a:sysClr val="windowText" lastClr="000000"/>
            </a:solidFill>
            <a:prstDash val="solid"/>
            <a:round/>
            <a:headEnd type="none" w="med" len="med"/>
            <a:tailEnd type="triangle"/>
          </a:ln>
          <a:effectLst/>
        </p:spPr>
      </p:cxnSp>
    </p:spTree>
    <p:extLst>
      <p:ext uri="{BB962C8B-B14F-4D97-AF65-F5344CB8AC3E}">
        <p14:creationId xmlns:p14="http://schemas.microsoft.com/office/powerpoint/2010/main" val="35031512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b="1" dirty="0">
                <a:latin typeface="Arial" panose="020B0604020202020204" pitchFamily="34" charset="0"/>
                <a:cs typeface="Arial" panose="020B0604020202020204" pitchFamily="34" charset="0"/>
              </a:rPr>
              <a:t>Обзор IP-маршрутизации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Основные понятия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Генерирование записей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Выбор оптимального маршрута</a:t>
            </a:r>
          </a:p>
          <a:p>
            <a:pPr lvl="1">
              <a:buFont typeface="Huawei Sans" panose="020C0503030203020204" pitchFamily="34" charset="0"/>
              <a:buChar char="▪"/>
            </a:pPr>
            <a:r>
              <a:rPr lang="ru-RU" b="1" dirty="0">
                <a:latin typeface="Arial" panose="020B0604020202020204" pitchFamily="34" charset="0"/>
                <a:cs typeface="Arial" panose="020B0604020202020204" pitchFamily="34" charset="0"/>
              </a:rPr>
              <a:t>Пересылка</a:t>
            </a:r>
            <a:r>
              <a:rPr lang="ru-RU" b="1" dirty="0">
                <a:solidFill>
                  <a:srgbClr val="FF0000"/>
                </a:solidFill>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на основе маршрутов</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9494418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5"/>
          <p:cNvSpPr/>
          <p:nvPr/>
        </p:nvSpPr>
        <p:spPr bwMode="auto">
          <a:xfrm>
            <a:off x="5167134" y="4059385"/>
            <a:ext cx="2813883" cy="360788"/>
          </a:xfrm>
          <a:prstGeom prst="rect">
            <a:avLst/>
          </a:prstGeom>
          <a:solidFill>
            <a:srgbClr val="00B0F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buClrTx/>
              <a:buSzTx/>
              <a:buFontTx/>
              <a:buNone/>
            </a:pPr>
            <a:endParaRPr kumimoji="0" lang="ru-RU" altLang="zh-CN" sz="2100" b="0" i="0" u="none" strike="noStrike" cap="none" normalizeH="0" baseline="0" dirty="0">
              <a:ln>
                <a:noFill/>
              </a:ln>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a:lstStyle/>
          <a:p>
            <a:r>
              <a:rPr lang="ru-RU" altLang="zh-CN" sz="1800" dirty="0">
                <a:latin typeface="Arial" panose="020B0604020202020204" pitchFamily="34" charset="0"/>
                <a:cs typeface="Arial" panose="020B0604020202020204" pitchFamily="34" charset="0"/>
              </a:rPr>
              <a:t>Когда маршрутизатор принимает IP-пакет, он побитно сравнивает IP-адрес назначения пакета со всеми записями маршрутизации в локальной таблице маршрутизации, пока не находит самую длинную соответствующую запись. Это механизм поиска самого длинного соответствия.</a:t>
            </a:r>
            <a:endParaRPr lang="ru-RU" altLang="zh-CN" sz="1800" dirty="0">
              <a:latin typeface="Arial" panose="020B0604020202020204" pitchFamily="34" charset="0"/>
              <a:cs typeface="Arial" panose="020B0604020202020204" pitchFamily="34" charset="0"/>
              <a:sym typeface="Huawei Sans" panose="020C0503030203020204" pitchFamily="34" charset="0"/>
            </a:endParaRPr>
          </a:p>
          <a:p>
            <a:endParaRPr lang="ru-RU" altLang="zh-CN" sz="1800" dirty="0">
              <a:latin typeface="Arial" panose="020B0604020202020204" pitchFamily="34" charset="0"/>
              <a:cs typeface="Arial" panose="020B0604020202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Поиск самого длинного соответствия</a:t>
            </a:r>
          </a:p>
        </p:txBody>
      </p:sp>
      <p:sp>
        <p:nvSpPr>
          <p:cNvPr id="4" name="矩形 2"/>
          <p:cNvSpPr/>
          <p:nvPr/>
        </p:nvSpPr>
        <p:spPr>
          <a:xfrm>
            <a:off x="1518180" y="3050971"/>
            <a:ext cx="1926723" cy="686486"/>
          </a:xfrm>
          <a:prstGeom prst="rect">
            <a:avLst/>
          </a:prstGeom>
        </p:spPr>
        <p:txBody>
          <a:bodyPr wrap="square">
            <a:spAutoFit/>
          </a:bodyPr>
          <a:lstStyle/>
          <a:p>
            <a:pPr fontAlgn="ctr">
              <a:lnSpc>
                <a:spcPct val="130000"/>
              </a:lnSpc>
            </a:pPr>
            <a:r>
              <a:rPr lang="ru-RU" sz="1500" dirty="0">
                <a:latin typeface="Arial" panose="020B0604020202020204" pitchFamily="34" charset="0"/>
                <a:cs typeface="Arial" panose="020B0604020202020204" pitchFamily="34" charset="0"/>
              </a:rPr>
              <a:t>IP-адрес назначения</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 name="Line 29"/>
          <p:cNvSpPr>
            <a:spLocks noChangeShapeType="1"/>
          </p:cNvSpPr>
          <p:nvPr/>
        </p:nvSpPr>
        <p:spPr bwMode="auto">
          <a:xfrm flipH="1">
            <a:off x="5167134" y="3177921"/>
            <a:ext cx="4334326" cy="0"/>
          </a:xfrm>
          <a:prstGeom prst="line">
            <a:avLst/>
          </a:prstGeom>
          <a:noFill/>
          <a:ln w="25400">
            <a:solidFill>
              <a:srgbClr val="00B0F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ctr"/>
            <a:endParaRPr lang="ru-RU" altLang="zh-CN" sz="1500" dirty="0">
              <a:solidFill>
                <a:srgbClr val="0070C0"/>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矩形 49"/>
          <p:cNvSpPr/>
          <p:nvPr/>
        </p:nvSpPr>
        <p:spPr>
          <a:xfrm>
            <a:off x="5049688" y="2773023"/>
            <a:ext cx="2273828" cy="323165"/>
          </a:xfrm>
          <a:prstGeom prst="rect">
            <a:avLst/>
          </a:prstGeom>
        </p:spPr>
        <p:txBody>
          <a:bodyPr wrap="none">
            <a:spAutoFit/>
          </a:bodyPr>
          <a:lstStyle/>
          <a:p>
            <a:pPr fontAlgn="ctr"/>
            <a:r>
              <a:rPr lang="ru-RU" sz="1500" dirty="0">
                <a:solidFill>
                  <a:srgbClr val="00B0F0"/>
                </a:solidFill>
                <a:latin typeface="Arial" panose="020B0604020202020204" pitchFamily="34" charset="0"/>
                <a:cs typeface="Arial" panose="020B0604020202020204" pitchFamily="34" charset="0"/>
              </a:rPr>
              <a:t>Соответствие по битам</a:t>
            </a:r>
          </a:p>
        </p:txBody>
      </p:sp>
      <p:sp>
        <p:nvSpPr>
          <p:cNvPr id="7" name="矩形 18"/>
          <p:cNvSpPr/>
          <p:nvPr/>
        </p:nvSpPr>
        <p:spPr>
          <a:xfrm>
            <a:off x="3308773" y="4715489"/>
            <a:ext cx="1446230"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172.16.2.0</a:t>
            </a:r>
          </a:p>
          <a:p>
            <a:pPr fontAlgn="ctr">
              <a:lnSpc>
                <a:spcPct val="130000"/>
              </a:lnSpc>
            </a:pPr>
            <a:r>
              <a:rPr lang="ru-RU" sz="1500" dirty="0">
                <a:latin typeface="Arial" panose="020B0604020202020204" pitchFamily="34" charset="0"/>
                <a:cs typeface="Arial" panose="020B0604020202020204" pitchFamily="34" charset="0"/>
              </a:rPr>
              <a:t>255.255.255.0</a:t>
            </a:r>
          </a:p>
        </p:txBody>
      </p:sp>
      <p:sp>
        <p:nvSpPr>
          <p:cNvPr id="9" name="矩形 46"/>
          <p:cNvSpPr/>
          <p:nvPr/>
        </p:nvSpPr>
        <p:spPr>
          <a:xfrm>
            <a:off x="1548303" y="4709071"/>
            <a:ext cx="1764650"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Запись </a:t>
            </a:r>
          </a:p>
          <a:p>
            <a:pPr fontAlgn="ctr">
              <a:lnSpc>
                <a:spcPct val="130000"/>
              </a:lnSpc>
            </a:pPr>
            <a:r>
              <a:rPr lang="ru-RU" sz="1500" dirty="0">
                <a:latin typeface="Arial" panose="020B0604020202020204" pitchFamily="34" charset="0"/>
                <a:cs typeface="Arial" panose="020B0604020202020204" pitchFamily="34" charset="0"/>
              </a:rPr>
              <a:t>маршрутизации 2</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 name="矩形 9"/>
          <p:cNvSpPr/>
          <p:nvPr/>
        </p:nvSpPr>
        <p:spPr>
          <a:xfrm>
            <a:off x="1570857" y="5554184"/>
            <a:ext cx="1764650"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Запись </a:t>
            </a:r>
          </a:p>
          <a:p>
            <a:pPr fontAlgn="ctr">
              <a:lnSpc>
                <a:spcPct val="130000"/>
              </a:lnSpc>
            </a:pPr>
            <a:r>
              <a:rPr lang="ru-RU" sz="1500" dirty="0">
                <a:latin typeface="Arial" panose="020B0604020202020204" pitchFamily="34" charset="0"/>
                <a:cs typeface="Arial" panose="020B0604020202020204" pitchFamily="34" charset="0"/>
              </a:rPr>
              <a:t>маршрутизации 3</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 name="矩形 53"/>
          <p:cNvSpPr/>
          <p:nvPr/>
        </p:nvSpPr>
        <p:spPr>
          <a:xfrm>
            <a:off x="3308773" y="5554185"/>
            <a:ext cx="1221809"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172.16.0.0</a:t>
            </a:r>
          </a:p>
          <a:p>
            <a:pPr fontAlgn="ctr">
              <a:lnSpc>
                <a:spcPct val="130000"/>
              </a:lnSpc>
            </a:pPr>
            <a:r>
              <a:rPr lang="ru-RU" sz="1500" dirty="0">
                <a:latin typeface="Arial" panose="020B0604020202020204" pitchFamily="34" charset="0"/>
                <a:cs typeface="Arial" panose="020B0604020202020204" pitchFamily="34" charset="0"/>
              </a:rPr>
              <a:t>255.255.0.0</a:t>
            </a:r>
          </a:p>
        </p:txBody>
      </p:sp>
      <p:sp>
        <p:nvSpPr>
          <p:cNvPr id="12" name="矩形 57"/>
          <p:cNvSpPr/>
          <p:nvPr/>
        </p:nvSpPr>
        <p:spPr>
          <a:xfrm>
            <a:off x="1544122" y="3970008"/>
            <a:ext cx="1764650"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Запись </a:t>
            </a:r>
          </a:p>
          <a:p>
            <a:pPr fontAlgn="ctr">
              <a:lnSpc>
                <a:spcPct val="130000"/>
              </a:lnSpc>
            </a:pPr>
            <a:r>
              <a:rPr lang="ru-RU" sz="1500" dirty="0">
                <a:latin typeface="Arial" panose="020B0604020202020204" pitchFamily="34" charset="0"/>
                <a:cs typeface="Arial" panose="020B0604020202020204" pitchFamily="34" charset="0"/>
              </a:rPr>
              <a:t>маршрутизации 1</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 name="矩形 59"/>
          <p:cNvSpPr/>
          <p:nvPr/>
        </p:nvSpPr>
        <p:spPr>
          <a:xfrm>
            <a:off x="3308773" y="3970009"/>
            <a:ext cx="1446230" cy="692497"/>
          </a:xfrm>
          <a:prstGeom prst="rect">
            <a:avLst/>
          </a:prstGeom>
        </p:spPr>
        <p:txBody>
          <a:bodyPr wrap="none">
            <a:spAutoFit/>
          </a:bodyPr>
          <a:lstStyle/>
          <a:p>
            <a:pPr fontAlgn="ctr">
              <a:lnSpc>
                <a:spcPct val="130000"/>
              </a:lnSpc>
            </a:pPr>
            <a:r>
              <a:rPr lang="ru-RU" sz="1500" dirty="0">
                <a:latin typeface="Arial" panose="020B0604020202020204" pitchFamily="34" charset="0"/>
                <a:cs typeface="Arial" panose="020B0604020202020204" pitchFamily="34" charset="0"/>
              </a:rPr>
              <a:t>172.16.1.0</a:t>
            </a:r>
          </a:p>
          <a:p>
            <a:pPr fontAlgn="ctr">
              <a:lnSpc>
                <a:spcPct val="130000"/>
              </a:lnSpc>
            </a:pPr>
            <a:r>
              <a:rPr lang="ru-RU" sz="1500" dirty="0">
                <a:latin typeface="Arial" panose="020B0604020202020204" pitchFamily="34" charset="0"/>
                <a:cs typeface="Arial" panose="020B0604020202020204" pitchFamily="34" charset="0"/>
              </a:rPr>
              <a:t>255.255.255.0</a:t>
            </a:r>
          </a:p>
        </p:txBody>
      </p:sp>
      <p:sp>
        <p:nvSpPr>
          <p:cNvPr id="14" name="矩形 62"/>
          <p:cNvSpPr/>
          <p:nvPr/>
        </p:nvSpPr>
        <p:spPr>
          <a:xfrm>
            <a:off x="5167135" y="3373585"/>
            <a:ext cx="648072" cy="369332"/>
          </a:xfrm>
          <a:prstGeom prst="rect">
            <a:avLst/>
          </a:prstGeom>
          <a:noFill/>
          <a:ln w="19050">
            <a:solidFill>
              <a:srgbClr val="99DFF9"/>
            </a:solidFill>
          </a:ln>
        </p:spPr>
        <p:txBody>
          <a:bodyPr wrap="square" anchor="ctr" anchorCtr="0">
            <a:noAutofit/>
          </a:bodyPr>
          <a:lstStyle/>
          <a:p>
            <a:pPr algn="ctr" fontAlgn="ctr"/>
            <a:r>
              <a:rPr lang="ru-RU" sz="1500" dirty="0">
                <a:latin typeface="Arial" panose="020B0604020202020204" pitchFamily="34" charset="0"/>
                <a:cs typeface="Arial" panose="020B0604020202020204" pitchFamily="34" charset="0"/>
              </a:rPr>
              <a:t>172.</a:t>
            </a:r>
          </a:p>
        </p:txBody>
      </p:sp>
      <p:sp>
        <p:nvSpPr>
          <p:cNvPr id="15" name="矩形 63"/>
          <p:cNvSpPr/>
          <p:nvPr/>
        </p:nvSpPr>
        <p:spPr>
          <a:xfrm>
            <a:off x="5815207" y="3373585"/>
            <a:ext cx="648072" cy="369332"/>
          </a:xfrm>
          <a:prstGeom prst="rect">
            <a:avLst/>
          </a:prstGeom>
          <a:noFill/>
          <a:ln w="19050">
            <a:solidFill>
              <a:srgbClr val="99DFF9"/>
            </a:solidFill>
          </a:ln>
        </p:spPr>
        <p:txBody>
          <a:bodyPr wrap="square" anchor="ctr" anchorCtr="0">
            <a:noAutofit/>
          </a:bodyPr>
          <a:lstStyle/>
          <a:p>
            <a:pPr algn="ctr" fontAlgn="ctr"/>
            <a:r>
              <a:rPr lang="ru-RU" sz="1500" dirty="0">
                <a:latin typeface="Arial" panose="020B0604020202020204" pitchFamily="34" charset="0"/>
                <a:cs typeface="Arial" panose="020B0604020202020204" pitchFamily="34" charset="0"/>
              </a:rPr>
              <a:t>16.</a:t>
            </a:r>
          </a:p>
        </p:txBody>
      </p:sp>
      <p:sp>
        <p:nvSpPr>
          <p:cNvPr id="16" name="矩形 65"/>
          <p:cNvSpPr/>
          <p:nvPr/>
        </p:nvSpPr>
        <p:spPr>
          <a:xfrm>
            <a:off x="6463279" y="3373585"/>
            <a:ext cx="1520443" cy="369332"/>
          </a:xfrm>
          <a:prstGeom prst="rect">
            <a:avLst/>
          </a:prstGeom>
          <a:noFill/>
          <a:ln w="19050">
            <a:solidFill>
              <a:srgbClr val="99DFF9"/>
            </a:solidFill>
          </a:ln>
        </p:spPr>
        <p:txBody>
          <a:bodyPr wrap="square" anchor="ctr" anchorCtr="0">
            <a:noAutofit/>
          </a:bodyPr>
          <a:lstStyle/>
          <a:p>
            <a:pPr algn="ctr" fontAlgn="ctr"/>
            <a:r>
              <a:rPr lang="ru-RU" sz="1500" dirty="0">
                <a:latin typeface="Arial" panose="020B0604020202020204" pitchFamily="34" charset="0"/>
                <a:cs typeface="Arial" panose="020B0604020202020204" pitchFamily="34" charset="0"/>
              </a:rPr>
              <a:t>0 0 0 0 0 0 1 0</a:t>
            </a:r>
          </a:p>
        </p:txBody>
      </p:sp>
      <p:sp>
        <p:nvSpPr>
          <p:cNvPr id="18" name="矩形 65"/>
          <p:cNvSpPr/>
          <p:nvPr/>
        </p:nvSpPr>
        <p:spPr>
          <a:xfrm>
            <a:off x="7981018" y="3373585"/>
            <a:ext cx="1520443" cy="369332"/>
          </a:xfrm>
          <a:prstGeom prst="rect">
            <a:avLst/>
          </a:prstGeom>
          <a:noFill/>
          <a:ln w="19050">
            <a:solidFill>
              <a:srgbClr val="99DFF9"/>
            </a:solidFill>
          </a:ln>
        </p:spPr>
        <p:txBody>
          <a:bodyPr wrap="square" anchor="ctr" anchorCtr="0">
            <a:noAutofit/>
          </a:bodyPr>
          <a:lstStyle/>
          <a:p>
            <a:pPr algn="ctr" fontAlgn="ctr"/>
            <a:r>
              <a:rPr lang="ru-RU" sz="1500" dirty="0">
                <a:latin typeface="Arial" panose="020B0604020202020204" pitchFamily="34" charset="0"/>
                <a:cs typeface="Arial" panose="020B0604020202020204" pitchFamily="34" charset="0"/>
              </a:rPr>
              <a:t>0 0 0 0 0 0 0 1</a:t>
            </a:r>
          </a:p>
        </p:txBody>
      </p:sp>
      <p:sp>
        <p:nvSpPr>
          <p:cNvPr id="19" name="矩形 62"/>
          <p:cNvSpPr/>
          <p:nvPr/>
        </p:nvSpPr>
        <p:spPr>
          <a:xfrm>
            <a:off x="5167135" y="40593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172.</a:t>
            </a:r>
          </a:p>
        </p:txBody>
      </p:sp>
      <p:sp>
        <p:nvSpPr>
          <p:cNvPr id="20" name="矩形 63"/>
          <p:cNvSpPr/>
          <p:nvPr/>
        </p:nvSpPr>
        <p:spPr>
          <a:xfrm>
            <a:off x="5815207" y="40593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16.</a:t>
            </a:r>
          </a:p>
        </p:txBody>
      </p:sp>
      <p:sp>
        <p:nvSpPr>
          <p:cNvPr id="21" name="矩形 20"/>
          <p:cNvSpPr/>
          <p:nvPr/>
        </p:nvSpPr>
        <p:spPr>
          <a:xfrm>
            <a:off x="6463279" y="4059385"/>
            <a:ext cx="1520443"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0 0 0 0 0 0 0 1</a:t>
            </a:r>
          </a:p>
        </p:txBody>
      </p:sp>
      <p:sp>
        <p:nvSpPr>
          <p:cNvPr id="22" name="矩形 65"/>
          <p:cNvSpPr/>
          <p:nvPr/>
        </p:nvSpPr>
        <p:spPr>
          <a:xfrm>
            <a:off x="7981018" y="4059385"/>
            <a:ext cx="1520443" cy="369332"/>
          </a:xfrm>
          <a:prstGeom prst="rect">
            <a:avLst/>
          </a:prstGeom>
          <a:solidFill>
            <a:srgbClr val="D9D9D9"/>
          </a:solidFill>
          <a:ln w="19050">
            <a:solidFill>
              <a:schemeClr val="bg1"/>
            </a:solidFill>
          </a:ln>
        </p:spPr>
        <p:txBody>
          <a:bodyPr wrap="square" anchor="ctr" anchorCtr="0">
            <a:noAutofit/>
          </a:bodyPr>
          <a:lstStyle/>
          <a:p>
            <a:pPr lvl="0" algn="ctr" fontAlgn="ctr"/>
            <a:r>
              <a:rPr lang="en-US" sz="1500" dirty="0">
                <a:solidFill>
                  <a:schemeClr val="bg1"/>
                </a:solidFill>
                <a:latin typeface="Arial" panose="020B0604020202020204" pitchFamily="34" charset="0"/>
                <a:cs typeface="Arial" panose="020B0604020202020204" pitchFamily="34" charset="0"/>
              </a:rPr>
              <a:t>x x x x x x x x </a:t>
            </a:r>
          </a:p>
        </p:txBody>
      </p:sp>
      <p:sp>
        <p:nvSpPr>
          <p:cNvPr id="23" name="矩形 62"/>
          <p:cNvSpPr/>
          <p:nvPr/>
        </p:nvSpPr>
        <p:spPr>
          <a:xfrm>
            <a:off x="5167135" y="4834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172.</a:t>
            </a:r>
          </a:p>
        </p:txBody>
      </p:sp>
      <p:sp>
        <p:nvSpPr>
          <p:cNvPr id="24" name="矩形 63"/>
          <p:cNvSpPr/>
          <p:nvPr/>
        </p:nvSpPr>
        <p:spPr>
          <a:xfrm>
            <a:off x="5815207" y="4834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16.</a:t>
            </a:r>
          </a:p>
        </p:txBody>
      </p:sp>
      <p:sp>
        <p:nvSpPr>
          <p:cNvPr id="25" name="矩形 65"/>
          <p:cNvSpPr/>
          <p:nvPr/>
        </p:nvSpPr>
        <p:spPr>
          <a:xfrm>
            <a:off x="6463279" y="4834085"/>
            <a:ext cx="1520443"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0 0 0 0 0 0 1 0</a:t>
            </a:r>
          </a:p>
        </p:txBody>
      </p:sp>
      <p:sp>
        <p:nvSpPr>
          <p:cNvPr id="26" name="矩形 65"/>
          <p:cNvSpPr/>
          <p:nvPr/>
        </p:nvSpPr>
        <p:spPr>
          <a:xfrm>
            <a:off x="7981018" y="4834085"/>
            <a:ext cx="1520443" cy="369332"/>
          </a:xfrm>
          <a:prstGeom prst="rect">
            <a:avLst/>
          </a:prstGeom>
          <a:solidFill>
            <a:srgbClr val="D9D9D9"/>
          </a:solidFill>
          <a:ln w="19050">
            <a:solidFill>
              <a:schemeClr val="bg1"/>
            </a:solidFill>
          </a:ln>
        </p:spPr>
        <p:txBody>
          <a:bodyPr wrap="square" anchor="ctr" anchorCtr="0">
            <a:noAutofit/>
          </a:bodyPr>
          <a:lstStyle/>
          <a:p>
            <a:pPr lvl="0" algn="ctr" fontAlgn="ctr"/>
            <a:r>
              <a:rPr lang="en-US" sz="1500" dirty="0">
                <a:solidFill>
                  <a:schemeClr val="bg1"/>
                </a:solidFill>
                <a:latin typeface="Arial" panose="020B0604020202020204" pitchFamily="34" charset="0"/>
                <a:cs typeface="Arial" panose="020B0604020202020204" pitchFamily="34" charset="0"/>
              </a:rPr>
              <a:t>x x x x x x x x </a:t>
            </a:r>
          </a:p>
        </p:txBody>
      </p:sp>
      <p:sp>
        <p:nvSpPr>
          <p:cNvPr id="27" name="矩形 62"/>
          <p:cNvSpPr/>
          <p:nvPr/>
        </p:nvSpPr>
        <p:spPr>
          <a:xfrm>
            <a:off x="5167135" y="5643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172.</a:t>
            </a:r>
          </a:p>
        </p:txBody>
      </p:sp>
      <p:sp>
        <p:nvSpPr>
          <p:cNvPr id="28" name="矩形 63"/>
          <p:cNvSpPr/>
          <p:nvPr/>
        </p:nvSpPr>
        <p:spPr>
          <a:xfrm>
            <a:off x="5815207" y="5643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ru-RU" sz="1500" dirty="0">
                <a:solidFill>
                  <a:schemeClr val="bg1"/>
                </a:solidFill>
                <a:latin typeface="Arial" panose="020B0604020202020204" pitchFamily="34" charset="0"/>
                <a:cs typeface="Arial" panose="020B0604020202020204" pitchFamily="34" charset="0"/>
              </a:rPr>
              <a:t>16.</a:t>
            </a:r>
          </a:p>
        </p:txBody>
      </p:sp>
      <p:sp>
        <p:nvSpPr>
          <p:cNvPr id="29" name="矩形 65"/>
          <p:cNvSpPr/>
          <p:nvPr/>
        </p:nvSpPr>
        <p:spPr>
          <a:xfrm>
            <a:off x="6463279" y="5643085"/>
            <a:ext cx="1520443" cy="369332"/>
          </a:xfrm>
          <a:prstGeom prst="rect">
            <a:avLst/>
          </a:prstGeom>
          <a:solidFill>
            <a:srgbClr val="D9D9D9"/>
          </a:solidFill>
          <a:ln w="19050">
            <a:solidFill>
              <a:schemeClr val="bg1"/>
            </a:solidFill>
          </a:ln>
        </p:spPr>
        <p:txBody>
          <a:bodyPr wrap="square" anchor="ctr" anchorCtr="0">
            <a:noAutofit/>
          </a:bodyPr>
          <a:lstStyle/>
          <a:p>
            <a:pPr lvl="0" algn="ctr" fontAlgn="ctr"/>
            <a:r>
              <a:rPr lang="en-US" sz="1500" dirty="0">
                <a:solidFill>
                  <a:schemeClr val="bg1"/>
                </a:solidFill>
                <a:latin typeface="Arial" panose="020B0604020202020204" pitchFamily="34" charset="0"/>
                <a:cs typeface="Arial" panose="020B0604020202020204" pitchFamily="34" charset="0"/>
              </a:rPr>
              <a:t>x x x x x x x x </a:t>
            </a:r>
          </a:p>
        </p:txBody>
      </p:sp>
      <p:sp>
        <p:nvSpPr>
          <p:cNvPr id="30" name="矩形 65"/>
          <p:cNvSpPr/>
          <p:nvPr/>
        </p:nvSpPr>
        <p:spPr>
          <a:xfrm>
            <a:off x="7981018" y="5643085"/>
            <a:ext cx="1520443" cy="369332"/>
          </a:xfrm>
          <a:prstGeom prst="rect">
            <a:avLst/>
          </a:prstGeom>
          <a:solidFill>
            <a:srgbClr val="D9D9D9"/>
          </a:solidFill>
          <a:ln w="19050">
            <a:solidFill>
              <a:schemeClr val="bg1"/>
            </a:solidFill>
          </a:ln>
        </p:spPr>
        <p:txBody>
          <a:bodyPr wrap="square" anchor="ctr" anchorCtr="0">
            <a:noAutofit/>
          </a:bodyPr>
          <a:lstStyle/>
          <a:p>
            <a:pPr lvl="0" algn="ctr" fontAlgn="ctr"/>
            <a:r>
              <a:rPr lang="en-US" sz="1500" dirty="0">
                <a:solidFill>
                  <a:schemeClr val="bg1"/>
                </a:solidFill>
                <a:latin typeface="Arial" panose="020B0604020202020204" pitchFamily="34" charset="0"/>
                <a:cs typeface="Arial" panose="020B0604020202020204" pitchFamily="34" charset="0"/>
              </a:rPr>
              <a:t>x x x x x x x x </a:t>
            </a:r>
          </a:p>
        </p:txBody>
      </p:sp>
      <p:sp>
        <p:nvSpPr>
          <p:cNvPr id="31" name="矩形 62"/>
          <p:cNvSpPr/>
          <p:nvPr/>
        </p:nvSpPr>
        <p:spPr>
          <a:xfrm rot="2376533">
            <a:off x="8673366" y="4244841"/>
            <a:ext cx="1394817" cy="274594"/>
          </a:xfrm>
          <a:prstGeom prst="rect">
            <a:avLst/>
          </a:prstGeom>
        </p:spPr>
        <p:txBody>
          <a:bodyPr wrap="none">
            <a:spAutoFit/>
          </a:bodyPr>
          <a:lstStyle/>
          <a:p>
            <a:pPr fontAlgn="ctr"/>
            <a:r>
              <a:rPr lang="ru-RU" sz="1200" b="1" dirty="0">
                <a:solidFill>
                  <a:srgbClr val="EC7061"/>
                </a:solidFill>
                <a:latin typeface="Arial" panose="020B0604020202020204" pitchFamily="34" charset="0"/>
                <a:cs typeface="Arial" panose="020B0604020202020204" pitchFamily="34" charset="0"/>
              </a:rPr>
              <a:t>Несоответствие</a:t>
            </a:r>
          </a:p>
        </p:txBody>
      </p:sp>
      <p:sp>
        <p:nvSpPr>
          <p:cNvPr id="33" name="矩形 62"/>
          <p:cNvSpPr/>
          <p:nvPr/>
        </p:nvSpPr>
        <p:spPr>
          <a:xfrm rot="2376533">
            <a:off x="8199339" y="5047614"/>
            <a:ext cx="2444323" cy="276999"/>
          </a:xfrm>
          <a:prstGeom prst="rect">
            <a:avLst/>
          </a:prstGeom>
        </p:spPr>
        <p:txBody>
          <a:bodyPr wrap="none">
            <a:spAutoFit/>
          </a:bodyPr>
          <a:lstStyle/>
          <a:p>
            <a:pPr fontAlgn="ctr"/>
            <a:r>
              <a:rPr lang="ru-RU" sz="1200" b="1" dirty="0">
                <a:solidFill>
                  <a:srgbClr val="EC7061"/>
                </a:solidFill>
                <a:latin typeface="Arial" panose="020B0604020202020204" pitchFamily="34" charset="0"/>
                <a:cs typeface="Arial" panose="020B0604020202020204" pitchFamily="34" charset="0"/>
              </a:rPr>
              <a:t>Самое длинное соответствие</a:t>
            </a:r>
          </a:p>
        </p:txBody>
      </p:sp>
      <p:sp>
        <p:nvSpPr>
          <p:cNvPr id="35" name="矩形 62"/>
          <p:cNvSpPr/>
          <p:nvPr/>
        </p:nvSpPr>
        <p:spPr>
          <a:xfrm rot="2376533">
            <a:off x="8295594" y="5582196"/>
            <a:ext cx="1581975" cy="572464"/>
          </a:xfrm>
          <a:prstGeom prst="rect">
            <a:avLst/>
          </a:prstGeom>
        </p:spPr>
        <p:txBody>
          <a:bodyPr wrap="square">
            <a:spAutoFit/>
          </a:bodyPr>
          <a:lstStyle/>
          <a:p>
            <a:pPr algn="ctr" fontAlgn="ctr">
              <a:lnSpc>
                <a:spcPct val="130000"/>
              </a:lnSpc>
            </a:pPr>
            <a:r>
              <a:rPr lang="ru-RU" sz="1200" b="1" dirty="0">
                <a:solidFill>
                  <a:srgbClr val="EC7061"/>
                </a:solidFill>
                <a:latin typeface="Arial" panose="020B0604020202020204" pitchFamily="34" charset="0"/>
                <a:cs typeface="Arial" panose="020B0604020202020204" pitchFamily="34" charset="0"/>
              </a:rPr>
              <a:t>Не самое длинное соответствие</a:t>
            </a:r>
          </a:p>
        </p:txBody>
      </p:sp>
      <p:sp>
        <p:nvSpPr>
          <p:cNvPr id="34" name="矩形 59"/>
          <p:cNvSpPr/>
          <p:nvPr/>
        </p:nvSpPr>
        <p:spPr>
          <a:xfrm>
            <a:off x="3308773" y="3184779"/>
            <a:ext cx="1095172" cy="392415"/>
          </a:xfrm>
          <a:prstGeom prst="rect">
            <a:avLst/>
          </a:prstGeom>
        </p:spPr>
        <p:txBody>
          <a:bodyPr wrap="none">
            <a:spAutoFit/>
          </a:bodyPr>
          <a:lstStyle/>
          <a:p>
            <a:pPr fontAlgn="ctr">
              <a:lnSpc>
                <a:spcPct val="130000"/>
              </a:lnSpc>
            </a:pPr>
            <a:r>
              <a:rPr lang="ru-RU" altLang="zh-CN" sz="1500" dirty="0">
                <a:latin typeface="Arial" panose="020B0604020202020204" pitchFamily="34" charset="0"/>
                <a:cs typeface="Arial" panose="020B0604020202020204" pitchFamily="34" charset="0"/>
              </a:rPr>
              <a:t>172.16.2.1</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5835818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Пример самого длинного соответствия (1)</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pic>
        <p:nvPicPr>
          <p:cNvPr id="4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891644" y="2851840"/>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2851840"/>
            <a:ext cx="541200" cy="442799"/>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1879732"/>
            <a:ext cx="541200" cy="442799"/>
          </a:xfrm>
          <a:prstGeom prst="rect">
            <a:avLst/>
          </a:prstGeom>
          <a:noFill/>
        </p:spPr>
      </p:pic>
      <p:pic>
        <p:nvPicPr>
          <p:cNvPr id="5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3709866"/>
            <a:ext cx="541200" cy="442799"/>
          </a:xfrm>
          <a:prstGeom prst="rect">
            <a:avLst/>
          </a:prstGeom>
          <a:noFill/>
        </p:spPr>
      </p:pic>
      <p:cxnSp>
        <p:nvCxnSpPr>
          <p:cNvPr id="5" name="直接连接符 4"/>
          <p:cNvCxnSpPr>
            <a:stCxn id="42" idx="3"/>
            <a:endCxn id="48" idx="1"/>
          </p:cNvCxnSpPr>
          <p:nvPr/>
        </p:nvCxnSpPr>
        <p:spPr bwMode="auto">
          <a:xfrm flipV="1">
            <a:off x="3432844" y="2101132"/>
            <a:ext cx="1763056" cy="97210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7" name="直接连接符 6"/>
          <p:cNvCxnSpPr>
            <a:stCxn id="42" idx="3"/>
            <a:endCxn id="46" idx="1"/>
          </p:cNvCxnSpPr>
          <p:nvPr/>
        </p:nvCxnSpPr>
        <p:spPr bwMode="auto">
          <a:xfrm>
            <a:off x="3432844" y="3073240"/>
            <a:ext cx="1763056"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10" name="直接连接符 9"/>
          <p:cNvCxnSpPr>
            <a:stCxn id="42" idx="3"/>
            <a:endCxn id="59" idx="1"/>
          </p:cNvCxnSpPr>
          <p:nvPr/>
        </p:nvCxnSpPr>
        <p:spPr bwMode="auto">
          <a:xfrm>
            <a:off x="3432844" y="3073240"/>
            <a:ext cx="1763056" cy="858026"/>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90" name="TextBox 31"/>
          <p:cNvSpPr txBox="1">
            <a:spLocks noChangeArrowheads="1"/>
          </p:cNvSpPr>
          <p:nvPr/>
        </p:nvSpPr>
        <p:spPr bwMode="auto">
          <a:xfrm>
            <a:off x="4079776" y="191573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92" name="TextBox 31"/>
          <p:cNvSpPr txBox="1">
            <a:spLocks noChangeArrowheads="1"/>
          </p:cNvSpPr>
          <p:nvPr/>
        </p:nvSpPr>
        <p:spPr bwMode="auto">
          <a:xfrm>
            <a:off x="4079776" y="275551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20.1.1.2/30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93" name="TextBox 31"/>
          <p:cNvSpPr txBox="1">
            <a:spLocks noChangeArrowheads="1"/>
          </p:cNvSpPr>
          <p:nvPr/>
        </p:nvSpPr>
        <p:spPr bwMode="auto">
          <a:xfrm>
            <a:off x="4079776" y="385995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30.1.1.2/30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0" name="矩形 99"/>
          <p:cNvSpPr/>
          <p:nvPr/>
        </p:nvSpPr>
        <p:spPr>
          <a:xfrm>
            <a:off x="1336785" y="3223882"/>
            <a:ext cx="878767" cy="276999"/>
          </a:xfrm>
          <a:prstGeom prst="rect">
            <a:avLst/>
          </a:prstGeom>
        </p:spPr>
        <p:txBody>
          <a:bodyPr wrap="none">
            <a:spAutoFit/>
          </a:bodyPr>
          <a:lstStyle/>
          <a:p>
            <a:pPr lvl="0" algn="ctr" defTabSz="914400" fontAlgn="ctr"/>
            <a:r>
              <a:rPr lang="ru-RU" sz="1200" b="1" dirty="0">
                <a:solidFill>
                  <a:prstClr val="black"/>
                </a:solidFill>
                <a:latin typeface="Arial" panose="020B0604020202020204" pitchFamily="34" charset="0"/>
                <a:cs typeface="Arial" panose="020B0604020202020204" pitchFamily="34" charset="0"/>
              </a:rPr>
              <a:t>ДАННЫЕ</a:t>
            </a:r>
            <a:endParaRPr lang="ru-RU" altLang="zh-CN" sz="120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7" name="云形 96"/>
          <p:cNvSpPr/>
          <p:nvPr/>
        </p:nvSpPr>
        <p:spPr bwMode="auto">
          <a:xfrm>
            <a:off x="978904" y="1898999"/>
            <a:ext cx="1628552" cy="810085"/>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pPr>
            <a:endParaRPr kumimoji="0" lang="ru-RU" altLang="zh-CN" sz="1200" b="1"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7" name="直接箭头连接符 106"/>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108" name="TextBox 35"/>
          <p:cNvSpPr txBox="1">
            <a:spLocks noChangeArrowheads="1"/>
          </p:cNvSpPr>
          <p:nvPr/>
        </p:nvSpPr>
        <p:spPr bwMode="auto">
          <a:xfrm>
            <a:off x="2857524" y="2528900"/>
            <a:ext cx="61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34" name="圆角矩形 75"/>
          <p:cNvSpPr/>
          <p:nvPr/>
        </p:nvSpPr>
        <p:spPr>
          <a:xfrm>
            <a:off x="443372" y="1707521"/>
            <a:ext cx="5655675"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5" name="圆角矩形 75"/>
          <p:cNvSpPr/>
          <p:nvPr/>
        </p:nvSpPr>
        <p:spPr>
          <a:xfrm>
            <a:off x="443372" y="1268760"/>
            <a:ext cx="5652627"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Пример самого длинного соответствия</a:t>
            </a:r>
          </a:p>
        </p:txBody>
      </p:sp>
      <p:sp>
        <p:nvSpPr>
          <p:cNvPr id="36" name="Text Box 12"/>
          <p:cNvSpPr txBox="1">
            <a:spLocks noChangeArrowheads="1"/>
          </p:cNvSpPr>
          <p:nvPr/>
        </p:nvSpPr>
        <p:spPr bwMode="auto">
          <a:xfrm>
            <a:off x="1756156" y="4300129"/>
            <a:ext cx="34091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sz="1400" b="1" dirty="0">
                <a:cs typeface="Arial" panose="020B0604020202020204" pitchFamily="34" charset="0"/>
              </a:rPr>
              <a:t>Таблица IP-маршрутизации RTA</a:t>
            </a:r>
          </a:p>
        </p:txBody>
      </p:sp>
      <p:graphicFrame>
        <p:nvGraphicFramePr>
          <p:cNvPr id="37" name="表格 36"/>
          <p:cNvGraphicFramePr>
            <a:graphicFrameLocks noGrp="1"/>
          </p:cNvGraphicFramePr>
          <p:nvPr>
            <p:extLst>
              <p:ext uri="{D42A27DB-BD31-4B8C-83A1-F6EECF244321}">
                <p14:modId xmlns:p14="http://schemas.microsoft.com/office/powerpoint/2010/main" val="329863267"/>
              </p:ext>
            </p:extLst>
          </p:nvPr>
        </p:nvGraphicFramePr>
        <p:xfrm>
          <a:off x="1805734" y="4643804"/>
          <a:ext cx="3216995" cy="1432560"/>
        </p:xfrm>
        <a:graphic>
          <a:graphicData uri="http://schemas.openxmlformats.org/drawingml/2006/table">
            <a:tbl>
              <a:tblPr/>
              <a:tblGrid>
                <a:gridCol w="1938985">
                  <a:extLst>
                    <a:ext uri="{9D8B030D-6E8A-4147-A177-3AD203B41FA5}">
                      <a16:colId xmlns:a16="http://schemas.microsoft.com/office/drawing/2014/main" xmlns="" val="20000"/>
                    </a:ext>
                  </a:extLst>
                </a:gridCol>
                <a:gridCol w="1278010">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ru-RU" sz="1400" noProof="0" dirty="0">
                          <a:solidFill>
                            <a:schemeClr val="tx1"/>
                          </a:solidFill>
                          <a:latin typeface="Arial" panose="020B0604020202020204" pitchFamily="34" charset="0"/>
                          <a:cs typeface="Arial" panose="020B0604020202020204" pitchFamily="34" charset="0"/>
                        </a:rPr>
                        <a:t>192.168.0.0/16</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192.168.2.0/24</a:t>
                      </a:r>
                      <a:endParaRPr lang="ru-RU" altLang="zh-CN" sz="1400" b="1"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20.1.1.2</a:t>
                      </a:r>
                      <a:endParaRPr lang="ru-RU" altLang="zh-CN" sz="1400" b="1"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192.168.3.0/24</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30.1.1.2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8" name="下箭头 63"/>
          <p:cNvSpPr/>
          <p:nvPr/>
        </p:nvSpPr>
        <p:spPr>
          <a:xfrm rot="10800000" flipV="1">
            <a:off x="2622244" y="3430893"/>
            <a:ext cx="1080000" cy="635358"/>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1" name="矩形 40"/>
          <p:cNvSpPr/>
          <p:nvPr/>
        </p:nvSpPr>
        <p:spPr>
          <a:xfrm>
            <a:off x="6095999" y="1891178"/>
            <a:ext cx="5655563" cy="2419124"/>
          </a:xfrm>
          <a:prstGeom prst="rect">
            <a:avLst/>
          </a:prstGeom>
        </p:spPr>
        <p:txBody>
          <a:bodyPr wrap="square">
            <a:spAutoFit/>
          </a:bodyPr>
          <a:lstStyle/>
          <a:p>
            <a:pPr marL="301625" indent="-301625" defTabSz="801688" fontAlgn="ctr">
              <a:lnSpc>
                <a:spcPct val="140000"/>
              </a:lnSpc>
              <a:spcBef>
                <a:spcPct val="30000"/>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В таблице IP-маршрутизации RTA есть два маршрута к 192.168.2.2: у одного маска \16, а у другого – \24. Согласно правилу самого длинного соответствия, предпочтительнее маршрут с 24-битной маской для отправки пакетов на адрес 192.168.2.2.</a:t>
            </a:r>
            <a:endParaRPr lang="ru-RU" altLang="zh-CN"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8" name="组合 27"/>
          <p:cNvGrpSpPr/>
          <p:nvPr/>
        </p:nvGrpSpPr>
        <p:grpSpPr>
          <a:xfrm rot="10800000">
            <a:off x="1557416" y="2871460"/>
            <a:ext cx="506136" cy="339795"/>
            <a:chOff x="7383369" y="3528374"/>
            <a:chExt cx="321775" cy="216024"/>
          </a:xfrm>
        </p:grpSpPr>
        <p:sp>
          <p:nvSpPr>
            <p:cNvPr id="29" name="同侧圆角矩形 2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30" name="等腰三角形 29"/>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cs typeface="Arial" panose="020B0604020202020204" pitchFamily="34" charset="0"/>
              </a:endParaRPr>
            </a:p>
          </p:txBody>
        </p:sp>
      </p:grpSp>
      <p:sp>
        <p:nvSpPr>
          <p:cNvPr id="31" name="TextBox 55"/>
          <p:cNvSpPr txBox="1"/>
          <p:nvPr/>
        </p:nvSpPr>
        <p:spPr>
          <a:xfrm>
            <a:off x="5429923" y="5227409"/>
            <a:ext cx="1324837" cy="245984"/>
          </a:xfrm>
          <a:prstGeom prst="rect">
            <a:avLst/>
          </a:prstGeom>
          <a:noFill/>
        </p:spPr>
        <p:txBody>
          <a:bodyPr wrap="square" rtlCol="0" anchor="ctr">
            <a:noAutofit/>
          </a:bodyPr>
          <a:lstStyle/>
          <a:p>
            <a:pPr fontAlgn="ctr">
              <a:lnSpc>
                <a:spcPct val="130000"/>
              </a:lnSpc>
            </a:pPr>
            <a:r>
              <a:rPr lang="ru-RU" sz="1400" dirty="0">
                <a:latin typeface="Arial" panose="020B0604020202020204" pitchFamily="34" charset="0"/>
                <a:cs typeface="Arial" panose="020B0604020202020204" pitchFamily="34" charset="0"/>
              </a:rPr>
              <a:t>Соответствие</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Right Arrow 157"/>
          <p:cNvSpPr/>
          <p:nvPr/>
        </p:nvSpPr>
        <p:spPr>
          <a:xfrm flipH="1">
            <a:off x="5108882" y="5284547"/>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文本框 1"/>
          <p:cNvSpPr txBox="1"/>
          <p:nvPr/>
        </p:nvSpPr>
        <p:spPr>
          <a:xfrm>
            <a:off x="1076582" y="1972692"/>
            <a:ext cx="1458305" cy="640720"/>
          </a:xfrm>
          <a:prstGeom prst="rect">
            <a:avLst/>
          </a:prstGeom>
          <a:noFill/>
        </p:spPr>
        <p:txBody>
          <a:bodyPr wrap="square" rtlCol="0">
            <a:spAutoFit/>
          </a:bodyPr>
          <a:lstStyle/>
          <a:p>
            <a:pPr algn="ctr" defTabSz="914400" fontAlgn="ctr"/>
            <a:r>
              <a:rPr lang="ru-RU" altLang="zh-CN" sz="1200" dirty="0">
                <a:latin typeface="Arial" panose="020B0604020202020204" pitchFamily="34" charset="0"/>
                <a:cs typeface="Arial" panose="020B0604020202020204" pitchFamily="34" charset="0"/>
              </a:rPr>
              <a:t>IP-адрес назначения:</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defTabSz="914400" fontAlgn="ctr"/>
            <a:r>
              <a:rPr lang="ru-RU" altLang="zh-CN" sz="1200" dirty="0">
                <a:latin typeface="Arial" panose="020B0604020202020204" pitchFamily="34" charset="0"/>
                <a:cs typeface="Arial" panose="020B0604020202020204" pitchFamily="34" charset="0"/>
              </a:rPr>
              <a:t>192.168.2.2</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122191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Пример самого длинного соответствия (2)</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40" name="矩形 39"/>
          <p:cNvSpPr/>
          <p:nvPr/>
        </p:nvSpPr>
        <p:spPr>
          <a:xfrm>
            <a:off x="6095999" y="2786025"/>
            <a:ext cx="5909818" cy="2419124"/>
          </a:xfrm>
          <a:prstGeom prst="rect">
            <a:avLst/>
          </a:prstGeom>
        </p:spPr>
        <p:txBody>
          <a:bodyPr wrap="square">
            <a:spAutoFit/>
          </a:bodyPr>
          <a:lstStyle/>
          <a:p>
            <a:pPr marL="301625" indent="-301625" defTabSz="801688" fontAlgn="ctr">
              <a:lnSpc>
                <a:spcPct val="140000"/>
              </a:lnSpc>
              <a:spcBef>
                <a:spcPct val="30000"/>
              </a:spcBef>
              <a:spcAft>
                <a:spcPct val="0"/>
              </a:spcAft>
              <a:buSzTx/>
              <a:buFont typeface="Arial" panose="020B0604020202020204" pitchFamily="34" charset="0"/>
              <a:buChar char="•"/>
            </a:pPr>
            <a:r>
              <a:rPr lang="ru-RU" dirty="0">
                <a:solidFill>
                  <a:prstClr val="black"/>
                </a:solidFill>
                <a:latin typeface="Arial" panose="020B0604020202020204" pitchFamily="34" charset="0"/>
                <a:cs typeface="Arial" panose="020B0604020202020204" pitchFamily="34" charset="0"/>
              </a:rPr>
              <a:t>Согласно правилу самого длинного соответствия, в таблице IP-маршрутизации только маршрут к 192.168.3.0/24 соответствует IP-адресу назначения 192.168.3.2. Поэтому этот маршрут используется для пересылки пакетов, предназначенных для 192.168.3.2.</a:t>
            </a:r>
          </a:p>
        </p:txBody>
      </p:sp>
      <p:pic>
        <p:nvPicPr>
          <p:cNvPr id="2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891644" y="2851840"/>
            <a:ext cx="541200" cy="442799"/>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2851840"/>
            <a:ext cx="541200" cy="442799"/>
          </a:xfrm>
          <a:prstGeom prst="rect">
            <a:avLst/>
          </a:prstGeom>
          <a:noFill/>
        </p:spPr>
      </p:pic>
      <p:pic>
        <p:nvPicPr>
          <p:cNvPr id="3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1879732"/>
            <a:ext cx="541200" cy="442799"/>
          </a:xfrm>
          <a:prstGeom prst="rect">
            <a:avLst/>
          </a:prstGeom>
          <a:noFill/>
        </p:spPr>
      </p:pic>
      <p:pic>
        <p:nvPicPr>
          <p:cNvPr id="3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95900" y="3709866"/>
            <a:ext cx="541200" cy="442799"/>
          </a:xfrm>
          <a:prstGeom prst="rect">
            <a:avLst/>
          </a:prstGeom>
          <a:noFill/>
        </p:spPr>
      </p:pic>
      <p:cxnSp>
        <p:nvCxnSpPr>
          <p:cNvPr id="32" name="直接连接符 31"/>
          <p:cNvCxnSpPr>
            <a:stCxn id="28" idx="3"/>
            <a:endCxn id="30" idx="1"/>
          </p:cNvCxnSpPr>
          <p:nvPr/>
        </p:nvCxnSpPr>
        <p:spPr bwMode="auto">
          <a:xfrm flipV="1">
            <a:off x="3432844" y="2101132"/>
            <a:ext cx="1763056" cy="97210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33" name="直接连接符 32"/>
          <p:cNvCxnSpPr>
            <a:stCxn id="28" idx="3"/>
            <a:endCxn id="29" idx="1"/>
          </p:cNvCxnSpPr>
          <p:nvPr/>
        </p:nvCxnSpPr>
        <p:spPr bwMode="auto">
          <a:xfrm>
            <a:off x="3432844" y="3073240"/>
            <a:ext cx="1763056" cy="0"/>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41" name="直接连接符 40"/>
          <p:cNvCxnSpPr>
            <a:stCxn id="28" idx="3"/>
            <a:endCxn id="31" idx="1"/>
          </p:cNvCxnSpPr>
          <p:nvPr/>
        </p:nvCxnSpPr>
        <p:spPr bwMode="auto">
          <a:xfrm>
            <a:off x="3432844" y="3073240"/>
            <a:ext cx="1763056" cy="858026"/>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4079776" y="191573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10.1.1.2/30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44" name="TextBox 31"/>
          <p:cNvSpPr txBox="1">
            <a:spLocks noChangeArrowheads="1"/>
          </p:cNvSpPr>
          <p:nvPr/>
        </p:nvSpPr>
        <p:spPr bwMode="auto">
          <a:xfrm>
            <a:off x="4079776" y="276916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20.1.1.2/30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45" name="TextBox 31"/>
          <p:cNvSpPr txBox="1">
            <a:spLocks noChangeArrowheads="1"/>
          </p:cNvSpPr>
          <p:nvPr/>
        </p:nvSpPr>
        <p:spPr bwMode="auto">
          <a:xfrm>
            <a:off x="4079776" y="385995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30.1.1.2/30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3" name="直接箭头连接符 52"/>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54" name="TextBox 35"/>
          <p:cNvSpPr txBox="1">
            <a:spLocks noChangeArrowheads="1"/>
          </p:cNvSpPr>
          <p:nvPr/>
        </p:nvSpPr>
        <p:spPr bwMode="auto">
          <a:xfrm>
            <a:off x="2857524" y="2528900"/>
            <a:ext cx="61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圆角矩形 75"/>
          <p:cNvSpPr/>
          <p:nvPr/>
        </p:nvSpPr>
        <p:spPr>
          <a:xfrm>
            <a:off x="443373" y="1700264"/>
            <a:ext cx="5652626"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6" name="圆角矩形 75"/>
          <p:cNvSpPr/>
          <p:nvPr/>
        </p:nvSpPr>
        <p:spPr>
          <a:xfrm>
            <a:off x="443372" y="1268760"/>
            <a:ext cx="5652627"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Пример самого длинного соответствия</a:t>
            </a:r>
          </a:p>
        </p:txBody>
      </p:sp>
      <p:sp>
        <p:nvSpPr>
          <p:cNvPr id="57" name="Text Box 12"/>
          <p:cNvSpPr txBox="1">
            <a:spLocks noChangeArrowheads="1"/>
          </p:cNvSpPr>
          <p:nvPr/>
        </p:nvSpPr>
        <p:spPr bwMode="auto">
          <a:xfrm>
            <a:off x="1656485" y="4118330"/>
            <a:ext cx="31805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altLang="zh-CN" sz="1400" b="1" dirty="0">
                <a:cs typeface="Arial" panose="020B0604020202020204" pitchFamily="34" charset="0"/>
              </a:rPr>
              <a:t>Таблица IP-маршрутизации RTA</a:t>
            </a:r>
            <a:endParaRPr lang="ru-RU" sz="1400" b="1" dirty="0">
              <a:cs typeface="Arial" panose="020B0604020202020204" pitchFamily="34" charset="0"/>
            </a:endParaRPr>
          </a:p>
        </p:txBody>
      </p:sp>
      <p:graphicFrame>
        <p:nvGraphicFramePr>
          <p:cNvPr id="58" name="表格 57"/>
          <p:cNvGraphicFramePr>
            <a:graphicFrameLocks noGrp="1"/>
          </p:cNvGraphicFramePr>
          <p:nvPr>
            <p:extLst>
              <p:ext uri="{D42A27DB-BD31-4B8C-83A1-F6EECF244321}">
                <p14:modId xmlns:p14="http://schemas.microsoft.com/office/powerpoint/2010/main" val="3106320438"/>
              </p:ext>
            </p:extLst>
          </p:nvPr>
        </p:nvGraphicFramePr>
        <p:xfrm>
          <a:off x="1713856" y="4473116"/>
          <a:ext cx="3249946" cy="1432560"/>
        </p:xfrm>
        <a:graphic>
          <a:graphicData uri="http://schemas.openxmlformats.org/drawingml/2006/table">
            <a:tbl>
              <a:tblPr/>
              <a:tblGrid>
                <a:gridCol w="1958846">
                  <a:extLst>
                    <a:ext uri="{9D8B030D-6E8A-4147-A177-3AD203B41FA5}">
                      <a16:colId xmlns:a16="http://schemas.microsoft.com/office/drawing/2014/main" xmlns="" val="20000"/>
                    </a:ext>
                  </a:extLst>
                </a:gridCol>
                <a:gridCol w="1291100">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переход</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ru-RU" sz="1400" noProof="0" dirty="0">
                          <a:solidFill>
                            <a:schemeClr val="tx1"/>
                          </a:solidFill>
                          <a:latin typeface="Arial" panose="020B0604020202020204" pitchFamily="34" charset="0"/>
                          <a:cs typeface="Arial" panose="020B0604020202020204" pitchFamily="34" charset="0"/>
                        </a:rPr>
                        <a:t>192.168.0.0/16</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L="0" algn="ctr" defTabSz="914034" rtl="0" eaLnBrk="1" fontAlgn="ctr" latinLnBrk="0" hangingPunct="1">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192.168.2.0/24</a:t>
                      </a:r>
                      <a:endParaRPr lang="ru-RU" altLang="zh-CN" sz="14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fontAlgn="ctr" latinLnBrk="0" hangingPunct="1">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20.1.1.2</a:t>
                      </a:r>
                      <a:endParaRPr lang="ru-RU" altLang="zh-CN" sz="140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ctr" defTabSz="914034" rtl="0" eaLnBrk="1" fontAlgn="ctr" latinLnBrk="0" hangingPunct="1">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192.168.3.0/24</a:t>
                      </a:r>
                      <a:endParaRPr lang="ru-RU" altLang="zh-CN" sz="14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fontAlgn="ctr" latinLnBrk="0" hangingPunct="1">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30.1.1.2</a:t>
                      </a:r>
                      <a:endParaRPr lang="ru-RU" altLang="zh-CN" sz="14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0" name="下箭头 63"/>
          <p:cNvSpPr/>
          <p:nvPr/>
        </p:nvSpPr>
        <p:spPr>
          <a:xfrm rot="10800000" flipV="1">
            <a:off x="2622244" y="3430893"/>
            <a:ext cx="1080000" cy="635358"/>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4" name="TextBox 55"/>
          <p:cNvSpPr txBox="1"/>
          <p:nvPr/>
        </p:nvSpPr>
        <p:spPr>
          <a:xfrm>
            <a:off x="5412044" y="5565747"/>
            <a:ext cx="1367910" cy="274594"/>
          </a:xfrm>
          <a:prstGeom prst="rect">
            <a:avLst/>
          </a:prstGeom>
          <a:noFill/>
        </p:spPr>
        <p:txBody>
          <a:bodyPr wrap="square" rtlCol="0" anchor="ctr">
            <a:noAutofit/>
          </a:bodyPr>
          <a:lstStyle/>
          <a:p>
            <a:pPr algn="ctr" fontAlgn="ctr"/>
            <a:r>
              <a:rPr lang="ru-RU" sz="1400" dirty="0">
                <a:latin typeface="Arial" panose="020B0604020202020204" pitchFamily="34" charset="0"/>
                <a:cs typeface="Arial" panose="020B0604020202020204" pitchFamily="34" charset="0"/>
              </a:rPr>
              <a:t>Соответствие</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5" name="Right Arrow 157"/>
          <p:cNvSpPr/>
          <p:nvPr/>
        </p:nvSpPr>
        <p:spPr>
          <a:xfrm flipH="1">
            <a:off x="5064226" y="5574684"/>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矩形 41"/>
          <p:cNvSpPr/>
          <p:nvPr/>
        </p:nvSpPr>
        <p:spPr>
          <a:xfrm>
            <a:off x="1389067" y="3223882"/>
            <a:ext cx="774203" cy="274594"/>
          </a:xfrm>
          <a:prstGeom prst="rect">
            <a:avLst/>
          </a:prstGeom>
        </p:spPr>
        <p:txBody>
          <a:bodyPr wrap="none">
            <a:spAutoFit/>
          </a:bodyPr>
          <a:lstStyle/>
          <a:p>
            <a:pPr lvl="0" algn="ctr" defTabSz="914400" fontAlgn="ctr"/>
            <a:r>
              <a:rPr lang="ru-RU" sz="1200" b="1" dirty="0">
                <a:solidFill>
                  <a:prstClr val="black"/>
                </a:solidFill>
                <a:latin typeface="Arial" panose="020B0604020202020204" pitchFamily="34" charset="0"/>
                <a:cs typeface="Arial" panose="020B0604020202020204" pitchFamily="34" charset="0"/>
              </a:rPr>
              <a:t>Данные</a:t>
            </a:r>
            <a:endParaRPr lang="ru-RU" altLang="zh-CN" sz="120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8" name="组合 47"/>
          <p:cNvGrpSpPr/>
          <p:nvPr/>
        </p:nvGrpSpPr>
        <p:grpSpPr>
          <a:xfrm rot="10800000">
            <a:off x="1557416" y="2871460"/>
            <a:ext cx="506136" cy="339795"/>
            <a:chOff x="7383369" y="3528374"/>
            <a:chExt cx="321775" cy="216024"/>
          </a:xfrm>
        </p:grpSpPr>
        <p:sp>
          <p:nvSpPr>
            <p:cNvPr id="59" name="同侧圆角矩形 5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63" name="等腰三角形 6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cs typeface="Arial" panose="020B0604020202020204" pitchFamily="34" charset="0"/>
              </a:endParaRPr>
            </a:p>
          </p:txBody>
        </p:sp>
      </p:grpSp>
      <p:sp>
        <p:nvSpPr>
          <p:cNvPr id="37" name="云形 36"/>
          <p:cNvSpPr/>
          <p:nvPr/>
        </p:nvSpPr>
        <p:spPr bwMode="auto">
          <a:xfrm>
            <a:off x="978904" y="1898999"/>
            <a:ext cx="1628552" cy="810085"/>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pPr>
            <a:endParaRPr kumimoji="0" lang="ru-RU" altLang="zh-CN" sz="1200" b="1"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8" name="文本框 37"/>
          <p:cNvSpPr txBox="1"/>
          <p:nvPr/>
        </p:nvSpPr>
        <p:spPr>
          <a:xfrm>
            <a:off x="1076582" y="1972692"/>
            <a:ext cx="1458305" cy="640720"/>
          </a:xfrm>
          <a:prstGeom prst="rect">
            <a:avLst/>
          </a:prstGeom>
          <a:noFill/>
        </p:spPr>
        <p:txBody>
          <a:bodyPr wrap="square" rtlCol="0">
            <a:spAutoFit/>
          </a:bodyPr>
          <a:lstStyle/>
          <a:p>
            <a:pPr algn="ctr" defTabSz="914400" fontAlgn="ctr"/>
            <a:r>
              <a:rPr lang="ru-RU" altLang="zh-CN" sz="1200" dirty="0">
                <a:latin typeface="Arial" panose="020B0604020202020204" pitchFamily="34" charset="0"/>
                <a:cs typeface="Arial" panose="020B0604020202020204" pitchFamily="34" charset="0"/>
              </a:rPr>
              <a:t>IP-адрес назначения:</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defTabSz="914400" fontAlgn="ctr"/>
            <a:r>
              <a:rPr lang="ru-RU" altLang="zh-CN" sz="1200" dirty="0">
                <a:latin typeface="Arial" panose="020B0604020202020204" pitchFamily="34" charset="0"/>
                <a:cs typeface="Arial" panose="020B0604020202020204" pitchFamily="34" charset="0"/>
              </a:rPr>
              <a:t>192.168.3.2</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7328099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159"/>
          <p:cNvSpPr/>
          <p:nvPr/>
        </p:nvSpPr>
        <p:spPr>
          <a:xfrm flipH="1">
            <a:off x="865974" y="3361495"/>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 name="标题 10"/>
          <p:cNvSpPr>
            <a:spLocks noGrp="1"/>
          </p:cNvSpPr>
          <p:nvPr>
            <p:ph type="title"/>
          </p:nvPr>
        </p:nvSpPr>
        <p:spPr/>
        <p:txBody>
          <a:bodyPr/>
          <a:lstStyle/>
          <a:p>
            <a:r>
              <a:rPr lang="ru-RU" dirty="0">
                <a:latin typeface="Arial" panose="020B0604020202020204" pitchFamily="34" charset="0"/>
                <a:cs typeface="Arial" panose="020B0604020202020204" pitchFamily="34" charset="0"/>
              </a:rPr>
              <a:t>Пересылка на основе маршрутов</a:t>
            </a:r>
          </a:p>
        </p:txBody>
      </p:sp>
      <p:cxnSp>
        <p:nvCxnSpPr>
          <p:cNvPr id="47" name="直接连接符 46"/>
          <p:cNvCxnSpPr>
            <a:stCxn id="71" idx="8"/>
            <a:endCxn id="51" idx="1"/>
          </p:cNvCxnSpPr>
          <p:nvPr/>
        </p:nvCxnSpPr>
        <p:spPr bwMode="auto">
          <a:xfrm>
            <a:off x="1865753" y="3683191"/>
            <a:ext cx="845931" cy="340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endCxn id="60" idx="1"/>
          </p:cNvCxnSpPr>
          <p:nvPr/>
        </p:nvCxnSpPr>
        <p:spPr bwMode="auto">
          <a:xfrm>
            <a:off x="8511016" y="3682741"/>
            <a:ext cx="656757" cy="385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矩形 49"/>
          <p:cNvSpPr/>
          <p:nvPr/>
        </p:nvSpPr>
        <p:spPr>
          <a:xfrm>
            <a:off x="2583747" y="3182285"/>
            <a:ext cx="981276" cy="305105"/>
          </a:xfrm>
          <a:prstGeom prst="rect">
            <a:avLst/>
          </a:prstGeom>
        </p:spPr>
        <p:txBody>
          <a:bodyPr wrap="square" anchor="ctr">
            <a:spAutoFit/>
          </a:bodyPr>
          <a:lstStyle/>
          <a:p>
            <a:pPr algn="ctr" fontAlgn="ctr"/>
            <a:r>
              <a:rPr lang="ru-RU" sz="1400" b="1" dirty="0">
                <a:latin typeface="Arial" panose="020B0604020202020204" pitchFamily="34" charset="0"/>
                <a:cs typeface="Arial" panose="020B0604020202020204" pitchFamily="34" charset="0"/>
              </a:rPr>
              <a:t>Шлюз</a:t>
            </a:r>
          </a:p>
        </p:txBody>
      </p:sp>
      <p:pic>
        <p:nvPicPr>
          <p:cNvPr id="55" name="图片 54" descr="PC.png"/>
          <p:cNvPicPr>
            <a:picLocks noChangeAspect="1"/>
          </p:cNvPicPr>
          <p:nvPr/>
        </p:nvPicPr>
        <p:blipFill>
          <a:blip r:embed="rId3"/>
          <a:stretch>
            <a:fillRect/>
          </a:stretch>
        </p:blipFill>
        <p:spPr>
          <a:xfrm>
            <a:off x="1045994" y="3752892"/>
            <a:ext cx="516826" cy="396922"/>
          </a:xfrm>
          <a:prstGeom prst="rect">
            <a:avLst/>
          </a:prstGeom>
        </p:spPr>
      </p:pic>
      <p:pic>
        <p:nvPicPr>
          <p:cNvPr id="61" name="图片 60" descr="PC.png"/>
          <p:cNvPicPr>
            <a:picLocks noChangeAspect="1"/>
          </p:cNvPicPr>
          <p:nvPr/>
        </p:nvPicPr>
        <p:blipFill>
          <a:blip r:embed="rId3"/>
          <a:stretch>
            <a:fillRect/>
          </a:stretch>
        </p:blipFill>
        <p:spPr>
          <a:xfrm>
            <a:off x="10905112" y="3844790"/>
            <a:ext cx="516826" cy="396922"/>
          </a:xfrm>
          <a:prstGeom prst="rect">
            <a:avLst/>
          </a:prstGeom>
        </p:spPr>
      </p:pic>
      <p:sp>
        <p:nvSpPr>
          <p:cNvPr id="66" name="矩形 65"/>
          <p:cNvSpPr/>
          <p:nvPr/>
        </p:nvSpPr>
        <p:spPr>
          <a:xfrm>
            <a:off x="8920722" y="3153589"/>
            <a:ext cx="1029045" cy="305105"/>
          </a:xfrm>
          <a:prstGeom prst="rect">
            <a:avLst/>
          </a:prstGeom>
        </p:spPr>
        <p:txBody>
          <a:bodyPr wrap="square" anchor="ctr">
            <a:spAutoFit/>
          </a:bodyPr>
          <a:lstStyle/>
          <a:p>
            <a:pPr algn="ctr" fontAlgn="ctr"/>
            <a:r>
              <a:rPr lang="ru-RU" sz="1400" b="1" dirty="0">
                <a:latin typeface="Arial" panose="020B0604020202020204" pitchFamily="34" charset="0"/>
                <a:cs typeface="Arial" panose="020B0604020202020204" pitchFamily="34" charset="0"/>
              </a:rPr>
              <a:t>Шлюз</a:t>
            </a:r>
          </a:p>
        </p:txBody>
      </p:sp>
      <p:cxnSp>
        <p:nvCxnSpPr>
          <p:cNvPr id="67" name="直接连接符 66"/>
          <p:cNvCxnSpPr>
            <a:stCxn id="51" idx="3"/>
            <a:endCxn id="52" idx="1"/>
          </p:cNvCxnSpPr>
          <p:nvPr/>
        </p:nvCxnSpPr>
        <p:spPr bwMode="auto">
          <a:xfrm>
            <a:off x="3251684" y="3686594"/>
            <a:ext cx="29343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直接连接符 67"/>
          <p:cNvCxnSpPr/>
          <p:nvPr/>
        </p:nvCxnSpPr>
        <p:spPr bwMode="auto">
          <a:xfrm>
            <a:off x="6682529" y="3682741"/>
            <a:ext cx="25611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2651322" y="3913420"/>
            <a:ext cx="648072" cy="307777"/>
          </a:xfrm>
          <a:prstGeom prst="rect">
            <a:avLst/>
          </a:prstGeom>
        </p:spPr>
        <p:txBody>
          <a:bodyPr wrap="square" anchor="ctr">
            <a:spAutoFit/>
          </a:bodyPr>
          <a:lstStyle/>
          <a:p>
            <a:pPr algn="ctr" fontAlgn="ctr"/>
            <a:r>
              <a:rPr lang="ru-RU" sz="1400" b="1" dirty="0">
                <a:latin typeface="Arial" panose="020B0604020202020204" pitchFamily="34" charset="0"/>
                <a:cs typeface="Arial" panose="020B0604020202020204" pitchFamily="34" charset="0"/>
              </a:rPr>
              <a:t>R1</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矩形 73"/>
          <p:cNvSpPr/>
          <p:nvPr/>
        </p:nvSpPr>
        <p:spPr>
          <a:xfrm>
            <a:off x="6133390" y="3909790"/>
            <a:ext cx="648072" cy="307777"/>
          </a:xfrm>
          <a:prstGeom prst="rect">
            <a:avLst/>
          </a:prstGeom>
        </p:spPr>
        <p:txBody>
          <a:bodyPr wrap="square" anchor="ctr">
            <a:spAutoFit/>
          </a:bodyPr>
          <a:lstStyle/>
          <a:p>
            <a:pPr algn="ctr" fontAlgn="ctr"/>
            <a:r>
              <a:rPr lang="ru-RU" sz="1400" b="1" dirty="0">
                <a:latin typeface="Arial" panose="020B0604020202020204" pitchFamily="34" charset="0"/>
                <a:cs typeface="Arial" panose="020B0604020202020204" pitchFamily="34" charset="0"/>
              </a:rPr>
              <a:t>R2</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6" name="矩形 75"/>
          <p:cNvSpPr/>
          <p:nvPr/>
        </p:nvSpPr>
        <p:spPr>
          <a:xfrm>
            <a:off x="9107561" y="3913420"/>
            <a:ext cx="648072" cy="307777"/>
          </a:xfrm>
          <a:prstGeom prst="rect">
            <a:avLst/>
          </a:prstGeom>
        </p:spPr>
        <p:txBody>
          <a:bodyPr wrap="square" anchor="ctr">
            <a:spAutoFit/>
          </a:bodyPr>
          <a:lstStyle/>
          <a:p>
            <a:pPr algn="ctr" fontAlgn="ctr"/>
            <a:r>
              <a:rPr lang="ru-RU" sz="1400" b="1" dirty="0">
                <a:latin typeface="Arial" panose="020B0604020202020204" pitchFamily="34" charset="0"/>
                <a:cs typeface="Arial" panose="020B0604020202020204" pitchFamily="34" charset="0"/>
              </a:rPr>
              <a:t>R3</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4" name="矩形 93"/>
          <p:cNvSpPr/>
          <p:nvPr/>
        </p:nvSpPr>
        <p:spPr>
          <a:xfrm>
            <a:off x="2072111" y="3356605"/>
            <a:ext cx="660288"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GE0/1</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矩形 94"/>
          <p:cNvSpPr/>
          <p:nvPr/>
        </p:nvSpPr>
        <p:spPr>
          <a:xfrm>
            <a:off x="6661748" y="3356605"/>
            <a:ext cx="683884" cy="276999"/>
          </a:xfrm>
          <a:prstGeom prst="rect">
            <a:avLst/>
          </a:prstGeom>
        </p:spPr>
        <p:txBody>
          <a:bodyPr wrap="square" anchor="ctr">
            <a:spAutoFit/>
          </a:bodyPr>
          <a:lstStyle/>
          <a:p>
            <a:pPr algn="ctr" fontAlgn="ctr"/>
            <a:r>
              <a:rPr lang="ru-RU" sz="1200" dirty="0">
                <a:solidFill>
                  <a:srgbClr val="EC7061"/>
                </a:solidFill>
                <a:latin typeface="Arial" panose="020B0604020202020204" pitchFamily="34" charset="0"/>
                <a:cs typeface="Arial" panose="020B0604020202020204" pitchFamily="34" charset="0"/>
              </a:rPr>
              <a:t>GE0/1</a:t>
            </a:r>
            <a:endParaRPr lang="ru-RU" altLang="zh-CN" sz="120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矩形 95"/>
          <p:cNvSpPr/>
          <p:nvPr/>
        </p:nvSpPr>
        <p:spPr>
          <a:xfrm>
            <a:off x="5335564" y="3705535"/>
            <a:ext cx="840010"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20.0.1.2</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7" name="矩形 96"/>
          <p:cNvSpPr/>
          <p:nvPr/>
        </p:nvSpPr>
        <p:spPr>
          <a:xfrm>
            <a:off x="3241514" y="3705535"/>
            <a:ext cx="1163501" cy="276999"/>
          </a:xfrm>
          <a:prstGeom prst="rect">
            <a:avLst/>
          </a:prstGeom>
        </p:spPr>
        <p:txBody>
          <a:bodyPr wrap="square" anchor="ctr">
            <a:spAutoFit/>
          </a:bodyPr>
          <a:lstStyle/>
          <a:p>
            <a:pPr fontAlgn="ctr"/>
            <a:r>
              <a:rPr lang="ru-RU" sz="1200" dirty="0">
                <a:latin typeface="Arial" panose="020B0604020202020204" pitchFamily="34" charset="0"/>
                <a:cs typeface="Arial" panose="020B0604020202020204" pitchFamily="34" charset="0"/>
              </a:rPr>
              <a:t>20.0.1.1</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8" name="矩形 97"/>
          <p:cNvSpPr/>
          <p:nvPr/>
        </p:nvSpPr>
        <p:spPr>
          <a:xfrm>
            <a:off x="6661748" y="3705535"/>
            <a:ext cx="775225" cy="276999"/>
          </a:xfrm>
          <a:prstGeom prst="rect">
            <a:avLst/>
          </a:prstGeom>
        </p:spPr>
        <p:txBody>
          <a:bodyPr wrap="square" anchor="ctr">
            <a:spAutoFit/>
          </a:bodyPr>
          <a:lstStyle/>
          <a:p>
            <a:pPr algn="ctr" fontAlgn="ctr"/>
            <a:r>
              <a:rPr lang="ru-RU" sz="1200" dirty="0">
                <a:latin typeface="Arial" panose="020B0604020202020204" pitchFamily="34" charset="0"/>
                <a:cs typeface="Arial" panose="020B0604020202020204" pitchFamily="34" charset="0"/>
              </a:rPr>
              <a:t>30.0.1.1</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9" name="矩形 98"/>
          <p:cNvSpPr/>
          <p:nvPr/>
        </p:nvSpPr>
        <p:spPr>
          <a:xfrm>
            <a:off x="8432623" y="3705535"/>
            <a:ext cx="758064"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30.0.1.2</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5" name="矩形 104"/>
          <p:cNvSpPr/>
          <p:nvPr/>
        </p:nvSpPr>
        <p:spPr>
          <a:xfrm>
            <a:off x="3275141" y="3405950"/>
            <a:ext cx="717839" cy="276999"/>
          </a:xfrm>
          <a:prstGeom prst="rect">
            <a:avLst/>
          </a:prstGeom>
        </p:spPr>
        <p:txBody>
          <a:bodyPr wrap="square" anchor="ctr">
            <a:spAutoFit/>
          </a:bodyPr>
          <a:lstStyle/>
          <a:p>
            <a:pPr fontAlgn="ctr"/>
            <a:r>
              <a:rPr lang="ru-RU" sz="1200" dirty="0">
                <a:solidFill>
                  <a:srgbClr val="EC7061"/>
                </a:solidFill>
                <a:latin typeface="Arial" panose="020B0604020202020204" pitchFamily="34" charset="0"/>
                <a:cs typeface="Arial" panose="020B0604020202020204" pitchFamily="34" charset="0"/>
              </a:rPr>
              <a:t>GE0/0</a:t>
            </a:r>
            <a:endParaRPr lang="ru-RU" altLang="zh-CN" sz="120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6" name="矩形 105"/>
          <p:cNvSpPr/>
          <p:nvPr/>
        </p:nvSpPr>
        <p:spPr>
          <a:xfrm>
            <a:off x="5390700" y="3367665"/>
            <a:ext cx="784874"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GE0/0</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7" name="矩形 106"/>
          <p:cNvSpPr/>
          <p:nvPr/>
        </p:nvSpPr>
        <p:spPr>
          <a:xfrm>
            <a:off x="8529658" y="3356605"/>
            <a:ext cx="661029"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GE0/0</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8" name="矩形 107"/>
          <p:cNvSpPr/>
          <p:nvPr/>
        </p:nvSpPr>
        <p:spPr>
          <a:xfrm>
            <a:off x="9662862" y="3356605"/>
            <a:ext cx="703683" cy="276999"/>
          </a:xfrm>
          <a:prstGeom prst="rect">
            <a:avLst/>
          </a:prstGeom>
        </p:spPr>
        <p:txBody>
          <a:bodyPr wrap="square" anchor="ctr">
            <a:spAutoFit/>
          </a:bodyPr>
          <a:lstStyle/>
          <a:p>
            <a:pPr fontAlgn="ctr"/>
            <a:r>
              <a:rPr lang="ru-RU" sz="1200" dirty="0">
                <a:solidFill>
                  <a:srgbClr val="EC7061"/>
                </a:solidFill>
                <a:latin typeface="Arial" panose="020B0604020202020204" pitchFamily="34" charset="0"/>
                <a:cs typeface="Arial" panose="020B0604020202020204" pitchFamily="34" charset="0"/>
              </a:rPr>
              <a:t>GE0/1</a:t>
            </a:r>
            <a:endParaRPr lang="ru-RU" altLang="zh-CN" sz="120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6" name="直接连接符 115"/>
          <p:cNvCxnSpPr>
            <a:stCxn id="60" idx="3"/>
            <a:endCxn id="59" idx="21"/>
          </p:cNvCxnSpPr>
          <p:nvPr/>
        </p:nvCxnSpPr>
        <p:spPr bwMode="auto">
          <a:xfrm flipV="1">
            <a:off x="9707773" y="3682949"/>
            <a:ext cx="797826" cy="364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63" name="表格 62"/>
          <p:cNvGraphicFramePr>
            <a:graphicFrameLocks noGrp="1"/>
          </p:cNvGraphicFramePr>
          <p:nvPr>
            <p:extLst>
              <p:ext uri="{D42A27DB-BD31-4B8C-83A1-F6EECF244321}">
                <p14:modId xmlns:p14="http://schemas.microsoft.com/office/powerpoint/2010/main" val="300459744"/>
              </p:ext>
            </p:extLst>
          </p:nvPr>
        </p:nvGraphicFramePr>
        <p:xfrm>
          <a:off x="1449859" y="4675085"/>
          <a:ext cx="3574425" cy="1589760"/>
        </p:xfrm>
        <a:graphic>
          <a:graphicData uri="http://schemas.openxmlformats.org/drawingml/2006/table">
            <a:tbl>
              <a:tblPr/>
              <a:tblGrid>
                <a:gridCol w="1501547">
                  <a:extLst>
                    <a:ext uri="{9D8B030D-6E8A-4147-A177-3AD203B41FA5}">
                      <a16:colId xmlns:a16="http://schemas.microsoft.com/office/drawing/2014/main" xmlns="" val="20000"/>
                    </a:ext>
                  </a:extLst>
                </a:gridCol>
                <a:gridCol w="1040491">
                  <a:extLst>
                    <a:ext uri="{9D8B030D-6E8A-4147-A177-3AD203B41FA5}">
                      <a16:colId xmlns:a16="http://schemas.microsoft.com/office/drawing/2014/main" xmlns="" val="20001"/>
                    </a:ext>
                  </a:extLst>
                </a:gridCol>
                <a:gridCol w="1032387">
                  <a:extLst>
                    <a:ext uri="{9D8B030D-6E8A-4147-A177-3AD203B41FA5}">
                      <a16:colId xmlns:a16="http://schemas.microsoft.com/office/drawing/2014/main" xmlns="" val="20002"/>
                    </a:ext>
                  </a:extLst>
                </a:gridCol>
              </a:tblGrid>
              <a:tr h="288000">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10.0.1.0/24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algn="ctr" fontAlgn="ctr">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40.0.1.0/24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20.0.1.2</a:t>
                      </a:r>
                      <a:endParaRPr lang="ru-RU" altLang="zh-CN" sz="1200" b="1"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GE0/0</a:t>
                      </a:r>
                      <a:endParaRPr lang="ru-RU" altLang="zh-CN" sz="1200" b="1"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5" name="表格 64"/>
          <p:cNvGraphicFramePr>
            <a:graphicFrameLocks noGrp="1"/>
          </p:cNvGraphicFramePr>
          <p:nvPr>
            <p:extLst>
              <p:ext uri="{D42A27DB-BD31-4B8C-83A1-F6EECF244321}">
                <p14:modId xmlns:p14="http://schemas.microsoft.com/office/powerpoint/2010/main" val="4025100624"/>
              </p:ext>
            </p:extLst>
          </p:nvPr>
        </p:nvGraphicFramePr>
        <p:xfrm>
          <a:off x="4847636" y="1176973"/>
          <a:ext cx="3952235" cy="1589760"/>
        </p:xfrm>
        <a:graphic>
          <a:graphicData uri="http://schemas.openxmlformats.org/drawingml/2006/table">
            <a:tbl>
              <a:tblPr/>
              <a:tblGrid>
                <a:gridCol w="1637914">
                  <a:extLst>
                    <a:ext uri="{9D8B030D-6E8A-4147-A177-3AD203B41FA5}">
                      <a16:colId xmlns:a16="http://schemas.microsoft.com/office/drawing/2014/main" xmlns="" val="20000"/>
                    </a:ext>
                  </a:extLst>
                </a:gridCol>
                <a:gridCol w="1193956">
                  <a:extLst>
                    <a:ext uri="{9D8B030D-6E8A-4147-A177-3AD203B41FA5}">
                      <a16:colId xmlns:a16="http://schemas.microsoft.com/office/drawing/2014/main" xmlns="" val="20001"/>
                    </a:ext>
                  </a:extLst>
                </a:gridCol>
                <a:gridCol w="1120365">
                  <a:extLst>
                    <a:ext uri="{9D8B030D-6E8A-4147-A177-3AD203B41FA5}">
                      <a16:colId xmlns:a16="http://schemas.microsoft.com/office/drawing/2014/main" xmlns="" val="20002"/>
                    </a:ext>
                  </a:extLst>
                </a:gridCol>
              </a:tblGrid>
              <a:tr h="288000">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20.0.1.0/24</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40.0.1.0/24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30.0.1.2</a:t>
                      </a:r>
                      <a:endParaRPr lang="ru-RU" altLang="zh-CN" sz="12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GE0/1</a:t>
                      </a:r>
                      <a:endParaRPr lang="ru-RU" altLang="zh-CN" sz="12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9" name="表格 68"/>
          <p:cNvGraphicFramePr>
            <a:graphicFrameLocks noGrp="1"/>
          </p:cNvGraphicFramePr>
          <p:nvPr>
            <p:extLst>
              <p:ext uri="{D42A27DB-BD31-4B8C-83A1-F6EECF244321}">
                <p14:modId xmlns:p14="http://schemas.microsoft.com/office/powerpoint/2010/main" val="282499339"/>
              </p:ext>
            </p:extLst>
          </p:nvPr>
        </p:nvGraphicFramePr>
        <p:xfrm>
          <a:off x="7436973" y="4687136"/>
          <a:ext cx="3658069" cy="1572648"/>
        </p:xfrm>
        <a:graphic>
          <a:graphicData uri="http://schemas.openxmlformats.org/drawingml/2006/table">
            <a:tbl>
              <a:tblPr/>
              <a:tblGrid>
                <a:gridCol w="1530046">
                  <a:extLst>
                    <a:ext uri="{9D8B030D-6E8A-4147-A177-3AD203B41FA5}">
                      <a16:colId xmlns:a16="http://schemas.microsoft.com/office/drawing/2014/main" xmlns="" val="20000"/>
                    </a:ext>
                  </a:extLst>
                </a:gridCol>
                <a:gridCol w="1050118">
                  <a:extLst>
                    <a:ext uri="{9D8B030D-6E8A-4147-A177-3AD203B41FA5}">
                      <a16:colId xmlns:a16="http://schemas.microsoft.com/office/drawing/2014/main" xmlns="" val="20001"/>
                    </a:ext>
                  </a:extLst>
                </a:gridCol>
                <a:gridCol w="1077905">
                  <a:extLst>
                    <a:ext uri="{9D8B030D-6E8A-4147-A177-3AD203B41FA5}">
                      <a16:colId xmlns:a16="http://schemas.microsoft.com/office/drawing/2014/main" xmlns="" val="20002"/>
                    </a:ext>
                  </a:extLst>
                </a:gridCol>
              </a:tblGrid>
              <a:tr h="288000">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70888">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40.0.1.0/24</a:t>
                      </a:r>
                      <a:endParaRPr lang="ru-RU" altLang="zh-CN" sz="12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40.0.1.1</a:t>
                      </a:r>
                      <a:endParaRPr lang="ru-RU" altLang="zh-CN" sz="12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200" b="1" noProof="0" dirty="0">
                          <a:solidFill>
                            <a:srgbClr val="EC7061"/>
                          </a:solidFill>
                          <a:latin typeface="Arial" panose="020B0604020202020204" pitchFamily="34" charset="0"/>
                          <a:cs typeface="Arial" panose="020B0604020202020204" pitchFamily="34" charset="0"/>
                        </a:rPr>
                        <a:t>GE0/1</a:t>
                      </a:r>
                      <a:endParaRPr lang="ru-RU" altLang="zh-CN" sz="12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20.0.1.0/24</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30.0.1.1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文本框 1">
            <a:extLst>
              <a:ext uri="{FF2B5EF4-FFF2-40B4-BE49-F238E27FC236}">
                <a16:creationId xmlns:a16="http://schemas.microsoft.com/office/drawing/2014/main" xmlns="" id="{EAF6529E-DE85-4B86-A959-6F5E1FD7D2F2}"/>
              </a:ext>
            </a:extLst>
          </p:cNvPr>
          <p:cNvSpPr txBox="1"/>
          <p:nvPr/>
        </p:nvSpPr>
        <p:spPr>
          <a:xfrm>
            <a:off x="864584" y="3513316"/>
            <a:ext cx="955711" cy="276999"/>
          </a:xfrm>
          <a:prstGeom prst="rect">
            <a:avLst/>
          </a:prstGeom>
          <a:noFill/>
        </p:spPr>
        <p:txBody>
          <a:bodyPr wrap="none" rtlCol="0" anchor="ctr">
            <a:spAutoFit/>
          </a:bodyPr>
          <a:lstStyle/>
          <a:p>
            <a:pPr algn="ctr" fontAlgn="ctr"/>
            <a:r>
              <a:rPr lang="ru-RU" sz="1200" dirty="0">
                <a:latin typeface="Arial" panose="020B0604020202020204" pitchFamily="34" charset="0"/>
                <a:cs typeface="Arial" panose="020B0604020202020204" pitchFamily="34" charset="0"/>
              </a:rPr>
              <a:t>10.0.1.0/24</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Freeform 159"/>
          <p:cNvSpPr/>
          <p:nvPr/>
        </p:nvSpPr>
        <p:spPr>
          <a:xfrm flipH="1">
            <a:off x="4223792"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Freeform 159"/>
          <p:cNvSpPr/>
          <p:nvPr/>
        </p:nvSpPr>
        <p:spPr>
          <a:xfrm flipH="1">
            <a:off x="10505599" y="33526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 name="矩形 6"/>
          <p:cNvSpPr/>
          <p:nvPr/>
        </p:nvSpPr>
        <p:spPr>
          <a:xfrm>
            <a:off x="10558000" y="3513316"/>
            <a:ext cx="955711" cy="276999"/>
          </a:xfrm>
          <a:prstGeom prst="rect">
            <a:avLst/>
          </a:prstGeom>
        </p:spPr>
        <p:txBody>
          <a:bodyPr wrap="none" anchor="ctr">
            <a:spAutoFit/>
          </a:bodyPr>
          <a:lstStyle/>
          <a:p>
            <a:pPr lvl="0" algn="ctr" fontAlgn="ctr"/>
            <a:r>
              <a:rPr lang="ru-RU" sz="1200" dirty="0">
                <a:solidFill>
                  <a:prstClr val="black"/>
                </a:solidFill>
                <a:latin typeface="Arial" panose="020B0604020202020204" pitchFamily="34" charset="0"/>
                <a:cs typeface="Arial" panose="020B0604020202020204" pitchFamily="34" charset="0"/>
              </a:rPr>
              <a:t>40.0.1.0/24</a:t>
            </a:r>
            <a:endParaRPr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4" name="Freeform 159"/>
          <p:cNvSpPr/>
          <p:nvPr/>
        </p:nvSpPr>
        <p:spPr>
          <a:xfrm flipH="1">
            <a:off x="7500156"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矩形 5"/>
          <p:cNvSpPr/>
          <p:nvPr/>
        </p:nvSpPr>
        <p:spPr>
          <a:xfrm>
            <a:off x="7545471" y="3513316"/>
            <a:ext cx="955710" cy="276999"/>
          </a:xfrm>
          <a:prstGeom prst="rect">
            <a:avLst/>
          </a:prstGeom>
        </p:spPr>
        <p:txBody>
          <a:bodyPr wrap="none" anchor="ctr">
            <a:spAutoFit/>
          </a:bodyPr>
          <a:lstStyle/>
          <a:p>
            <a:pPr lvl="0" algn="ctr" fontAlgn="ctr"/>
            <a:r>
              <a:rPr lang="ru-RU" sz="1200" dirty="0">
                <a:solidFill>
                  <a:prstClr val="black"/>
                </a:solidFill>
                <a:latin typeface="Arial" panose="020B0604020202020204" pitchFamily="34" charset="0"/>
                <a:cs typeface="Arial" panose="020B0604020202020204" pitchFamily="34" charset="0"/>
              </a:rPr>
              <a:t>30.0.1.0/24</a:t>
            </a:r>
          </a:p>
        </p:txBody>
      </p:sp>
      <p:sp>
        <p:nvSpPr>
          <p:cNvPr id="3" name="矩形 2"/>
          <p:cNvSpPr/>
          <p:nvPr/>
        </p:nvSpPr>
        <p:spPr>
          <a:xfrm>
            <a:off x="4233103" y="3513316"/>
            <a:ext cx="955710" cy="276999"/>
          </a:xfrm>
          <a:prstGeom prst="rect">
            <a:avLst/>
          </a:prstGeom>
        </p:spPr>
        <p:txBody>
          <a:bodyPr wrap="none" anchor="ctr">
            <a:spAutoFit/>
          </a:bodyPr>
          <a:lstStyle/>
          <a:p>
            <a:pPr lvl="0" algn="ctr" fontAlgn="ctr"/>
            <a:r>
              <a:rPr lang="ru-RU" sz="1200" dirty="0">
                <a:solidFill>
                  <a:prstClr val="black"/>
                </a:solidFill>
                <a:latin typeface="Arial" panose="020B0604020202020204" pitchFamily="34" charset="0"/>
                <a:cs typeface="Arial" panose="020B0604020202020204" pitchFamily="34" charset="0"/>
              </a:rPr>
              <a:t>20.0.1.0/24</a:t>
            </a:r>
            <a:endParaRPr lang="ru-RU" altLang="zh-CN" sz="12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9" name="直接箭头连接符 48"/>
          <p:cNvCxnSpPr/>
          <p:nvPr/>
        </p:nvCxnSpPr>
        <p:spPr bwMode="auto">
          <a:xfrm>
            <a:off x="6096000" y="4333236"/>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pic>
        <p:nvPicPr>
          <p:cNvPr id="51"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2711684" y="3465685"/>
            <a:ext cx="540000" cy="441818"/>
          </a:xfrm>
          <a:prstGeom prst="rect">
            <a:avLst/>
          </a:prstGeom>
          <a:noFill/>
        </p:spPr>
      </p:pic>
      <p:pic>
        <p:nvPicPr>
          <p:cNvPr id="5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6186040" y="3465685"/>
            <a:ext cx="540000" cy="441818"/>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9167773" y="3465685"/>
            <a:ext cx="540000" cy="441818"/>
          </a:xfrm>
          <a:prstGeom prst="rect">
            <a:avLst/>
          </a:prstGeom>
          <a:noFill/>
        </p:spPr>
      </p:pic>
      <p:sp>
        <p:nvSpPr>
          <p:cNvPr id="62" name="矩形 61"/>
          <p:cNvSpPr/>
          <p:nvPr/>
        </p:nvSpPr>
        <p:spPr>
          <a:xfrm>
            <a:off x="1568898" y="3705535"/>
            <a:ext cx="1163501" cy="276999"/>
          </a:xfrm>
          <a:prstGeom prst="rect">
            <a:avLst/>
          </a:prstGeom>
        </p:spPr>
        <p:txBody>
          <a:bodyPr wrap="square" anchor="ctr">
            <a:spAutoFit/>
          </a:bodyPr>
          <a:lstStyle/>
          <a:p>
            <a:pPr algn="r" fontAlgn="ctr"/>
            <a:r>
              <a:rPr lang="ru-RU" sz="1200" dirty="0">
                <a:latin typeface="Arial" panose="020B0604020202020204" pitchFamily="34" charset="0"/>
                <a:cs typeface="Arial" panose="020B0604020202020204" pitchFamily="34" charset="0"/>
              </a:rPr>
              <a:t>10.0.1.1</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矩形 63"/>
          <p:cNvSpPr/>
          <p:nvPr/>
        </p:nvSpPr>
        <p:spPr>
          <a:xfrm>
            <a:off x="9662862" y="3705535"/>
            <a:ext cx="758064" cy="276999"/>
          </a:xfrm>
          <a:prstGeom prst="rect">
            <a:avLst/>
          </a:prstGeom>
        </p:spPr>
        <p:txBody>
          <a:bodyPr wrap="square" anchor="ctr">
            <a:spAutoFit/>
          </a:bodyPr>
          <a:lstStyle/>
          <a:p>
            <a:pPr fontAlgn="ctr"/>
            <a:r>
              <a:rPr lang="ru-RU" sz="1200" dirty="0">
                <a:latin typeface="Arial" panose="020B0604020202020204" pitchFamily="34" charset="0"/>
                <a:cs typeface="Arial" panose="020B0604020202020204" pitchFamily="34" charset="0"/>
              </a:rPr>
              <a:t>40.0.1.1</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70" name="组合 69"/>
          <p:cNvGrpSpPr/>
          <p:nvPr/>
        </p:nvGrpSpPr>
        <p:grpSpPr>
          <a:xfrm>
            <a:off x="571197" y="1685657"/>
            <a:ext cx="1906621" cy="1600681"/>
            <a:chOff x="7011351" y="1101367"/>
            <a:chExt cx="1306698" cy="1184806"/>
          </a:xfrm>
        </p:grpSpPr>
        <p:sp>
          <p:nvSpPr>
            <p:cNvPr id="72" name="矩形 71"/>
            <p:cNvSpPr/>
            <p:nvPr/>
          </p:nvSpPr>
          <p:spPr>
            <a:xfrm>
              <a:off x="7292456" y="2082921"/>
              <a:ext cx="530598" cy="203252"/>
            </a:xfrm>
            <a:prstGeom prst="rect">
              <a:avLst/>
            </a:prstGeom>
          </p:spPr>
          <p:txBody>
            <a:bodyPr wrap="none" anchor="ctr">
              <a:spAutoFit/>
            </a:bodyPr>
            <a:lstStyle/>
            <a:p>
              <a:pPr lvl="0" algn="ctr" defTabSz="914400" fontAlgn="ctr"/>
              <a:r>
                <a:rPr lang="ru-RU" sz="1200" b="1" dirty="0">
                  <a:solidFill>
                    <a:prstClr val="black"/>
                  </a:solidFill>
                  <a:latin typeface="Arial" panose="020B0604020202020204" pitchFamily="34" charset="0"/>
                  <a:cs typeface="Arial" panose="020B0604020202020204" pitchFamily="34" charset="0"/>
                </a:rPr>
                <a:t>Данные</a:t>
              </a:r>
              <a:endParaRPr lang="ru-RU" altLang="zh-CN" sz="120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5" name="云形 74"/>
            <p:cNvSpPr/>
            <p:nvPr/>
          </p:nvSpPr>
          <p:spPr bwMode="auto">
            <a:xfrm>
              <a:off x="7011351" y="1101367"/>
              <a:ext cx="1306698" cy="5996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pPr>
              <a:r>
                <a:rPr lang="ru-RU" sz="1200" dirty="0">
                  <a:latin typeface="Arial" panose="020B0604020202020204" pitchFamily="34" charset="0"/>
                  <a:cs typeface="Arial" panose="020B0604020202020204" pitchFamily="34" charset="0"/>
                </a:rPr>
                <a:t>IP-адрес назначения:</a:t>
              </a:r>
              <a:endParaRPr lang="ru-RU" altLang="zh-CN" sz="12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defTabSz="914400" fontAlgn="ctr"/>
              <a:r>
                <a:rPr lang="ru-RU" altLang="zh-CN" sz="1200" dirty="0">
                  <a:latin typeface="Arial" panose="020B0604020202020204" pitchFamily="34" charset="0"/>
                  <a:cs typeface="Arial" panose="020B0604020202020204" pitchFamily="34" charset="0"/>
                </a:rPr>
                <a:t>40.0.1.2</a:t>
              </a:r>
              <a:endParaRPr kumimoji="0" lang="ru-RU" altLang="zh-CN" sz="1200"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77" name="组合 76"/>
          <p:cNvGrpSpPr/>
          <p:nvPr/>
        </p:nvGrpSpPr>
        <p:grpSpPr>
          <a:xfrm rot="10800000">
            <a:off x="1149709" y="2658118"/>
            <a:ext cx="506136" cy="339795"/>
            <a:chOff x="7383369" y="3528374"/>
            <a:chExt cx="321775" cy="216024"/>
          </a:xfrm>
        </p:grpSpPr>
        <p:sp>
          <p:nvSpPr>
            <p:cNvPr id="78" name="同侧圆角矩形 7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79" name="等腰三角形 7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cs typeface="Arial" panose="020B0604020202020204" pitchFamily="34" charset="0"/>
              </a:endParaRPr>
            </a:p>
          </p:txBody>
        </p:sp>
      </p:grpSp>
      <p:sp>
        <p:nvSpPr>
          <p:cNvPr id="80" name="等腰三角形 79"/>
          <p:cNvSpPr/>
          <p:nvPr/>
        </p:nvSpPr>
        <p:spPr>
          <a:xfrm>
            <a:off x="7949769" y="4192278"/>
            <a:ext cx="3135613" cy="489109"/>
          </a:xfrm>
          <a:prstGeom prst="triangle">
            <a:avLst/>
          </a:prstGeom>
          <a:gradFill flip="none" rotWithShape="1">
            <a:gsLst>
              <a:gs pos="0">
                <a:srgbClr val="F4FBFE"/>
              </a:gs>
              <a:gs pos="100000">
                <a:srgbClr val="99DFF9"/>
              </a:gs>
            </a:gsLst>
            <a:lin ang="16200000" scaled="0"/>
          </a:gradFill>
          <a:ln w="28575">
            <a:noFill/>
            <a:miter lim="800000"/>
            <a:headEnd type="none" w="sm" len="sm"/>
            <a:tailEnd type="none" w="sm" len="sm"/>
          </a:ln>
          <a:effectLst/>
        </p:spPr>
        <p:txBody>
          <a:bodyPr wrap="square" rtlCol="0" anchor="ctr">
            <a:spAutoFit/>
          </a:bodyPr>
          <a:lstStyle/>
          <a:p>
            <a:pPr algn="ctr" defTabSz="914400" fontAlgn="ctr"/>
            <a:endParaRPr lang="ru-RU" altLang="zh-CN" sz="1000" kern="0" dirty="0">
              <a:solidFill>
                <a:srgbClr val="000000"/>
              </a:solidFill>
              <a:latin typeface="Arial" panose="020B0604020202020204" pitchFamily="34" charset="0"/>
              <a:ea typeface="方正兰亭黑简体" panose="02000000000000000000" pitchFamily="2" charset="-122"/>
              <a:cs typeface="Arial" panose="020B0604020202020204" pitchFamily="34" charset="0"/>
            </a:endParaRPr>
          </a:p>
        </p:txBody>
      </p:sp>
      <p:cxnSp>
        <p:nvCxnSpPr>
          <p:cNvPr id="127" name="直接箭头连接符 126"/>
          <p:cNvCxnSpPr/>
          <p:nvPr/>
        </p:nvCxnSpPr>
        <p:spPr bwMode="auto">
          <a:xfrm>
            <a:off x="10129656" y="4316145"/>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4" name="文本框 3"/>
          <p:cNvSpPr txBox="1"/>
          <p:nvPr/>
        </p:nvSpPr>
        <p:spPr>
          <a:xfrm>
            <a:off x="8000045" y="4366681"/>
            <a:ext cx="3049606" cy="307777"/>
          </a:xfrm>
          <a:prstGeom prst="rect">
            <a:avLst/>
          </a:prstGeom>
          <a:noFill/>
        </p:spPr>
        <p:txBody>
          <a:bodyPr wrap="square" rtlCol="0" anchor="ctr">
            <a:spAutoFit/>
          </a:bodyPr>
          <a:lstStyle/>
          <a:p>
            <a:pPr algn="ctr" fontAlgn="ctr"/>
            <a:r>
              <a:rPr lang="ru-RU" sz="1400" b="1" dirty="0">
                <a:latin typeface="Arial" panose="020B0604020202020204" pitchFamily="34" charset="0"/>
                <a:cs typeface="Arial" panose="020B0604020202020204" pitchFamily="34" charset="0"/>
              </a:rPr>
              <a:t>Таблица IP-маршрутизации R3</a:t>
            </a:r>
            <a:endParaRPr lang="ru-RU" altLang="zh-CN" sz="1400" dirty="0">
              <a:latin typeface="Arial" panose="020B0604020202020204" pitchFamily="34" charset="0"/>
              <a:cs typeface="Arial" panose="020B0604020202020204" pitchFamily="34" charset="0"/>
            </a:endParaRPr>
          </a:p>
        </p:txBody>
      </p:sp>
      <p:sp>
        <p:nvSpPr>
          <p:cNvPr id="82" name="等腰三角形 81"/>
          <p:cNvSpPr/>
          <p:nvPr/>
        </p:nvSpPr>
        <p:spPr>
          <a:xfrm>
            <a:off x="1562820" y="4170082"/>
            <a:ext cx="3135613" cy="489109"/>
          </a:xfrm>
          <a:prstGeom prst="triangle">
            <a:avLst/>
          </a:prstGeom>
          <a:gradFill flip="none" rotWithShape="1">
            <a:gsLst>
              <a:gs pos="0">
                <a:srgbClr val="F4FBFE"/>
              </a:gs>
              <a:gs pos="100000">
                <a:srgbClr val="99DFF9"/>
              </a:gs>
            </a:gsLst>
            <a:lin ang="16200000" scaled="0"/>
          </a:gradFill>
          <a:ln w="28575">
            <a:noFill/>
            <a:miter lim="800000"/>
            <a:headEnd type="none" w="sm" len="sm"/>
            <a:tailEnd type="none" w="sm" len="sm"/>
          </a:ln>
          <a:effectLst/>
        </p:spPr>
        <p:txBody>
          <a:bodyPr wrap="square" rtlCol="0" anchor="ctr">
            <a:spAutoFit/>
          </a:bodyPr>
          <a:lstStyle/>
          <a:p>
            <a:pPr algn="ctr" defTabSz="914400" fontAlgn="ctr"/>
            <a:endParaRPr lang="ru-RU" altLang="zh-CN" sz="1000" kern="0" dirty="0">
              <a:solidFill>
                <a:srgbClr val="000000"/>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83" name="文本框 82"/>
          <p:cNvSpPr txBox="1"/>
          <p:nvPr/>
        </p:nvSpPr>
        <p:spPr>
          <a:xfrm>
            <a:off x="1784748" y="4374286"/>
            <a:ext cx="3052789" cy="307777"/>
          </a:xfrm>
          <a:prstGeom prst="rect">
            <a:avLst/>
          </a:prstGeom>
          <a:noFill/>
        </p:spPr>
        <p:txBody>
          <a:bodyPr wrap="square" rtlCol="0" anchor="ctr">
            <a:spAutoFit/>
          </a:bodyPr>
          <a:lstStyle/>
          <a:p>
            <a:pPr algn="ctr" fontAlgn="ctr"/>
            <a:r>
              <a:rPr lang="ru-RU" sz="1400" dirty="0">
                <a:latin typeface="Arial" panose="020B0604020202020204" pitchFamily="34" charset="0"/>
                <a:cs typeface="Arial" panose="020B0604020202020204" pitchFamily="34" charset="0"/>
              </a:rPr>
              <a:t>Таблица IP-маршрутизации R1</a:t>
            </a:r>
            <a:endParaRPr lang="ru-RU" altLang="zh-CN" sz="1400" dirty="0">
              <a:latin typeface="Arial" panose="020B0604020202020204" pitchFamily="34" charset="0"/>
              <a:cs typeface="Arial" panose="020B0604020202020204" pitchFamily="34" charset="0"/>
            </a:endParaRPr>
          </a:p>
        </p:txBody>
      </p:sp>
      <p:cxnSp>
        <p:nvCxnSpPr>
          <p:cNvPr id="120" name="直接箭头连接符 119"/>
          <p:cNvCxnSpPr/>
          <p:nvPr/>
        </p:nvCxnSpPr>
        <p:spPr bwMode="auto">
          <a:xfrm>
            <a:off x="1865753" y="4326763"/>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84" name="等腰三角形 83"/>
          <p:cNvSpPr/>
          <p:nvPr/>
        </p:nvSpPr>
        <p:spPr>
          <a:xfrm flipV="1">
            <a:off x="4901783" y="2927305"/>
            <a:ext cx="3135613" cy="489109"/>
          </a:xfrm>
          <a:prstGeom prst="triangle">
            <a:avLst/>
          </a:prstGeom>
          <a:gradFill flip="none" rotWithShape="1">
            <a:gsLst>
              <a:gs pos="0">
                <a:srgbClr val="F4FBFE"/>
              </a:gs>
              <a:gs pos="100000">
                <a:srgbClr val="99DFF9"/>
              </a:gs>
            </a:gsLst>
            <a:lin ang="16200000" scaled="0"/>
          </a:gradFill>
          <a:ln w="28575">
            <a:noFill/>
            <a:miter lim="800000"/>
            <a:headEnd type="none" w="sm" len="sm"/>
            <a:tailEnd type="none" w="sm" len="sm"/>
          </a:ln>
          <a:effectLst/>
        </p:spPr>
        <p:txBody>
          <a:bodyPr wrap="square" rtlCol="0" anchor="ctr">
            <a:spAutoFit/>
          </a:bodyPr>
          <a:lstStyle/>
          <a:p>
            <a:pPr algn="ctr" defTabSz="914400" fontAlgn="ctr"/>
            <a:endParaRPr lang="ru-RU" altLang="zh-CN" sz="1000" kern="0" dirty="0">
              <a:solidFill>
                <a:srgbClr val="000000"/>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85" name="文本框 84"/>
          <p:cNvSpPr txBox="1"/>
          <p:nvPr/>
        </p:nvSpPr>
        <p:spPr>
          <a:xfrm>
            <a:off x="5359334" y="2772717"/>
            <a:ext cx="2101876" cy="518678"/>
          </a:xfrm>
          <a:prstGeom prst="rect">
            <a:avLst/>
          </a:prstGeom>
          <a:noFill/>
        </p:spPr>
        <p:txBody>
          <a:bodyPr wrap="square" rtlCol="0" anchor="ctr">
            <a:spAutoFit/>
          </a:bodyPr>
          <a:lstStyle/>
          <a:p>
            <a:pPr algn="ctr" fontAlgn="ctr"/>
            <a:r>
              <a:rPr lang="ru-RU" sz="1400" dirty="0">
                <a:latin typeface="Arial" panose="020B0604020202020204" pitchFamily="34" charset="0"/>
                <a:cs typeface="Arial" panose="020B0604020202020204" pitchFamily="34" charset="0"/>
              </a:rPr>
              <a:t>Таблица IP-маршрутизации R2</a:t>
            </a:r>
            <a:endParaRPr lang="ru-RU" altLang="zh-CN"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4663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522699" y="1249726"/>
            <a:ext cx="11306175" cy="4993030"/>
          </a:xfrm>
        </p:spPr>
        <p:txBody>
          <a:bodyPr/>
          <a:lstStyle/>
          <a:p>
            <a:pPr marL="265113" indent="-265113">
              <a:buSzTx/>
              <a:buFont typeface="Arial" panose="020B0604020202020204" pitchFamily="34" charset="0"/>
              <a:buChar char="•"/>
            </a:pPr>
            <a:r>
              <a:rPr lang="ru-RU" altLang="zh-CN" sz="1600" dirty="0">
                <a:solidFill>
                  <a:prstClr val="black"/>
                </a:solidFill>
                <a:latin typeface="Arial" panose="020B0604020202020204" pitchFamily="34" charset="0"/>
                <a:cs typeface="Arial" panose="020B0604020202020204" pitchFamily="34" charset="0"/>
              </a:rPr>
              <a:t>Когда маршрутизатор получает маршруты к одной подсети назначения с одинаковой маской из </a:t>
            </a:r>
            <a:r>
              <a:rPr lang="ru-RU" altLang="zh-CN" sz="1600" dirty="0">
                <a:latin typeface="Arial" panose="020B0604020202020204" pitchFamily="34" charset="0"/>
                <a:cs typeface="Arial" panose="020B0604020202020204" pitchFamily="34" charset="0"/>
              </a:rPr>
              <a:t>различных источников, он предпочитает маршрут с наименьшим значением </a:t>
            </a:r>
            <a:r>
              <a:rPr lang="en-US" altLang="zh-CN" sz="1600" dirty="0">
                <a:latin typeface="Arial" panose="020B0604020202020204" pitchFamily="34" charset="0"/>
                <a:cs typeface="Arial" panose="020B0604020202020204" pitchFamily="34" charset="0"/>
              </a:rPr>
              <a:t>preference</a:t>
            </a:r>
            <a:r>
              <a:rPr lang="ru-RU" altLang="zh-CN" sz="1600" dirty="0">
                <a:latin typeface="Arial" panose="020B0604020202020204" pitchFamily="34" charset="0"/>
                <a:cs typeface="Arial" panose="020B0604020202020204" pitchFamily="34" charset="0"/>
              </a:rPr>
              <a:t>. Если эти маршруты получены из одного источника (протокола маршрутизации), то маршрутизатор предпочитает маршрут с самой низкой стоимостью (метрикой). В итоге в таблицу IP-маршрутизации помещается только оптимальный маршрут.</a:t>
            </a:r>
            <a:endParaRPr lang="ru-RU" altLang="zh-CN" sz="1600" kern="0" dirty="0">
              <a:latin typeface="Arial" panose="020B0604020202020204" pitchFamily="34" charset="0"/>
              <a:cs typeface="Arial" panose="020B0604020202020204" pitchFamily="34" charset="0"/>
              <a:sym typeface="Huawei Sans" panose="020C0503030203020204" pitchFamily="34" charset="0"/>
            </a:endParaRPr>
          </a:p>
          <a:p>
            <a:pPr marL="265113" indent="-265113">
              <a:buSzTx/>
              <a:buFont typeface="Arial" panose="020B0604020202020204" pitchFamily="34" charset="0"/>
              <a:buChar char="•"/>
            </a:pPr>
            <a:r>
              <a:rPr lang="ru-RU" altLang="zh-CN" sz="1600" dirty="0">
                <a:solidFill>
                  <a:prstClr val="black"/>
                </a:solidFill>
                <a:latin typeface="Arial" panose="020B0604020202020204" pitchFamily="34" charset="0"/>
                <a:cs typeface="Arial" panose="020B0604020202020204" pitchFamily="34" charset="0"/>
              </a:rPr>
              <a:t>Когда маршрутизатор получает пакет, он ищет </a:t>
            </a:r>
            <a:r>
              <a:rPr lang="ru-RU" altLang="zh-CN" sz="1600" dirty="0">
                <a:latin typeface="Arial" panose="020B0604020202020204" pitchFamily="34" charset="0"/>
                <a:cs typeface="Arial" panose="020B0604020202020204" pitchFamily="34" charset="0"/>
              </a:rPr>
              <a:t>маршрут </a:t>
            </a:r>
            <a:r>
              <a:rPr lang="ru-RU" altLang="zh-CN" sz="1600" dirty="0">
                <a:solidFill>
                  <a:prstClr val="black"/>
                </a:solidFill>
                <a:latin typeface="Arial" panose="020B0604020202020204" pitchFamily="34" charset="0"/>
                <a:cs typeface="Arial" panose="020B0604020202020204" pitchFamily="34" charset="0"/>
              </a:rPr>
              <a:t>в своей таблице IP-маршрутизации </a:t>
            </a:r>
            <a:r>
              <a:rPr lang="ru-RU" altLang="zh-CN" sz="1600" dirty="0" smtClean="0">
                <a:solidFill>
                  <a:prstClr val="black"/>
                </a:solidFill>
                <a:latin typeface="Arial" panose="020B0604020202020204" pitchFamily="34" charset="0"/>
                <a:cs typeface="Arial" panose="020B0604020202020204" pitchFamily="34" charset="0"/>
              </a:rPr>
              <a:t>на </a:t>
            </a:r>
            <a:r>
              <a:rPr lang="ru-RU" altLang="zh-CN" sz="1600" dirty="0">
                <a:solidFill>
                  <a:prstClr val="black"/>
                </a:solidFill>
                <a:latin typeface="Arial" panose="020B0604020202020204" pitchFamily="34" charset="0"/>
                <a:cs typeface="Arial" panose="020B0604020202020204" pitchFamily="34" charset="0"/>
              </a:rPr>
              <a:t>основе IP-адреса назначения пакета. Если он находит соответствующую запись маршрутизации, он пересылает пакет в соответствии с исходящим интерфейсом и</a:t>
            </a:r>
            <a:r>
              <a:rPr lang="ru-RU" altLang="zh-CN" sz="1600" dirty="0">
                <a:solidFill>
                  <a:srgbClr val="FF0000"/>
                </a:solidFill>
                <a:latin typeface="Arial" panose="020B0604020202020204" pitchFamily="34" charset="0"/>
                <a:cs typeface="Arial" panose="020B0604020202020204" pitchFamily="34" charset="0"/>
              </a:rPr>
              <a:t> </a:t>
            </a:r>
            <a:r>
              <a:rPr lang="ru-RU" altLang="zh-CN" sz="1600" dirty="0">
                <a:latin typeface="Arial" panose="020B0604020202020204" pitchFamily="34" charset="0"/>
                <a:cs typeface="Arial" panose="020B0604020202020204" pitchFamily="34" charset="0"/>
              </a:rPr>
              <a:t>адресом следующего устройства, указанными </a:t>
            </a:r>
            <a:r>
              <a:rPr lang="ru-RU" altLang="zh-CN" sz="1600" dirty="0">
                <a:solidFill>
                  <a:prstClr val="black"/>
                </a:solidFill>
                <a:latin typeface="Arial" panose="020B0604020202020204" pitchFamily="34" charset="0"/>
                <a:cs typeface="Arial" panose="020B0604020202020204" pitchFamily="34" charset="0"/>
              </a:rPr>
              <a:t>в этой записи. В противном случае он отбрасывает пакет.</a:t>
            </a:r>
            <a:endParaRPr lang="ru-RU" altLang="zh-CN" sz="1600" kern="0" dirty="0">
              <a:solidFill>
                <a:prstClr val="black"/>
              </a:solidFill>
              <a:latin typeface="Arial" panose="020B0604020202020204" pitchFamily="34" charset="0"/>
              <a:cs typeface="Arial" panose="020B0604020202020204" pitchFamily="34" charset="0"/>
              <a:sym typeface="Huawei Sans" panose="020C0503030203020204" pitchFamily="34" charset="0"/>
            </a:endParaRPr>
          </a:p>
          <a:p>
            <a:pPr marL="265113" indent="-265113">
              <a:buSzTx/>
              <a:buFont typeface="Arial" panose="020B0604020202020204" pitchFamily="34" charset="0"/>
              <a:buChar char="•"/>
            </a:pPr>
            <a:r>
              <a:rPr lang="ru-RU" altLang="zh-CN" sz="1600" dirty="0">
                <a:solidFill>
                  <a:prstClr val="black"/>
                </a:solidFill>
                <a:latin typeface="Arial" panose="020B0604020202020204" pitchFamily="34" charset="0"/>
                <a:cs typeface="Arial" panose="020B0604020202020204" pitchFamily="34" charset="0"/>
              </a:rPr>
              <a:t>Пакеты пересылаются последовательно </a:t>
            </a:r>
            <a:r>
              <a:rPr lang="ru-RU" altLang="zh-CN" sz="1600" dirty="0">
                <a:latin typeface="Arial" panose="020B0604020202020204" pitchFamily="34" charset="0"/>
                <a:cs typeface="Arial" panose="020B0604020202020204" pitchFamily="34" charset="0"/>
              </a:rPr>
              <a:t>от маршрутизатора к маршрутизатору</a:t>
            </a:r>
            <a:r>
              <a:rPr lang="ru-RU" altLang="zh-CN" sz="1600" dirty="0">
                <a:solidFill>
                  <a:prstClr val="black"/>
                </a:solidFill>
                <a:latin typeface="Arial" panose="020B0604020202020204" pitchFamily="34" charset="0"/>
                <a:cs typeface="Arial" panose="020B0604020202020204" pitchFamily="34" charset="0"/>
              </a:rPr>
              <a:t>. Поэтому все маршрутизаторы на пути от источника к назначению должны иметь маршруты к адресу назначения. В противном случае возникает потеря пакетов.</a:t>
            </a:r>
          </a:p>
          <a:p>
            <a:pPr marL="265113" indent="-265113">
              <a:buSzTx/>
              <a:buFont typeface="Arial" panose="020B0604020202020204" pitchFamily="34" charset="0"/>
              <a:buChar char="•"/>
            </a:pPr>
            <a:r>
              <a:rPr lang="ru-RU" altLang="zh-CN" sz="1600" dirty="0">
                <a:solidFill>
                  <a:prstClr val="black"/>
                </a:solidFill>
                <a:latin typeface="Arial" panose="020B0604020202020204" pitchFamily="34" charset="0"/>
                <a:cs typeface="Arial" panose="020B0604020202020204" pitchFamily="34" charset="0"/>
              </a:rPr>
              <a:t>Передача данных является двунаправленной. Поэтому должны быть доступны маршруты в обоих направлениях – туда и обратно.</a:t>
            </a:r>
          </a:p>
          <a:p>
            <a:endParaRPr lang="ru-RU" altLang="zh-CN" sz="1600" dirty="0">
              <a:latin typeface="Arial" panose="020B0604020202020204" pitchFamily="34" charset="0"/>
              <a:cs typeface="Arial" panose="020B0604020202020204" pitchFamily="34" charset="0"/>
            </a:endParaRPr>
          </a:p>
        </p:txBody>
      </p:sp>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Таблицы IP-маршрутизации. Резюме.</a:t>
            </a:r>
          </a:p>
        </p:txBody>
      </p:sp>
      <p:sp>
        <p:nvSpPr>
          <p:cNvPr id="3" name="Content Placeholder 2"/>
          <p:cNvSpPr txBox="1"/>
          <p:nvPr/>
        </p:nvSpPr>
        <p:spPr>
          <a:xfrm>
            <a:off x="446087" y="1249726"/>
            <a:ext cx="11459401" cy="513202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fontAlgn="ctr">
              <a:buClrTx/>
              <a:buSzTx/>
              <a:buFont typeface="Arial" panose="020B0604020202020204" pitchFamily="34" charset="0"/>
              <a:buChar char="•"/>
            </a:pPr>
            <a:endParaRPr lang="en-US" sz="1800"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41858294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latin typeface="Arial" panose="020B0604020202020204" pitchFamily="34" charset="0"/>
                <a:cs typeface="Arial" panose="020B0604020202020204" pitchFamily="34" charset="0"/>
              </a:rPr>
              <a:t>Обзор IP-маршрутизации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b="1" dirty="0">
                <a:latin typeface="Arial" panose="020B0604020202020204" pitchFamily="34" charset="0"/>
                <a:cs typeface="Arial" panose="020B0604020202020204" pitchFamily="34" charset="0"/>
              </a:rPr>
              <a:t>Статическая маршрутизация</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711966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485942" y="320438"/>
            <a:ext cx="10858457" cy="640800"/>
          </a:xfrm>
        </p:spPr>
        <p:txBody>
          <a:bodyPr/>
          <a:lstStyle/>
          <a:p>
            <a:r>
              <a:rPr lang="ru-RU" dirty="0">
                <a:latin typeface="Arial" panose="020B0604020202020204" pitchFamily="34" charset="0"/>
                <a:cs typeface="Arial" panose="020B0604020202020204" pitchFamily="34" charset="0"/>
              </a:rPr>
              <a:t>Сценарии применения статических маршрутов</a:t>
            </a:r>
          </a:p>
        </p:txBody>
      </p:sp>
      <p:sp>
        <p:nvSpPr>
          <p:cNvPr id="42" name="矩形 41"/>
          <p:cNvSpPr/>
          <p:nvPr/>
        </p:nvSpPr>
        <p:spPr>
          <a:xfrm>
            <a:off x="3561652" y="3131082"/>
            <a:ext cx="1190550" cy="523220"/>
          </a:xfrm>
          <a:prstGeom prst="rect">
            <a:avLst/>
          </a:prstGeom>
        </p:spPr>
        <p:txBody>
          <a:bodyPr wrap="square">
            <a:spAutoFit/>
          </a:bodyPr>
          <a:lstStyle/>
          <a:p>
            <a:pPr fontAlgn="ctr"/>
            <a:r>
              <a:rPr lang="ru-RU" sz="1400" dirty="0">
                <a:latin typeface="Arial" panose="020B0604020202020204" pitchFamily="34" charset="0"/>
                <a:cs typeface="Arial" panose="020B0604020202020204" pitchFamily="34" charset="0"/>
              </a:rPr>
              <a:t>GE0/0/1</a:t>
            </a:r>
          </a:p>
          <a:p>
            <a:pP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矩形 45"/>
          <p:cNvSpPr/>
          <p:nvPr/>
        </p:nvSpPr>
        <p:spPr>
          <a:xfrm>
            <a:off x="1738944" y="2582906"/>
            <a:ext cx="1274885" cy="523220"/>
          </a:xfrm>
          <a:prstGeom prst="rect">
            <a:avLst/>
          </a:prstGeom>
        </p:spPr>
        <p:txBody>
          <a:bodyPr wrap="squar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47"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996069" y="2888440"/>
            <a:ext cx="580540" cy="474987"/>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332742" y="2888440"/>
            <a:ext cx="580540" cy="474987"/>
          </a:xfrm>
          <a:prstGeom prst="rect">
            <a:avLst/>
          </a:prstGeom>
          <a:noFill/>
        </p:spPr>
      </p:pic>
      <p:pic>
        <p:nvPicPr>
          <p:cNvPr id="4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659396" y="2888440"/>
            <a:ext cx="580540" cy="474987"/>
          </a:xfrm>
          <a:prstGeom prst="rect">
            <a:avLst/>
          </a:prstGeom>
          <a:noFill/>
        </p:spPr>
      </p:pic>
      <p:sp>
        <p:nvSpPr>
          <p:cNvPr id="50" name="矩形 49"/>
          <p:cNvSpPr/>
          <p:nvPr/>
        </p:nvSpPr>
        <p:spPr>
          <a:xfrm>
            <a:off x="4128720" y="2582906"/>
            <a:ext cx="1180958" cy="523220"/>
          </a:xfrm>
          <a:prstGeom prst="rect">
            <a:avLst/>
          </a:prstGeom>
        </p:spPr>
        <p:txBody>
          <a:bodyPr wrap="square">
            <a:spAutoFit/>
          </a:bodyPr>
          <a:lstStyle/>
          <a:p>
            <a:pPr algn="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20.1.1.3/24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矩形 50"/>
          <p:cNvSpPr/>
          <p:nvPr/>
        </p:nvSpPr>
        <p:spPr>
          <a:xfrm>
            <a:off x="1194516" y="3131082"/>
            <a:ext cx="1134721" cy="523220"/>
          </a:xfrm>
          <a:prstGeom prst="rect">
            <a:avLst/>
          </a:prstGeom>
        </p:spPr>
        <p:txBody>
          <a:bodyPr wrap="square">
            <a:spAutoFit/>
          </a:bodyPr>
          <a:lstStyle/>
          <a:p>
            <a:pP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10.0.0.1/24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2" name="矩形 51"/>
          <p:cNvSpPr/>
          <p:nvPr/>
        </p:nvSpPr>
        <p:spPr>
          <a:xfrm>
            <a:off x="671566" y="3309224"/>
            <a:ext cx="538995"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RTA</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矩形 52"/>
          <p:cNvSpPr/>
          <p:nvPr/>
        </p:nvSpPr>
        <p:spPr>
          <a:xfrm>
            <a:off x="5346634" y="3318785"/>
            <a:ext cx="553358"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RTC</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4" name="矩形 53"/>
          <p:cNvSpPr/>
          <p:nvPr/>
        </p:nvSpPr>
        <p:spPr>
          <a:xfrm>
            <a:off x="3007977" y="3318785"/>
            <a:ext cx="553357" cy="307777"/>
          </a:xfrm>
          <a:prstGeom prst="rect">
            <a:avLst/>
          </a:prstGeom>
        </p:spPr>
        <p:txBody>
          <a:bodyPr wrap="none">
            <a:spAutoFit/>
          </a:bodyPr>
          <a:lstStyle/>
          <a:p>
            <a:pPr algn="ctr" fontAlgn="ctr"/>
            <a:r>
              <a:rPr lang="ru-RU" sz="1400" b="1" dirty="0">
                <a:latin typeface="Arial" panose="020B0604020202020204" pitchFamily="34" charset="0"/>
                <a:cs typeface="Arial" panose="020B0604020202020204" pitchFamily="34" charset="0"/>
              </a:rPr>
              <a:t>RTB</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5" name="直接连接符 54"/>
          <p:cNvCxnSpPr>
            <a:stCxn id="49" idx="3"/>
            <a:endCxn id="47" idx="1"/>
          </p:cNvCxnSpPr>
          <p:nvPr/>
        </p:nvCxnSpPr>
        <p:spPr bwMode="auto">
          <a:xfrm>
            <a:off x="1239936" y="3125934"/>
            <a:ext cx="1756133"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6" name="直接连接符 55"/>
          <p:cNvCxnSpPr>
            <a:stCxn id="47" idx="3"/>
            <a:endCxn id="48" idx="1"/>
          </p:cNvCxnSpPr>
          <p:nvPr/>
        </p:nvCxnSpPr>
        <p:spPr bwMode="auto">
          <a:xfrm>
            <a:off x="3576609" y="3125934"/>
            <a:ext cx="1756133"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grpSp>
        <p:nvGrpSpPr>
          <p:cNvPr id="38" name="组合 37"/>
          <p:cNvGrpSpPr/>
          <p:nvPr/>
        </p:nvGrpSpPr>
        <p:grpSpPr>
          <a:xfrm>
            <a:off x="839416" y="2168860"/>
            <a:ext cx="950897" cy="211345"/>
            <a:chOff x="1581141" y="2652592"/>
            <a:chExt cx="950897" cy="211345"/>
          </a:xfrm>
        </p:grpSpPr>
        <p:cxnSp>
          <p:nvCxnSpPr>
            <p:cNvPr id="39" name="直接箭头连接符 38"/>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41" name="矩形 40"/>
          <p:cNvSpPr/>
          <p:nvPr/>
        </p:nvSpPr>
        <p:spPr>
          <a:xfrm>
            <a:off x="585706" y="2197860"/>
            <a:ext cx="1532296" cy="738664"/>
          </a:xfrm>
          <a:prstGeom prst="rect">
            <a:avLst/>
          </a:prstGeom>
        </p:spPr>
        <p:txBody>
          <a:bodyPr wrap="square">
            <a:spAutoFit/>
          </a:bodyPr>
          <a:lstStyle/>
          <a:p>
            <a:pPr algn="ctr" fontAlgn="ctr"/>
            <a:r>
              <a:rPr lang="ru-RU" sz="1400" dirty="0">
                <a:latin typeface="Arial" panose="020B0604020202020204" pitchFamily="34" charset="0"/>
                <a:cs typeface="Arial" panose="020B0604020202020204" pitchFamily="34" charset="0"/>
              </a:rPr>
              <a:t>Адрес назначения 20.1.1.0/24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5" name="表格 44"/>
          <p:cNvGraphicFramePr>
            <a:graphicFrameLocks noGrp="1"/>
          </p:cNvGraphicFramePr>
          <p:nvPr>
            <p:extLst>
              <p:ext uri="{D42A27DB-BD31-4B8C-83A1-F6EECF244321}">
                <p14:modId xmlns:p14="http://schemas.microsoft.com/office/powerpoint/2010/main" val="3168783498"/>
              </p:ext>
            </p:extLst>
          </p:nvPr>
        </p:nvGraphicFramePr>
        <p:xfrm>
          <a:off x="1590881" y="4293096"/>
          <a:ext cx="3405662" cy="1709520"/>
        </p:xfrm>
        <a:graphic>
          <a:graphicData uri="http://schemas.openxmlformats.org/drawingml/2006/table">
            <a:tbl>
              <a:tblPr/>
              <a:tblGrid>
                <a:gridCol w="1264128">
                  <a:extLst>
                    <a:ext uri="{9D8B030D-6E8A-4147-A177-3AD203B41FA5}">
                      <a16:colId xmlns:a16="http://schemas.microsoft.com/office/drawing/2014/main" xmlns="" val="20000"/>
                    </a:ext>
                  </a:extLst>
                </a:gridCol>
                <a:gridCol w="909683">
                  <a:extLst>
                    <a:ext uri="{9D8B030D-6E8A-4147-A177-3AD203B41FA5}">
                      <a16:colId xmlns:a16="http://schemas.microsoft.com/office/drawing/2014/main" xmlns="" val="20001"/>
                    </a:ext>
                  </a:extLst>
                </a:gridCol>
                <a:gridCol w="1231851">
                  <a:extLst>
                    <a:ext uri="{9D8B030D-6E8A-4147-A177-3AD203B41FA5}">
                      <a16:colId xmlns:a16="http://schemas.microsoft.com/office/drawing/2014/main" xmlns="" val="20002"/>
                    </a:ext>
                  </a:extLst>
                </a:gridCol>
              </a:tblGrid>
              <a:tr h="32400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Место назначения</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Протокол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2400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20.1.1.0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Статический</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10.0.0.2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24000">
                <a:tc>
                  <a:txBody>
                    <a:bodyPr/>
                    <a:lstStyle/>
                    <a:p>
                      <a:pPr algn="ctr" fontAlgn="ctr">
                        <a:lnSpc>
                          <a:spcPct val="100000"/>
                        </a:lnSpc>
                        <a:spcBef>
                          <a:spcPct val="0"/>
                        </a:spcBef>
                        <a:spcAft>
                          <a:spcPct val="0"/>
                        </a:spcAft>
                      </a:pPr>
                      <a:r>
                        <a:rPr lang="ru-RU" sz="1400" noProof="0" dirty="0">
                          <a:solidFill>
                            <a:schemeClr val="dk1"/>
                          </a:solidFill>
                          <a:latin typeface="Arial" panose="020B0604020202020204" pitchFamily="34" charset="0"/>
                          <a:cs typeface="Arial" panose="020B0604020202020204" pitchFamily="34" charset="0"/>
                        </a:rPr>
                        <a:t>10.0.0.0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Прямое подключение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10.0.0.1</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7" name="Freeform 67"/>
          <p:cNvSpPr/>
          <p:nvPr/>
        </p:nvSpPr>
        <p:spPr>
          <a:xfrm rot="6073554" flipV="1">
            <a:off x="671214" y="3676627"/>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圆角矩形 75"/>
          <p:cNvSpPr/>
          <p:nvPr/>
        </p:nvSpPr>
        <p:spPr>
          <a:xfrm>
            <a:off x="446089" y="1700386"/>
            <a:ext cx="5606152"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圆角矩形 75"/>
          <p:cNvSpPr/>
          <p:nvPr/>
        </p:nvSpPr>
        <p:spPr>
          <a:xfrm>
            <a:off x="453843" y="1265589"/>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Статические маршруты</a:t>
            </a:r>
          </a:p>
        </p:txBody>
      </p:sp>
      <p:sp>
        <p:nvSpPr>
          <p:cNvPr id="63" name="Content Placeholder 2"/>
          <p:cNvSpPr txBox="1"/>
          <p:nvPr/>
        </p:nvSpPr>
        <p:spPr>
          <a:xfrm>
            <a:off x="6001228" y="1002015"/>
            <a:ext cx="6132004" cy="3549856"/>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Arial" panose="020B0604020202020204"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Tx/>
              <a:buFont typeface="Arial" panose="020B0604020202020204" pitchFamily="34" charset="0"/>
              <a:buChar char="•"/>
            </a:pPr>
            <a:r>
              <a:rPr lang="ru-RU" sz="1600" dirty="0">
                <a:latin typeface="Arial" panose="020B0604020202020204" pitchFamily="34" charset="0"/>
                <a:cs typeface="Arial" panose="020B0604020202020204" pitchFamily="34" charset="0"/>
              </a:rPr>
              <a:t>Статические маршруты настраиваются сетевыми администраторами вручную, имеют низкие системные требования и применяются к простым, стабильным и небольшим сетям.</a:t>
            </a:r>
          </a:p>
          <a:p>
            <a:pPr fontAlgn="ctr">
              <a:buClrTx/>
              <a:buSzTx/>
              <a:buFont typeface="Arial" panose="020B0604020202020204" pitchFamily="34" charset="0"/>
              <a:buChar char="•"/>
            </a:pPr>
            <a:r>
              <a:rPr lang="ru-RU" sz="1600" dirty="0">
                <a:latin typeface="Arial" panose="020B0604020202020204" pitchFamily="34" charset="0"/>
                <a:cs typeface="Arial" panose="020B0604020202020204" pitchFamily="34" charset="0"/>
              </a:rPr>
              <a:t>Недостаток статических маршрутов заключается в том, что они не могут автоматически адаптироваться к изменениям топологии сети и поэтому требуют ручного вмешательства.</a:t>
            </a:r>
            <a:endParaRPr lang="ru-RU" altLang="zh-CN" sz="16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Tx/>
              <a:buFont typeface="Arial" panose="020B0604020202020204" pitchFamily="34" charset="0"/>
              <a:buChar char="•"/>
            </a:pPr>
            <a:r>
              <a:rPr lang="ru-RU" sz="1600" dirty="0">
                <a:latin typeface="Arial" panose="020B0604020202020204" pitchFamily="34" charset="0"/>
                <a:cs typeface="Arial" panose="020B0604020202020204" pitchFamily="34" charset="0"/>
              </a:rPr>
              <a:t>Маршрутизатор RTA должен отправить пакеты с адресом назначения 20.1.1.0/24. Однако в таблице IP-маршрутизации RTA есть только один маршрут прямого подключения, который не соответствует 20.1.1.0 / 24. В этом случае необходимо вручную сконфигурировать статический маршрут, чтобы пакеты, отправленные от RTA  к 20.1.1.0/24, можно было передать на следующий узел 10.0.0.2.</a:t>
            </a:r>
            <a:endParaRPr lang="ru-RU" altLang="zh-CN" sz="16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2942102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799" y="452604"/>
            <a:ext cx="10250067" cy="640800"/>
          </a:xfrm>
        </p:spPr>
        <p:txBody>
          <a:bodyPr/>
          <a:lstStyle/>
          <a:p>
            <a:r>
              <a:rPr lang="ru-RU" dirty="0">
                <a:latin typeface="Arial" panose="020B0604020202020204" pitchFamily="34" charset="0"/>
                <a:cs typeface="Arial" panose="020B0604020202020204" pitchFamily="34" charset="0"/>
              </a:rPr>
              <a:t>Конфигурирование статического маршрута</a:t>
            </a:r>
          </a:p>
        </p:txBody>
      </p:sp>
      <p:sp>
        <p:nvSpPr>
          <p:cNvPr id="5" name="矩形 4"/>
          <p:cNvSpPr/>
          <p:nvPr/>
        </p:nvSpPr>
        <p:spPr>
          <a:xfrm>
            <a:off x="1004485" y="1824891"/>
            <a:ext cx="10752169" cy="335615"/>
          </a:xfrm>
          <a:prstGeom prst="rect">
            <a:avLst/>
          </a:prstGeom>
          <a:solidFill>
            <a:srgbClr val="00B0F0">
              <a:alpha val="5000"/>
            </a:srgbClr>
          </a:solidFill>
          <a:ln>
            <a:solidFill>
              <a:srgbClr val="99DFF9"/>
            </a:solidFill>
          </a:ln>
        </p:spPr>
        <p:txBody>
          <a:bodyPr wrap="square">
            <a:spAutoFit/>
          </a:bodyPr>
          <a:lstStyle/>
          <a:p>
            <a:pPr fontAlgn="ctr"/>
            <a:r>
              <a:rPr lang="en-US" sz="1600" dirty="0">
                <a:latin typeface="Huawei Sans" panose="020C0503030203020204" pitchFamily="34" charset="0"/>
              </a:rPr>
              <a:t>[Huawei] </a:t>
            </a:r>
            <a:r>
              <a:rPr lang="en-US" sz="1600" b="1" dirty="0">
                <a:latin typeface="Huawei Sans" panose="020C0503030203020204" pitchFamily="34" charset="0"/>
              </a:rPr>
              <a:t>ip route-static </a:t>
            </a:r>
            <a:r>
              <a:rPr lang="en-US" sz="1600" i="1" dirty="0">
                <a:latin typeface="Huawei Sans" panose="020C0503030203020204" pitchFamily="34" charset="0"/>
              </a:rPr>
              <a:t>ip-address</a:t>
            </a:r>
            <a:r>
              <a:rPr lang="en-US" sz="1600" dirty="0">
                <a:latin typeface="Huawei Sans" panose="020C0503030203020204" pitchFamily="34" charset="0"/>
              </a:rPr>
              <a:t> { </a:t>
            </a:r>
            <a:r>
              <a:rPr lang="en-US" sz="1600" i="1" dirty="0">
                <a:latin typeface="Huawei Sans" panose="020C0503030203020204" pitchFamily="34" charset="0"/>
              </a:rPr>
              <a:t>mask</a:t>
            </a:r>
            <a:r>
              <a:rPr lang="en-US" sz="1600" dirty="0">
                <a:latin typeface="Huawei Sans" panose="020C0503030203020204" pitchFamily="34" charset="0"/>
              </a:rPr>
              <a:t> | </a:t>
            </a:r>
            <a:r>
              <a:rPr lang="en-US" sz="1600" i="1" dirty="0">
                <a:latin typeface="Huawei Sans" panose="020C0503030203020204" pitchFamily="34" charset="0"/>
              </a:rPr>
              <a:t>mask-length</a:t>
            </a:r>
            <a:r>
              <a:rPr lang="en-US" sz="1600" dirty="0">
                <a:latin typeface="Huawei Sans" panose="020C0503030203020204" pitchFamily="34" charset="0"/>
              </a:rPr>
              <a:t> } </a:t>
            </a:r>
            <a:r>
              <a:rPr lang="en-US" sz="1600" i="1" dirty="0">
                <a:solidFill>
                  <a:prstClr val="black"/>
                </a:solidFill>
                <a:latin typeface="Huawei Sans" panose="020C0503030203020204" pitchFamily="34" charset="0"/>
              </a:rPr>
              <a:t>nexthop-address</a:t>
            </a:r>
          </a:p>
        </p:txBody>
      </p:sp>
      <p:sp>
        <p:nvSpPr>
          <p:cNvPr id="6" name="矩形 5"/>
          <p:cNvSpPr/>
          <p:nvPr/>
        </p:nvSpPr>
        <p:spPr>
          <a:xfrm>
            <a:off x="551384" y="1365312"/>
            <a:ext cx="11100321" cy="408840"/>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ru-RU" sz="1600" dirty="0">
                <a:latin typeface="Arial" panose="020B0604020202020204" pitchFamily="34" charset="0"/>
                <a:cs typeface="Arial" panose="020B0604020202020204" pitchFamily="34" charset="0"/>
              </a:rPr>
              <a:t>Укажите IP-адрес следующего узла для статического маршрута.</a:t>
            </a:r>
          </a:p>
        </p:txBody>
      </p:sp>
      <p:sp>
        <p:nvSpPr>
          <p:cNvPr id="7" name="矩形 6"/>
          <p:cNvSpPr/>
          <p:nvPr/>
        </p:nvSpPr>
        <p:spPr>
          <a:xfrm>
            <a:off x="1004485" y="2808360"/>
            <a:ext cx="10752169" cy="335615"/>
          </a:xfrm>
          <a:prstGeom prst="rect">
            <a:avLst/>
          </a:prstGeom>
          <a:solidFill>
            <a:srgbClr val="00B0F0">
              <a:alpha val="5000"/>
            </a:srgbClr>
          </a:solidFill>
          <a:ln>
            <a:solidFill>
              <a:srgbClr val="99DFF9"/>
            </a:solidFill>
          </a:ln>
        </p:spPr>
        <p:txBody>
          <a:bodyPr wrap="square">
            <a:spAutoFit/>
          </a:bodyPr>
          <a:lstStyle/>
          <a:p>
            <a:pPr lvl="0" fontAlgn="ctr"/>
            <a:r>
              <a:rPr lang="en-US" sz="1600" dirty="0">
                <a:latin typeface="Huawei Sans" panose="020C0503030203020204" pitchFamily="34" charset="0"/>
              </a:rPr>
              <a:t>[Huawei] </a:t>
            </a:r>
            <a:r>
              <a:rPr lang="en-US" sz="1600" b="1" i="1" dirty="0">
                <a:solidFill>
                  <a:prstClr val="black"/>
                </a:solidFill>
                <a:latin typeface="Huawei Sans" panose="020C0503030203020204" pitchFamily="34" charset="0"/>
              </a:rPr>
              <a:t>ip route-static ip-address { mask | mask-length } interface-type interface-number</a:t>
            </a:r>
          </a:p>
        </p:txBody>
      </p:sp>
      <p:sp>
        <p:nvSpPr>
          <p:cNvPr id="10" name="矩形 9"/>
          <p:cNvSpPr/>
          <p:nvPr/>
        </p:nvSpPr>
        <p:spPr>
          <a:xfrm>
            <a:off x="551384" y="2348781"/>
            <a:ext cx="11100321" cy="408840"/>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ru-RU" sz="1600" dirty="0">
                <a:latin typeface="Arial" panose="020B0604020202020204" pitchFamily="34" charset="0"/>
                <a:cs typeface="Arial" panose="020B0604020202020204" pitchFamily="34" charset="0"/>
              </a:rPr>
              <a:t>Укажите исходящий интерфейс для статического маршрута.</a:t>
            </a:r>
          </a:p>
        </p:txBody>
      </p:sp>
      <p:sp>
        <p:nvSpPr>
          <p:cNvPr id="11" name="矩形 10"/>
          <p:cNvSpPr/>
          <p:nvPr/>
        </p:nvSpPr>
        <p:spPr>
          <a:xfrm>
            <a:off x="1004484" y="3786657"/>
            <a:ext cx="11083258" cy="335615"/>
          </a:xfrm>
          <a:prstGeom prst="rect">
            <a:avLst/>
          </a:prstGeom>
          <a:solidFill>
            <a:srgbClr val="00B0F0">
              <a:alpha val="5000"/>
            </a:srgbClr>
          </a:solidFill>
          <a:ln>
            <a:solidFill>
              <a:srgbClr val="99DFF9"/>
            </a:solidFill>
          </a:ln>
        </p:spPr>
        <p:txBody>
          <a:bodyPr wrap="square">
            <a:spAutoFit/>
          </a:bodyPr>
          <a:lstStyle/>
          <a:p>
            <a:pPr fontAlgn="ctr"/>
            <a:r>
              <a:rPr lang="en-US" sz="1600" dirty="0">
                <a:latin typeface="Huawei Sans" panose="020C0503030203020204" pitchFamily="34" charset="0"/>
              </a:rPr>
              <a:t>[Huawei] </a:t>
            </a:r>
            <a:r>
              <a:rPr lang="en-US" sz="1600" b="1" dirty="0">
                <a:latin typeface="Huawei Sans" panose="020C0503030203020204" pitchFamily="34" charset="0"/>
              </a:rPr>
              <a:t>ip route-static </a:t>
            </a:r>
            <a:r>
              <a:rPr lang="en-US" sz="1600" i="1" dirty="0">
                <a:solidFill>
                  <a:prstClr val="black"/>
                </a:solidFill>
                <a:latin typeface="Huawei Sans" panose="020C0503030203020204" pitchFamily="34" charset="0"/>
              </a:rPr>
              <a:t>ip-address { mask | mask-length } interface-type interface-number [ nexthop-address ]</a:t>
            </a:r>
            <a:endPar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384" y="3327078"/>
            <a:ext cx="11100321" cy="408840"/>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ru-RU" sz="1600" dirty="0">
                <a:latin typeface="Arial" panose="020B0604020202020204" pitchFamily="34" charset="0"/>
                <a:cs typeface="Arial" panose="020B0604020202020204" pitchFamily="34" charset="0"/>
              </a:rPr>
              <a:t>Укажите исходящий интерфейс и </a:t>
            </a:r>
            <a:r>
              <a:rPr lang="en-US" sz="1600" dirty="0">
                <a:latin typeface="Arial" panose="020B0604020202020204" pitchFamily="34" charset="0"/>
                <a:cs typeface="Arial" panose="020B0604020202020204" pitchFamily="34" charset="0"/>
              </a:rPr>
              <a:t>IP-</a:t>
            </a:r>
            <a:r>
              <a:rPr lang="ru-RU" sz="1600" dirty="0">
                <a:latin typeface="Arial" panose="020B0604020202020204" pitchFamily="34" charset="0"/>
                <a:cs typeface="Arial" panose="020B0604020202020204" pitchFamily="34" charset="0"/>
              </a:rPr>
              <a:t>адрес следующего узла для статического маршрута.</a:t>
            </a:r>
          </a:p>
        </p:txBody>
      </p:sp>
      <p:sp>
        <p:nvSpPr>
          <p:cNvPr id="13" name="矩形 12"/>
          <p:cNvSpPr/>
          <p:nvPr/>
        </p:nvSpPr>
        <p:spPr>
          <a:xfrm>
            <a:off x="807092" y="4159912"/>
            <a:ext cx="10619308" cy="2332946"/>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При создании статического маршрута можно указать как исходящий интерфейс, так и адрес следующего узла. Вы также можете указать только исходящий интерфейс или следующий узел в зависимости от типа интерфейса:</a:t>
            </a:r>
          </a:p>
          <a:p>
            <a:pPr fontAlgn="ctr">
              <a:lnSpc>
                <a:spcPct val="130000"/>
              </a:lnSpc>
            </a:pPr>
            <a:r>
              <a:rPr lang="ru-RU" sz="1600" dirty="0">
                <a:latin typeface="Arial" panose="020B0604020202020204" pitchFamily="34" charset="0"/>
                <a:cs typeface="Arial" panose="020B0604020202020204" pitchFamily="34" charset="0"/>
              </a:rPr>
              <a:t>Для интерфейса точка-точка (например, последовательного интерфейса) можно указать исходящий интерфейс.</a:t>
            </a:r>
          </a:p>
          <a:p>
            <a:pPr fontAlgn="ctr">
              <a:lnSpc>
                <a:spcPct val="130000"/>
              </a:lnSpc>
            </a:pPr>
            <a:r>
              <a:rPr lang="ru-RU" sz="1600" dirty="0">
                <a:latin typeface="Arial" panose="020B0604020202020204" pitchFamily="34" charset="0"/>
                <a:cs typeface="Arial" panose="020B0604020202020204" pitchFamily="34" charset="0"/>
              </a:rPr>
              <a:t>Для широковещательного интерфейса (например, интерфейса Ethernet) или интерфейса </a:t>
            </a:r>
            <a:r>
              <a:rPr lang="en-US" sz="1600" dirty="0">
                <a:latin typeface="Arial" panose="020B0604020202020204" pitchFamily="34" charset="0"/>
                <a:cs typeface="Arial" panose="020B0604020202020204" pitchFamily="34" charset="0"/>
              </a:rPr>
              <a:t>VT (Virtual Template)</a:t>
            </a:r>
            <a:r>
              <a:rPr lang="ru-RU" sz="1600" dirty="0">
                <a:latin typeface="Arial" panose="020B0604020202020204" pitchFamily="34" charset="0"/>
                <a:cs typeface="Arial" panose="020B0604020202020204" pitchFamily="34" charset="0"/>
              </a:rPr>
              <a:t> необходимо указать адрес следующего узла.</a:t>
            </a:r>
          </a:p>
        </p:txBody>
      </p:sp>
    </p:spTree>
    <p:extLst>
      <p:ext uri="{BB962C8B-B14F-4D97-AF65-F5344CB8AC3E}">
        <p14:creationId xmlns:p14="http://schemas.microsoft.com/office/powerpoint/2010/main" val="5863811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1"/>
          </p:nvPr>
        </p:nvSpPr>
        <p:spPr/>
        <p:txBody>
          <a:bodyPr/>
          <a:lstStyle/>
          <a:p>
            <a:r>
              <a:rPr lang="ru-RU" dirty="0">
                <a:latin typeface="Arial" panose="020B0604020202020204" pitchFamily="34" charset="0"/>
                <a:cs typeface="Arial" panose="020B0604020202020204" pitchFamily="34" charset="0"/>
              </a:rPr>
              <a:t>По завершении этого курса вы будете знать:</a:t>
            </a:r>
          </a:p>
          <a:p>
            <a:pPr lvl="1"/>
            <a:r>
              <a:rPr lang="ru-RU" dirty="0">
                <a:latin typeface="Arial" panose="020B0604020202020204" pitchFamily="34" charset="0"/>
                <a:cs typeface="Arial" panose="020B0604020202020204" pitchFamily="34" charset="0"/>
              </a:rPr>
              <a:t>Основные принципы работы маршрутизаторов.</a:t>
            </a:r>
          </a:p>
          <a:p>
            <a:pPr lvl="1"/>
            <a:r>
              <a:rPr lang="ru-RU" dirty="0">
                <a:latin typeface="Arial" panose="020B0604020202020204" pitchFamily="34" charset="0"/>
                <a:cs typeface="Arial" panose="020B0604020202020204" pitchFamily="34" charset="0"/>
              </a:rPr>
              <a:t>Принципы выбора оптимальных маршрутов маршрутизаторами.</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r>
              <a:rPr lang="ru-RU" dirty="0">
                <a:latin typeface="Arial" panose="020B0604020202020204" pitchFamily="34" charset="0"/>
                <a:cs typeface="Arial" panose="020B0604020202020204" pitchFamily="34" charset="0"/>
              </a:rPr>
              <a:t>Содержимое таблиц маршрутизации.</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r>
              <a:rPr lang="ru-RU" dirty="0">
                <a:latin typeface="Arial" panose="020B0604020202020204" pitchFamily="34" charset="0"/>
                <a:cs typeface="Arial" panose="020B0604020202020204" pitchFamily="34" charset="0"/>
              </a:rPr>
              <a:t>Расширенные возможности маршрутизации.</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0181140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Пример конфигурации</a:t>
            </a:r>
          </a:p>
        </p:txBody>
      </p:sp>
      <p:cxnSp>
        <p:nvCxnSpPr>
          <p:cNvPr id="6" name="直接连接符 5"/>
          <p:cNvCxnSpPr>
            <a:stCxn id="12" idx="3"/>
            <a:endCxn id="10" idx="1"/>
          </p:cNvCxnSpPr>
          <p:nvPr/>
        </p:nvCxnSpPr>
        <p:spPr bwMode="auto">
          <a:xfrm>
            <a:off x="1249358" y="2076758"/>
            <a:ext cx="1670694"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sp>
        <p:nvSpPr>
          <p:cNvPr id="7" name="矩形 6"/>
          <p:cNvSpPr/>
          <p:nvPr/>
        </p:nvSpPr>
        <p:spPr>
          <a:xfrm>
            <a:off x="3453625" y="2113220"/>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S1/0/0</a:t>
            </a:r>
          </a:p>
          <a:p>
            <a:pP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矩形 8"/>
          <p:cNvSpPr/>
          <p:nvPr/>
        </p:nvSpPr>
        <p:spPr>
          <a:xfrm>
            <a:off x="1806744" y="1554872"/>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920052" y="1850139"/>
            <a:ext cx="553958" cy="453238"/>
          </a:xfrm>
          <a:prstGeom prst="rect">
            <a:avLst/>
          </a:prstGeom>
          <a:noFill/>
        </p:spPr>
      </p:pic>
      <p:pic>
        <p:nvPicPr>
          <p:cNvPr id="1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49732" y="1850139"/>
            <a:ext cx="553958" cy="453238"/>
          </a:xfrm>
          <a:prstGeom prst="rect">
            <a:avLst/>
          </a:prstGeom>
          <a:noFill/>
        </p:spPr>
      </p:pic>
      <p:pic>
        <p:nvPicPr>
          <p:cNvPr id="1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695400" y="1850139"/>
            <a:ext cx="553958" cy="453238"/>
          </a:xfrm>
          <a:prstGeom prst="rect">
            <a:avLst/>
          </a:prstGeom>
          <a:noFill/>
        </p:spPr>
      </p:pic>
      <p:sp>
        <p:nvSpPr>
          <p:cNvPr id="13" name="矩形 12"/>
          <p:cNvSpPr/>
          <p:nvPr/>
        </p:nvSpPr>
        <p:spPr>
          <a:xfrm>
            <a:off x="4094837" y="1554872"/>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S1/0/0</a:t>
            </a:r>
          </a:p>
          <a:p>
            <a:pPr algn="r" fontAlgn="ctr"/>
            <a:r>
              <a:rPr lang="ru-RU" sz="1400" dirty="0">
                <a:latin typeface="Arial" panose="020B0604020202020204" pitchFamily="34" charset="0"/>
                <a:cs typeface="Arial" panose="020B0604020202020204" pitchFamily="34" charset="0"/>
              </a:rPr>
              <a:t>20.1.1.3/24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 name="矩形 13"/>
          <p:cNvSpPr/>
          <p:nvPr/>
        </p:nvSpPr>
        <p:spPr>
          <a:xfrm>
            <a:off x="1250150" y="2113220"/>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GE0/0/0</a:t>
            </a:r>
          </a:p>
          <a:p>
            <a:pPr fontAlgn="ctr"/>
            <a:r>
              <a:rPr lang="ru-RU" sz="1400" dirty="0">
                <a:latin typeface="Arial" panose="020B0604020202020204" pitchFamily="34" charset="0"/>
                <a:cs typeface="Arial" panose="020B0604020202020204" pitchFamily="34" charset="0"/>
              </a:rPr>
              <a:t>10.0.0.1/24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 name="矩形 14"/>
          <p:cNvSpPr/>
          <p:nvPr/>
        </p:nvSpPr>
        <p:spPr>
          <a:xfrm>
            <a:off x="679824" y="2285261"/>
            <a:ext cx="566309" cy="323165"/>
          </a:xfrm>
          <a:prstGeom prst="rect">
            <a:avLst/>
          </a:prstGeom>
        </p:spPr>
        <p:txBody>
          <a:bodyPr wrap="none">
            <a:spAutoFit/>
          </a:bodyPr>
          <a:lstStyle/>
          <a:p>
            <a:pPr algn="ctr" fontAlgn="ctr"/>
            <a:r>
              <a:rPr lang="ru-RU" sz="1500" b="1" dirty="0">
                <a:latin typeface="Arial" panose="020B0604020202020204" pitchFamily="34" charset="0"/>
                <a:cs typeface="Arial" panose="020B0604020202020204" pitchFamily="34" charset="0"/>
              </a:rPr>
              <a:t>RTA</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 name="矩形 15"/>
          <p:cNvSpPr/>
          <p:nvPr/>
        </p:nvSpPr>
        <p:spPr>
          <a:xfrm>
            <a:off x="5158889" y="2285261"/>
            <a:ext cx="580608" cy="323165"/>
          </a:xfrm>
          <a:prstGeom prst="rect">
            <a:avLst/>
          </a:prstGeom>
        </p:spPr>
        <p:txBody>
          <a:bodyPr wrap="none">
            <a:spAutoFit/>
          </a:bodyPr>
          <a:lstStyle/>
          <a:p>
            <a:pPr algn="ctr" fontAlgn="ctr"/>
            <a:r>
              <a:rPr lang="ru-RU" sz="1500" b="1" dirty="0">
                <a:latin typeface="Arial" panose="020B0604020202020204" pitchFamily="34" charset="0"/>
                <a:cs typeface="Arial" panose="020B0604020202020204" pitchFamily="34" charset="0"/>
              </a:rPr>
              <a:t>RTC</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 name="矩形 16"/>
          <p:cNvSpPr/>
          <p:nvPr/>
        </p:nvSpPr>
        <p:spPr>
          <a:xfrm>
            <a:off x="2923459" y="2285261"/>
            <a:ext cx="580608" cy="323165"/>
          </a:xfrm>
          <a:prstGeom prst="rect">
            <a:avLst/>
          </a:prstGeom>
        </p:spPr>
        <p:txBody>
          <a:bodyPr wrap="none">
            <a:spAutoFit/>
          </a:bodyPr>
          <a:lstStyle/>
          <a:p>
            <a:pPr algn="ctr" fontAlgn="ctr"/>
            <a:r>
              <a:rPr lang="ru-RU" sz="1500" b="1" dirty="0">
                <a:latin typeface="Arial" panose="020B0604020202020204" pitchFamily="34" charset="0"/>
                <a:cs typeface="Arial" panose="020B0604020202020204" pitchFamily="34" charset="0"/>
              </a:rPr>
              <a:t>RTB</a:t>
            </a:r>
            <a:endParaRPr lang="ru-RU" altLang="zh-CN" sz="15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3" name="组合 32"/>
          <p:cNvGrpSpPr/>
          <p:nvPr/>
        </p:nvGrpSpPr>
        <p:grpSpPr>
          <a:xfrm>
            <a:off x="1394774" y="2654668"/>
            <a:ext cx="950897" cy="211345"/>
            <a:chOff x="1581141" y="2652592"/>
            <a:chExt cx="950897" cy="211345"/>
          </a:xfrm>
        </p:grpSpPr>
        <p:cxnSp>
          <p:nvCxnSpPr>
            <p:cNvPr id="35" name="直接箭头连接符 3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34" name="矩形 33"/>
          <p:cNvSpPr/>
          <p:nvPr/>
        </p:nvSpPr>
        <p:spPr>
          <a:xfrm>
            <a:off x="1140610" y="2900181"/>
            <a:ext cx="1492324" cy="732252"/>
          </a:xfrm>
          <a:prstGeom prst="rect">
            <a:avLst/>
          </a:prstGeom>
        </p:spPr>
        <p:txBody>
          <a:bodyPr wrap="square">
            <a:spAutoFit/>
          </a:bodyPr>
          <a:lstStyle/>
          <a:p>
            <a:pPr algn="ctr" fontAlgn="ctr"/>
            <a:r>
              <a:rPr lang="ru-RU" sz="1400" dirty="0">
                <a:latin typeface="Arial" panose="020B0604020202020204" pitchFamily="34" charset="0"/>
                <a:cs typeface="Arial" panose="020B0604020202020204" pitchFamily="34" charset="0"/>
              </a:rPr>
              <a:t>Адрес назначения 20.1.1.0/24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2" name="组合 41"/>
          <p:cNvGrpSpPr/>
          <p:nvPr/>
        </p:nvGrpSpPr>
        <p:grpSpPr>
          <a:xfrm flipH="1">
            <a:off x="4187471" y="2638925"/>
            <a:ext cx="967092" cy="211345"/>
            <a:chOff x="1581141" y="2652592"/>
            <a:chExt cx="950897" cy="211345"/>
          </a:xfrm>
        </p:grpSpPr>
        <p:cxnSp>
          <p:nvCxnSpPr>
            <p:cNvPr id="45" name="直接箭头连接符 4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44" name="矩形 43"/>
          <p:cNvSpPr/>
          <p:nvPr/>
        </p:nvSpPr>
        <p:spPr>
          <a:xfrm flipH="1">
            <a:off x="3875463" y="2901116"/>
            <a:ext cx="1465635" cy="732252"/>
          </a:xfrm>
          <a:prstGeom prst="rect">
            <a:avLst/>
          </a:prstGeom>
        </p:spPr>
        <p:txBody>
          <a:bodyPr wrap="square">
            <a:spAutoFit/>
          </a:bodyPr>
          <a:lstStyle/>
          <a:p>
            <a:pPr algn="ctr" fontAlgn="ctr"/>
            <a:r>
              <a:rPr lang="ru-RU" sz="1400" dirty="0">
                <a:latin typeface="Arial" panose="020B0604020202020204" pitchFamily="34" charset="0"/>
                <a:cs typeface="Arial" panose="020B0604020202020204" pitchFamily="34" charset="0"/>
              </a:rPr>
              <a:t>Адрес назначения 10.1.1.0/24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6" name="文本框 55"/>
          <p:cNvSpPr txBox="1"/>
          <p:nvPr/>
        </p:nvSpPr>
        <p:spPr>
          <a:xfrm>
            <a:off x="6663472" y="2489990"/>
            <a:ext cx="4763225"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20.1.1.0 255.255.255.0 10.0.0.2 </a:t>
            </a:r>
          </a:p>
        </p:txBody>
      </p:sp>
      <p:sp>
        <p:nvSpPr>
          <p:cNvPr id="60" name="文本框 59"/>
          <p:cNvSpPr txBox="1"/>
          <p:nvPr/>
        </p:nvSpPr>
        <p:spPr>
          <a:xfrm>
            <a:off x="6663472" y="3701537"/>
            <a:ext cx="4763225"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[RTC] </a:t>
            </a:r>
            <a:r>
              <a:rPr lang="en-US" sz="1400" b="1" dirty="0">
                <a:solidFill>
                  <a:prstClr val="black"/>
                </a:solidFill>
                <a:latin typeface="Huawei Sans" panose="020C0503030203020204" pitchFamily="34" charset="0"/>
              </a:rPr>
              <a:t>ip route-static 10.0.0.0 255.255.255.0 S1/0/0 </a:t>
            </a:r>
          </a:p>
        </p:txBody>
      </p:sp>
      <p:sp>
        <p:nvSpPr>
          <p:cNvPr id="64" name="文本框 63"/>
          <p:cNvSpPr txBox="1"/>
          <p:nvPr/>
        </p:nvSpPr>
        <p:spPr>
          <a:xfrm>
            <a:off x="6626344" y="2092406"/>
            <a:ext cx="1697452" cy="412421"/>
          </a:xfrm>
          <a:prstGeom prst="rect">
            <a:avLst/>
          </a:prstGeom>
          <a:noFill/>
        </p:spPr>
        <p:txBody>
          <a:bodyPr wrap="none" rtlCol="0">
            <a:spAutoFit/>
          </a:bodyPr>
          <a:lstStyle/>
          <a:p>
            <a:pPr fontAlgn="ctr">
              <a:lnSpc>
                <a:spcPct val="130000"/>
              </a:lnSpc>
            </a:pPr>
            <a:r>
              <a:rPr lang="ru-RU" sz="1600" dirty="0">
                <a:solidFill>
                  <a:prstClr val="black"/>
                </a:solidFill>
                <a:latin typeface="Arial" panose="020B0604020202020204" pitchFamily="34" charset="0"/>
                <a:cs typeface="Arial" panose="020B0604020202020204" pitchFamily="34" charset="0"/>
              </a:rPr>
              <a:t>Настройте RTA.</a:t>
            </a:r>
          </a:p>
        </p:txBody>
      </p:sp>
      <p:sp>
        <p:nvSpPr>
          <p:cNvPr id="65" name="文本框 64"/>
          <p:cNvSpPr txBox="1"/>
          <p:nvPr/>
        </p:nvSpPr>
        <p:spPr>
          <a:xfrm>
            <a:off x="6626344" y="3271876"/>
            <a:ext cx="1723933" cy="412421"/>
          </a:xfrm>
          <a:prstGeom prst="rect">
            <a:avLst/>
          </a:prstGeom>
          <a:noFill/>
        </p:spPr>
        <p:txBody>
          <a:bodyPr wrap="none" rtlCol="0">
            <a:spAutoFit/>
          </a:bodyPr>
          <a:lstStyle/>
          <a:p>
            <a:pPr fontAlgn="ctr">
              <a:lnSpc>
                <a:spcPct val="130000"/>
              </a:lnSpc>
            </a:pPr>
            <a:r>
              <a:rPr lang="ru-RU" sz="1600" dirty="0">
                <a:solidFill>
                  <a:prstClr val="black"/>
                </a:solidFill>
                <a:latin typeface="Arial" panose="020B0604020202020204" pitchFamily="34" charset="0"/>
                <a:cs typeface="Arial" panose="020B0604020202020204" pitchFamily="34" charset="0"/>
              </a:rPr>
              <a:t>Настройте RTC.</a:t>
            </a:r>
          </a:p>
        </p:txBody>
      </p:sp>
      <p:cxnSp>
        <p:nvCxnSpPr>
          <p:cNvPr id="31" name="直接连接符 30"/>
          <p:cNvCxnSpPr>
            <a:stCxn id="10" idx="3"/>
            <a:endCxn id="11" idx="1"/>
          </p:cNvCxnSpPr>
          <p:nvPr/>
        </p:nvCxnSpPr>
        <p:spPr bwMode="auto">
          <a:xfrm>
            <a:off x="3474010" y="2076758"/>
            <a:ext cx="1675722"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sp>
        <p:nvSpPr>
          <p:cNvPr id="4" name="矩形 3"/>
          <p:cNvSpPr/>
          <p:nvPr/>
        </p:nvSpPr>
        <p:spPr>
          <a:xfrm>
            <a:off x="446088" y="3553968"/>
            <a:ext cx="5759979" cy="2332946"/>
          </a:xfrm>
          <a:prstGeom prst="rect">
            <a:avLst/>
          </a:prstGeom>
        </p:spPr>
        <p:txBody>
          <a:bodyPr wrap="square">
            <a:spAutoFit/>
          </a:bodyPr>
          <a:lstStyle/>
          <a:p>
            <a:pPr marL="265113" indent="-265113" defTabSz="801688" fontAlgn="ctr">
              <a:lnSpc>
                <a:spcPct val="140000"/>
              </a:lnSpc>
              <a:spcBef>
                <a:spcPct val="30000"/>
              </a:spcBef>
              <a:spcAft>
                <a:spcPct val="0"/>
              </a:spcAft>
              <a:buSzTx/>
              <a:buFont typeface="Arial" panose="020B0604020202020204" pitchFamily="34" charset="0"/>
              <a:buChar char="•"/>
            </a:pPr>
            <a:r>
              <a:rPr lang="ru-RU" sz="1400" dirty="0">
                <a:solidFill>
                  <a:prstClr val="black"/>
                </a:solidFill>
                <a:latin typeface="Arial" panose="020B0604020202020204" pitchFamily="34" charset="0"/>
                <a:cs typeface="Arial" panose="020B0604020202020204" pitchFamily="34" charset="0"/>
              </a:rPr>
              <a:t>Сконфигурируйте статические маршруты на RTA и RTC для установления связи между 10.0.0.0/24 и 20.1.1.0/24.</a:t>
            </a:r>
            <a:endParaRPr lang="ru-RU" altLang="zh-CN" sz="1400" kern="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defTabSz="801688" fontAlgn="ctr">
              <a:lnSpc>
                <a:spcPct val="140000"/>
              </a:lnSpc>
              <a:spcBef>
                <a:spcPct val="30000"/>
              </a:spcBef>
              <a:spcAft>
                <a:spcPct val="0"/>
              </a:spcAft>
              <a:buSzTx/>
              <a:buFont typeface="Arial" panose="020B0604020202020204" pitchFamily="34" charset="0"/>
              <a:buChar char="•"/>
            </a:pPr>
            <a:r>
              <a:rPr lang="ru-RU" sz="1400" dirty="0">
                <a:latin typeface="Arial" panose="020B0604020202020204" pitchFamily="34" charset="0"/>
                <a:cs typeface="Arial" panose="020B0604020202020204" pitchFamily="34" charset="0"/>
              </a:rPr>
              <a:t>Пакеты пересылаются от узла к узлу. Поэтому все маршрутизаторы на пути от источника к назначению должны иметь маршруты к адресу назначения.</a:t>
            </a:r>
            <a:endParaRPr lang="ru-RU" altLang="zh-CN" sz="14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defTabSz="801688" fontAlgn="ctr">
              <a:lnSpc>
                <a:spcPct val="140000"/>
              </a:lnSpc>
              <a:spcBef>
                <a:spcPct val="30000"/>
              </a:spcBef>
              <a:spcAft>
                <a:spcPct val="0"/>
              </a:spcAft>
              <a:buSzTx/>
              <a:buFont typeface="Arial" panose="020B0604020202020204" pitchFamily="34" charset="0"/>
              <a:buChar char="•"/>
            </a:pPr>
            <a:r>
              <a:rPr lang="ru-RU" sz="1400" dirty="0">
                <a:solidFill>
                  <a:prstClr val="black"/>
                </a:solidFill>
                <a:latin typeface="Arial" panose="020B0604020202020204" pitchFamily="34" charset="0"/>
                <a:cs typeface="Arial" panose="020B0604020202020204" pitchFamily="34" charset="0"/>
              </a:rPr>
              <a:t>Передача данных является двунаправленной. Поэтому должны быть доступны как прямые, так и обратные маршруты.</a:t>
            </a:r>
            <a:endParaRPr lang="ru-RU" altLang="zh-CN" sz="1400" kern="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4761217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451877" y="1242453"/>
            <a:ext cx="11306175" cy="1339853"/>
          </a:xfrm>
        </p:spPr>
        <p:txBody>
          <a:bodyPr/>
          <a:lstStyle/>
          <a:p>
            <a:pPr>
              <a:buSzTx/>
              <a:buFont typeface="Arial" panose="020B0604020202020204" pitchFamily="34" charset="0"/>
              <a:buChar char="•"/>
            </a:pPr>
            <a:r>
              <a:rPr lang="ru-RU" altLang="zh-CN" sz="1800" dirty="0">
                <a:solidFill>
                  <a:prstClr val="black"/>
                </a:solidFill>
                <a:latin typeface="Arial" panose="020B0604020202020204" pitchFamily="34" charset="0"/>
                <a:cs typeface="Arial" panose="020B0604020202020204" pitchFamily="34" charset="0"/>
              </a:rPr>
              <a:t>Маршруты по умолчанию используются только тогда, </a:t>
            </a:r>
            <a:r>
              <a:rPr lang="ru-RU" altLang="zh-CN" sz="1800" dirty="0">
                <a:latin typeface="Arial" panose="020B0604020202020204" pitchFamily="34" charset="0"/>
                <a:cs typeface="Arial" panose="020B0604020202020204" pitchFamily="34" charset="0"/>
              </a:rPr>
              <a:t>когда для пересылки пакета нет ни одной подходящей записи маршрутизации в таблице IP-маршрутизации</a:t>
            </a:r>
            <a:r>
              <a:rPr lang="ru-RU" altLang="zh-CN" sz="1800" dirty="0">
                <a:solidFill>
                  <a:srgbClr val="FF0000"/>
                </a:solidFill>
                <a:latin typeface="Arial" panose="020B0604020202020204" pitchFamily="34" charset="0"/>
                <a:cs typeface="Arial" panose="020B0604020202020204" pitchFamily="34" charset="0"/>
              </a:rPr>
              <a:t>.</a:t>
            </a:r>
            <a:endParaRPr lang="ru-RU" altLang="zh-CN" sz="1800" kern="0" dirty="0">
              <a:solidFill>
                <a:srgbClr val="FF0000"/>
              </a:solidFill>
              <a:latin typeface="Arial" panose="020B0604020202020204" pitchFamily="34" charset="0"/>
              <a:cs typeface="Arial" panose="020B0604020202020204" pitchFamily="34" charset="0"/>
              <a:sym typeface="Huawei Sans" panose="020C0503030203020204" pitchFamily="34" charset="0"/>
            </a:endParaRPr>
          </a:p>
          <a:p>
            <a:pPr>
              <a:buSzTx/>
              <a:buFont typeface="Arial" panose="020B0604020202020204" pitchFamily="34" charset="0"/>
              <a:buChar char="•"/>
            </a:pPr>
            <a:r>
              <a:rPr lang="ru-RU" altLang="zh-CN" sz="1800" dirty="0">
                <a:solidFill>
                  <a:prstClr val="black"/>
                </a:solidFill>
                <a:latin typeface="Arial" panose="020B0604020202020204" pitchFamily="34" charset="0"/>
                <a:cs typeface="Arial" panose="020B0604020202020204" pitchFamily="34" charset="0"/>
              </a:rPr>
              <a:t>В таблице IP-маршрутизации маршрутом по умолчанию является маршрут к сети 0.0.0.0 (с маской 0.0.0.0), а именно 0.0.0.0/0.</a:t>
            </a:r>
            <a:endParaRPr lang="ru-RU" altLang="zh-CN" sz="1800" kern="0" dirty="0">
              <a:solidFill>
                <a:prstClr val="black"/>
              </a:solidFill>
              <a:latin typeface="Arial" panose="020B0604020202020204" pitchFamily="34" charset="0"/>
              <a:cs typeface="Arial" panose="020B0604020202020204" pitchFamily="34" charset="0"/>
              <a:sym typeface="Huawei Sans" panose="020C0503030203020204" pitchFamily="34" charset="0"/>
            </a:endParaRPr>
          </a:p>
          <a:p>
            <a:endParaRPr lang="ru-RU" altLang="zh-CN" sz="1800" dirty="0">
              <a:latin typeface="Arial" panose="020B0604020202020204" pitchFamily="34" charset="0"/>
              <a:cs typeface="Arial" panose="020B0604020202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Маршруты по умолчанию</a:t>
            </a:r>
          </a:p>
        </p:txBody>
      </p:sp>
      <p:grpSp>
        <p:nvGrpSpPr>
          <p:cNvPr id="3" name="组合 2"/>
          <p:cNvGrpSpPr/>
          <p:nvPr/>
        </p:nvGrpSpPr>
        <p:grpSpPr>
          <a:xfrm>
            <a:off x="1985766" y="2986537"/>
            <a:ext cx="7589957" cy="3089510"/>
            <a:chOff x="2068819" y="3294314"/>
            <a:chExt cx="7589957" cy="3089510"/>
          </a:xfrm>
        </p:grpSpPr>
        <p:sp>
          <p:nvSpPr>
            <p:cNvPr id="96" name="矩形 95"/>
            <p:cNvSpPr/>
            <p:nvPr/>
          </p:nvSpPr>
          <p:spPr>
            <a:xfrm>
              <a:off x="4202693" y="6076047"/>
              <a:ext cx="3809409" cy="307777"/>
            </a:xfrm>
            <a:prstGeom prst="rect">
              <a:avLst/>
            </a:prstGeom>
            <a:solidFill>
              <a:srgbClr val="00B0F0">
                <a:alpha val="5000"/>
              </a:srgbClr>
            </a:solidFill>
            <a:ln>
              <a:solidFill>
                <a:srgbClr val="99DFF9"/>
              </a:solidFill>
            </a:ln>
          </p:spPr>
          <p:txBody>
            <a:bodyPr wrap="square" rtlCol="0">
              <a:spAutoFit/>
            </a:bodyPr>
            <a:lstStyle/>
            <a:p>
              <a:pPr fontAlgn="ctr"/>
              <a:r>
                <a:rPr lang="ru-RU" sz="1400" dirty="0">
                  <a:solidFill>
                    <a:prstClr val="black"/>
                  </a:solidFill>
                  <a:latin typeface="Arial" panose="020B0604020202020204" pitchFamily="34" charset="0"/>
                  <a:cs typeface="Arial" panose="020B0604020202020204" pitchFamily="34" charset="0"/>
                </a:rPr>
                <a:t>[RTA] </a:t>
              </a:r>
              <a:r>
                <a:rPr lang="ru-RU" sz="1400" b="1" dirty="0">
                  <a:solidFill>
                    <a:prstClr val="black"/>
                  </a:solidFill>
                  <a:latin typeface="Arial" panose="020B0604020202020204" pitchFamily="34" charset="0"/>
                  <a:cs typeface="Arial" panose="020B0604020202020204" pitchFamily="34" charset="0"/>
                </a:rPr>
                <a:t>ip route-static 0.0.0.0 0 10.0.0.2</a:t>
              </a:r>
            </a:p>
          </p:txBody>
        </p:sp>
        <p:sp>
          <p:nvSpPr>
            <p:cNvPr id="45" name="Line 6"/>
            <p:cNvSpPr>
              <a:spLocks noChangeShapeType="1"/>
            </p:cNvSpPr>
            <p:nvPr/>
          </p:nvSpPr>
          <p:spPr bwMode="auto">
            <a:xfrm>
              <a:off x="7335873" y="4956573"/>
              <a:ext cx="73411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2" name="TextBox 94"/>
            <p:cNvSpPr txBox="1">
              <a:spLocks noChangeArrowheads="1"/>
            </p:cNvSpPr>
            <p:nvPr/>
          </p:nvSpPr>
          <p:spPr bwMode="auto">
            <a:xfrm>
              <a:off x="3426650" y="4429622"/>
              <a:ext cx="540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TextBox 94"/>
            <p:cNvSpPr txBox="1">
              <a:spLocks noChangeArrowheads="1"/>
            </p:cNvSpPr>
            <p:nvPr/>
          </p:nvSpPr>
          <p:spPr bwMode="auto">
            <a:xfrm>
              <a:off x="6785322" y="4429622"/>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cs typeface="Arial" panose="020B0604020202020204" pitchFamily="34" charset="0"/>
                </a:rPr>
                <a:t>RTB</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TextBox 94"/>
            <p:cNvSpPr txBox="1">
              <a:spLocks noChangeArrowheads="1"/>
            </p:cNvSpPr>
            <p:nvPr/>
          </p:nvSpPr>
          <p:spPr bwMode="auto">
            <a:xfrm>
              <a:off x="8068276" y="4204024"/>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192.168.1.0/24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8" name="TextBox 94"/>
            <p:cNvSpPr txBox="1">
              <a:spLocks noChangeArrowheads="1"/>
            </p:cNvSpPr>
            <p:nvPr/>
          </p:nvSpPr>
          <p:spPr bwMode="auto">
            <a:xfrm>
              <a:off x="5986000" y="4956575"/>
              <a:ext cx="830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10.0.0.2</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TextBox 94"/>
            <p:cNvSpPr txBox="1">
              <a:spLocks noChangeArrowheads="1"/>
            </p:cNvSpPr>
            <p:nvPr/>
          </p:nvSpPr>
          <p:spPr bwMode="auto">
            <a:xfrm>
              <a:off x="3963820" y="4921939"/>
              <a:ext cx="830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10.0.0.1</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67" name="TextBox 94"/>
            <p:cNvSpPr txBox="1">
              <a:spLocks noChangeArrowheads="1"/>
            </p:cNvSpPr>
            <p:nvPr/>
          </p:nvSpPr>
          <p:spPr bwMode="auto">
            <a:xfrm>
              <a:off x="8068276" y="4497055"/>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192.168.2.0/24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TextBox 94"/>
            <p:cNvSpPr txBox="1">
              <a:spLocks noChangeArrowheads="1"/>
            </p:cNvSpPr>
            <p:nvPr/>
          </p:nvSpPr>
          <p:spPr bwMode="auto">
            <a:xfrm>
              <a:off x="8138977" y="4885907"/>
              <a:ext cx="1131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200" dirty="0">
                  <a:cs typeface="Arial" panose="020B0604020202020204" pitchFamily="34" charset="0"/>
                </a:rPr>
                <a:t>.</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TextBox 94"/>
            <p:cNvSpPr txBox="1">
              <a:spLocks noChangeArrowheads="1"/>
            </p:cNvSpPr>
            <p:nvPr/>
          </p:nvSpPr>
          <p:spPr bwMode="auto">
            <a:xfrm>
              <a:off x="5994248" y="4643961"/>
              <a:ext cx="851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GE0/0/0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71" name="TextBox 94"/>
            <p:cNvSpPr txBox="1">
              <a:spLocks noChangeArrowheads="1"/>
            </p:cNvSpPr>
            <p:nvPr/>
          </p:nvSpPr>
          <p:spPr bwMode="auto">
            <a:xfrm>
              <a:off x="3948577" y="4625195"/>
              <a:ext cx="1057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GE0/0/0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81" name="Line 6"/>
            <p:cNvSpPr>
              <a:spLocks noChangeShapeType="1"/>
            </p:cNvSpPr>
            <p:nvPr/>
          </p:nvSpPr>
          <p:spPr bwMode="auto">
            <a:xfrm flipH="1" flipV="1">
              <a:off x="8068423" y="4596420"/>
              <a:ext cx="1560" cy="70763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8" name="TextBox 94"/>
            <p:cNvSpPr txBox="1">
              <a:spLocks noChangeArrowheads="1"/>
            </p:cNvSpPr>
            <p:nvPr/>
          </p:nvSpPr>
          <p:spPr bwMode="auto">
            <a:xfrm>
              <a:off x="8068276" y="5204060"/>
              <a:ext cx="159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192.168.254.0/24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89" name="TextBox 94"/>
            <p:cNvSpPr txBox="1">
              <a:spLocks noChangeArrowheads="1"/>
            </p:cNvSpPr>
            <p:nvPr/>
          </p:nvSpPr>
          <p:spPr bwMode="auto">
            <a:xfrm>
              <a:off x="8068276" y="4744506"/>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192.168.3.0/24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90" name="TextBox 94"/>
            <p:cNvSpPr txBox="1">
              <a:spLocks noChangeArrowheads="1"/>
            </p:cNvSpPr>
            <p:nvPr/>
          </p:nvSpPr>
          <p:spPr bwMode="auto">
            <a:xfrm>
              <a:off x="8138977" y="4991958"/>
              <a:ext cx="1131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200" dirty="0">
                  <a:cs typeface="Arial" panose="020B0604020202020204" pitchFamily="34" charset="0"/>
                </a:rPr>
                <a:t>.</a:t>
              </a:r>
              <a:endParaRPr lang="ru-RU" altLang="zh-CN" sz="12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 name="直接连接符 3"/>
            <p:cNvCxnSpPr>
              <a:stCxn id="28" idx="3"/>
              <a:endCxn id="29" idx="1"/>
            </p:cNvCxnSpPr>
            <p:nvPr/>
          </p:nvCxnSpPr>
          <p:spPr bwMode="auto">
            <a:xfrm>
              <a:off x="3986671" y="4971125"/>
              <a:ext cx="2795244" cy="0"/>
            </a:xfrm>
            <a:prstGeom prst="line">
              <a:avLst/>
            </a:prstGeom>
            <a:noFill/>
            <a:ln w="19050">
              <a:solidFill>
                <a:schemeClr val="tx1"/>
              </a:solidFill>
              <a:round/>
            </a:ln>
            <a:extLst>
              <a:ext uri="{909E8E84-426E-40DD-AFC4-6F175D3DCCD1}">
                <a14:hiddenFill xmlns:a14="http://schemas.microsoft.com/office/drawing/2010/main">
                  <a:noFill/>
                </a14:hiddenFill>
              </a:ext>
            </a:extLst>
          </p:spPr>
        </p:cxnSp>
        <p:sp>
          <p:nvSpPr>
            <p:cNvPr id="42" name="Freeform 159"/>
            <p:cNvSpPr/>
            <p:nvPr/>
          </p:nvSpPr>
          <p:spPr>
            <a:xfrm flipH="1">
              <a:off x="4899482" y="4637376"/>
              <a:ext cx="953789" cy="49857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矩形: 圆角 90">
              <a:extLst>
                <a:ext uri="{FF2B5EF4-FFF2-40B4-BE49-F238E27FC236}">
                  <a16:creationId xmlns:a16="http://schemas.microsoft.com/office/drawing/2014/main" xmlns="" id="{B453FC51-4FB9-4368-8B4C-3C2E2F8C106B}"/>
                </a:ext>
              </a:extLst>
            </p:cNvPr>
            <p:cNvSpPr/>
            <p:nvPr/>
          </p:nvSpPr>
          <p:spPr>
            <a:xfrm>
              <a:off x="2068819" y="3294314"/>
              <a:ext cx="3281746" cy="690541"/>
            </a:xfrm>
            <a:prstGeom prst="roundRect">
              <a:avLst>
                <a:gd name="adj" fmla="val 10401"/>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200" dirty="0">
                  <a:solidFill>
                    <a:schemeClr val="tx1"/>
                  </a:solidFill>
                  <a:latin typeface="Arial" panose="020B0604020202020204" pitchFamily="34" charset="0"/>
                  <a:cs typeface="Arial" panose="020B0604020202020204" pitchFamily="34" charset="0"/>
                </a:rPr>
                <a:t>RTA требуется передавать  пакеты в подсеть, которая не подключена к нему напрямую, и в качестве следующего узла пересылки использовать 10.0.0.2.</a:t>
              </a: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8" name="Freeform 67"/>
            <p:cNvSpPr/>
            <p:nvPr/>
          </p:nvSpPr>
          <p:spPr>
            <a:xfrm rot="5849559" flipV="1">
              <a:off x="3326274" y="5160042"/>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4835860" y="4828976"/>
              <a:ext cx="1085554"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10.0.0.0/24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432713" y="4744506"/>
              <a:ext cx="553958" cy="453238"/>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6781915" y="4744506"/>
              <a:ext cx="553958" cy="453238"/>
            </a:xfrm>
            <a:prstGeom prst="rect">
              <a:avLst/>
            </a:prstGeom>
            <a:noFill/>
          </p:spPr>
        </p:pic>
        <p:sp>
          <p:nvSpPr>
            <p:cNvPr id="27" name="等腰三角形 26"/>
            <p:cNvSpPr/>
            <p:nvPr/>
          </p:nvSpPr>
          <p:spPr>
            <a:xfrm flipV="1">
              <a:off x="2495826" y="3981062"/>
              <a:ext cx="2403656" cy="489109"/>
            </a:xfrm>
            <a:prstGeom prst="triangle">
              <a:avLst/>
            </a:prstGeom>
            <a:gradFill flip="none" rotWithShape="1">
              <a:gsLst>
                <a:gs pos="0">
                  <a:srgbClr val="F4FBFE"/>
                </a:gs>
                <a:gs pos="100000">
                  <a:srgbClr val="99DFF9"/>
                </a:gs>
              </a:gsLst>
              <a:lin ang="16200000" scaled="0"/>
            </a:gradFill>
            <a:ln w="28575">
              <a:noFill/>
              <a:miter lim="800000"/>
              <a:headEnd type="none" w="sm" len="sm"/>
              <a:tailEnd type="none" w="sm" len="sm"/>
            </a:ln>
            <a:effectLst/>
          </p:spPr>
          <p:txBody>
            <a:bodyPr wrap="square" rtlCol="0" anchor="ctr">
              <a:spAutoFit/>
            </a:bodyPr>
            <a:lstStyle/>
            <a:p>
              <a:pPr algn="ctr" defTabSz="914400" fontAlgn="ctr"/>
              <a:endParaRPr lang="ru-RU" altLang="zh-CN" sz="1000" kern="0" dirty="0">
                <a:solidFill>
                  <a:srgbClr val="000000"/>
                </a:solidFill>
                <a:latin typeface="Arial" panose="020B0604020202020204" pitchFamily="34" charset="0"/>
                <a:ea typeface="方正兰亭黑简体" panose="02000000000000000000" pitchFamily="2" charset="-122"/>
                <a:cs typeface="Arial" panose="020B0604020202020204" pitchFamily="34" charset="0"/>
              </a:endParaRPr>
            </a:p>
          </p:txBody>
        </p:sp>
      </p:grpSp>
    </p:spTree>
    <p:extLst>
      <p:ext uri="{BB962C8B-B14F-4D97-AF65-F5344CB8AC3E}">
        <p14:creationId xmlns:p14="http://schemas.microsoft.com/office/powerpoint/2010/main" val="6531475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622EF711-3170-4416-9C65-466B399DA2E1}"/>
              </a:ext>
            </a:extLst>
          </p:cNvPr>
          <p:cNvSpPr/>
          <p:nvPr/>
        </p:nvSpPr>
        <p:spPr>
          <a:xfrm>
            <a:off x="1653624" y="2670048"/>
            <a:ext cx="3847943" cy="2091100"/>
          </a:xfrm>
          <a:prstGeom prst="rect">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TextBox 120">
            <a:extLst>
              <a:ext uri="{FF2B5EF4-FFF2-40B4-BE49-F238E27FC236}">
                <a16:creationId xmlns:a16="http://schemas.microsoft.com/office/drawing/2014/main" xmlns="" id="{C06BA5BA-0AE7-4D5A-B214-BBF66850B18F}"/>
              </a:ext>
            </a:extLst>
          </p:cNvPr>
          <p:cNvSpPr txBox="1"/>
          <p:nvPr/>
        </p:nvSpPr>
        <p:spPr>
          <a:xfrm>
            <a:off x="1701239" y="2867570"/>
            <a:ext cx="1945933" cy="3674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ru-RU" b="1" dirty="0">
                <a:solidFill>
                  <a:schemeClr val="tx1"/>
                </a:solidFill>
                <a:cs typeface="Arial" panose="020B0604020202020204" pitchFamily="34" charset="0"/>
              </a:rPr>
              <a:t>Корпоративная сеть</a:t>
            </a:r>
          </a:p>
        </p:txBody>
      </p:sp>
      <p:sp>
        <p:nvSpPr>
          <p:cNvPr id="3" name="文本占位符 2"/>
          <p:cNvSpPr>
            <a:spLocks noGrp="1"/>
          </p:cNvSpPr>
          <p:nvPr>
            <p:ph type="body" sz="quarter" idx="10"/>
          </p:nvPr>
        </p:nvSpPr>
        <p:spPr/>
        <p:txBody>
          <a:bodyPr/>
          <a:lstStyle/>
          <a:p>
            <a:r>
              <a:rPr lang="ru-RU" altLang="zh-CN" sz="1800" dirty="0">
                <a:latin typeface="Arial" panose="020B0604020202020204" pitchFamily="34" charset="0"/>
                <a:cs typeface="Arial" panose="020B0604020202020204" pitchFamily="34" charset="0"/>
              </a:rPr>
              <a:t>Маршруты по умолчанию обычно используются на границе корпоративной сети. Например, можно настроить маршрут по умолчанию на пограничном устройстве, чтобы оно могло пересылать IP-пакеты, отправленные на любой адрес в сети Интернет.</a:t>
            </a:r>
          </a:p>
          <a:p>
            <a:endParaRPr lang="ru-RU" altLang="zh-CN" sz="1800" dirty="0">
              <a:latin typeface="Arial" panose="020B0604020202020204" pitchFamily="34" charset="0"/>
              <a:cs typeface="Arial" panose="020B0604020202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Сценарии применения маршрутов по умолчанию</a:t>
            </a:r>
          </a:p>
        </p:txBody>
      </p:sp>
      <p:sp>
        <p:nvSpPr>
          <p:cNvPr id="96" name="矩形 95"/>
          <p:cNvSpPr/>
          <p:nvPr/>
        </p:nvSpPr>
        <p:spPr>
          <a:xfrm>
            <a:off x="4616910" y="5132446"/>
            <a:ext cx="3988621" cy="307777"/>
          </a:xfrm>
          <a:prstGeom prst="rect">
            <a:avLst/>
          </a:prstGeom>
          <a:solidFill>
            <a:srgbClr val="00B0F0">
              <a:alpha val="5000"/>
            </a:srgbClr>
          </a:solidFill>
          <a:ln w="9525">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0.0.0.0 0 1.2.3.254</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51" name="TextBox 94"/>
          <p:cNvSpPr txBox="1">
            <a:spLocks noChangeArrowheads="1"/>
          </p:cNvSpPr>
          <p:nvPr/>
        </p:nvSpPr>
        <p:spPr bwMode="auto">
          <a:xfrm>
            <a:off x="6508057" y="3333886"/>
            <a:ext cx="979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1.2.3.0/24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2" name="TextBox 94"/>
          <p:cNvSpPr txBox="1">
            <a:spLocks noChangeArrowheads="1"/>
          </p:cNvSpPr>
          <p:nvPr/>
        </p:nvSpPr>
        <p:spPr bwMode="auto">
          <a:xfrm>
            <a:off x="5159896" y="3068960"/>
            <a:ext cx="538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71" name="TextBox 94"/>
          <p:cNvSpPr txBox="1">
            <a:spLocks noChangeArrowheads="1"/>
          </p:cNvSpPr>
          <p:nvPr/>
        </p:nvSpPr>
        <p:spPr bwMode="auto">
          <a:xfrm>
            <a:off x="5666142" y="3631695"/>
            <a:ext cx="1377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GE0/0/0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1.2.3.4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34" name="图片 33" descr="PC.png"/>
          <p:cNvPicPr>
            <a:picLocks noChangeAspect="1"/>
          </p:cNvPicPr>
          <p:nvPr/>
        </p:nvPicPr>
        <p:blipFill>
          <a:blip r:embed="rId3"/>
          <a:stretch>
            <a:fillRect/>
          </a:stretch>
        </p:blipFill>
        <p:spPr>
          <a:xfrm>
            <a:off x="2270275" y="3369393"/>
            <a:ext cx="683079" cy="524604"/>
          </a:xfrm>
          <a:prstGeom prst="rect">
            <a:avLst/>
          </a:prstGeom>
        </p:spPr>
      </p:pic>
      <p:sp>
        <p:nvSpPr>
          <p:cNvPr id="36" name="TextBox 94"/>
          <p:cNvSpPr txBox="1">
            <a:spLocks noChangeArrowheads="1"/>
          </p:cNvSpPr>
          <p:nvPr/>
        </p:nvSpPr>
        <p:spPr bwMode="auto">
          <a:xfrm>
            <a:off x="1734470" y="3888159"/>
            <a:ext cx="19127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dirty="0">
                <a:cs typeface="Arial" panose="020B0604020202020204" pitchFamily="34" charset="0"/>
              </a:rPr>
              <a:t>ПК</a:t>
            </a:r>
          </a:p>
          <a:p>
            <a:pPr algn="ctr" fontAlgn="ctr"/>
            <a:r>
              <a:rPr lang="ru-RU" sz="1400" dirty="0">
                <a:cs typeface="Arial" panose="020B0604020202020204" pitchFamily="34" charset="0"/>
              </a:rPr>
              <a:t>192.168.1.100</a:t>
            </a:r>
          </a:p>
          <a:p>
            <a:pPr algn="ctr" fontAlgn="ctr"/>
            <a:r>
              <a:rPr lang="ru-RU" sz="1400" dirty="0">
                <a:cs typeface="Arial" panose="020B0604020202020204" pitchFamily="34" charset="0"/>
              </a:rPr>
              <a:t>Шлюз: 192.168.1.254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37" name="TextBox 94"/>
          <p:cNvSpPr txBox="1">
            <a:spLocks noChangeArrowheads="1"/>
          </p:cNvSpPr>
          <p:nvPr/>
        </p:nvSpPr>
        <p:spPr bwMode="auto">
          <a:xfrm>
            <a:off x="3784391" y="3631695"/>
            <a:ext cx="1372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r" fontAlgn="ctr"/>
            <a:r>
              <a:rPr lang="ru-RU" sz="1400" dirty="0">
                <a:cs typeface="Arial" panose="020B0604020202020204" pitchFamily="34" charset="0"/>
              </a:rPr>
              <a:t>GE0/0/1</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400" dirty="0">
                <a:cs typeface="Arial" panose="020B0604020202020204" pitchFamily="34" charset="0"/>
              </a:rPr>
              <a:t>192.168.1.254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 name="直接连接符 3"/>
          <p:cNvCxnSpPr>
            <a:stCxn id="34" idx="3"/>
          </p:cNvCxnSpPr>
          <p:nvPr/>
        </p:nvCxnSpPr>
        <p:spPr bwMode="auto">
          <a:xfrm>
            <a:off x="2953354" y="3631695"/>
            <a:ext cx="2201459" cy="0"/>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38" name="直接连接符 37"/>
          <p:cNvCxnSpPr>
            <a:endCxn id="22" idx="3"/>
          </p:cNvCxnSpPr>
          <p:nvPr/>
        </p:nvCxnSpPr>
        <p:spPr bwMode="auto">
          <a:xfrm flipH="1">
            <a:off x="5708771" y="3631695"/>
            <a:ext cx="2835503" cy="0"/>
          </a:xfrm>
          <a:prstGeom prst="line">
            <a:avLst/>
          </a:prstGeom>
          <a:noFill/>
          <a:ln w="19050" cap="flat" cmpd="sng" algn="ctr">
            <a:solidFill>
              <a:sysClr val="windowText" lastClr="000000"/>
            </a:solidFill>
            <a:prstDash val="solid"/>
            <a:round/>
            <a:headEnd type="none" w="med" len="med"/>
            <a:tailEnd type="none" w="med" len="med"/>
          </a:ln>
          <a:effectLst/>
        </p:spPr>
      </p:cxnSp>
      <p:sp>
        <p:nvSpPr>
          <p:cNvPr id="40" name="Freeform 67"/>
          <p:cNvSpPr/>
          <p:nvPr/>
        </p:nvSpPr>
        <p:spPr>
          <a:xfrm rot="6300000" flipV="1">
            <a:off x="5361527" y="4083189"/>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9" name="组合 18"/>
          <p:cNvGrpSpPr/>
          <p:nvPr/>
        </p:nvGrpSpPr>
        <p:grpSpPr>
          <a:xfrm>
            <a:off x="8409057" y="3166316"/>
            <a:ext cx="1540746" cy="805392"/>
            <a:chOff x="8133063" y="1699504"/>
            <a:chExt cx="751638" cy="392903"/>
          </a:xfrm>
        </p:grpSpPr>
        <p:sp>
          <p:nvSpPr>
            <p:cNvPr id="20"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ru-RU"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 name="矩形 20"/>
            <p:cNvSpPr/>
            <p:nvPr/>
          </p:nvSpPr>
          <p:spPr>
            <a:xfrm>
              <a:off x="8287908" y="1810198"/>
              <a:ext cx="471740" cy="150146"/>
            </a:xfrm>
            <a:prstGeom prst="rect">
              <a:avLst/>
            </a:prstGeom>
          </p:spPr>
          <p:txBody>
            <a:bodyPr wrap="none">
              <a:spAutoFit/>
            </a:bodyPr>
            <a:lstStyle/>
            <a:p>
              <a:pPr algn="ctr" fontAlgn="ctr"/>
              <a:r>
                <a:rPr lang="ru-RU" sz="1400" dirty="0">
                  <a:latin typeface="Arial" panose="020B0604020202020204" pitchFamily="34" charset="0"/>
                  <a:cs typeface="Arial" panose="020B0604020202020204" pitchFamily="34" charset="0"/>
                </a:rPr>
                <a:t>Интернет</a:t>
              </a:r>
              <a:endParaRPr lang="ru-RU"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pic>
        <p:nvPicPr>
          <p:cNvPr id="22" name="Picture 2" descr="G:\做的项目\公共\扁平图标切换\更新2015_01_21\oss扁平图标库2015_01_21更新-04.png"/>
          <p:cNvPicPr>
            <a:picLocks noChangeAspect="1" noChangeArrowheads="1"/>
          </p:cNvPicPr>
          <p:nvPr/>
        </p:nvPicPr>
        <p:blipFill>
          <a:blip r:embed="rId4"/>
          <a:stretch>
            <a:fillRect/>
          </a:stretch>
        </p:blipFill>
        <p:spPr bwMode="auto">
          <a:xfrm>
            <a:off x="5154813" y="3405076"/>
            <a:ext cx="553958" cy="453238"/>
          </a:xfrm>
          <a:prstGeom prst="rect">
            <a:avLst/>
          </a:prstGeom>
          <a:noFill/>
        </p:spPr>
      </p:pic>
      <p:sp>
        <p:nvSpPr>
          <p:cNvPr id="23" name="TextBox 94"/>
          <p:cNvSpPr txBox="1">
            <a:spLocks noChangeArrowheads="1"/>
          </p:cNvSpPr>
          <p:nvPr/>
        </p:nvSpPr>
        <p:spPr bwMode="auto">
          <a:xfrm>
            <a:off x="7378358" y="3631695"/>
            <a:ext cx="1377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1.2.3.254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5" name="Picture 2" descr="G:\做的项目\公共\扁平图标切换\更新2015_01_21\oss扁平图标库2015_01_21更新-04.png"/>
          <p:cNvPicPr>
            <a:picLocks noChangeAspect="1" noChangeArrowheads="1"/>
          </p:cNvPicPr>
          <p:nvPr/>
        </p:nvPicPr>
        <p:blipFill>
          <a:blip r:embed="rId4"/>
          <a:stretch>
            <a:fillRect/>
          </a:stretch>
        </p:blipFill>
        <p:spPr bwMode="auto">
          <a:xfrm>
            <a:off x="8226506" y="3405076"/>
            <a:ext cx="553958" cy="453238"/>
          </a:xfrm>
          <a:prstGeom prst="rect">
            <a:avLst/>
          </a:prstGeom>
          <a:noFill/>
        </p:spPr>
      </p:pic>
    </p:spTree>
    <p:extLst>
      <p:ext uri="{BB962C8B-B14F-4D97-AF65-F5344CB8AC3E}">
        <p14:creationId xmlns:p14="http://schemas.microsoft.com/office/powerpoint/2010/main" val="382989334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latin typeface="Arial" panose="020B0604020202020204" pitchFamily="34" charset="0"/>
                <a:cs typeface="Arial" panose="020B0604020202020204" pitchFamily="34" charset="0"/>
              </a:rPr>
              <a:t>Обзор IP-маршрутизации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b="1" dirty="0">
                <a:latin typeface="Arial" panose="020B0604020202020204" pitchFamily="34" charset="0"/>
                <a:cs typeface="Arial" panose="020B0604020202020204" pitchFamily="34" charset="0"/>
              </a:rPr>
              <a:t>Динамическая маршрутизация</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2148300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Обзор динамической маршрутизации</a:t>
            </a:r>
          </a:p>
        </p:txBody>
      </p:sp>
      <p:sp>
        <p:nvSpPr>
          <p:cNvPr id="5" name="矩形 4"/>
          <p:cNvSpPr/>
          <p:nvPr/>
        </p:nvSpPr>
        <p:spPr>
          <a:xfrm>
            <a:off x="6275389" y="5067696"/>
            <a:ext cx="5223839" cy="1384995"/>
          </a:xfrm>
          <a:prstGeom prst="rect">
            <a:avLst/>
          </a:prstGeom>
        </p:spPr>
        <p:txBody>
          <a:bodyPr wrap="square">
            <a:spAutoFit/>
          </a:bodyPr>
          <a:lstStyle/>
          <a:p>
            <a:pPr marL="265113" lvl="0" indent="-265113" defTabSz="914034" fontAlgn="ctr">
              <a:spcBef>
                <a:spcPts val="792"/>
              </a:spcBef>
              <a:spcAft>
                <a:spcPct val="0"/>
              </a:spcAft>
              <a:buSzTx/>
              <a:buFont typeface="Arial" panose="020B0604020202020204" pitchFamily="34" charset="0"/>
              <a:buChar char="•"/>
              <a:defRPr/>
            </a:pPr>
            <a:r>
              <a:rPr lang="ru-RU" sz="1400" dirty="0">
                <a:latin typeface="Arial" panose="020B0604020202020204" pitchFamily="34" charset="0"/>
                <a:cs typeface="Arial" panose="020B0604020202020204" pitchFamily="34" charset="0"/>
              </a:rPr>
              <a:t>Протоколы динамической маршрутизации автоматически обнаруживают и генерируют маршруты, а также обновляют маршруты при изменении топологии. Эти протоколы значительно снижают рабочую нагрузку на сетевых администраторов и широко применяются в крупных сетях.</a:t>
            </a:r>
          </a:p>
        </p:txBody>
      </p:sp>
      <p:sp>
        <p:nvSpPr>
          <p:cNvPr id="40" name="圆角矩形 39"/>
          <p:cNvSpPr/>
          <p:nvPr/>
        </p:nvSpPr>
        <p:spPr>
          <a:xfrm>
            <a:off x="966048" y="2000926"/>
            <a:ext cx="3987575" cy="2151463"/>
          </a:xfrm>
          <a:prstGeom prst="roundRect">
            <a:avLst>
              <a:gd name="adj" fmla="val 4819"/>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endParaRPr>
          </a:p>
        </p:txBody>
      </p:sp>
      <p:pic>
        <p:nvPicPr>
          <p:cNvPr id="34" name="图片 33"/>
          <p:cNvPicPr/>
          <p:nvPr/>
        </p:nvPicPr>
        <p:blipFill>
          <a:blip r:embed="rId3" cstate="print">
            <a:extLst>
              <a:ext uri="{28A0092B-C50C-407E-A947-70E740481C1C}">
                <a14:useLocalDpi xmlns:a14="http://schemas.microsoft.com/office/drawing/2010/main" val="0"/>
              </a:ext>
            </a:extLst>
          </a:blip>
          <a:stretch>
            <a:fillRect/>
          </a:stretch>
        </p:blipFill>
        <p:spPr>
          <a:xfrm>
            <a:off x="2017851" y="2305895"/>
            <a:ext cx="485638" cy="398223"/>
          </a:xfrm>
          <a:prstGeom prst="rect">
            <a:avLst/>
          </a:prstGeom>
          <a:effectLst>
            <a:outerShdw blurRad="152400" dist="38100" dir="5400000" algn="t" rotWithShape="0">
              <a:prstClr val="black">
                <a:alpha val="30000"/>
              </a:prstClr>
            </a:outerShdw>
          </a:effectLst>
        </p:spPr>
      </p:pic>
      <p:pic>
        <p:nvPicPr>
          <p:cNvPr id="35" name="图片 34"/>
          <p:cNvPicPr/>
          <p:nvPr/>
        </p:nvPicPr>
        <p:blipFill>
          <a:blip r:embed="rId3" cstate="print">
            <a:extLst>
              <a:ext uri="{28A0092B-C50C-407E-A947-70E740481C1C}">
                <a14:useLocalDpi xmlns:a14="http://schemas.microsoft.com/office/drawing/2010/main" val="0"/>
              </a:ext>
            </a:extLst>
          </a:blip>
          <a:stretch>
            <a:fillRect/>
          </a:stretch>
        </p:blipFill>
        <p:spPr>
          <a:xfrm>
            <a:off x="3185872" y="2305895"/>
            <a:ext cx="485638" cy="398223"/>
          </a:xfrm>
          <a:prstGeom prst="rect">
            <a:avLst/>
          </a:prstGeom>
          <a:effectLst>
            <a:outerShdw blurRad="152400" dist="38100" dir="5400000" algn="t" rotWithShape="0">
              <a:prstClr val="black">
                <a:alpha val="30000"/>
              </a:prstClr>
            </a:outerShdw>
          </a:effectLst>
        </p:spPr>
      </p:pic>
      <p:pic>
        <p:nvPicPr>
          <p:cNvPr id="36" name="图片 35"/>
          <p:cNvPicPr/>
          <p:nvPr/>
        </p:nvPicPr>
        <p:blipFill>
          <a:blip r:embed="rId3" cstate="print">
            <a:extLst>
              <a:ext uri="{28A0092B-C50C-407E-A947-70E740481C1C}">
                <a14:useLocalDpi xmlns:a14="http://schemas.microsoft.com/office/drawing/2010/main" val="0"/>
              </a:ext>
            </a:extLst>
          </a:blip>
          <a:stretch>
            <a:fillRect/>
          </a:stretch>
        </p:blipFill>
        <p:spPr>
          <a:xfrm>
            <a:off x="2251947" y="3409154"/>
            <a:ext cx="485638" cy="398223"/>
          </a:xfrm>
          <a:prstGeom prst="rect">
            <a:avLst/>
          </a:prstGeom>
          <a:effectLst>
            <a:outerShdw blurRad="152400" dist="38100" dir="5400000" algn="t" rotWithShape="0">
              <a:prstClr val="black">
                <a:alpha val="30000"/>
              </a:prstClr>
            </a:outerShdw>
          </a:effectLst>
        </p:spPr>
      </p:pic>
      <p:pic>
        <p:nvPicPr>
          <p:cNvPr id="37" name="图片 36"/>
          <p:cNvPicPr/>
          <p:nvPr/>
        </p:nvPicPr>
        <p:blipFill>
          <a:blip r:embed="rId3" cstate="print">
            <a:extLst>
              <a:ext uri="{28A0092B-C50C-407E-A947-70E740481C1C}">
                <a14:useLocalDpi xmlns:a14="http://schemas.microsoft.com/office/drawing/2010/main" val="0"/>
              </a:ext>
            </a:extLst>
          </a:blip>
          <a:stretch>
            <a:fillRect/>
          </a:stretch>
        </p:blipFill>
        <p:spPr>
          <a:xfrm>
            <a:off x="1146240" y="3409154"/>
            <a:ext cx="485638" cy="398223"/>
          </a:xfrm>
          <a:prstGeom prst="rect">
            <a:avLst/>
          </a:prstGeom>
          <a:effectLst>
            <a:outerShdw blurRad="152400" dist="38100" dir="5400000" algn="t" rotWithShape="0">
              <a:prstClr val="black">
                <a:alpha val="30000"/>
              </a:prstClr>
            </a:outerShdw>
          </a:effectLst>
        </p:spPr>
      </p:pic>
      <p:pic>
        <p:nvPicPr>
          <p:cNvPr id="38" name="图片 37"/>
          <p:cNvPicPr/>
          <p:nvPr/>
        </p:nvPicPr>
        <p:blipFill>
          <a:blip r:embed="rId3" cstate="print">
            <a:extLst>
              <a:ext uri="{28A0092B-C50C-407E-A947-70E740481C1C}">
                <a14:useLocalDpi xmlns:a14="http://schemas.microsoft.com/office/drawing/2010/main" val="0"/>
              </a:ext>
            </a:extLst>
          </a:blip>
          <a:stretch>
            <a:fillRect/>
          </a:stretch>
        </p:blipFill>
        <p:spPr>
          <a:xfrm>
            <a:off x="4391854" y="3409154"/>
            <a:ext cx="485638" cy="398223"/>
          </a:xfrm>
          <a:prstGeom prst="rect">
            <a:avLst/>
          </a:prstGeom>
          <a:effectLst>
            <a:outerShdw blurRad="152400" dist="38100" dir="5400000" algn="t" rotWithShape="0">
              <a:prstClr val="black">
                <a:alpha val="30000"/>
              </a:prstClr>
            </a:outerShdw>
          </a:effectLst>
        </p:spPr>
      </p:pic>
      <p:pic>
        <p:nvPicPr>
          <p:cNvPr id="45" name="图片 44"/>
          <p:cNvPicPr/>
          <p:nvPr/>
        </p:nvPicPr>
        <p:blipFill>
          <a:blip r:embed="rId3" cstate="print">
            <a:extLst>
              <a:ext uri="{28A0092B-C50C-407E-A947-70E740481C1C}">
                <a14:useLocalDpi xmlns:a14="http://schemas.microsoft.com/office/drawing/2010/main" val="0"/>
              </a:ext>
            </a:extLst>
          </a:blip>
          <a:stretch>
            <a:fillRect/>
          </a:stretch>
        </p:blipFill>
        <p:spPr>
          <a:xfrm>
            <a:off x="3391456" y="3409154"/>
            <a:ext cx="485638" cy="398223"/>
          </a:xfrm>
          <a:prstGeom prst="rect">
            <a:avLst/>
          </a:prstGeom>
          <a:effectLst>
            <a:outerShdw blurRad="152400" dist="38100" dir="5400000" algn="t" rotWithShape="0">
              <a:prstClr val="black">
                <a:alpha val="30000"/>
              </a:prstClr>
            </a:outerShdw>
          </a:effectLst>
        </p:spPr>
      </p:pic>
      <p:pic>
        <p:nvPicPr>
          <p:cNvPr id="46" name="图片 45"/>
          <p:cNvPicPr/>
          <p:nvPr/>
        </p:nvPicPr>
        <p:blipFill>
          <a:blip r:embed="rId4" cstate="print">
            <a:extLst>
              <a:ext uri="{28A0092B-C50C-407E-A947-70E740481C1C}">
                <a14:useLocalDpi xmlns:a14="http://schemas.microsoft.com/office/drawing/2010/main" val="0"/>
              </a:ext>
            </a:extLst>
          </a:blip>
          <a:stretch>
            <a:fillRect/>
          </a:stretch>
        </p:blipFill>
        <p:spPr>
          <a:xfrm>
            <a:off x="1146240" y="4544748"/>
            <a:ext cx="485638" cy="398223"/>
          </a:xfrm>
          <a:prstGeom prst="rect">
            <a:avLst/>
          </a:prstGeom>
          <a:effectLst>
            <a:outerShdw blurRad="152400" dist="38100" dir="5400000" algn="t" rotWithShape="0">
              <a:prstClr val="black">
                <a:alpha val="30000"/>
              </a:prstClr>
            </a:outerShdw>
          </a:effectLst>
        </p:spPr>
      </p:pic>
      <p:pic>
        <p:nvPicPr>
          <p:cNvPr id="47" name="图片 46"/>
          <p:cNvPicPr/>
          <p:nvPr/>
        </p:nvPicPr>
        <p:blipFill>
          <a:blip r:embed="rId4" cstate="print">
            <a:extLst>
              <a:ext uri="{28A0092B-C50C-407E-A947-70E740481C1C}">
                <a14:useLocalDpi xmlns:a14="http://schemas.microsoft.com/office/drawing/2010/main" val="0"/>
              </a:ext>
            </a:extLst>
          </a:blip>
          <a:stretch>
            <a:fillRect/>
          </a:stretch>
        </p:blipFill>
        <p:spPr>
          <a:xfrm>
            <a:off x="2251947" y="4559576"/>
            <a:ext cx="485638" cy="398223"/>
          </a:xfrm>
          <a:prstGeom prst="rect">
            <a:avLst/>
          </a:prstGeom>
          <a:effectLst>
            <a:outerShdw blurRad="152400" dist="38100" dir="5400000" algn="t" rotWithShape="0">
              <a:prstClr val="black">
                <a:alpha val="30000"/>
              </a:prstClr>
            </a:outerShdw>
          </a:effectLst>
        </p:spPr>
      </p:pic>
      <p:cxnSp>
        <p:nvCxnSpPr>
          <p:cNvPr id="49" name="直接连接符 48"/>
          <p:cNvCxnSpPr>
            <a:stCxn id="34" idx="3"/>
            <a:endCxn id="35" idx="1"/>
          </p:cNvCxnSpPr>
          <p:nvPr/>
        </p:nvCxnSpPr>
        <p:spPr>
          <a:xfrm>
            <a:off x="2503489" y="2505007"/>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0" name="直接连接符 49"/>
          <p:cNvCxnSpPr>
            <a:stCxn id="34" idx="2"/>
            <a:endCxn id="37" idx="0"/>
          </p:cNvCxnSpPr>
          <p:nvPr/>
        </p:nvCxnSpPr>
        <p:spPr>
          <a:xfrm flipH="1">
            <a:off x="1389059" y="2704118"/>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1" name="直接连接符 50"/>
          <p:cNvCxnSpPr>
            <a:stCxn id="35" idx="2"/>
            <a:endCxn id="38" idx="0"/>
          </p:cNvCxnSpPr>
          <p:nvPr/>
        </p:nvCxnSpPr>
        <p:spPr>
          <a:xfrm>
            <a:off x="3428691" y="2704118"/>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2" name="直接连接符 51"/>
          <p:cNvCxnSpPr>
            <a:stCxn id="36" idx="0"/>
            <a:endCxn id="35" idx="2"/>
          </p:cNvCxnSpPr>
          <p:nvPr/>
        </p:nvCxnSpPr>
        <p:spPr>
          <a:xfrm flipV="1">
            <a:off x="2494766" y="2704118"/>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3" name="直接连接符 52"/>
          <p:cNvCxnSpPr>
            <a:stCxn id="45" idx="0"/>
            <a:endCxn id="34" idx="2"/>
          </p:cNvCxnSpPr>
          <p:nvPr/>
        </p:nvCxnSpPr>
        <p:spPr>
          <a:xfrm flipH="1" flipV="1">
            <a:off x="2260670" y="2704118"/>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4" name="直接连接符 53"/>
          <p:cNvCxnSpPr>
            <a:stCxn id="37" idx="2"/>
            <a:endCxn id="46" idx="0"/>
          </p:cNvCxnSpPr>
          <p:nvPr/>
        </p:nvCxnSpPr>
        <p:spPr>
          <a:xfrm flipH="1">
            <a:off x="1389059" y="3807377"/>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55" name="直接连接符 54"/>
          <p:cNvCxnSpPr>
            <a:stCxn id="36" idx="2"/>
            <a:endCxn id="47" idx="0"/>
          </p:cNvCxnSpPr>
          <p:nvPr/>
        </p:nvCxnSpPr>
        <p:spPr>
          <a:xfrm flipH="1">
            <a:off x="2494766" y="3807377"/>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60" name="图片 59"/>
          <p:cNvPicPr/>
          <p:nvPr/>
        </p:nvPicPr>
        <p:blipFill>
          <a:blip r:embed="rId4" cstate="print">
            <a:extLst>
              <a:ext uri="{28A0092B-C50C-407E-A947-70E740481C1C}">
                <a14:useLocalDpi xmlns:a14="http://schemas.microsoft.com/office/drawing/2010/main" val="0"/>
              </a:ext>
            </a:extLst>
          </a:blip>
          <a:stretch>
            <a:fillRect/>
          </a:stretch>
        </p:blipFill>
        <p:spPr>
          <a:xfrm>
            <a:off x="3391456" y="4544748"/>
            <a:ext cx="485638" cy="398223"/>
          </a:xfrm>
          <a:prstGeom prst="rect">
            <a:avLst/>
          </a:prstGeom>
          <a:effectLst>
            <a:outerShdw blurRad="152400" dist="38100" dir="5400000" algn="t" rotWithShape="0">
              <a:prstClr val="black">
                <a:alpha val="30000"/>
              </a:prstClr>
            </a:outerShdw>
          </a:effectLst>
        </p:spPr>
      </p:pic>
      <p:pic>
        <p:nvPicPr>
          <p:cNvPr id="61" name="图片 60"/>
          <p:cNvPicPr/>
          <p:nvPr/>
        </p:nvPicPr>
        <p:blipFill>
          <a:blip r:embed="rId4" cstate="print">
            <a:extLst>
              <a:ext uri="{28A0092B-C50C-407E-A947-70E740481C1C}">
                <a14:useLocalDpi xmlns:a14="http://schemas.microsoft.com/office/drawing/2010/main" val="0"/>
              </a:ext>
            </a:extLst>
          </a:blip>
          <a:stretch>
            <a:fillRect/>
          </a:stretch>
        </p:blipFill>
        <p:spPr>
          <a:xfrm>
            <a:off x="4391854" y="4544747"/>
            <a:ext cx="485638" cy="398223"/>
          </a:xfrm>
          <a:prstGeom prst="rect">
            <a:avLst/>
          </a:prstGeom>
          <a:effectLst>
            <a:outerShdw blurRad="152400" dist="38100" dir="5400000" algn="t" rotWithShape="0">
              <a:prstClr val="black">
                <a:alpha val="30000"/>
              </a:prstClr>
            </a:outerShdw>
          </a:effectLst>
        </p:spPr>
      </p:pic>
      <p:cxnSp>
        <p:nvCxnSpPr>
          <p:cNvPr id="62" name="直接连接符 61"/>
          <p:cNvCxnSpPr>
            <a:stCxn id="45" idx="2"/>
            <a:endCxn id="60" idx="0"/>
          </p:cNvCxnSpPr>
          <p:nvPr/>
        </p:nvCxnSpPr>
        <p:spPr>
          <a:xfrm flipH="1">
            <a:off x="3634275" y="3807377"/>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4" name="直接连接符 63"/>
          <p:cNvCxnSpPr>
            <a:stCxn id="38" idx="2"/>
            <a:endCxn id="61" idx="0"/>
          </p:cNvCxnSpPr>
          <p:nvPr/>
        </p:nvCxnSpPr>
        <p:spPr>
          <a:xfrm flipH="1">
            <a:off x="4634673" y="3807377"/>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1" name="TextBox 120">
            <a:extLst>
              <a:ext uri="{FF2B5EF4-FFF2-40B4-BE49-F238E27FC236}">
                <a16:creationId xmlns:a16="http://schemas.microsoft.com/office/drawing/2014/main" xmlns="" id="{C06BA5BA-0AE7-4D5A-B214-BBF66850B18F}"/>
              </a:ext>
            </a:extLst>
          </p:cNvPr>
          <p:cNvSpPr txBox="1"/>
          <p:nvPr/>
        </p:nvSpPr>
        <p:spPr>
          <a:xfrm>
            <a:off x="1875406" y="1793529"/>
            <a:ext cx="2003168" cy="523220"/>
          </a:xfrm>
          <a:prstGeom prst="rect">
            <a:avLst/>
          </a:prstGeom>
          <a:noFill/>
          <a:ln>
            <a:noFill/>
          </a:ln>
        </p:spPr>
        <p:txBody>
          <a:bodyPr wrap="square" rtlCol="0">
            <a:spAutoFit/>
          </a:bodyPr>
          <a:lstStyle/>
          <a:p>
            <a:pPr algn="ctr" fontAlgn="ctr"/>
            <a:r>
              <a:rPr lang="ru-RU" sz="1400" b="1" dirty="0">
                <a:solidFill>
                  <a:srgbClr val="EC7061"/>
                </a:solidFill>
                <a:latin typeface="Arial" panose="020B0604020202020204" pitchFamily="34" charset="0"/>
                <a:cs typeface="Arial" panose="020B0604020202020204" pitchFamily="34" charset="0"/>
              </a:rPr>
              <a:t>Статическая маршрутизация</a:t>
            </a:r>
          </a:p>
        </p:txBody>
      </p:sp>
      <p:cxnSp>
        <p:nvCxnSpPr>
          <p:cNvPr id="84" name="直接连接符 83"/>
          <p:cNvCxnSpPr>
            <a:stCxn id="36" idx="1"/>
            <a:endCxn id="37" idx="3"/>
          </p:cNvCxnSpPr>
          <p:nvPr/>
        </p:nvCxnSpPr>
        <p:spPr>
          <a:xfrm flipH="1">
            <a:off x="1631878" y="3608266"/>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5" name="直接连接符 84"/>
          <p:cNvCxnSpPr>
            <a:stCxn id="45" idx="1"/>
            <a:endCxn id="36" idx="3"/>
          </p:cNvCxnSpPr>
          <p:nvPr/>
        </p:nvCxnSpPr>
        <p:spPr>
          <a:xfrm flipH="1">
            <a:off x="2737585" y="3608266"/>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6" name="直接连接符 85"/>
          <p:cNvCxnSpPr>
            <a:stCxn id="38" idx="1"/>
            <a:endCxn id="45" idx="3"/>
          </p:cNvCxnSpPr>
          <p:nvPr/>
        </p:nvCxnSpPr>
        <p:spPr>
          <a:xfrm flipH="1">
            <a:off x="3877094" y="3608266"/>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3" name="矩形 2"/>
          <p:cNvSpPr/>
          <p:nvPr/>
        </p:nvSpPr>
        <p:spPr>
          <a:xfrm>
            <a:off x="446088" y="5171262"/>
            <a:ext cx="5510955" cy="1169551"/>
          </a:xfrm>
          <a:prstGeom prst="rect">
            <a:avLst/>
          </a:prstGeom>
        </p:spPr>
        <p:txBody>
          <a:bodyPr wrap="square">
            <a:spAutoFit/>
          </a:bodyPr>
          <a:lstStyle/>
          <a:p>
            <a:pPr marL="265113" indent="-265113" defTabSz="914034" fontAlgn="ctr">
              <a:spcBef>
                <a:spcPts val="792"/>
              </a:spcBef>
              <a:spcAft>
                <a:spcPct val="0"/>
              </a:spcAft>
              <a:buSzTx/>
              <a:buFont typeface="Arial" panose="020B0604020202020204" pitchFamily="34" charset="0"/>
              <a:buChar char="•"/>
              <a:defRPr/>
            </a:pPr>
            <a:r>
              <a:rPr lang="ru-RU" sz="1400" dirty="0">
                <a:latin typeface="Arial" panose="020B0604020202020204" pitchFamily="34" charset="0"/>
                <a:cs typeface="Arial" panose="020B0604020202020204" pitchFamily="34" charset="0"/>
              </a:rPr>
              <a:t>При увеличении размера сети становится все сложнее конфигурировать статические маршруты вручную. Кроме того, при изменении сетевой топологии статические маршруты не могут адаптироваться к этим изменениям своевременно и гибко.</a:t>
            </a:r>
          </a:p>
        </p:txBody>
      </p:sp>
      <p:sp>
        <p:nvSpPr>
          <p:cNvPr id="33" name="圆角矩形 32"/>
          <p:cNvSpPr/>
          <p:nvPr/>
        </p:nvSpPr>
        <p:spPr>
          <a:xfrm>
            <a:off x="6481475" y="1950127"/>
            <a:ext cx="3987575" cy="2151463"/>
          </a:xfrm>
          <a:prstGeom prst="roundRect">
            <a:avLst>
              <a:gd name="adj" fmla="val 2795"/>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endParaRPr>
          </a:p>
        </p:txBody>
      </p:sp>
      <p:pic>
        <p:nvPicPr>
          <p:cNvPr id="41" name="图片 40"/>
          <p:cNvPicPr/>
          <p:nvPr/>
        </p:nvPicPr>
        <p:blipFill>
          <a:blip r:embed="rId3" cstate="print">
            <a:extLst>
              <a:ext uri="{28A0092B-C50C-407E-A947-70E740481C1C}">
                <a14:useLocalDpi xmlns:a14="http://schemas.microsoft.com/office/drawing/2010/main" val="0"/>
              </a:ext>
            </a:extLst>
          </a:blip>
          <a:stretch>
            <a:fillRect/>
          </a:stretch>
        </p:blipFill>
        <p:spPr>
          <a:xfrm>
            <a:off x="7533278" y="2255096"/>
            <a:ext cx="485638" cy="398223"/>
          </a:xfrm>
          <a:prstGeom prst="rect">
            <a:avLst/>
          </a:prstGeom>
          <a:effectLst>
            <a:outerShdw blurRad="152400" dist="38100" dir="5400000" algn="t" rotWithShape="0">
              <a:prstClr val="black">
                <a:alpha val="30000"/>
              </a:prstClr>
            </a:outerShdw>
          </a:effectLst>
        </p:spPr>
      </p:pic>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8701299" y="2255096"/>
            <a:ext cx="485638" cy="398223"/>
          </a:xfrm>
          <a:prstGeom prst="rect">
            <a:avLst/>
          </a:prstGeom>
          <a:effectLst>
            <a:outerShdw blurRad="152400" dist="38100" dir="5400000" algn="t" rotWithShape="0">
              <a:prstClr val="black">
                <a:alpha val="30000"/>
              </a:prstClr>
            </a:outerShdw>
          </a:effectLst>
        </p:spPr>
      </p:pic>
      <p:pic>
        <p:nvPicPr>
          <p:cNvPr id="43" name="图片 42"/>
          <p:cNvPicPr/>
          <p:nvPr/>
        </p:nvPicPr>
        <p:blipFill>
          <a:blip r:embed="rId3" cstate="print">
            <a:extLst>
              <a:ext uri="{28A0092B-C50C-407E-A947-70E740481C1C}">
                <a14:useLocalDpi xmlns:a14="http://schemas.microsoft.com/office/drawing/2010/main" val="0"/>
              </a:ext>
            </a:extLst>
          </a:blip>
          <a:stretch>
            <a:fillRect/>
          </a:stretch>
        </p:blipFill>
        <p:spPr>
          <a:xfrm>
            <a:off x="7767374" y="3358355"/>
            <a:ext cx="485638" cy="398223"/>
          </a:xfrm>
          <a:prstGeom prst="rect">
            <a:avLst/>
          </a:prstGeom>
          <a:effectLst>
            <a:outerShdw blurRad="152400" dist="38100" dir="5400000" algn="t" rotWithShape="0">
              <a:prstClr val="black">
                <a:alpha val="30000"/>
              </a:prstClr>
            </a:outerShdw>
          </a:effectLst>
        </p:spPr>
      </p:pic>
      <p:pic>
        <p:nvPicPr>
          <p:cNvPr id="44" name="图片 43"/>
          <p:cNvPicPr/>
          <p:nvPr/>
        </p:nvPicPr>
        <p:blipFill>
          <a:blip r:embed="rId3" cstate="print">
            <a:extLst>
              <a:ext uri="{28A0092B-C50C-407E-A947-70E740481C1C}">
                <a14:useLocalDpi xmlns:a14="http://schemas.microsoft.com/office/drawing/2010/main" val="0"/>
              </a:ext>
            </a:extLst>
          </a:blip>
          <a:stretch>
            <a:fillRect/>
          </a:stretch>
        </p:blipFill>
        <p:spPr>
          <a:xfrm>
            <a:off x="6661667" y="3358355"/>
            <a:ext cx="485638" cy="398223"/>
          </a:xfrm>
          <a:prstGeom prst="rect">
            <a:avLst/>
          </a:prstGeom>
          <a:effectLst>
            <a:outerShdw blurRad="152400" dist="38100" dir="5400000" algn="t" rotWithShape="0">
              <a:prstClr val="black">
                <a:alpha val="30000"/>
              </a:prstClr>
            </a:outerShdw>
          </a:effectLst>
        </p:spPr>
      </p:pic>
      <p:pic>
        <p:nvPicPr>
          <p:cNvPr id="48" name="图片 47"/>
          <p:cNvPicPr/>
          <p:nvPr/>
        </p:nvPicPr>
        <p:blipFill>
          <a:blip r:embed="rId3" cstate="print">
            <a:extLst>
              <a:ext uri="{28A0092B-C50C-407E-A947-70E740481C1C}">
                <a14:useLocalDpi xmlns:a14="http://schemas.microsoft.com/office/drawing/2010/main" val="0"/>
              </a:ext>
            </a:extLst>
          </a:blip>
          <a:stretch>
            <a:fillRect/>
          </a:stretch>
        </p:blipFill>
        <p:spPr>
          <a:xfrm>
            <a:off x="9907281" y="3358355"/>
            <a:ext cx="485638" cy="398223"/>
          </a:xfrm>
          <a:prstGeom prst="rect">
            <a:avLst/>
          </a:prstGeom>
          <a:effectLst>
            <a:outerShdw blurRad="152400" dist="38100" dir="5400000" algn="t" rotWithShape="0">
              <a:prstClr val="black">
                <a:alpha val="30000"/>
              </a:prstClr>
            </a:outerShdw>
          </a:effectLst>
        </p:spPr>
      </p:pic>
      <p:pic>
        <p:nvPicPr>
          <p:cNvPr id="56" name="图片 55"/>
          <p:cNvPicPr/>
          <p:nvPr/>
        </p:nvPicPr>
        <p:blipFill>
          <a:blip r:embed="rId3" cstate="print">
            <a:extLst>
              <a:ext uri="{28A0092B-C50C-407E-A947-70E740481C1C}">
                <a14:useLocalDpi xmlns:a14="http://schemas.microsoft.com/office/drawing/2010/main" val="0"/>
              </a:ext>
            </a:extLst>
          </a:blip>
          <a:stretch>
            <a:fillRect/>
          </a:stretch>
        </p:blipFill>
        <p:spPr>
          <a:xfrm>
            <a:off x="8906883" y="3358355"/>
            <a:ext cx="485638" cy="398223"/>
          </a:xfrm>
          <a:prstGeom prst="rect">
            <a:avLst/>
          </a:prstGeom>
          <a:effectLst>
            <a:outerShdw blurRad="152400" dist="38100" dir="5400000" algn="t" rotWithShape="0">
              <a:prstClr val="black">
                <a:alpha val="30000"/>
              </a:prstClr>
            </a:outerShdw>
          </a:effectLst>
        </p:spPr>
      </p:pic>
      <p:pic>
        <p:nvPicPr>
          <p:cNvPr id="57" name="图片 56"/>
          <p:cNvPicPr/>
          <p:nvPr/>
        </p:nvPicPr>
        <p:blipFill>
          <a:blip r:embed="rId4" cstate="print">
            <a:extLst>
              <a:ext uri="{28A0092B-C50C-407E-A947-70E740481C1C}">
                <a14:useLocalDpi xmlns:a14="http://schemas.microsoft.com/office/drawing/2010/main" val="0"/>
              </a:ext>
            </a:extLst>
          </a:blip>
          <a:stretch>
            <a:fillRect/>
          </a:stretch>
        </p:blipFill>
        <p:spPr>
          <a:xfrm>
            <a:off x="6661667" y="4493949"/>
            <a:ext cx="485638" cy="398223"/>
          </a:xfrm>
          <a:prstGeom prst="rect">
            <a:avLst/>
          </a:prstGeom>
          <a:effectLst>
            <a:outerShdw blurRad="152400" dist="38100" dir="5400000" algn="t" rotWithShape="0">
              <a:prstClr val="black">
                <a:alpha val="30000"/>
              </a:prstClr>
            </a:outerShdw>
          </a:effectLst>
        </p:spPr>
      </p:pic>
      <p:pic>
        <p:nvPicPr>
          <p:cNvPr id="58" name="图片 57"/>
          <p:cNvPicPr/>
          <p:nvPr/>
        </p:nvPicPr>
        <p:blipFill>
          <a:blip r:embed="rId4" cstate="print">
            <a:extLst>
              <a:ext uri="{28A0092B-C50C-407E-A947-70E740481C1C}">
                <a14:useLocalDpi xmlns:a14="http://schemas.microsoft.com/office/drawing/2010/main" val="0"/>
              </a:ext>
            </a:extLst>
          </a:blip>
          <a:stretch>
            <a:fillRect/>
          </a:stretch>
        </p:blipFill>
        <p:spPr>
          <a:xfrm>
            <a:off x="7767374" y="4508777"/>
            <a:ext cx="485638" cy="398223"/>
          </a:xfrm>
          <a:prstGeom prst="rect">
            <a:avLst/>
          </a:prstGeom>
          <a:effectLst>
            <a:outerShdw blurRad="152400" dist="38100" dir="5400000" algn="t" rotWithShape="0">
              <a:prstClr val="black">
                <a:alpha val="30000"/>
              </a:prstClr>
            </a:outerShdw>
          </a:effectLst>
        </p:spPr>
      </p:pic>
      <p:cxnSp>
        <p:nvCxnSpPr>
          <p:cNvPr id="59" name="直接连接符 58"/>
          <p:cNvCxnSpPr>
            <a:stCxn id="41" idx="3"/>
            <a:endCxn id="42" idx="1"/>
          </p:cNvCxnSpPr>
          <p:nvPr/>
        </p:nvCxnSpPr>
        <p:spPr>
          <a:xfrm>
            <a:off x="8018916" y="2454208"/>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3" name="直接连接符 62"/>
          <p:cNvCxnSpPr>
            <a:stCxn id="41" idx="2"/>
            <a:endCxn id="44" idx="0"/>
          </p:cNvCxnSpPr>
          <p:nvPr/>
        </p:nvCxnSpPr>
        <p:spPr>
          <a:xfrm flipH="1">
            <a:off x="6904486" y="2653319"/>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7" name="直接连接符 66"/>
          <p:cNvCxnSpPr>
            <a:stCxn id="42" idx="2"/>
            <a:endCxn id="48" idx="0"/>
          </p:cNvCxnSpPr>
          <p:nvPr/>
        </p:nvCxnSpPr>
        <p:spPr>
          <a:xfrm>
            <a:off x="8944118" y="2653319"/>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8" name="直接连接符 67"/>
          <p:cNvCxnSpPr>
            <a:stCxn id="43" idx="0"/>
            <a:endCxn id="42" idx="2"/>
          </p:cNvCxnSpPr>
          <p:nvPr/>
        </p:nvCxnSpPr>
        <p:spPr>
          <a:xfrm flipV="1">
            <a:off x="8010193" y="2653319"/>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9" name="直接连接符 68"/>
          <p:cNvCxnSpPr>
            <a:stCxn id="56" idx="0"/>
            <a:endCxn id="41" idx="2"/>
          </p:cNvCxnSpPr>
          <p:nvPr/>
        </p:nvCxnSpPr>
        <p:spPr>
          <a:xfrm flipH="1" flipV="1">
            <a:off x="7776097" y="2653319"/>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71" name="直接连接符 70"/>
          <p:cNvCxnSpPr>
            <a:stCxn id="44" idx="2"/>
            <a:endCxn id="57" idx="0"/>
          </p:cNvCxnSpPr>
          <p:nvPr/>
        </p:nvCxnSpPr>
        <p:spPr>
          <a:xfrm flipH="1">
            <a:off x="6904486" y="3756578"/>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72" name="直接连接符 71"/>
          <p:cNvCxnSpPr>
            <a:stCxn id="43" idx="2"/>
            <a:endCxn id="58" idx="0"/>
          </p:cNvCxnSpPr>
          <p:nvPr/>
        </p:nvCxnSpPr>
        <p:spPr>
          <a:xfrm flipH="1">
            <a:off x="8010193" y="3756578"/>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78" name="图片 77"/>
          <p:cNvPicPr/>
          <p:nvPr/>
        </p:nvPicPr>
        <p:blipFill>
          <a:blip r:embed="rId4" cstate="print">
            <a:extLst>
              <a:ext uri="{28A0092B-C50C-407E-A947-70E740481C1C}">
                <a14:useLocalDpi xmlns:a14="http://schemas.microsoft.com/office/drawing/2010/main" val="0"/>
              </a:ext>
            </a:extLst>
          </a:blip>
          <a:stretch>
            <a:fillRect/>
          </a:stretch>
        </p:blipFill>
        <p:spPr>
          <a:xfrm>
            <a:off x="8906883" y="4493949"/>
            <a:ext cx="485638" cy="398223"/>
          </a:xfrm>
          <a:prstGeom prst="rect">
            <a:avLst/>
          </a:prstGeom>
          <a:effectLst>
            <a:outerShdw blurRad="152400" dist="38100" dir="5400000" algn="t" rotWithShape="0">
              <a:prstClr val="black">
                <a:alpha val="30000"/>
              </a:prstClr>
            </a:outerShdw>
          </a:effectLst>
        </p:spPr>
      </p:pic>
      <p:pic>
        <p:nvPicPr>
          <p:cNvPr id="79" name="图片 78"/>
          <p:cNvPicPr/>
          <p:nvPr/>
        </p:nvPicPr>
        <p:blipFill>
          <a:blip r:embed="rId4" cstate="print">
            <a:extLst>
              <a:ext uri="{28A0092B-C50C-407E-A947-70E740481C1C}">
                <a14:useLocalDpi xmlns:a14="http://schemas.microsoft.com/office/drawing/2010/main" val="0"/>
              </a:ext>
            </a:extLst>
          </a:blip>
          <a:stretch>
            <a:fillRect/>
          </a:stretch>
        </p:blipFill>
        <p:spPr>
          <a:xfrm>
            <a:off x="9907281" y="4493948"/>
            <a:ext cx="485638" cy="398223"/>
          </a:xfrm>
          <a:prstGeom prst="rect">
            <a:avLst/>
          </a:prstGeom>
          <a:effectLst>
            <a:outerShdw blurRad="152400" dist="38100" dir="5400000" algn="t" rotWithShape="0">
              <a:prstClr val="black">
                <a:alpha val="30000"/>
              </a:prstClr>
            </a:outerShdw>
          </a:effectLst>
        </p:spPr>
      </p:pic>
      <p:cxnSp>
        <p:nvCxnSpPr>
          <p:cNvPr id="80" name="直接连接符 79"/>
          <p:cNvCxnSpPr>
            <a:stCxn id="56" idx="2"/>
            <a:endCxn id="78" idx="0"/>
          </p:cNvCxnSpPr>
          <p:nvPr/>
        </p:nvCxnSpPr>
        <p:spPr>
          <a:xfrm flipH="1">
            <a:off x="9149702" y="3756578"/>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2" name="直接连接符 81"/>
          <p:cNvCxnSpPr>
            <a:stCxn id="48" idx="2"/>
            <a:endCxn id="79" idx="0"/>
          </p:cNvCxnSpPr>
          <p:nvPr/>
        </p:nvCxnSpPr>
        <p:spPr>
          <a:xfrm flipH="1">
            <a:off x="10150100" y="3756578"/>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3" name="TextBox 120">
            <a:extLst>
              <a:ext uri="{FF2B5EF4-FFF2-40B4-BE49-F238E27FC236}">
                <a16:creationId xmlns:a16="http://schemas.microsoft.com/office/drawing/2014/main" xmlns="" id="{C06BA5BA-0AE7-4D5A-B214-BBF66850B18F}"/>
              </a:ext>
            </a:extLst>
          </p:cNvPr>
          <p:cNvSpPr txBox="1"/>
          <p:nvPr/>
        </p:nvSpPr>
        <p:spPr>
          <a:xfrm>
            <a:off x="7386294" y="1670295"/>
            <a:ext cx="1931011" cy="732252"/>
          </a:xfrm>
          <a:prstGeom prst="rect">
            <a:avLst/>
          </a:prstGeom>
          <a:noFill/>
          <a:ln>
            <a:noFill/>
          </a:ln>
        </p:spPr>
        <p:txBody>
          <a:bodyPr wrap="square" rtlCol="0">
            <a:spAutoFit/>
          </a:bodyPr>
          <a:lstStyle/>
          <a:p>
            <a:pPr algn="ctr" fontAlgn="ctr"/>
            <a:r>
              <a:rPr lang="ru-RU" sz="1400" b="1" dirty="0">
                <a:solidFill>
                  <a:srgbClr val="EC7061"/>
                </a:solidFill>
                <a:latin typeface="Arial" panose="020B0604020202020204" pitchFamily="34" charset="0"/>
                <a:cs typeface="Arial" panose="020B0604020202020204" pitchFamily="34" charset="0"/>
              </a:rPr>
              <a:t>Динамическая маршрутизация OSPF</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9" name="直接连接符 88"/>
          <p:cNvCxnSpPr>
            <a:stCxn id="43" idx="1"/>
            <a:endCxn id="44" idx="3"/>
          </p:cNvCxnSpPr>
          <p:nvPr/>
        </p:nvCxnSpPr>
        <p:spPr>
          <a:xfrm flipH="1">
            <a:off x="7147305" y="3557467"/>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0" name="直接连接符 89"/>
          <p:cNvCxnSpPr>
            <a:stCxn id="56" idx="1"/>
            <a:endCxn id="43" idx="3"/>
          </p:cNvCxnSpPr>
          <p:nvPr/>
        </p:nvCxnSpPr>
        <p:spPr>
          <a:xfrm flipH="1">
            <a:off x="8253012" y="3557467"/>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1" name="直接连接符 90"/>
          <p:cNvCxnSpPr>
            <a:stCxn id="48" idx="1"/>
            <a:endCxn id="56" idx="3"/>
          </p:cNvCxnSpPr>
          <p:nvPr/>
        </p:nvCxnSpPr>
        <p:spPr>
          <a:xfrm flipH="1">
            <a:off x="9392521" y="3557467"/>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93" name="圆角矩形 75"/>
          <p:cNvSpPr/>
          <p:nvPr/>
        </p:nvSpPr>
        <p:spPr>
          <a:xfrm>
            <a:off x="443373"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4" name="圆角矩形 75"/>
          <p:cNvSpPr/>
          <p:nvPr/>
        </p:nvSpPr>
        <p:spPr>
          <a:xfrm>
            <a:off x="443372"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Статическая маршрутизация</a:t>
            </a:r>
          </a:p>
        </p:txBody>
      </p:sp>
      <p:sp>
        <p:nvSpPr>
          <p:cNvPr id="95" name="圆角矩形 75"/>
          <p:cNvSpPr/>
          <p:nvPr/>
        </p:nvSpPr>
        <p:spPr>
          <a:xfrm>
            <a:off x="6139761"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圆角矩形 75"/>
          <p:cNvSpPr/>
          <p:nvPr/>
        </p:nvSpPr>
        <p:spPr>
          <a:xfrm>
            <a:off x="6139760"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Динамическая маршрутизация</a:t>
            </a:r>
          </a:p>
        </p:txBody>
      </p:sp>
      <p:sp>
        <p:nvSpPr>
          <p:cNvPr id="99" name="圆角矩形 98"/>
          <p:cNvSpPr/>
          <p:nvPr/>
        </p:nvSpPr>
        <p:spPr>
          <a:xfrm>
            <a:off x="4094066" y="1625399"/>
            <a:ext cx="1924699" cy="1684199"/>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fontAlgn="ctr">
              <a:spcBef>
                <a:spcPct val="0"/>
              </a:spcBef>
              <a:spcAft>
                <a:spcPct val="0"/>
              </a:spcAft>
              <a:buFont typeface="Arial" panose="020B0604020202020204" pitchFamily="34" charset="0"/>
              <a:buChar char="•"/>
            </a:pPr>
            <a:r>
              <a:rPr lang="ru-RU" sz="1100" dirty="0">
                <a:solidFill>
                  <a:schemeClr val="tx1"/>
                </a:solidFill>
                <a:latin typeface="Arial" panose="020B0604020202020204" pitchFamily="34" charset="0"/>
                <a:cs typeface="Arial" panose="020B0604020202020204" pitchFamily="34" charset="0"/>
              </a:rPr>
              <a:t>Чтобы использовать статические маршруты на любом устройстве, необходимо сконфигурировать их вручную.</a:t>
            </a:r>
            <a:endParaRPr lang="ru-RU" altLang="zh-CN" sz="1100" dirty="0">
              <a:solidFill>
                <a:schemeClr val="tx1"/>
              </a:solidFill>
              <a:latin typeface="Arial" panose="020B0604020202020204" pitchFamily="34" charset="0"/>
              <a:cs typeface="Arial" panose="020B0604020202020204" pitchFamily="34" charset="0"/>
            </a:endParaRPr>
          </a:p>
          <a:p>
            <a:pPr marL="182563" indent="-182563" fontAlgn="ctr">
              <a:spcBef>
                <a:spcPct val="0"/>
              </a:spcBef>
              <a:spcAft>
                <a:spcPct val="0"/>
              </a:spcAft>
              <a:buFont typeface="Arial" panose="020B0604020202020204" pitchFamily="34" charset="0"/>
              <a:buChar char="•"/>
            </a:pPr>
            <a:r>
              <a:rPr lang="ru-RU" sz="1100" dirty="0">
                <a:solidFill>
                  <a:schemeClr val="tx1"/>
                </a:solidFill>
                <a:latin typeface="Arial" panose="020B0604020202020204" pitchFamily="34" charset="0"/>
                <a:cs typeface="Arial" panose="020B0604020202020204" pitchFamily="34" charset="0"/>
              </a:rPr>
              <a:t>Статические маршруты не могут адаптироваться к изменениям</a:t>
            </a:r>
            <a:r>
              <a:rPr lang="ru-RU" sz="1100" dirty="0">
                <a:solidFill>
                  <a:srgbClr val="FF0000"/>
                </a:solidFill>
                <a:latin typeface="Arial" panose="020B0604020202020204" pitchFamily="34" charset="0"/>
                <a:cs typeface="Arial" panose="020B0604020202020204" pitchFamily="34" charset="0"/>
              </a:rPr>
              <a:t> </a:t>
            </a:r>
            <a:r>
              <a:rPr lang="en-US" sz="1100" dirty="0">
                <a:solidFill>
                  <a:srgbClr val="FF0000"/>
                </a:solidFill>
                <a:latin typeface="Arial" panose="020B0604020202020204" pitchFamily="34" charset="0"/>
                <a:cs typeface="Arial" panose="020B0604020202020204" pitchFamily="34" charset="0"/>
              </a:rPr>
              <a:t> </a:t>
            </a:r>
            <a:r>
              <a:rPr lang="ru-RU" sz="1100" dirty="0">
                <a:solidFill>
                  <a:srgbClr val="FF0000"/>
                </a:solidFill>
                <a:latin typeface="Arial" panose="020B0604020202020204" pitchFamily="34" charset="0"/>
                <a:cs typeface="Arial" panose="020B0604020202020204" pitchFamily="34" charset="0"/>
              </a:rPr>
              <a:t>в сети</a:t>
            </a:r>
            <a:r>
              <a:rPr lang="ru-RU" sz="1100" dirty="0">
                <a:solidFill>
                  <a:schemeClr val="tx1"/>
                </a:solidFill>
                <a:latin typeface="Arial" panose="020B0604020202020204" pitchFamily="34" charset="0"/>
                <a:cs typeface="Arial" panose="020B0604020202020204" pitchFamily="34" charset="0"/>
              </a:rPr>
              <a:t>.</a:t>
            </a:r>
            <a:endParaRPr lang="ru-RU" altLang="zh-CN" sz="1100" dirty="0">
              <a:solidFill>
                <a:schemeClr val="tx1"/>
              </a:solidFill>
              <a:latin typeface="Arial" panose="020B0604020202020204" pitchFamily="34" charset="0"/>
              <a:cs typeface="Arial" panose="020B0604020202020204" pitchFamily="34" charset="0"/>
            </a:endParaRPr>
          </a:p>
        </p:txBody>
      </p:sp>
      <p:cxnSp>
        <p:nvCxnSpPr>
          <p:cNvPr id="100" name="直接箭头连接符 99"/>
          <p:cNvCxnSpPr>
            <a:stCxn id="81" idx="3"/>
            <a:endCxn id="99" idx="1"/>
          </p:cNvCxnSpPr>
          <p:nvPr/>
        </p:nvCxnSpPr>
        <p:spPr>
          <a:xfrm>
            <a:off x="3878574" y="2055139"/>
            <a:ext cx="215492" cy="41236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1" name="圆角矩形 100"/>
          <p:cNvSpPr/>
          <p:nvPr/>
        </p:nvSpPr>
        <p:spPr>
          <a:xfrm>
            <a:off x="9709182" y="1671036"/>
            <a:ext cx="1924699" cy="1532092"/>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fontAlgn="ctr">
              <a:spcBef>
                <a:spcPct val="0"/>
              </a:spcBef>
              <a:spcAft>
                <a:spcPct val="0"/>
              </a:spcAft>
              <a:buFont typeface="Arial" panose="020B0604020202020204" pitchFamily="34" charset="0"/>
              <a:buChar char="•"/>
            </a:pPr>
            <a:r>
              <a:rPr lang="ru-RU" sz="1100" dirty="0">
                <a:solidFill>
                  <a:schemeClr val="tx1"/>
                </a:solidFill>
                <a:latin typeface="Arial" panose="020B0604020202020204" pitchFamily="34" charset="0"/>
                <a:cs typeface="Arial" panose="020B0604020202020204" pitchFamily="34" charset="0"/>
              </a:rPr>
              <a:t>Динамические маршруты могут быть автоматически обнаружены и изучены.</a:t>
            </a:r>
            <a:endParaRPr lang="ru-RU" altLang="zh-CN" sz="1100" dirty="0">
              <a:solidFill>
                <a:schemeClr val="tx1"/>
              </a:solidFill>
              <a:latin typeface="Arial" panose="020B0604020202020204" pitchFamily="34" charset="0"/>
              <a:cs typeface="Arial" panose="020B0604020202020204" pitchFamily="34" charset="0"/>
            </a:endParaRPr>
          </a:p>
          <a:p>
            <a:pPr marL="182563" indent="-182563" fontAlgn="ctr">
              <a:spcBef>
                <a:spcPct val="0"/>
              </a:spcBef>
              <a:spcAft>
                <a:spcPct val="0"/>
              </a:spcAft>
              <a:buFont typeface="Arial" panose="020B0604020202020204" pitchFamily="34" charset="0"/>
              <a:buChar char="•"/>
            </a:pPr>
            <a:r>
              <a:rPr lang="ru-RU" sz="1100" dirty="0">
                <a:solidFill>
                  <a:schemeClr val="tx1"/>
                </a:solidFill>
                <a:latin typeface="Arial" panose="020B0604020202020204" pitchFamily="34" charset="0"/>
                <a:cs typeface="Arial" panose="020B0604020202020204" pitchFamily="34" charset="0"/>
              </a:rPr>
              <a:t>Динамические маршруты могут адаптироваться к изменениям топологии.</a:t>
            </a:r>
            <a:endParaRPr lang="ru-RU" altLang="zh-CN" sz="1100" dirty="0">
              <a:solidFill>
                <a:schemeClr val="tx1"/>
              </a:solidFill>
              <a:latin typeface="Arial" panose="020B0604020202020204" pitchFamily="34" charset="0"/>
              <a:cs typeface="Arial" panose="020B0604020202020204" pitchFamily="34" charset="0"/>
            </a:endParaRPr>
          </a:p>
        </p:txBody>
      </p:sp>
      <p:cxnSp>
        <p:nvCxnSpPr>
          <p:cNvPr id="102" name="直接箭头连接符 101"/>
          <p:cNvCxnSpPr>
            <a:stCxn id="83" idx="3"/>
            <a:endCxn id="101" idx="1"/>
          </p:cNvCxnSpPr>
          <p:nvPr/>
        </p:nvCxnSpPr>
        <p:spPr>
          <a:xfrm>
            <a:off x="9317305" y="2036421"/>
            <a:ext cx="391877" cy="40066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0345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Классификация протоколов динамической маршрутизации</a:t>
            </a:r>
          </a:p>
        </p:txBody>
      </p:sp>
      <p:sp>
        <p:nvSpPr>
          <p:cNvPr id="22" name="圆角矩形 21"/>
          <p:cNvSpPr/>
          <p:nvPr/>
        </p:nvSpPr>
        <p:spPr>
          <a:xfrm>
            <a:off x="1229193" y="1723869"/>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spcBef>
                <a:spcPct val="0"/>
              </a:spcBef>
              <a:spcAft>
                <a:spcPct val="0"/>
              </a:spcAft>
            </a:pPr>
            <a:r>
              <a:rPr lang="ru-RU" sz="1600" dirty="0">
                <a:solidFill>
                  <a:schemeClr val="tx1"/>
                </a:solidFill>
                <a:latin typeface="Arial" panose="020B0604020202020204" pitchFamily="34" charset="0"/>
                <a:cs typeface="Arial" panose="020B0604020202020204" pitchFamily="34" charset="0"/>
              </a:rPr>
              <a:t>Протокол внутреннего шлюза (IGP</a:t>
            </a:r>
            <a:r>
              <a:rPr lang="en-US" sz="1600" dirty="0">
                <a:solidFill>
                  <a:schemeClr val="tx1"/>
                </a:solidFill>
                <a:latin typeface="Arial" panose="020B0604020202020204" pitchFamily="34" charset="0"/>
                <a:cs typeface="Arial" panose="020B0604020202020204" pitchFamily="34" charset="0"/>
              </a:rPr>
              <a:t>, Interior Gateway Protocol</a:t>
            </a:r>
            <a:r>
              <a:rPr lang="ru-RU" sz="1600" dirty="0">
                <a:solidFill>
                  <a:schemeClr val="tx1"/>
                </a:solidFill>
                <a:latin typeface="Arial" panose="020B0604020202020204" pitchFamily="34" charset="0"/>
                <a:cs typeface="Arial" panose="020B0604020202020204" pitchFamily="34" charset="0"/>
              </a:rPr>
              <a:t>)</a:t>
            </a:r>
          </a:p>
        </p:txBody>
      </p:sp>
      <p:sp>
        <p:nvSpPr>
          <p:cNvPr id="23" name="Rounded Rectangle 2"/>
          <p:cNvSpPr/>
          <p:nvPr/>
        </p:nvSpPr>
        <p:spPr>
          <a:xfrm rot="10800000" flipV="1">
            <a:off x="1381602"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 name="文本框 23"/>
          <p:cNvSpPr txBox="1"/>
          <p:nvPr/>
        </p:nvSpPr>
        <p:spPr>
          <a:xfrm>
            <a:off x="1381601" y="2663465"/>
            <a:ext cx="835162"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RIP</a:t>
            </a:r>
            <a:endParaRPr lang="ru-RU" altLang="zh-CN" dirty="0">
              <a:latin typeface="Arial" panose="020B0604020202020204" pitchFamily="34" charset="0"/>
              <a:cs typeface="Arial" panose="020B0604020202020204" pitchFamily="34" charset="0"/>
            </a:endParaRPr>
          </a:p>
        </p:txBody>
      </p:sp>
      <p:sp>
        <p:nvSpPr>
          <p:cNvPr id="25" name="Rounded Rectangle 2"/>
          <p:cNvSpPr/>
          <p:nvPr/>
        </p:nvSpPr>
        <p:spPr>
          <a:xfrm rot="10800000" flipV="1">
            <a:off x="2786744"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文本框 25"/>
          <p:cNvSpPr txBox="1"/>
          <p:nvPr/>
        </p:nvSpPr>
        <p:spPr>
          <a:xfrm>
            <a:off x="2786743" y="2663465"/>
            <a:ext cx="835162" cy="369332"/>
          </a:xfrm>
          <a:prstGeom prst="rect">
            <a:avLst/>
          </a:prstGeom>
          <a:noFill/>
        </p:spPr>
        <p:txBody>
          <a:bodyPr wrap="square" rtlCol="0">
            <a:spAutoFit/>
          </a:bodyPr>
          <a:lstStyle>
            <a:defPPr>
              <a:defRPr lang="en-US"/>
            </a:defPPr>
            <a:lvl1pPr algn="ctr" fontAlgn="ctr">
              <a:defRPr>
                <a:latin typeface="Huawei Sans" panose="020C0503030203020204" pitchFamily="34" charset="0"/>
              </a:defRPr>
            </a:lvl1pPr>
          </a:lstStyle>
          <a:p>
            <a:r>
              <a:rPr lang="ru-RU" dirty="0">
                <a:latin typeface="Arial" panose="020B0604020202020204" pitchFamily="34" charset="0"/>
                <a:cs typeface="Arial" panose="020B0604020202020204" pitchFamily="34" charset="0"/>
              </a:rPr>
              <a:t>OSPF</a:t>
            </a:r>
            <a:endParaRPr lang="ru-RU" altLang="zh-CN" dirty="0">
              <a:latin typeface="Arial" panose="020B0604020202020204" pitchFamily="34" charset="0"/>
              <a:cs typeface="Arial" panose="020B0604020202020204" pitchFamily="34" charset="0"/>
            </a:endParaRPr>
          </a:p>
        </p:txBody>
      </p:sp>
      <p:sp>
        <p:nvSpPr>
          <p:cNvPr id="27" name="Rounded Rectangle 2"/>
          <p:cNvSpPr/>
          <p:nvPr/>
        </p:nvSpPr>
        <p:spPr>
          <a:xfrm rot="10800000" flipV="1">
            <a:off x="4191888"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8" name="文本框 27"/>
          <p:cNvSpPr txBox="1"/>
          <p:nvPr/>
        </p:nvSpPr>
        <p:spPr>
          <a:xfrm>
            <a:off x="4191470" y="2663465"/>
            <a:ext cx="835997"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IS-IS</a:t>
            </a:r>
            <a:endParaRPr lang="ru-RU" altLang="zh-CN" dirty="0">
              <a:latin typeface="Arial" panose="020B0604020202020204" pitchFamily="34" charset="0"/>
              <a:cs typeface="Arial" panose="020B0604020202020204" pitchFamily="34" charset="0"/>
            </a:endParaRPr>
          </a:p>
        </p:txBody>
      </p:sp>
      <p:sp>
        <p:nvSpPr>
          <p:cNvPr id="29" name="文本框 28"/>
          <p:cNvSpPr txBox="1"/>
          <p:nvPr/>
        </p:nvSpPr>
        <p:spPr>
          <a:xfrm>
            <a:off x="3427900" y="1233488"/>
            <a:ext cx="5330180" cy="366126"/>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Классификация по области применения</a:t>
            </a:r>
          </a:p>
        </p:txBody>
      </p:sp>
      <p:sp>
        <p:nvSpPr>
          <p:cNvPr id="30" name="圆角矩形 29"/>
          <p:cNvSpPr/>
          <p:nvPr/>
        </p:nvSpPr>
        <p:spPr>
          <a:xfrm>
            <a:off x="6927954" y="1723869"/>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ru-RU" sz="1600" dirty="0">
                <a:solidFill>
                  <a:schemeClr val="tx1"/>
                </a:solidFill>
                <a:latin typeface="Arial" panose="020B0604020202020204" pitchFamily="34" charset="0"/>
                <a:cs typeface="Arial" panose="020B0604020202020204" pitchFamily="34" charset="0"/>
              </a:rPr>
              <a:t>Протокол внешнего шлюза (EGP</a:t>
            </a:r>
            <a:r>
              <a:rPr lang="en-US" sz="1600" dirty="0">
                <a:solidFill>
                  <a:schemeClr val="tx1"/>
                </a:solidFill>
                <a:latin typeface="Arial" panose="020B0604020202020204" pitchFamily="34" charset="0"/>
                <a:cs typeface="Arial" panose="020B0604020202020204" pitchFamily="34" charset="0"/>
              </a:rPr>
              <a:t>,</a:t>
            </a:r>
            <a:r>
              <a:rPr lang="en-US" sz="1600" dirty="0">
                <a:solidFill>
                  <a:srgbClr val="FF0000"/>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Exterior Gateway Protocol</a:t>
            </a:r>
            <a:r>
              <a:rPr lang="ru-RU" sz="1600" dirty="0">
                <a:solidFill>
                  <a:schemeClr val="tx1"/>
                </a:solidFill>
                <a:latin typeface="Arial" panose="020B0604020202020204" pitchFamily="34" charset="0"/>
                <a:cs typeface="Arial" panose="020B0604020202020204" pitchFamily="34" charset="0"/>
              </a:rPr>
              <a:t>)</a:t>
            </a:r>
          </a:p>
        </p:txBody>
      </p:sp>
      <p:sp>
        <p:nvSpPr>
          <p:cNvPr id="31" name="Rounded Rectangle 2"/>
          <p:cNvSpPr/>
          <p:nvPr/>
        </p:nvSpPr>
        <p:spPr>
          <a:xfrm rot="10800000" flipV="1">
            <a:off x="8049717" y="2600793"/>
            <a:ext cx="1738860"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文本框 31"/>
          <p:cNvSpPr txBox="1"/>
          <p:nvPr/>
        </p:nvSpPr>
        <p:spPr>
          <a:xfrm>
            <a:off x="8534408" y="2663464"/>
            <a:ext cx="835162"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BGP</a:t>
            </a:r>
            <a:endParaRPr lang="ru-RU" altLang="zh-CN" dirty="0">
              <a:latin typeface="Arial" panose="020B0604020202020204" pitchFamily="34" charset="0"/>
              <a:cs typeface="Arial" panose="020B0604020202020204" pitchFamily="34" charset="0"/>
            </a:endParaRPr>
          </a:p>
        </p:txBody>
      </p:sp>
      <p:sp>
        <p:nvSpPr>
          <p:cNvPr id="33" name="文本框 32"/>
          <p:cNvSpPr txBox="1"/>
          <p:nvPr/>
        </p:nvSpPr>
        <p:spPr>
          <a:xfrm>
            <a:off x="2257859" y="3716338"/>
            <a:ext cx="7670260"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Классификация по</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принципу работы и алгоритму маршрутизации</a:t>
            </a:r>
          </a:p>
        </p:txBody>
      </p:sp>
      <p:sp>
        <p:nvSpPr>
          <p:cNvPr id="34" name="圆角矩形 33"/>
          <p:cNvSpPr/>
          <p:nvPr/>
        </p:nvSpPr>
        <p:spPr>
          <a:xfrm>
            <a:off x="1229193"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ru-RU" sz="1600" dirty="0">
                <a:solidFill>
                  <a:schemeClr val="tx1"/>
                </a:solidFill>
                <a:latin typeface="Arial" panose="020B0604020202020204" pitchFamily="34" charset="0"/>
                <a:cs typeface="Arial" panose="020B0604020202020204" pitchFamily="34" charset="0"/>
              </a:rPr>
              <a:t>Протокол маршрутизации вектора расстояния</a:t>
            </a:r>
            <a:r>
              <a:rPr lang="en-US" sz="1600" dirty="0">
                <a:solidFill>
                  <a:schemeClr val="tx1"/>
                </a:solidFill>
                <a:latin typeface="Arial" panose="020B0604020202020204" pitchFamily="34" charset="0"/>
                <a:cs typeface="Arial" panose="020B0604020202020204" pitchFamily="34" charset="0"/>
              </a:rPr>
              <a:t> (Distance Vector)</a:t>
            </a:r>
            <a:endParaRPr lang="ru-RU" sz="1600" dirty="0">
              <a:solidFill>
                <a:schemeClr val="tx1"/>
              </a:solidFill>
              <a:latin typeface="Arial" panose="020B0604020202020204" pitchFamily="34" charset="0"/>
              <a:cs typeface="Arial" panose="020B0604020202020204" pitchFamily="34" charset="0"/>
            </a:endParaRPr>
          </a:p>
        </p:txBody>
      </p:sp>
      <p:sp>
        <p:nvSpPr>
          <p:cNvPr id="35" name="圆角矩形 34"/>
          <p:cNvSpPr/>
          <p:nvPr/>
        </p:nvSpPr>
        <p:spPr>
          <a:xfrm>
            <a:off x="6927954"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ru-RU" sz="1600" dirty="0">
                <a:solidFill>
                  <a:schemeClr val="tx1"/>
                </a:solidFill>
                <a:latin typeface="Arial" panose="020B0604020202020204" pitchFamily="34" charset="0"/>
                <a:cs typeface="Arial" panose="020B0604020202020204" pitchFamily="34" charset="0"/>
              </a:rPr>
              <a:t>Протокол маршрутизации состояния канала</a:t>
            </a:r>
            <a:r>
              <a:rPr lang="en-US" sz="1600" dirty="0">
                <a:solidFill>
                  <a:schemeClr val="tx1"/>
                </a:solidFill>
                <a:latin typeface="Arial" panose="020B0604020202020204" pitchFamily="34" charset="0"/>
                <a:cs typeface="Arial" panose="020B0604020202020204" pitchFamily="34" charset="0"/>
              </a:rPr>
              <a:t> </a:t>
            </a:r>
            <a:r>
              <a:rPr lang="ru-RU" sz="1600" dirty="0">
                <a:solidFill>
                  <a:schemeClr val="tx1"/>
                </a:solidFill>
                <a:latin typeface="Arial" panose="020B0604020202020204" pitchFamily="34" charset="0"/>
                <a:cs typeface="Arial" panose="020B0604020202020204" pitchFamily="34" charset="0"/>
              </a:rPr>
              <a:t>связи</a:t>
            </a:r>
            <a:r>
              <a:rPr lang="en-US" sz="1600" dirty="0">
                <a:solidFill>
                  <a:schemeClr val="tx1"/>
                </a:solidFill>
                <a:latin typeface="Arial" panose="020B0604020202020204" pitchFamily="34" charset="0"/>
                <a:cs typeface="Arial" panose="020B0604020202020204" pitchFamily="34" charset="0"/>
              </a:rPr>
              <a:t> (Link-State)</a:t>
            </a:r>
            <a:endParaRPr lang="ru-RU" sz="1600" dirty="0">
              <a:solidFill>
                <a:schemeClr val="tx1"/>
              </a:solidFill>
              <a:latin typeface="Arial" panose="020B0604020202020204" pitchFamily="34" charset="0"/>
              <a:cs typeface="Arial" panose="020B0604020202020204" pitchFamily="34" charset="0"/>
            </a:endParaRPr>
          </a:p>
        </p:txBody>
      </p:sp>
      <p:sp>
        <p:nvSpPr>
          <p:cNvPr id="36" name="Rounded Rectangle 2"/>
          <p:cNvSpPr/>
          <p:nvPr/>
        </p:nvSpPr>
        <p:spPr>
          <a:xfrm rot="10800000" flipV="1">
            <a:off x="7851632"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7" name="文本框 36"/>
          <p:cNvSpPr txBox="1"/>
          <p:nvPr/>
        </p:nvSpPr>
        <p:spPr>
          <a:xfrm>
            <a:off x="7851631" y="5089983"/>
            <a:ext cx="835162" cy="369332"/>
          </a:xfrm>
          <a:prstGeom prst="rect">
            <a:avLst/>
          </a:prstGeom>
          <a:noFill/>
        </p:spPr>
        <p:txBody>
          <a:bodyPr wrap="square" rtlCol="0">
            <a:spAutoFit/>
          </a:bodyPr>
          <a:lstStyle>
            <a:defPPr>
              <a:defRPr lang="en-US"/>
            </a:defPPr>
            <a:lvl1pPr algn="ctr" fontAlgn="ctr">
              <a:defRPr>
                <a:latin typeface="Huawei Sans" panose="020C0503030203020204" pitchFamily="34" charset="0"/>
              </a:defRPr>
            </a:lvl1pPr>
          </a:lstStyle>
          <a:p>
            <a:r>
              <a:rPr lang="ru-RU" dirty="0">
                <a:latin typeface="Arial" panose="020B0604020202020204" pitchFamily="34" charset="0"/>
                <a:cs typeface="Arial" panose="020B0604020202020204" pitchFamily="34" charset="0"/>
              </a:rPr>
              <a:t>OSPF</a:t>
            </a:r>
            <a:endParaRPr lang="ru-RU" altLang="zh-CN" dirty="0">
              <a:latin typeface="Arial" panose="020B0604020202020204" pitchFamily="34" charset="0"/>
              <a:cs typeface="Arial" panose="020B0604020202020204" pitchFamily="34" charset="0"/>
            </a:endParaRPr>
          </a:p>
        </p:txBody>
      </p:sp>
      <p:sp>
        <p:nvSpPr>
          <p:cNvPr id="38" name="Rounded Rectangle 2"/>
          <p:cNvSpPr/>
          <p:nvPr/>
        </p:nvSpPr>
        <p:spPr>
          <a:xfrm rot="10800000" flipV="1">
            <a:off x="9256776"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9" name="文本框 38"/>
          <p:cNvSpPr txBox="1"/>
          <p:nvPr/>
        </p:nvSpPr>
        <p:spPr>
          <a:xfrm>
            <a:off x="9256357" y="5089983"/>
            <a:ext cx="835997"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IS-IS</a:t>
            </a:r>
            <a:endParaRPr lang="ru-RU" altLang="zh-CN" dirty="0">
              <a:latin typeface="Arial" panose="020B0604020202020204" pitchFamily="34" charset="0"/>
              <a:cs typeface="Arial" panose="020B0604020202020204" pitchFamily="34" charset="0"/>
            </a:endParaRPr>
          </a:p>
        </p:txBody>
      </p:sp>
      <p:sp>
        <p:nvSpPr>
          <p:cNvPr id="40" name="Rounded Rectangle 2"/>
          <p:cNvSpPr/>
          <p:nvPr/>
        </p:nvSpPr>
        <p:spPr>
          <a:xfrm rot="10800000" flipV="1">
            <a:off x="2696148" y="5052318"/>
            <a:ext cx="1098629"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1" name="文本框 40"/>
          <p:cNvSpPr txBox="1"/>
          <p:nvPr/>
        </p:nvSpPr>
        <p:spPr>
          <a:xfrm>
            <a:off x="2827025" y="5114989"/>
            <a:ext cx="835162" cy="369332"/>
          </a:xfrm>
          <a:prstGeom prst="rect">
            <a:avLst/>
          </a:prstGeom>
          <a:noFill/>
        </p:spPr>
        <p:txBody>
          <a:bodyPr wrap="square" rtlCol="0">
            <a:spAutoFit/>
          </a:bodyPr>
          <a:lstStyle/>
          <a:p>
            <a:pPr algn="ctr" fontAlgn="ctr"/>
            <a:r>
              <a:rPr lang="ru-RU" dirty="0">
                <a:latin typeface="Arial" panose="020B0604020202020204" pitchFamily="34" charset="0"/>
                <a:cs typeface="Arial" panose="020B0604020202020204" pitchFamily="34" charset="0"/>
              </a:rPr>
              <a:t>RIP</a:t>
            </a:r>
            <a:endParaRPr lang="ru-RU"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9720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latin typeface="Arial" panose="020B0604020202020204" pitchFamily="34" charset="0"/>
                <a:cs typeface="Arial" panose="020B0604020202020204" pitchFamily="34" charset="0"/>
              </a:rPr>
              <a:t>Обзор IP-маршрутизации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b="1" dirty="0">
                <a:latin typeface="Arial" panose="020B0604020202020204" pitchFamily="34" charset="0"/>
                <a:cs typeface="Arial" panose="020B0604020202020204" pitchFamily="34" charset="0"/>
              </a:rPr>
              <a:t>Расширенные возможности 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73040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2000" dirty="0">
                <a:latin typeface="Arial" panose="020B0604020202020204" pitchFamily="34" charset="0"/>
                <a:cs typeface="Arial" panose="020B0604020202020204" pitchFamily="34" charset="0"/>
              </a:rPr>
              <a:t>Рекурсия маршрута – это рекурсивный поиск в таблице IP-маршрутизации, при котором ищется IP-адрес следующего узла для доставки пакетов по адресу назначения, но при обнаружении такой IP-адрес не относится ни к одной напрямую подключенной сети.</a:t>
            </a:r>
            <a:endParaRPr lang="ru-RU" altLang="zh-CN" sz="2000" dirty="0">
              <a:latin typeface="Arial" panose="020B0604020202020204" pitchFamily="34" charset="0"/>
              <a:cs typeface="Arial" panose="020B0604020202020204" pitchFamily="34" charset="0"/>
              <a:sym typeface="Huawei Sans" panose="020C0503030203020204" pitchFamily="34" charset="0"/>
            </a:endParaRPr>
          </a:p>
        </p:txBody>
      </p:sp>
      <p:sp>
        <p:nvSpPr>
          <p:cNvPr id="6" name="标题 5"/>
          <p:cNvSpPr>
            <a:spLocks noGrp="1"/>
          </p:cNvSpPr>
          <p:nvPr>
            <p:ph type="title"/>
          </p:nvPr>
        </p:nvSpPr>
        <p:spPr/>
        <p:txBody>
          <a:bodyPr/>
          <a:lstStyle/>
          <a:p>
            <a:r>
              <a:rPr lang="ru-RU" altLang="zh-CN" dirty="0">
                <a:latin typeface="Arial" panose="020B0604020202020204" pitchFamily="34" charset="0"/>
                <a:cs typeface="Arial" panose="020B0604020202020204" pitchFamily="34" charset="0"/>
              </a:rPr>
              <a:t>Рекурсия маршрута (1)</a:t>
            </a:r>
          </a:p>
        </p:txBody>
      </p:sp>
      <p:grpSp>
        <p:nvGrpSpPr>
          <p:cNvPr id="4" name="组合 3"/>
          <p:cNvGrpSpPr/>
          <p:nvPr/>
        </p:nvGrpSpPr>
        <p:grpSpPr>
          <a:xfrm>
            <a:off x="7281455" y="80280"/>
            <a:ext cx="4790970" cy="376920"/>
            <a:chOff x="6713130" y="293625"/>
            <a:chExt cx="4790970" cy="376920"/>
          </a:xfrm>
        </p:grpSpPr>
        <p:sp>
          <p:nvSpPr>
            <p:cNvPr id="30" name="五边形 29"/>
            <p:cNvSpPr/>
            <p:nvPr/>
          </p:nvSpPr>
          <p:spPr bwMode="auto">
            <a:xfrm>
              <a:off x="6713130" y="293625"/>
              <a:ext cx="1296000" cy="3769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rgbClr val="FFFFFF"/>
                  </a:solidFill>
                  <a:latin typeface="Arial" panose="020B0604020202020204" pitchFamily="34" charset="0"/>
                  <a:cs typeface="Arial" panose="020B0604020202020204" pitchFamily="34" charset="0"/>
                </a:rPr>
                <a:t>Рекурсия маршрута</a:t>
              </a:r>
              <a:endParaRPr lang="ru-RU" altLang="zh-CN" sz="1000" kern="0" dirty="0">
                <a:solidFill>
                  <a:srgbClr val="FFFFFF"/>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5" name="燕尾形 34"/>
            <p:cNvSpPr/>
            <p:nvPr/>
          </p:nvSpPr>
          <p:spPr bwMode="auto">
            <a:xfrm>
              <a:off x="787812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燕尾形 35"/>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44" name="燕尾形 43"/>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Суммирование маршрутов</a:t>
              </a:r>
            </a:p>
          </p:txBody>
        </p:sp>
      </p:grpSp>
      <p:cxnSp>
        <p:nvCxnSpPr>
          <p:cNvPr id="18" name="直接连接符 17"/>
          <p:cNvCxnSpPr/>
          <p:nvPr/>
        </p:nvCxnSpPr>
        <p:spPr bwMode="auto">
          <a:xfrm>
            <a:off x="2917330" y="3088231"/>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矩形 18"/>
          <p:cNvSpPr/>
          <p:nvPr/>
        </p:nvSpPr>
        <p:spPr>
          <a:xfrm>
            <a:off x="6140196" y="3081911"/>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 name="矩形 19"/>
          <p:cNvSpPr/>
          <p:nvPr/>
        </p:nvSpPr>
        <p:spPr>
          <a:xfrm>
            <a:off x="4331804" y="2598958"/>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419608" y="2782197"/>
            <a:ext cx="720080" cy="589156"/>
          </a:xfrm>
          <a:prstGeom prst="rect">
            <a:avLst/>
          </a:prstGeom>
          <a:noFill/>
        </p:spPr>
      </p:pic>
      <p:pic>
        <p:nvPicPr>
          <p:cNvPr id="2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8317930" y="2782197"/>
            <a:ext cx="720080" cy="589156"/>
          </a:xfrm>
          <a:prstGeom prst="rect">
            <a:avLst/>
          </a:prstGeom>
          <a:noFill/>
        </p:spPr>
      </p:pic>
      <p:pic>
        <p:nvPicPr>
          <p:cNvPr id="23"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521286" y="2782197"/>
            <a:ext cx="720080" cy="589156"/>
          </a:xfrm>
          <a:prstGeom prst="rect">
            <a:avLst/>
          </a:prstGeom>
          <a:noFill/>
        </p:spPr>
      </p:pic>
      <p:sp>
        <p:nvSpPr>
          <p:cNvPr id="24" name="矩形 23"/>
          <p:cNvSpPr/>
          <p:nvPr/>
        </p:nvSpPr>
        <p:spPr>
          <a:xfrm>
            <a:off x="7248128" y="2584242"/>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solidFill>
                  <a:srgbClr val="00B0F0"/>
                </a:solidFill>
                <a:latin typeface="Arial" panose="020B0604020202020204" pitchFamily="34" charset="0"/>
                <a:cs typeface="Arial" panose="020B0604020202020204" pitchFamily="34" charset="0"/>
              </a:rPr>
              <a:t>20.1.1.3/24</a:t>
            </a:r>
            <a:endParaRPr lang="ru-RU" altLang="zh-CN" sz="1400" dirty="0">
              <a:solidFill>
                <a:srgbClr val="00B0F0"/>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矩形 24"/>
          <p:cNvSpPr/>
          <p:nvPr/>
        </p:nvSpPr>
        <p:spPr>
          <a:xfrm>
            <a:off x="3243475" y="3081911"/>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10.0.0.1/24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矩形 25"/>
          <p:cNvSpPr/>
          <p:nvPr/>
        </p:nvSpPr>
        <p:spPr>
          <a:xfrm>
            <a:off x="2600118" y="3335522"/>
            <a:ext cx="540020"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RTA</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矩形 26"/>
          <p:cNvSpPr/>
          <p:nvPr/>
        </p:nvSpPr>
        <p:spPr>
          <a:xfrm>
            <a:off x="8440386" y="3340758"/>
            <a:ext cx="553357"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RTC</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8" name="矩形 27"/>
          <p:cNvSpPr/>
          <p:nvPr/>
        </p:nvSpPr>
        <p:spPr>
          <a:xfrm>
            <a:off x="5530851" y="3327902"/>
            <a:ext cx="553357"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RTB</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1" name="Text Box 117"/>
          <p:cNvSpPr txBox="1">
            <a:spLocks noChangeArrowheads="1"/>
          </p:cNvSpPr>
          <p:nvPr/>
        </p:nvSpPr>
        <p:spPr bwMode="auto">
          <a:xfrm>
            <a:off x="9444371" y="2943955"/>
            <a:ext cx="140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itchFamily="2" charset="-122"/>
              </a:defRPr>
            </a:lvl2pPr>
            <a:lvl3pPr marL="1143000" indent="-228600" eaLnBrk="0" hangingPunct="0">
              <a:defRPr>
                <a:latin typeface="Arial" panose="020B0604020202020204" pitchFamily="34" charset="0"/>
                <a:ea typeface="宋体" pitchFamily="2" charset="-122"/>
              </a:defRPr>
            </a:lvl3pPr>
            <a:lvl4pPr marL="1600200" indent="-228600" eaLnBrk="0" hangingPunct="0">
              <a:defRPr>
                <a:latin typeface="Arial" panose="020B0604020202020204" pitchFamily="34" charset="0"/>
                <a:ea typeface="宋体" pitchFamily="2" charset="-122"/>
              </a:defRPr>
            </a:lvl4pPr>
            <a:lvl5pPr marL="2057400" indent="-228600" eaLnBrk="0" hangingPunct="0">
              <a:defRPr>
                <a:latin typeface="Arial" panose="020B0604020202020204" pitchFamily="34" charset="0"/>
                <a:ea typeface="宋体" pitchFamily="2" charset="-122"/>
              </a:defRPr>
            </a:lvl5pPr>
            <a:lvl6pPr marL="2514600" indent="-228600" eaLnBrk="0" fontAlgn="base" hangingPunct="0">
              <a:spcBef>
                <a:spcPct val="0"/>
              </a:spcBef>
              <a:spcAft>
                <a:spcPct val="0"/>
              </a:spcAft>
              <a:defRPr>
                <a:latin typeface="Arial" panose="020B0604020202020204" pitchFamily="34" charset="0"/>
                <a:ea typeface="宋体" pitchFamily="2" charset="-122"/>
              </a:defRPr>
            </a:lvl6pPr>
            <a:lvl7pPr marL="2971800" indent="-228600" eaLnBrk="0" fontAlgn="base" hangingPunct="0">
              <a:spcBef>
                <a:spcPct val="0"/>
              </a:spcBef>
              <a:spcAft>
                <a:spcPct val="0"/>
              </a:spcAft>
              <a:defRPr>
                <a:latin typeface="Arial" panose="020B0604020202020204" pitchFamily="34" charset="0"/>
                <a:ea typeface="宋体" pitchFamily="2" charset="-122"/>
              </a:defRPr>
            </a:lvl7pPr>
            <a:lvl8pPr marL="3429000" indent="-228600" eaLnBrk="0" fontAlgn="base" hangingPunct="0">
              <a:spcBef>
                <a:spcPct val="0"/>
              </a:spcBef>
              <a:spcAft>
                <a:spcPct val="0"/>
              </a:spcAft>
              <a:defRPr>
                <a:latin typeface="Arial" panose="020B0604020202020204" pitchFamily="34" charset="0"/>
                <a:ea typeface="宋体" pitchFamily="2" charset="-122"/>
              </a:defRPr>
            </a:lvl8pPr>
            <a:lvl9pPr marL="3886200" indent="-228600" eaLnBrk="0" fontAlgn="base" hangingPunct="0">
              <a:spcBef>
                <a:spcPct val="0"/>
              </a:spcBef>
              <a:spcAft>
                <a:spcPct val="0"/>
              </a:spcAft>
              <a:defRPr>
                <a:latin typeface="Arial" panose="020B0604020202020204" pitchFamily="34" charset="0"/>
                <a:ea typeface="宋体" pitchFamily="2" charset="-122"/>
              </a:defRPr>
            </a:lvl9pPr>
          </a:lstStyle>
          <a:p>
            <a:pPr fontAlgn="ctr">
              <a:spcBef>
                <a:spcPct val="0"/>
              </a:spcBef>
            </a:pPr>
            <a:r>
              <a:rPr lang="ru-RU" sz="1400" dirty="0">
                <a:cs typeface="Arial" panose="020B0604020202020204" pitchFamily="34" charset="0"/>
              </a:rPr>
              <a:t>30.1.2.0/24</a:t>
            </a:r>
          </a:p>
        </p:txBody>
      </p:sp>
      <p:cxnSp>
        <p:nvCxnSpPr>
          <p:cNvPr id="32" name="直接连接符 31"/>
          <p:cNvCxnSpPr/>
          <p:nvPr/>
        </p:nvCxnSpPr>
        <p:spPr bwMode="auto">
          <a:xfrm flipV="1">
            <a:off x="9020008" y="3088231"/>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3" name="Line 115"/>
          <p:cNvSpPr>
            <a:spLocks noChangeShapeType="1"/>
          </p:cNvSpPr>
          <p:nvPr/>
        </p:nvSpPr>
        <p:spPr bwMode="auto">
          <a:xfrm flipH="1">
            <a:off x="9436925" y="2876823"/>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4" name="矩形 33"/>
          <p:cNvSpPr/>
          <p:nvPr/>
        </p:nvSpPr>
        <p:spPr>
          <a:xfrm>
            <a:off x="1567688" y="4534287"/>
            <a:ext cx="4424720" cy="305105"/>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30.1.2.0 24 20.1.1.3</a:t>
            </a:r>
          </a:p>
        </p:txBody>
      </p:sp>
      <p:sp>
        <p:nvSpPr>
          <p:cNvPr id="48" name="Freeform 67"/>
          <p:cNvSpPr/>
          <p:nvPr/>
        </p:nvSpPr>
        <p:spPr>
          <a:xfrm rot="6300000" flipV="1">
            <a:off x="2503563" y="3516046"/>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9" name="圆角矩形 48"/>
          <p:cNvSpPr/>
          <p:nvPr/>
        </p:nvSpPr>
        <p:spPr>
          <a:xfrm>
            <a:off x="1559496" y="4963098"/>
            <a:ext cx="4580700" cy="145091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400" dirty="0">
                <a:solidFill>
                  <a:schemeClr val="tx1"/>
                </a:solidFill>
                <a:latin typeface="Arial" panose="020B0604020202020204" pitchFamily="34" charset="0"/>
                <a:cs typeface="Arial" panose="020B0604020202020204" pitchFamily="34" charset="0"/>
              </a:rPr>
              <a:t>Следующий узел маршрута к адресу назначения 30.1.2.0/24 – это 20.1.1.3, который не находится в напрямую подключенной сети RTA. Если в таблице IP-маршрутизации нет маршрута к 20.1.1.3, этот статический маршрут не вступает в силу и не может быть помещен в таблицу IP-маршрутизации.</a:t>
            </a: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1502771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Рекурсия маршрута (2)</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34" name="矩形 33"/>
          <p:cNvSpPr/>
          <p:nvPr/>
        </p:nvSpPr>
        <p:spPr>
          <a:xfrm>
            <a:off x="1779829" y="3745328"/>
            <a:ext cx="4072012" cy="95410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30.1.2.0 24 20.1.1.3</a:t>
            </a:r>
          </a:p>
          <a:p>
            <a:pPr fontAlgn="ctr"/>
            <a:endPar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ctr"/>
            <a:endPar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20.1.1.0 24 10.0.0.2</a:t>
            </a:r>
          </a:p>
        </p:txBody>
      </p:sp>
      <p:sp>
        <p:nvSpPr>
          <p:cNvPr id="57" name="任意多边形 56"/>
          <p:cNvSpPr/>
          <p:nvPr/>
        </p:nvSpPr>
        <p:spPr bwMode="auto">
          <a:xfrm>
            <a:off x="3977484" y="4009629"/>
            <a:ext cx="864096" cy="432048"/>
          </a:xfrm>
          <a:custGeom>
            <a:avLst/>
            <a:gdLst>
              <a:gd name="connsiteX0" fmla="*/ 722062 w 722062"/>
              <a:gd name="connsiteY0" fmla="*/ 0 h 1005181"/>
              <a:gd name="connsiteX1" fmla="*/ 721268 w 722062"/>
              <a:gd name="connsiteY1" fmla="*/ 458452 h 1005181"/>
              <a:gd name="connsiteX2" fmla="*/ 1045 w 722062"/>
              <a:gd name="connsiteY2" fmla="*/ 458872 h 1005181"/>
              <a:gd name="connsiteX3" fmla="*/ 0 w 722062"/>
              <a:gd name="connsiteY3" fmla="*/ 1005181 h 1005181"/>
            </a:gdLst>
            <a:ahLst/>
            <a:cxnLst>
              <a:cxn ang="0">
                <a:pos x="connsiteX0" y="connsiteY0"/>
              </a:cxn>
              <a:cxn ang="0">
                <a:pos x="connsiteX1" y="connsiteY1"/>
              </a:cxn>
              <a:cxn ang="0">
                <a:pos x="connsiteX2" y="connsiteY2"/>
              </a:cxn>
              <a:cxn ang="0">
                <a:pos x="connsiteX3" y="connsiteY3"/>
              </a:cxn>
            </a:cxnLst>
            <a:rect l="l" t="t" r="r" b="b"/>
            <a:pathLst>
              <a:path w="722062" h="1005181">
                <a:moveTo>
                  <a:pt x="722062" y="0"/>
                </a:moveTo>
                <a:cubicBezTo>
                  <a:pt x="721004" y="153611"/>
                  <a:pt x="722326" y="304841"/>
                  <a:pt x="721268" y="458452"/>
                </a:cubicBezTo>
                <a:lnTo>
                  <a:pt x="1045" y="458872"/>
                </a:lnTo>
                <a:cubicBezTo>
                  <a:pt x="697" y="640975"/>
                  <a:pt x="348" y="823078"/>
                  <a:pt x="0" y="1005181"/>
                </a:cubicBez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buClrTx/>
              <a:buSzTx/>
              <a:buFontTx/>
              <a:buNone/>
            </a:pPr>
            <a:endParaRPr kumimoji="0" lang="ru-RU" altLang="zh-CN" sz="1000" b="0" i="0" u="none" strike="noStrike" cap="none" normalizeH="0" baseline="0" dirty="0">
              <a:ln>
                <a:noFill/>
              </a:ln>
              <a:solidFill>
                <a:srgbClr val="0070C0"/>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1" name="矩形 40"/>
          <p:cNvSpPr/>
          <p:nvPr/>
        </p:nvSpPr>
        <p:spPr>
          <a:xfrm>
            <a:off x="4841580" y="4028580"/>
            <a:ext cx="892104" cy="276999"/>
          </a:xfrm>
          <a:prstGeom prst="rect">
            <a:avLst/>
          </a:prstGeom>
        </p:spPr>
        <p:txBody>
          <a:bodyPr wrap="none">
            <a:spAutoFit/>
          </a:bodyPr>
          <a:lstStyle/>
          <a:p>
            <a:pPr fontAlgn="ctr"/>
            <a:r>
              <a:rPr lang="ru-RU" sz="1200" b="1" dirty="0">
                <a:latin typeface="Arial" panose="020B0604020202020204" pitchFamily="34" charset="0"/>
                <a:cs typeface="Arial" panose="020B0604020202020204" pitchFamily="34" charset="0"/>
              </a:rPr>
              <a:t>Рекурсия</a:t>
            </a:r>
          </a:p>
        </p:txBody>
      </p:sp>
      <p:sp>
        <p:nvSpPr>
          <p:cNvPr id="62" name="Freeform 67"/>
          <p:cNvSpPr/>
          <p:nvPr/>
        </p:nvSpPr>
        <p:spPr>
          <a:xfrm rot="6300000" flipV="1">
            <a:off x="2279978" y="2676203"/>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圆角矩形 63"/>
          <p:cNvSpPr/>
          <p:nvPr/>
        </p:nvSpPr>
        <p:spPr>
          <a:xfrm>
            <a:off x="1779829" y="4986570"/>
            <a:ext cx="8661962" cy="85707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400" dirty="0">
                <a:solidFill>
                  <a:schemeClr val="tx1"/>
                </a:solidFill>
                <a:latin typeface="Arial" panose="020B0604020202020204" pitchFamily="34" charset="0"/>
                <a:cs typeface="Arial" panose="020B0604020202020204" pitchFamily="34" charset="0"/>
              </a:rPr>
              <a:t>Сконфигурируйте маршрут к 20.1.1.3 с адресом следующего узла 10.0.0.2 , который принадлежит напрямую подключенной сети.</a:t>
            </a:r>
          </a:p>
          <a:p>
            <a:pPr fontAlgn="ctr"/>
            <a:r>
              <a:rPr lang="ru-RU" sz="1400" dirty="0">
                <a:solidFill>
                  <a:schemeClr val="tx1"/>
                </a:solidFill>
                <a:latin typeface="Arial" panose="020B0604020202020204" pitchFamily="34" charset="0"/>
                <a:cs typeface="Arial" panose="020B0604020202020204" pitchFamily="34" charset="0"/>
              </a:rPr>
              <a:t>Тогда, RTA сможет маршрутизировать пакеты идущие в 30.1.2.0/24  с помощью маршрута с адресом следующего узла 10.0.0.2..</a:t>
            </a:r>
          </a:p>
        </p:txBody>
      </p:sp>
      <p:cxnSp>
        <p:nvCxnSpPr>
          <p:cNvPr id="31" name="直接连接符 30"/>
          <p:cNvCxnSpPr/>
          <p:nvPr/>
        </p:nvCxnSpPr>
        <p:spPr bwMode="auto">
          <a:xfrm>
            <a:off x="2913447" y="2118249"/>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矩形 31"/>
          <p:cNvSpPr/>
          <p:nvPr/>
        </p:nvSpPr>
        <p:spPr>
          <a:xfrm>
            <a:off x="6140196" y="2111929"/>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20.1.1.2/24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3" name="矩形 32"/>
          <p:cNvSpPr/>
          <p:nvPr/>
        </p:nvSpPr>
        <p:spPr>
          <a:xfrm>
            <a:off x="4331804" y="1628976"/>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10.0.0.2/24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37"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419608" y="1812215"/>
            <a:ext cx="720080" cy="589156"/>
          </a:xfrm>
          <a:prstGeom prst="rect">
            <a:avLst/>
          </a:prstGeom>
          <a:noFill/>
        </p:spPr>
      </p:pic>
      <p:pic>
        <p:nvPicPr>
          <p:cNvPr id="3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8317930" y="1812215"/>
            <a:ext cx="720080" cy="589156"/>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521286" y="1812215"/>
            <a:ext cx="720080" cy="589156"/>
          </a:xfrm>
          <a:prstGeom prst="rect">
            <a:avLst/>
          </a:prstGeom>
          <a:noFill/>
        </p:spPr>
      </p:pic>
      <p:sp>
        <p:nvSpPr>
          <p:cNvPr id="40" name="矩形 39"/>
          <p:cNvSpPr/>
          <p:nvPr/>
        </p:nvSpPr>
        <p:spPr>
          <a:xfrm>
            <a:off x="7248128" y="1614260"/>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solidFill>
                  <a:srgbClr val="00B0F0"/>
                </a:solidFill>
                <a:latin typeface="Arial" panose="020B0604020202020204" pitchFamily="34" charset="0"/>
                <a:cs typeface="Arial" panose="020B0604020202020204" pitchFamily="34" charset="0"/>
              </a:rPr>
              <a:t>20.1.1.3/24</a:t>
            </a:r>
            <a:endParaRPr lang="ru-RU" altLang="zh-CN" sz="1400" dirty="0">
              <a:solidFill>
                <a:srgbClr val="00B0F0"/>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矩形 41"/>
          <p:cNvSpPr/>
          <p:nvPr/>
        </p:nvSpPr>
        <p:spPr>
          <a:xfrm>
            <a:off x="3243475" y="2111929"/>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10.0.0.1/24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矩形 58"/>
          <p:cNvSpPr/>
          <p:nvPr/>
        </p:nvSpPr>
        <p:spPr>
          <a:xfrm>
            <a:off x="2593294" y="2353008"/>
            <a:ext cx="540020"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RTA</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矩形 62"/>
          <p:cNvSpPr/>
          <p:nvPr/>
        </p:nvSpPr>
        <p:spPr>
          <a:xfrm>
            <a:off x="8433562" y="2358244"/>
            <a:ext cx="553357"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RTC</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5" name="矩形 64"/>
          <p:cNvSpPr/>
          <p:nvPr/>
        </p:nvSpPr>
        <p:spPr>
          <a:xfrm>
            <a:off x="5524027" y="2345388"/>
            <a:ext cx="553357" cy="307777"/>
          </a:xfrm>
          <a:prstGeom prst="rect">
            <a:avLst/>
          </a:prstGeom>
        </p:spPr>
        <p:txBody>
          <a:bodyPr wrap="none">
            <a:spAutoFit/>
          </a:bodyPr>
          <a:lstStyle/>
          <a:p>
            <a:pPr fontAlgn="ctr"/>
            <a:r>
              <a:rPr lang="ru-RU" sz="1400" b="1" dirty="0">
                <a:latin typeface="Arial" panose="020B0604020202020204" pitchFamily="34" charset="0"/>
                <a:cs typeface="Arial" panose="020B0604020202020204" pitchFamily="34" charset="0"/>
              </a:rPr>
              <a:t>RTB</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6" name="Text Box 117"/>
          <p:cNvSpPr txBox="1">
            <a:spLocks noChangeArrowheads="1"/>
          </p:cNvSpPr>
          <p:nvPr/>
        </p:nvSpPr>
        <p:spPr bwMode="auto">
          <a:xfrm>
            <a:off x="9444371" y="1973973"/>
            <a:ext cx="1277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itchFamily="2" charset="-122"/>
              </a:defRPr>
            </a:lvl2pPr>
            <a:lvl3pPr marL="1143000" indent="-228600" eaLnBrk="0" hangingPunct="0">
              <a:defRPr>
                <a:latin typeface="Arial" panose="020B0604020202020204" pitchFamily="34" charset="0"/>
                <a:ea typeface="宋体" pitchFamily="2" charset="-122"/>
              </a:defRPr>
            </a:lvl3pPr>
            <a:lvl4pPr marL="1600200" indent="-228600" eaLnBrk="0" hangingPunct="0">
              <a:defRPr>
                <a:latin typeface="Arial" panose="020B0604020202020204" pitchFamily="34" charset="0"/>
                <a:ea typeface="宋体" pitchFamily="2" charset="-122"/>
              </a:defRPr>
            </a:lvl4pPr>
            <a:lvl5pPr marL="2057400" indent="-228600" eaLnBrk="0" hangingPunct="0">
              <a:defRPr>
                <a:latin typeface="Arial" panose="020B0604020202020204" pitchFamily="34" charset="0"/>
                <a:ea typeface="宋体" pitchFamily="2" charset="-122"/>
              </a:defRPr>
            </a:lvl5pPr>
            <a:lvl6pPr marL="2514600" indent="-228600" eaLnBrk="0" fontAlgn="base" hangingPunct="0">
              <a:spcBef>
                <a:spcPct val="0"/>
              </a:spcBef>
              <a:spcAft>
                <a:spcPct val="0"/>
              </a:spcAft>
              <a:defRPr>
                <a:latin typeface="Arial" panose="020B0604020202020204" pitchFamily="34" charset="0"/>
                <a:ea typeface="宋体" pitchFamily="2" charset="-122"/>
              </a:defRPr>
            </a:lvl6pPr>
            <a:lvl7pPr marL="2971800" indent="-228600" eaLnBrk="0" fontAlgn="base" hangingPunct="0">
              <a:spcBef>
                <a:spcPct val="0"/>
              </a:spcBef>
              <a:spcAft>
                <a:spcPct val="0"/>
              </a:spcAft>
              <a:defRPr>
                <a:latin typeface="Arial" panose="020B0604020202020204" pitchFamily="34" charset="0"/>
                <a:ea typeface="宋体" pitchFamily="2" charset="-122"/>
              </a:defRPr>
            </a:lvl7pPr>
            <a:lvl8pPr marL="3429000" indent="-228600" eaLnBrk="0" fontAlgn="base" hangingPunct="0">
              <a:spcBef>
                <a:spcPct val="0"/>
              </a:spcBef>
              <a:spcAft>
                <a:spcPct val="0"/>
              </a:spcAft>
              <a:defRPr>
                <a:latin typeface="Arial" panose="020B0604020202020204" pitchFamily="34" charset="0"/>
                <a:ea typeface="宋体" pitchFamily="2" charset="-122"/>
              </a:defRPr>
            </a:lvl8pPr>
            <a:lvl9pPr marL="3886200" indent="-228600" eaLnBrk="0" fontAlgn="base" hangingPunct="0">
              <a:spcBef>
                <a:spcPct val="0"/>
              </a:spcBef>
              <a:spcAft>
                <a:spcPct val="0"/>
              </a:spcAft>
              <a:defRPr>
                <a:latin typeface="Arial" panose="020B0604020202020204" pitchFamily="34" charset="0"/>
                <a:ea typeface="宋体" pitchFamily="2" charset="-122"/>
              </a:defRPr>
            </a:lvl9pPr>
          </a:lstStyle>
          <a:p>
            <a:pPr fontAlgn="ctr">
              <a:spcBef>
                <a:spcPct val="0"/>
              </a:spcBef>
            </a:pPr>
            <a:r>
              <a:rPr lang="ru-RU" sz="1400" dirty="0">
                <a:cs typeface="Arial" panose="020B0604020202020204" pitchFamily="34" charset="0"/>
              </a:rPr>
              <a:t>30.1.2.0/24</a:t>
            </a:r>
          </a:p>
        </p:txBody>
      </p:sp>
      <p:cxnSp>
        <p:nvCxnSpPr>
          <p:cNvPr id="67" name="直接连接符 66"/>
          <p:cNvCxnSpPr/>
          <p:nvPr/>
        </p:nvCxnSpPr>
        <p:spPr bwMode="auto">
          <a:xfrm flipV="1">
            <a:off x="9020008" y="2118249"/>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 name="Line 115"/>
          <p:cNvSpPr>
            <a:spLocks noChangeShapeType="1"/>
          </p:cNvSpPr>
          <p:nvPr/>
        </p:nvSpPr>
        <p:spPr bwMode="auto">
          <a:xfrm flipH="1">
            <a:off x="9436925" y="1906841"/>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69" name="表格 68"/>
          <p:cNvGraphicFramePr>
            <a:graphicFrameLocks noGrp="1"/>
          </p:cNvGraphicFramePr>
          <p:nvPr>
            <p:extLst>
              <p:ext uri="{D42A27DB-BD31-4B8C-83A1-F6EECF244321}">
                <p14:modId xmlns:p14="http://schemas.microsoft.com/office/powerpoint/2010/main" val="3632514689"/>
              </p:ext>
            </p:extLst>
          </p:nvPr>
        </p:nvGraphicFramePr>
        <p:xfrm>
          <a:off x="7130172" y="3430247"/>
          <a:ext cx="3832689" cy="1282800"/>
        </p:xfrm>
        <a:graphic>
          <a:graphicData uri="http://schemas.openxmlformats.org/drawingml/2006/table">
            <a:tbl>
              <a:tblPr/>
              <a:tblGrid>
                <a:gridCol w="1447298">
                  <a:extLst>
                    <a:ext uri="{9D8B030D-6E8A-4147-A177-3AD203B41FA5}">
                      <a16:colId xmlns:a16="http://schemas.microsoft.com/office/drawing/2014/main" xmlns="" val="20000"/>
                    </a:ext>
                  </a:extLst>
                </a:gridCol>
                <a:gridCol w="1282147">
                  <a:extLst>
                    <a:ext uri="{9D8B030D-6E8A-4147-A177-3AD203B41FA5}">
                      <a16:colId xmlns:a16="http://schemas.microsoft.com/office/drawing/2014/main" xmlns="" val="20002"/>
                    </a:ext>
                  </a:extLst>
                </a:gridCol>
                <a:gridCol w="1103244">
                  <a:extLst>
                    <a:ext uri="{9D8B030D-6E8A-4147-A177-3AD203B41FA5}">
                      <a16:colId xmlns:a16="http://schemas.microsoft.com/office/drawing/2014/main" xmlns="" val="20003"/>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Адре</a:t>
                      </a:r>
                      <a:r>
                        <a:rPr lang="ru-RU" sz="1400" b="1" baseline="0" noProof="0" dirty="0">
                          <a:solidFill>
                            <a:schemeClr val="bg1"/>
                          </a:solidFill>
                          <a:latin typeface="Arial" panose="020B0604020202020204" pitchFamily="34" charset="0"/>
                          <a:cs typeface="Arial" panose="020B0604020202020204" pitchFamily="34" charset="0"/>
                        </a:rPr>
                        <a:t>с назначения/</a:t>
                      </a:r>
                    </a:p>
                    <a:p>
                      <a:pPr marL="0" algn="ctr" defTabSz="1219170" rtl="0" eaLnBrk="1" fontAlgn="ctr" latinLnBrk="0" hangingPunct="1">
                        <a:lnSpc>
                          <a:spcPct val="100000"/>
                        </a:lnSpc>
                        <a:spcBef>
                          <a:spcPct val="0"/>
                        </a:spcBef>
                        <a:spcAft>
                          <a:spcPct val="0"/>
                        </a:spcAft>
                      </a:pPr>
                      <a:r>
                        <a:rPr lang="ru-RU" sz="1400" b="1" baseline="0" noProof="0" dirty="0">
                          <a:solidFill>
                            <a:schemeClr val="bg1"/>
                          </a:solidFill>
                          <a:latin typeface="Arial" panose="020B0604020202020204" pitchFamily="34" charset="0"/>
                          <a:cs typeface="Arial" panose="020B0604020202020204" pitchFamily="34" charset="0"/>
                        </a:rPr>
                        <a:t>маска</a:t>
                      </a:r>
                      <a:endParaRPr lang="ru-RU" sz="1400" b="1" noProof="0" dirty="0">
                        <a:solidFill>
                          <a:schemeClr val="bg1"/>
                        </a:solidFill>
                        <a:latin typeface="Arial" panose="020B0604020202020204" pitchFamily="34" charset="0"/>
                        <a:cs typeface="Arial" panose="020B0604020202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Исходящий интерфейс</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lvl="0" algn="ctr" fontAlgn="ctr">
                        <a:lnSpc>
                          <a:spcPct val="100000"/>
                        </a:lnSpc>
                        <a:spcBef>
                          <a:spcPct val="0"/>
                        </a:spcBef>
                        <a:spcAft>
                          <a:spcPct val="0"/>
                        </a:spcAft>
                      </a:pPr>
                      <a:r>
                        <a:rPr lang="ru-RU" sz="1400" noProof="0" dirty="0">
                          <a:solidFill>
                            <a:prstClr val="black"/>
                          </a:solidFill>
                          <a:latin typeface="Arial" panose="020B0604020202020204" pitchFamily="34" charset="0"/>
                          <a:cs typeface="Arial" panose="020B0604020202020204" pitchFamily="34" charset="0"/>
                        </a:rPr>
                        <a:t>30.1.2.0/24</a:t>
                      </a:r>
                      <a:endParaRPr lang="ru-RU" altLang="zh-CN" sz="1400" noProof="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20.1.1.3</a:t>
                      </a:r>
                      <a:endParaRPr lang="ru-RU" altLang="zh-CN" sz="1400" b="0" kern="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GE0/0/0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lvl="0" algn="ctr" fontAlgn="ctr">
                        <a:lnSpc>
                          <a:spcPct val="100000"/>
                        </a:lnSpc>
                        <a:spcBef>
                          <a:spcPct val="0"/>
                        </a:spcBef>
                        <a:spcAft>
                          <a:spcPct val="0"/>
                        </a:spcAft>
                      </a:pPr>
                      <a:r>
                        <a:rPr lang="ru-RU" sz="1400" noProof="0" dirty="0">
                          <a:solidFill>
                            <a:prstClr val="black"/>
                          </a:solidFill>
                          <a:latin typeface="Arial" panose="020B0604020202020204" pitchFamily="34" charset="0"/>
                          <a:cs typeface="Arial" panose="020B0604020202020204" pitchFamily="34" charset="0"/>
                        </a:rPr>
                        <a:t>20.1.1.0/24</a:t>
                      </a:r>
                      <a:endParaRPr lang="ru-RU" altLang="zh-CN" sz="1400" noProof="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ct val="0"/>
                        </a:spcBef>
                        <a:spcAft>
                          <a:spcPct val="0"/>
                        </a:spcAft>
                      </a:pPr>
                      <a:r>
                        <a:rPr lang="ru-RU" sz="1400" b="1" noProof="0" dirty="0">
                          <a:solidFill>
                            <a:srgbClr val="EC7061"/>
                          </a:solidFill>
                          <a:latin typeface="Arial" panose="020B0604020202020204" pitchFamily="34" charset="0"/>
                          <a:cs typeface="Arial" panose="020B0604020202020204" pitchFamily="34" charset="0"/>
                        </a:rPr>
                        <a:t>10.0.0.2</a:t>
                      </a:r>
                      <a:endParaRPr lang="ru-RU" altLang="zh-CN" sz="1400" b="1" kern="1200" noProof="0"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GE0/0/0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0" name="下箭头 63"/>
          <p:cNvSpPr/>
          <p:nvPr/>
        </p:nvSpPr>
        <p:spPr>
          <a:xfrm rot="5400000" flipV="1">
            <a:off x="5951490" y="3679174"/>
            <a:ext cx="1080000" cy="1006879"/>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9" name="组合 28"/>
          <p:cNvGrpSpPr/>
          <p:nvPr/>
        </p:nvGrpSpPr>
        <p:grpSpPr>
          <a:xfrm>
            <a:off x="7281455" y="80280"/>
            <a:ext cx="4790970" cy="376920"/>
            <a:chOff x="6713130" y="293625"/>
            <a:chExt cx="4790970" cy="376920"/>
          </a:xfrm>
        </p:grpSpPr>
        <p:sp>
          <p:nvSpPr>
            <p:cNvPr id="30" name="五边形 29"/>
            <p:cNvSpPr/>
            <p:nvPr/>
          </p:nvSpPr>
          <p:spPr bwMode="auto">
            <a:xfrm>
              <a:off x="6713130" y="293625"/>
              <a:ext cx="1296000" cy="3769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rgbClr val="FFFFFF"/>
                  </a:solidFill>
                  <a:latin typeface="Arial" panose="020B0604020202020204" pitchFamily="34" charset="0"/>
                  <a:cs typeface="Arial" panose="020B0604020202020204" pitchFamily="34" charset="0"/>
                </a:rPr>
                <a:t>Рекурсия маршрута</a:t>
              </a:r>
              <a:endParaRPr lang="ru-RU" altLang="zh-CN" sz="1000" kern="0" dirty="0">
                <a:solidFill>
                  <a:srgbClr val="FFFFFF"/>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5" name="燕尾形 34"/>
            <p:cNvSpPr/>
            <p:nvPr/>
          </p:nvSpPr>
          <p:spPr bwMode="auto">
            <a:xfrm>
              <a:off x="787812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燕尾形 35"/>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43" name="燕尾形 42"/>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30350824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altLang="zh-CN" sz="1800" dirty="0">
                <a:latin typeface="Arial" panose="020B0604020202020204" pitchFamily="34" charset="0"/>
                <a:cs typeface="Arial" panose="020B0604020202020204" pitchFamily="34" charset="0"/>
              </a:rPr>
              <a:t>Если в таблице IP-маршрутизации в сеть назначения есть несколько маршрутов с одинаковой стоимостью, то маршрутизатор выполняет балансировку нагрузки  при пересылке IP-пакетов следующих в эту сеть.</a:t>
            </a: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Маршруты с одинаковой стоимостью</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cxnSp>
        <p:nvCxnSpPr>
          <p:cNvPr id="7" name="直接连接符 28"/>
          <p:cNvCxnSpPr>
            <a:cxnSpLocks noChangeShapeType="1"/>
          </p:cNvCxnSpPr>
          <p:nvPr/>
        </p:nvCxnSpPr>
        <p:spPr bwMode="auto">
          <a:xfrm>
            <a:off x="4031564" y="3147089"/>
            <a:ext cx="33843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TextBox 32"/>
          <p:cNvSpPr txBox="1">
            <a:spLocks noChangeArrowheads="1"/>
          </p:cNvSpPr>
          <p:nvPr/>
        </p:nvSpPr>
        <p:spPr bwMode="auto">
          <a:xfrm>
            <a:off x="8352371" y="3065740"/>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10.0.0.0/30</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 name="TextBox 35"/>
          <p:cNvSpPr txBox="1">
            <a:spLocks noChangeArrowheads="1"/>
          </p:cNvSpPr>
          <p:nvPr/>
        </p:nvSpPr>
        <p:spPr bwMode="auto">
          <a:xfrm>
            <a:off x="3455500" y="2645031"/>
            <a:ext cx="61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ru-RU" sz="1400" b="1" dirty="0">
                <a:cs typeface="Arial" panose="020B0604020202020204" pitchFamily="34" charset="0"/>
              </a:rPr>
              <a:t>RTA</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 name="TextBox 39"/>
          <p:cNvSpPr txBox="1">
            <a:spLocks noChangeArrowheads="1"/>
          </p:cNvSpPr>
          <p:nvPr/>
        </p:nvSpPr>
        <p:spPr bwMode="auto">
          <a:xfrm>
            <a:off x="7387655" y="2645031"/>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cs typeface="Arial" panose="020B0604020202020204" pitchFamily="34" charset="0"/>
              </a:rPr>
              <a:t>RTB</a:t>
            </a:r>
            <a:endParaRPr lang="ru-RU" altLang="zh-CN" sz="1400" b="1"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5" name="直接连接符 38"/>
          <p:cNvCxnSpPr>
            <a:cxnSpLocks noChangeShapeType="1"/>
          </p:cNvCxnSpPr>
          <p:nvPr/>
        </p:nvCxnSpPr>
        <p:spPr bwMode="auto">
          <a:xfrm flipH="1">
            <a:off x="3959515" y="3327109"/>
            <a:ext cx="35284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直接连接符 54"/>
          <p:cNvCxnSpPr>
            <a:cxnSpLocks noChangeShapeType="1"/>
          </p:cNvCxnSpPr>
          <p:nvPr/>
        </p:nvCxnSpPr>
        <p:spPr bwMode="auto">
          <a:xfrm>
            <a:off x="7884169" y="3220971"/>
            <a:ext cx="50321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直接连接符 57"/>
          <p:cNvCxnSpPr>
            <a:cxnSpLocks noChangeShapeType="1"/>
          </p:cNvCxnSpPr>
          <p:nvPr/>
        </p:nvCxnSpPr>
        <p:spPr bwMode="auto">
          <a:xfrm flipH="1">
            <a:off x="8388388" y="3005071"/>
            <a:ext cx="0" cy="431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矩形 49"/>
          <p:cNvSpPr/>
          <p:nvPr/>
        </p:nvSpPr>
        <p:spPr>
          <a:xfrm>
            <a:off x="4072511" y="2664229"/>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20.1.1.1/30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矩形 50"/>
          <p:cNvSpPr/>
          <p:nvPr/>
        </p:nvSpPr>
        <p:spPr>
          <a:xfrm>
            <a:off x="4072511" y="3327109"/>
            <a:ext cx="1085554" cy="523220"/>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latin typeface="Arial" panose="020B0604020202020204" pitchFamily="34" charset="0"/>
                <a:cs typeface="Arial" panose="020B0604020202020204" pitchFamily="34" charset="0"/>
              </a:rPr>
              <a:t>30.1.1.1/30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4" name="矩形 53"/>
          <p:cNvSpPr/>
          <p:nvPr/>
        </p:nvSpPr>
        <p:spPr>
          <a:xfrm>
            <a:off x="6258555" y="3327109"/>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30.1.1.2/30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矩形 54"/>
          <p:cNvSpPr/>
          <p:nvPr/>
        </p:nvSpPr>
        <p:spPr>
          <a:xfrm>
            <a:off x="6258555" y="2664229"/>
            <a:ext cx="1085554" cy="523220"/>
          </a:xfrm>
          <a:prstGeom prst="rect">
            <a:avLst/>
          </a:prstGeom>
        </p:spPr>
        <p:txBody>
          <a:bodyPr wrap="none">
            <a:spAutoFit/>
          </a:bodyPr>
          <a:lstStyle/>
          <a:p>
            <a:pPr algn="r" fontAlgn="ctr"/>
            <a:r>
              <a:rPr lang="ru-RU" sz="1400" dirty="0">
                <a:latin typeface="Arial" panose="020B0604020202020204" pitchFamily="34" charset="0"/>
                <a:cs typeface="Arial" panose="020B0604020202020204" pitchFamily="34" charset="0"/>
              </a:rPr>
              <a:t>GE0/0/0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r" fontAlgn="ctr"/>
            <a:r>
              <a:rPr lang="ru-RU" sz="1400" dirty="0">
                <a:latin typeface="Arial" panose="020B0604020202020204" pitchFamily="34" charset="0"/>
                <a:cs typeface="Arial" panose="020B0604020202020204" pitchFamily="34" charset="0"/>
              </a:rPr>
              <a:t>20.1.1.2/30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6" name="TextBox 32"/>
          <p:cNvSpPr txBox="1">
            <a:spLocks noChangeArrowheads="1"/>
          </p:cNvSpPr>
          <p:nvPr/>
        </p:nvSpPr>
        <p:spPr bwMode="auto">
          <a:xfrm>
            <a:off x="5152672" y="2803230"/>
            <a:ext cx="1307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solidFill>
                  <a:srgbClr val="EC7061"/>
                </a:solidFill>
                <a:cs typeface="Arial" panose="020B0604020202020204" pitchFamily="34" charset="0"/>
              </a:rPr>
              <a:t>Стоимость =10</a:t>
            </a:r>
            <a:endParaRPr lang="ru-RU" altLang="zh-CN" sz="1200" b="1" dirty="0">
              <a:solidFill>
                <a:srgbClr val="EC7061"/>
              </a:solidFill>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TextBox 32"/>
          <p:cNvSpPr txBox="1">
            <a:spLocks noChangeArrowheads="1"/>
          </p:cNvSpPr>
          <p:nvPr/>
        </p:nvSpPr>
        <p:spPr bwMode="auto">
          <a:xfrm>
            <a:off x="5167635" y="3358630"/>
            <a:ext cx="1203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b="1" dirty="0">
                <a:solidFill>
                  <a:srgbClr val="EC7061"/>
                </a:solidFill>
                <a:cs typeface="Arial" panose="020B0604020202020204" pitchFamily="34" charset="0"/>
              </a:rPr>
              <a:t>Стоимость =10</a:t>
            </a:r>
            <a:endParaRPr lang="ru-RU" altLang="zh-CN" sz="1200" b="1" dirty="0">
              <a:solidFill>
                <a:srgbClr val="EC7061"/>
              </a:solidFill>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Text Box 12"/>
          <p:cNvSpPr txBox="1">
            <a:spLocks noChangeArrowheads="1"/>
          </p:cNvSpPr>
          <p:nvPr/>
        </p:nvSpPr>
        <p:spPr bwMode="auto">
          <a:xfrm>
            <a:off x="1986831" y="4399347"/>
            <a:ext cx="3305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sz="1400" b="1" dirty="0">
                <a:cs typeface="Arial" panose="020B0604020202020204" pitchFamily="34" charset="0"/>
              </a:rPr>
              <a:t>Таблица IP-маршрутизации RTA</a:t>
            </a:r>
          </a:p>
        </p:txBody>
      </p:sp>
      <p:graphicFrame>
        <p:nvGraphicFramePr>
          <p:cNvPr id="49" name="表格 48"/>
          <p:cNvGraphicFramePr>
            <a:graphicFrameLocks noGrp="1"/>
          </p:cNvGraphicFramePr>
          <p:nvPr>
            <p:extLst>
              <p:ext uri="{D42A27DB-BD31-4B8C-83A1-F6EECF244321}">
                <p14:modId xmlns:p14="http://schemas.microsoft.com/office/powerpoint/2010/main" val="3961036718"/>
              </p:ext>
            </p:extLst>
          </p:nvPr>
        </p:nvGraphicFramePr>
        <p:xfrm>
          <a:off x="1986833" y="4913283"/>
          <a:ext cx="2889026" cy="1282800"/>
        </p:xfrm>
        <a:graphic>
          <a:graphicData uri="http://schemas.openxmlformats.org/drawingml/2006/table">
            <a:tbl>
              <a:tblPr/>
              <a:tblGrid>
                <a:gridCol w="1631010">
                  <a:extLst>
                    <a:ext uri="{9D8B030D-6E8A-4147-A177-3AD203B41FA5}">
                      <a16:colId xmlns:a16="http://schemas.microsoft.com/office/drawing/2014/main" xmlns="" val="20000"/>
                    </a:ext>
                  </a:extLst>
                </a:gridCol>
                <a:gridCol w="1258016">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Адре</a:t>
                      </a:r>
                      <a:r>
                        <a:rPr lang="ru-RU" sz="1400" b="1" baseline="0" noProof="0" dirty="0">
                          <a:solidFill>
                            <a:schemeClr val="bg1"/>
                          </a:solidFill>
                          <a:latin typeface="Arial" panose="020B0604020202020204" pitchFamily="34" charset="0"/>
                          <a:cs typeface="Arial" panose="020B0604020202020204" pitchFamily="34" charset="0"/>
                        </a:rPr>
                        <a:t>с назначения/</a:t>
                      </a:r>
                    </a:p>
                    <a:p>
                      <a:pPr marL="0" algn="ctr" defTabSz="1219170" rtl="0" eaLnBrk="1" fontAlgn="ctr" latinLnBrk="0" hangingPunct="1">
                        <a:lnSpc>
                          <a:spcPct val="100000"/>
                        </a:lnSpc>
                        <a:spcBef>
                          <a:spcPct val="0"/>
                        </a:spcBef>
                        <a:spcAft>
                          <a:spcPct val="0"/>
                        </a:spcAft>
                      </a:pPr>
                      <a:r>
                        <a:rPr lang="ru-RU" sz="1400" b="1" baseline="0" noProof="0" dirty="0">
                          <a:solidFill>
                            <a:schemeClr val="bg1"/>
                          </a:solidFill>
                          <a:latin typeface="Arial" panose="020B0604020202020204" pitchFamily="34" charset="0"/>
                          <a:cs typeface="Arial" panose="020B0604020202020204" pitchFamily="34" charset="0"/>
                        </a:rPr>
                        <a:t>маска</a:t>
                      </a:r>
                      <a:endParaRPr lang="ru-RU" sz="1400" b="1" noProof="0" dirty="0">
                        <a:solidFill>
                          <a:schemeClr val="bg1"/>
                        </a:solidFill>
                        <a:latin typeface="Arial" panose="020B0604020202020204" pitchFamily="34" charset="0"/>
                        <a:cs typeface="Arial" panose="020B0604020202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rowSpan="2">
                  <a:txBody>
                    <a:bodyPr/>
                    <a:lstStyle/>
                    <a:p>
                      <a:pPr algn="ctr" fontAlgn="ctr">
                        <a:lnSpc>
                          <a:spcPct val="100000"/>
                        </a:lnSpc>
                        <a:spcBef>
                          <a:spcPct val="0"/>
                        </a:spcBef>
                        <a:spcAft>
                          <a:spcPct val="0"/>
                        </a:spcAft>
                      </a:pPr>
                      <a:r>
                        <a:rPr lang="en-US" sz="1400" dirty="0">
                          <a:solidFill>
                            <a:schemeClr val="tx1"/>
                          </a:solidFill>
                          <a:latin typeface="Huawei Sans" panose="020C0503030203020204" pitchFamily="34" charset="0"/>
                        </a:rPr>
                        <a:t>10.0.0.0/30</a:t>
                      </a: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Huawei Sans" panose="020C0503030203020204" pitchFamily="34" charset="0"/>
                        </a:rPr>
                        <a:t>20.1.1.2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pPr algn="ctr"/>
                      <a:endParaRPr lang="zh-CN" altLang="en-US" sz="120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ctr" fontAlgn="ctr">
                        <a:lnSpc>
                          <a:spcPct val="100000"/>
                        </a:lnSpc>
                        <a:spcBef>
                          <a:spcPct val="0"/>
                        </a:spcBef>
                        <a:spcAft>
                          <a:spcPct val="0"/>
                        </a:spcAft>
                      </a:pPr>
                      <a:r>
                        <a:rPr lang="en-US" sz="1400" dirty="0">
                          <a:solidFill>
                            <a:schemeClr val="tx1"/>
                          </a:solidFill>
                          <a:latin typeface="Huawei Sans" panose="020C0503030203020204" pitchFamily="34" charset="0"/>
                        </a:rPr>
                        <a:t>30.1.1.2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2" name="圆角矩形 51"/>
          <p:cNvSpPr/>
          <p:nvPr/>
        </p:nvSpPr>
        <p:spPr>
          <a:xfrm>
            <a:off x="6167004" y="4205954"/>
            <a:ext cx="4110057" cy="2009933"/>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400" dirty="0">
                <a:solidFill>
                  <a:schemeClr val="tx1"/>
                </a:solidFill>
                <a:latin typeface="Arial" panose="020B0604020202020204" pitchFamily="34" charset="0"/>
                <a:cs typeface="Arial" panose="020B0604020202020204" pitchFamily="34" charset="0"/>
              </a:rPr>
              <a:t>Если существует несколько маршрутов к одному адресу назначения из одного источника с одинаковой стоимостью, но с разными адресами следующих устройств, то маршруты помещаются в таблицу IP-маршрутизации как равноценные. Трафик, который отправляется по адресу назначения, будет распределяться между этими маршрутами.</a:t>
            </a:r>
          </a:p>
        </p:txBody>
      </p:sp>
      <p:sp>
        <p:nvSpPr>
          <p:cNvPr id="53" name="Freeform 67"/>
          <p:cNvSpPr/>
          <p:nvPr/>
        </p:nvSpPr>
        <p:spPr>
          <a:xfrm rot="20335204">
            <a:off x="5050737" y="4973243"/>
            <a:ext cx="941388" cy="685869"/>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456958" y="2971881"/>
            <a:ext cx="610187" cy="499244"/>
          </a:xfrm>
          <a:prstGeom prst="rect">
            <a:avLst/>
          </a:prstGeom>
          <a:noFill/>
        </p:spPr>
      </p:pic>
      <p:pic>
        <p:nvPicPr>
          <p:cNvPr id="6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7344082" y="2957663"/>
            <a:ext cx="610187" cy="499244"/>
          </a:xfrm>
          <a:prstGeom prst="rect">
            <a:avLst/>
          </a:prstGeom>
          <a:noFill/>
        </p:spPr>
      </p:pic>
      <p:sp>
        <p:nvSpPr>
          <p:cNvPr id="31" name="Freeform 222"/>
          <p:cNvSpPr/>
          <p:nvPr/>
        </p:nvSpPr>
        <p:spPr>
          <a:xfrm rot="18900000" flipH="1">
            <a:off x="3101811" y="3647803"/>
            <a:ext cx="891917" cy="496624"/>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rgbClr val="5B9BD5">
                  <a:lumMod val="5000"/>
                  <a:lumOff val="95000"/>
                  <a:alpha val="0"/>
                </a:srgbClr>
              </a:gs>
              <a:gs pos="100000">
                <a:srgbClr val="FFD17D"/>
              </a:gs>
            </a:gsLst>
            <a:lin ang="2700000" scaled="1"/>
          </a:gradFill>
          <a:ln w="12700" cap="flat" cmpd="sng" algn="ctr">
            <a:gradFill flip="none" rotWithShape="1">
              <a:gsLst>
                <a:gs pos="0">
                  <a:srgbClr val="5B9BD5">
                    <a:lumMod val="0"/>
                    <a:lumOff val="100000"/>
                    <a:alpha val="0"/>
                  </a:srgbClr>
                </a:gs>
                <a:gs pos="86000">
                  <a:srgbClr val="FF9933"/>
                </a:gs>
              </a:gsLst>
              <a:lin ang="2700000" scaled="1"/>
            </a:gradFill>
            <a:prstDash val="solid"/>
            <a:miter lim="800000"/>
          </a:ln>
          <a:effectLst/>
        </p:spPr>
        <p:txBody>
          <a:bodyPr wrap="square" rtlCol="0" anchor="ctr">
            <a:noAutofit/>
          </a:bodyPr>
          <a:lstStyle/>
          <a:p>
            <a:pPr marL="0" marR="0" lvl="0" indent="0" algn="ctr" defTabSz="914400" eaLnBrk="1" fontAlgn="ctr" latinLnBrk="0" hangingPunct="1">
              <a:spcAft>
                <a:spcPct val="0"/>
              </a:spcAft>
              <a:buClrTx/>
              <a:buSzTx/>
              <a:buFontTx/>
              <a:buNone/>
              <a:defRPr/>
            </a:pPr>
            <a:endParaRPr kumimoji="0" lang="ru-RU" altLang="zh-CN" sz="18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sym typeface="Huawei Sans" panose="020C0503030203020204" pitchFamily="34" charset="0"/>
            </a:endParaRPr>
          </a:p>
        </p:txBody>
      </p:sp>
      <p:grpSp>
        <p:nvGrpSpPr>
          <p:cNvPr id="33" name="组合 32"/>
          <p:cNvGrpSpPr/>
          <p:nvPr/>
        </p:nvGrpSpPr>
        <p:grpSpPr>
          <a:xfrm>
            <a:off x="7281455" y="80280"/>
            <a:ext cx="4790970" cy="376920"/>
            <a:chOff x="6713130" y="293625"/>
            <a:chExt cx="4790970" cy="376920"/>
          </a:xfrm>
        </p:grpSpPr>
        <p:sp>
          <p:nvSpPr>
            <p:cNvPr id="39" name="五边形 38"/>
            <p:cNvSpPr/>
            <p:nvPr/>
          </p:nvSpPr>
          <p:spPr bwMode="auto">
            <a:xfrm>
              <a:off x="6713130" y="293625"/>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40" name="燕尾形 39"/>
            <p:cNvSpPr/>
            <p:nvPr/>
          </p:nvSpPr>
          <p:spPr bwMode="auto">
            <a:xfrm>
              <a:off x="7878120" y="293625"/>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Маршруты с одинаковой стоимостью</a:t>
              </a:r>
            </a:p>
          </p:txBody>
        </p:sp>
        <p:sp>
          <p:nvSpPr>
            <p:cNvPr id="41" name="燕尾形 40"/>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42" name="燕尾形 41"/>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3767730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b="1" dirty="0">
                <a:latin typeface="Arial" panose="020B0604020202020204" pitchFamily="34" charset="0"/>
                <a:cs typeface="Arial" panose="020B0604020202020204" pitchFamily="34" charset="0"/>
              </a:rPr>
              <a:t>Обзор IP-маршрутизации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buFont typeface="Huawei Sans" panose="020C0503030203020204" pitchFamily="34" charset="0"/>
              <a:buChar char="▪"/>
            </a:pPr>
            <a:r>
              <a:rPr lang="ru-RU" b="1" dirty="0">
                <a:latin typeface="Arial" panose="020B0604020202020204" pitchFamily="34" charset="0"/>
                <a:cs typeface="Arial" panose="020B0604020202020204" pitchFamily="34" charset="0"/>
              </a:rPr>
              <a:t>Основные понятия 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Генерирование записей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Выбор оптимального маршрута</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Пересылка </a:t>
            </a:r>
            <a:r>
              <a:rPr lang="ru-RU" dirty="0">
                <a:solidFill>
                  <a:schemeClr val="bg1">
                    <a:lumMod val="50000"/>
                  </a:schemeClr>
                </a:solidFill>
                <a:latin typeface="Arial" panose="020B0604020202020204" pitchFamily="34" charset="0"/>
                <a:cs typeface="Arial" panose="020B0604020202020204" pitchFamily="34" charset="0"/>
              </a:rPr>
              <a:t>на основе маршрутов</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06681052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654556" y="452604"/>
            <a:ext cx="9831600" cy="640800"/>
          </a:xfrm>
        </p:spPr>
        <p:txBody>
          <a:bodyPr/>
          <a:lstStyle/>
          <a:p>
            <a:r>
              <a:rPr lang="ru-RU" dirty="0">
                <a:latin typeface="Arial" panose="020B0604020202020204" pitchFamily="34" charset="0"/>
                <a:cs typeface="Arial" panose="020B0604020202020204" pitchFamily="34" charset="0"/>
              </a:rPr>
              <a:t>Плавающий маршрут - основные понятия</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30" name="TextBox 8"/>
          <p:cNvSpPr txBox="1">
            <a:spLocks noChangeArrowheads="1"/>
          </p:cNvSpPr>
          <p:nvPr/>
        </p:nvSpPr>
        <p:spPr bwMode="auto">
          <a:xfrm>
            <a:off x="3813693" y="2235831"/>
            <a:ext cx="540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RTB</a:t>
            </a:r>
          </a:p>
        </p:txBody>
      </p:sp>
      <p:sp>
        <p:nvSpPr>
          <p:cNvPr id="34" name="TextBox 8"/>
          <p:cNvSpPr txBox="1">
            <a:spLocks noChangeArrowheads="1"/>
          </p:cNvSpPr>
          <p:nvPr/>
        </p:nvSpPr>
        <p:spPr bwMode="auto">
          <a:xfrm>
            <a:off x="1138024" y="4406793"/>
            <a:ext cx="527132"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RTA</a:t>
            </a:r>
          </a:p>
        </p:txBody>
      </p:sp>
      <p:cxnSp>
        <p:nvCxnSpPr>
          <p:cNvPr id="52" name="直接连接符 51"/>
          <p:cNvCxnSpPr/>
          <p:nvPr/>
        </p:nvCxnSpPr>
        <p:spPr bwMode="auto">
          <a:xfrm>
            <a:off x="4324383" y="2635027"/>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p:nvPr/>
        </p:nvCxnSpPr>
        <p:spPr bwMode="auto">
          <a:xfrm>
            <a:off x="4324383" y="4205018"/>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8" name="TextBox 8"/>
          <p:cNvSpPr txBox="1">
            <a:spLocks noChangeArrowheads="1"/>
          </p:cNvSpPr>
          <p:nvPr/>
        </p:nvSpPr>
        <p:spPr bwMode="auto">
          <a:xfrm>
            <a:off x="3799673" y="4412141"/>
            <a:ext cx="550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RTC</a:t>
            </a:r>
          </a:p>
        </p:txBody>
      </p:sp>
      <p:cxnSp>
        <p:nvCxnSpPr>
          <p:cNvPr id="4" name="直接连接符 3"/>
          <p:cNvCxnSpPr/>
          <p:nvPr/>
        </p:nvCxnSpPr>
        <p:spPr bwMode="auto">
          <a:xfrm flipH="1">
            <a:off x="4796371" y="2368814"/>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6" name="矩形 65"/>
          <p:cNvSpPr/>
          <p:nvPr/>
        </p:nvSpPr>
        <p:spPr>
          <a:xfrm>
            <a:off x="1647915" y="3745036"/>
            <a:ext cx="1085554"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矩形 67"/>
          <p:cNvSpPr/>
          <p:nvPr/>
        </p:nvSpPr>
        <p:spPr>
          <a:xfrm>
            <a:off x="1655256" y="4180051"/>
            <a:ext cx="1085554"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9" name="矩形 68"/>
          <p:cNvSpPr/>
          <p:nvPr/>
        </p:nvSpPr>
        <p:spPr>
          <a:xfrm>
            <a:off x="2987404" y="3049215"/>
            <a:ext cx="1085554"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矩形 69"/>
          <p:cNvSpPr/>
          <p:nvPr/>
        </p:nvSpPr>
        <p:spPr>
          <a:xfrm>
            <a:off x="2693938" y="4180051"/>
            <a:ext cx="1085554"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矩形 73"/>
          <p:cNvSpPr/>
          <p:nvPr/>
        </p:nvSpPr>
        <p:spPr>
          <a:xfrm>
            <a:off x="939776" y="5726669"/>
            <a:ext cx="5180809" cy="523220"/>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20.0.0.0 30 10.1.1.2</a:t>
            </a:r>
          </a:p>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20.0.0.0 30 10.1.2.2  preference 70</a:t>
            </a:r>
          </a:p>
        </p:txBody>
      </p:sp>
      <p:sp>
        <p:nvSpPr>
          <p:cNvPr id="50" name="Text Box 12"/>
          <p:cNvSpPr txBox="1">
            <a:spLocks noChangeArrowheads="1"/>
          </p:cNvSpPr>
          <p:nvPr/>
        </p:nvSpPr>
        <p:spPr bwMode="auto">
          <a:xfrm>
            <a:off x="980124" y="5361470"/>
            <a:ext cx="4267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sz="1400" dirty="0">
                <a:cs typeface="Arial" panose="020B0604020202020204" pitchFamily="34" charset="0"/>
              </a:rPr>
              <a:t>Сконфигурируйте резервный маршрут на RTA.</a:t>
            </a:r>
          </a:p>
        </p:txBody>
      </p:sp>
      <p:pic>
        <p:nvPicPr>
          <p:cNvPr id="4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1104125" y="3957802"/>
            <a:ext cx="610187" cy="499244"/>
          </a:xfrm>
          <a:prstGeom prst="rect">
            <a:avLst/>
          </a:prstGeom>
          <a:noFill/>
        </p:spPr>
      </p:pic>
      <p:pic>
        <p:nvPicPr>
          <p:cNvPr id="43"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771401" y="3952994"/>
            <a:ext cx="610187" cy="499244"/>
          </a:xfrm>
          <a:prstGeom prst="rect">
            <a:avLst/>
          </a:prstGeom>
          <a:noFill/>
        </p:spPr>
      </p:pic>
      <p:pic>
        <p:nvPicPr>
          <p:cNvPr id="4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771401" y="2517309"/>
            <a:ext cx="610187" cy="499244"/>
          </a:xfrm>
          <a:prstGeom prst="rect">
            <a:avLst/>
          </a:prstGeom>
          <a:noFill/>
        </p:spPr>
      </p:pic>
      <p:cxnSp>
        <p:nvCxnSpPr>
          <p:cNvPr id="3" name="直接连接符 2"/>
          <p:cNvCxnSpPr>
            <a:stCxn id="42" idx="0"/>
            <a:endCxn id="44" idx="1"/>
          </p:cNvCxnSpPr>
          <p:nvPr/>
        </p:nvCxnSpPr>
        <p:spPr bwMode="auto">
          <a:xfrm flipV="1">
            <a:off x="1409219" y="2766931"/>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45" name="直接连接符 44"/>
          <p:cNvCxnSpPr>
            <a:stCxn id="42" idx="3"/>
            <a:endCxn id="43" idx="1"/>
          </p:cNvCxnSpPr>
          <p:nvPr/>
        </p:nvCxnSpPr>
        <p:spPr bwMode="auto">
          <a:xfrm flipV="1">
            <a:off x="1714312" y="4202616"/>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54" name="直接连接符 53"/>
          <p:cNvCxnSpPr>
            <a:stCxn id="43" idx="0"/>
            <a:endCxn id="44" idx="2"/>
          </p:cNvCxnSpPr>
          <p:nvPr/>
        </p:nvCxnSpPr>
        <p:spPr bwMode="auto">
          <a:xfrm flipH="1" flipV="1">
            <a:off x="4076495" y="3016553"/>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55" name="Freeform 159"/>
          <p:cNvSpPr/>
          <p:nvPr/>
        </p:nvSpPr>
        <p:spPr>
          <a:xfrm flipH="1">
            <a:off x="4381588" y="307766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圆角矩形 75"/>
          <p:cNvSpPr/>
          <p:nvPr/>
        </p:nvSpPr>
        <p:spPr>
          <a:xfrm>
            <a:off x="505845" y="1687527"/>
            <a:ext cx="5649912"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圆角矩形 75"/>
          <p:cNvSpPr/>
          <p:nvPr/>
        </p:nvSpPr>
        <p:spPr>
          <a:xfrm>
            <a:off x="491145" y="1252852"/>
            <a:ext cx="56646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Плавающий </a:t>
            </a:r>
            <a:r>
              <a:rPr lang="ru-RU" b="1" dirty="0">
                <a:solidFill>
                  <a:schemeClr val="bg1"/>
                </a:solidFill>
                <a:latin typeface="Arial" panose="020B0604020202020204" pitchFamily="34" charset="0"/>
                <a:cs typeface="Arial" panose="020B0604020202020204" pitchFamily="34" charset="0"/>
              </a:rPr>
              <a:t>(резервный) </a:t>
            </a:r>
            <a:r>
              <a:rPr lang="ru-RU" b="1" dirty="0">
                <a:solidFill>
                  <a:prstClr val="white"/>
                </a:solidFill>
                <a:latin typeface="Arial" panose="020B0604020202020204" pitchFamily="34" charset="0"/>
                <a:cs typeface="Arial" panose="020B0604020202020204" pitchFamily="34" charset="0"/>
              </a:rPr>
              <a:t>маршрут</a:t>
            </a:r>
          </a:p>
        </p:txBody>
      </p:sp>
      <p:sp>
        <p:nvSpPr>
          <p:cNvPr id="64" name="下箭头 63"/>
          <p:cNvSpPr/>
          <p:nvPr/>
        </p:nvSpPr>
        <p:spPr>
          <a:xfrm rot="10800000" flipV="1">
            <a:off x="863168" y="4689140"/>
            <a:ext cx="1080000" cy="536036"/>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5" name="矩形 64"/>
          <p:cNvSpPr/>
          <p:nvPr/>
        </p:nvSpPr>
        <p:spPr>
          <a:xfrm>
            <a:off x="6214812" y="932984"/>
            <a:ext cx="5788575" cy="5624104"/>
          </a:xfrm>
          <a:prstGeom prst="rect">
            <a:avLst/>
          </a:prstGeom>
        </p:spPr>
        <p:txBody>
          <a:bodyPr wrap="square">
            <a:spAutoFit/>
          </a:bodyPr>
          <a:lstStyle/>
          <a:p>
            <a:pPr marL="302279" indent="-302279" defTabSz="914034" fontAlgn="ctr">
              <a:lnSpc>
                <a:spcPct val="140000"/>
              </a:lnSpc>
              <a:spcBef>
                <a:spcPts val="792"/>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Для статических маршрутов можно вручную сконфигурировать различные предпочтения (</a:t>
            </a:r>
            <a:r>
              <a:rPr lang="en-US" dirty="0">
                <a:latin typeface="Arial" panose="020B0604020202020204" pitchFamily="34" charset="0"/>
                <a:cs typeface="Arial" panose="020B0604020202020204" pitchFamily="34" charset="0"/>
              </a:rPr>
              <a:t>preference</a:t>
            </a:r>
            <a:r>
              <a:rPr lang="ru-RU" dirty="0">
                <a:latin typeface="Arial" panose="020B0604020202020204" pitchFamily="34" charset="0"/>
                <a:cs typeface="Arial" panose="020B0604020202020204" pitchFamily="34" charset="0"/>
              </a:rPr>
              <a:t>). Поэтому для резервирования маршрутов можно сконфигурировать два статических маршрута с одинаковым адресом назначения/маской, но с разными предпочтениями и адресами следующего узла.</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lvl="0" indent="-302279" defTabSz="914034" fontAlgn="ctr">
              <a:lnSpc>
                <a:spcPct val="140000"/>
              </a:lnSpc>
              <a:spcBef>
                <a:spcPts val="792"/>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Резервный маршрут известен как плавающий (</a:t>
            </a:r>
            <a:r>
              <a:rPr lang="en-US" dirty="0">
                <a:latin typeface="Arial" panose="020B0604020202020204" pitchFamily="34" charset="0"/>
                <a:cs typeface="Arial" panose="020B0604020202020204" pitchFamily="34" charset="0"/>
              </a:rPr>
              <a:t>floating</a:t>
            </a:r>
            <a:r>
              <a:rPr lang="ru-RU" dirty="0">
                <a:latin typeface="Arial" panose="020B0604020202020204" pitchFamily="34" charset="0"/>
                <a:cs typeface="Arial" panose="020B0604020202020204" pitchFamily="34" charset="0"/>
              </a:rPr>
              <a:t>) маршрут, который используется только тогда, когда основной маршрут недоступен. То есть плавающий маршрут попадает в таблицу IP-маршрутизации только в том случае, если адрес следующего узла  основного маршрута недоступен.</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4434939" y="3260525"/>
            <a:ext cx="1085554"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20.0.0.0/30</a:t>
            </a:r>
          </a:p>
        </p:txBody>
      </p:sp>
      <p:grpSp>
        <p:nvGrpSpPr>
          <p:cNvPr id="32" name="组合 31"/>
          <p:cNvGrpSpPr/>
          <p:nvPr/>
        </p:nvGrpSpPr>
        <p:grpSpPr>
          <a:xfrm>
            <a:off x="7341211" y="88416"/>
            <a:ext cx="4790970" cy="376920"/>
            <a:chOff x="6713130" y="301761"/>
            <a:chExt cx="4790970" cy="376920"/>
          </a:xfrm>
        </p:grpSpPr>
        <p:sp>
          <p:nvSpPr>
            <p:cNvPr id="33" name="五边形 3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35" name="燕尾形 3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燕尾形 35"/>
            <p:cNvSpPr/>
            <p:nvPr/>
          </p:nvSpPr>
          <p:spPr bwMode="auto">
            <a:xfrm>
              <a:off x="904311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Плавающий маршрут</a:t>
              </a:r>
            </a:p>
          </p:txBody>
        </p:sp>
        <p:sp>
          <p:nvSpPr>
            <p:cNvPr id="37" name="燕尾形 36"/>
            <p:cNvSpPr/>
            <p:nvPr/>
          </p:nvSpPr>
          <p:spPr bwMode="auto">
            <a:xfrm>
              <a:off x="10208100" y="301761"/>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26309176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Плавающий маршрут - пример</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50" name="Text Box 12"/>
          <p:cNvSpPr txBox="1">
            <a:spLocks noChangeArrowheads="1"/>
          </p:cNvSpPr>
          <p:nvPr/>
        </p:nvSpPr>
        <p:spPr bwMode="auto">
          <a:xfrm>
            <a:off x="453089" y="5290387"/>
            <a:ext cx="57028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sz="1400" dirty="0">
                <a:cs typeface="Arial" panose="020B0604020202020204" pitchFamily="34" charset="0"/>
              </a:rPr>
              <a:t>Таблица IP-маршрутизации RTA, когда первичный канал доступен</a:t>
            </a:r>
          </a:p>
        </p:txBody>
      </p:sp>
      <p:grpSp>
        <p:nvGrpSpPr>
          <p:cNvPr id="45" name="组合 44"/>
          <p:cNvGrpSpPr/>
          <p:nvPr/>
        </p:nvGrpSpPr>
        <p:grpSpPr>
          <a:xfrm rot="19988064">
            <a:off x="1293147" y="3023772"/>
            <a:ext cx="950897" cy="211345"/>
            <a:chOff x="1581141" y="2652592"/>
            <a:chExt cx="950897" cy="211345"/>
          </a:xfrm>
        </p:grpSpPr>
        <p:cxnSp>
          <p:nvCxnSpPr>
            <p:cNvPr id="51" name="直接箭头连接符 5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48" name="矩形 47"/>
          <p:cNvSpPr/>
          <p:nvPr/>
        </p:nvSpPr>
        <p:spPr>
          <a:xfrm rot="19988064">
            <a:off x="1080418" y="2967584"/>
            <a:ext cx="2670800" cy="307777"/>
          </a:xfrm>
          <a:prstGeom prst="rect">
            <a:avLst/>
          </a:prstGeom>
        </p:spPr>
        <p:txBody>
          <a:bodyPr wrap="square">
            <a:spAutoFit/>
          </a:bodyPr>
          <a:lstStyle/>
          <a:p>
            <a:pPr fontAlgn="ctr"/>
            <a:r>
              <a:rPr lang="ru-RU" sz="1400" dirty="0">
                <a:latin typeface="Arial" panose="020B0604020202020204" pitchFamily="34" charset="0"/>
                <a:cs typeface="Arial" panose="020B0604020202020204" pitchFamily="34" charset="0"/>
              </a:rPr>
              <a:t>Адрес назначения 20.1.1.0/24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TextBox 8"/>
          <p:cNvSpPr txBox="1">
            <a:spLocks noChangeArrowheads="1"/>
          </p:cNvSpPr>
          <p:nvPr/>
        </p:nvSpPr>
        <p:spPr bwMode="auto">
          <a:xfrm>
            <a:off x="3649669" y="2257886"/>
            <a:ext cx="540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RTB</a:t>
            </a:r>
          </a:p>
        </p:txBody>
      </p:sp>
      <p:sp>
        <p:nvSpPr>
          <p:cNvPr id="56" name="TextBox 8"/>
          <p:cNvSpPr txBox="1">
            <a:spLocks noChangeArrowheads="1"/>
          </p:cNvSpPr>
          <p:nvPr/>
        </p:nvSpPr>
        <p:spPr bwMode="auto">
          <a:xfrm>
            <a:off x="974000" y="4428848"/>
            <a:ext cx="527132"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RTA</a:t>
            </a:r>
          </a:p>
        </p:txBody>
      </p:sp>
      <p:cxnSp>
        <p:nvCxnSpPr>
          <p:cNvPr id="57" name="直接连接符 56"/>
          <p:cNvCxnSpPr/>
          <p:nvPr/>
        </p:nvCxnSpPr>
        <p:spPr bwMode="auto">
          <a:xfrm>
            <a:off x="4160359" y="2657082"/>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2" name="直接连接符 61"/>
          <p:cNvCxnSpPr/>
          <p:nvPr/>
        </p:nvCxnSpPr>
        <p:spPr bwMode="auto">
          <a:xfrm>
            <a:off x="4160359" y="4227073"/>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3" name="TextBox 8"/>
          <p:cNvSpPr txBox="1">
            <a:spLocks noChangeArrowheads="1"/>
          </p:cNvSpPr>
          <p:nvPr/>
        </p:nvSpPr>
        <p:spPr bwMode="auto">
          <a:xfrm>
            <a:off x="3635649" y="4434196"/>
            <a:ext cx="550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RTC</a:t>
            </a:r>
          </a:p>
        </p:txBody>
      </p:sp>
      <p:cxnSp>
        <p:nvCxnSpPr>
          <p:cNvPr id="64" name="直接连接符 63"/>
          <p:cNvCxnSpPr/>
          <p:nvPr/>
        </p:nvCxnSpPr>
        <p:spPr bwMode="auto">
          <a:xfrm flipH="1">
            <a:off x="4632347" y="2390869"/>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矩形 64"/>
          <p:cNvSpPr/>
          <p:nvPr/>
        </p:nvSpPr>
        <p:spPr>
          <a:xfrm>
            <a:off x="1483891" y="3750004"/>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1" name="矩形 70"/>
          <p:cNvSpPr/>
          <p:nvPr/>
        </p:nvSpPr>
        <p:spPr>
          <a:xfrm>
            <a:off x="1491232" y="4202106"/>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矩形 73"/>
          <p:cNvSpPr/>
          <p:nvPr/>
        </p:nvSpPr>
        <p:spPr>
          <a:xfrm>
            <a:off x="2891644" y="3011230"/>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5" name="矩形 74"/>
          <p:cNvSpPr/>
          <p:nvPr/>
        </p:nvSpPr>
        <p:spPr>
          <a:xfrm>
            <a:off x="2562174" y="4202106"/>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7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940101" y="3979857"/>
            <a:ext cx="610187" cy="499244"/>
          </a:xfrm>
          <a:prstGeom prst="rect">
            <a:avLst/>
          </a:prstGeom>
          <a:noFill/>
        </p:spPr>
      </p:pic>
      <p:pic>
        <p:nvPicPr>
          <p:cNvPr id="8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607377" y="3975049"/>
            <a:ext cx="610187" cy="499244"/>
          </a:xfrm>
          <a:prstGeom prst="rect">
            <a:avLst/>
          </a:prstGeom>
          <a:noFill/>
        </p:spPr>
      </p:pic>
      <p:pic>
        <p:nvPicPr>
          <p:cNvPr id="8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607377" y="2539364"/>
            <a:ext cx="610187" cy="499244"/>
          </a:xfrm>
          <a:prstGeom prst="rect">
            <a:avLst/>
          </a:prstGeom>
          <a:noFill/>
        </p:spPr>
      </p:pic>
      <p:cxnSp>
        <p:nvCxnSpPr>
          <p:cNvPr id="84" name="直接连接符 83"/>
          <p:cNvCxnSpPr>
            <a:stCxn id="77" idx="0"/>
            <a:endCxn id="82" idx="1"/>
          </p:cNvCxnSpPr>
          <p:nvPr/>
        </p:nvCxnSpPr>
        <p:spPr bwMode="auto">
          <a:xfrm flipV="1">
            <a:off x="1245195" y="2788986"/>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5" name="直接连接符 84"/>
          <p:cNvCxnSpPr>
            <a:stCxn id="77" idx="3"/>
            <a:endCxn id="80" idx="1"/>
          </p:cNvCxnSpPr>
          <p:nvPr/>
        </p:nvCxnSpPr>
        <p:spPr bwMode="auto">
          <a:xfrm flipV="1">
            <a:off x="1550288" y="4224671"/>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6" name="直接连接符 85"/>
          <p:cNvCxnSpPr>
            <a:stCxn id="80" idx="0"/>
            <a:endCxn id="82" idx="2"/>
          </p:cNvCxnSpPr>
          <p:nvPr/>
        </p:nvCxnSpPr>
        <p:spPr bwMode="auto">
          <a:xfrm flipH="1" flipV="1">
            <a:off x="3912471" y="3038608"/>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87" name="Freeform 159"/>
          <p:cNvSpPr/>
          <p:nvPr/>
        </p:nvSpPr>
        <p:spPr>
          <a:xfrm flipH="1">
            <a:off x="4642237"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89" name="表格 88"/>
          <p:cNvGraphicFramePr>
            <a:graphicFrameLocks noGrp="1"/>
          </p:cNvGraphicFramePr>
          <p:nvPr>
            <p:extLst>
              <p:ext uri="{D42A27DB-BD31-4B8C-83A1-F6EECF244321}">
                <p14:modId xmlns:p14="http://schemas.microsoft.com/office/powerpoint/2010/main" val="764359199"/>
              </p:ext>
            </p:extLst>
          </p:nvPr>
        </p:nvGraphicFramePr>
        <p:xfrm>
          <a:off x="551945" y="5592588"/>
          <a:ext cx="4080767" cy="784080"/>
        </p:xfrm>
        <a:graphic>
          <a:graphicData uri="http://schemas.openxmlformats.org/drawingml/2006/table">
            <a:tbl>
              <a:tblPr/>
              <a:tblGrid>
                <a:gridCol w="1376246">
                  <a:extLst>
                    <a:ext uri="{9D8B030D-6E8A-4147-A177-3AD203B41FA5}">
                      <a16:colId xmlns:a16="http://schemas.microsoft.com/office/drawing/2014/main" xmlns="" val="20000"/>
                    </a:ext>
                  </a:extLst>
                </a:gridCol>
                <a:gridCol w="1244419">
                  <a:extLst>
                    <a:ext uri="{9D8B030D-6E8A-4147-A177-3AD203B41FA5}">
                      <a16:colId xmlns:a16="http://schemas.microsoft.com/office/drawing/2014/main" xmlns="" val="20001"/>
                    </a:ext>
                  </a:extLst>
                </a:gridCol>
                <a:gridCol w="1460102">
                  <a:extLst>
                    <a:ext uri="{9D8B030D-6E8A-4147-A177-3AD203B41FA5}">
                      <a16:colId xmlns:a16="http://schemas.microsoft.com/office/drawing/2014/main" xmlns="" val="20002"/>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Адрес</a:t>
                      </a:r>
                      <a:r>
                        <a:rPr lang="ru-RU" sz="1400" b="1" baseline="0" noProof="0" dirty="0">
                          <a:solidFill>
                            <a:schemeClr val="bg1"/>
                          </a:solidFill>
                          <a:latin typeface="Arial" panose="020B0604020202020204" pitchFamily="34" charset="0"/>
                          <a:cs typeface="Arial" panose="020B0604020202020204" pitchFamily="34" charset="0"/>
                        </a:rPr>
                        <a:t> </a:t>
                      </a:r>
                      <a:r>
                        <a:rPr lang="ru-RU" sz="1400" b="1" noProof="0" dirty="0">
                          <a:solidFill>
                            <a:schemeClr val="bg1"/>
                          </a:solidFill>
                          <a:latin typeface="Arial" panose="020B0604020202020204" pitchFamily="34" charset="0"/>
                          <a:cs typeface="Arial" panose="020B0604020202020204" pitchFamily="34" charset="0"/>
                        </a:rPr>
                        <a:t>назначения</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Предпочтение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10.1.1.2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60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pSp>
        <p:nvGrpSpPr>
          <p:cNvPr id="120" name="组合 119"/>
          <p:cNvGrpSpPr/>
          <p:nvPr/>
        </p:nvGrpSpPr>
        <p:grpSpPr>
          <a:xfrm>
            <a:off x="8003461" y="4623809"/>
            <a:ext cx="950897" cy="211345"/>
            <a:chOff x="1581141" y="2652592"/>
            <a:chExt cx="950897" cy="211345"/>
          </a:xfrm>
        </p:grpSpPr>
        <p:cxnSp>
          <p:nvCxnSpPr>
            <p:cNvPr id="122" name="直接箭头连接符 121"/>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3" name="椭圆 122"/>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121" name="矩形 120"/>
          <p:cNvSpPr/>
          <p:nvPr/>
        </p:nvSpPr>
        <p:spPr>
          <a:xfrm>
            <a:off x="7841363" y="4844938"/>
            <a:ext cx="2935062" cy="307777"/>
          </a:xfrm>
          <a:prstGeom prst="rect">
            <a:avLst/>
          </a:prstGeom>
        </p:spPr>
        <p:txBody>
          <a:bodyPr wrap="square">
            <a:spAutoFit/>
          </a:bodyPr>
          <a:lstStyle/>
          <a:p>
            <a:pPr fontAlgn="ctr"/>
            <a:r>
              <a:rPr lang="ru-RU" sz="1400" dirty="0">
                <a:latin typeface="Arial" panose="020B0604020202020204" pitchFamily="34" charset="0"/>
                <a:cs typeface="Arial" panose="020B0604020202020204" pitchFamily="34" charset="0"/>
              </a:rPr>
              <a:t>Адрес назначения 20.1.1.0/24</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4" name="TextBox 8"/>
          <p:cNvSpPr txBox="1">
            <a:spLocks noChangeArrowheads="1"/>
          </p:cNvSpPr>
          <p:nvPr/>
        </p:nvSpPr>
        <p:spPr bwMode="auto">
          <a:xfrm>
            <a:off x="9586585" y="2329894"/>
            <a:ext cx="540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RTB</a:t>
            </a:r>
          </a:p>
        </p:txBody>
      </p:sp>
      <p:sp>
        <p:nvSpPr>
          <p:cNvPr id="125" name="TextBox 8"/>
          <p:cNvSpPr txBox="1">
            <a:spLocks noChangeArrowheads="1"/>
          </p:cNvSpPr>
          <p:nvPr/>
        </p:nvSpPr>
        <p:spPr bwMode="auto">
          <a:xfrm>
            <a:off x="6910916" y="4500856"/>
            <a:ext cx="527132"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RTA</a:t>
            </a:r>
          </a:p>
        </p:txBody>
      </p:sp>
      <p:cxnSp>
        <p:nvCxnSpPr>
          <p:cNvPr id="126" name="直接连接符 125"/>
          <p:cNvCxnSpPr/>
          <p:nvPr/>
        </p:nvCxnSpPr>
        <p:spPr bwMode="auto">
          <a:xfrm>
            <a:off x="10097275" y="2729090"/>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直接连接符 126"/>
          <p:cNvCxnSpPr/>
          <p:nvPr/>
        </p:nvCxnSpPr>
        <p:spPr bwMode="auto">
          <a:xfrm>
            <a:off x="10097275" y="4299081"/>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8" name="TextBox 8"/>
          <p:cNvSpPr txBox="1">
            <a:spLocks noChangeArrowheads="1"/>
          </p:cNvSpPr>
          <p:nvPr/>
        </p:nvSpPr>
        <p:spPr bwMode="auto">
          <a:xfrm>
            <a:off x="9572565" y="4506204"/>
            <a:ext cx="550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dirty="0">
                <a:solidFill>
                  <a:prstClr val="black"/>
                </a:solidFill>
                <a:cs typeface="Arial" panose="020B0604020202020204" pitchFamily="34" charset="0"/>
              </a:rPr>
              <a:t>RTC</a:t>
            </a:r>
          </a:p>
        </p:txBody>
      </p:sp>
      <p:cxnSp>
        <p:nvCxnSpPr>
          <p:cNvPr id="129" name="直接连接符 128"/>
          <p:cNvCxnSpPr/>
          <p:nvPr/>
        </p:nvCxnSpPr>
        <p:spPr bwMode="auto">
          <a:xfrm flipH="1">
            <a:off x="10569263" y="2462877"/>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0" name="矩形 129"/>
          <p:cNvSpPr/>
          <p:nvPr/>
        </p:nvSpPr>
        <p:spPr>
          <a:xfrm>
            <a:off x="7420807" y="3822012"/>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1" name="矩形 130"/>
          <p:cNvSpPr/>
          <p:nvPr/>
        </p:nvSpPr>
        <p:spPr>
          <a:xfrm>
            <a:off x="7428148" y="4274114"/>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10.1.2.1/30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2" name="矩形 131"/>
          <p:cNvSpPr/>
          <p:nvPr/>
        </p:nvSpPr>
        <p:spPr>
          <a:xfrm>
            <a:off x="8824417" y="3083238"/>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10.1.1.2/30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3" name="矩形 132"/>
          <p:cNvSpPr/>
          <p:nvPr/>
        </p:nvSpPr>
        <p:spPr>
          <a:xfrm>
            <a:off x="8466830" y="4274114"/>
            <a:ext cx="1079142"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10.1.2.2/30</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3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6877017" y="4051865"/>
            <a:ext cx="610187" cy="499244"/>
          </a:xfrm>
          <a:prstGeom prst="rect">
            <a:avLst/>
          </a:prstGeom>
          <a:noFill/>
        </p:spPr>
      </p:pic>
      <p:pic>
        <p:nvPicPr>
          <p:cNvPr id="135"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9544293" y="4047057"/>
            <a:ext cx="610187" cy="499244"/>
          </a:xfrm>
          <a:prstGeom prst="rect">
            <a:avLst/>
          </a:prstGeom>
          <a:noFill/>
        </p:spPr>
      </p:pic>
      <p:pic>
        <p:nvPicPr>
          <p:cNvPr id="13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9544293" y="2611372"/>
            <a:ext cx="610187" cy="499244"/>
          </a:xfrm>
          <a:prstGeom prst="rect">
            <a:avLst/>
          </a:prstGeom>
          <a:noFill/>
        </p:spPr>
      </p:pic>
      <p:cxnSp>
        <p:nvCxnSpPr>
          <p:cNvPr id="137" name="直接连接符 136"/>
          <p:cNvCxnSpPr>
            <a:stCxn id="134" idx="0"/>
            <a:endCxn id="136" idx="1"/>
          </p:cNvCxnSpPr>
          <p:nvPr/>
        </p:nvCxnSpPr>
        <p:spPr bwMode="auto">
          <a:xfrm flipV="1">
            <a:off x="7182111" y="2860994"/>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8" name="直接连接符 137"/>
          <p:cNvCxnSpPr>
            <a:stCxn id="134" idx="3"/>
            <a:endCxn id="135" idx="1"/>
          </p:cNvCxnSpPr>
          <p:nvPr/>
        </p:nvCxnSpPr>
        <p:spPr bwMode="auto">
          <a:xfrm flipV="1">
            <a:off x="7487204" y="4296679"/>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9" name="直接连接符 138"/>
          <p:cNvCxnSpPr>
            <a:stCxn id="135" idx="0"/>
            <a:endCxn id="136" idx="2"/>
          </p:cNvCxnSpPr>
          <p:nvPr/>
        </p:nvCxnSpPr>
        <p:spPr bwMode="auto">
          <a:xfrm flipH="1" flipV="1">
            <a:off x="9849387" y="3110616"/>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140" name="Freeform 159"/>
          <p:cNvSpPr/>
          <p:nvPr/>
        </p:nvSpPr>
        <p:spPr>
          <a:xfrm flipH="1">
            <a:off x="10579153"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5" name="圆角矩形 75"/>
          <p:cNvSpPr/>
          <p:nvPr/>
        </p:nvSpPr>
        <p:spPr>
          <a:xfrm>
            <a:off x="446089" y="1687527"/>
            <a:ext cx="1129982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6" name="圆角矩形 75"/>
          <p:cNvSpPr/>
          <p:nvPr/>
        </p:nvSpPr>
        <p:spPr>
          <a:xfrm>
            <a:off x="443372" y="1252402"/>
            <a:ext cx="1132922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Переключение на резервный маршрут</a:t>
            </a:r>
          </a:p>
        </p:txBody>
      </p:sp>
      <p:sp>
        <p:nvSpPr>
          <p:cNvPr id="149" name="下箭头 63"/>
          <p:cNvSpPr/>
          <p:nvPr/>
        </p:nvSpPr>
        <p:spPr>
          <a:xfrm rot="5400000" flipV="1">
            <a:off x="5806751" y="3196741"/>
            <a:ext cx="1080000" cy="1006879"/>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4666666" y="3299978"/>
            <a:ext cx="1079142"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20.0.0.0/30</a:t>
            </a:r>
          </a:p>
        </p:txBody>
      </p:sp>
      <p:sp>
        <p:nvSpPr>
          <p:cNvPr id="3" name="矩形 2"/>
          <p:cNvSpPr/>
          <p:nvPr/>
        </p:nvSpPr>
        <p:spPr>
          <a:xfrm>
            <a:off x="10599706" y="3299978"/>
            <a:ext cx="1079142"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20.0.0.0/30</a:t>
            </a:r>
          </a:p>
        </p:txBody>
      </p:sp>
      <p:sp>
        <p:nvSpPr>
          <p:cNvPr id="118" name="Text Box 12"/>
          <p:cNvSpPr txBox="1">
            <a:spLocks noChangeArrowheads="1"/>
          </p:cNvSpPr>
          <p:nvPr/>
        </p:nvSpPr>
        <p:spPr bwMode="auto">
          <a:xfrm>
            <a:off x="6430806" y="5251790"/>
            <a:ext cx="53417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r>
              <a:rPr lang="ru-RU" sz="1400" dirty="0">
                <a:cs typeface="Arial" panose="020B0604020202020204" pitchFamily="34" charset="0"/>
              </a:rPr>
              <a:t>Таблица IP-маршрутизации RTA при сбое первичного канала</a:t>
            </a:r>
          </a:p>
        </p:txBody>
      </p:sp>
      <p:graphicFrame>
        <p:nvGraphicFramePr>
          <p:cNvPr id="142" name="表格 141"/>
          <p:cNvGraphicFramePr>
            <a:graphicFrameLocks noGrp="1"/>
          </p:cNvGraphicFramePr>
          <p:nvPr>
            <p:extLst>
              <p:ext uri="{D42A27DB-BD31-4B8C-83A1-F6EECF244321}">
                <p14:modId xmlns:p14="http://schemas.microsoft.com/office/powerpoint/2010/main" val="499905674"/>
              </p:ext>
            </p:extLst>
          </p:nvPr>
        </p:nvGraphicFramePr>
        <p:xfrm>
          <a:off x="6430806" y="5592588"/>
          <a:ext cx="4042123" cy="784080"/>
        </p:xfrm>
        <a:graphic>
          <a:graphicData uri="http://schemas.openxmlformats.org/drawingml/2006/table">
            <a:tbl>
              <a:tblPr/>
              <a:tblGrid>
                <a:gridCol w="1272020">
                  <a:extLst>
                    <a:ext uri="{9D8B030D-6E8A-4147-A177-3AD203B41FA5}">
                      <a16:colId xmlns:a16="http://schemas.microsoft.com/office/drawing/2014/main" xmlns="" val="20000"/>
                    </a:ext>
                  </a:extLst>
                </a:gridCol>
                <a:gridCol w="1323828">
                  <a:extLst>
                    <a:ext uri="{9D8B030D-6E8A-4147-A177-3AD203B41FA5}">
                      <a16:colId xmlns:a16="http://schemas.microsoft.com/office/drawing/2014/main" xmlns="" val="20001"/>
                    </a:ext>
                  </a:extLst>
                </a:gridCol>
                <a:gridCol w="1446275">
                  <a:extLst>
                    <a:ext uri="{9D8B030D-6E8A-4147-A177-3AD203B41FA5}">
                      <a16:colId xmlns:a16="http://schemas.microsoft.com/office/drawing/2014/main" xmlns="" val="20002"/>
                    </a:ext>
                  </a:extLst>
                </a:gridCol>
              </a:tblGrid>
              <a:tr h="0">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Адрес</a:t>
                      </a:r>
                      <a:r>
                        <a:rPr lang="ru-RU" sz="1400" b="1" baseline="0" noProof="0" dirty="0">
                          <a:solidFill>
                            <a:schemeClr val="bg1"/>
                          </a:solidFill>
                          <a:latin typeface="Arial" panose="020B0604020202020204" pitchFamily="34" charset="0"/>
                          <a:cs typeface="Arial" panose="020B0604020202020204" pitchFamily="34" charset="0"/>
                        </a:rPr>
                        <a:t> </a:t>
                      </a:r>
                      <a:r>
                        <a:rPr lang="ru-RU" sz="1400" b="1" noProof="0" dirty="0">
                          <a:solidFill>
                            <a:schemeClr val="bg1"/>
                          </a:solidFill>
                          <a:latin typeface="Arial" panose="020B0604020202020204" pitchFamily="34" charset="0"/>
                          <a:cs typeface="Arial" panose="020B0604020202020204" pitchFamily="34" charset="0"/>
                        </a:rPr>
                        <a:t>назначения</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Предпочтение</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20.0.0.0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10.1.2.2</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70</a:t>
                      </a:r>
                      <a:endParaRPr lang="ru-RU" altLang="zh-CN" sz="14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2" name="Right Arrow 157"/>
          <p:cNvSpPr/>
          <p:nvPr/>
        </p:nvSpPr>
        <p:spPr>
          <a:xfrm rot="5400000">
            <a:off x="939595" y="4878675"/>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6" name="Right Arrow 157"/>
          <p:cNvSpPr/>
          <p:nvPr/>
        </p:nvSpPr>
        <p:spPr>
          <a:xfrm rot="5400000">
            <a:off x="6882832" y="4881348"/>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83" name="组合 28"/>
          <p:cNvGrpSpPr>
            <a:grpSpLocks noChangeAspect="1"/>
          </p:cNvGrpSpPr>
          <p:nvPr/>
        </p:nvGrpSpPr>
        <p:grpSpPr>
          <a:xfrm>
            <a:off x="9188503" y="2832503"/>
            <a:ext cx="288969" cy="288969"/>
            <a:chOff x="5076056" y="3356992"/>
            <a:chExt cx="436268" cy="436268"/>
          </a:xfrm>
        </p:grpSpPr>
        <p:sp>
          <p:nvSpPr>
            <p:cNvPr id="90"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784225" eaLnBrk="0" fontAlgn="ctr" latinLnBrk="0" hangingPunct="0">
                <a:buClrTx/>
                <a:buSzTx/>
                <a:buFontTx/>
                <a:buNone/>
                <a:defRPr/>
              </a:pPr>
              <a:endParaRPr kumimoji="0" lang="ru-RU" altLang="zh-CN" sz="21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sym typeface="Huawei Sans" panose="020C0503030203020204" pitchFamily="34" charset="0"/>
              </a:endParaRPr>
            </a:p>
          </p:txBody>
        </p:sp>
        <p:sp>
          <p:nvSpPr>
            <p:cNvPr id="91"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ctr" latinLnBrk="0" hangingPunct="1">
                <a:buClrTx/>
                <a:buSzTx/>
                <a:buFontTx/>
                <a:buNone/>
                <a:defRPr/>
              </a:pPr>
              <a:endParaRPr kumimoji="0" lang="ru-RU" altLang="zh-CN" sz="1800" b="0" i="0" u="none" strike="noStrike" kern="0" cap="none" spc="0" normalizeH="0" baseline="0" dirty="0">
                <a:ln>
                  <a:noFill/>
                </a:ln>
                <a:solidFill>
                  <a:srgbClr val="EC7061"/>
                </a:solidFill>
                <a:effectLst/>
                <a:uLnTx/>
                <a:uFillTx/>
                <a:latin typeface="Arial" panose="020B0604020202020204" pitchFamily="34" charset="0"/>
                <a:ea typeface="方正兰亭黑简体"/>
                <a:cs typeface="Arial" panose="020B0604020202020204" pitchFamily="34" charset="0"/>
                <a:sym typeface="Huawei Sans" panose="020C0503030203020204" pitchFamily="34" charset="0"/>
              </a:endParaRPr>
            </a:p>
          </p:txBody>
        </p:sp>
      </p:grpSp>
      <p:grpSp>
        <p:nvGrpSpPr>
          <p:cNvPr id="73" name="组合 72"/>
          <p:cNvGrpSpPr/>
          <p:nvPr/>
        </p:nvGrpSpPr>
        <p:grpSpPr>
          <a:xfrm>
            <a:off x="7281455" y="88416"/>
            <a:ext cx="4790970" cy="376920"/>
            <a:chOff x="6713130" y="301761"/>
            <a:chExt cx="4790970" cy="376920"/>
          </a:xfrm>
        </p:grpSpPr>
        <p:sp>
          <p:nvSpPr>
            <p:cNvPr id="78" name="五边形 77"/>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79" name="燕尾形 78"/>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1" name="燕尾形 80"/>
            <p:cNvSpPr/>
            <p:nvPr/>
          </p:nvSpPr>
          <p:spPr bwMode="auto">
            <a:xfrm>
              <a:off x="904311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Плавающий маршрут</a:t>
              </a:r>
            </a:p>
          </p:txBody>
        </p:sp>
        <p:sp>
          <p:nvSpPr>
            <p:cNvPr id="88" name="燕尾形 87"/>
            <p:cNvSpPr/>
            <p:nvPr/>
          </p:nvSpPr>
          <p:spPr bwMode="auto">
            <a:xfrm>
              <a:off x="10208100" y="301761"/>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1453253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CIDR</a:t>
            </a:r>
            <a:endParaRPr lang="ru-RU" altLang="zh-CN" dirty="0">
              <a:latin typeface="Arial" panose="020B0604020202020204" pitchFamily="34" charset="0"/>
              <a:cs typeface="Arial" panose="020B0604020202020204" pitchFamily="34" charset="0"/>
            </a:endParaRPr>
          </a:p>
        </p:txBody>
      </p:sp>
      <p:sp>
        <p:nvSpPr>
          <p:cNvPr id="8" name="矩形 7"/>
          <p:cNvSpPr/>
          <p:nvPr/>
        </p:nvSpPr>
        <p:spPr>
          <a:xfrm>
            <a:off x="439078" y="1011272"/>
            <a:ext cx="11313844" cy="2607893"/>
          </a:xfrm>
          <a:prstGeom prst="rect">
            <a:avLst/>
          </a:prstGeom>
        </p:spPr>
        <p:txBody>
          <a:bodyPr wrap="square">
            <a:spAutoFit/>
          </a:bodyPr>
          <a:lstStyle/>
          <a:p>
            <a:pPr marL="265113" lvl="0" indent="-265113" algn="just"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Бесклассовая междоменная маршрутизация (</a:t>
            </a:r>
            <a:r>
              <a:rPr lang="en-US" sz="1600" dirty="0">
                <a:latin typeface="Arial" panose="020B0604020202020204" pitchFamily="34" charset="0"/>
                <a:cs typeface="Arial" panose="020B0604020202020204" pitchFamily="34" charset="0"/>
              </a:rPr>
              <a:t>Classless Inter-Domain Routing, </a:t>
            </a:r>
            <a:r>
              <a:rPr lang="ru-RU" sz="1600" dirty="0">
                <a:latin typeface="Arial" panose="020B0604020202020204" pitchFamily="34" charset="0"/>
                <a:cs typeface="Arial" panose="020B0604020202020204" pitchFamily="34" charset="0"/>
              </a:rPr>
              <a:t>CIDR) использует IP-адреса и маски для идентификации сетей и подсетей. CIDR заменяет предыдущую архитектуру адресации сети с классовой маршрутизацией (например, адреса класса A, B и C).</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lvl="0" indent="-265113" algn="just"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CIDR основывается на маске подсети переменной длины (</a:t>
            </a:r>
            <a:r>
              <a:rPr lang="en-US" sz="1600" dirty="0">
                <a:latin typeface="Arial" panose="020B0604020202020204" pitchFamily="34" charset="0"/>
                <a:cs typeface="Arial" panose="020B0604020202020204" pitchFamily="34" charset="0"/>
              </a:rPr>
              <a:t>Variable Length Subnet Mask,</a:t>
            </a:r>
            <a:r>
              <a:rPr lang="ru-RU" sz="1600" dirty="0">
                <a:latin typeface="Arial" panose="020B0604020202020204" pitchFamily="34" charset="0"/>
                <a:cs typeface="Arial" panose="020B0604020202020204" pitchFamily="34" charset="0"/>
              </a:rPr>
              <a:t>VLSM). CIDR использует префиксы любой длины для разделения адресного пространства на непрерывные</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блоки IP-адресов. Несколько сетевых сегментов с непрерывными префиксами могут быть суммированы в один сетевой адрес, что эффективно сокращает количество записей маршрутизации.</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263794620"/>
              </p:ext>
            </p:extLst>
          </p:nvPr>
        </p:nvGraphicFramePr>
        <p:xfrm>
          <a:off x="3575706" y="3715907"/>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EC7061"/>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60804685"/>
              </p:ext>
            </p:extLst>
          </p:nvPr>
        </p:nvGraphicFramePr>
        <p:xfrm>
          <a:off x="661342" y="3715947"/>
          <a:ext cx="2814228" cy="360000"/>
        </p:xfrm>
        <a:graphic>
          <a:graphicData uri="http://schemas.openxmlformats.org/drawingml/2006/table">
            <a:tbl>
              <a:tblPr firstRow="1" bandRow="1"/>
              <a:tblGrid>
                <a:gridCol w="1407114">
                  <a:extLst>
                    <a:ext uri="{9D8B030D-6E8A-4147-A177-3AD203B41FA5}">
                      <a16:colId xmlns:a16="http://schemas.microsoft.com/office/drawing/2014/main" xmlns="" val="20000"/>
                    </a:ext>
                  </a:extLst>
                </a:gridCol>
                <a:gridCol w="1407114">
                  <a:extLst>
                    <a:ext uri="{9D8B030D-6E8A-4147-A177-3AD203B41FA5}">
                      <a16:colId xmlns:a16="http://schemas.microsoft.com/office/drawing/2014/main" xmlns="" val="20001"/>
                    </a:ext>
                  </a:extLst>
                </a:gridCol>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3723596639"/>
              </p:ext>
            </p:extLst>
          </p:nvPr>
        </p:nvGraphicFramePr>
        <p:xfrm>
          <a:off x="5669264" y="3715907"/>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1" name="表格 50"/>
          <p:cNvGraphicFramePr>
            <a:graphicFrameLocks noGrp="1"/>
          </p:cNvGraphicFramePr>
          <p:nvPr>
            <p:extLst>
              <p:ext uri="{D42A27DB-BD31-4B8C-83A1-F6EECF244321}">
                <p14:modId xmlns:p14="http://schemas.microsoft.com/office/powerpoint/2010/main" val="3872322732"/>
              </p:ext>
            </p:extLst>
          </p:nvPr>
        </p:nvGraphicFramePr>
        <p:xfrm>
          <a:off x="3575706" y="4373261"/>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EC7061"/>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2" name="表格 51"/>
          <p:cNvGraphicFramePr>
            <a:graphicFrameLocks noGrp="1"/>
          </p:cNvGraphicFramePr>
          <p:nvPr>
            <p:extLst>
              <p:ext uri="{D42A27DB-BD31-4B8C-83A1-F6EECF244321}">
                <p14:modId xmlns:p14="http://schemas.microsoft.com/office/powerpoint/2010/main" val="4049923714"/>
              </p:ext>
            </p:extLst>
          </p:nvPr>
        </p:nvGraphicFramePr>
        <p:xfrm>
          <a:off x="661342" y="4373301"/>
          <a:ext cx="2814228" cy="360000"/>
        </p:xfrm>
        <a:graphic>
          <a:graphicData uri="http://schemas.openxmlformats.org/drawingml/2006/table">
            <a:tbl>
              <a:tblPr firstRow="1" bandRow="1"/>
              <a:tblGrid>
                <a:gridCol w="1407114">
                  <a:extLst>
                    <a:ext uri="{9D8B030D-6E8A-4147-A177-3AD203B41FA5}">
                      <a16:colId xmlns:a16="http://schemas.microsoft.com/office/drawing/2014/main" xmlns="" val="20000"/>
                    </a:ext>
                  </a:extLst>
                </a:gridCol>
                <a:gridCol w="1407114">
                  <a:extLst>
                    <a:ext uri="{9D8B030D-6E8A-4147-A177-3AD203B41FA5}">
                      <a16:colId xmlns:a16="http://schemas.microsoft.com/office/drawing/2014/main" xmlns="" val="20001"/>
                    </a:ext>
                  </a:extLst>
                </a:gridCol>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3" name="表格 52"/>
          <p:cNvGraphicFramePr>
            <a:graphicFrameLocks noGrp="1"/>
          </p:cNvGraphicFramePr>
          <p:nvPr>
            <p:extLst>
              <p:ext uri="{D42A27DB-BD31-4B8C-83A1-F6EECF244321}">
                <p14:modId xmlns:p14="http://schemas.microsoft.com/office/powerpoint/2010/main" val="2646739196"/>
              </p:ext>
            </p:extLst>
          </p:nvPr>
        </p:nvGraphicFramePr>
        <p:xfrm>
          <a:off x="5669264" y="4373261"/>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4" name="表格 53"/>
          <p:cNvGraphicFramePr>
            <a:graphicFrameLocks noGrp="1"/>
          </p:cNvGraphicFramePr>
          <p:nvPr>
            <p:extLst>
              <p:ext uri="{D42A27DB-BD31-4B8C-83A1-F6EECF244321}">
                <p14:modId xmlns:p14="http://schemas.microsoft.com/office/powerpoint/2010/main" val="3309421258"/>
              </p:ext>
            </p:extLst>
          </p:nvPr>
        </p:nvGraphicFramePr>
        <p:xfrm>
          <a:off x="3575706" y="5030655"/>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EC7061"/>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5" name="表格 54"/>
          <p:cNvGraphicFramePr>
            <a:graphicFrameLocks noGrp="1"/>
          </p:cNvGraphicFramePr>
          <p:nvPr>
            <p:extLst>
              <p:ext uri="{D42A27DB-BD31-4B8C-83A1-F6EECF244321}">
                <p14:modId xmlns:p14="http://schemas.microsoft.com/office/powerpoint/2010/main" val="576154616"/>
              </p:ext>
            </p:extLst>
          </p:nvPr>
        </p:nvGraphicFramePr>
        <p:xfrm>
          <a:off x="661342" y="5030695"/>
          <a:ext cx="2814228" cy="360000"/>
        </p:xfrm>
        <a:graphic>
          <a:graphicData uri="http://schemas.openxmlformats.org/drawingml/2006/table">
            <a:tbl>
              <a:tblPr firstRow="1" bandRow="1"/>
              <a:tblGrid>
                <a:gridCol w="1407114">
                  <a:extLst>
                    <a:ext uri="{9D8B030D-6E8A-4147-A177-3AD203B41FA5}">
                      <a16:colId xmlns:a16="http://schemas.microsoft.com/office/drawing/2014/main" xmlns="" val="20000"/>
                    </a:ext>
                  </a:extLst>
                </a:gridCol>
                <a:gridCol w="1407114">
                  <a:extLst>
                    <a:ext uri="{9D8B030D-6E8A-4147-A177-3AD203B41FA5}">
                      <a16:colId xmlns:a16="http://schemas.microsoft.com/office/drawing/2014/main" xmlns="" val="20001"/>
                    </a:ext>
                  </a:extLst>
                </a:gridCol>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6" name="表格 55"/>
          <p:cNvGraphicFramePr>
            <a:graphicFrameLocks noGrp="1"/>
          </p:cNvGraphicFramePr>
          <p:nvPr>
            <p:extLst>
              <p:ext uri="{D42A27DB-BD31-4B8C-83A1-F6EECF244321}">
                <p14:modId xmlns:p14="http://schemas.microsoft.com/office/powerpoint/2010/main" val="1608789681"/>
              </p:ext>
            </p:extLst>
          </p:nvPr>
        </p:nvGraphicFramePr>
        <p:xfrm>
          <a:off x="5669264" y="5030655"/>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7" name="表格 56"/>
          <p:cNvGraphicFramePr>
            <a:graphicFrameLocks noGrp="1"/>
          </p:cNvGraphicFramePr>
          <p:nvPr>
            <p:extLst>
              <p:ext uri="{D42A27DB-BD31-4B8C-83A1-F6EECF244321}">
                <p14:modId xmlns:p14="http://schemas.microsoft.com/office/powerpoint/2010/main" val="1716768109"/>
              </p:ext>
            </p:extLst>
          </p:nvPr>
        </p:nvGraphicFramePr>
        <p:xfrm>
          <a:off x="3575706" y="5688089"/>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EC7061"/>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EC7061"/>
                          </a:solidFill>
                          <a:latin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8" name="表格 57"/>
          <p:cNvGraphicFramePr>
            <a:graphicFrameLocks noGrp="1"/>
          </p:cNvGraphicFramePr>
          <p:nvPr>
            <p:extLst>
              <p:ext uri="{D42A27DB-BD31-4B8C-83A1-F6EECF244321}">
                <p14:modId xmlns:p14="http://schemas.microsoft.com/office/powerpoint/2010/main" val="2722690773"/>
              </p:ext>
            </p:extLst>
          </p:nvPr>
        </p:nvGraphicFramePr>
        <p:xfrm>
          <a:off x="661342" y="5688129"/>
          <a:ext cx="2814228" cy="360000"/>
        </p:xfrm>
        <a:graphic>
          <a:graphicData uri="http://schemas.openxmlformats.org/drawingml/2006/table">
            <a:tbl>
              <a:tblPr firstRow="1" bandRow="1"/>
              <a:tblGrid>
                <a:gridCol w="1407114">
                  <a:extLst>
                    <a:ext uri="{9D8B030D-6E8A-4147-A177-3AD203B41FA5}">
                      <a16:colId xmlns:a16="http://schemas.microsoft.com/office/drawing/2014/main" xmlns="" val="20000"/>
                    </a:ext>
                  </a:extLst>
                </a:gridCol>
                <a:gridCol w="1407114">
                  <a:extLst>
                    <a:ext uri="{9D8B030D-6E8A-4147-A177-3AD203B41FA5}">
                      <a16:colId xmlns:a16="http://schemas.microsoft.com/office/drawing/2014/main" xmlns="" val="20001"/>
                    </a:ext>
                  </a:extLst>
                </a:gridCol>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599720175"/>
              </p:ext>
            </p:extLst>
          </p:nvPr>
        </p:nvGraphicFramePr>
        <p:xfrm>
          <a:off x="5669264" y="5688089"/>
          <a:ext cx="2016000" cy="360040"/>
        </p:xfrm>
        <a:graphic>
          <a:graphicData uri="http://schemas.openxmlformats.org/drawingml/2006/table">
            <a:tbl>
              <a:tblPr/>
              <a:tblGrid>
                <a:gridCol w="252000">
                  <a:extLst>
                    <a:ext uri="{9D8B030D-6E8A-4147-A177-3AD203B41FA5}">
                      <a16:colId xmlns:a16="http://schemas.microsoft.com/office/drawing/2014/main" xmlns="" val="20000"/>
                    </a:ext>
                  </a:extLst>
                </a:gridCol>
                <a:gridCol w="252000">
                  <a:extLst>
                    <a:ext uri="{9D8B030D-6E8A-4147-A177-3AD203B41FA5}">
                      <a16:colId xmlns:a16="http://schemas.microsoft.com/office/drawing/2014/main" xmlns="" val="20001"/>
                    </a:ext>
                  </a:extLst>
                </a:gridCol>
                <a:gridCol w="252000">
                  <a:extLst>
                    <a:ext uri="{9D8B030D-6E8A-4147-A177-3AD203B41FA5}">
                      <a16:colId xmlns:a16="http://schemas.microsoft.com/office/drawing/2014/main" xmlns="" val="20002"/>
                    </a:ext>
                  </a:extLst>
                </a:gridCol>
                <a:gridCol w="252000">
                  <a:extLst>
                    <a:ext uri="{9D8B030D-6E8A-4147-A177-3AD203B41FA5}">
                      <a16:colId xmlns:a16="http://schemas.microsoft.com/office/drawing/2014/main" xmlns="" val="20003"/>
                    </a:ext>
                  </a:extLst>
                </a:gridCol>
                <a:gridCol w="252000">
                  <a:extLst>
                    <a:ext uri="{9D8B030D-6E8A-4147-A177-3AD203B41FA5}">
                      <a16:colId xmlns:a16="http://schemas.microsoft.com/office/drawing/2014/main" xmlns="" val="20004"/>
                    </a:ext>
                  </a:extLst>
                </a:gridCol>
                <a:gridCol w="252000">
                  <a:extLst>
                    <a:ext uri="{9D8B030D-6E8A-4147-A177-3AD203B41FA5}">
                      <a16:colId xmlns:a16="http://schemas.microsoft.com/office/drawing/2014/main" xmlns="" val="20005"/>
                    </a:ext>
                  </a:extLst>
                </a:gridCol>
                <a:gridCol w="252000">
                  <a:extLst>
                    <a:ext uri="{9D8B030D-6E8A-4147-A177-3AD203B41FA5}">
                      <a16:colId xmlns:a16="http://schemas.microsoft.com/office/drawing/2014/main" xmlns="" val="20006"/>
                    </a:ext>
                  </a:extLst>
                </a:gridCol>
                <a:gridCol w="252000">
                  <a:extLst>
                    <a:ext uri="{9D8B030D-6E8A-4147-A177-3AD203B41FA5}">
                      <a16:colId xmlns:a16="http://schemas.microsoft.com/office/drawing/2014/main" xmlns="" val="20007"/>
                    </a:ext>
                  </a:extLst>
                </a:gridCol>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ct val="0"/>
                        </a:spcBef>
                        <a:spcAft>
                          <a:spcPct val="0"/>
                        </a:spcAft>
                        <a:buClrTx/>
                        <a:buSzTx/>
                        <a:buFontTx/>
                        <a:buNone/>
                        <a:defRPr/>
                      </a:pPr>
                      <a:r>
                        <a:rPr lang="en-US" sz="1600" dirty="0">
                          <a:solidFill>
                            <a:srgbClr val="1D1D1A"/>
                          </a:solidFill>
                          <a:latin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xmlns="" val="10000"/>
                  </a:ext>
                </a:extLst>
              </a:tr>
            </a:tbl>
          </a:graphicData>
        </a:graphic>
      </p:graphicFrame>
      <p:sp>
        <p:nvSpPr>
          <p:cNvPr id="63" name="Rectangle 5"/>
          <p:cNvSpPr/>
          <p:nvPr/>
        </p:nvSpPr>
        <p:spPr>
          <a:xfrm>
            <a:off x="7833078" y="3692957"/>
            <a:ext cx="1920922" cy="412421"/>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192.168.12.0/22</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Rectangle 5"/>
          <p:cNvSpPr/>
          <p:nvPr/>
        </p:nvSpPr>
        <p:spPr>
          <a:xfrm>
            <a:off x="7833078" y="4347070"/>
            <a:ext cx="1920922" cy="412421"/>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192.168.10.0/23</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5" name="Rectangle 5"/>
          <p:cNvSpPr/>
          <p:nvPr/>
        </p:nvSpPr>
        <p:spPr>
          <a:xfrm>
            <a:off x="7833078" y="4978274"/>
            <a:ext cx="1920922" cy="412421"/>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192.168.9.0/21</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7" name="Rectangle 5"/>
          <p:cNvSpPr/>
          <p:nvPr/>
        </p:nvSpPr>
        <p:spPr>
          <a:xfrm>
            <a:off x="7833078" y="5635708"/>
            <a:ext cx="1920922" cy="412421"/>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192.168.14.0/23</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8" name="Straight Connector 8"/>
          <p:cNvCxnSpPr/>
          <p:nvPr/>
        </p:nvCxnSpPr>
        <p:spPr bwMode="auto">
          <a:xfrm flipH="1">
            <a:off x="4848428" y="3483278"/>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71" name="圆角矩形 75"/>
          <p:cNvSpPr/>
          <p:nvPr/>
        </p:nvSpPr>
        <p:spPr>
          <a:xfrm>
            <a:off x="7833078" y="3691074"/>
            <a:ext cx="1653822" cy="2357055"/>
          </a:xfrm>
          <a:prstGeom prst="roundRect">
            <a:avLst>
              <a:gd name="adj" fmla="val 874"/>
            </a:avLst>
          </a:prstGeom>
          <a:noFill/>
          <a:ln w="12700" cap="flat" cmpd="sng" algn="ctr">
            <a:solidFill>
              <a:sysClr val="window" lastClr="FFFFFF">
                <a:lumMod val="75000"/>
              </a:sysClr>
            </a:solidFill>
            <a:prstDash val="solid"/>
            <a:miter lim="800000"/>
          </a:ln>
          <a:effectLst/>
        </p:spPr>
        <p:txBody>
          <a:bodyPr wrap="square" lIns="72000" tIns="36000" rIns="72000" bIns="36000" rtlCol="0" anchor="t" anchorCtr="0">
            <a:noAutofit/>
          </a:bodyPr>
          <a:lstStyle/>
          <a:p>
            <a:pPr marR="0" lvl="0" algn="just" defTabSz="914400" eaLnBrk="1" fontAlgn="ctr" latinLnBrk="0" hangingPunct="1">
              <a:lnSpc>
                <a:spcPts val="2600"/>
              </a:lnSpc>
              <a:spcBef>
                <a:spcPct val="0"/>
              </a:spcBef>
              <a:spcAft>
                <a:spcPts val="600"/>
              </a:spcAft>
              <a:buClrTx/>
              <a:buSzTx/>
              <a:defRPr/>
            </a:pPr>
            <a:endParaRPr kumimoji="0" lang="ru-RU" altLang="zh-CN" sz="1600" b="0" i="0" u="none" strike="noStrike" kern="0" cap="none" spc="0" normalizeH="0" baseline="0" dirty="0">
              <a:ln>
                <a:noFill/>
              </a:ln>
              <a:solidFill>
                <a:prstClr val="black"/>
              </a:solidFill>
              <a:effectLst/>
              <a:uLnTx/>
              <a:uFillTx/>
              <a:latin typeface="Arial" panose="020B0604020202020204" pitchFamily="34" charset="0"/>
              <a:ea typeface="方正兰亭黑简体"/>
              <a:cs typeface="Arial" panose="020B0604020202020204" pitchFamily="34" charset="0"/>
            </a:endParaRPr>
          </a:p>
        </p:txBody>
      </p:sp>
      <p:sp>
        <p:nvSpPr>
          <p:cNvPr id="72" name="下箭头 63"/>
          <p:cNvSpPr/>
          <p:nvPr/>
        </p:nvSpPr>
        <p:spPr>
          <a:xfrm rot="5400000" flipV="1">
            <a:off x="9483850" y="4551235"/>
            <a:ext cx="829759" cy="773580"/>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F2CC"/>
              </a:gs>
              <a:gs pos="100000">
                <a:sysClr val="window" lastClr="FFFFFF">
                  <a:alpha val="0"/>
                </a:sysClr>
              </a:gs>
            </a:gsLst>
            <a:lin ang="16200000" scaled="1"/>
          </a:gradFill>
          <a:ln w="19050" cap="flat" cmpd="sng" algn="ctr">
            <a:gradFill flip="none" rotWithShape="1">
              <a:gsLst>
                <a:gs pos="100000">
                  <a:sysClr val="window" lastClr="FFFFFF">
                    <a:lumMod val="100000"/>
                    <a:alpha val="0"/>
                  </a:sysClr>
                </a:gs>
                <a:gs pos="31000">
                  <a:srgbClr val="FFD17D"/>
                </a:gs>
              </a:gsLst>
              <a:lin ang="16200000" scaled="1"/>
            </a:gradFill>
            <a:prstDash val="solid"/>
            <a:miter lim="800000"/>
          </a:ln>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defRPr/>
            </a:pPr>
            <a:endParaRPr kumimoji="0" lang="ru-RU" altLang="zh-CN" sz="1800" b="0" i="0" u="none" strike="noStrike" kern="0" cap="none" spc="0" normalizeH="0" baseline="0" dirty="0">
              <a:ln>
                <a:noFill/>
              </a:ln>
              <a:solidFill>
                <a:prstClr val="white"/>
              </a:solidFill>
              <a:effectLst/>
              <a:uLnTx/>
              <a:uFillTx/>
              <a:latin typeface="Arial" panose="020B0604020202020204" pitchFamily="34" charset="0"/>
              <a:ea typeface="方正兰亭黑简体"/>
              <a:cs typeface="Arial" panose="020B0604020202020204" pitchFamily="34" charset="0"/>
              <a:sym typeface="Huawei Sans" panose="020C0503030203020204" pitchFamily="34" charset="0"/>
            </a:endParaRPr>
          </a:p>
        </p:txBody>
      </p:sp>
      <p:sp>
        <p:nvSpPr>
          <p:cNvPr id="73" name="Rectangle 5"/>
          <p:cNvSpPr/>
          <p:nvPr/>
        </p:nvSpPr>
        <p:spPr>
          <a:xfrm>
            <a:off x="10251575" y="4707909"/>
            <a:ext cx="1920922" cy="412421"/>
          </a:xfrm>
          <a:prstGeom prst="rect">
            <a:avLst/>
          </a:prstGeom>
        </p:spPr>
        <p:txBody>
          <a:bodyPr wrap="square">
            <a:spAutoFit/>
          </a:bodyPr>
          <a:lstStyle/>
          <a:p>
            <a:pPr fontAlgn="ctr">
              <a:lnSpc>
                <a:spcPct val="130000"/>
              </a:lnSpc>
            </a:pPr>
            <a:r>
              <a:rPr lang="ru-RU" sz="1600" dirty="0">
                <a:latin typeface="Arial" panose="020B0604020202020204" pitchFamily="34" charset="0"/>
                <a:cs typeface="Arial" panose="020B0604020202020204" pitchFamily="34" charset="0"/>
              </a:rPr>
              <a:t>192.168.8.0/21</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9" name="组合 28"/>
          <p:cNvGrpSpPr/>
          <p:nvPr/>
        </p:nvGrpSpPr>
        <p:grpSpPr>
          <a:xfrm>
            <a:off x="7281455" y="88416"/>
            <a:ext cx="4790970" cy="376920"/>
            <a:chOff x="6713130" y="301761"/>
            <a:chExt cx="4790970" cy="376920"/>
          </a:xfrm>
        </p:grpSpPr>
        <p:sp>
          <p:nvSpPr>
            <p:cNvPr id="30" name="五边形 29"/>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31" name="燕尾形 3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燕尾形 3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33" name="燕尾形 32"/>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7505565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bwMode="auto">
          <a:xfrm flipH="1">
            <a:off x="3156632" y="3713824"/>
            <a:ext cx="0" cy="16340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Введение в суммирование маршрутов</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cxnSp>
        <p:nvCxnSpPr>
          <p:cNvPr id="38" name="直接连接符 37"/>
          <p:cNvCxnSpPr/>
          <p:nvPr/>
        </p:nvCxnSpPr>
        <p:spPr bwMode="auto">
          <a:xfrm>
            <a:off x="2112516" y="3713824"/>
            <a:ext cx="49685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p:nvPr/>
        </p:nvCxnSpPr>
        <p:spPr bwMode="auto">
          <a:xfrm flipH="1">
            <a:off x="2616572"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2436552" y="4230059"/>
            <a:ext cx="4320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直接连接符 46"/>
          <p:cNvCxnSpPr/>
          <p:nvPr/>
        </p:nvCxnSpPr>
        <p:spPr bwMode="auto">
          <a:xfrm flipH="1">
            <a:off x="2431836" y="4001732"/>
            <a:ext cx="0" cy="6487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p:nvPr/>
        </p:nvCxnSpPr>
        <p:spPr bwMode="auto">
          <a:xfrm>
            <a:off x="2112516" y="4542486"/>
            <a:ext cx="32403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Text Box 12"/>
          <p:cNvSpPr txBox="1">
            <a:spLocks noChangeArrowheads="1"/>
          </p:cNvSpPr>
          <p:nvPr/>
        </p:nvSpPr>
        <p:spPr bwMode="auto">
          <a:xfrm>
            <a:off x="4853324" y="3879528"/>
            <a:ext cx="2012218" cy="51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ctr" hangingPunct="1">
              <a:spcBef>
                <a:spcPct val="0"/>
              </a:spcBef>
            </a:pPr>
            <a:r>
              <a:rPr lang="ru-RU" sz="1400" dirty="0">
                <a:cs typeface="Arial" panose="020B0604020202020204" pitchFamily="34" charset="0"/>
              </a:rPr>
              <a:t>Таблица IP-маршрутизации RTB</a:t>
            </a:r>
          </a:p>
        </p:txBody>
      </p:sp>
      <p:sp>
        <p:nvSpPr>
          <p:cNvPr id="108" name="TextBox 8"/>
          <p:cNvSpPr txBox="1">
            <a:spLocks noChangeArrowheads="1"/>
          </p:cNvSpPr>
          <p:nvPr/>
        </p:nvSpPr>
        <p:spPr bwMode="auto">
          <a:xfrm>
            <a:off x="3435174" y="4088555"/>
            <a:ext cx="540020" cy="3724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lnSpc>
                <a:spcPct val="130000"/>
              </a:lnSpc>
              <a:buClrTx/>
              <a:buSzTx/>
              <a:buFontTx/>
              <a:buNone/>
              <a:defRPr/>
            </a:pPr>
            <a:r>
              <a:rPr lang="ru-RU" sz="1400" b="1" dirty="0">
                <a:solidFill>
                  <a:prstClr val="black"/>
                </a:solidFill>
                <a:cs typeface="Arial" panose="020B0604020202020204" pitchFamily="34" charset="0"/>
              </a:rPr>
              <a:t>RTA</a:t>
            </a:r>
          </a:p>
        </p:txBody>
      </p:sp>
      <p:cxnSp>
        <p:nvCxnSpPr>
          <p:cNvPr id="118" name="直接连接符 117"/>
          <p:cNvCxnSpPr/>
          <p:nvPr/>
        </p:nvCxnSpPr>
        <p:spPr bwMode="auto">
          <a:xfrm flipH="1">
            <a:off x="380470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直接连接符 129"/>
          <p:cNvCxnSpPr/>
          <p:nvPr/>
        </p:nvCxnSpPr>
        <p:spPr bwMode="auto">
          <a:xfrm flipH="1">
            <a:off x="524486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4" name="直接连接符 133"/>
          <p:cNvCxnSpPr/>
          <p:nvPr/>
        </p:nvCxnSpPr>
        <p:spPr bwMode="auto">
          <a:xfrm flipH="1">
            <a:off x="6864536"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7" name="Freeform 159"/>
          <p:cNvSpPr/>
          <p:nvPr/>
        </p:nvSpPr>
        <p:spPr>
          <a:xfrm flipH="1">
            <a:off x="845015" y="412770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8" name="Freeform 159"/>
          <p:cNvSpPr/>
          <p:nvPr/>
        </p:nvSpPr>
        <p:spPr>
          <a:xfrm flipH="1">
            <a:off x="837532" y="326861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Freeform 159"/>
          <p:cNvSpPr/>
          <p:nvPr/>
        </p:nvSpPr>
        <p:spPr>
          <a:xfrm flipH="1">
            <a:off x="1913653"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3" name="Freeform 159"/>
          <p:cNvSpPr/>
          <p:nvPr/>
        </p:nvSpPr>
        <p:spPr>
          <a:xfrm flipH="1">
            <a:off x="3366831"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5" name="Freeform 159"/>
          <p:cNvSpPr/>
          <p:nvPr/>
        </p:nvSpPr>
        <p:spPr>
          <a:xfrm flipH="1">
            <a:off x="4723732"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7" name="Freeform 159"/>
          <p:cNvSpPr/>
          <p:nvPr/>
        </p:nvSpPr>
        <p:spPr>
          <a:xfrm flipH="1">
            <a:off x="6176910"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ru-RU" altLang="zh-CN" sz="12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9" name="矩形: 圆角 90">
            <a:extLst>
              <a:ext uri="{FF2B5EF4-FFF2-40B4-BE49-F238E27FC236}">
                <a16:creationId xmlns:a16="http://schemas.microsoft.com/office/drawing/2014/main" xmlns="" id="{B453FC51-4FB9-4368-8B4C-3C2E2F8C106B}"/>
              </a:ext>
            </a:extLst>
          </p:cNvPr>
          <p:cNvSpPr/>
          <p:nvPr/>
        </p:nvSpPr>
        <p:spPr>
          <a:xfrm>
            <a:off x="5035964" y="4377132"/>
            <a:ext cx="1545152" cy="1773176"/>
          </a:xfrm>
          <a:prstGeom prst="roundRect">
            <a:avLst>
              <a:gd name="adj" fmla="val 5813"/>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ctr"/>
            <a:r>
              <a:rPr lang="ru-RU" sz="1400" dirty="0">
                <a:solidFill>
                  <a:prstClr val="black"/>
                </a:solidFill>
                <a:latin typeface="Arial" panose="020B0604020202020204" pitchFamily="34" charset="0"/>
                <a:cs typeface="Arial" panose="020B0604020202020204" pitchFamily="34" charset="0"/>
              </a:rPr>
              <a:t>192.168.1.0/24</a:t>
            </a:r>
          </a:p>
          <a:p>
            <a:pPr fontAlgn="ctr"/>
            <a:r>
              <a:rPr lang="ru-RU" sz="1400" dirty="0">
                <a:solidFill>
                  <a:prstClr val="black"/>
                </a:solidFill>
                <a:latin typeface="Arial" panose="020B0604020202020204" pitchFamily="34" charset="0"/>
                <a:cs typeface="Arial" panose="020B0604020202020204" pitchFamily="34" charset="0"/>
              </a:rPr>
              <a:t>192.168.2.0/24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solidFill>
                  <a:prstClr val="black"/>
                </a:solidFill>
                <a:latin typeface="Arial" panose="020B0604020202020204" pitchFamily="34" charset="0"/>
                <a:cs typeface="Arial" panose="020B0604020202020204" pitchFamily="34" charset="0"/>
              </a:rPr>
              <a:t>192.168.3.0/24</a:t>
            </a:r>
          </a:p>
          <a:p>
            <a:pPr fontAlgn="ctr"/>
            <a:r>
              <a:rPr lang="ru-RU" sz="1400" dirty="0">
                <a:solidFill>
                  <a:prstClr val="black"/>
                </a:solidFill>
                <a:latin typeface="Arial" panose="020B0604020202020204" pitchFamily="34" charset="0"/>
                <a:cs typeface="Arial" panose="020B0604020202020204" pitchFamily="34" charset="0"/>
              </a:rPr>
              <a:t>192.168.4.0/24</a:t>
            </a:r>
          </a:p>
          <a:p>
            <a:pPr fontAlgn="ctr"/>
            <a:r>
              <a:rPr lang="ru-RU" sz="1400" dirty="0">
                <a:solidFill>
                  <a:prstClr val="black"/>
                </a:solidFill>
                <a:latin typeface="Arial" panose="020B0604020202020204" pitchFamily="34" charset="0"/>
                <a:cs typeface="Arial" panose="020B0604020202020204" pitchFamily="34" charset="0"/>
              </a:rPr>
              <a:t>192.168.5.0/24</a:t>
            </a:r>
          </a:p>
          <a:p>
            <a:pPr fontAlgn="ctr"/>
            <a:r>
              <a:rPr lang="ru-RU" sz="1400" dirty="0">
                <a:solidFill>
                  <a:prstClr val="black"/>
                </a:solidFill>
                <a:latin typeface="Arial" panose="020B0604020202020204" pitchFamily="34" charset="0"/>
                <a:cs typeface="Arial" panose="020B0604020202020204" pitchFamily="34" charset="0"/>
              </a:rPr>
              <a:t>192.168.6.0/24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1" name="直接箭头连接符 80"/>
          <p:cNvCxnSpPr/>
          <p:nvPr/>
        </p:nvCxnSpPr>
        <p:spPr>
          <a:xfrm flipH="1">
            <a:off x="6546692" y="5096230"/>
            <a:ext cx="35137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圆角矩形 81"/>
          <p:cNvSpPr/>
          <p:nvPr/>
        </p:nvSpPr>
        <p:spPr>
          <a:xfrm>
            <a:off x="6899568" y="4230058"/>
            <a:ext cx="4738250" cy="1788339"/>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400" dirty="0">
                <a:solidFill>
                  <a:schemeClr val="tx1"/>
                </a:solidFill>
                <a:latin typeface="Arial" panose="020B0604020202020204" pitchFamily="34" charset="0"/>
                <a:cs typeface="Arial" panose="020B0604020202020204" pitchFamily="34" charset="0"/>
              </a:rPr>
              <a:t>Для маршрутизации трафика к напрямую подключенным сетевым сегментам RTA маршрутизатор RTB должен иметь маршруты к этим сегментам сети. Настройка статических маршрутов к каждому сетевому сегменту увеличивает нагрузку на администратора, а в таблице IP-маршрутизации RTB будет много записей маршрутизации.</a:t>
            </a:r>
          </a:p>
        </p:txBody>
      </p:sp>
      <p:sp>
        <p:nvSpPr>
          <p:cNvPr id="83" name="Freeform 67"/>
          <p:cNvSpPr/>
          <p:nvPr/>
        </p:nvSpPr>
        <p:spPr>
          <a:xfrm rot="1796596" flipV="1">
            <a:off x="3953919" y="4985527"/>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6" name="矩形 85"/>
          <p:cNvSpPr/>
          <p:nvPr/>
        </p:nvSpPr>
        <p:spPr>
          <a:xfrm>
            <a:off x="437719" y="1248892"/>
            <a:ext cx="11313844" cy="1358321"/>
          </a:xfrm>
          <a:prstGeom prst="rect">
            <a:avLst/>
          </a:prstGeom>
        </p:spPr>
        <p:txBody>
          <a:bodyPr wrap="square">
            <a:spAutoFit/>
          </a:bodyPr>
          <a:lstStyle/>
          <a:p>
            <a:pPr marL="265113" lvl="0" indent="-265113" algn="just" defTabSz="914034" fontAlgn="ctr">
              <a:lnSpc>
                <a:spcPct val="140000"/>
              </a:lnSpc>
              <a:spcBef>
                <a:spcPts val="792"/>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Разделение на</a:t>
            </a:r>
            <a:r>
              <a:rPr lang="ru-RU" dirty="0">
                <a:solidFill>
                  <a:srgbClr val="FF0000"/>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подсети и VLSM решают проблему лишней траты адресного пространства, но также вызывают новую проблему: увеличение числа записей маршрутизации в таблице IP-маршрутизации.</a:t>
            </a: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lvl="0" indent="-265113" algn="just" defTabSz="914034" fontAlgn="ctr">
              <a:lnSpc>
                <a:spcPct val="140000"/>
              </a:lnSpc>
              <a:spcBef>
                <a:spcPts val="792"/>
              </a:spcBef>
              <a:spcAft>
                <a:spcPct val="0"/>
              </a:spcAft>
              <a:buSzTx/>
              <a:buFont typeface="Arial" panose="020B0604020202020204" pitchFamily="34" charset="0"/>
              <a:buChar char="•"/>
            </a:pPr>
            <a:r>
              <a:rPr lang="ru-RU" dirty="0">
                <a:latin typeface="Arial" panose="020B0604020202020204" pitchFamily="34" charset="0"/>
                <a:cs typeface="Arial" panose="020B0604020202020204" pitchFamily="34" charset="0"/>
              </a:rPr>
              <a:t>Суммирование маршрутов позволяет свести к минимуму количество записей маршрутизации.</a:t>
            </a:r>
          </a:p>
        </p:txBody>
      </p:sp>
      <p:pic>
        <p:nvPicPr>
          <p:cNvPr id="8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2864898" y="4010831"/>
            <a:ext cx="610187" cy="499244"/>
          </a:xfrm>
          <a:prstGeom prst="rect">
            <a:avLst/>
          </a:prstGeom>
          <a:noFill/>
        </p:spPr>
      </p:pic>
      <p:sp>
        <p:nvSpPr>
          <p:cNvPr id="3" name="矩形 2"/>
          <p:cNvSpPr/>
          <p:nvPr/>
        </p:nvSpPr>
        <p:spPr>
          <a:xfrm>
            <a:off x="785124" y="3486012"/>
            <a:ext cx="1388522"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192.168.2.0/24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 name="矩形 3"/>
          <p:cNvSpPr/>
          <p:nvPr/>
        </p:nvSpPr>
        <p:spPr>
          <a:xfrm>
            <a:off x="785124" y="4411549"/>
            <a:ext cx="1388522"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192.168.1.0/24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 name="矩形 4"/>
          <p:cNvSpPr/>
          <p:nvPr/>
        </p:nvSpPr>
        <p:spPr>
          <a:xfrm>
            <a:off x="1847528" y="2981956"/>
            <a:ext cx="1388522"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192.168.3.0/24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矩形 5"/>
          <p:cNvSpPr/>
          <p:nvPr/>
        </p:nvSpPr>
        <p:spPr>
          <a:xfrm>
            <a:off x="3297268" y="2981956"/>
            <a:ext cx="1377300"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192.168.4.0/24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 name="矩形 6"/>
          <p:cNvSpPr/>
          <p:nvPr/>
        </p:nvSpPr>
        <p:spPr>
          <a:xfrm>
            <a:off x="4660782" y="2981956"/>
            <a:ext cx="1388522"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192.168.5.0/24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矩形 7"/>
          <p:cNvSpPr/>
          <p:nvPr/>
        </p:nvSpPr>
        <p:spPr>
          <a:xfrm>
            <a:off x="6123432" y="2981956"/>
            <a:ext cx="1388522" cy="372410"/>
          </a:xfrm>
          <a:prstGeom prst="rect">
            <a:avLst/>
          </a:prstGeom>
        </p:spPr>
        <p:txBody>
          <a:bodyPr wrap="none">
            <a:spAutoFit/>
          </a:bodyPr>
          <a:lstStyle/>
          <a:p>
            <a:pPr lvl="0" fontAlgn="ctr">
              <a:lnSpc>
                <a:spcPct val="130000"/>
              </a:lnSpc>
            </a:pPr>
            <a:r>
              <a:rPr lang="ru-RU" sz="1400" dirty="0">
                <a:solidFill>
                  <a:prstClr val="black"/>
                </a:solidFill>
                <a:latin typeface="Arial" panose="020B0604020202020204" pitchFamily="34" charset="0"/>
                <a:cs typeface="Arial" panose="020B0604020202020204" pitchFamily="34" charset="0"/>
              </a:rPr>
              <a:t>192.168.6.0/24</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3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2864898" y="5174612"/>
            <a:ext cx="610187" cy="499244"/>
          </a:xfrm>
          <a:prstGeom prst="rect">
            <a:avLst/>
          </a:prstGeom>
          <a:noFill/>
        </p:spPr>
      </p:pic>
      <p:sp>
        <p:nvSpPr>
          <p:cNvPr id="39" name="TextBox 8"/>
          <p:cNvSpPr txBox="1">
            <a:spLocks noChangeArrowheads="1"/>
          </p:cNvSpPr>
          <p:nvPr/>
        </p:nvSpPr>
        <p:spPr bwMode="auto">
          <a:xfrm>
            <a:off x="3435174" y="5250885"/>
            <a:ext cx="553357" cy="3724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lnSpc>
                <a:spcPct val="130000"/>
              </a:lnSpc>
              <a:buClrTx/>
              <a:buSzTx/>
              <a:buFontTx/>
              <a:buNone/>
              <a:defRPr/>
            </a:pPr>
            <a:r>
              <a:rPr lang="ru-RU" sz="1400" b="1" dirty="0">
                <a:solidFill>
                  <a:prstClr val="black"/>
                </a:solidFill>
                <a:cs typeface="Arial" panose="020B0604020202020204" pitchFamily="34" charset="0"/>
              </a:rPr>
              <a:t>RTB</a:t>
            </a:r>
            <a:endParaRPr kumimoji="0" lang="ru-RU" altLang="zh-CN" sz="1400" b="1" i="0" u="none" strike="noStrike" kern="0" cap="none" spc="0" normalizeH="0" baseline="0" dirty="0">
              <a:ln>
                <a:noFill/>
              </a:ln>
              <a:solidFill>
                <a:prstClr val="black"/>
              </a:solidFill>
              <a:effectLst/>
              <a:uLnTx/>
              <a:uFillTx/>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8" name="组合 47"/>
          <p:cNvGrpSpPr/>
          <p:nvPr/>
        </p:nvGrpSpPr>
        <p:grpSpPr>
          <a:xfrm>
            <a:off x="7281455" y="88416"/>
            <a:ext cx="4790970" cy="376920"/>
            <a:chOff x="6713130" y="301761"/>
            <a:chExt cx="4790970" cy="376920"/>
          </a:xfrm>
        </p:grpSpPr>
        <p:sp>
          <p:nvSpPr>
            <p:cNvPr id="50" name="五边形 49"/>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51" name="燕尾形 5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2" name="燕尾形 5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53" name="燕尾形 52"/>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4346815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Суммирование </a:t>
            </a:r>
            <a:r>
              <a:rPr lang="ru-RU" dirty="0">
                <a:latin typeface="Arial" panose="020B0604020202020204" pitchFamily="34" charset="0"/>
                <a:cs typeface="Arial" panose="020B0604020202020204" pitchFamily="34" charset="0"/>
              </a:rPr>
              <a:t>маршрутов</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31" name="TextBox 8"/>
          <p:cNvSpPr txBox="1">
            <a:spLocks noChangeArrowheads="1"/>
          </p:cNvSpPr>
          <p:nvPr/>
        </p:nvSpPr>
        <p:spPr bwMode="auto">
          <a:xfrm>
            <a:off x="1041149" y="2020143"/>
            <a:ext cx="538994"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RTA</a:t>
            </a:r>
          </a:p>
        </p:txBody>
      </p:sp>
      <p:sp>
        <p:nvSpPr>
          <p:cNvPr id="49" name="TextBox 32"/>
          <p:cNvSpPr txBox="1">
            <a:spLocks noChangeArrowheads="1"/>
          </p:cNvSpPr>
          <p:nvPr/>
        </p:nvSpPr>
        <p:spPr bwMode="auto">
          <a:xfrm>
            <a:off x="4646805" y="1697752"/>
            <a:ext cx="11785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10.1.1.0/24</a:t>
            </a:r>
          </a:p>
          <a:p>
            <a:pPr fontAlgn="ctr"/>
            <a:r>
              <a:rPr lang="ru-RU" sz="1400" dirty="0">
                <a:cs typeface="Arial" panose="020B0604020202020204" pitchFamily="34" charset="0"/>
              </a:rPr>
              <a:t>10.1.2.0/24</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p>
          <a:p>
            <a:pPr fontAlgn="ctr"/>
            <a:r>
              <a:rPr lang="ru-RU" sz="1400" dirty="0">
                <a:cs typeface="Arial" panose="020B0604020202020204" pitchFamily="34" charset="0"/>
              </a:rPr>
              <a:t>10.1.10.0/24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矩形 52"/>
          <p:cNvSpPr/>
          <p:nvPr/>
        </p:nvSpPr>
        <p:spPr>
          <a:xfrm>
            <a:off x="1563702" y="2600695"/>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6" name="直接连接符 35"/>
          <p:cNvCxnSpPr>
            <a:stCxn id="38" idx="3"/>
          </p:cNvCxnSpPr>
          <p:nvPr/>
        </p:nvCxnSpPr>
        <p:spPr bwMode="auto">
          <a:xfrm flipV="1">
            <a:off x="4382796" y="2578101"/>
            <a:ext cx="269089" cy="11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p:nvPr/>
        </p:nvCxnSpPr>
        <p:spPr bwMode="auto">
          <a:xfrm flipH="1">
            <a:off x="4651885" y="206141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a:stCxn id="39" idx="3"/>
            <a:endCxn id="38" idx="1"/>
          </p:cNvCxnSpPr>
          <p:nvPr/>
        </p:nvCxnSpPr>
        <p:spPr bwMode="auto">
          <a:xfrm>
            <a:off x="1612502" y="2578211"/>
            <a:ext cx="216010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9" name="TextBox 8"/>
          <p:cNvSpPr txBox="1">
            <a:spLocks noChangeArrowheads="1"/>
          </p:cNvSpPr>
          <p:nvPr/>
        </p:nvSpPr>
        <p:spPr bwMode="auto">
          <a:xfrm>
            <a:off x="3817054" y="2020143"/>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RTB</a:t>
            </a:r>
          </a:p>
        </p:txBody>
      </p:sp>
      <p:sp>
        <p:nvSpPr>
          <p:cNvPr id="61" name="矩形 60"/>
          <p:cNvSpPr/>
          <p:nvPr/>
        </p:nvSpPr>
        <p:spPr>
          <a:xfrm>
            <a:off x="2999867" y="2281915"/>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12.1.1.2</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矩形 61"/>
          <p:cNvSpPr/>
          <p:nvPr/>
        </p:nvSpPr>
        <p:spPr>
          <a:xfrm>
            <a:off x="587388" y="3887362"/>
            <a:ext cx="4139732" cy="346698"/>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10.1.0.0 16 12.1.1.2</a:t>
            </a:r>
          </a:p>
        </p:txBody>
      </p:sp>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772609" y="2328589"/>
            <a:ext cx="610187" cy="499244"/>
          </a:xfrm>
          <a:prstGeom prst="rect">
            <a:avLst/>
          </a:prstGeom>
          <a:noFill/>
        </p:spPr>
      </p:pic>
      <p:pic>
        <p:nvPicPr>
          <p:cNvPr id="3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1002315" y="2328589"/>
            <a:ext cx="610187" cy="499244"/>
          </a:xfrm>
          <a:prstGeom prst="rect">
            <a:avLst/>
          </a:prstGeom>
          <a:noFill/>
        </p:spPr>
      </p:pic>
      <p:sp>
        <p:nvSpPr>
          <p:cNvPr id="41" name="下箭头 63"/>
          <p:cNvSpPr/>
          <p:nvPr/>
        </p:nvSpPr>
        <p:spPr>
          <a:xfrm rot="10800000" flipV="1">
            <a:off x="767408" y="2847130"/>
            <a:ext cx="1080000" cy="1006879"/>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圆角矩形 41"/>
          <p:cNvSpPr/>
          <p:nvPr/>
        </p:nvSpPr>
        <p:spPr>
          <a:xfrm>
            <a:off x="587388" y="4603237"/>
            <a:ext cx="4139732" cy="1370843"/>
          </a:xfrm>
          <a:prstGeom prst="roundRect">
            <a:avLst>
              <a:gd name="adj" fmla="val 2303"/>
            </a:avLst>
          </a:prstGeom>
          <a:solidFill>
            <a:srgbClr val="FFFFCC"/>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400" dirty="0">
                <a:solidFill>
                  <a:schemeClr val="tx1"/>
                </a:solidFill>
                <a:latin typeface="Arial" panose="020B0604020202020204" pitchFamily="34" charset="0"/>
                <a:cs typeface="Arial" panose="020B0604020202020204" pitchFamily="34" charset="0"/>
              </a:rPr>
              <a:t>В RTA сконфигурируйте статические маршруты к напрямую подключенным сегментам сети маршрутизатора RTB 10.1.1.0/24, 10.1.2.0/24,... и 10.1.10.0/24 с одинаковым адресом следующего узла. Эти маршруты могут быть суммированы в один маршрут.</a:t>
            </a: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3" name="直接箭头连接符 42"/>
          <p:cNvCxnSpPr>
            <a:stCxn id="62" idx="2"/>
            <a:endCxn id="42" idx="0"/>
          </p:cNvCxnSpPr>
          <p:nvPr/>
        </p:nvCxnSpPr>
        <p:spPr>
          <a:xfrm flipH="1">
            <a:off x="2657254" y="4234060"/>
            <a:ext cx="0" cy="36917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46844" y="1329896"/>
            <a:ext cx="5613634" cy="4089325"/>
          </a:xfrm>
          <a:prstGeom prst="rect">
            <a:avLst/>
          </a:prstGeom>
        </p:spPr>
        <p:txBody>
          <a:bodyPr wrap="square">
            <a:spAutoFit/>
          </a:bodyPr>
          <a:lstStyle/>
          <a:p>
            <a:pPr marL="265113" lvl="0" indent="-265113"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Суммирование маршрутов – это подход, позволяющий объединить</a:t>
            </a:r>
            <a:r>
              <a:rPr lang="ru-RU" sz="1600" dirty="0">
                <a:solidFill>
                  <a:srgbClr val="FF0000"/>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маршруты с одинаковым префиксом в общий маршрут, чтобы свести к минимуму размер таблицы IP-маршрутизации и оптимизировать использование ресурсов устройства.</a:t>
            </a:r>
            <a:endParaRPr lang="ru-RU" altLang="zh-CN" sz="1600" dirty="0">
              <a:latin typeface="Arial" panose="020B0604020202020204" pitchFamily="34" charset="0"/>
              <a:cs typeface="Arial" panose="020B0604020202020204" pitchFamily="34" charset="0"/>
            </a:endParaRPr>
          </a:p>
          <a:p>
            <a:pPr marL="265113" lvl="0" indent="-265113"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При суммировании маршрутов используется CIDR для объединения нескольких сетевых сегментов с одинаковым префиксом в один.</a:t>
            </a:r>
            <a:endParaRPr lang="ru-RU" altLang="zh-CN" sz="1600" dirty="0">
              <a:latin typeface="Arial" panose="020B0604020202020204" pitchFamily="34" charset="0"/>
              <a:cs typeface="Arial" panose="020B0604020202020204" pitchFamily="34" charset="0"/>
            </a:endParaRPr>
          </a:p>
          <a:p>
            <a:pPr marL="265113" lvl="0" indent="-265113"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Маршруты перед суммированием называются специфическими, а после суммирования – суммированными или сводными маршрутами.</a:t>
            </a:r>
            <a:endParaRPr lang="ru-RU" altLang="zh-CN" sz="1600" dirty="0">
              <a:latin typeface="Arial" panose="020B0604020202020204" pitchFamily="34" charset="0"/>
              <a:cs typeface="Arial" panose="020B0604020202020204" pitchFamily="34" charset="0"/>
            </a:endParaRPr>
          </a:p>
        </p:txBody>
      </p:sp>
      <p:grpSp>
        <p:nvGrpSpPr>
          <p:cNvPr id="23" name="组合 22"/>
          <p:cNvGrpSpPr/>
          <p:nvPr/>
        </p:nvGrpSpPr>
        <p:grpSpPr>
          <a:xfrm>
            <a:off x="7281455" y="88416"/>
            <a:ext cx="4790970" cy="376920"/>
            <a:chOff x="6713130" y="301761"/>
            <a:chExt cx="4790970" cy="376920"/>
          </a:xfrm>
        </p:grpSpPr>
        <p:sp>
          <p:nvSpPr>
            <p:cNvPr id="24" name="五边形 2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25" name="燕尾形 2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9" name="燕尾形 28"/>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30" name="燕尾形 29"/>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16071965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8148228" y="1258472"/>
            <a:ext cx="1656184"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9" name="矩形 28"/>
          <p:cNvSpPr/>
          <p:nvPr/>
        </p:nvSpPr>
        <p:spPr bwMode="auto">
          <a:xfrm>
            <a:off x="1523492" y="1258472"/>
            <a:ext cx="6588732"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矩形 29"/>
          <p:cNvSpPr/>
          <p:nvPr/>
        </p:nvSpPr>
        <p:spPr>
          <a:xfrm>
            <a:off x="4546609" y="3393327"/>
            <a:ext cx="2015348" cy="335615"/>
          </a:xfrm>
          <a:prstGeom prst="rect">
            <a:avLst/>
          </a:prstGeom>
        </p:spPr>
        <p:txBody>
          <a:bodyPr wrap="square">
            <a:spAutoFit/>
          </a:bodyPr>
          <a:lstStyle/>
          <a:p>
            <a:pPr algn="ctr" fontAlgn="ctr"/>
            <a:r>
              <a:rPr lang="ru-RU" sz="1600" b="1" dirty="0">
                <a:latin typeface="Arial" panose="020B0604020202020204" pitchFamily="34" charset="0"/>
                <a:cs typeface="Arial" panose="020B0604020202020204" pitchFamily="34" charset="0"/>
              </a:rPr>
              <a:t>Сетевой адрес</a:t>
            </a:r>
          </a:p>
        </p:txBody>
      </p:sp>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Пример вычисления </a:t>
            </a:r>
            <a:r>
              <a:rPr lang="ru-RU" dirty="0" err="1">
                <a:latin typeface="Arial" panose="020B0604020202020204" pitchFamily="34" charset="0"/>
                <a:cs typeface="Arial" panose="020B0604020202020204" pitchFamily="34" charset="0"/>
              </a:rPr>
              <a:t>суммированого</a:t>
            </a:r>
            <a:r>
              <a:rPr lang="ru-RU" dirty="0">
                <a:latin typeface="Arial" panose="020B0604020202020204" pitchFamily="34" charset="0"/>
                <a:cs typeface="Arial" panose="020B0604020202020204" pitchFamily="34" charset="0"/>
              </a:rPr>
              <a:t> маршрута</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8" name="文本框 7"/>
          <p:cNvSpPr txBox="1"/>
          <p:nvPr/>
        </p:nvSpPr>
        <p:spPr bwMode="auto">
          <a:xfrm>
            <a:off x="622604" y="4724086"/>
            <a:ext cx="10946790" cy="1556461"/>
          </a:xfrm>
          <a:prstGeom prst="rect">
            <a:avLst/>
          </a:prstGeom>
          <a:noFill/>
          <a:ln w="9525" algn="ctr">
            <a:noFill/>
            <a:miter lim="800000"/>
          </a:ln>
        </p:spPr>
        <p:txBody>
          <a:bodyPr vert="horz" wrap="square" lIns="87802" tIns="43901" rIns="87802" bIns="43901" numCol="1" rtlCol="0" anchor="ctr" anchorCtr="0" compatLnSpc="1">
            <a:prstTxWarp prst="textNoShape">
              <a:avLst/>
            </a:prstTxWarp>
            <a:spAutoFit/>
          </a:bodyPr>
          <a:lstStyle/>
          <a:p>
            <a:pPr marL="265113" indent="-265113" algn="just"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Чтобы суммировать маршруты к нескольким непрерывным сегментам сети в один сводный маршрут, который включает только эти сегменты сети, убедитесь, что длина маски сводного маршрута максимально длинная.</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algn="just" defTabSz="914034" fontAlgn="ctr">
              <a:lnSpc>
                <a:spcPct val="140000"/>
              </a:lnSpc>
              <a:spcBef>
                <a:spcPts val="792"/>
              </a:spcBef>
              <a:spcAft>
                <a:spcPct val="0"/>
              </a:spcAft>
              <a:buSzTx/>
              <a:buFont typeface="Arial" panose="020B0604020202020204" pitchFamily="34" charset="0"/>
              <a:buChar char="•"/>
            </a:pPr>
            <a:r>
              <a:rPr lang="ru-RU" sz="1600" dirty="0">
                <a:latin typeface="Arial" panose="020B0604020202020204" pitchFamily="34" charset="0"/>
                <a:cs typeface="Arial" panose="020B0604020202020204" pitchFamily="34" charset="0"/>
              </a:rPr>
              <a:t>Для этого необходимо преобразовать адреса назначения специфических маршрутов в двоичные числа, а затем найти в них одинаковые биты.</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Rectangle 5"/>
          <p:cNvSpPr/>
          <p:nvPr/>
        </p:nvSpPr>
        <p:spPr>
          <a:xfrm>
            <a:off x="1594177" y="1780130"/>
            <a:ext cx="1657508"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192.168.1.0/24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10" name="Table 37"/>
          <p:cNvGraphicFramePr>
            <a:graphicFrameLocks noGrp="1"/>
          </p:cNvGraphicFramePr>
          <p:nvPr>
            <p:extLst>
              <p:ext uri="{D42A27DB-BD31-4B8C-83A1-F6EECF244321}">
                <p14:modId xmlns:p14="http://schemas.microsoft.com/office/powerpoint/2010/main" val="3138512329"/>
              </p:ext>
            </p:extLst>
          </p:nvPr>
        </p:nvGraphicFramePr>
        <p:xfrm>
          <a:off x="3358492" y="1772091"/>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1" name="Table 38"/>
          <p:cNvGraphicFramePr>
            <a:graphicFrameLocks noGrp="1"/>
          </p:cNvGraphicFramePr>
          <p:nvPr>
            <p:extLst>
              <p:ext uri="{D42A27DB-BD31-4B8C-83A1-F6EECF244321}">
                <p14:modId xmlns:p14="http://schemas.microsoft.com/office/powerpoint/2010/main" val="482807268"/>
              </p:ext>
            </p:extLst>
          </p:nvPr>
        </p:nvGraphicFramePr>
        <p:xfrm>
          <a:off x="4979876" y="17720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2" name="Table 39"/>
          <p:cNvGraphicFramePr>
            <a:graphicFrameLocks noGrp="1"/>
          </p:cNvGraphicFramePr>
          <p:nvPr>
            <p:extLst>
              <p:ext uri="{D42A27DB-BD31-4B8C-83A1-F6EECF244321}">
                <p14:modId xmlns:p14="http://schemas.microsoft.com/office/powerpoint/2010/main" val="911261010"/>
              </p:ext>
            </p:extLst>
          </p:nvPr>
        </p:nvGraphicFramePr>
        <p:xfrm>
          <a:off x="6564052" y="17720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3" name="Table 40"/>
          <p:cNvGraphicFramePr>
            <a:graphicFrameLocks noGrp="1"/>
          </p:cNvGraphicFramePr>
          <p:nvPr>
            <p:extLst>
              <p:ext uri="{D42A27DB-BD31-4B8C-83A1-F6EECF244321}">
                <p14:modId xmlns:p14="http://schemas.microsoft.com/office/powerpoint/2010/main" val="1210971677"/>
              </p:ext>
            </p:extLst>
          </p:nvPr>
        </p:nvGraphicFramePr>
        <p:xfrm>
          <a:off x="8168988" y="1772091"/>
          <a:ext cx="147008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65100">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4" name="Rectangle 41"/>
          <p:cNvSpPr/>
          <p:nvPr/>
        </p:nvSpPr>
        <p:spPr>
          <a:xfrm>
            <a:off x="1594177" y="2412142"/>
            <a:ext cx="1657507"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192.168.2.0/24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15" name="Table 42"/>
          <p:cNvGraphicFramePr>
            <a:graphicFrameLocks noGrp="1"/>
          </p:cNvGraphicFramePr>
          <p:nvPr>
            <p:extLst>
              <p:ext uri="{D42A27DB-BD31-4B8C-83A1-F6EECF244321}">
                <p14:modId xmlns:p14="http://schemas.microsoft.com/office/powerpoint/2010/main" val="3968453102"/>
              </p:ext>
            </p:extLst>
          </p:nvPr>
        </p:nvGraphicFramePr>
        <p:xfrm>
          <a:off x="3358492" y="2404103"/>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6" name="Table 43"/>
          <p:cNvGraphicFramePr>
            <a:graphicFrameLocks noGrp="1"/>
          </p:cNvGraphicFramePr>
          <p:nvPr>
            <p:extLst>
              <p:ext uri="{D42A27DB-BD31-4B8C-83A1-F6EECF244321}">
                <p14:modId xmlns:p14="http://schemas.microsoft.com/office/powerpoint/2010/main" val="3490302392"/>
              </p:ext>
            </p:extLst>
          </p:nvPr>
        </p:nvGraphicFramePr>
        <p:xfrm>
          <a:off x="4979876"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7" name="Table 44"/>
          <p:cNvGraphicFramePr>
            <a:graphicFrameLocks noGrp="1"/>
          </p:cNvGraphicFramePr>
          <p:nvPr>
            <p:extLst>
              <p:ext uri="{D42A27DB-BD31-4B8C-83A1-F6EECF244321}">
                <p14:modId xmlns:p14="http://schemas.microsoft.com/office/powerpoint/2010/main" val="4221114816"/>
              </p:ext>
            </p:extLst>
          </p:nvPr>
        </p:nvGraphicFramePr>
        <p:xfrm>
          <a:off x="6564052"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8" name="Table 45"/>
          <p:cNvGraphicFramePr>
            <a:graphicFrameLocks noGrp="1"/>
          </p:cNvGraphicFramePr>
          <p:nvPr>
            <p:extLst>
              <p:ext uri="{D42A27DB-BD31-4B8C-83A1-F6EECF244321}">
                <p14:modId xmlns:p14="http://schemas.microsoft.com/office/powerpoint/2010/main" val="2436230616"/>
              </p:ext>
            </p:extLst>
          </p:nvPr>
        </p:nvGraphicFramePr>
        <p:xfrm>
          <a:off x="8168988"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9" name="Rectangle 46"/>
          <p:cNvSpPr/>
          <p:nvPr/>
        </p:nvSpPr>
        <p:spPr>
          <a:xfrm>
            <a:off x="1594177" y="3030707"/>
            <a:ext cx="1657507"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192.168.3.0/24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20" name="Table 47"/>
          <p:cNvGraphicFramePr>
            <a:graphicFrameLocks noGrp="1"/>
          </p:cNvGraphicFramePr>
          <p:nvPr>
            <p:extLst>
              <p:ext uri="{D42A27DB-BD31-4B8C-83A1-F6EECF244321}">
                <p14:modId xmlns:p14="http://schemas.microsoft.com/office/powerpoint/2010/main" val="3577278118"/>
              </p:ext>
            </p:extLst>
          </p:nvPr>
        </p:nvGraphicFramePr>
        <p:xfrm>
          <a:off x="3358492" y="3022668"/>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1" name="Table 48"/>
          <p:cNvGraphicFramePr>
            <a:graphicFrameLocks noGrp="1"/>
          </p:cNvGraphicFramePr>
          <p:nvPr>
            <p:extLst>
              <p:ext uri="{D42A27DB-BD31-4B8C-83A1-F6EECF244321}">
                <p14:modId xmlns:p14="http://schemas.microsoft.com/office/powerpoint/2010/main" val="1921897172"/>
              </p:ext>
            </p:extLst>
          </p:nvPr>
        </p:nvGraphicFramePr>
        <p:xfrm>
          <a:off x="4979876" y="30226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2" name="Table 49"/>
          <p:cNvGraphicFramePr>
            <a:graphicFrameLocks noGrp="1"/>
          </p:cNvGraphicFramePr>
          <p:nvPr>
            <p:extLst>
              <p:ext uri="{D42A27DB-BD31-4B8C-83A1-F6EECF244321}">
                <p14:modId xmlns:p14="http://schemas.microsoft.com/office/powerpoint/2010/main" val="1045210470"/>
              </p:ext>
            </p:extLst>
          </p:nvPr>
        </p:nvGraphicFramePr>
        <p:xfrm>
          <a:off x="6564052" y="30226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3" name="Table 50"/>
          <p:cNvGraphicFramePr>
            <a:graphicFrameLocks noGrp="1"/>
          </p:cNvGraphicFramePr>
          <p:nvPr>
            <p:extLst>
              <p:ext uri="{D42A27DB-BD31-4B8C-83A1-F6EECF244321}">
                <p14:modId xmlns:p14="http://schemas.microsoft.com/office/powerpoint/2010/main" val="3341926553"/>
              </p:ext>
            </p:extLst>
          </p:nvPr>
        </p:nvGraphicFramePr>
        <p:xfrm>
          <a:off x="8168988" y="3022668"/>
          <a:ext cx="147008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65100">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4" name="Rectangle 62"/>
          <p:cNvSpPr/>
          <p:nvPr/>
        </p:nvSpPr>
        <p:spPr>
          <a:xfrm>
            <a:off x="3695680" y="1279976"/>
            <a:ext cx="626078" cy="412421"/>
          </a:xfrm>
          <a:prstGeom prst="rect">
            <a:avLst/>
          </a:prstGeom>
        </p:spPr>
        <p:txBody>
          <a:bodyPr wrap="square">
            <a:spAutoFit/>
          </a:bodyPr>
          <a:lstStyle/>
          <a:p>
            <a:pPr algn="ctr" fontAlgn="ctr">
              <a:lnSpc>
                <a:spcPct val="130000"/>
              </a:lnSpc>
            </a:pPr>
            <a:r>
              <a:rPr lang="ru-RU" sz="1600" b="1" dirty="0">
                <a:solidFill>
                  <a:srgbClr val="EC7061"/>
                </a:solidFill>
                <a:latin typeface="Arial" panose="020B0604020202020204" pitchFamily="34" charset="0"/>
                <a:cs typeface="Arial" panose="020B0604020202020204" pitchFamily="34" charset="0"/>
              </a:rPr>
              <a:t>192</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Rectangle 63"/>
          <p:cNvSpPr/>
          <p:nvPr/>
        </p:nvSpPr>
        <p:spPr>
          <a:xfrm>
            <a:off x="5351863" y="1279976"/>
            <a:ext cx="648072" cy="412421"/>
          </a:xfrm>
          <a:prstGeom prst="rect">
            <a:avLst/>
          </a:prstGeom>
        </p:spPr>
        <p:txBody>
          <a:bodyPr wrap="square">
            <a:spAutoFit/>
          </a:bodyPr>
          <a:lstStyle/>
          <a:p>
            <a:pPr algn="ctr" fontAlgn="ctr">
              <a:lnSpc>
                <a:spcPct val="130000"/>
              </a:lnSpc>
            </a:pPr>
            <a:r>
              <a:rPr lang="ru-RU" sz="1600" b="1" dirty="0">
                <a:solidFill>
                  <a:srgbClr val="EC7061"/>
                </a:solidFill>
                <a:latin typeface="Arial" panose="020B0604020202020204" pitchFamily="34" charset="0"/>
                <a:cs typeface="Arial" panose="020B0604020202020204" pitchFamily="34" charset="0"/>
              </a:rPr>
              <a:t>168</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Rectangle 64"/>
          <p:cNvSpPr/>
          <p:nvPr/>
        </p:nvSpPr>
        <p:spPr>
          <a:xfrm>
            <a:off x="7115909" y="1279976"/>
            <a:ext cx="298779" cy="408840"/>
          </a:xfrm>
          <a:prstGeom prst="rect">
            <a:avLst/>
          </a:prstGeom>
        </p:spPr>
        <p:txBody>
          <a:bodyPr wrap="square">
            <a:spAutoFit/>
          </a:bodyPr>
          <a:lstStyle/>
          <a:p>
            <a:pPr algn="ctr" fontAlgn="ctr">
              <a:lnSpc>
                <a:spcPct val="130000"/>
              </a:lnSpc>
            </a:pPr>
            <a:r>
              <a:rPr lang="ru-RU" sz="1600" b="1" dirty="0">
                <a:solidFill>
                  <a:srgbClr val="EC7061"/>
                </a:solidFill>
                <a:latin typeface="Arial" panose="020B0604020202020204" pitchFamily="34" charset="0"/>
                <a:cs typeface="Arial" panose="020B0604020202020204" pitchFamily="34" charset="0"/>
              </a:rPr>
              <a:t>X</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Rectangle 65"/>
          <p:cNvSpPr/>
          <p:nvPr/>
        </p:nvSpPr>
        <p:spPr>
          <a:xfrm>
            <a:off x="8536868" y="1279976"/>
            <a:ext cx="298480" cy="412421"/>
          </a:xfrm>
          <a:prstGeom prst="rect">
            <a:avLst/>
          </a:prstGeom>
        </p:spPr>
        <p:txBody>
          <a:bodyPr wrap="square">
            <a:spAutoFit/>
          </a:bodyPr>
          <a:lstStyle/>
          <a:p>
            <a:pPr algn="ctr" fontAlgn="ctr">
              <a:lnSpc>
                <a:spcPct val="130000"/>
              </a:lnSpc>
            </a:pPr>
            <a:r>
              <a:rPr lang="ru-RU" sz="1600" b="1" dirty="0">
                <a:solidFill>
                  <a:srgbClr val="EC7061"/>
                </a:solidFill>
                <a:latin typeface="Arial" panose="020B0604020202020204" pitchFamily="34" charset="0"/>
                <a:cs typeface="Arial" panose="020B0604020202020204" pitchFamily="34" charset="0"/>
              </a:rPr>
              <a:t>0</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2" name="矩形 31"/>
          <p:cNvSpPr/>
          <p:nvPr/>
        </p:nvSpPr>
        <p:spPr>
          <a:xfrm>
            <a:off x="8147433" y="3393327"/>
            <a:ext cx="1589060" cy="335615"/>
          </a:xfrm>
          <a:prstGeom prst="rect">
            <a:avLst/>
          </a:prstGeom>
        </p:spPr>
        <p:txBody>
          <a:bodyPr wrap="square">
            <a:spAutoFit/>
          </a:bodyPr>
          <a:lstStyle/>
          <a:p>
            <a:pPr algn="ctr" fontAlgn="ctr"/>
            <a:r>
              <a:rPr lang="ru-RU" sz="1600" b="1" dirty="0">
                <a:latin typeface="Arial" panose="020B0604020202020204" pitchFamily="34" charset="0"/>
                <a:cs typeface="Arial" panose="020B0604020202020204" pitchFamily="34" charset="0"/>
              </a:rPr>
              <a:t>Адрес хоста</a:t>
            </a:r>
          </a:p>
        </p:txBody>
      </p:sp>
      <p:cxnSp>
        <p:nvCxnSpPr>
          <p:cNvPr id="34" name="Straight Connector 8"/>
          <p:cNvCxnSpPr/>
          <p:nvPr/>
        </p:nvCxnSpPr>
        <p:spPr bwMode="auto">
          <a:xfrm flipH="1">
            <a:off x="7680176" y="1223792"/>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46" name="Rectangle 5"/>
          <p:cNvSpPr/>
          <p:nvPr/>
        </p:nvSpPr>
        <p:spPr>
          <a:xfrm>
            <a:off x="1594177" y="4283921"/>
            <a:ext cx="1681565" cy="412421"/>
          </a:xfrm>
          <a:prstGeom prst="rect">
            <a:avLst/>
          </a:prstGeom>
        </p:spPr>
        <p:txBody>
          <a:bodyPr wrap="square">
            <a:spAutoFit/>
          </a:bodyPr>
          <a:lstStyle/>
          <a:p>
            <a:pPr algn="r" fontAlgn="ctr">
              <a:lnSpc>
                <a:spcPct val="130000"/>
              </a:lnSpc>
            </a:pPr>
            <a:r>
              <a:rPr lang="ru-RU" sz="1600" dirty="0">
                <a:latin typeface="Arial" panose="020B0604020202020204" pitchFamily="34" charset="0"/>
                <a:cs typeface="Arial" panose="020B0604020202020204" pitchFamily="34" charset="0"/>
              </a:rPr>
              <a:t>192.168.0.0/22</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7" name="Table 37"/>
          <p:cNvGraphicFramePr>
            <a:graphicFrameLocks noGrp="1"/>
          </p:cNvGraphicFramePr>
          <p:nvPr>
            <p:extLst>
              <p:ext uri="{D42A27DB-BD31-4B8C-83A1-F6EECF244321}">
                <p14:modId xmlns:p14="http://schemas.microsoft.com/office/powerpoint/2010/main" val="2679243660"/>
              </p:ext>
            </p:extLst>
          </p:nvPr>
        </p:nvGraphicFramePr>
        <p:xfrm>
          <a:off x="3382549" y="4275882"/>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48" name="Table 38"/>
          <p:cNvGraphicFramePr>
            <a:graphicFrameLocks noGrp="1"/>
          </p:cNvGraphicFramePr>
          <p:nvPr>
            <p:extLst>
              <p:ext uri="{D42A27DB-BD31-4B8C-83A1-F6EECF244321}">
                <p14:modId xmlns:p14="http://schemas.microsoft.com/office/powerpoint/2010/main" val="1930517581"/>
              </p:ext>
            </p:extLst>
          </p:nvPr>
        </p:nvGraphicFramePr>
        <p:xfrm>
          <a:off x="5003933"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49" name="Table 39"/>
          <p:cNvGraphicFramePr>
            <a:graphicFrameLocks noGrp="1"/>
          </p:cNvGraphicFramePr>
          <p:nvPr>
            <p:extLst>
              <p:ext uri="{D42A27DB-BD31-4B8C-83A1-F6EECF244321}">
                <p14:modId xmlns:p14="http://schemas.microsoft.com/office/powerpoint/2010/main" val="1658819156"/>
              </p:ext>
            </p:extLst>
          </p:nvPr>
        </p:nvGraphicFramePr>
        <p:xfrm>
          <a:off x="6588109"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0" name="Table 40"/>
          <p:cNvGraphicFramePr>
            <a:graphicFrameLocks noGrp="1"/>
          </p:cNvGraphicFramePr>
          <p:nvPr>
            <p:extLst>
              <p:ext uri="{D42A27DB-BD31-4B8C-83A1-F6EECF244321}">
                <p14:modId xmlns:p14="http://schemas.microsoft.com/office/powerpoint/2010/main" val="63141923"/>
              </p:ext>
            </p:extLst>
          </p:nvPr>
        </p:nvGraphicFramePr>
        <p:xfrm>
          <a:off x="8193045"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cxnSp>
        <p:nvCxnSpPr>
          <p:cNvPr id="57" name="Straight Connector 8"/>
          <p:cNvCxnSpPr/>
          <p:nvPr/>
        </p:nvCxnSpPr>
        <p:spPr bwMode="auto">
          <a:xfrm flipH="1">
            <a:off x="7680176" y="4103901"/>
            <a:ext cx="0" cy="648072"/>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40" name="Right Arrow 157"/>
          <p:cNvSpPr/>
          <p:nvPr/>
        </p:nvSpPr>
        <p:spPr>
          <a:xfrm rot="5400000">
            <a:off x="5775262" y="3832010"/>
            <a:ext cx="339025"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gradFill>
          <a:ln w="15875">
            <a:gradFill flip="none" rotWithShape="1">
              <a:gsLst>
                <a:gs pos="0">
                  <a:schemeClr val="accent1">
                    <a:lumMod val="5000"/>
                    <a:lumOff val="95000"/>
                  </a:schemeClr>
                </a:gs>
                <a:gs pos="100000">
                  <a:srgbClr val="00B0F0"/>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2" name="组合 41"/>
          <p:cNvGrpSpPr/>
          <p:nvPr/>
        </p:nvGrpSpPr>
        <p:grpSpPr>
          <a:xfrm>
            <a:off x="7281455" y="88416"/>
            <a:ext cx="4790970" cy="376920"/>
            <a:chOff x="6713130" y="301761"/>
            <a:chExt cx="4790970" cy="376920"/>
          </a:xfrm>
        </p:grpSpPr>
        <p:sp>
          <p:nvSpPr>
            <p:cNvPr id="43" name="五边形 4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44" name="燕尾形 43"/>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5" name="燕尾形 44"/>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51" name="燕尾形 50"/>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11337395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428345" y="461515"/>
            <a:ext cx="10154288" cy="640800"/>
          </a:xfrm>
        </p:spPr>
        <p:txBody>
          <a:bodyPr/>
          <a:lstStyle/>
          <a:p>
            <a:r>
              <a:rPr lang="ru-RU" dirty="0">
                <a:latin typeface="Arial" panose="020B0604020202020204" pitchFamily="34" charset="0"/>
                <a:cs typeface="Arial" panose="020B0604020202020204" pitchFamily="34" charset="0"/>
              </a:rPr>
              <a:t>Проблемы, вызванные суммированием маршрутов (1)</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25" name="TextBox 8"/>
          <p:cNvSpPr txBox="1">
            <a:spLocks noChangeArrowheads="1"/>
          </p:cNvSpPr>
          <p:nvPr/>
        </p:nvSpPr>
        <p:spPr bwMode="auto">
          <a:xfrm>
            <a:off x="7356140" y="2935977"/>
            <a:ext cx="538994"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RTA</a:t>
            </a:r>
          </a:p>
        </p:txBody>
      </p:sp>
      <p:sp>
        <p:nvSpPr>
          <p:cNvPr id="27" name="TextBox 32"/>
          <p:cNvSpPr txBox="1">
            <a:spLocks noChangeArrowheads="1"/>
          </p:cNvSpPr>
          <p:nvPr/>
        </p:nvSpPr>
        <p:spPr bwMode="auto">
          <a:xfrm>
            <a:off x="2323531" y="2778609"/>
            <a:ext cx="11785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10.1.1.0/24</a:t>
            </a:r>
          </a:p>
          <a:p>
            <a:pPr fontAlgn="ctr"/>
            <a:r>
              <a:rPr lang="ru-RU" sz="1400" dirty="0">
                <a:cs typeface="Arial" panose="020B0604020202020204" pitchFamily="34" charset="0"/>
              </a:rPr>
              <a:t>10.1.2.0/24</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10.1.10.0/24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28" name="矩形 27"/>
          <p:cNvSpPr/>
          <p:nvPr/>
        </p:nvSpPr>
        <p:spPr>
          <a:xfrm>
            <a:off x="4559798" y="3494246"/>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flipH="1">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RTB</a:t>
            </a:r>
          </a:p>
        </p:txBody>
      </p:sp>
      <p:sp>
        <p:nvSpPr>
          <p:cNvPr id="36" name="矩形 35"/>
          <p:cNvSpPr/>
          <p:nvPr/>
        </p:nvSpPr>
        <p:spPr>
          <a:xfrm>
            <a:off x="6505489" y="3176972"/>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12.1.1.2</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7" name="矩形 36"/>
          <p:cNvSpPr/>
          <p:nvPr/>
        </p:nvSpPr>
        <p:spPr>
          <a:xfrm>
            <a:off x="6600056" y="1876858"/>
            <a:ext cx="4143871"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10.1.0.0 16 12.1.1.1</a:t>
            </a:r>
          </a:p>
        </p:txBody>
      </p:sp>
      <p:sp>
        <p:nvSpPr>
          <p:cNvPr id="43" name="矩形 42"/>
          <p:cNvSpPr/>
          <p:nvPr/>
        </p:nvSpPr>
        <p:spPr>
          <a:xfrm>
            <a:off x="1667508" y="1876858"/>
            <a:ext cx="4143871"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[RTB] </a:t>
            </a:r>
            <a:r>
              <a:rPr lang="en-US" sz="1400" b="1" dirty="0">
                <a:solidFill>
                  <a:prstClr val="black"/>
                </a:solidFill>
                <a:latin typeface="Huawei Sans" panose="020C0503030203020204" pitchFamily="34" charset="0"/>
              </a:rPr>
              <a:t>ip route-static 0.0.0.0 0 12.1.1.2</a:t>
            </a: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4" name="椭圆 72"/>
          <p:cNvSpPr/>
          <p:nvPr/>
        </p:nvSpPr>
        <p:spPr bwMode="auto">
          <a:xfrm>
            <a:off x="5682690" y="4782292"/>
            <a:ext cx="591110" cy="567104"/>
          </a:xfrm>
          <a:custGeom>
            <a:avLst/>
            <a:gdLst>
              <a:gd name="connsiteX0" fmla="*/ 1152128 w 1152128"/>
              <a:gd name="connsiteY0" fmla="*/ 576064 h 1152128"/>
              <a:gd name="connsiteX1" fmla="*/ 576064 w 1152128"/>
              <a:gd name="connsiteY1" fmla="*/ 1152128 h 1152128"/>
              <a:gd name="connsiteX2" fmla="*/ 0 w 1152128"/>
              <a:gd name="connsiteY2" fmla="*/ 576064 h 1152128"/>
              <a:gd name="connsiteX3" fmla="*/ 576064 w 1152128"/>
              <a:gd name="connsiteY3" fmla="*/ 0 h 1152128"/>
              <a:gd name="connsiteX4" fmla="*/ 1243568 w 1243568"/>
              <a:gd name="connsiteY4" fmla="*/ 667504 h 1152128"/>
            </a:gdLst>
            <a:ahLst/>
            <a:cxnLst>
              <a:cxn ang="0">
                <a:pos x="connsiteX0" y="connsiteY0"/>
              </a:cxn>
              <a:cxn ang="0">
                <a:pos x="connsiteX1" y="connsiteY1"/>
              </a:cxn>
              <a:cxn ang="0">
                <a:pos x="connsiteX2" y="connsiteY2"/>
              </a:cxn>
              <a:cxn ang="0">
                <a:pos x="connsiteX3" y="connsiteY3"/>
              </a:cxn>
            </a:cxnLst>
            <a:rect l="l" t="t" r="r" b="b"/>
            <a:pathLst>
              <a:path w="1152128" h="1152128">
                <a:moveTo>
                  <a:pt x="1152128" y="576064"/>
                </a:moveTo>
                <a:cubicBezTo>
                  <a:pt x="1152128" y="894215"/>
                  <a:pt x="894215" y="1152128"/>
                  <a:pt x="576064" y="1152128"/>
                </a:cubicBezTo>
                <a:cubicBezTo>
                  <a:pt x="257913" y="1152128"/>
                  <a:pt x="0" y="894215"/>
                  <a:pt x="0" y="576064"/>
                </a:cubicBezTo>
                <a:cubicBezTo>
                  <a:pt x="0" y="257913"/>
                  <a:pt x="257913" y="0"/>
                  <a:pt x="576064" y="0"/>
                </a:cubicBezTo>
              </a:path>
            </a:pathLst>
          </a:custGeom>
          <a:noFill/>
          <a:ln w="25400">
            <a:solidFill>
              <a:srgbClr val="00B0F0"/>
            </a:solidFill>
            <a:prstDash val="solid"/>
            <a:round/>
            <a:tailEnd type="triangle" w="med" len="med"/>
          </a:ln>
        </p:spPr>
        <p:txBody>
          <a:bodyPr/>
          <a:lstStyle/>
          <a:p>
            <a:pPr fontAlgn="ctr"/>
            <a:endParaRPr lang="ru-RU" altLang="zh-CN"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9" name="矩形 88"/>
          <p:cNvSpPr/>
          <p:nvPr/>
        </p:nvSpPr>
        <p:spPr bwMode="auto">
          <a:xfrm>
            <a:off x="5705514" y="4899839"/>
            <a:ext cx="707976" cy="252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1" hangingPunct="1">
              <a:spcBef>
                <a:spcPct val="0"/>
              </a:spcBef>
              <a:spcAft>
                <a:spcPct val="0"/>
              </a:spcAft>
              <a:buClrTx/>
              <a:buSzTx/>
              <a:buFontTx/>
              <a:buNone/>
            </a:pPr>
            <a:r>
              <a:rPr lang="ru-RU" sz="1400" dirty="0">
                <a:solidFill>
                  <a:schemeClr val="tx1"/>
                </a:solidFill>
                <a:latin typeface="Arial" panose="020B0604020202020204" pitchFamily="34" charset="0"/>
                <a:cs typeface="Arial" panose="020B0604020202020204" pitchFamily="34" charset="0"/>
              </a:rPr>
              <a:t>Петля</a:t>
            </a:r>
          </a:p>
        </p:txBody>
      </p: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Петля маршрутизации</a:t>
            </a:r>
          </a:p>
        </p:txBody>
      </p:sp>
      <p:pic>
        <p:nvPicPr>
          <p:cNvPr id="5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72" name="组合 71"/>
          <p:cNvGrpSpPr/>
          <p:nvPr/>
        </p:nvGrpSpPr>
        <p:grpSpPr>
          <a:xfrm>
            <a:off x="3721253" y="3980218"/>
            <a:ext cx="950897" cy="211345"/>
            <a:chOff x="1581141" y="2652592"/>
            <a:chExt cx="950897" cy="211345"/>
          </a:xfrm>
        </p:grpSpPr>
        <p:cxnSp>
          <p:nvCxnSpPr>
            <p:cNvPr id="81" name="直接箭头连接符 8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73" name="矩形 72"/>
          <p:cNvSpPr/>
          <p:nvPr/>
        </p:nvSpPr>
        <p:spPr>
          <a:xfrm>
            <a:off x="2880621" y="4306800"/>
            <a:ext cx="2618118" cy="1169551"/>
          </a:xfrm>
          <a:prstGeom prst="rect">
            <a:avLst/>
          </a:prstGeom>
        </p:spPr>
        <p:txBody>
          <a:bodyPr wrap="square">
            <a:spAutoFit/>
          </a:bodyPr>
          <a:lstStyle/>
          <a:p>
            <a:pPr defTabSz="801688" fontAlgn="ctr">
              <a:spcBef>
                <a:spcPct val="0"/>
              </a:spcBef>
              <a:buClr>
                <a:schemeClr val="bg1">
                  <a:lumMod val="50000"/>
                </a:schemeClr>
              </a:buClr>
              <a:buSzPct val="60000"/>
            </a:pPr>
            <a:r>
              <a:rPr lang="ru-RU" sz="1400" dirty="0">
                <a:solidFill>
                  <a:srgbClr val="000000"/>
                </a:solidFill>
                <a:latin typeface="Arial" panose="020B0604020202020204" pitchFamily="34" charset="0"/>
                <a:cs typeface="Arial" panose="020B0604020202020204" pitchFamily="34" charset="0"/>
              </a:rPr>
              <a:t>RTB принимает трафик с адресом назначения 10.1.20.0/24 и передает его в RTA согласно маршруту по умолчанию.</a:t>
            </a:r>
            <a:endParaRPr lang="ru-RU" altLang="zh-CN" sz="1400" dirty="0">
              <a:solidFill>
                <a:srgbClr val="000000"/>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87" name="组合 86"/>
          <p:cNvGrpSpPr/>
          <p:nvPr/>
        </p:nvGrpSpPr>
        <p:grpSpPr>
          <a:xfrm flipH="1">
            <a:off x="7111626" y="4007456"/>
            <a:ext cx="982674" cy="211345"/>
            <a:chOff x="1581141" y="2652592"/>
            <a:chExt cx="950897" cy="211345"/>
          </a:xfrm>
        </p:grpSpPr>
        <p:cxnSp>
          <p:nvCxnSpPr>
            <p:cNvPr id="90" name="直接箭头连接符 89"/>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ru-RU" altLang="zh-CN" sz="105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88" name="矩形 87"/>
          <p:cNvSpPr/>
          <p:nvPr/>
        </p:nvSpPr>
        <p:spPr>
          <a:xfrm flipH="1">
            <a:off x="6596938" y="4271257"/>
            <a:ext cx="3120526" cy="954107"/>
          </a:xfrm>
          <a:prstGeom prst="rect">
            <a:avLst/>
          </a:prstGeom>
        </p:spPr>
        <p:txBody>
          <a:bodyPr wrap="square">
            <a:spAutoFit/>
          </a:bodyPr>
          <a:lstStyle/>
          <a:p>
            <a:pPr fontAlgn="ctr"/>
            <a:r>
              <a:rPr lang="ru-RU" sz="1400" dirty="0">
                <a:latin typeface="Arial" panose="020B0604020202020204" pitchFamily="34" charset="0"/>
                <a:cs typeface="Arial" panose="020B0604020202020204" pitchFamily="34" charset="0"/>
              </a:rPr>
              <a:t>Маршруты суммируются </a:t>
            </a:r>
            <a:r>
              <a:rPr lang="ru-RU" sz="1400" dirty="0">
                <a:solidFill>
                  <a:srgbClr val="FF0000"/>
                </a:solidFill>
                <a:latin typeface="Arial" panose="020B0604020202020204" pitchFamily="34" charset="0"/>
                <a:cs typeface="Arial" panose="020B0604020202020204" pitchFamily="34" charset="0"/>
              </a:rPr>
              <a:t>на</a:t>
            </a:r>
            <a:r>
              <a:rPr lang="ru-RU" sz="1400" dirty="0">
                <a:latin typeface="Arial" panose="020B0604020202020204" pitchFamily="34" charset="0"/>
                <a:cs typeface="Arial" panose="020B0604020202020204" pitchFamily="34" charset="0"/>
              </a:rPr>
              <a:t> RTA. Поэтому RTA пересылает трафик обратно в RTB в соответствии со сводным маршрутом </a:t>
            </a:r>
            <a:r>
              <a:rPr lang="ru-RU" sz="1400" dirty="0">
                <a:solidFill>
                  <a:srgbClr val="FF0000"/>
                </a:solidFill>
                <a:latin typeface="Arial" panose="020B0604020202020204" pitchFamily="34" charset="0"/>
                <a:cs typeface="Arial" panose="020B0604020202020204" pitchFamily="34" charset="0"/>
              </a:rPr>
              <a:t>к</a:t>
            </a:r>
            <a:r>
              <a:rPr lang="ru-RU" sz="1400" dirty="0">
                <a:latin typeface="Arial" panose="020B0604020202020204" pitchFamily="34" charset="0"/>
                <a:cs typeface="Arial" panose="020B0604020202020204" pitchFamily="34" charset="0"/>
              </a:rPr>
              <a:t> 10.1.0.0/16.</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椭圆 94">
            <a:extLst>
              <a:ext uri="{FF2B5EF4-FFF2-40B4-BE49-F238E27FC236}">
                <a16:creationId xmlns:a16="http://schemas.microsoft.com/office/drawing/2014/main" xmlns="" id="{4C7C4E63-07F2-484E-A141-F01D18F8D379}"/>
              </a:ext>
            </a:extLst>
          </p:cNvPr>
          <p:cNvSpPr/>
          <p:nvPr/>
        </p:nvSpPr>
        <p:spPr>
          <a:xfrm>
            <a:off x="4133629" y="3784740"/>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Arial" panose="020B0604020202020204" pitchFamily="34" charset="0"/>
                <a:cs typeface="Arial" panose="020B0604020202020204" pitchFamily="34" charset="0"/>
              </a:rPr>
              <a:t>1</a:t>
            </a:r>
            <a:endParaRPr lang="ru-RU" altLang="zh-CN" sz="14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椭圆 95">
            <a:extLst>
              <a:ext uri="{FF2B5EF4-FFF2-40B4-BE49-F238E27FC236}">
                <a16:creationId xmlns:a16="http://schemas.microsoft.com/office/drawing/2014/main" xmlns="" id="{352BCEB5-AB85-452D-9AB6-2AC4F744ED9C}"/>
              </a:ext>
            </a:extLst>
          </p:cNvPr>
          <p:cNvSpPr/>
          <p:nvPr/>
        </p:nvSpPr>
        <p:spPr>
          <a:xfrm>
            <a:off x="7448534" y="3787348"/>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Arial" panose="020B0604020202020204" pitchFamily="34" charset="0"/>
                <a:cs typeface="Arial" panose="020B0604020202020204" pitchFamily="34" charset="0"/>
              </a:rPr>
              <a:t>2</a:t>
            </a:r>
            <a:endParaRPr lang="ru-RU" altLang="zh-CN" sz="14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7" name="椭圆 96">
            <a:extLst>
              <a:ext uri="{FF2B5EF4-FFF2-40B4-BE49-F238E27FC236}">
                <a16:creationId xmlns:a16="http://schemas.microsoft.com/office/drawing/2014/main" xmlns="" id="{0CA433C9-E4F6-43AA-A9E1-D899DC108CD8}"/>
              </a:ext>
            </a:extLst>
          </p:cNvPr>
          <p:cNvSpPr/>
          <p:nvPr/>
        </p:nvSpPr>
        <p:spPr>
          <a:xfrm>
            <a:off x="5843262" y="5442109"/>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Arial" panose="020B0604020202020204" pitchFamily="34" charset="0"/>
                <a:cs typeface="Arial" panose="020B0604020202020204" pitchFamily="34" charset="0"/>
              </a:rPr>
              <a:t>3</a:t>
            </a:r>
            <a:endParaRPr lang="ru-RU" altLang="zh-CN" sz="14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矩形 8"/>
          <p:cNvSpPr/>
          <p:nvPr/>
        </p:nvSpPr>
        <p:spPr>
          <a:xfrm>
            <a:off x="8440910" y="3248980"/>
            <a:ext cx="966996"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Интернет</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0" name="组合 39"/>
          <p:cNvGrpSpPr/>
          <p:nvPr/>
        </p:nvGrpSpPr>
        <p:grpSpPr>
          <a:xfrm>
            <a:off x="7281455" y="43490"/>
            <a:ext cx="4790970" cy="376920"/>
            <a:chOff x="6713130" y="301761"/>
            <a:chExt cx="4790970" cy="376920"/>
          </a:xfrm>
        </p:grpSpPr>
        <p:sp>
          <p:nvSpPr>
            <p:cNvPr id="41" name="五边形 40"/>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42" name="燕尾形 41"/>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燕尾形 50"/>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52" name="燕尾形 51"/>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426688649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452604"/>
            <a:ext cx="10154288" cy="640800"/>
          </a:xfrm>
        </p:spPr>
        <p:txBody>
          <a:bodyPr/>
          <a:lstStyle/>
          <a:p>
            <a:r>
              <a:rPr lang="ru-RU" dirty="0">
                <a:latin typeface="Arial" panose="020B0604020202020204" pitchFamily="34" charset="0"/>
                <a:cs typeface="Arial" panose="020B0604020202020204" pitchFamily="34" charset="0"/>
              </a:rPr>
              <a:t>Проблемы, вызванные суммированием маршрутов (2)</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25" name="TextBox 8"/>
          <p:cNvSpPr txBox="1">
            <a:spLocks noChangeArrowheads="1"/>
          </p:cNvSpPr>
          <p:nvPr/>
        </p:nvSpPr>
        <p:spPr bwMode="auto">
          <a:xfrm>
            <a:off x="7356140" y="2935977"/>
            <a:ext cx="540020"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RTA</a:t>
            </a:r>
          </a:p>
        </p:txBody>
      </p:sp>
      <p:sp>
        <p:nvSpPr>
          <p:cNvPr id="27" name="TextBox 32"/>
          <p:cNvSpPr txBox="1">
            <a:spLocks noChangeArrowheads="1"/>
          </p:cNvSpPr>
          <p:nvPr/>
        </p:nvSpPr>
        <p:spPr bwMode="auto">
          <a:xfrm>
            <a:off x="2323531" y="2723745"/>
            <a:ext cx="1186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10.1.1.0/24</a:t>
            </a:r>
          </a:p>
          <a:p>
            <a:pPr fontAlgn="ctr"/>
            <a:r>
              <a:rPr lang="ru-RU" sz="1400" dirty="0">
                <a:cs typeface="Arial" panose="020B0604020202020204" pitchFamily="34" charset="0"/>
              </a:rPr>
              <a:t>10.1.2.0/24</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p>
          <a:p>
            <a:pPr algn="ctr" fontAlgn="ctr"/>
            <a:r>
              <a:rPr lang="ru-RU" sz="1400" dirty="0">
                <a:cs typeface="Arial" panose="020B0604020202020204" pitchFamily="34" charset="0"/>
              </a:rPr>
              <a:t>...</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10.1.10.0/24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28" name="矩形 27"/>
          <p:cNvSpPr/>
          <p:nvPr/>
        </p:nvSpPr>
        <p:spPr>
          <a:xfrm>
            <a:off x="4559798" y="3494246"/>
            <a:ext cx="830677"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12.1.1.1</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flipH="1">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RTB</a:t>
            </a:r>
          </a:p>
        </p:txBody>
      </p:sp>
      <p:sp>
        <p:nvSpPr>
          <p:cNvPr id="36" name="矩形 35"/>
          <p:cNvSpPr/>
          <p:nvPr/>
        </p:nvSpPr>
        <p:spPr>
          <a:xfrm>
            <a:off x="6505489" y="3176972"/>
            <a:ext cx="830677"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12.1.1.2</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7" name="矩形 36"/>
          <p:cNvSpPr/>
          <p:nvPr/>
        </p:nvSpPr>
        <p:spPr>
          <a:xfrm>
            <a:off x="6600056" y="1876858"/>
            <a:ext cx="4143871"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10.1.0.0 16 12.1.1.1</a:t>
            </a:r>
          </a:p>
        </p:txBody>
      </p:sp>
      <p:sp>
        <p:nvSpPr>
          <p:cNvPr id="43" name="矩形 42"/>
          <p:cNvSpPr/>
          <p:nvPr/>
        </p:nvSpPr>
        <p:spPr>
          <a:xfrm>
            <a:off x="1667508" y="1876858"/>
            <a:ext cx="4143871" cy="305105"/>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[RTB] </a:t>
            </a:r>
            <a:r>
              <a:rPr lang="en-US" sz="1400" b="1" dirty="0">
                <a:solidFill>
                  <a:prstClr val="black"/>
                </a:solidFill>
                <a:latin typeface="Huawei Sans" panose="020C0503030203020204" pitchFamily="34" charset="0"/>
              </a:rPr>
              <a:t>ip route-static 0.0.0.0 0 12.1.1.2</a:t>
            </a: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Arial" panose="020B0604020202020204" pitchFamily="34" charset="0"/>
                <a:cs typeface="Arial" panose="020B0604020202020204" pitchFamily="34" charset="0"/>
              </a:rPr>
              <a:t>Решение для предотвращения петель маршрутизации</a:t>
            </a:r>
          </a:p>
        </p:txBody>
      </p:sp>
      <p:pic>
        <p:nvPicPr>
          <p:cNvPr id="5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ru-RU" altLang="zh-CN" sz="140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2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矩形 8"/>
          <p:cNvSpPr/>
          <p:nvPr/>
        </p:nvSpPr>
        <p:spPr>
          <a:xfrm>
            <a:off x="8440910" y="3248980"/>
            <a:ext cx="966996" cy="307777"/>
          </a:xfrm>
          <a:prstGeom prst="rect">
            <a:avLst/>
          </a:prstGeom>
        </p:spPr>
        <p:txBody>
          <a:bodyPr wrap="none">
            <a:spAutoFit/>
          </a:bodyPr>
          <a:lstStyle/>
          <a:p>
            <a:pPr lvl="0" algn="ctr" fontAlgn="ctr"/>
            <a:r>
              <a:rPr lang="ru-RU" sz="1400" dirty="0">
                <a:solidFill>
                  <a:prstClr val="black"/>
                </a:solidFill>
                <a:latin typeface="Arial" panose="020B0604020202020204" pitchFamily="34" charset="0"/>
                <a:cs typeface="Arial" panose="020B0604020202020204" pitchFamily="34" charset="0"/>
              </a:rPr>
              <a:t>Интернет</a:t>
            </a:r>
            <a:endParaRPr lang="ru-RU" altLang="zh-CN" sz="14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0" name="矩形 39"/>
          <p:cNvSpPr/>
          <p:nvPr/>
        </p:nvSpPr>
        <p:spPr>
          <a:xfrm>
            <a:off x="1667508" y="4760916"/>
            <a:ext cx="4143871"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[RTB] </a:t>
            </a:r>
            <a:r>
              <a:rPr lang="en-US" sz="1400" b="1" dirty="0">
                <a:solidFill>
                  <a:prstClr val="black"/>
                </a:solidFill>
                <a:latin typeface="Huawei Sans" panose="020C0503030203020204" pitchFamily="34" charset="0"/>
              </a:rPr>
              <a:t>ip route-static 10.1.0.0 16 0 NULL0</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 name="矩形 1"/>
          <p:cNvSpPr/>
          <p:nvPr/>
        </p:nvSpPr>
        <p:spPr>
          <a:xfrm>
            <a:off x="1606548" y="5253869"/>
            <a:ext cx="4659207" cy="924468"/>
          </a:xfrm>
          <a:prstGeom prst="rect">
            <a:avLst/>
          </a:prstGeom>
        </p:spPr>
        <p:txBody>
          <a:bodyPr wrap="square">
            <a:spAutoFit/>
          </a:bodyPr>
          <a:lstStyle/>
          <a:p>
            <a:pPr marL="285750" lvl="0" indent="-285750" defTabSz="914400" fontAlgn="ctr">
              <a:lnSpc>
                <a:spcPct val="130000"/>
              </a:lnSpc>
              <a:buFont typeface="Arial" panose="020B0604020202020204" pitchFamily="34" charset="0"/>
              <a:buChar char="•"/>
            </a:pPr>
            <a:r>
              <a:rPr lang="ru-RU" sz="1400" dirty="0">
                <a:latin typeface="Arial" panose="020B0604020202020204" pitchFamily="34" charset="0"/>
                <a:cs typeface="Arial" panose="020B0604020202020204" pitchFamily="34" charset="0"/>
              </a:rPr>
              <a:t>Сконфигурируйте маршрут с назначением Null0 на RTB, чтобы предотвратить петли маршрутизации при суммировании маршрутов.</a:t>
            </a:r>
            <a:endParaRPr lang="ru-RU" altLang="zh-CN" sz="1400" dirty="0">
              <a:latin typeface="Arial" panose="020B0604020202020204" pitchFamily="34" charset="0"/>
              <a:cs typeface="Arial" panose="020B0604020202020204" pitchFamily="34" charset="0"/>
            </a:endParaRPr>
          </a:p>
        </p:txBody>
      </p:sp>
      <p:sp>
        <p:nvSpPr>
          <p:cNvPr id="30" name="下箭头 63"/>
          <p:cNvSpPr/>
          <p:nvPr/>
        </p:nvSpPr>
        <p:spPr>
          <a:xfrm>
            <a:off x="3968934" y="3990502"/>
            <a:ext cx="619752" cy="577792"/>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1" name="组合 30"/>
          <p:cNvGrpSpPr/>
          <p:nvPr/>
        </p:nvGrpSpPr>
        <p:grpSpPr>
          <a:xfrm>
            <a:off x="7281455" y="46083"/>
            <a:ext cx="4790970" cy="376920"/>
            <a:chOff x="6713130" y="301761"/>
            <a:chExt cx="4790970" cy="376920"/>
          </a:xfrm>
        </p:grpSpPr>
        <p:sp>
          <p:nvSpPr>
            <p:cNvPr id="33" name="五边形 3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38" name="燕尾形 37"/>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9" name="燕尾形 38"/>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41" name="燕尾形 40"/>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296095702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Точное суммирование маршрутов (1)</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40" name="矩形 39"/>
          <p:cNvSpPr/>
          <p:nvPr/>
        </p:nvSpPr>
        <p:spPr>
          <a:xfrm>
            <a:off x="1750794" y="4272524"/>
            <a:ext cx="4143871"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a:solidFill>
                  <a:prstClr val="black"/>
                </a:solidFill>
                <a:latin typeface="Huawei Sans" panose="020C0503030203020204" pitchFamily="34" charset="0"/>
              </a:rPr>
              <a:t>[RTA] </a:t>
            </a:r>
            <a:r>
              <a:rPr lang="en-US" sz="1400" b="1" dirty="0">
                <a:solidFill>
                  <a:prstClr val="black"/>
                </a:solidFill>
                <a:latin typeface="Huawei Sans" panose="020C0503030203020204" pitchFamily="34" charset="0"/>
              </a:rPr>
              <a:t>ip route-static 172.16.0.0 16 10.0.0.2</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 name="矩形 1"/>
          <p:cNvSpPr/>
          <p:nvPr/>
        </p:nvSpPr>
        <p:spPr>
          <a:xfrm>
            <a:off x="440749" y="4649805"/>
            <a:ext cx="10687996" cy="1885548"/>
          </a:xfrm>
          <a:prstGeom prst="rect">
            <a:avLst/>
          </a:prstGeom>
        </p:spPr>
        <p:txBody>
          <a:bodyPr wrap="square">
            <a:spAutoFit/>
          </a:bodyPr>
          <a:lstStyle/>
          <a:p>
            <a:pPr marL="265113" indent="-265113" algn="just" defTabSz="914400" fontAlgn="ctr">
              <a:lnSpc>
                <a:spcPct val="140000"/>
              </a:lnSpc>
              <a:buFont typeface="Arial" panose="020B0604020202020204" pitchFamily="34" charset="0"/>
              <a:buChar char="•"/>
            </a:pPr>
            <a:r>
              <a:rPr lang="ru-RU" sz="1400" dirty="0">
                <a:latin typeface="Arial" panose="020B0604020202020204" pitchFamily="34" charset="0"/>
                <a:cs typeface="Arial" panose="020B0604020202020204" pitchFamily="34" charset="0"/>
              </a:rPr>
              <a:t>Для упрощения конфигурации администратор может настроить на </a:t>
            </a:r>
            <a:r>
              <a:rPr lang="en-US" sz="1400" dirty="0">
                <a:latin typeface="Arial" panose="020B0604020202020204" pitchFamily="34" charset="0"/>
                <a:cs typeface="Arial" panose="020B0604020202020204" pitchFamily="34" charset="0"/>
              </a:rPr>
              <a:t>RTA</a:t>
            </a:r>
            <a:r>
              <a:rPr lang="ru-RU" sz="1400" dirty="0">
                <a:latin typeface="Arial" panose="020B0604020202020204" pitchFamily="34" charset="0"/>
                <a:cs typeface="Arial" panose="020B0604020202020204" pitchFamily="34" charset="0"/>
              </a:rPr>
              <a:t> статический сводный маршрут </a:t>
            </a:r>
            <a:r>
              <a:rPr lang="en-US" sz="1400" dirty="0">
                <a:latin typeface="Arial" panose="020B0604020202020204" pitchFamily="34" charset="0"/>
                <a:cs typeface="Arial" panose="020B0604020202020204" pitchFamily="34" charset="0"/>
              </a:rPr>
              <a:t>172.16.0.0/16</a:t>
            </a:r>
            <a:r>
              <a:rPr lang="ru-RU" sz="1400" dirty="0">
                <a:latin typeface="Arial" panose="020B0604020202020204" pitchFamily="34" charset="0"/>
                <a:cs typeface="Arial" panose="020B0604020202020204" pitchFamily="34" charset="0"/>
              </a:rPr>
              <a:t> через </a:t>
            </a:r>
            <a:r>
              <a:rPr lang="en-US" sz="1400" dirty="0">
                <a:latin typeface="Arial" panose="020B0604020202020204" pitchFamily="34" charset="0"/>
                <a:cs typeface="Arial" panose="020B0604020202020204" pitchFamily="34" charset="0"/>
              </a:rPr>
              <a:t>RTB</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чтобы</a:t>
            </a:r>
            <a:r>
              <a:rPr lang="en-US" sz="1400" dirty="0">
                <a:solidFill>
                  <a:srgbClr val="FF0000"/>
                </a:solidFill>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обеспечить </a:t>
            </a:r>
            <a:r>
              <a:rPr lang="ru-RU" sz="1400" dirty="0">
                <a:latin typeface="Arial" panose="020B0604020202020204" pitchFamily="34" charset="0"/>
                <a:cs typeface="Arial" panose="020B0604020202020204" pitchFamily="34" charset="0"/>
              </a:rPr>
              <a:t>доступ к подсетям </a:t>
            </a:r>
            <a:r>
              <a:rPr lang="en-US" sz="1400" dirty="0">
                <a:latin typeface="Arial" panose="020B0604020202020204" pitchFamily="34" charset="0"/>
                <a:cs typeface="Arial" panose="020B0604020202020204" pitchFamily="34" charset="0"/>
              </a:rPr>
              <a:t>RTB</a:t>
            </a:r>
            <a:r>
              <a:rPr lang="ru-RU" sz="1400" dirty="0">
                <a:latin typeface="Arial" panose="020B0604020202020204" pitchFamily="34" charset="0"/>
                <a:cs typeface="Arial" panose="020B0604020202020204" pitchFamily="34" charset="0"/>
              </a:rPr>
              <a:t>: от 172.16.1.0/24 до 172.16.31.0/24. Однако этот сводный маршрут включает также сетевые сегменты RTC. В результате RTA переадресует трафик, предназначенный для сетевых сегментов RTC, в RTB, что приводит к потере пакетов данных. Эта проблема вызвана неточным суммированием маршрутов. Чтобы решить эту проблему, сводный маршрут должен быть максимально точным, то есть включать все специфические маршруты, которые необходимо объединить, без лишних маршрутов.</a:t>
            </a:r>
            <a:endParaRPr lang="ru-RU" altLang="zh-CN" sz="1400" dirty="0">
              <a:latin typeface="Arial" panose="020B0604020202020204" pitchFamily="34" charset="0"/>
              <a:cs typeface="Arial" panose="020B0604020202020204" pitchFamily="34" charset="0"/>
            </a:endParaRPr>
          </a:p>
        </p:txBody>
      </p:sp>
      <p:grpSp>
        <p:nvGrpSpPr>
          <p:cNvPr id="5" name="组合 4"/>
          <p:cNvGrpSpPr/>
          <p:nvPr/>
        </p:nvGrpSpPr>
        <p:grpSpPr>
          <a:xfrm>
            <a:off x="3515567" y="2119201"/>
            <a:ext cx="610187" cy="814458"/>
            <a:chOff x="3510215" y="3201266"/>
            <a:chExt cx="610187" cy="814458"/>
          </a:xfrm>
        </p:grpSpPr>
        <p:pic>
          <p:nvPicPr>
            <p:cNvPr id="3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510215" y="3516480"/>
              <a:ext cx="610187" cy="499244"/>
            </a:xfrm>
            <a:prstGeom prst="rect">
              <a:avLst/>
            </a:prstGeom>
            <a:noFill/>
          </p:spPr>
        </p:pic>
        <p:sp>
          <p:nvSpPr>
            <p:cNvPr id="33" name="TextBox 8"/>
            <p:cNvSpPr txBox="1">
              <a:spLocks noChangeArrowheads="1"/>
            </p:cNvSpPr>
            <p:nvPr/>
          </p:nvSpPr>
          <p:spPr bwMode="auto">
            <a:xfrm>
              <a:off x="3549049" y="3201266"/>
              <a:ext cx="538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RTA</a:t>
              </a:r>
              <a:endParaRPr kumimoji="0" lang="ru-RU" altLang="zh-CN" sz="1400" b="1" i="0" u="none" strike="noStrike" kern="0" cap="none" spc="0" normalizeH="0" baseline="0" dirty="0">
                <a:ln>
                  <a:noFill/>
                </a:ln>
                <a:solidFill>
                  <a:prstClr val="black"/>
                </a:solidFill>
                <a:effectLst/>
                <a:uLnTx/>
                <a:uFillTx/>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4" name="组合 3"/>
          <p:cNvGrpSpPr/>
          <p:nvPr/>
        </p:nvGrpSpPr>
        <p:grpSpPr>
          <a:xfrm>
            <a:off x="6199399" y="1316686"/>
            <a:ext cx="610187" cy="814458"/>
            <a:chOff x="5970294" y="1944760"/>
            <a:chExt cx="610187" cy="814458"/>
          </a:xfrm>
        </p:grpSpPr>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5970294" y="2259974"/>
              <a:ext cx="610187" cy="499244"/>
            </a:xfrm>
            <a:prstGeom prst="rect">
              <a:avLst/>
            </a:prstGeom>
            <a:noFill/>
          </p:spPr>
        </p:pic>
        <p:sp>
          <p:nvSpPr>
            <p:cNvPr id="39" name="TextBox 8"/>
            <p:cNvSpPr txBox="1">
              <a:spLocks noChangeArrowheads="1"/>
            </p:cNvSpPr>
            <p:nvPr/>
          </p:nvSpPr>
          <p:spPr bwMode="auto">
            <a:xfrm>
              <a:off x="6014739" y="1944760"/>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RTB</a:t>
              </a:r>
              <a:endParaRPr kumimoji="0" lang="ru-RU" altLang="zh-CN" sz="1400" b="1" i="0" u="none" strike="noStrike" kern="0" cap="none" spc="0" normalizeH="0" baseline="0" dirty="0">
                <a:ln>
                  <a:noFill/>
                </a:ln>
                <a:solidFill>
                  <a:prstClr val="black"/>
                </a:solidFill>
                <a:effectLst/>
                <a:uLnTx/>
                <a:uFillTx/>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3" name="组合 2"/>
          <p:cNvGrpSpPr/>
          <p:nvPr/>
        </p:nvGrpSpPr>
        <p:grpSpPr>
          <a:xfrm>
            <a:off x="6199399" y="2978281"/>
            <a:ext cx="610187" cy="814458"/>
            <a:chOff x="6014738" y="3540924"/>
            <a:chExt cx="610187" cy="814458"/>
          </a:xfrm>
        </p:grpSpPr>
        <p:pic>
          <p:nvPicPr>
            <p:cNvPr id="4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6014738" y="3856138"/>
              <a:ext cx="610187" cy="499244"/>
            </a:xfrm>
            <a:prstGeom prst="rect">
              <a:avLst/>
            </a:prstGeom>
            <a:noFill/>
          </p:spPr>
        </p:pic>
        <p:sp>
          <p:nvSpPr>
            <p:cNvPr id="51" name="TextBox 8"/>
            <p:cNvSpPr txBox="1">
              <a:spLocks noChangeArrowheads="1"/>
            </p:cNvSpPr>
            <p:nvPr/>
          </p:nvSpPr>
          <p:spPr bwMode="auto">
            <a:xfrm>
              <a:off x="6059183" y="3540924"/>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defRPr/>
              </a:pPr>
              <a:r>
                <a:rPr lang="ru-RU" sz="1400" b="1" dirty="0">
                  <a:solidFill>
                    <a:prstClr val="black"/>
                  </a:solidFill>
                  <a:cs typeface="Arial" panose="020B0604020202020204" pitchFamily="34" charset="0"/>
                </a:rPr>
                <a:t>RTC</a:t>
              </a:r>
              <a:endParaRPr kumimoji="0" lang="ru-RU" altLang="zh-CN" sz="1400" b="1" i="0" u="none" strike="noStrike" kern="0" cap="none" spc="0" normalizeH="0" baseline="0" dirty="0">
                <a:ln>
                  <a:noFill/>
                </a:ln>
                <a:solidFill>
                  <a:prstClr val="black"/>
                </a:solidFill>
                <a:effectLst/>
                <a:uLnTx/>
                <a:uFillTx/>
                <a:ea typeface="方正兰亭黑简体" panose="02000000000000000000" pitchFamily="2" charset="-122"/>
                <a:cs typeface="Arial" panose="020B0604020202020204" pitchFamily="34" charset="0"/>
                <a:sym typeface="Huawei Sans" panose="020C0503030203020204" pitchFamily="34" charset="0"/>
              </a:endParaRPr>
            </a:p>
          </p:txBody>
        </p:sp>
      </p:grpSp>
      <p:cxnSp>
        <p:nvCxnSpPr>
          <p:cNvPr id="52" name="直接连接符 51"/>
          <p:cNvCxnSpPr>
            <a:stCxn id="38" idx="1"/>
            <a:endCxn id="30" idx="3"/>
          </p:cNvCxnSpPr>
          <p:nvPr/>
        </p:nvCxnSpPr>
        <p:spPr bwMode="auto">
          <a:xfrm flipH="1">
            <a:off x="4125754" y="1881522"/>
            <a:ext cx="2073645" cy="80251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2" idx="1"/>
            <a:endCxn id="30" idx="3"/>
          </p:cNvCxnSpPr>
          <p:nvPr/>
        </p:nvCxnSpPr>
        <p:spPr bwMode="auto">
          <a:xfrm flipH="1" flipV="1">
            <a:off x="4125754" y="2684037"/>
            <a:ext cx="2073645" cy="8590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5302869" y="1595023"/>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10.0.0.2</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矩形 54"/>
          <p:cNvSpPr/>
          <p:nvPr/>
        </p:nvSpPr>
        <p:spPr>
          <a:xfrm>
            <a:off x="5302869" y="2812583"/>
            <a:ext cx="843501" cy="307777"/>
          </a:xfrm>
          <a:prstGeom prst="rect">
            <a:avLst/>
          </a:prstGeom>
        </p:spPr>
        <p:txBody>
          <a:bodyPr wrap="none">
            <a:spAutoFit/>
          </a:bodyPr>
          <a:lstStyle/>
          <a:p>
            <a:pPr fontAlgn="ctr"/>
            <a:r>
              <a:rPr lang="ru-RU" sz="1400" dirty="0">
                <a:latin typeface="Arial" panose="020B0604020202020204" pitchFamily="34" charset="0"/>
                <a:cs typeface="Arial" panose="020B0604020202020204" pitchFamily="34" charset="0"/>
              </a:rPr>
              <a:t>20.0.0.2</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TextBox 32"/>
          <p:cNvSpPr txBox="1">
            <a:spLocks noChangeArrowheads="1"/>
          </p:cNvSpPr>
          <p:nvPr/>
        </p:nvSpPr>
        <p:spPr bwMode="auto">
          <a:xfrm>
            <a:off x="7152274" y="1401107"/>
            <a:ext cx="1377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172.16.1.0/24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172.16.2.0/24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400" dirty="0">
                <a:cs typeface="Arial" panose="020B0604020202020204" pitchFamily="34" charset="0"/>
              </a:rPr>
              <a:t>...</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172.16.31.0/24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5" name="直接连接符 64"/>
          <p:cNvCxnSpPr>
            <a:endCxn id="38" idx="3"/>
          </p:cNvCxnSpPr>
          <p:nvPr/>
        </p:nvCxnSpPr>
        <p:spPr bwMode="auto">
          <a:xfrm flipH="1">
            <a:off x="6809586" y="1881522"/>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65"/>
          <p:cNvCxnSpPr/>
          <p:nvPr/>
        </p:nvCxnSpPr>
        <p:spPr bwMode="auto">
          <a:xfrm flipH="1">
            <a:off x="7137399" y="1305805"/>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32"/>
          <p:cNvSpPr txBox="1">
            <a:spLocks noChangeArrowheads="1"/>
          </p:cNvSpPr>
          <p:nvPr/>
        </p:nvSpPr>
        <p:spPr bwMode="auto">
          <a:xfrm>
            <a:off x="7152274" y="3096874"/>
            <a:ext cx="1377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400" dirty="0">
                <a:cs typeface="Arial" panose="020B0604020202020204" pitchFamily="34" charset="0"/>
              </a:rPr>
              <a:t>172.16.32.0/24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172.16.33.0/24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algn="ctr" fontAlgn="ctr"/>
            <a:r>
              <a:rPr lang="ru-RU" sz="1400" dirty="0">
                <a:cs typeface="Arial" panose="020B0604020202020204" pitchFamily="34" charset="0"/>
              </a:rPr>
              <a:t>...</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a:p>
            <a:pPr fontAlgn="ctr"/>
            <a:r>
              <a:rPr lang="ru-RU" sz="1400" dirty="0">
                <a:cs typeface="Arial" panose="020B0604020202020204" pitchFamily="34" charset="0"/>
              </a:rPr>
              <a:t>172.16.63.0/24</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8" name="直接连接符 67"/>
          <p:cNvCxnSpPr/>
          <p:nvPr/>
        </p:nvCxnSpPr>
        <p:spPr bwMode="auto">
          <a:xfrm flipH="1">
            <a:off x="6809586" y="3577289"/>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直接连接符 68"/>
          <p:cNvCxnSpPr/>
          <p:nvPr/>
        </p:nvCxnSpPr>
        <p:spPr bwMode="auto">
          <a:xfrm flipH="1">
            <a:off x="7137399" y="3001572"/>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下箭头 63"/>
          <p:cNvSpPr/>
          <p:nvPr/>
        </p:nvSpPr>
        <p:spPr>
          <a:xfrm>
            <a:off x="3467167" y="3482718"/>
            <a:ext cx="619752" cy="577792"/>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1" name="组合 30"/>
          <p:cNvGrpSpPr/>
          <p:nvPr/>
        </p:nvGrpSpPr>
        <p:grpSpPr>
          <a:xfrm>
            <a:off x="7281455" y="88416"/>
            <a:ext cx="4790970" cy="376920"/>
            <a:chOff x="6713130" y="301761"/>
            <a:chExt cx="4790970" cy="376920"/>
          </a:xfrm>
        </p:grpSpPr>
        <p:sp>
          <p:nvSpPr>
            <p:cNvPr id="34" name="五边形 3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35" name="燕尾形 3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燕尾形 35"/>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37" name="燕尾形 36"/>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03091524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Точное суммирование маршрутов (2)</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
        <p:nvSpPr>
          <p:cNvPr id="35" name="Rectangle 5"/>
          <p:cNvSpPr/>
          <p:nvPr/>
        </p:nvSpPr>
        <p:spPr>
          <a:xfrm>
            <a:off x="1877568" y="1862830"/>
            <a:ext cx="1326167"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10.1.1.0/24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36" name="Table 37"/>
          <p:cNvGraphicFramePr>
            <a:graphicFrameLocks noGrp="1"/>
          </p:cNvGraphicFramePr>
          <p:nvPr>
            <p:extLst>
              <p:ext uri="{D42A27DB-BD31-4B8C-83A1-F6EECF244321}">
                <p14:modId xmlns:p14="http://schemas.microsoft.com/office/powerpoint/2010/main" val="3953006609"/>
              </p:ext>
            </p:extLst>
          </p:nvPr>
        </p:nvGraphicFramePr>
        <p:xfrm>
          <a:off x="3310543" y="1854791"/>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7" name="Table 38"/>
          <p:cNvGraphicFramePr>
            <a:graphicFrameLocks noGrp="1"/>
          </p:cNvGraphicFramePr>
          <p:nvPr>
            <p:extLst>
              <p:ext uri="{D42A27DB-BD31-4B8C-83A1-F6EECF244321}">
                <p14:modId xmlns:p14="http://schemas.microsoft.com/office/powerpoint/2010/main" val="514451719"/>
              </p:ext>
            </p:extLst>
          </p:nvPr>
        </p:nvGraphicFramePr>
        <p:xfrm>
          <a:off x="4931927"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8" name="Table 39"/>
          <p:cNvGraphicFramePr>
            <a:graphicFrameLocks noGrp="1"/>
          </p:cNvGraphicFramePr>
          <p:nvPr>
            <p:extLst>
              <p:ext uri="{D42A27DB-BD31-4B8C-83A1-F6EECF244321}">
                <p14:modId xmlns:p14="http://schemas.microsoft.com/office/powerpoint/2010/main" val="3509388466"/>
              </p:ext>
            </p:extLst>
          </p:nvPr>
        </p:nvGraphicFramePr>
        <p:xfrm>
          <a:off x="6516103"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9" name="Table 40"/>
          <p:cNvGraphicFramePr>
            <a:graphicFrameLocks noGrp="1"/>
          </p:cNvGraphicFramePr>
          <p:nvPr>
            <p:extLst>
              <p:ext uri="{D42A27DB-BD31-4B8C-83A1-F6EECF244321}">
                <p14:modId xmlns:p14="http://schemas.microsoft.com/office/powerpoint/2010/main" val="608315533"/>
              </p:ext>
            </p:extLst>
          </p:nvPr>
        </p:nvGraphicFramePr>
        <p:xfrm>
          <a:off x="8121039"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43" name="Rectangle 41"/>
          <p:cNvSpPr/>
          <p:nvPr/>
        </p:nvSpPr>
        <p:spPr>
          <a:xfrm>
            <a:off x="1877568" y="2494842"/>
            <a:ext cx="1326167"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10.1.2.0/24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8" name="Table 42"/>
          <p:cNvGraphicFramePr>
            <a:graphicFrameLocks noGrp="1"/>
          </p:cNvGraphicFramePr>
          <p:nvPr>
            <p:extLst>
              <p:ext uri="{D42A27DB-BD31-4B8C-83A1-F6EECF244321}">
                <p14:modId xmlns:p14="http://schemas.microsoft.com/office/powerpoint/2010/main" val="1654581718"/>
              </p:ext>
            </p:extLst>
          </p:nvPr>
        </p:nvGraphicFramePr>
        <p:xfrm>
          <a:off x="3310543" y="2486803"/>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0" name="Table 43"/>
          <p:cNvGraphicFramePr>
            <a:graphicFrameLocks noGrp="1"/>
          </p:cNvGraphicFramePr>
          <p:nvPr>
            <p:extLst>
              <p:ext uri="{D42A27DB-BD31-4B8C-83A1-F6EECF244321}">
                <p14:modId xmlns:p14="http://schemas.microsoft.com/office/powerpoint/2010/main" val="2272397829"/>
              </p:ext>
            </p:extLst>
          </p:nvPr>
        </p:nvGraphicFramePr>
        <p:xfrm>
          <a:off x="4931927"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1" name="Table 44"/>
          <p:cNvGraphicFramePr>
            <a:graphicFrameLocks noGrp="1"/>
          </p:cNvGraphicFramePr>
          <p:nvPr>
            <p:extLst>
              <p:ext uri="{D42A27DB-BD31-4B8C-83A1-F6EECF244321}">
                <p14:modId xmlns:p14="http://schemas.microsoft.com/office/powerpoint/2010/main" val="3343242801"/>
              </p:ext>
            </p:extLst>
          </p:nvPr>
        </p:nvGraphicFramePr>
        <p:xfrm>
          <a:off x="6516103"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4" name="Table 45"/>
          <p:cNvGraphicFramePr>
            <a:graphicFrameLocks noGrp="1"/>
          </p:cNvGraphicFramePr>
          <p:nvPr>
            <p:extLst>
              <p:ext uri="{D42A27DB-BD31-4B8C-83A1-F6EECF244321}">
                <p14:modId xmlns:p14="http://schemas.microsoft.com/office/powerpoint/2010/main" val="2170301052"/>
              </p:ext>
            </p:extLst>
          </p:nvPr>
        </p:nvGraphicFramePr>
        <p:xfrm>
          <a:off x="8121039"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55" name="Rectangle 46"/>
          <p:cNvSpPr/>
          <p:nvPr/>
        </p:nvSpPr>
        <p:spPr>
          <a:xfrm>
            <a:off x="1877568" y="3113407"/>
            <a:ext cx="1326167" cy="338554"/>
          </a:xfrm>
          <a:prstGeom prst="rect">
            <a:avLst/>
          </a:prstGeom>
        </p:spPr>
        <p:txBody>
          <a:bodyPr wrap="square">
            <a:spAutoFit/>
          </a:bodyPr>
          <a:lstStyle/>
          <a:p>
            <a:pPr algn="r" fontAlgn="ctr"/>
            <a:r>
              <a:rPr lang="ru-RU" sz="1600" dirty="0">
                <a:latin typeface="Arial" panose="020B0604020202020204" pitchFamily="34" charset="0"/>
                <a:cs typeface="Arial" panose="020B0604020202020204" pitchFamily="34" charset="0"/>
              </a:rPr>
              <a:t>10.1.3.0/24</a:t>
            </a:r>
            <a:endParaRPr lang="ru-RU" altLang="zh-CN" sz="16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58" name="Table 47"/>
          <p:cNvGraphicFramePr>
            <a:graphicFrameLocks noGrp="1"/>
          </p:cNvGraphicFramePr>
          <p:nvPr>
            <p:extLst>
              <p:ext uri="{D42A27DB-BD31-4B8C-83A1-F6EECF244321}">
                <p14:modId xmlns:p14="http://schemas.microsoft.com/office/powerpoint/2010/main" val="1492001715"/>
              </p:ext>
            </p:extLst>
          </p:nvPr>
        </p:nvGraphicFramePr>
        <p:xfrm>
          <a:off x="3310543" y="3105368"/>
          <a:ext cx="1442406"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65100">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9" name="Table 48"/>
          <p:cNvGraphicFramePr>
            <a:graphicFrameLocks noGrp="1"/>
          </p:cNvGraphicFramePr>
          <p:nvPr>
            <p:extLst>
              <p:ext uri="{D42A27DB-BD31-4B8C-83A1-F6EECF244321}">
                <p14:modId xmlns:p14="http://schemas.microsoft.com/office/powerpoint/2010/main" val="1149214799"/>
              </p:ext>
            </p:extLst>
          </p:nvPr>
        </p:nvGraphicFramePr>
        <p:xfrm>
          <a:off x="4931927"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60" name="Table 49"/>
          <p:cNvGraphicFramePr>
            <a:graphicFrameLocks noGrp="1"/>
          </p:cNvGraphicFramePr>
          <p:nvPr>
            <p:extLst>
              <p:ext uri="{D42A27DB-BD31-4B8C-83A1-F6EECF244321}">
                <p14:modId xmlns:p14="http://schemas.microsoft.com/office/powerpoint/2010/main" val="918759532"/>
              </p:ext>
            </p:extLst>
          </p:nvPr>
        </p:nvGraphicFramePr>
        <p:xfrm>
          <a:off x="6516103"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rgbClr val="EC7061"/>
                          </a:solidFill>
                          <a:latin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61" name="Table 50"/>
          <p:cNvGraphicFramePr>
            <a:graphicFrameLocks noGrp="1"/>
          </p:cNvGraphicFramePr>
          <p:nvPr>
            <p:extLst>
              <p:ext uri="{D42A27DB-BD31-4B8C-83A1-F6EECF244321}">
                <p14:modId xmlns:p14="http://schemas.microsoft.com/office/powerpoint/2010/main" val="851580105"/>
              </p:ext>
            </p:extLst>
          </p:nvPr>
        </p:nvGraphicFramePr>
        <p:xfrm>
          <a:off x="8121039"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anose="020B0604020202020204" pitchFamily="34" charset="0"/>
                        <a:buNone/>
                      </a:pPr>
                      <a:r>
                        <a:rPr lang="en-US" sz="1500" dirty="0">
                          <a:solidFill>
                            <a:schemeClr val="tx1"/>
                          </a:solidFill>
                          <a:latin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cxnSp>
        <p:nvCxnSpPr>
          <p:cNvPr id="87" name="Straight Connector 8"/>
          <p:cNvCxnSpPr/>
          <p:nvPr/>
        </p:nvCxnSpPr>
        <p:spPr bwMode="auto">
          <a:xfrm flipH="1">
            <a:off x="7608168" y="1194582"/>
            <a:ext cx="0" cy="253825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88" name="Rectangle 62"/>
          <p:cNvSpPr/>
          <p:nvPr/>
        </p:nvSpPr>
        <p:spPr>
          <a:xfrm>
            <a:off x="3733801" y="1362676"/>
            <a:ext cx="631448" cy="338554"/>
          </a:xfrm>
          <a:prstGeom prst="rect">
            <a:avLst/>
          </a:prstGeom>
        </p:spPr>
        <p:txBody>
          <a:bodyPr wrap="square">
            <a:spAutoFit/>
          </a:bodyPr>
          <a:lstStyle/>
          <a:p>
            <a:pPr algn="ctr" fontAlgn="ctr"/>
            <a:r>
              <a:rPr lang="ru-RU" sz="1600" b="1" dirty="0">
                <a:solidFill>
                  <a:srgbClr val="EC7061"/>
                </a:solidFill>
                <a:latin typeface="Arial" panose="020B0604020202020204" pitchFamily="34" charset="0"/>
                <a:cs typeface="Arial" panose="020B0604020202020204" pitchFamily="34" charset="0"/>
              </a:rPr>
              <a:t>10</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9" name="Rectangle 63"/>
          <p:cNvSpPr/>
          <p:nvPr/>
        </p:nvSpPr>
        <p:spPr>
          <a:xfrm>
            <a:off x="5505174" y="1377391"/>
            <a:ext cx="298479" cy="338554"/>
          </a:xfrm>
          <a:prstGeom prst="rect">
            <a:avLst/>
          </a:prstGeom>
        </p:spPr>
        <p:txBody>
          <a:bodyPr wrap="square">
            <a:spAutoFit/>
          </a:bodyPr>
          <a:lstStyle/>
          <a:p>
            <a:pPr algn="ctr" fontAlgn="ctr"/>
            <a:r>
              <a:rPr lang="ru-RU" sz="1600" b="1" dirty="0">
                <a:solidFill>
                  <a:srgbClr val="EC7061"/>
                </a:solidFill>
                <a:latin typeface="Arial" panose="020B0604020202020204" pitchFamily="34" charset="0"/>
                <a:cs typeface="Arial" panose="020B0604020202020204" pitchFamily="34" charset="0"/>
              </a:rPr>
              <a:t>1</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0" name="Rectangle 64"/>
          <p:cNvSpPr/>
          <p:nvPr/>
        </p:nvSpPr>
        <p:spPr>
          <a:xfrm>
            <a:off x="6660119" y="1377391"/>
            <a:ext cx="298480" cy="338554"/>
          </a:xfrm>
          <a:prstGeom prst="rect">
            <a:avLst/>
          </a:prstGeom>
        </p:spPr>
        <p:txBody>
          <a:bodyPr wrap="square">
            <a:spAutoFit/>
          </a:bodyPr>
          <a:lstStyle/>
          <a:p>
            <a:pPr algn="ctr" fontAlgn="ctr"/>
            <a:r>
              <a:rPr lang="ru-RU" sz="1600" b="1" dirty="0">
                <a:solidFill>
                  <a:srgbClr val="EC7061"/>
                </a:solidFill>
                <a:latin typeface="Arial" panose="020B0604020202020204" pitchFamily="34" charset="0"/>
                <a:cs typeface="Arial" panose="020B0604020202020204" pitchFamily="34" charset="0"/>
              </a:rPr>
              <a:t>0</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1" name="Rectangle 65"/>
          <p:cNvSpPr/>
          <p:nvPr/>
        </p:nvSpPr>
        <p:spPr>
          <a:xfrm>
            <a:off x="8488919" y="1377391"/>
            <a:ext cx="298480" cy="338554"/>
          </a:xfrm>
          <a:prstGeom prst="rect">
            <a:avLst/>
          </a:prstGeom>
        </p:spPr>
        <p:txBody>
          <a:bodyPr wrap="square">
            <a:spAutoFit/>
          </a:bodyPr>
          <a:lstStyle/>
          <a:p>
            <a:pPr algn="ctr" fontAlgn="ctr"/>
            <a:r>
              <a:rPr lang="ru-RU" sz="1600" b="1" dirty="0">
                <a:solidFill>
                  <a:srgbClr val="EC7061"/>
                </a:solidFill>
                <a:latin typeface="Arial" panose="020B0604020202020204" pitchFamily="34" charset="0"/>
                <a:cs typeface="Arial" panose="020B0604020202020204" pitchFamily="34" charset="0"/>
              </a:rPr>
              <a:t>0</a:t>
            </a:r>
            <a:endParaRPr lang="ru-RU" altLang="zh-CN" sz="16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2" name="Oval 11"/>
          <p:cNvSpPr/>
          <p:nvPr/>
        </p:nvSpPr>
        <p:spPr bwMode="auto">
          <a:xfrm>
            <a:off x="7809402" y="3665732"/>
            <a:ext cx="720080" cy="720080"/>
          </a:xfrm>
          <a:prstGeom prst="ellipse">
            <a:avLst/>
          </a:prstGeom>
          <a:solidFill>
            <a:srgbClr val="00B0F0"/>
          </a:solidFill>
          <a:ln w="38100"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784225" rtl="0" eaLnBrk="0" fontAlgn="ctr" latinLnBrk="0" hangingPunct="0">
              <a:lnSpc>
                <a:spcPct val="130000"/>
              </a:lnSpc>
              <a:spcBef>
                <a:spcPct val="0"/>
              </a:spcBef>
              <a:spcAft>
                <a:spcPct val="0"/>
              </a:spcAft>
              <a:buClrTx/>
              <a:buSzTx/>
              <a:buFontTx/>
              <a:buNone/>
            </a:pPr>
            <a:r>
              <a:rPr lang="ru-RU" sz="2100" b="1" dirty="0">
                <a:solidFill>
                  <a:schemeClr val="bg1"/>
                </a:solidFill>
                <a:latin typeface="Arial" panose="020B0604020202020204" pitchFamily="34" charset="0"/>
                <a:cs typeface="Arial" panose="020B0604020202020204" pitchFamily="34" charset="0"/>
              </a:rPr>
              <a:t>/22</a:t>
            </a:r>
            <a:endParaRPr kumimoji="0" lang="ru-RU" altLang="zh-CN" sz="2100" b="1" i="0" u="none" strike="noStrike" cap="none" normalizeH="0" baseline="0" dirty="0">
              <a:ln>
                <a:noFill/>
              </a:ln>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矩形 94"/>
          <p:cNvSpPr/>
          <p:nvPr/>
        </p:nvSpPr>
        <p:spPr>
          <a:xfrm>
            <a:off x="1451484" y="4174173"/>
            <a:ext cx="3676080" cy="738664"/>
          </a:xfrm>
          <a:prstGeom prst="rect">
            <a:avLst/>
          </a:prstGeom>
          <a:solidFill>
            <a:srgbClr val="00B0F0">
              <a:alpha val="5000"/>
            </a:srgbClr>
          </a:solidFill>
          <a:ln>
            <a:solidFill>
              <a:srgbClr val="99DFF9"/>
            </a:solidFill>
          </a:ln>
        </p:spPr>
        <p:txBody>
          <a:bodyPr wrap="square" rtlCol="0">
            <a:spAutoFit/>
          </a:bodyPr>
          <a:lstStyle/>
          <a:p>
            <a:pPr fontAlgn="ctr"/>
            <a:r>
              <a:rPr lang="ru-RU" sz="1400" b="1" dirty="0">
                <a:solidFill>
                  <a:prstClr val="black"/>
                </a:solidFill>
                <a:latin typeface="Arial" panose="020B0604020202020204" pitchFamily="34" charset="0"/>
                <a:cs typeface="Arial" panose="020B0604020202020204" pitchFamily="34" charset="0"/>
              </a:rPr>
              <a:t>ip route-static 10.1.1.0 24 12.1.1.2</a:t>
            </a:r>
          </a:p>
          <a:p>
            <a:pPr fontAlgn="ctr"/>
            <a:r>
              <a:rPr lang="ru-RU" sz="1400" b="1" dirty="0">
                <a:solidFill>
                  <a:prstClr val="black"/>
                </a:solidFill>
                <a:latin typeface="Arial" panose="020B0604020202020204" pitchFamily="34" charset="0"/>
                <a:cs typeface="Arial" panose="020B0604020202020204" pitchFamily="34" charset="0"/>
              </a:rPr>
              <a:t>ip route-static 10.1.2.0 24 12.1.1.2</a:t>
            </a:r>
          </a:p>
          <a:p>
            <a:pPr fontAlgn="ctr"/>
            <a:r>
              <a:rPr lang="ru-RU" sz="1400" b="1" dirty="0">
                <a:solidFill>
                  <a:prstClr val="black"/>
                </a:solidFill>
                <a:latin typeface="Arial" panose="020B0604020202020204" pitchFamily="34" charset="0"/>
                <a:cs typeface="Arial" panose="020B0604020202020204" pitchFamily="34" charset="0"/>
              </a:rPr>
              <a:t>ip route-static 10.1.3.0 24 12.1.1.2</a:t>
            </a:r>
          </a:p>
        </p:txBody>
      </p:sp>
      <p:sp>
        <p:nvSpPr>
          <p:cNvPr id="97" name="矩形 96"/>
          <p:cNvSpPr/>
          <p:nvPr/>
        </p:nvSpPr>
        <p:spPr>
          <a:xfrm>
            <a:off x="7716179" y="4500068"/>
            <a:ext cx="3760440" cy="307777"/>
          </a:xfrm>
          <a:prstGeom prst="rect">
            <a:avLst/>
          </a:prstGeom>
          <a:solidFill>
            <a:srgbClr val="00B0F0">
              <a:alpha val="5000"/>
            </a:srgbClr>
          </a:solidFill>
          <a:ln>
            <a:solidFill>
              <a:srgbClr val="99DFF9"/>
            </a:solidFill>
          </a:ln>
        </p:spPr>
        <p:txBody>
          <a:bodyPr wrap="square" rtlCol="0">
            <a:spAutoFit/>
          </a:bodyPr>
          <a:lstStyle/>
          <a:p>
            <a:pPr fontAlgn="ctr"/>
            <a:r>
              <a:rPr lang="ru-RU" sz="1400" b="1" dirty="0">
                <a:solidFill>
                  <a:prstClr val="black"/>
                </a:solidFill>
                <a:latin typeface="Arial" panose="020B0604020202020204" pitchFamily="34" charset="0"/>
                <a:cs typeface="Arial" panose="020B0604020202020204" pitchFamily="34" charset="0"/>
              </a:rPr>
              <a:t>ip route-static 10.1.0.0 22 12.1.1.2</a:t>
            </a:r>
          </a:p>
        </p:txBody>
      </p:sp>
      <p:sp>
        <p:nvSpPr>
          <p:cNvPr id="98" name="Text Box 12"/>
          <p:cNvSpPr txBox="1">
            <a:spLocks noChangeArrowheads="1"/>
          </p:cNvSpPr>
          <p:nvPr/>
        </p:nvSpPr>
        <p:spPr bwMode="auto">
          <a:xfrm>
            <a:off x="4529907" y="5204700"/>
            <a:ext cx="34944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itchFamily="2" charset="-122"/>
              </a:defRPr>
            </a:lvl1pPr>
            <a:lvl2pPr marL="742950" indent="-285750" algn="l" eaLnBrk="0" hangingPunct="0">
              <a:defRPr>
                <a:solidFill>
                  <a:schemeClr val="tx1"/>
                </a:solidFill>
                <a:latin typeface="Arial" panose="020B0604020202020204" pitchFamily="34" charset="0"/>
                <a:ea typeface="宋体" pitchFamily="2" charset="-122"/>
              </a:defRPr>
            </a:lvl2pPr>
            <a:lvl3pPr marL="1143000" indent="-228600" algn="l" eaLnBrk="0" hangingPunct="0">
              <a:defRPr>
                <a:solidFill>
                  <a:schemeClr val="tx1"/>
                </a:solidFill>
                <a:latin typeface="Arial" panose="020B0604020202020204" pitchFamily="34" charset="0"/>
                <a:ea typeface="宋体" pitchFamily="2" charset="-122"/>
              </a:defRPr>
            </a:lvl3pPr>
            <a:lvl4pPr marL="1600200" indent="-228600" algn="l" eaLnBrk="0" hangingPunct="0">
              <a:defRPr>
                <a:solidFill>
                  <a:schemeClr val="tx1"/>
                </a:solidFill>
                <a:latin typeface="Arial" panose="020B0604020202020204" pitchFamily="34" charset="0"/>
                <a:ea typeface="宋体" pitchFamily="2" charset="-122"/>
              </a:defRPr>
            </a:lvl4pPr>
            <a:lvl5pPr marL="2057400" indent="-228600" algn="l"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fontAlgn="ctr" hangingPunct="1">
              <a:spcBef>
                <a:spcPct val="0"/>
              </a:spcBef>
            </a:pPr>
            <a:r>
              <a:rPr lang="ru-RU" sz="1400" dirty="0">
                <a:cs typeface="Arial" panose="020B0604020202020204" pitchFamily="34" charset="0"/>
              </a:rPr>
              <a:t>Точно рассчитайте сводный сетевой адрес и маску, чтобы обеспечить точное суммирование маршрутов.</a:t>
            </a:r>
            <a:endParaRPr lang="ru-RU" altLang="zh-CN" sz="1400" dirty="0">
              <a:ea typeface="方正兰亭黑简体" panose="02000000000000000000" pitchFamily="2" charset="-122"/>
              <a:cs typeface="Arial" panose="020B0604020202020204" pitchFamily="34" charset="0"/>
              <a:sym typeface="Huawei Sans" panose="020C0503030203020204" pitchFamily="34" charset="0"/>
            </a:endParaRPr>
          </a:p>
        </p:txBody>
      </p:sp>
      <p:sp>
        <p:nvSpPr>
          <p:cNvPr id="40" name="下箭头 63"/>
          <p:cNvSpPr/>
          <p:nvPr/>
        </p:nvSpPr>
        <p:spPr>
          <a:xfrm rot="16200000">
            <a:off x="5782673" y="4377075"/>
            <a:ext cx="619752" cy="577792"/>
          </a:xfrm>
          <a:custGeom>
            <a:avLst/>
            <a:gdLst>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7" fmla="*/ 350324 w 1035535"/>
              <a:gd name="connsiteY7" fmla="*/ 91440 h 79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gradFill>
          <a:ln w="19050">
            <a:gradFill flip="none" rotWithShape="1">
              <a:gsLst>
                <a:gs pos="100000">
                  <a:schemeClr val="bg1">
                    <a:lumMod val="100000"/>
                    <a:alpha val="0"/>
                  </a:schemeClr>
                </a:gs>
                <a:gs pos="31000">
                  <a:srgbClr val="FF9933"/>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ru-RU" altLang="zh-CN" sz="1800" dirty="0">
              <a:solidFill>
                <a:prstClr val="white"/>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3" name="组合 32"/>
          <p:cNvGrpSpPr/>
          <p:nvPr/>
        </p:nvGrpSpPr>
        <p:grpSpPr>
          <a:xfrm>
            <a:off x="7281455" y="88416"/>
            <a:ext cx="4790970" cy="376920"/>
            <a:chOff x="6713130" y="301761"/>
            <a:chExt cx="4790970" cy="376920"/>
          </a:xfrm>
        </p:grpSpPr>
        <p:sp>
          <p:nvSpPr>
            <p:cNvPr id="34" name="五边形 3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Рекурсия маршрута</a:t>
              </a:r>
            </a:p>
          </p:txBody>
        </p:sp>
        <p:sp>
          <p:nvSpPr>
            <p:cNvPr id="41" name="燕尾形 4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Маршруты с одинаковой стоимостью</a:t>
              </a:r>
              <a:endParaRPr lang="ru-RU" altLang="zh-CN" sz="1000" kern="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2" name="燕尾形 4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latin typeface="Arial" panose="020B0604020202020204" pitchFamily="34" charset="0"/>
                  <a:cs typeface="Arial" panose="020B0604020202020204" pitchFamily="34" charset="0"/>
                </a:rPr>
                <a:t>Плавающий маршрут</a:t>
              </a:r>
            </a:p>
          </p:txBody>
        </p:sp>
        <p:sp>
          <p:nvSpPr>
            <p:cNvPr id="44" name="燕尾形 43"/>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ru-RU" sz="1000" dirty="0">
                  <a:solidFill>
                    <a:schemeClr val="bg1"/>
                  </a:solidFill>
                  <a:latin typeface="Arial" panose="020B0604020202020204" pitchFamily="34" charset="0"/>
                  <a:cs typeface="Arial" panose="020B0604020202020204" pitchFamily="34" charset="0"/>
                </a:rPr>
                <a:t>Суммирование маршрутов</a:t>
              </a:r>
            </a:p>
          </p:txBody>
        </p:sp>
      </p:grpSp>
    </p:spTree>
    <p:extLst>
      <p:ext uri="{BB962C8B-B14F-4D97-AF65-F5344CB8AC3E}">
        <p14:creationId xmlns:p14="http://schemas.microsoft.com/office/powerpoint/2010/main" val="34004705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ru-RU" dirty="0">
                <a:latin typeface="Arial" panose="020B0604020202020204" pitchFamily="34" charset="0"/>
                <a:cs typeface="Arial" panose="020B0604020202020204" pitchFamily="34" charset="0"/>
              </a:rPr>
              <a:t>Вводная информация: связь между подсетями</a:t>
            </a:r>
          </a:p>
        </p:txBody>
      </p:sp>
      <p:cxnSp>
        <p:nvCxnSpPr>
          <p:cNvPr id="55" name="直接连接符 54"/>
          <p:cNvCxnSpPr>
            <a:endCxn id="26" idx="1"/>
          </p:cNvCxnSpPr>
          <p:nvPr/>
        </p:nvCxnSpPr>
        <p:spPr bwMode="auto">
          <a:xfrm>
            <a:off x="1629759" y="4104846"/>
            <a:ext cx="389254"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0" name="直接连接符 9"/>
          <p:cNvCxnSpPr>
            <a:stCxn id="22" idx="2"/>
            <a:endCxn id="20" idx="0"/>
          </p:cNvCxnSpPr>
          <p:nvPr/>
        </p:nvCxnSpPr>
        <p:spPr bwMode="auto">
          <a:xfrm flipH="1">
            <a:off x="4251992" y="2840345"/>
            <a:ext cx="0" cy="104310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1" name="直接连接符 10"/>
          <p:cNvCxnSpPr>
            <a:stCxn id="21" idx="3"/>
            <a:endCxn id="19" idx="1"/>
          </p:cNvCxnSpPr>
          <p:nvPr/>
        </p:nvCxnSpPr>
        <p:spPr bwMode="auto">
          <a:xfrm>
            <a:off x="3407606" y="2618946"/>
            <a:ext cx="1746795" cy="148590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2" name="直接连接符 11"/>
          <p:cNvCxnSpPr>
            <a:stCxn id="21" idx="3"/>
            <a:endCxn id="22" idx="3"/>
          </p:cNvCxnSpPr>
          <p:nvPr/>
        </p:nvCxnSpPr>
        <p:spPr bwMode="auto">
          <a:xfrm>
            <a:off x="3407606" y="2618946"/>
            <a:ext cx="1114986"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3" name="直接连接符 12"/>
          <p:cNvCxnSpPr>
            <a:stCxn id="27" idx="2"/>
            <a:endCxn id="26" idx="0"/>
          </p:cNvCxnSpPr>
          <p:nvPr/>
        </p:nvCxnSpPr>
        <p:spPr bwMode="auto">
          <a:xfrm flipH="1">
            <a:off x="2289613" y="3583295"/>
            <a:ext cx="0" cy="30015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4" name="直接连接符 13"/>
          <p:cNvCxnSpPr/>
          <p:nvPr/>
        </p:nvCxnSpPr>
        <p:spPr bwMode="auto">
          <a:xfrm>
            <a:off x="2401543" y="4104846"/>
            <a:ext cx="2229211"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5" name="直接连接符 14"/>
          <p:cNvCxnSpPr>
            <a:endCxn id="19" idx="0"/>
          </p:cNvCxnSpPr>
          <p:nvPr/>
        </p:nvCxnSpPr>
        <p:spPr bwMode="auto">
          <a:xfrm flipH="1">
            <a:off x="5425001" y="3377558"/>
            <a:ext cx="12335" cy="5058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6" name="直接连接符 15"/>
          <p:cNvCxnSpPr/>
          <p:nvPr/>
        </p:nvCxnSpPr>
        <p:spPr bwMode="auto">
          <a:xfrm flipH="1">
            <a:off x="3317027" y="3377558"/>
            <a:ext cx="1313727" cy="7272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7" name="直接连接符 16"/>
          <p:cNvCxnSpPr>
            <a:stCxn id="27" idx="3"/>
            <a:endCxn id="24" idx="1"/>
          </p:cNvCxnSpPr>
          <p:nvPr/>
        </p:nvCxnSpPr>
        <p:spPr bwMode="auto">
          <a:xfrm>
            <a:off x="2560213" y="3361896"/>
            <a:ext cx="2594188"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pic>
        <p:nvPicPr>
          <p:cNvPr id="1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866406" y="3883446"/>
            <a:ext cx="541200" cy="442799"/>
          </a:xfrm>
          <a:prstGeom prst="rect">
            <a:avLst/>
          </a:prstGeom>
        </p:spPr>
      </p:pic>
      <p:pic>
        <p:nvPicPr>
          <p:cNvPr id="19"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54401" y="3883446"/>
            <a:ext cx="541200" cy="442799"/>
          </a:xfrm>
          <a:prstGeom prst="rect">
            <a:avLst/>
          </a:prstGeom>
        </p:spPr>
      </p:pic>
      <p:pic>
        <p:nvPicPr>
          <p:cNvPr id="20"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981392" y="3883446"/>
            <a:ext cx="541200" cy="442799"/>
          </a:xfrm>
          <a:prstGeom prst="rect">
            <a:avLst/>
          </a:prstGeom>
        </p:spPr>
      </p:pic>
      <p:pic>
        <p:nvPicPr>
          <p:cNvPr id="21"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866406" y="2397546"/>
            <a:ext cx="541200" cy="442799"/>
          </a:xfrm>
          <a:prstGeom prst="rect">
            <a:avLst/>
          </a:prstGeom>
        </p:spPr>
      </p:pic>
      <p:pic>
        <p:nvPicPr>
          <p:cNvPr id="22"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981392" y="2397546"/>
            <a:ext cx="541200" cy="442799"/>
          </a:xfrm>
          <a:prstGeom prst="rect">
            <a:avLst/>
          </a:prstGeom>
        </p:spPr>
      </p:pic>
      <p:pic>
        <p:nvPicPr>
          <p:cNvPr id="23"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866406" y="3140496"/>
            <a:ext cx="541200" cy="442799"/>
          </a:xfrm>
          <a:prstGeom prst="rect">
            <a:avLst/>
          </a:prstGeom>
        </p:spPr>
      </p:pic>
      <p:pic>
        <p:nvPicPr>
          <p:cNvPr id="24"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5154401" y="3140496"/>
            <a:ext cx="541200" cy="442799"/>
          </a:xfrm>
          <a:prstGeom prst="rect">
            <a:avLst/>
          </a:prstGeom>
        </p:spPr>
      </p:pic>
      <p:pic>
        <p:nvPicPr>
          <p:cNvPr id="25"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981392" y="3140496"/>
            <a:ext cx="541200" cy="442799"/>
          </a:xfrm>
          <a:prstGeom prst="rect">
            <a:avLst/>
          </a:prstGeom>
        </p:spPr>
      </p:pic>
      <p:pic>
        <p:nvPicPr>
          <p:cNvPr id="26"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019013" y="3883446"/>
            <a:ext cx="541200" cy="442799"/>
          </a:xfrm>
          <a:prstGeom prst="rect">
            <a:avLst/>
          </a:prstGeom>
        </p:spPr>
      </p:pic>
      <p:pic>
        <p:nvPicPr>
          <p:cNvPr id="27"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2019013" y="3140496"/>
            <a:ext cx="541200" cy="442799"/>
          </a:xfrm>
          <a:prstGeom prst="rect">
            <a:avLst/>
          </a:prstGeom>
        </p:spPr>
      </p:pic>
      <p:cxnSp>
        <p:nvCxnSpPr>
          <p:cNvPr id="44" name="直接连接符 43"/>
          <p:cNvCxnSpPr>
            <a:stCxn id="22" idx="3"/>
          </p:cNvCxnSpPr>
          <p:nvPr/>
        </p:nvCxnSpPr>
        <p:spPr bwMode="auto">
          <a:xfrm>
            <a:off x="4522592" y="2618946"/>
            <a:ext cx="832353"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grpSp>
        <p:nvGrpSpPr>
          <p:cNvPr id="2" name="组合 1"/>
          <p:cNvGrpSpPr/>
          <p:nvPr/>
        </p:nvGrpSpPr>
        <p:grpSpPr>
          <a:xfrm>
            <a:off x="763156" y="3716338"/>
            <a:ext cx="884719" cy="504056"/>
            <a:chOff x="1276399" y="3753790"/>
            <a:chExt cx="1200690" cy="684076"/>
          </a:xfrm>
        </p:grpSpPr>
        <p:pic>
          <p:nvPicPr>
            <p:cNvPr id="38" name="图片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39" name="矩形 38"/>
            <p:cNvSpPr/>
            <p:nvPr/>
          </p:nvSpPr>
          <p:spPr>
            <a:xfrm>
              <a:off x="1276399" y="3846662"/>
              <a:ext cx="1163502" cy="417697"/>
            </a:xfrm>
            <a:prstGeom prst="rect">
              <a:avLst/>
            </a:prstGeom>
          </p:spPr>
          <p:txBody>
            <a:bodyPr wrap="square">
              <a:spAutoFit/>
            </a:bodyPr>
            <a:lstStyle/>
            <a:p>
              <a:pPr algn="ctr" fontAlgn="ctr"/>
              <a:r>
                <a:rPr lang="en-US" sz="1400" dirty="0">
                  <a:latin typeface="Huawei Sans" panose="020C0503030203020204" pitchFamily="34" charset="0"/>
                </a:rPr>
                <a:t>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1" name="组合 40"/>
          <p:cNvGrpSpPr/>
          <p:nvPr/>
        </p:nvGrpSpPr>
        <p:grpSpPr>
          <a:xfrm>
            <a:off x="4896136" y="2441778"/>
            <a:ext cx="897378" cy="511837"/>
            <a:chOff x="1277734" y="3753790"/>
            <a:chExt cx="1199355" cy="684076"/>
          </a:xfrm>
        </p:grpSpPr>
        <p:pic>
          <p:nvPicPr>
            <p:cNvPr id="42" name="图片 4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43" name="矩形 42"/>
            <p:cNvSpPr/>
            <p:nvPr/>
          </p:nvSpPr>
          <p:spPr>
            <a:xfrm>
              <a:off x="1300642" y="3859803"/>
              <a:ext cx="1163500" cy="411347"/>
            </a:xfrm>
            <a:prstGeom prst="rect">
              <a:avLst/>
            </a:prstGeom>
          </p:spPr>
          <p:txBody>
            <a:bodyPr wrap="square">
              <a:spAutoFit/>
            </a:bodyPr>
            <a:lstStyle/>
            <a:p>
              <a:pPr algn="ctr" fontAlgn="ctr"/>
              <a:r>
                <a:rPr lang="en-US" sz="1400" dirty="0">
                  <a:latin typeface="Huawei Sans" panose="020C0503030203020204" pitchFamily="34" charset="0"/>
                </a:rPr>
                <a:t>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6" name="任意多边形 55"/>
          <p:cNvSpPr/>
          <p:nvPr/>
        </p:nvSpPr>
        <p:spPr bwMode="auto">
          <a:xfrm>
            <a:off x="1665763" y="2736694"/>
            <a:ext cx="3230373" cy="1244600"/>
          </a:xfrm>
          <a:custGeom>
            <a:avLst/>
            <a:gdLst>
              <a:gd name="connsiteX0" fmla="*/ 0 w 3721100"/>
              <a:gd name="connsiteY0" fmla="*/ 1244600 h 1244600"/>
              <a:gd name="connsiteX1" fmla="*/ 1320800 w 3721100"/>
              <a:gd name="connsiteY1" fmla="*/ 1244600 h 1244600"/>
              <a:gd name="connsiteX2" fmla="*/ 2679700 w 3721100"/>
              <a:gd name="connsiteY2" fmla="*/ 558800 h 1244600"/>
              <a:gd name="connsiteX3" fmla="*/ 2679700 w 3721100"/>
              <a:gd name="connsiteY3" fmla="*/ 0 h 1244600"/>
              <a:gd name="connsiteX4" fmla="*/ 3721100 w 3721100"/>
              <a:gd name="connsiteY4" fmla="*/ 0 h 124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100" h="1244600">
                <a:moveTo>
                  <a:pt x="0" y="1244600"/>
                </a:moveTo>
                <a:lnTo>
                  <a:pt x="1320800" y="1244600"/>
                </a:lnTo>
                <a:lnTo>
                  <a:pt x="2679700" y="558800"/>
                </a:lnTo>
                <a:lnTo>
                  <a:pt x="2679700" y="0"/>
                </a:lnTo>
                <a:lnTo>
                  <a:pt x="3721100" y="0"/>
                </a:lnTo>
              </a:path>
            </a:pathLst>
          </a:custGeom>
          <a:noFill/>
          <a:ln w="25400" cap="flat" cmpd="sng" algn="ctr">
            <a:solidFill>
              <a:srgbClr val="00B0F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30000"/>
              </a:lnSpc>
              <a:spcBef>
                <a:spcPct val="0"/>
              </a:spcBef>
              <a:spcAft>
                <a:spcPct val="0"/>
              </a:spcAft>
              <a:buClrTx/>
              <a:buSzTx/>
              <a:buFontTx/>
              <a:buNone/>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p:cNvCxnSpPr/>
          <p:nvPr/>
        </p:nvCxnSpPr>
        <p:spPr>
          <a:xfrm flipH="1">
            <a:off x="2286775" y="4328457"/>
            <a:ext cx="1" cy="510918"/>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1166216" y="4859428"/>
            <a:ext cx="2349932" cy="553666"/>
          </a:xfrm>
          <a:prstGeom prst="roundRect">
            <a:avLst>
              <a:gd name="adj" fmla="val 2303"/>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400" dirty="0">
                <a:solidFill>
                  <a:schemeClr val="tx1"/>
                </a:solidFill>
                <a:latin typeface="Arial" panose="020B0604020202020204" pitchFamily="34" charset="0"/>
                <a:cs typeface="Arial" panose="020B0604020202020204" pitchFamily="34" charset="0"/>
              </a:rPr>
              <a:t>Как связаться с сетью M?</a:t>
            </a:r>
          </a:p>
        </p:txBody>
      </p:sp>
      <p:sp>
        <p:nvSpPr>
          <p:cNvPr id="57" name="矩形 56"/>
          <p:cNvSpPr/>
          <p:nvPr/>
        </p:nvSpPr>
        <p:spPr>
          <a:xfrm>
            <a:off x="6181814" y="2271327"/>
            <a:ext cx="5394753" cy="2502223"/>
          </a:xfrm>
          <a:prstGeom prst="rect">
            <a:avLst/>
          </a:prstGeom>
        </p:spPr>
        <p:txBody>
          <a:bodyPr wrap="square" anchor="t">
            <a:spAutoFit/>
          </a:bodyPr>
          <a:lstStyle/>
          <a:p>
            <a:pPr marL="301625" lvl="0" indent="-301625" defTabSz="801688" fontAlgn="ctr">
              <a:lnSpc>
                <a:spcPct val="140000"/>
              </a:lnSpc>
              <a:spcBef>
                <a:spcPct val="30000"/>
              </a:spcBef>
              <a:spcAft>
                <a:spcPct val="0"/>
              </a:spcAft>
              <a:buSzTx/>
              <a:buFont typeface="Arial" panose="020B0604020202020204" pitchFamily="34" charset="0"/>
              <a:buChar char="•"/>
            </a:pPr>
            <a:r>
              <a:rPr lang="ru-RU" dirty="0">
                <a:solidFill>
                  <a:prstClr val="black"/>
                </a:solidFill>
                <a:latin typeface="Arial" panose="020B0604020202020204" pitchFamily="34" charset="0"/>
                <a:cs typeface="Arial" panose="020B0604020202020204" pitchFamily="34" charset="0"/>
              </a:rPr>
              <a:t>IP-адрес идентифицирует узел в сети. Каждый IP-адрес принадлежит уникальной подсети. Подсети могут располагаться в разных </a:t>
            </a:r>
            <a:r>
              <a:rPr lang="ru-RU" dirty="0">
                <a:solidFill>
                  <a:srgbClr val="151515"/>
                </a:solidFill>
                <a:latin typeface="Arial" panose="020B0604020202020204" pitchFamily="34" charset="0"/>
                <a:cs typeface="Arial" panose="020B0604020202020204" pitchFamily="34" charset="0"/>
              </a:rPr>
              <a:t>частях</a:t>
            </a:r>
            <a:r>
              <a:rPr lang="ru-RU" dirty="0">
                <a:solidFill>
                  <a:prstClr val="black"/>
                </a:solidFill>
                <a:latin typeface="Arial" panose="020B0604020202020204" pitchFamily="34" charset="0"/>
                <a:cs typeface="Arial" panose="020B0604020202020204" pitchFamily="34" charset="0"/>
              </a:rPr>
              <a:t> сети.</a:t>
            </a:r>
            <a:endParaRPr lang="ru-RU" altLang="zh-CN" kern="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dirty="0">
                <a:solidFill>
                  <a:srgbClr val="151515"/>
                </a:solidFill>
                <a:latin typeface="Arial" panose="020B0604020202020204" pitchFamily="34" charset="0"/>
                <a:cs typeface="Arial" panose="020B0604020202020204" pitchFamily="34" charset="0"/>
              </a:rPr>
              <a:t>IP-подсети, расположенные в разных местах, должны взаимодействовать друг с другом.</a:t>
            </a:r>
            <a:endParaRPr lang="ru-RU" altLang="zh-CN" kern="0" dirty="0">
              <a:solidFill>
                <a:srgbClr val="151515"/>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39750001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dirty="0">
                <a:latin typeface="Arial" panose="020B0604020202020204" pitchFamily="34" charset="0"/>
                <a:cs typeface="Arial" panose="020B0604020202020204" pitchFamily="34" charset="0"/>
              </a:rPr>
              <a:t>Как маршрутизатор выбирает оптимальный маршрут?</a:t>
            </a:r>
            <a:endParaRPr lang="ru-RU" altLang="zh-CN" dirty="0">
              <a:latin typeface="Arial" panose="020B0604020202020204" pitchFamily="34" charset="0"/>
              <a:cs typeface="Arial" panose="020B0604020202020204" pitchFamily="34" charset="0"/>
              <a:sym typeface="Huawei Sans" panose="020C0503030203020204" pitchFamily="34" charset="0"/>
            </a:endParaRPr>
          </a:p>
          <a:p>
            <a:r>
              <a:rPr lang="ru-RU" dirty="0">
                <a:latin typeface="Arial" panose="020B0604020202020204" pitchFamily="34" charset="0"/>
                <a:cs typeface="Arial" panose="020B0604020202020204" pitchFamily="34" charset="0"/>
              </a:rPr>
              <a:t>Как настроить плавающий маршрут?</a:t>
            </a:r>
            <a:endParaRPr lang="ru-RU" altLang="zh-CN" dirty="0">
              <a:latin typeface="Arial" panose="020B0604020202020204" pitchFamily="34" charset="0"/>
              <a:cs typeface="Arial" panose="020B0604020202020204" pitchFamily="34" charset="0"/>
              <a:sym typeface="Huawei Sans" panose="020C0503030203020204" pitchFamily="34" charset="0"/>
            </a:endParaRPr>
          </a:p>
          <a:p>
            <a:r>
              <a:rPr lang="ru-RU" dirty="0">
                <a:latin typeface="Arial" panose="020B0604020202020204" pitchFamily="34" charset="0"/>
                <a:cs typeface="Arial" panose="020B0604020202020204" pitchFamily="34" charset="0"/>
              </a:rPr>
              <a:t>Каким будет сводный маршрут для маршрутов к адресам 10.1.1.0/24, 10.1.3.0/24 и 10.1.9.0/24?</a:t>
            </a:r>
            <a:endParaRPr lang="ru-RU" altLang="zh-CN" dirty="0">
              <a:latin typeface="Arial" panose="020B0604020202020204" pitchFamily="34" charset="0"/>
              <a:cs typeface="Arial" panose="020B0604020202020204" pitchFamily="34" charset="0"/>
              <a:sym typeface="Huawei Sans" panose="020C0503030203020204" pitchFamily="34" charset="0"/>
            </a:endParaRPr>
          </a:p>
          <a:p>
            <a:pPr lvl="1"/>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427420158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sz="quarter" idx="11"/>
          </p:nvPr>
        </p:nvSpPr>
        <p:spPr>
          <a:xfrm>
            <a:off x="452438" y="1241425"/>
            <a:ext cx="11306175" cy="4679950"/>
          </a:xfrm>
        </p:spPr>
        <p:txBody>
          <a:bodyPr/>
          <a:lstStyle/>
          <a:p>
            <a:r>
              <a:rPr lang="ru-RU" dirty="0">
                <a:latin typeface="Arial" panose="020B0604020202020204" pitchFamily="34" charset="0"/>
                <a:cs typeface="Arial" panose="020B0604020202020204" pitchFamily="34" charset="0"/>
              </a:rPr>
              <a:t>В этом разделе рассмотрены основные понятия, связанные с маршрутами, инструкции, которые получают маршрутизаторы от маршрутов по пересылке</a:t>
            </a:r>
            <a:r>
              <a:rPr lang="ru-RU" dirty="0">
                <a:solidFill>
                  <a:srgbClr val="FF0000"/>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IP-пакетов, общие атрибуты маршрутов и маршруты по умолчанию (специальные статические маршруты).</a:t>
            </a:r>
            <a:endParaRPr lang="ru-RU" altLang="zh-CN" dirty="0">
              <a:latin typeface="Arial" panose="020B0604020202020204" pitchFamily="34" charset="0"/>
              <a:cs typeface="Arial" panose="020B0604020202020204" pitchFamily="34" charset="0"/>
              <a:sym typeface="Huawei Sans" panose="020C0503030203020204" pitchFamily="34" charset="0"/>
            </a:endParaRPr>
          </a:p>
          <a:p>
            <a:r>
              <a:rPr lang="ru-RU" dirty="0">
                <a:latin typeface="Arial" panose="020B0604020202020204" pitchFamily="34" charset="0"/>
                <a:cs typeface="Arial" panose="020B0604020202020204" pitchFamily="34" charset="0"/>
              </a:rPr>
              <a:t>Кроме того, в этом разделе описываются расширенные возможности маршрутизации, включая рекурсию маршрутизации, плавающие маршруты и маршруты с одинаковой стоимостью, которые широко используются в существующих сетях.</a:t>
            </a:r>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86054134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5029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4472023" y="3391904"/>
            <a:ext cx="3240360" cy="2050058"/>
          </a:xfrm>
          <a:custGeom>
            <a:avLst/>
            <a:gdLst>
              <a:gd name="connsiteX0" fmla="*/ 0 w 2245106"/>
              <a:gd name="connsiteY0" fmla="*/ 0 h 2050058"/>
              <a:gd name="connsiteX1" fmla="*/ 2245106 w 2245106"/>
              <a:gd name="connsiteY1" fmla="*/ 0 h 2050058"/>
              <a:gd name="connsiteX2" fmla="*/ 2245106 w 2245106"/>
              <a:gd name="connsiteY2" fmla="*/ 2050058 h 2050058"/>
              <a:gd name="connsiteX3" fmla="*/ 0 w 2245106"/>
              <a:gd name="connsiteY3" fmla="*/ 2050058 h 2050058"/>
              <a:gd name="connsiteX4" fmla="*/ 0 w 2245106"/>
              <a:gd name="connsiteY4" fmla="*/ 0 h 205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106" h="2050057">
                <a:moveTo>
                  <a:pt x="0" y="0"/>
                </a:moveTo>
                <a:lnTo>
                  <a:pt x="2245106" y="0"/>
                </a:lnTo>
                <a:lnTo>
                  <a:pt x="2245106" y="2050058"/>
                </a:lnTo>
                <a:lnTo>
                  <a:pt x="0" y="2050058"/>
                </a:lnTo>
                <a:lnTo>
                  <a:pt x="0" y="0"/>
                </a:lnTo>
                <a:close/>
              </a:path>
            </a:pathLst>
          </a:custGeom>
          <a:solidFill>
            <a:srgbClr val="FFFFFF"/>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ru-RU" altLang="zh-CN" sz="1600" kern="0" dirty="0">
              <a:solidFill>
                <a:srgbClr val="1D1D1A"/>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1" name="文本占位符 130"/>
          <p:cNvSpPr>
            <a:spLocks noGrp="1"/>
          </p:cNvSpPr>
          <p:nvPr>
            <p:ph type="body" sz="quarter" idx="10"/>
          </p:nvPr>
        </p:nvSpPr>
        <p:spPr>
          <a:xfrm>
            <a:off x="451877" y="1242453"/>
            <a:ext cx="11306175" cy="1427954"/>
          </a:xfrm>
        </p:spPr>
        <p:txBody>
          <a:bodyPr/>
          <a:lstStyle/>
          <a:p>
            <a:r>
              <a:rPr lang="ru-RU" sz="1500" dirty="0">
                <a:solidFill>
                  <a:srgbClr val="151515"/>
                </a:solidFill>
                <a:latin typeface="Arial" panose="020B0604020202020204" pitchFamily="34" charset="0"/>
                <a:cs typeface="Arial" panose="020B0604020202020204" pitchFamily="34" charset="0"/>
              </a:rPr>
              <a:t>Маршрут</a:t>
            </a:r>
            <a:r>
              <a:rPr lang="ru-RU" sz="1500" dirty="0">
                <a:latin typeface="Arial" panose="020B0604020202020204" pitchFamily="34" charset="0"/>
                <a:cs typeface="Arial" panose="020B0604020202020204" pitchFamily="34" charset="0"/>
              </a:rPr>
              <a:t> </a:t>
            </a:r>
            <a:r>
              <a:rPr lang="ru-RU" sz="1500" dirty="0">
                <a:solidFill>
                  <a:srgbClr val="151515"/>
                </a:solidFill>
                <a:latin typeface="Arial" panose="020B0604020202020204" pitchFamily="34" charset="0"/>
                <a:cs typeface="Arial" panose="020B0604020202020204" pitchFamily="34" charset="0"/>
              </a:rPr>
              <a:t>– это информация о пути, используемая </a:t>
            </a:r>
            <a:r>
              <a:rPr lang="ru-RU" sz="1500" dirty="0">
                <a:latin typeface="Arial" panose="020B0604020202020204" pitchFamily="34" charset="0"/>
                <a:cs typeface="Arial" panose="020B0604020202020204" pitchFamily="34" charset="0"/>
              </a:rPr>
              <a:t>для пересылки пакетов.</a:t>
            </a:r>
            <a:endParaRPr lang="ru-RU" altLang="zh-CN" sz="1500" dirty="0">
              <a:latin typeface="Arial" panose="020B0604020202020204" pitchFamily="34" charset="0"/>
              <a:cs typeface="Arial" panose="020B0604020202020204" pitchFamily="34" charset="0"/>
              <a:sym typeface="Huawei Sans" panose="020C0503030203020204" pitchFamily="34" charset="0"/>
            </a:endParaRPr>
          </a:p>
          <a:p>
            <a:r>
              <a:rPr lang="ru-RU" sz="1500" dirty="0">
                <a:latin typeface="Arial" panose="020B0604020202020204" pitchFamily="34" charset="0"/>
                <a:cs typeface="Arial" panose="020B0604020202020204" pitchFamily="34" charset="0"/>
              </a:rPr>
              <a:t>Устройство маршрутизации – это сетевое устройство, которое переадресует пакеты в подсеть назначения на основе маршрутов. Наиболее распространенным устройством маршрутизации является маршрутизатор.</a:t>
            </a:r>
            <a:endParaRPr lang="ru-RU" altLang="zh-CN" sz="1500" dirty="0">
              <a:latin typeface="Arial" panose="020B0604020202020204" pitchFamily="34" charset="0"/>
              <a:cs typeface="Arial" panose="020B0604020202020204" pitchFamily="34" charset="0"/>
              <a:sym typeface="Huawei Sans" panose="020C0503030203020204" pitchFamily="34" charset="0"/>
            </a:endParaRPr>
          </a:p>
          <a:p>
            <a:r>
              <a:rPr lang="ru-RU" sz="1500" dirty="0">
                <a:latin typeface="Arial" panose="020B0604020202020204" pitchFamily="34" charset="0"/>
                <a:cs typeface="Arial" panose="020B0604020202020204" pitchFamily="34" charset="0"/>
              </a:rPr>
              <a:t>Устройство маршрутизации поддерживает таблицу IP-маршрутизации, которая хранит информацию маршрутизации.</a:t>
            </a:r>
            <a:endParaRPr lang="ru-RU" altLang="zh-CN" sz="1500" dirty="0">
              <a:latin typeface="Arial" panose="020B0604020202020204" pitchFamily="34" charset="0"/>
              <a:cs typeface="Arial" panose="020B0604020202020204" pitchFamily="34" charset="0"/>
              <a:sym typeface="Huawei Sans" panose="020C0503030203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Маршруты</a:t>
            </a:r>
          </a:p>
        </p:txBody>
      </p:sp>
      <p:sp>
        <p:nvSpPr>
          <p:cNvPr id="88" name="矩形 87"/>
          <p:cNvSpPr/>
          <p:nvPr/>
        </p:nvSpPr>
        <p:spPr>
          <a:xfrm>
            <a:off x="4561042" y="4519993"/>
            <a:ext cx="648072" cy="307777"/>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R1</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9" name="矩形 88"/>
          <p:cNvSpPr/>
          <p:nvPr/>
        </p:nvSpPr>
        <p:spPr>
          <a:xfrm>
            <a:off x="5917765" y="4519993"/>
            <a:ext cx="648072" cy="307777"/>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R2</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0" name="矩形 89"/>
          <p:cNvSpPr/>
          <p:nvPr/>
        </p:nvSpPr>
        <p:spPr>
          <a:xfrm>
            <a:off x="7111282" y="4517897"/>
            <a:ext cx="648072" cy="307777"/>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R3</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6" name="直接连接符 105"/>
          <p:cNvCxnSpPr/>
          <p:nvPr/>
        </p:nvCxnSpPr>
        <p:spPr bwMode="auto">
          <a:xfrm flipH="1">
            <a:off x="7684803" y="511101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0" name="图片 1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03897" y="4770396"/>
            <a:ext cx="1199355" cy="684076"/>
          </a:xfrm>
          <a:prstGeom prst="rect">
            <a:avLst/>
          </a:prstGeom>
        </p:spPr>
      </p:pic>
      <p:pic>
        <p:nvPicPr>
          <p:cNvPr id="122" name="图片 12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96485" y="4770396"/>
            <a:ext cx="1199355" cy="684076"/>
          </a:xfrm>
          <a:prstGeom prst="rect">
            <a:avLst/>
          </a:prstGeom>
        </p:spPr>
      </p:pic>
      <p:sp>
        <p:nvSpPr>
          <p:cNvPr id="127" name="矩形 126"/>
          <p:cNvSpPr/>
          <p:nvPr/>
        </p:nvSpPr>
        <p:spPr>
          <a:xfrm>
            <a:off x="2840470" y="4939789"/>
            <a:ext cx="1163501" cy="307777"/>
          </a:xfrm>
          <a:prstGeom prst="rect">
            <a:avLst/>
          </a:prstGeom>
        </p:spPr>
        <p:txBody>
          <a:bodyPr wrap="square">
            <a:spAutoFit/>
          </a:bodyPr>
          <a:lstStyle/>
          <a:p>
            <a:pPr algn="ctr" fontAlgn="ctr"/>
            <a:r>
              <a:rPr lang="ru-RU" sz="1400" dirty="0">
                <a:latin typeface="Arial" panose="020B0604020202020204" pitchFamily="34" charset="0"/>
                <a:cs typeface="Arial" panose="020B0604020202020204" pitchFamily="34" charset="0"/>
              </a:rPr>
              <a:t>N</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9" name="矩形 128"/>
          <p:cNvSpPr/>
          <p:nvPr/>
        </p:nvSpPr>
        <p:spPr>
          <a:xfrm>
            <a:off x="8114411" y="4939789"/>
            <a:ext cx="1163501" cy="307777"/>
          </a:xfrm>
          <a:prstGeom prst="rect">
            <a:avLst/>
          </a:prstGeom>
        </p:spPr>
        <p:txBody>
          <a:bodyPr wrap="square">
            <a:spAutoFit/>
          </a:bodyPr>
          <a:lstStyle/>
          <a:p>
            <a:pPr algn="ctr" fontAlgn="ctr"/>
            <a:r>
              <a:rPr lang="ru-RU" sz="1400" dirty="0">
                <a:latin typeface="Arial" panose="020B0604020202020204" pitchFamily="34" charset="0"/>
                <a:cs typeface="Arial" panose="020B0604020202020204" pitchFamily="34" charset="0"/>
              </a:rPr>
              <a:t>M</a:t>
            </a:r>
            <a:endParaRPr lang="ru-RU" altLang="zh-CN" sz="1400"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32" name="直接连接符 131"/>
          <p:cNvCxnSpPr>
            <a:stCxn id="120" idx="3"/>
            <a:endCxn id="122" idx="1"/>
          </p:cNvCxnSpPr>
          <p:nvPr/>
        </p:nvCxnSpPr>
        <p:spPr bwMode="auto">
          <a:xfrm>
            <a:off x="4003252" y="5112434"/>
            <a:ext cx="40932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1" name="矩形 50"/>
          <p:cNvSpPr/>
          <p:nvPr/>
        </p:nvSpPr>
        <p:spPr>
          <a:xfrm>
            <a:off x="5730122" y="3416688"/>
            <a:ext cx="648072" cy="307777"/>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R4</a:t>
            </a:r>
            <a:endParaRPr lang="ru-RU" altLang="zh-CN" sz="1400" b="1" dirty="0">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2" name="直接连接符 51"/>
          <p:cNvCxnSpPr>
            <a:endCxn id="48" idx="0"/>
          </p:cNvCxnSpPr>
          <p:nvPr/>
        </p:nvCxnSpPr>
        <p:spPr bwMode="auto">
          <a:xfrm flipH="1">
            <a:off x="6049869" y="4205204"/>
            <a:ext cx="0" cy="6614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4" idx="3"/>
            <a:endCxn id="49" idx="0"/>
          </p:cNvCxnSpPr>
          <p:nvPr/>
        </p:nvCxnSpPr>
        <p:spPr bwMode="auto">
          <a:xfrm>
            <a:off x="6319869" y="3984295"/>
            <a:ext cx="1061413" cy="8823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任意多边形 12"/>
          <p:cNvSpPr/>
          <p:nvPr/>
        </p:nvSpPr>
        <p:spPr bwMode="auto">
          <a:xfrm>
            <a:off x="4003971"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2" name="任意多边形 61"/>
          <p:cNvSpPr/>
          <p:nvPr/>
        </p:nvSpPr>
        <p:spPr bwMode="auto">
          <a:xfrm>
            <a:off x="5228107"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任意多边形 62"/>
          <p:cNvSpPr/>
          <p:nvPr/>
        </p:nvSpPr>
        <p:spPr bwMode="auto">
          <a:xfrm>
            <a:off x="6416239"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4" name="任意多边形 63"/>
          <p:cNvSpPr/>
          <p:nvPr/>
        </p:nvSpPr>
        <p:spPr bwMode="auto">
          <a:xfrm>
            <a:off x="7712383"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矩形 67"/>
          <p:cNvSpPr/>
          <p:nvPr/>
        </p:nvSpPr>
        <p:spPr>
          <a:xfrm>
            <a:off x="3357981" y="4568772"/>
            <a:ext cx="774203" cy="274594"/>
          </a:xfrm>
          <a:prstGeom prst="rect">
            <a:avLst/>
          </a:prstGeom>
        </p:spPr>
        <p:txBody>
          <a:bodyPr wrap="none">
            <a:spAutoFit/>
          </a:bodyPr>
          <a:lstStyle/>
          <a:p>
            <a:pPr lvl="0" algn="ctr" defTabSz="914400" fontAlgn="ctr"/>
            <a:r>
              <a:rPr lang="ru-RU" sz="1200" b="1" dirty="0">
                <a:solidFill>
                  <a:prstClr val="black"/>
                </a:solidFill>
                <a:latin typeface="Arial" panose="020B0604020202020204" pitchFamily="34" charset="0"/>
                <a:cs typeface="Arial" panose="020B0604020202020204" pitchFamily="34" charset="0"/>
              </a:rPr>
              <a:t>Данные</a:t>
            </a:r>
            <a:endParaRPr lang="ru-RU" altLang="zh-CN" sz="1200" b="1"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0" name="圆角矩形 75"/>
          <p:cNvSpPr/>
          <p:nvPr/>
        </p:nvSpPr>
        <p:spPr>
          <a:xfrm>
            <a:off x="2063552" y="2859433"/>
            <a:ext cx="762848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schemeClr val="bg1"/>
                </a:solidFill>
                <a:latin typeface="Arial" panose="020B0604020202020204" pitchFamily="34" charset="0"/>
                <a:cs typeface="Arial" panose="020B0604020202020204" pitchFamily="34" charset="0"/>
              </a:rPr>
              <a:t>Передача </a:t>
            </a:r>
            <a:r>
              <a:rPr lang="ru-RU" b="1" dirty="0">
                <a:solidFill>
                  <a:prstClr val="white"/>
                </a:solidFill>
                <a:latin typeface="Arial" panose="020B0604020202020204" pitchFamily="34" charset="0"/>
                <a:cs typeface="Arial" panose="020B0604020202020204" pitchFamily="34" charset="0"/>
              </a:rPr>
              <a:t>пакетов на основе </a:t>
            </a:r>
            <a:r>
              <a:rPr lang="ru-RU" b="1" dirty="0">
                <a:solidFill>
                  <a:schemeClr val="bg1"/>
                </a:solidFill>
                <a:latin typeface="Arial" panose="020B0604020202020204" pitchFamily="34" charset="0"/>
                <a:cs typeface="Arial" panose="020B0604020202020204" pitchFamily="34" charset="0"/>
              </a:rPr>
              <a:t>маршрута</a:t>
            </a:r>
          </a:p>
        </p:txBody>
      </p:sp>
      <p:sp>
        <p:nvSpPr>
          <p:cNvPr id="41" name="圆角矩形 75"/>
          <p:cNvSpPr/>
          <p:nvPr/>
        </p:nvSpPr>
        <p:spPr>
          <a:xfrm>
            <a:off x="2063552" y="3289460"/>
            <a:ext cx="7628482" cy="3051959"/>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ru-RU" altLang="zh-CN" sz="1600" dirty="0">
              <a:solidFill>
                <a:prstClr val="black"/>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圆角矩形 45"/>
          <p:cNvSpPr/>
          <p:nvPr/>
        </p:nvSpPr>
        <p:spPr>
          <a:xfrm>
            <a:off x="4444253" y="5851742"/>
            <a:ext cx="3291683" cy="39571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400" dirty="0">
                <a:solidFill>
                  <a:schemeClr val="tx1"/>
                </a:solidFill>
                <a:latin typeface="Arial" panose="020B0604020202020204" pitchFamily="34" charset="0"/>
                <a:cs typeface="Arial" panose="020B0604020202020204" pitchFamily="34" charset="0"/>
              </a:rPr>
              <a:t>Пересылка на основе адреса назначения</a:t>
            </a:r>
          </a:p>
        </p:txBody>
      </p:sp>
      <p:grpSp>
        <p:nvGrpSpPr>
          <p:cNvPr id="4" name="组合 3"/>
          <p:cNvGrpSpPr/>
          <p:nvPr/>
        </p:nvGrpSpPr>
        <p:grpSpPr>
          <a:xfrm>
            <a:off x="4871477" y="5358774"/>
            <a:ext cx="2332970" cy="457344"/>
            <a:chOff x="4895227" y="5204398"/>
            <a:chExt cx="2332970" cy="648851"/>
          </a:xfrm>
        </p:grpSpPr>
        <p:cxnSp>
          <p:nvCxnSpPr>
            <p:cNvPr id="45" name="直接箭头连接符 44"/>
            <p:cNvCxnSpPr/>
            <p:nvPr/>
          </p:nvCxnSpPr>
          <p:spPr>
            <a:xfrm flipH="1">
              <a:off x="4895227"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6117410"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7228196"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4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4625227" y="4866691"/>
            <a:ext cx="540000" cy="441818"/>
          </a:xfrm>
          <a:prstGeom prst="rect">
            <a:avLst/>
          </a:prstGeom>
          <a:noFill/>
        </p:spPr>
      </p:pic>
      <p:pic>
        <p:nvPicPr>
          <p:cNvPr id="4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5779869" y="4866691"/>
            <a:ext cx="540000" cy="441818"/>
          </a:xfrm>
          <a:prstGeom prst="rect">
            <a:avLst/>
          </a:prstGeom>
          <a:noFill/>
        </p:spPr>
      </p:pic>
      <p:pic>
        <p:nvPicPr>
          <p:cNvPr id="4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7111282" y="4866691"/>
            <a:ext cx="540000" cy="441818"/>
          </a:xfrm>
          <a:prstGeom prst="rect">
            <a:avLst/>
          </a:prstGeom>
          <a:noFill/>
        </p:spPr>
      </p:pic>
      <p:pic>
        <p:nvPicPr>
          <p:cNvPr id="5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a:stretch>
            <a:fillRect/>
          </a:stretch>
        </p:blipFill>
        <p:spPr bwMode="auto">
          <a:xfrm>
            <a:off x="5779869" y="3763386"/>
            <a:ext cx="540000" cy="441818"/>
          </a:xfrm>
          <a:prstGeom prst="rect">
            <a:avLst/>
          </a:prstGeom>
          <a:noFill/>
        </p:spPr>
      </p:pic>
      <p:sp>
        <p:nvSpPr>
          <p:cNvPr id="37" name="TextBox 120">
            <a:extLst>
              <a:ext uri="{FF2B5EF4-FFF2-40B4-BE49-F238E27FC236}">
                <a16:creationId xmlns:a16="http://schemas.microsoft.com/office/drawing/2014/main" xmlns="" id="{020D7A1D-EFAD-4C8C-B9DE-D0FAD269B77A}"/>
              </a:ext>
            </a:extLst>
          </p:cNvPr>
          <p:cNvSpPr txBox="1"/>
          <p:nvPr/>
        </p:nvSpPr>
        <p:spPr>
          <a:xfrm>
            <a:off x="4100771" y="3394352"/>
            <a:ext cx="1644179" cy="307777"/>
          </a:xfrm>
          <a:prstGeom prst="rect">
            <a:avLst/>
          </a:prstGeom>
          <a:noFill/>
          <a:ln>
            <a:noFill/>
          </a:ln>
        </p:spPr>
        <p:txBody>
          <a:bodyPr wrap="square" rtlCol="0">
            <a:spAutoFit/>
          </a:bodyPr>
          <a:lstStyle/>
          <a:p>
            <a:pPr algn="ctr" fontAlgn="ctr"/>
            <a:r>
              <a:rPr lang="ru-RU" sz="1400" b="1" dirty="0">
                <a:solidFill>
                  <a:srgbClr val="EC7061"/>
                </a:solidFill>
                <a:latin typeface="Arial" panose="020B0604020202020204" pitchFamily="34" charset="0"/>
                <a:cs typeface="Arial" panose="020B0604020202020204" pitchFamily="34" charset="0"/>
              </a:rPr>
              <a:t>Маршрутизатор</a:t>
            </a:r>
            <a:endParaRPr lang="ru-RU" altLang="zh-CN" sz="1400" b="1" dirty="0">
              <a:solidFill>
                <a:srgbClr val="EC706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8" name="直接连接符 37"/>
          <p:cNvCxnSpPr>
            <a:stCxn id="37" idx="2"/>
          </p:cNvCxnSpPr>
          <p:nvPr/>
        </p:nvCxnSpPr>
        <p:spPr>
          <a:xfrm flipH="1">
            <a:off x="4709767" y="3702129"/>
            <a:ext cx="213094" cy="125683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2"/>
          </p:cNvCxnSpPr>
          <p:nvPr/>
        </p:nvCxnSpPr>
        <p:spPr>
          <a:xfrm>
            <a:off x="4922861" y="3702129"/>
            <a:ext cx="689985" cy="125683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2"/>
          </p:cNvCxnSpPr>
          <p:nvPr/>
        </p:nvCxnSpPr>
        <p:spPr>
          <a:xfrm>
            <a:off x="4922861" y="3702129"/>
            <a:ext cx="1883502" cy="125683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895228" y="3724465"/>
            <a:ext cx="834894" cy="1818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rot="10800000">
            <a:off x="3572858" y="4402465"/>
            <a:ext cx="321775" cy="216024"/>
            <a:chOff x="7383369" y="3528374"/>
            <a:chExt cx="321775" cy="216024"/>
          </a:xfrm>
        </p:grpSpPr>
        <p:sp>
          <p:nvSpPr>
            <p:cNvPr id="43" name="同侧圆角矩形 42"/>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pPr>
              <a:endParaRPr kumimoji="0" lang="ru-RU" altLang="zh-CN" sz="10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58" name="等腰三角形 5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ru-RU" altLang="zh-CN" dirty="0">
                <a:latin typeface="Arial" panose="020B0604020202020204" pitchFamily="34" charset="0"/>
                <a:cs typeface="Arial" panose="020B0604020202020204" pitchFamily="34" charset="0"/>
              </a:endParaRPr>
            </a:p>
          </p:txBody>
        </p:sp>
      </p:grpSp>
      <p:sp>
        <p:nvSpPr>
          <p:cNvPr id="76" name="矩形 75"/>
          <p:cNvSpPr/>
          <p:nvPr/>
        </p:nvSpPr>
        <p:spPr>
          <a:xfrm>
            <a:off x="4383598" y="5440809"/>
            <a:ext cx="1010266" cy="305105"/>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Шлюз</a:t>
            </a:r>
          </a:p>
        </p:txBody>
      </p:sp>
      <p:sp>
        <p:nvSpPr>
          <p:cNvPr id="85" name="矩形 84"/>
          <p:cNvSpPr/>
          <p:nvPr/>
        </p:nvSpPr>
        <p:spPr>
          <a:xfrm>
            <a:off x="6657766" y="5440809"/>
            <a:ext cx="1141732" cy="305105"/>
          </a:xfrm>
          <a:prstGeom prst="rect">
            <a:avLst/>
          </a:prstGeom>
        </p:spPr>
        <p:txBody>
          <a:bodyPr wrap="square">
            <a:spAutoFit/>
          </a:bodyPr>
          <a:lstStyle/>
          <a:p>
            <a:pPr algn="ctr" fontAlgn="ctr"/>
            <a:r>
              <a:rPr lang="ru-RU" sz="1400" b="1" dirty="0">
                <a:latin typeface="Arial" panose="020B0604020202020204" pitchFamily="34" charset="0"/>
                <a:cs typeface="Arial" panose="020B0604020202020204" pitchFamily="34" charset="0"/>
              </a:rPr>
              <a:t>Шлюз</a:t>
            </a:r>
          </a:p>
        </p:txBody>
      </p:sp>
    </p:spTree>
    <p:extLst>
      <p:ext uri="{BB962C8B-B14F-4D97-AF65-F5344CB8AC3E}">
        <p14:creationId xmlns:p14="http://schemas.microsoft.com/office/powerpoint/2010/main" val="12336957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latin typeface="Arial" panose="020B0604020202020204" pitchFamily="34" charset="0"/>
                <a:cs typeface="Arial" panose="020B0604020202020204" pitchFamily="34" charset="0"/>
              </a:rPr>
              <a:t>Информация о маршрутизации</a:t>
            </a:r>
          </a:p>
        </p:txBody>
      </p:sp>
      <p:sp>
        <p:nvSpPr>
          <p:cNvPr id="3" name="文本占位符 2"/>
          <p:cNvSpPr>
            <a:spLocks noGrp="1"/>
          </p:cNvSpPr>
          <p:nvPr>
            <p:ph type="body" sz="quarter" idx="10"/>
          </p:nvPr>
        </p:nvSpPr>
        <p:spPr>
          <a:xfrm>
            <a:off x="5935751" y="1182028"/>
            <a:ext cx="5810162" cy="4992994"/>
          </a:xfrm>
        </p:spPr>
        <p:txBody>
          <a:bodyPr/>
          <a:lstStyle/>
          <a:p>
            <a:r>
              <a:rPr lang="ru-RU" sz="1800" dirty="0">
                <a:latin typeface="Arial" panose="020B0604020202020204" pitchFamily="34" charset="0"/>
                <a:cs typeface="Arial" panose="020B0604020202020204" pitchFamily="34" charset="0"/>
              </a:rPr>
              <a:t>Маршрут содержит следующую информацию:</a:t>
            </a:r>
            <a:endParaRPr lang="ru-RU" altLang="zh-CN" sz="1800" dirty="0">
              <a:latin typeface="Arial" panose="020B0604020202020204" pitchFamily="34" charset="0"/>
              <a:cs typeface="Arial" panose="020B0604020202020204" pitchFamily="34" charset="0"/>
              <a:sym typeface="Huawei Sans" panose="020C0503030203020204" pitchFamily="34" charset="0"/>
            </a:endParaRPr>
          </a:p>
          <a:p>
            <a:pPr marL="654050" lvl="1" indent="-328613"/>
            <a:r>
              <a:rPr lang="ru-RU" sz="1600" dirty="0">
                <a:latin typeface="Arial" panose="020B0604020202020204" pitchFamily="34" charset="0"/>
                <a:cs typeface="Arial" panose="020B0604020202020204" pitchFamily="34" charset="0"/>
              </a:rPr>
              <a:t>Адрес назначения: </a:t>
            </a:r>
            <a:r>
              <a:rPr lang="en-US" sz="1600" dirty="0">
                <a:latin typeface="Arial" panose="020B0604020202020204" pitchFamily="34" charset="0"/>
                <a:cs typeface="Arial" panose="020B0604020202020204" pitchFamily="34" charset="0"/>
              </a:rPr>
              <a:t>IP-a</a:t>
            </a:r>
            <a:r>
              <a:rPr lang="ru-RU" sz="1600" dirty="0" err="1">
                <a:latin typeface="Arial" panose="020B0604020202020204" pitchFamily="34" charset="0"/>
                <a:cs typeface="Arial" panose="020B0604020202020204" pitchFamily="34" charset="0"/>
              </a:rPr>
              <a:t>дрес</a:t>
            </a:r>
            <a:r>
              <a:rPr lang="ru-RU" sz="1600" dirty="0">
                <a:latin typeface="Arial" panose="020B0604020202020204" pitchFamily="34" charset="0"/>
                <a:cs typeface="Arial" panose="020B0604020202020204" pitchFamily="34" charset="0"/>
              </a:rPr>
              <a:t> подсети назначения.</a:t>
            </a:r>
            <a:endParaRPr lang="ru-RU" altLang="zh-CN" sz="1600" dirty="0">
              <a:latin typeface="Arial" panose="020B0604020202020204" pitchFamily="34" charset="0"/>
              <a:cs typeface="Arial" panose="020B0604020202020204" pitchFamily="34" charset="0"/>
              <a:sym typeface="Huawei Sans" panose="020C0503030203020204" pitchFamily="34" charset="0"/>
            </a:endParaRPr>
          </a:p>
          <a:p>
            <a:pPr marL="654050" lvl="1" indent="-328613"/>
            <a:r>
              <a:rPr lang="ru-RU" sz="1600" dirty="0">
                <a:latin typeface="Arial" panose="020B0604020202020204" pitchFamily="34" charset="0"/>
                <a:cs typeface="Arial" panose="020B0604020202020204" pitchFamily="34" charset="0"/>
              </a:rPr>
              <a:t>Маска: Идентифицирует подсеть назначения.</a:t>
            </a:r>
            <a:endParaRPr lang="ru-RU" altLang="zh-CN" sz="1600" dirty="0">
              <a:latin typeface="Arial" panose="020B0604020202020204" pitchFamily="34" charset="0"/>
              <a:cs typeface="Arial" panose="020B0604020202020204" pitchFamily="34" charset="0"/>
              <a:sym typeface="Huawei Sans" panose="020C0503030203020204" pitchFamily="34" charset="0"/>
            </a:endParaRPr>
          </a:p>
          <a:p>
            <a:pPr marL="654050" lvl="1" indent="-328613"/>
            <a:r>
              <a:rPr lang="ru-RU" sz="1600" dirty="0">
                <a:latin typeface="Arial" panose="020B0604020202020204" pitchFamily="34" charset="0"/>
                <a:cs typeface="Arial" panose="020B0604020202020204" pitchFamily="34" charset="0"/>
              </a:rPr>
              <a:t>Исходящий интерфейс: указывает интерфейс, через который пакет данных отправляется из локального маршрутизатора.</a:t>
            </a:r>
            <a:endParaRPr lang="ru-RU" altLang="zh-CN" sz="1600" dirty="0">
              <a:latin typeface="Arial" panose="020B0604020202020204" pitchFamily="34" charset="0"/>
              <a:cs typeface="Arial" panose="020B0604020202020204" pitchFamily="34" charset="0"/>
              <a:sym typeface="Huawei Sans" panose="020C0503030203020204" pitchFamily="34" charset="0"/>
            </a:endParaRPr>
          </a:p>
          <a:p>
            <a:pPr marL="654050" lvl="1" indent="-328613"/>
            <a:r>
              <a:rPr lang="ru-RU" sz="1600" dirty="0">
                <a:latin typeface="Arial" panose="020B0604020202020204" pitchFamily="34" charset="0"/>
                <a:cs typeface="Arial" panose="020B0604020202020204" pitchFamily="34" charset="0"/>
              </a:rPr>
              <a:t>Следующий узел: указывает адрес следующего маршрутизатора, которому надо  доставить пакеты данных, следующих в подсеть назначения.</a:t>
            </a:r>
            <a:endParaRPr lang="ru-RU" altLang="zh-CN" sz="1600" dirty="0">
              <a:latin typeface="Arial" panose="020B0604020202020204" pitchFamily="34" charset="0"/>
              <a:cs typeface="Arial" panose="020B0604020202020204" pitchFamily="34" charset="0"/>
              <a:sym typeface="Huawei Sans" panose="020C0503030203020204" pitchFamily="34" charset="0"/>
            </a:endParaRPr>
          </a:p>
          <a:p>
            <a:pPr marL="302279" lvl="1" indent="-302279" algn="just">
              <a:spcBef>
                <a:spcPts val="792"/>
              </a:spcBef>
              <a:spcAft>
                <a:spcPct val="0"/>
              </a:spcAft>
              <a:buFont typeface="Wingdings" panose="05000000000000000000" pitchFamily="2" charset="2"/>
              <a:buChar char="l"/>
            </a:pPr>
            <a:r>
              <a:rPr lang="ru-RU" sz="1800" dirty="0">
                <a:latin typeface="Arial" panose="020B0604020202020204" pitchFamily="34" charset="0"/>
                <a:cs typeface="Arial" panose="020B0604020202020204" pitchFamily="34" charset="0"/>
              </a:rPr>
              <a:t>Информация о маршруте определяет подсеть назначения и указывает путь для передачи пакетов данных.</a:t>
            </a:r>
            <a:endParaRPr lang="ru-RU" altLang="zh-CN" sz="1800" dirty="0">
              <a:latin typeface="Arial" panose="020B0604020202020204" pitchFamily="34" charset="0"/>
              <a:cs typeface="Arial" panose="020B0604020202020204" pitchFamily="34" charset="0"/>
              <a:sym typeface="Huawei Sans" panose="020C0503030203020204" pitchFamily="34" charset="0"/>
            </a:endParaRPr>
          </a:p>
        </p:txBody>
      </p:sp>
      <p:pic>
        <p:nvPicPr>
          <p:cNvPr id="45"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1091851" y="2953499"/>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473992" y="2593459"/>
            <a:ext cx="541200" cy="442799"/>
          </a:xfrm>
          <a:prstGeom prst="rect">
            <a:avLst/>
          </a:prstGeom>
          <a:noFill/>
        </p:spPr>
      </p:pic>
      <p:grpSp>
        <p:nvGrpSpPr>
          <p:cNvPr id="48" name="组合 47"/>
          <p:cNvGrpSpPr/>
          <p:nvPr/>
        </p:nvGrpSpPr>
        <p:grpSpPr>
          <a:xfrm>
            <a:off x="4374092" y="2472820"/>
            <a:ext cx="1271513" cy="684076"/>
            <a:chOff x="4079776" y="2060848"/>
            <a:chExt cx="1271513" cy="684076"/>
          </a:xfrm>
        </p:grpSpPr>
        <p:pic>
          <p:nvPicPr>
            <p:cNvPr id="49" name="图片 4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79776" y="2060848"/>
              <a:ext cx="1199355" cy="684076"/>
            </a:xfrm>
            <a:prstGeom prst="rect">
              <a:avLst/>
            </a:prstGeom>
          </p:spPr>
        </p:pic>
        <p:sp>
          <p:nvSpPr>
            <p:cNvPr id="50" name="矩形 49"/>
            <p:cNvSpPr/>
            <p:nvPr/>
          </p:nvSpPr>
          <p:spPr>
            <a:xfrm>
              <a:off x="4079776" y="2258205"/>
              <a:ext cx="1271513" cy="307777"/>
            </a:xfrm>
            <a:prstGeom prst="rect">
              <a:avLst/>
            </a:prstGeom>
          </p:spPr>
          <p:txBody>
            <a:bodyPr wrap="square">
              <a:spAutoFit/>
            </a:bodyPr>
            <a:lstStyle/>
            <a:p>
              <a:pPr fontAlgn="ctr"/>
              <a:r>
                <a:rPr lang="en-US" sz="1400" dirty="0">
                  <a:latin typeface="Huawei Sans" panose="020C0503030203020204" pitchFamily="34" charset="0"/>
                </a:rPr>
                <a:t>10.1.1.0/24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51" name="直接连接符 50"/>
          <p:cNvCxnSpPr>
            <a:endCxn id="46" idx="3"/>
          </p:cNvCxnSpPr>
          <p:nvPr/>
        </p:nvCxnSpPr>
        <p:spPr bwMode="auto">
          <a:xfrm flipH="1">
            <a:off x="4015192" y="2814858"/>
            <a:ext cx="35890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直接连接符 56"/>
          <p:cNvCxnSpPr>
            <a:stCxn id="45" idx="3"/>
          </p:cNvCxnSpPr>
          <p:nvPr/>
        </p:nvCxnSpPr>
        <p:spPr bwMode="auto">
          <a:xfrm>
            <a:off x="1633051" y="3174899"/>
            <a:ext cx="9794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p:nvPr/>
        </p:nvCxnSpPr>
        <p:spPr bwMode="auto">
          <a:xfrm flipH="1" flipV="1">
            <a:off x="2619316" y="2629463"/>
            <a:ext cx="0" cy="96289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58"/>
          <p:cNvCxnSpPr>
            <a:endCxn id="46" idx="1"/>
          </p:cNvCxnSpPr>
          <p:nvPr/>
        </p:nvCxnSpPr>
        <p:spPr bwMode="auto">
          <a:xfrm>
            <a:off x="2619316" y="2814859"/>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2788871" y="2485447"/>
            <a:ext cx="713657" cy="307777"/>
          </a:xfrm>
          <a:prstGeom prst="rect">
            <a:avLst/>
          </a:prstGeom>
        </p:spPr>
        <p:txBody>
          <a:bodyPr wrap="none">
            <a:spAutoFit/>
          </a:bodyPr>
          <a:lstStyle/>
          <a:p>
            <a:pPr algn="r" fontAlgn="ctr"/>
            <a:r>
              <a:rPr lang="en-US" sz="1400" dirty="0">
                <a:solidFill>
                  <a:srgbClr val="000000"/>
                </a:solidFill>
                <a:latin typeface="Huawei Sans" panose="020C0503030203020204" pitchFamily="34" charset="0"/>
              </a:rPr>
              <a:t>1.1.1.2</a:t>
            </a:r>
          </a:p>
        </p:txBody>
      </p:sp>
      <p:sp>
        <p:nvSpPr>
          <p:cNvPr id="81" name="矩形 80"/>
          <p:cNvSpPr/>
          <p:nvPr/>
        </p:nvSpPr>
        <p:spPr>
          <a:xfrm>
            <a:off x="1651621" y="3178194"/>
            <a:ext cx="851515" cy="307777"/>
          </a:xfrm>
          <a:prstGeom prst="rect">
            <a:avLst/>
          </a:prstGeom>
        </p:spPr>
        <p:txBody>
          <a:bodyPr wrap="none">
            <a:spAutoFit/>
          </a:bodyPr>
          <a:lstStyle/>
          <a:p>
            <a:pPr fontAlgn="ctr"/>
            <a:r>
              <a:rPr lang="en-US" sz="1400" dirty="0">
                <a:solidFill>
                  <a:srgbClr val="000000"/>
                </a:solidFill>
                <a:latin typeface="Huawei Sans" panose="020C0503030203020204" pitchFamily="34" charset="0"/>
              </a:rPr>
              <a:t>GE0/0/0</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8" name="Picture 2" descr="G:\做的项目\公共\扁平图标切换\更新2015_01_21\oss扁平图标库2015_01_21更新-04.png"/>
          <p:cNvPicPr>
            <a:picLocks noChangeAspect="1" noChangeArrowheads="1"/>
          </p:cNvPicPr>
          <p:nvPr/>
        </p:nvPicPr>
        <p:blipFill>
          <a:blip r:embed="rId3"/>
          <a:stretch>
            <a:fillRect/>
          </a:stretch>
        </p:blipFill>
        <p:spPr bwMode="auto">
          <a:xfrm>
            <a:off x="3473992" y="3169523"/>
            <a:ext cx="541200" cy="442799"/>
          </a:xfrm>
          <a:prstGeom prst="rect">
            <a:avLst/>
          </a:prstGeom>
          <a:noFill/>
        </p:spPr>
      </p:pic>
      <p:cxnSp>
        <p:nvCxnSpPr>
          <p:cNvPr id="39" name="直接连接符 38"/>
          <p:cNvCxnSpPr>
            <a:endCxn id="38" idx="1"/>
          </p:cNvCxnSpPr>
          <p:nvPr/>
        </p:nvCxnSpPr>
        <p:spPr bwMode="auto">
          <a:xfrm>
            <a:off x="2619316" y="3390923"/>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0" name="矩形 59"/>
          <p:cNvSpPr/>
          <p:nvPr/>
        </p:nvSpPr>
        <p:spPr>
          <a:xfrm>
            <a:off x="2788871" y="3383877"/>
            <a:ext cx="713657" cy="307777"/>
          </a:xfrm>
          <a:prstGeom prst="rect">
            <a:avLst/>
          </a:prstGeom>
        </p:spPr>
        <p:txBody>
          <a:bodyPr wrap="none">
            <a:spAutoFit/>
          </a:bodyPr>
          <a:lstStyle/>
          <a:p>
            <a:pPr algn="r" fontAlgn="ctr"/>
            <a:r>
              <a:rPr lang="en-US" sz="1400" dirty="0">
                <a:solidFill>
                  <a:srgbClr val="000000"/>
                </a:solidFill>
                <a:latin typeface="Huawei Sans" panose="020C0503030203020204" pitchFamily="34" charset="0"/>
              </a:rPr>
              <a:t>1.1.1.3</a:t>
            </a:r>
          </a:p>
        </p:txBody>
      </p:sp>
      <p:sp>
        <p:nvSpPr>
          <p:cNvPr id="41" name="矩形 40"/>
          <p:cNvSpPr/>
          <p:nvPr/>
        </p:nvSpPr>
        <p:spPr>
          <a:xfrm>
            <a:off x="847941" y="4478006"/>
            <a:ext cx="2487669" cy="307777"/>
          </a:xfrm>
          <a:prstGeom prst="rect">
            <a:avLst/>
          </a:prstGeom>
        </p:spPr>
        <p:txBody>
          <a:bodyPr wrap="none">
            <a:spAutoFit/>
          </a:bodyPr>
          <a:lstStyle/>
          <a:p>
            <a:pPr fontAlgn="ctr"/>
            <a:r>
              <a:rPr lang="ru-RU" sz="1400" dirty="0">
                <a:solidFill>
                  <a:srgbClr val="000000"/>
                </a:solidFill>
                <a:latin typeface="Arial" panose="020B0604020202020204" pitchFamily="34" charset="0"/>
                <a:cs typeface="Arial" panose="020B0604020202020204" pitchFamily="34" charset="0"/>
              </a:rPr>
              <a:t>Таблица IP-маршрутизации</a:t>
            </a:r>
            <a:endParaRPr lang="ru-RU" altLang="zh-CN" sz="1400" dirty="0">
              <a:solidFill>
                <a:srgbClr val="000000"/>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7" name="表格 46"/>
          <p:cNvGraphicFramePr>
            <a:graphicFrameLocks noGrp="1"/>
          </p:cNvGraphicFramePr>
          <p:nvPr>
            <p:extLst>
              <p:ext uri="{D42A27DB-BD31-4B8C-83A1-F6EECF244321}">
                <p14:modId xmlns:p14="http://schemas.microsoft.com/office/powerpoint/2010/main" val="3473479469"/>
              </p:ext>
            </p:extLst>
          </p:nvPr>
        </p:nvGraphicFramePr>
        <p:xfrm>
          <a:off x="847940" y="4824996"/>
          <a:ext cx="4515797" cy="822960"/>
        </p:xfrm>
        <a:graphic>
          <a:graphicData uri="http://schemas.openxmlformats.org/drawingml/2006/table">
            <a:tbl>
              <a:tblPr/>
              <a:tblGrid>
                <a:gridCol w="1891494">
                  <a:extLst>
                    <a:ext uri="{9D8B030D-6E8A-4147-A177-3AD203B41FA5}">
                      <a16:colId xmlns:a16="http://schemas.microsoft.com/office/drawing/2014/main" xmlns="" val="20000"/>
                    </a:ext>
                  </a:extLst>
                </a:gridCol>
                <a:gridCol w="1276623">
                  <a:extLst>
                    <a:ext uri="{9D8B030D-6E8A-4147-A177-3AD203B41FA5}">
                      <a16:colId xmlns:a16="http://schemas.microsoft.com/office/drawing/2014/main" xmlns="" val="20001"/>
                    </a:ext>
                  </a:extLst>
                </a:gridCol>
                <a:gridCol w="1347680">
                  <a:extLst>
                    <a:ext uri="{9D8B030D-6E8A-4147-A177-3AD203B41FA5}">
                      <a16:colId xmlns:a16="http://schemas.microsoft.com/office/drawing/2014/main" xmlns="" val="20002"/>
                    </a:ext>
                  </a:extLst>
                </a:gridCol>
              </a:tblGrid>
              <a:tr h="288032">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Назначение/маска</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Исходящий интерфейс</a:t>
                      </a:r>
                      <a:endParaRPr lang="ru-RU" altLang="zh-CN" sz="1400" b="1" kern="1200" noProof="0" dirty="0">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ct val="0"/>
                        </a:spcBef>
                        <a:spcAft>
                          <a:spcPct val="0"/>
                        </a:spcAft>
                      </a:pPr>
                      <a:r>
                        <a:rPr lang="ru-RU" sz="1400" b="1" noProof="0" dirty="0">
                          <a:solidFill>
                            <a:schemeClr val="bg1"/>
                          </a:solidFill>
                          <a:latin typeface="Arial" panose="020B0604020202020204" pitchFamily="34" charset="0"/>
                          <a:cs typeface="Arial" panose="020B0604020202020204" pitchFamily="34" charset="0"/>
                        </a:rPr>
                        <a:t>Следующий узел</a:t>
                      </a:r>
                      <a:endParaRPr lang="ru-RU" altLang="zh-CN" sz="1400" b="1" kern="1200" noProof="0" dirty="0">
                        <a:solidFill>
                          <a:schemeClr val="bg1"/>
                        </a:solidFill>
                        <a:effectLst/>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ct val="0"/>
                        </a:spcBef>
                        <a:spcAft>
                          <a:spcPct val="0"/>
                        </a:spcAft>
                      </a:pPr>
                      <a:r>
                        <a:rPr lang="ru-RU" sz="1400" noProof="0" dirty="0">
                          <a:latin typeface="Arial" panose="020B0604020202020204" pitchFamily="34" charset="0"/>
                          <a:cs typeface="Arial" panose="020B0604020202020204" pitchFamily="34" charset="0"/>
                        </a:rPr>
                        <a:t>10.1.1.0/24</a:t>
                      </a:r>
                      <a:endParaRPr lang="ru-RU" altLang="zh-CN" sz="1400" b="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latin typeface="Arial" panose="020B0604020202020204" pitchFamily="34" charset="0"/>
                          <a:cs typeface="Arial" panose="020B0604020202020204" pitchFamily="34" charset="0"/>
                        </a:rPr>
                        <a:t>GE0/0/0</a:t>
                      </a:r>
                      <a:endParaRPr lang="ru-RU" altLang="zh-CN" sz="1400" b="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400" noProof="0" dirty="0">
                          <a:solidFill>
                            <a:schemeClr val="tx1"/>
                          </a:solidFill>
                          <a:latin typeface="Arial" panose="020B0604020202020204" pitchFamily="34" charset="0"/>
                          <a:cs typeface="Arial" panose="020B0604020202020204" pitchFamily="34" charset="0"/>
                        </a:rPr>
                        <a:t>1.1.1.2</a:t>
                      </a:r>
                      <a:endParaRPr lang="ru-RU" altLang="zh-CN" sz="1400" b="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2" name="Freeform 67"/>
          <p:cNvSpPr/>
          <p:nvPr/>
        </p:nvSpPr>
        <p:spPr>
          <a:xfrm rot="8519827" flipV="1">
            <a:off x="1027146" y="3430150"/>
            <a:ext cx="857534" cy="877413"/>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ndParaRPr>
          </a:p>
        </p:txBody>
      </p:sp>
    </p:spTree>
    <p:extLst>
      <p:ext uri="{BB962C8B-B14F-4D97-AF65-F5344CB8AC3E}">
        <p14:creationId xmlns:p14="http://schemas.microsoft.com/office/powerpoint/2010/main" val="25657255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59"/>
          <p:cNvSpPr/>
          <p:nvPr/>
        </p:nvSpPr>
        <p:spPr>
          <a:xfrm flipH="1">
            <a:off x="855007" y="5461201"/>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159"/>
          <p:cNvSpPr/>
          <p:nvPr/>
        </p:nvSpPr>
        <p:spPr>
          <a:xfrm flipH="1">
            <a:off x="3510220" y="545746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r>
              <a:rPr lang="ru-RU" dirty="0">
                <a:latin typeface="Arial" panose="020B0604020202020204" pitchFamily="34" charset="0"/>
                <a:cs typeface="Arial" panose="020B0604020202020204" pitchFamily="34" charset="0"/>
              </a:rPr>
              <a:t>Таблица IP-маршрутизации</a:t>
            </a:r>
          </a:p>
        </p:txBody>
      </p:sp>
      <p:sp>
        <p:nvSpPr>
          <p:cNvPr id="31" name="矩形 30"/>
          <p:cNvSpPr/>
          <p:nvPr/>
        </p:nvSpPr>
        <p:spPr>
          <a:xfrm>
            <a:off x="2049595" y="4183028"/>
            <a:ext cx="648072" cy="307777"/>
          </a:xfrm>
          <a:prstGeom prst="rect">
            <a:avLst/>
          </a:prstGeom>
        </p:spPr>
        <p:txBody>
          <a:bodyPr wrap="square">
            <a:spAutoFit/>
          </a:bodyPr>
          <a:lstStyle/>
          <a:p>
            <a:pPr algn="ctr" fontAlgn="ctr"/>
            <a:r>
              <a:rPr lang="en-US" sz="1400" b="1" dirty="0">
                <a:latin typeface="Huawei Sans" panose="020C0503030203020204" pitchFamily="34" charset="0"/>
              </a:rPr>
              <a:t>R2</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3" name="直接连接符 32"/>
          <p:cNvCxnSpPr/>
          <p:nvPr/>
        </p:nvCxnSpPr>
        <p:spPr bwMode="auto">
          <a:xfrm flipH="1">
            <a:off x="4954961" y="502285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矩形 54"/>
          <p:cNvSpPr/>
          <p:nvPr/>
        </p:nvSpPr>
        <p:spPr>
          <a:xfrm>
            <a:off x="2507491" y="2022351"/>
            <a:ext cx="648072" cy="307777"/>
          </a:xfrm>
          <a:prstGeom prst="rect">
            <a:avLst/>
          </a:prstGeom>
        </p:spPr>
        <p:txBody>
          <a:bodyPr wrap="square">
            <a:spAutoFit/>
          </a:bodyPr>
          <a:lstStyle/>
          <a:p>
            <a:pPr algn="ctr" fontAlgn="ctr"/>
            <a:r>
              <a:rPr lang="en-US" sz="1400" b="1" dirty="0">
                <a:latin typeface="Huawei Sans" panose="020C0503030203020204" pitchFamily="34" charset="0"/>
              </a:rPr>
              <a:t>R4</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4" name="直接连接符 73"/>
          <p:cNvCxnSpPr>
            <a:stCxn id="37" idx="0"/>
            <a:endCxn id="36" idx="2"/>
          </p:cNvCxnSpPr>
          <p:nvPr/>
        </p:nvCxnSpPr>
        <p:spPr bwMode="auto">
          <a:xfrm flipH="1" flipV="1">
            <a:off x="2346352" y="2412803"/>
            <a:ext cx="0" cy="13035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直接连接符 74"/>
          <p:cNvCxnSpPr>
            <a:stCxn id="38" idx="0"/>
            <a:endCxn id="37" idx="2"/>
          </p:cNvCxnSpPr>
          <p:nvPr/>
        </p:nvCxnSpPr>
        <p:spPr bwMode="auto">
          <a:xfrm flipV="1">
            <a:off x="1318519" y="4158156"/>
            <a:ext cx="1027833" cy="1045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直接连接符 75"/>
          <p:cNvCxnSpPr>
            <a:stCxn id="37" idx="2"/>
            <a:endCxn id="39" idx="0"/>
          </p:cNvCxnSpPr>
          <p:nvPr/>
        </p:nvCxnSpPr>
        <p:spPr bwMode="auto">
          <a:xfrm>
            <a:off x="2346352" y="4158156"/>
            <a:ext cx="1663758" cy="103095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8" name="矩形 77"/>
          <p:cNvSpPr/>
          <p:nvPr/>
        </p:nvSpPr>
        <p:spPr>
          <a:xfrm>
            <a:off x="958060" y="3904373"/>
            <a:ext cx="1110433" cy="523220"/>
          </a:xfrm>
          <a:prstGeom prst="rect">
            <a:avLst/>
          </a:prstGeom>
        </p:spPr>
        <p:txBody>
          <a:bodyPr wrap="square">
            <a:spAutoFit/>
          </a:bodyPr>
          <a:lstStyle/>
          <a:p>
            <a:pPr algn="r" fontAlgn="ctr"/>
            <a:r>
              <a:rPr lang="en-US" sz="1400" dirty="0">
                <a:latin typeface="Huawei Sans" panose="020C0503030203020204" pitchFamily="34" charset="0"/>
              </a:rPr>
              <a:t>GE0/0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algn="r" fontAlgn="ctr"/>
            <a:r>
              <a:rPr lang="en-US" sz="1400" dirty="0">
                <a:latin typeface="Huawei Sans" panose="020C0503030203020204" pitchFamily="34" charset="0"/>
              </a:rPr>
              <a:t>2.2.2.1/30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1428237" y="5272923"/>
            <a:ext cx="648072" cy="307777"/>
          </a:xfrm>
          <a:prstGeom prst="rect">
            <a:avLst/>
          </a:prstGeom>
        </p:spPr>
        <p:txBody>
          <a:bodyPr wrap="square">
            <a:spAutoFit/>
          </a:bodyPr>
          <a:lstStyle/>
          <a:p>
            <a:pPr algn="ctr" fontAlgn="ctr"/>
            <a:r>
              <a:rPr lang="en-US" sz="1400" b="1" dirty="0">
                <a:latin typeface="Huawei Sans" panose="020C0503030203020204" pitchFamily="34" charset="0"/>
              </a:rPr>
              <a:t>R1</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矩形 78"/>
          <p:cNvSpPr/>
          <p:nvPr/>
        </p:nvSpPr>
        <p:spPr>
          <a:xfrm>
            <a:off x="460799" y="4833156"/>
            <a:ext cx="1083904" cy="307777"/>
          </a:xfrm>
          <a:prstGeom prst="rect">
            <a:avLst/>
          </a:prstGeom>
        </p:spPr>
        <p:txBody>
          <a:bodyPr wrap="square">
            <a:spAutoFit/>
          </a:bodyPr>
          <a:lstStyle/>
          <a:p>
            <a:pPr algn="ctr" fontAlgn="ctr"/>
            <a:r>
              <a:rPr lang="en-US" sz="1400" dirty="0">
                <a:latin typeface="Huawei Sans" panose="020C0503030203020204" pitchFamily="34" charset="0"/>
              </a:rPr>
              <a:t>2.2.2.2/30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3237829" y="5258124"/>
            <a:ext cx="648072" cy="307777"/>
          </a:xfrm>
          <a:prstGeom prst="rect">
            <a:avLst/>
          </a:prstGeom>
        </p:spPr>
        <p:txBody>
          <a:bodyPr wrap="square">
            <a:spAutoFit/>
          </a:bodyPr>
          <a:lstStyle/>
          <a:p>
            <a:pPr algn="ctr" fontAlgn="ctr"/>
            <a:r>
              <a:rPr lang="en-US" sz="1400" b="1" dirty="0">
                <a:latin typeface="Huawei Sans" panose="020C0503030203020204" pitchFamily="34" charset="0"/>
              </a:rPr>
              <a:t>R3</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矩形 79"/>
          <p:cNvSpPr/>
          <p:nvPr/>
        </p:nvSpPr>
        <p:spPr>
          <a:xfrm>
            <a:off x="3794085" y="4878837"/>
            <a:ext cx="1155905" cy="307777"/>
          </a:xfrm>
          <a:prstGeom prst="rect">
            <a:avLst/>
          </a:prstGeom>
        </p:spPr>
        <p:txBody>
          <a:bodyPr wrap="square">
            <a:spAutoFit/>
          </a:bodyPr>
          <a:lstStyle/>
          <a:p>
            <a:pPr algn="ctr" fontAlgn="ctr"/>
            <a:r>
              <a:rPr lang="en-US" sz="1400" dirty="0">
                <a:latin typeface="Huawei Sans" panose="020C0503030203020204" pitchFamily="34" charset="0"/>
              </a:rPr>
              <a:t>3.3.3.2/30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a:xfrm>
            <a:off x="2650257" y="3890725"/>
            <a:ext cx="1055947" cy="523220"/>
          </a:xfrm>
          <a:prstGeom prst="rect">
            <a:avLst/>
          </a:prstGeom>
        </p:spPr>
        <p:txBody>
          <a:bodyPr wrap="square">
            <a:spAutoFit/>
          </a:bodyPr>
          <a:lstStyle/>
          <a:p>
            <a:pPr fontAlgn="ctr"/>
            <a:r>
              <a:rPr lang="en-US" sz="1400" dirty="0">
                <a:latin typeface="Huawei Sans" panose="020C0503030203020204" pitchFamily="34" charset="0"/>
              </a:rPr>
              <a:t>GE0/1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a:latin typeface="Huawei Sans" panose="020C0503030203020204" pitchFamily="34" charset="0"/>
              </a:rPr>
              <a:t>3.3.3.1/30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矩形 81"/>
          <p:cNvSpPr/>
          <p:nvPr/>
        </p:nvSpPr>
        <p:spPr>
          <a:xfrm>
            <a:off x="2315580" y="3248980"/>
            <a:ext cx="1008113" cy="523220"/>
          </a:xfrm>
          <a:prstGeom prst="rect">
            <a:avLst/>
          </a:prstGeom>
        </p:spPr>
        <p:txBody>
          <a:bodyPr wrap="square">
            <a:spAutoFit/>
          </a:bodyPr>
          <a:lstStyle/>
          <a:p>
            <a:pPr fontAlgn="ctr"/>
            <a:r>
              <a:rPr lang="en-US" sz="1400" dirty="0">
                <a:latin typeface="Huawei Sans" panose="020C0503030203020204" pitchFamily="34" charset="0"/>
              </a:rPr>
              <a:t>GE0/2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a:latin typeface="Huawei Sans" panose="020C0503030203020204" pitchFamily="34" charset="0"/>
              </a:rPr>
              <a:t>1.1.1.1/30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a:xfrm>
            <a:off x="2339235" y="2411571"/>
            <a:ext cx="1008113" cy="307777"/>
          </a:xfrm>
          <a:prstGeom prst="rect">
            <a:avLst/>
          </a:prstGeom>
        </p:spPr>
        <p:txBody>
          <a:bodyPr wrap="square">
            <a:spAutoFit/>
          </a:bodyPr>
          <a:lstStyle/>
          <a:p>
            <a:pPr algn="ctr" fontAlgn="ctr"/>
            <a:r>
              <a:rPr lang="en-US" sz="1400" dirty="0">
                <a:latin typeface="Huawei Sans" panose="020C0503030203020204" pitchFamily="34" charset="0"/>
              </a:rPr>
              <a:t>1.1.1.2/30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3029089637"/>
              </p:ext>
            </p:extLst>
          </p:nvPr>
        </p:nvGraphicFramePr>
        <p:xfrm>
          <a:off x="3752942" y="1556792"/>
          <a:ext cx="3784555" cy="2333792"/>
        </p:xfrm>
        <a:graphic>
          <a:graphicData uri="http://schemas.openxmlformats.org/drawingml/2006/table">
            <a:tbl>
              <a:tblPr/>
              <a:tblGrid>
                <a:gridCol w="1613095">
                  <a:extLst>
                    <a:ext uri="{9D8B030D-6E8A-4147-A177-3AD203B41FA5}">
                      <a16:colId xmlns:a16="http://schemas.microsoft.com/office/drawing/2014/main" xmlns="" val="20000"/>
                    </a:ext>
                  </a:extLst>
                </a:gridCol>
                <a:gridCol w="1157643">
                  <a:extLst>
                    <a:ext uri="{9D8B030D-6E8A-4147-A177-3AD203B41FA5}">
                      <a16:colId xmlns:a16="http://schemas.microsoft.com/office/drawing/2014/main" xmlns="" val="20001"/>
                    </a:ext>
                  </a:extLst>
                </a:gridCol>
                <a:gridCol w="1013817">
                  <a:extLst>
                    <a:ext uri="{9D8B030D-6E8A-4147-A177-3AD203B41FA5}">
                      <a16:colId xmlns:a16="http://schemas.microsoft.com/office/drawing/2014/main" xmlns="" val="20002"/>
                    </a:ext>
                  </a:extLst>
                </a:gridCol>
              </a:tblGrid>
              <a:tr h="804512">
                <a:tc>
                  <a:txBody>
                    <a:bodyPr/>
                    <a:lstStyle/>
                    <a:p>
                      <a:pPr marL="0" algn="ctr" defTabSz="1219170" rtl="0" eaLnBrk="1" fontAlgn="ctr" latinLnBrk="0" hangingPunct="1">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Назначение/маска</a:t>
                      </a: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Следующий маршрутизатор</a:t>
                      </a: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ct val="0"/>
                        </a:spcBef>
                        <a:spcAft>
                          <a:spcPct val="0"/>
                        </a:spcAft>
                      </a:pPr>
                      <a:r>
                        <a:rPr lang="ru-RU" sz="1200" b="1" noProof="0" dirty="0">
                          <a:solidFill>
                            <a:schemeClr val="bg1"/>
                          </a:solidFill>
                          <a:latin typeface="Arial" panose="020B0604020202020204" pitchFamily="34" charset="0"/>
                          <a:cs typeface="Arial" panose="020B0604020202020204" pitchFamily="34" charset="0"/>
                        </a:rPr>
                        <a:t>Исходящий интерфейс</a:t>
                      </a: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47071">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11.0.0.0/8</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2.2.2.2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47071">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13.0.0.0/8</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3.3.3.2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47071">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14.0.0.0/8</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1.1.1.2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47071">
                <a:tc gridSpan="3">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hMerge="1">
                  <a:txBody>
                    <a:bodyPr/>
                    <a:lstStyle/>
                    <a:p>
                      <a:pPr algn="ctr"/>
                      <a:endParaRPr lang="zh-CN" altLang="en-US" sz="120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4"/>
                  </a:ext>
                </a:extLst>
              </a:tr>
              <a:tr h="247071">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1.1.1.0/30</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1.1.1.1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5"/>
                  </a:ext>
                </a:extLst>
              </a:tr>
              <a:tr h="247071">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1.1.1.1/32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127.0.0.1</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ct val="0"/>
                        </a:spcBef>
                        <a:spcAft>
                          <a:spcPct val="0"/>
                        </a:spcAft>
                      </a:pPr>
                      <a:r>
                        <a:rPr lang="ru-RU" sz="1200" noProof="0" dirty="0">
                          <a:solidFill>
                            <a:schemeClr val="tx1"/>
                          </a:solidFill>
                          <a:latin typeface="Arial" panose="020B0604020202020204" pitchFamily="34" charset="0"/>
                          <a:cs typeface="Arial" panose="020B0604020202020204" pitchFamily="34" charset="0"/>
                        </a:rPr>
                        <a:t>GE0/2</a:t>
                      </a:r>
                      <a:endParaRPr lang="ru-RU" altLang="zh-CN" sz="1200" noProof="0" dirty="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8" name="矩形 67"/>
          <p:cNvSpPr/>
          <p:nvPr/>
        </p:nvSpPr>
        <p:spPr>
          <a:xfrm>
            <a:off x="7537498" y="2031385"/>
            <a:ext cx="4646443" cy="4105739"/>
          </a:xfrm>
          <a:prstGeom prst="rect">
            <a:avLst/>
          </a:prstGeom>
        </p:spPr>
        <p:txBody>
          <a:bodyPr wrap="square">
            <a:spAutoFit/>
          </a:bodyPr>
          <a:lstStyle/>
          <a:p>
            <a:pPr marL="301625" indent="-301625" defTabSz="801688" fontAlgn="ctr">
              <a:lnSpc>
                <a:spcPct val="140000"/>
              </a:lnSpc>
              <a:spcBef>
                <a:spcPct val="30000"/>
              </a:spcBef>
              <a:spcAft>
                <a:spcPct val="0"/>
              </a:spcAft>
              <a:buSzTx/>
              <a:buFont typeface="Arial" panose="020B0604020202020204" pitchFamily="34" charset="0"/>
              <a:buChar char="•"/>
            </a:pPr>
            <a:r>
              <a:rPr lang="ru-RU" sz="1600" dirty="0">
                <a:solidFill>
                  <a:srgbClr val="151515"/>
                </a:solidFill>
                <a:latin typeface="Arial" panose="020B0604020202020204" pitchFamily="34" charset="0"/>
                <a:cs typeface="Arial" panose="020B0604020202020204" pitchFamily="34" charset="0"/>
              </a:rPr>
              <a:t>Маршрутизаторы могут обнаруживать маршруты разными способами.</a:t>
            </a:r>
            <a:endParaRPr lang="ru-RU" altLang="zh-CN" sz="1600" kern="0" dirty="0">
              <a:solidFill>
                <a:srgbClr val="151515"/>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sz="1600" dirty="0">
                <a:solidFill>
                  <a:srgbClr val="151515"/>
                </a:solidFill>
                <a:latin typeface="Arial" panose="020B0604020202020204" pitchFamily="34" charset="0"/>
                <a:cs typeface="Arial" panose="020B0604020202020204" pitchFamily="34" charset="0"/>
              </a:rPr>
              <a:t>Маршрутизатор выбирает оптимальный маршрут и помещает его в свою таблицу IP-маршрутизации.</a:t>
            </a:r>
            <a:endParaRPr lang="ru-RU" altLang="zh-CN" sz="1600" kern="0" dirty="0">
              <a:solidFill>
                <a:srgbClr val="151515"/>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sz="1600" dirty="0">
                <a:solidFill>
                  <a:srgbClr val="151515"/>
                </a:solidFill>
                <a:latin typeface="Arial" panose="020B0604020202020204" pitchFamily="34" charset="0"/>
                <a:cs typeface="Arial" panose="020B0604020202020204" pitchFamily="34" charset="0"/>
              </a:rPr>
              <a:t>Маршрутизатор передает IP-пакеты согласно маршрутам своей таблицы IP-маршрутизации.</a:t>
            </a:r>
            <a:endParaRPr lang="ru-RU" altLang="zh-CN" sz="1600" kern="0" dirty="0">
              <a:solidFill>
                <a:srgbClr val="151515"/>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Tx/>
              <a:buFont typeface="Arial" panose="020B0604020202020204" pitchFamily="34" charset="0"/>
              <a:buChar char="•"/>
            </a:pPr>
            <a:r>
              <a:rPr lang="ru-RU" sz="1600" dirty="0">
                <a:solidFill>
                  <a:srgbClr val="151515"/>
                </a:solidFill>
                <a:latin typeface="Arial" panose="020B0604020202020204" pitchFamily="34" charset="0"/>
                <a:cs typeface="Arial" panose="020B0604020202020204" pitchFamily="34" charset="0"/>
              </a:rPr>
              <a:t>Маршрутизаторы управляют информацией о маршрутах с помощью своих таблиц IP-маршрутизации.</a:t>
            </a:r>
          </a:p>
        </p:txBody>
      </p:sp>
      <p:sp>
        <p:nvSpPr>
          <p:cNvPr id="69" name="Freeform 67"/>
          <p:cNvSpPr/>
          <p:nvPr/>
        </p:nvSpPr>
        <p:spPr>
          <a:xfrm rot="17222999">
            <a:off x="2388722" y="2759886"/>
            <a:ext cx="1408825" cy="1048281"/>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gradFill>
          <a:ln>
            <a:gradFill flip="none" rotWithShape="1">
              <a:gsLst>
                <a:gs pos="26000">
                  <a:schemeClr val="accent1">
                    <a:lumMod val="0"/>
                    <a:lumOff val="100000"/>
                    <a:alpha val="0"/>
                  </a:schemeClr>
                </a:gs>
                <a:gs pos="71000">
                  <a:srgbClr val="FF9933"/>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Freeform 159"/>
          <p:cNvSpPr/>
          <p:nvPr/>
        </p:nvSpPr>
        <p:spPr>
          <a:xfrm flipH="1">
            <a:off x="1847528" y="152078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1854786" y="1704873"/>
            <a:ext cx="984565" cy="307777"/>
          </a:xfrm>
          <a:prstGeom prst="rect">
            <a:avLst/>
          </a:prstGeom>
        </p:spPr>
        <p:txBody>
          <a:bodyPr wrap="none">
            <a:spAutoFit/>
          </a:bodyPr>
          <a:lstStyle/>
          <a:p>
            <a:pPr lvl="0" algn="ctr" fontAlgn="ctr"/>
            <a:r>
              <a:rPr lang="en-US" sz="1400" dirty="0">
                <a:solidFill>
                  <a:prstClr val="black"/>
                </a:solidFill>
                <a:latin typeface="Huawei Sans" panose="020C0503030203020204" pitchFamily="34" charset="0"/>
              </a:rPr>
              <a:t>14.0.0.0/8</a:t>
            </a:r>
          </a:p>
        </p:txBody>
      </p:sp>
      <p:sp>
        <p:nvSpPr>
          <p:cNvPr id="4" name="矩形 3"/>
          <p:cNvSpPr/>
          <p:nvPr/>
        </p:nvSpPr>
        <p:spPr>
          <a:xfrm>
            <a:off x="848560" y="5644861"/>
            <a:ext cx="984565" cy="307777"/>
          </a:xfrm>
          <a:prstGeom prst="rect">
            <a:avLst/>
          </a:prstGeom>
        </p:spPr>
        <p:txBody>
          <a:bodyPr wrap="none">
            <a:spAutoFit/>
          </a:bodyPr>
          <a:lstStyle/>
          <a:p>
            <a:pPr lvl="0" algn="ctr" fontAlgn="ctr"/>
            <a:r>
              <a:rPr lang="en-US" sz="1400" dirty="0">
                <a:solidFill>
                  <a:prstClr val="black"/>
                </a:solidFill>
                <a:latin typeface="Huawei Sans" panose="020C0503030203020204" pitchFamily="34" charset="0"/>
              </a:rPr>
              <a:t>11.0.0.0/8</a:t>
            </a:r>
          </a:p>
        </p:txBody>
      </p:sp>
      <p:sp>
        <p:nvSpPr>
          <p:cNvPr id="5" name="矩形 4"/>
          <p:cNvSpPr/>
          <p:nvPr/>
        </p:nvSpPr>
        <p:spPr>
          <a:xfrm>
            <a:off x="3519364" y="5611008"/>
            <a:ext cx="984565" cy="307777"/>
          </a:xfrm>
          <a:prstGeom prst="rect">
            <a:avLst/>
          </a:prstGeom>
        </p:spPr>
        <p:txBody>
          <a:bodyPr wrap="none">
            <a:spAutoFit/>
          </a:bodyPr>
          <a:lstStyle/>
          <a:p>
            <a:pPr lvl="0" algn="ctr" fontAlgn="ctr"/>
            <a:r>
              <a:rPr lang="en-US" sz="1400" dirty="0">
                <a:solidFill>
                  <a:prstClr val="black"/>
                </a:solidFill>
                <a:latin typeface="Huawei Sans" panose="020C0503030203020204" pitchFamily="34" charset="0"/>
              </a:rPr>
              <a:t>13.0.0.0/8</a:t>
            </a:r>
          </a:p>
        </p:txBody>
      </p:sp>
      <p:pic>
        <p:nvPicPr>
          <p:cNvPr id="3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2076352" y="1970985"/>
            <a:ext cx="540000" cy="441818"/>
          </a:xfrm>
          <a:prstGeom prst="rect">
            <a:avLst/>
          </a:prstGeom>
          <a:noFill/>
        </p:spPr>
      </p:pic>
      <p:pic>
        <p:nvPicPr>
          <p:cNvPr id="3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2076352" y="3716338"/>
            <a:ext cx="540000" cy="441818"/>
          </a:xfrm>
          <a:prstGeom prst="rect">
            <a:avLst/>
          </a:prstGeom>
          <a:noFill/>
        </p:spPr>
      </p:pic>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1048519" y="5203914"/>
            <a:ext cx="540000" cy="441818"/>
          </a:xfrm>
          <a:prstGeom prst="rect">
            <a:avLst/>
          </a:prstGeom>
          <a:noFill/>
        </p:spPr>
      </p:pic>
      <p:pic>
        <p:nvPicPr>
          <p:cNvPr id="3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a:stretch>
            <a:fillRect/>
          </a:stretch>
        </p:blipFill>
        <p:spPr bwMode="auto">
          <a:xfrm>
            <a:off x="3740110" y="5189115"/>
            <a:ext cx="540000" cy="441818"/>
          </a:xfrm>
          <a:prstGeom prst="rect">
            <a:avLst/>
          </a:prstGeom>
          <a:noFill/>
        </p:spPr>
      </p:pic>
    </p:spTree>
    <p:extLst>
      <p:ext uri="{BB962C8B-B14F-4D97-AF65-F5344CB8AC3E}">
        <p14:creationId xmlns:p14="http://schemas.microsoft.com/office/powerpoint/2010/main" val="24837460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b="1" dirty="0">
                <a:latin typeface="Arial" panose="020B0604020202020204" pitchFamily="34" charset="0"/>
                <a:cs typeface="Arial" panose="020B0604020202020204" pitchFamily="34" charset="0"/>
              </a:rPr>
              <a:t>Обзор IP-маршрутизации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Основные понятия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pPr lvl="1">
              <a:buFont typeface="Huawei Sans" panose="020C0503030203020204" pitchFamily="34" charset="0"/>
              <a:buChar char="▪"/>
            </a:pPr>
            <a:r>
              <a:rPr lang="ru-RU" b="1" dirty="0">
                <a:latin typeface="Arial" panose="020B0604020202020204" pitchFamily="34" charset="0"/>
                <a:cs typeface="Arial" panose="020B0604020202020204" pitchFamily="34" charset="0"/>
              </a:rPr>
              <a:t>Генерирование записей маршрутизации</a:t>
            </a:r>
            <a:endParaRPr lang="ru-RU" altLang="zh-CN" b="1" dirty="0">
              <a:latin typeface="Arial" panose="020B0604020202020204" pitchFamily="34" charset="0"/>
              <a:cs typeface="Arial" panose="020B0604020202020204" pitchFamily="34" charset="0"/>
              <a:sym typeface="Huawei Sans" panose="020C0503030203020204" pitchFamily="34" charset="0"/>
            </a:endParaRPr>
          </a:p>
          <a:p>
            <a:pPr lvl="1"/>
            <a:r>
              <a:rPr lang="ru-RU" dirty="0">
                <a:solidFill>
                  <a:schemeClr val="bg1">
                    <a:lumMod val="50000"/>
                  </a:schemeClr>
                </a:solidFill>
                <a:latin typeface="Arial" panose="020B0604020202020204" pitchFamily="34" charset="0"/>
                <a:cs typeface="Arial" panose="020B0604020202020204" pitchFamily="34" charset="0"/>
              </a:rPr>
              <a:t>Выбор оптимального маршрута</a:t>
            </a:r>
          </a:p>
          <a:p>
            <a:pPr lvl="1"/>
            <a:r>
              <a:rPr lang="ru-RU" dirty="0">
                <a:solidFill>
                  <a:schemeClr val="bg1">
                    <a:lumMod val="50000"/>
                  </a:schemeClr>
                </a:solidFill>
                <a:latin typeface="Arial" panose="020B0604020202020204" pitchFamily="34" charset="0"/>
                <a:cs typeface="Arial" panose="020B0604020202020204" pitchFamily="34" charset="0"/>
              </a:rPr>
              <a:t>Пересылка</a:t>
            </a:r>
            <a:r>
              <a:rPr lang="ru-RU" dirty="0">
                <a:solidFill>
                  <a:schemeClr val="bg1">
                    <a:lumMod val="50000"/>
                  </a:schemeClr>
                </a:solidFill>
                <a:latin typeface="Arial" panose="020B0604020202020204" pitchFamily="34" charset="0"/>
                <a:cs typeface="Arial" panose="020B0604020202020204" pitchFamily="34" charset="0"/>
              </a:rPr>
              <a:t> на основе маршрутов</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Статическая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Динамическая маршрутизация</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r>
              <a:rPr lang="ru-RU" dirty="0">
                <a:solidFill>
                  <a:schemeClr val="bg1">
                    <a:lumMod val="50000"/>
                  </a:schemeClr>
                </a:solidFill>
                <a:latin typeface="Arial" panose="020B0604020202020204" pitchFamily="34" charset="0"/>
                <a:cs typeface="Arial" panose="020B0604020202020204" pitchFamily="34" charset="0"/>
              </a:rPr>
              <a:t>Расширенные возможности маршрутизации</a:t>
            </a:r>
            <a:endParaRPr lang="ru-RU" altLang="zh-CN" dirty="0">
              <a:solidFill>
                <a:schemeClr val="bg1">
                  <a:lumMod val="50000"/>
                </a:schemeClr>
              </a:solidFill>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a:p>
            <a:endParaRPr lang="ru-RU" altLang="zh-CN" dirty="0">
              <a:latin typeface="Arial" panose="020B0604020202020204" pitchFamily="34" charset="0"/>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11954820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3.15"/>
  <p:tag name="AS_TITLE" val="Aspose.Slides for .NET 4.0"/>
  <p:tag name="AS_VERSION" val="19.3"/>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Arial"/>
      </a:majorFont>
      <a:minorFont>
        <a:latin typeface="Huawei Sans"/>
        <a:ea typeface="方正兰亭黑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Arial"/>
      </a:majorFont>
      <a:minorFont>
        <a:latin typeface="Huawei Sans"/>
        <a:ea typeface="方正兰亭黑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699332-6EF9-4EA3-A4C3-EE16B1CB86A1}">
  <ds:schemaRefs/>
</ds:datastoreItem>
</file>

<file path=customXml/itemProps2.xml><?xml version="1.0" encoding="utf-8"?>
<ds:datastoreItem xmlns:ds="http://schemas.openxmlformats.org/officeDocument/2006/customXml" ds:itemID="{6BE2CD50-D5C0-430A-854A-1E3AE514C19C}">
  <ds:schemaRefs/>
</ds:datastoreItem>
</file>

<file path=customXml/itemProps3.xml><?xml version="1.0" encoding="utf-8"?>
<ds:datastoreItem xmlns:ds="http://schemas.openxmlformats.org/officeDocument/2006/customXml" ds:itemID="{5632B247-1983-4CFB-8DE9-0CC709E52732}">
  <ds:schemaRefs/>
</ds:datastoreItem>
</file>

<file path=docProps/app.xml><?xml version="1.0" encoding="utf-8"?>
<Properties xmlns="http://schemas.openxmlformats.org/officeDocument/2006/extended-properties" xmlns:vt="http://schemas.openxmlformats.org/officeDocument/2006/docPropsVTypes">
  <TotalTime>1399</TotalTime>
  <Words>5667</Words>
  <Application>Microsoft Office PowerPoint</Application>
  <PresentationFormat>Widescreen</PresentationFormat>
  <Paragraphs>1285</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方正兰亭黑简体</vt:lpstr>
      <vt:lpstr>MS PGothic</vt:lpstr>
      <vt:lpstr>Courier New</vt:lpstr>
      <vt:lpstr>Huawei Sans</vt:lpstr>
      <vt:lpstr>Wingdings</vt:lpstr>
      <vt:lpstr>Arial</vt:lpstr>
      <vt:lpstr>微软雅黑</vt:lpstr>
      <vt:lpstr>宋体</vt:lpstr>
      <vt:lpstr>黑体</vt:lpstr>
      <vt:lpstr>1_自定义设计方案</vt:lpstr>
      <vt:lpstr>Основы IP-маршрутизации</vt:lpstr>
      <vt:lpstr>PowerPoint Presentation</vt:lpstr>
      <vt:lpstr>PowerPoint Presentation</vt:lpstr>
      <vt:lpstr>PowerPoint Presentation</vt:lpstr>
      <vt:lpstr>Вводная информация: связь между подсетями</vt:lpstr>
      <vt:lpstr>Маршруты</vt:lpstr>
      <vt:lpstr>Информация о маршрутизации</vt:lpstr>
      <vt:lpstr>Таблица IP-маршрутизации</vt:lpstr>
      <vt:lpstr>PowerPoint Presentation</vt:lpstr>
      <vt:lpstr>Как получить информацию маршрутизации</vt:lpstr>
      <vt:lpstr>Маршруты прямого подключения (1)</vt:lpstr>
      <vt:lpstr>Маршруты прямого подключения (2)</vt:lpstr>
      <vt:lpstr>PowerPoint Presentation</vt:lpstr>
      <vt:lpstr>Разбор таблицы IP-маршрутизации</vt:lpstr>
      <vt:lpstr>Поля в таблице IP-маршрутизации</vt:lpstr>
      <vt:lpstr>Предпочтение маршрута – основные понятия</vt:lpstr>
      <vt:lpstr>Предпочтение маршрута – процесс сравнения</vt:lpstr>
      <vt:lpstr>Метрика – процесс сравнения</vt:lpstr>
      <vt:lpstr>Предпочтение маршрута – значения по умолчанию</vt:lpstr>
      <vt:lpstr>Метрики – основные понятия</vt:lpstr>
      <vt:lpstr>PowerPoint Presentation</vt:lpstr>
      <vt:lpstr>Поиск самого длинного соответствия</vt:lpstr>
      <vt:lpstr>Пример самого длинного соответствия (1)</vt:lpstr>
      <vt:lpstr>Пример самого длинного соответствия (2)</vt:lpstr>
      <vt:lpstr>Пересылка на основе маршрутов</vt:lpstr>
      <vt:lpstr>Таблицы IP-маршрутизации. Резюме.</vt:lpstr>
      <vt:lpstr>PowerPoint Presentation</vt:lpstr>
      <vt:lpstr>Сценарии применения статических маршрутов</vt:lpstr>
      <vt:lpstr>Конфигурирование статического маршрута</vt:lpstr>
      <vt:lpstr>Пример конфигурации</vt:lpstr>
      <vt:lpstr>Маршруты по умолчанию</vt:lpstr>
      <vt:lpstr>Сценарии применения маршрутов по умолчанию</vt:lpstr>
      <vt:lpstr>PowerPoint Presentation</vt:lpstr>
      <vt:lpstr>Обзор динамической маршрутизации</vt:lpstr>
      <vt:lpstr>Классификация протоколов динамической маршрутизации</vt:lpstr>
      <vt:lpstr>PowerPoint Presentation</vt:lpstr>
      <vt:lpstr>Рекурсия маршрута (1)</vt:lpstr>
      <vt:lpstr>Рекурсия маршрута (2)</vt:lpstr>
      <vt:lpstr>Маршруты с одинаковой стоимостью</vt:lpstr>
      <vt:lpstr>Плавающий маршрут - основные понятия</vt:lpstr>
      <vt:lpstr>Плавающий маршрут - пример</vt:lpstr>
      <vt:lpstr>CIDR</vt:lpstr>
      <vt:lpstr>Введение в суммирование маршрутов</vt:lpstr>
      <vt:lpstr>Суммирование маршрутов</vt:lpstr>
      <vt:lpstr>Пример вычисления суммированого маршрута</vt:lpstr>
      <vt:lpstr>Проблемы, вызванные суммированием маршрутов (1)</vt:lpstr>
      <vt:lpstr>Проблемы, вызванные суммированием маршрутов (2)</vt:lpstr>
      <vt:lpstr>Точное суммирование маршрутов (1)</vt:lpstr>
      <vt:lpstr>Точное суммирование маршрутов (2)</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Bulinov Angrik</cp:lastModifiedBy>
  <cp:revision>280</cp:revision>
  <dcterms:created xsi:type="dcterms:W3CDTF">2018-11-29T10:16:29Z</dcterms:created>
  <dcterms:modified xsi:type="dcterms:W3CDTF">2021-05-17T15:16:04Z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(3)NB8p0UZ4qoPy97xe92diRLGzQPwPRQc/kD/Lj8tc0/u6K29+ktiYojp69tgsYttDMadfWgfP
2xcJvVeh1yNQ+aIHim+k+WeD0hmM6G6GIFuVMUpGTHiqLY/CHjmbU0HO8jWu6wdK7hwPsRUz
ji4aMh0qWNSpMPGMYyUB65suxv4tLXzuy+Cgn+L0XMG7/EhF9x2v7zTvPYknqECiPSyVhpGg
ghb3DnnTdhN5etsuIy</vt:lpwstr>
  </property>
  <property fmtid="{D5CDD505-2E9C-101B-9397-08002B2CF9AE}" pid="3" name="_2015_ms_pID_7253431">
    <vt:lpwstr>KcAhmVoge6YAGoMuhmvTN2qEk9BA70k7DX41wQW6l/0vA1SB1wUnwB
zG0Tqn1H4i5CbnOHkZ24pbswc5zVnVSauEQMi0ugmFMJhzggVUvYfT09VGl2ZpOkbHFin/sn
aJBpPMKpviTDzBkWjSqj4nuZ6wDUZpNHK/oPI5I8Wu6VU6NTK3TGKABqGqRMWUeTnJv8R50B
kcO1ydlzVzmmL0rExt6wgm2PPGkDuozWPxmn</vt:lpwstr>
  </property>
  <property fmtid="{D5CDD505-2E9C-101B-9397-08002B2CF9AE}" pid="4" name="_2015_ms_pID_7253432">
    <vt:lpwstr>PA==</vt:lpwstr>
  </property>
  <property fmtid="{D5CDD505-2E9C-101B-9397-08002B2CF9AE}" pid="5" name="ContentTypeId">
    <vt:lpwstr>0x01010002C5B4B712841F4C8A7AAEE2CD191271</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1620973829</vt:lpwstr>
  </property>
</Properties>
</file>