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Raleway" charset="1" panose="020B0503030101060003"/>
      <p:regular r:id="rId16"/>
    </p:embeddedFont>
    <p:embeddedFont>
      <p:font typeface="Raleway Bold" charset="1" panose="020B0803030101060003"/>
      <p:regular r:id="rId17"/>
    </p:embeddedFont>
    <p:embeddedFont>
      <p:font typeface="Raleway Thin" charset="1" panose="020B02030301010600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27.png" Type="http://schemas.openxmlformats.org/officeDocument/2006/relationships/image"/><Relationship Id="rId19" Target="../media/image28.svg" Type="http://schemas.openxmlformats.org/officeDocument/2006/relationships/image"/><Relationship Id="rId2" Target="../media/image11.png" Type="http://schemas.openxmlformats.org/officeDocument/2006/relationships/image"/><Relationship Id="rId20" Target="../media/image29.png" Type="http://schemas.openxmlformats.org/officeDocument/2006/relationships/image"/><Relationship Id="rId21" Target="../media/image30.svg" Type="http://schemas.openxmlformats.org/officeDocument/2006/relationships/image"/><Relationship Id="rId22" Target="../media/image31.png" Type="http://schemas.openxmlformats.org/officeDocument/2006/relationships/image"/><Relationship Id="rId23" Target="../media/image32.svg" Type="http://schemas.openxmlformats.org/officeDocument/2006/relationships/image"/><Relationship Id="rId24" Target="../media/image33.png" Type="http://schemas.openxmlformats.org/officeDocument/2006/relationships/image"/><Relationship Id="rId25" Target="../media/image34.svg" Type="http://schemas.openxmlformats.org/officeDocument/2006/relationships/image"/><Relationship Id="rId26" Target="../media/image35.png" Type="http://schemas.openxmlformats.org/officeDocument/2006/relationships/image"/><Relationship Id="rId27" Target="../media/image36.svg" Type="http://schemas.openxmlformats.org/officeDocument/2006/relationships/image"/><Relationship Id="rId28" Target="../media/image37.png" Type="http://schemas.openxmlformats.org/officeDocument/2006/relationships/image"/><Relationship Id="rId29" Target="../media/image38.svg" Type="http://schemas.openxmlformats.org/officeDocument/2006/relationships/image"/><Relationship Id="rId3" Target="../media/image12.svg" Type="http://schemas.openxmlformats.org/officeDocument/2006/relationships/image"/><Relationship Id="rId30" Target="../media/image39.png" Type="http://schemas.openxmlformats.org/officeDocument/2006/relationships/image"/><Relationship Id="rId31" Target="../media/image40.svg" Type="http://schemas.openxmlformats.org/officeDocument/2006/relationships/image"/><Relationship Id="rId32" Target="../media/image41.png" Type="http://schemas.openxmlformats.org/officeDocument/2006/relationships/image"/><Relationship Id="rId33" Target="../media/image42.svg" Type="http://schemas.openxmlformats.org/officeDocument/2006/relationships/image"/><Relationship Id="rId34" Target="../media/image43.png" Type="http://schemas.openxmlformats.org/officeDocument/2006/relationships/image"/><Relationship Id="rId35" Target="../media/image44.svg" Type="http://schemas.openxmlformats.org/officeDocument/2006/relationships/image"/><Relationship Id="rId36" Target="../media/image45.png" Type="http://schemas.openxmlformats.org/officeDocument/2006/relationships/image"/><Relationship Id="rId37" Target="../media/image46.svg" Type="http://schemas.openxmlformats.org/officeDocument/2006/relationships/image"/><Relationship Id="rId38" Target="../media/image47.png" Type="http://schemas.openxmlformats.org/officeDocument/2006/relationships/image"/><Relationship Id="rId39" Target="../media/image48.svg" Type="http://schemas.openxmlformats.org/officeDocument/2006/relationships/image"/><Relationship Id="rId4" Target="../media/image13.png" Type="http://schemas.openxmlformats.org/officeDocument/2006/relationships/image"/><Relationship Id="rId40" Target="../media/image49.png" Type="http://schemas.openxmlformats.org/officeDocument/2006/relationships/image"/><Relationship Id="rId41" Target="../media/image50.svg" Type="http://schemas.openxmlformats.org/officeDocument/2006/relationships/image"/><Relationship Id="rId42" Target="../media/image51.png" Type="http://schemas.openxmlformats.org/officeDocument/2006/relationships/image"/><Relationship Id="rId43" Target="../media/image52.svg" Type="http://schemas.openxmlformats.org/officeDocument/2006/relationships/image"/><Relationship Id="rId44" Target="../media/image53.png" Type="http://schemas.openxmlformats.org/officeDocument/2006/relationships/image"/><Relationship Id="rId45" Target="../media/image54.svg" Type="http://schemas.openxmlformats.org/officeDocument/2006/relationships/image"/><Relationship Id="rId46" Target="../media/image55.png" Type="http://schemas.openxmlformats.org/officeDocument/2006/relationships/image"/><Relationship Id="rId47" Target="../media/image56.svg" Type="http://schemas.openxmlformats.org/officeDocument/2006/relationships/image"/><Relationship Id="rId48" Target="../media/image57.png" Type="http://schemas.openxmlformats.org/officeDocument/2006/relationships/image"/><Relationship Id="rId49" Target="../media/image58.svg" Type="http://schemas.openxmlformats.org/officeDocument/2006/relationships/image"/><Relationship Id="rId5" Target="../media/image14.svg" Type="http://schemas.openxmlformats.org/officeDocument/2006/relationships/image"/><Relationship Id="rId50" Target="../media/image59.png" Type="http://schemas.openxmlformats.org/officeDocument/2006/relationships/image"/><Relationship Id="rId51" Target="../media/image60.svg" Type="http://schemas.openxmlformats.org/officeDocument/2006/relationships/image"/><Relationship Id="rId52" Target="../media/image61.png" Type="http://schemas.openxmlformats.org/officeDocument/2006/relationships/image"/><Relationship Id="rId53" Target="../media/image62.svg" Type="http://schemas.openxmlformats.org/officeDocument/2006/relationships/image"/><Relationship Id="rId54" Target="../media/image63.png" Type="http://schemas.openxmlformats.org/officeDocument/2006/relationships/image"/><Relationship Id="rId55" Target="../media/image64.svg" Type="http://schemas.openxmlformats.org/officeDocument/2006/relationships/image"/><Relationship Id="rId56" Target="../media/image65.png" Type="http://schemas.openxmlformats.org/officeDocument/2006/relationships/image"/><Relationship Id="rId57" Target="../media/image66.svg" Type="http://schemas.openxmlformats.org/officeDocument/2006/relationships/image"/><Relationship Id="rId58" Target="../media/image67.png" Type="http://schemas.openxmlformats.org/officeDocument/2006/relationships/image"/><Relationship Id="rId59" Target="../media/image68.svg" Type="http://schemas.openxmlformats.org/officeDocument/2006/relationships/image"/><Relationship Id="rId6" Target="../media/image15.png" Type="http://schemas.openxmlformats.org/officeDocument/2006/relationships/image"/><Relationship Id="rId60" Target="../media/image69.png" Type="http://schemas.openxmlformats.org/officeDocument/2006/relationships/image"/><Relationship Id="rId61" Target="../media/image70.sv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005738" y="2260462"/>
            <a:ext cx="7641615" cy="5845836"/>
          </a:xfrm>
          <a:custGeom>
            <a:avLst/>
            <a:gdLst/>
            <a:ahLst/>
            <a:cxnLst/>
            <a:rect r="r" b="b" t="t" l="l"/>
            <a:pathLst>
              <a:path h="5845836" w="7641615">
                <a:moveTo>
                  <a:pt x="7641616" y="5845836"/>
                </a:moveTo>
                <a:lnTo>
                  <a:pt x="0" y="5845836"/>
                </a:lnTo>
                <a:lnTo>
                  <a:pt x="0" y="0"/>
                </a:lnTo>
                <a:lnTo>
                  <a:pt x="7641616" y="0"/>
                </a:lnTo>
                <a:lnTo>
                  <a:pt x="7641616" y="5845836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8968" y="1233985"/>
            <a:ext cx="11330431" cy="8068041"/>
            <a:chOff x="0" y="0"/>
            <a:chExt cx="15107241" cy="107573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7155"/>
              <a:ext cx="4915988" cy="403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10B5BF"/>
                  </a:solidFill>
                  <a:latin typeface="Raleway"/>
                </a:rPr>
                <a:t>Презентация на тему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3566"/>
              <a:ext cx="15107241" cy="75004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999"/>
                </a:lnSpc>
              </a:pPr>
              <a:r>
                <a:rPr lang="en-US" sz="9999">
                  <a:solidFill>
                    <a:srgbClr val="FFFFFF"/>
                  </a:solidFill>
                  <a:latin typeface="Raleway Bold"/>
                </a:rPr>
                <a:t>Применение концепций SDN в архитектуре мобильной сети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126834"/>
              <a:ext cx="15107241" cy="632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spc="55">
                  <a:solidFill>
                    <a:srgbClr val="FFFFFF"/>
                  </a:solidFill>
                  <a:latin typeface="Raleway"/>
                </a:rPr>
                <a:t>Выполнил: Чайков Артемий K4113c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120896" y="-716402"/>
            <a:ext cx="3586584" cy="2976864"/>
          </a:xfrm>
          <a:custGeom>
            <a:avLst/>
            <a:gdLst/>
            <a:ahLst/>
            <a:cxnLst/>
            <a:rect r="r" b="b" t="t" l="l"/>
            <a:pathLst>
              <a:path h="2976864" w="3586584">
                <a:moveTo>
                  <a:pt x="0" y="0"/>
                </a:moveTo>
                <a:lnTo>
                  <a:pt x="3586583" y="0"/>
                </a:lnTo>
                <a:lnTo>
                  <a:pt x="3586583" y="2976864"/>
                </a:lnTo>
                <a:lnTo>
                  <a:pt x="0" y="2976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9056" y="1589623"/>
            <a:ext cx="5772230" cy="5125644"/>
            <a:chOff x="0" y="0"/>
            <a:chExt cx="7696306" cy="683419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7696306" cy="863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60"/>
                </a:lnSpc>
              </a:pPr>
              <a:r>
                <a:rPr lang="en-US" sz="4300">
                  <a:solidFill>
                    <a:srgbClr val="FFFFFF"/>
                  </a:solidFill>
                  <a:latin typeface="Raleway Bold"/>
                </a:rPr>
                <a:t>Источники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463362"/>
              <a:ext cx="7696306" cy="5295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05"/>
                </a:lnSpc>
              </a:pPr>
              <a:r>
                <a:rPr lang="en-US" sz="2075">
                  <a:solidFill>
                    <a:srgbClr val="FFFFFF"/>
                  </a:solidFill>
                  <a:latin typeface="Raleway Thin"/>
                </a:rPr>
                <a:t>https://www.cisco.com/c/en/us/solutions/service-provider/5g-transformation/software-defined-mobile-networks.html</a:t>
              </a:r>
            </a:p>
            <a:p>
              <a:pPr algn="l">
                <a:lnSpc>
                  <a:spcPts val="2905"/>
                </a:lnSpc>
              </a:pPr>
            </a:p>
            <a:p>
              <a:pPr algn="l">
                <a:lnSpc>
                  <a:spcPts val="2905"/>
                </a:lnSpc>
              </a:pPr>
            </a:p>
            <a:p>
              <a:pPr algn="l">
                <a:lnSpc>
                  <a:spcPts val="2905"/>
                </a:lnSpc>
              </a:pPr>
              <a:r>
                <a:rPr lang="en-US" sz="2075">
                  <a:solidFill>
                    <a:srgbClr val="FFFFFF"/>
                  </a:solidFill>
                  <a:latin typeface="Raleway Thin"/>
                </a:rPr>
                <a:t>https://www.embedded.com/understanding-software-defined-radios-and-networks-in-5g-architectures/</a:t>
              </a:r>
            </a:p>
            <a:p>
              <a:pPr algn="l">
                <a:lnSpc>
                  <a:spcPts val="2905"/>
                </a:lnSpc>
              </a:pPr>
            </a:p>
            <a:p>
              <a:pPr algn="l">
                <a:lnSpc>
                  <a:spcPts val="2904"/>
                </a:lnSpc>
              </a:pPr>
              <a:r>
                <a:rPr lang="en-US" sz="2075">
                  <a:solidFill>
                    <a:srgbClr val="FFFFFF"/>
                  </a:solidFill>
                  <a:latin typeface="Raleway Thin"/>
                </a:rPr>
                <a:t>https://www.vmware.com/topics/glossary/content/vran-oran.html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84048" y="1693007"/>
            <a:ext cx="645878" cy="466206"/>
          </a:xfrm>
          <a:custGeom>
            <a:avLst/>
            <a:gdLst/>
            <a:ahLst/>
            <a:cxnLst/>
            <a:rect r="r" b="b" t="t" l="l"/>
            <a:pathLst>
              <a:path h="466206" w="645878">
                <a:moveTo>
                  <a:pt x="0" y="0"/>
                </a:moveTo>
                <a:lnTo>
                  <a:pt x="645878" y="0"/>
                </a:lnTo>
                <a:lnTo>
                  <a:pt x="645878" y="466206"/>
                </a:lnTo>
                <a:lnTo>
                  <a:pt x="0" y="466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27042" y="1589623"/>
            <a:ext cx="512684" cy="672975"/>
          </a:xfrm>
          <a:custGeom>
            <a:avLst/>
            <a:gdLst/>
            <a:ahLst/>
            <a:cxnLst/>
            <a:rect r="r" b="b" t="t" l="l"/>
            <a:pathLst>
              <a:path h="672975" w="512684">
                <a:moveTo>
                  <a:pt x="0" y="0"/>
                </a:moveTo>
                <a:lnTo>
                  <a:pt x="512684" y="0"/>
                </a:lnTo>
                <a:lnTo>
                  <a:pt x="512684" y="672974"/>
                </a:lnTo>
                <a:lnTo>
                  <a:pt x="0" y="672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41326" y="1641315"/>
            <a:ext cx="581215" cy="569590"/>
          </a:xfrm>
          <a:custGeom>
            <a:avLst/>
            <a:gdLst/>
            <a:ahLst/>
            <a:cxnLst/>
            <a:rect r="r" b="b" t="t" l="l"/>
            <a:pathLst>
              <a:path h="569590" w="581215">
                <a:moveTo>
                  <a:pt x="0" y="0"/>
                </a:moveTo>
                <a:lnTo>
                  <a:pt x="581214" y="0"/>
                </a:lnTo>
                <a:lnTo>
                  <a:pt x="581214" y="569590"/>
                </a:lnTo>
                <a:lnTo>
                  <a:pt x="0" y="56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07977" y="1589623"/>
            <a:ext cx="449058" cy="672975"/>
          </a:xfrm>
          <a:custGeom>
            <a:avLst/>
            <a:gdLst/>
            <a:ahLst/>
            <a:cxnLst/>
            <a:rect r="r" b="b" t="t" l="l"/>
            <a:pathLst>
              <a:path h="672975" w="449058">
                <a:moveTo>
                  <a:pt x="0" y="0"/>
                </a:moveTo>
                <a:lnTo>
                  <a:pt x="449057" y="0"/>
                </a:lnTo>
                <a:lnTo>
                  <a:pt x="449057" y="672974"/>
                </a:lnTo>
                <a:lnTo>
                  <a:pt x="0" y="672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61297" y="1637362"/>
            <a:ext cx="547046" cy="577496"/>
          </a:xfrm>
          <a:custGeom>
            <a:avLst/>
            <a:gdLst/>
            <a:ahLst/>
            <a:cxnLst/>
            <a:rect r="r" b="b" t="t" l="l"/>
            <a:pathLst>
              <a:path h="577496" w="547046">
                <a:moveTo>
                  <a:pt x="0" y="0"/>
                </a:moveTo>
                <a:lnTo>
                  <a:pt x="547047" y="0"/>
                </a:lnTo>
                <a:lnTo>
                  <a:pt x="547047" y="577496"/>
                </a:lnTo>
                <a:lnTo>
                  <a:pt x="0" y="577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214930" y="1589623"/>
            <a:ext cx="599559" cy="672975"/>
          </a:xfrm>
          <a:custGeom>
            <a:avLst/>
            <a:gdLst/>
            <a:ahLst/>
            <a:cxnLst/>
            <a:rect r="r" b="b" t="t" l="l"/>
            <a:pathLst>
              <a:path h="672975" w="599559">
                <a:moveTo>
                  <a:pt x="0" y="0"/>
                </a:moveTo>
                <a:lnTo>
                  <a:pt x="599559" y="0"/>
                </a:lnTo>
                <a:lnTo>
                  <a:pt x="599559" y="672974"/>
                </a:lnTo>
                <a:lnTo>
                  <a:pt x="0" y="672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778228" y="8024403"/>
            <a:ext cx="8036261" cy="672975"/>
            <a:chOff x="0" y="0"/>
            <a:chExt cx="10715015" cy="89729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110557"/>
              <a:ext cx="868930" cy="676186"/>
            </a:xfrm>
            <a:custGeom>
              <a:avLst/>
              <a:gdLst/>
              <a:ahLst/>
              <a:cxnLst/>
              <a:rect r="r" b="b" t="t" l="l"/>
              <a:pathLst>
                <a:path h="676186" w="868930">
                  <a:moveTo>
                    <a:pt x="0" y="0"/>
                  </a:moveTo>
                  <a:lnTo>
                    <a:pt x="868930" y="0"/>
                  </a:lnTo>
                  <a:lnTo>
                    <a:pt x="868930" y="676186"/>
                  </a:lnTo>
                  <a:lnTo>
                    <a:pt x="0" y="676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227414" y="0"/>
              <a:ext cx="358920" cy="897299"/>
            </a:xfrm>
            <a:custGeom>
              <a:avLst/>
              <a:gdLst/>
              <a:ahLst/>
              <a:cxnLst/>
              <a:rect r="r" b="b" t="t" l="l"/>
              <a:pathLst>
                <a:path h="897299" w="358920">
                  <a:moveTo>
                    <a:pt x="0" y="0"/>
                  </a:moveTo>
                  <a:lnTo>
                    <a:pt x="358920" y="0"/>
                  </a:lnTo>
                  <a:lnTo>
                    <a:pt x="358920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876903" y="133240"/>
              <a:ext cx="922740" cy="630819"/>
            </a:xfrm>
            <a:custGeom>
              <a:avLst/>
              <a:gdLst/>
              <a:ahLst/>
              <a:cxnLst/>
              <a:rect r="r" b="b" t="t" l="l"/>
              <a:pathLst>
                <a:path h="630819" w="922740">
                  <a:moveTo>
                    <a:pt x="0" y="0"/>
                  </a:moveTo>
                  <a:lnTo>
                    <a:pt x="922740" y="0"/>
                  </a:lnTo>
                  <a:lnTo>
                    <a:pt x="922740" y="630819"/>
                  </a:lnTo>
                  <a:lnTo>
                    <a:pt x="0" y="63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957101" y="68798"/>
              <a:ext cx="763871" cy="759704"/>
            </a:xfrm>
            <a:custGeom>
              <a:avLst/>
              <a:gdLst/>
              <a:ahLst/>
              <a:cxnLst/>
              <a:rect r="r" b="b" t="t" l="l"/>
              <a:pathLst>
                <a:path h="759704" w="763871">
                  <a:moveTo>
                    <a:pt x="0" y="0"/>
                  </a:moveTo>
                  <a:lnTo>
                    <a:pt x="763871" y="0"/>
                  </a:lnTo>
                  <a:lnTo>
                    <a:pt x="763871" y="759704"/>
                  </a:lnTo>
                  <a:lnTo>
                    <a:pt x="0" y="759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178162" y="0"/>
              <a:ext cx="327922" cy="897299"/>
            </a:xfrm>
            <a:custGeom>
              <a:avLst/>
              <a:gdLst/>
              <a:ahLst/>
              <a:cxnLst/>
              <a:rect r="r" b="b" t="t" l="l"/>
              <a:pathLst>
                <a:path h="897299" w="327922">
                  <a:moveTo>
                    <a:pt x="0" y="0"/>
                  </a:moveTo>
                  <a:lnTo>
                    <a:pt x="327922" y="0"/>
                  </a:lnTo>
                  <a:lnTo>
                    <a:pt x="327922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915602" y="64205"/>
              <a:ext cx="799412" cy="768889"/>
            </a:xfrm>
            <a:custGeom>
              <a:avLst/>
              <a:gdLst/>
              <a:ahLst/>
              <a:cxnLst/>
              <a:rect r="r" b="b" t="t" l="l"/>
              <a:pathLst>
                <a:path h="768889" w="799412">
                  <a:moveTo>
                    <a:pt x="0" y="0"/>
                  </a:moveTo>
                  <a:lnTo>
                    <a:pt x="799413" y="0"/>
                  </a:lnTo>
                  <a:lnTo>
                    <a:pt x="799413" y="768889"/>
                  </a:lnTo>
                  <a:lnTo>
                    <a:pt x="0" y="768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913048" y="6415708"/>
            <a:ext cx="7863789" cy="672975"/>
            <a:chOff x="0" y="0"/>
            <a:chExt cx="10485051" cy="89729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17171" cy="897299"/>
            </a:xfrm>
            <a:custGeom>
              <a:avLst/>
              <a:gdLst/>
              <a:ahLst/>
              <a:cxnLst/>
              <a:rect r="r" b="b" t="t" l="l"/>
              <a:pathLst>
                <a:path h="897299" w="517171">
                  <a:moveTo>
                    <a:pt x="0" y="0"/>
                  </a:moveTo>
                  <a:lnTo>
                    <a:pt x="517171" y="0"/>
                  </a:lnTo>
                  <a:lnTo>
                    <a:pt x="517171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913875" y="0"/>
              <a:ext cx="626478" cy="897299"/>
            </a:xfrm>
            <a:custGeom>
              <a:avLst/>
              <a:gdLst/>
              <a:ahLst/>
              <a:cxnLst/>
              <a:rect r="r" b="b" t="t" l="l"/>
              <a:pathLst>
                <a:path h="897299" w="626478">
                  <a:moveTo>
                    <a:pt x="0" y="0"/>
                  </a:moveTo>
                  <a:lnTo>
                    <a:pt x="626478" y="0"/>
                  </a:lnTo>
                  <a:lnTo>
                    <a:pt x="626478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821618" y="0"/>
              <a:ext cx="673790" cy="897299"/>
            </a:xfrm>
            <a:custGeom>
              <a:avLst/>
              <a:gdLst/>
              <a:ahLst/>
              <a:cxnLst/>
              <a:rect r="r" b="b" t="t" l="l"/>
              <a:pathLst>
                <a:path h="897299" w="673790">
                  <a:moveTo>
                    <a:pt x="0" y="0"/>
                  </a:moveTo>
                  <a:lnTo>
                    <a:pt x="673790" y="0"/>
                  </a:lnTo>
                  <a:lnTo>
                    <a:pt x="673790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7813408" y="0"/>
              <a:ext cx="691736" cy="897299"/>
            </a:xfrm>
            <a:custGeom>
              <a:avLst/>
              <a:gdLst/>
              <a:ahLst/>
              <a:cxnLst/>
              <a:rect r="r" b="b" t="t" l="l"/>
              <a:pathLst>
                <a:path h="897299" w="691736">
                  <a:moveTo>
                    <a:pt x="0" y="0"/>
                  </a:moveTo>
                  <a:lnTo>
                    <a:pt x="691737" y="0"/>
                  </a:lnTo>
                  <a:lnTo>
                    <a:pt x="691737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5964957" y="0"/>
              <a:ext cx="394812" cy="897299"/>
            </a:xfrm>
            <a:custGeom>
              <a:avLst/>
              <a:gdLst/>
              <a:ahLst/>
              <a:cxnLst/>
              <a:rect r="r" b="b" t="t" l="l"/>
              <a:pathLst>
                <a:path h="897299" w="394812">
                  <a:moveTo>
                    <a:pt x="0" y="0"/>
                  </a:moveTo>
                  <a:lnTo>
                    <a:pt x="394812" y="0"/>
                  </a:lnTo>
                  <a:lnTo>
                    <a:pt x="394812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9786046" y="99147"/>
              <a:ext cx="699006" cy="699006"/>
            </a:xfrm>
            <a:custGeom>
              <a:avLst/>
              <a:gdLst/>
              <a:ahLst/>
              <a:cxnLst/>
              <a:rect r="r" b="b" t="t" l="l"/>
              <a:pathLst>
                <a:path h="699006" w="699006">
                  <a:moveTo>
                    <a:pt x="0" y="0"/>
                  </a:moveTo>
                  <a:lnTo>
                    <a:pt x="699005" y="0"/>
                  </a:lnTo>
                  <a:lnTo>
                    <a:pt x="699005" y="699006"/>
                  </a:lnTo>
                  <a:lnTo>
                    <a:pt x="0" y="699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803511" y="4807013"/>
            <a:ext cx="8044902" cy="672975"/>
            <a:chOff x="0" y="0"/>
            <a:chExt cx="10726536" cy="89729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54314"/>
              <a:ext cx="809270" cy="788671"/>
            </a:xfrm>
            <a:custGeom>
              <a:avLst/>
              <a:gdLst/>
              <a:ahLst/>
              <a:cxnLst/>
              <a:rect r="r" b="b" t="t" l="l"/>
              <a:pathLst>
                <a:path h="788671" w="809270">
                  <a:moveTo>
                    <a:pt x="0" y="0"/>
                  </a:moveTo>
                  <a:lnTo>
                    <a:pt x="809270" y="0"/>
                  </a:lnTo>
                  <a:lnTo>
                    <a:pt x="809270" y="788671"/>
                  </a:lnTo>
                  <a:lnTo>
                    <a:pt x="0" y="788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043610" y="0"/>
              <a:ext cx="659107" cy="897299"/>
            </a:xfrm>
            <a:custGeom>
              <a:avLst/>
              <a:gdLst/>
              <a:ahLst/>
              <a:cxnLst/>
              <a:rect r="r" b="b" t="t" l="l"/>
              <a:pathLst>
                <a:path h="897299" w="659107">
                  <a:moveTo>
                    <a:pt x="0" y="0"/>
                  </a:moveTo>
                  <a:lnTo>
                    <a:pt x="659108" y="0"/>
                  </a:lnTo>
                  <a:lnTo>
                    <a:pt x="659108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905673" y="0"/>
              <a:ext cx="797781" cy="897299"/>
            </a:xfrm>
            <a:custGeom>
              <a:avLst/>
              <a:gdLst/>
              <a:ahLst/>
              <a:cxnLst/>
              <a:rect r="r" b="b" t="t" l="l"/>
              <a:pathLst>
                <a:path h="897299" w="797781">
                  <a:moveTo>
                    <a:pt x="0" y="0"/>
                  </a:moveTo>
                  <a:lnTo>
                    <a:pt x="797780" y="0"/>
                  </a:lnTo>
                  <a:lnTo>
                    <a:pt x="797780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954564" y="0"/>
              <a:ext cx="701525" cy="897299"/>
            </a:xfrm>
            <a:custGeom>
              <a:avLst/>
              <a:gdLst/>
              <a:ahLst/>
              <a:cxnLst/>
              <a:rect r="r" b="b" t="t" l="l"/>
              <a:pathLst>
                <a:path h="897299" w="701525">
                  <a:moveTo>
                    <a:pt x="0" y="0"/>
                  </a:moveTo>
                  <a:lnTo>
                    <a:pt x="701525" y="0"/>
                  </a:lnTo>
                  <a:lnTo>
                    <a:pt x="701525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5842835" y="72801"/>
              <a:ext cx="931157" cy="751698"/>
            </a:xfrm>
            <a:custGeom>
              <a:avLst/>
              <a:gdLst/>
              <a:ahLst/>
              <a:cxnLst/>
              <a:rect r="r" b="b" t="t" l="l"/>
              <a:pathLst>
                <a:path h="751698" w="931157">
                  <a:moveTo>
                    <a:pt x="0" y="0"/>
                  </a:moveTo>
                  <a:lnTo>
                    <a:pt x="931156" y="0"/>
                  </a:lnTo>
                  <a:lnTo>
                    <a:pt x="931156" y="751698"/>
                  </a:lnTo>
                  <a:lnTo>
                    <a:pt x="0" y="751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9836661" y="133149"/>
              <a:ext cx="889874" cy="631002"/>
            </a:xfrm>
            <a:custGeom>
              <a:avLst/>
              <a:gdLst/>
              <a:ahLst/>
              <a:cxnLst/>
              <a:rect r="r" b="b" t="t" l="l"/>
              <a:pathLst>
                <a:path h="631002" w="889874">
                  <a:moveTo>
                    <a:pt x="0" y="0"/>
                  </a:moveTo>
                  <a:lnTo>
                    <a:pt x="889875" y="0"/>
                  </a:lnTo>
                  <a:lnTo>
                    <a:pt x="889875" y="631002"/>
                  </a:lnTo>
                  <a:lnTo>
                    <a:pt x="0" y="63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733112" y="3198318"/>
            <a:ext cx="8002455" cy="672975"/>
            <a:chOff x="0" y="0"/>
            <a:chExt cx="10669940" cy="89729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96999" cy="897299"/>
            </a:xfrm>
            <a:custGeom>
              <a:avLst/>
              <a:gdLst/>
              <a:ahLst/>
              <a:cxnLst/>
              <a:rect r="r" b="b" t="t" l="l"/>
              <a:pathLst>
                <a:path h="897299" w="996999">
                  <a:moveTo>
                    <a:pt x="0" y="0"/>
                  </a:moveTo>
                  <a:lnTo>
                    <a:pt x="996999" y="0"/>
                  </a:lnTo>
                  <a:lnTo>
                    <a:pt x="996999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073901" y="44500"/>
              <a:ext cx="786255" cy="808300"/>
            </a:xfrm>
            <a:custGeom>
              <a:avLst/>
              <a:gdLst/>
              <a:ahLst/>
              <a:cxnLst/>
              <a:rect r="r" b="b" t="t" l="l"/>
              <a:pathLst>
                <a:path h="808300" w="786255">
                  <a:moveTo>
                    <a:pt x="0" y="0"/>
                  </a:moveTo>
                  <a:lnTo>
                    <a:pt x="786255" y="0"/>
                  </a:lnTo>
                  <a:lnTo>
                    <a:pt x="786255" y="808300"/>
                  </a:lnTo>
                  <a:lnTo>
                    <a:pt x="0" y="808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3981387" y="44500"/>
              <a:ext cx="834080" cy="808300"/>
            </a:xfrm>
            <a:custGeom>
              <a:avLst/>
              <a:gdLst/>
              <a:ahLst/>
              <a:cxnLst/>
              <a:rect r="r" b="b" t="t" l="l"/>
              <a:pathLst>
                <a:path h="808300" w="834080">
                  <a:moveTo>
                    <a:pt x="0" y="0"/>
                  </a:moveTo>
                  <a:lnTo>
                    <a:pt x="834081" y="0"/>
                  </a:lnTo>
                  <a:lnTo>
                    <a:pt x="834081" y="808300"/>
                  </a:lnTo>
                  <a:lnTo>
                    <a:pt x="0" y="808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7944757" y="0"/>
              <a:ext cx="908867" cy="897299"/>
            </a:xfrm>
            <a:custGeom>
              <a:avLst/>
              <a:gdLst/>
              <a:ahLst/>
              <a:cxnLst/>
              <a:rect r="r" b="b" t="t" l="l"/>
              <a:pathLst>
                <a:path h="897299" w="908867">
                  <a:moveTo>
                    <a:pt x="0" y="0"/>
                  </a:moveTo>
                  <a:lnTo>
                    <a:pt x="908867" y="0"/>
                  </a:lnTo>
                  <a:lnTo>
                    <a:pt x="908867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6066198" y="0"/>
              <a:ext cx="672159" cy="897299"/>
            </a:xfrm>
            <a:custGeom>
              <a:avLst/>
              <a:gdLst/>
              <a:ahLst/>
              <a:cxnLst/>
              <a:rect r="r" b="b" t="t" l="l"/>
              <a:pathLst>
                <a:path h="897299" w="672159">
                  <a:moveTo>
                    <a:pt x="0" y="0"/>
                  </a:moveTo>
                  <a:lnTo>
                    <a:pt x="672159" y="0"/>
                  </a:lnTo>
                  <a:lnTo>
                    <a:pt x="672159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0080985" y="0"/>
              <a:ext cx="588955" cy="897299"/>
            </a:xfrm>
            <a:custGeom>
              <a:avLst/>
              <a:gdLst/>
              <a:ahLst/>
              <a:cxnLst/>
              <a:rect r="r" b="b" t="t" l="l"/>
              <a:pathLst>
                <a:path h="897299" w="588955">
                  <a:moveTo>
                    <a:pt x="0" y="0"/>
                  </a:moveTo>
                  <a:lnTo>
                    <a:pt x="588955" y="0"/>
                  </a:lnTo>
                  <a:lnTo>
                    <a:pt x="588955" y="897299"/>
                  </a:lnTo>
                  <a:lnTo>
                    <a:pt x="0" y="897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4027" y="1839596"/>
            <a:ext cx="15875273" cy="7937636"/>
          </a:xfrm>
          <a:custGeom>
            <a:avLst/>
            <a:gdLst/>
            <a:ahLst/>
            <a:cxnLst/>
            <a:rect r="r" b="b" t="t" l="l"/>
            <a:pathLst>
              <a:path h="7937636" w="15875273">
                <a:moveTo>
                  <a:pt x="0" y="0"/>
                </a:moveTo>
                <a:lnTo>
                  <a:pt x="15875273" y="0"/>
                </a:lnTo>
                <a:lnTo>
                  <a:pt x="15875273" y="7937637"/>
                </a:lnTo>
                <a:lnTo>
                  <a:pt x="0" y="79376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9123" y="293190"/>
            <a:ext cx="15769021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Raleway Bold"/>
              </a:rPr>
              <a:t>Схема работы мобильной сети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81196" y="2085591"/>
            <a:ext cx="7224874" cy="7172709"/>
          </a:xfrm>
          <a:custGeom>
            <a:avLst/>
            <a:gdLst/>
            <a:ahLst/>
            <a:cxnLst/>
            <a:rect r="r" b="b" t="t" l="l"/>
            <a:pathLst>
              <a:path h="7172709" w="7224874">
                <a:moveTo>
                  <a:pt x="0" y="0"/>
                </a:moveTo>
                <a:lnTo>
                  <a:pt x="7224874" y="0"/>
                </a:lnTo>
                <a:lnTo>
                  <a:pt x="7224874" y="7172709"/>
                </a:lnTo>
                <a:lnTo>
                  <a:pt x="0" y="7172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9123" y="293190"/>
            <a:ext cx="15769021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Raleway Bold"/>
              </a:rPr>
              <a:t>Архитектура SDN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6964" y="410048"/>
            <a:ext cx="3282359" cy="3383875"/>
          </a:xfrm>
          <a:custGeom>
            <a:avLst/>
            <a:gdLst/>
            <a:ahLst/>
            <a:cxnLst/>
            <a:rect r="r" b="b" t="t" l="l"/>
            <a:pathLst>
              <a:path h="3383875" w="3282359">
                <a:moveTo>
                  <a:pt x="0" y="0"/>
                </a:moveTo>
                <a:lnTo>
                  <a:pt x="3282359" y="0"/>
                </a:lnTo>
                <a:lnTo>
                  <a:pt x="3282359" y="3383875"/>
                </a:lnTo>
                <a:lnTo>
                  <a:pt x="0" y="3383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783159"/>
            <a:ext cx="13970465" cy="7006400"/>
          </a:xfrm>
          <a:custGeom>
            <a:avLst/>
            <a:gdLst/>
            <a:ahLst/>
            <a:cxnLst/>
            <a:rect r="r" b="b" t="t" l="l"/>
            <a:pathLst>
              <a:path h="7006400" w="13970465">
                <a:moveTo>
                  <a:pt x="0" y="0"/>
                </a:moveTo>
                <a:lnTo>
                  <a:pt x="13970465" y="0"/>
                </a:lnTo>
                <a:lnTo>
                  <a:pt x="13970465" y="7006400"/>
                </a:lnTo>
                <a:lnTo>
                  <a:pt x="0" y="700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60234" y="410048"/>
            <a:ext cx="15901499" cy="2669859"/>
            <a:chOff x="0" y="0"/>
            <a:chExt cx="21201999" cy="355981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21201999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9000">
                  <a:solidFill>
                    <a:srgbClr val="FFFFFF"/>
                  </a:solidFill>
                  <a:latin typeface="Raleway Bold"/>
                </a:rPr>
                <a:t>Архитектура ядра 5G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655007"/>
              <a:ext cx="21201999" cy="904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643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5885" y="5592395"/>
            <a:ext cx="2287958" cy="2684942"/>
            <a:chOff x="0" y="0"/>
            <a:chExt cx="3050611" cy="357992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3050611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Raleway"/>
                </a:rPr>
                <a:t>1G</a:t>
              </a:r>
            </a:p>
          </p:txBody>
        </p:sp>
        <p:sp>
          <p:nvSpPr>
            <p:cNvPr name="AutoShape 4" id="4"/>
            <p:cNvSpPr/>
            <p:nvPr/>
          </p:nvSpPr>
          <p:spPr>
            <a:xfrm rot="0">
              <a:off x="0" y="1037254"/>
              <a:ext cx="3050611" cy="845861"/>
            </a:xfrm>
            <a:prstGeom prst="rect">
              <a:avLst/>
            </a:prstGeom>
            <a:solidFill>
              <a:srgbClr val="10B5BF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228600" y="1175281"/>
              <a:ext cx="2593411" cy="524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300">
                  <a:solidFill>
                    <a:srgbClr val="FFFFFF"/>
                  </a:solidFill>
                  <a:latin typeface="Raleway Thin"/>
                </a:rPr>
                <a:t>1980-е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72669"/>
              <a:ext cx="3050611" cy="1295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Raleway Thin"/>
                </a:rPr>
                <a:t>Аналоговые сотовые телефоны позволяют людям разговаривать друг с другом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687953" y="5592395"/>
            <a:ext cx="2287958" cy="2684942"/>
            <a:chOff x="0" y="0"/>
            <a:chExt cx="3050611" cy="357992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3050611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Raleway"/>
                </a:rPr>
                <a:t>2G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1037254"/>
              <a:ext cx="3050611" cy="845861"/>
            </a:xfrm>
            <a:prstGeom prst="rect">
              <a:avLst/>
            </a:prstGeom>
            <a:solidFill>
              <a:srgbClr val="10B5BF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228600" y="1175281"/>
              <a:ext cx="2593411" cy="524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300">
                  <a:solidFill>
                    <a:srgbClr val="FFFFFF"/>
                  </a:solidFill>
                  <a:latin typeface="Raleway Thin"/>
                </a:rPr>
                <a:t>1990-е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272669"/>
              <a:ext cx="3050611" cy="1121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FFFFFF"/>
                  </a:solidFill>
                  <a:latin typeface="Raleway Thin"/>
                </a:rPr>
                <a:t>Добавление новых функций, таких как SMS и голосовая почта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000021" y="5592395"/>
            <a:ext cx="2287958" cy="2684942"/>
            <a:chOff x="0" y="0"/>
            <a:chExt cx="3050611" cy="357992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3050611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Raleway"/>
                </a:rPr>
                <a:t>3G</a:t>
              </a:r>
            </a:p>
          </p:txBody>
        </p:sp>
        <p:sp>
          <p:nvSpPr>
            <p:cNvPr name="AutoShape 14" id="14"/>
            <p:cNvSpPr/>
            <p:nvPr/>
          </p:nvSpPr>
          <p:spPr>
            <a:xfrm rot="0">
              <a:off x="0" y="1037254"/>
              <a:ext cx="3050611" cy="845861"/>
            </a:xfrm>
            <a:prstGeom prst="rect">
              <a:avLst/>
            </a:prstGeom>
            <a:solidFill>
              <a:srgbClr val="10B5BF"/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28600" y="1175281"/>
              <a:ext cx="2593411" cy="524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300">
                  <a:solidFill>
                    <a:srgbClr val="FFFFFF"/>
                  </a:solidFill>
                  <a:latin typeface="Raleway Thin"/>
                </a:rPr>
                <a:t>2000-е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2272669"/>
              <a:ext cx="3050611" cy="867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15"/>
                </a:lnSpc>
              </a:pPr>
              <a:r>
                <a:rPr lang="en-US" sz="1225">
                  <a:solidFill>
                    <a:srgbClr val="FFFFFF"/>
                  </a:solidFill>
                  <a:latin typeface="Raleway Thin"/>
                </a:rPr>
                <a:t>Мобильные данные позволяют пользователям просматривать интернет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312089" y="5592395"/>
            <a:ext cx="2287958" cy="3018317"/>
            <a:chOff x="0" y="0"/>
            <a:chExt cx="3050611" cy="402442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9525"/>
              <a:ext cx="3050611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Raleway"/>
                </a:rPr>
                <a:t>4G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rot="0">
              <a:off x="0" y="1037254"/>
              <a:ext cx="3050611" cy="845861"/>
            </a:xfrm>
            <a:prstGeom prst="rect">
              <a:avLst/>
            </a:prstGeom>
            <a:solidFill>
              <a:srgbClr val="10B5BF"/>
            </a:solid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28600" y="1175281"/>
              <a:ext cx="2593411" cy="524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300">
                  <a:solidFill>
                    <a:srgbClr val="FFFFFF"/>
                  </a:solidFill>
                  <a:latin typeface="Raleway Thin"/>
                </a:rPr>
                <a:t>2010-е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272669"/>
              <a:ext cx="3050611" cy="17077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30"/>
                </a:lnSpc>
              </a:pPr>
              <a:r>
                <a:rPr lang="en-US" sz="1450">
                  <a:solidFill>
                    <a:srgbClr val="FFFFFF"/>
                  </a:solidFill>
                  <a:latin typeface="Raleway Thin"/>
                </a:rPr>
                <a:t>LTE предлагает более высокую скорость и больше функциональных возможностей для мобильных устройств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624157" y="5592395"/>
            <a:ext cx="2287958" cy="3018317"/>
            <a:chOff x="0" y="0"/>
            <a:chExt cx="3050611" cy="4024423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9525"/>
              <a:ext cx="3050611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Raleway"/>
                </a:rPr>
                <a:t>5G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rot="0">
              <a:off x="0" y="1037254"/>
              <a:ext cx="3050611" cy="845861"/>
            </a:xfrm>
            <a:prstGeom prst="rect">
              <a:avLst/>
            </a:prstGeom>
            <a:solidFill>
              <a:srgbClr val="10B5BF"/>
            </a:solid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228600" y="1175281"/>
              <a:ext cx="2593411" cy="524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300">
                  <a:solidFill>
                    <a:srgbClr val="FFFFFF"/>
                  </a:solidFill>
                  <a:latin typeface="Raleway Thin"/>
                </a:rPr>
                <a:t>Сейчас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2272669"/>
              <a:ext cx="3050611" cy="17077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30"/>
                </a:lnSpc>
              </a:pPr>
              <a:r>
                <a:rPr lang="en-US" sz="1450">
                  <a:solidFill>
                    <a:srgbClr val="FFFFFF"/>
                  </a:solidFill>
                  <a:latin typeface="Raleway Thin"/>
                </a:rPr>
                <a:t>Технология 5-го поколения обеспечивает больше возможностей подключения и более высокую скорость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2941998" y="904603"/>
            <a:ext cx="4748419" cy="3829370"/>
          </a:xfrm>
          <a:custGeom>
            <a:avLst/>
            <a:gdLst/>
            <a:ahLst/>
            <a:cxnLst/>
            <a:rect r="r" b="b" t="t" l="l"/>
            <a:pathLst>
              <a:path h="3829370" w="4748419">
                <a:moveTo>
                  <a:pt x="0" y="0"/>
                </a:moveTo>
                <a:lnTo>
                  <a:pt x="4748419" y="0"/>
                </a:lnTo>
                <a:lnTo>
                  <a:pt x="4748419" y="3829370"/>
                </a:lnTo>
                <a:lnTo>
                  <a:pt x="0" y="3829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375885" y="1657238"/>
            <a:ext cx="15536230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Raleway Bold"/>
              </a:rPr>
              <a:t>Мобильные сети и</a:t>
            </a:r>
          </a:p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Raleway Bold"/>
              </a:rPr>
              <a:t>технология 5G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0039" y="2066442"/>
            <a:ext cx="17887921" cy="3705355"/>
          </a:xfrm>
          <a:custGeom>
            <a:avLst/>
            <a:gdLst/>
            <a:ahLst/>
            <a:cxnLst/>
            <a:rect r="r" b="b" t="t" l="l"/>
            <a:pathLst>
              <a:path h="3705355" w="17887921">
                <a:moveTo>
                  <a:pt x="0" y="0"/>
                </a:moveTo>
                <a:lnTo>
                  <a:pt x="17887922" y="0"/>
                </a:lnTo>
                <a:lnTo>
                  <a:pt x="17887922" y="3705356"/>
                </a:lnTo>
                <a:lnTo>
                  <a:pt x="0" y="370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64910" y="6568687"/>
            <a:ext cx="9958180" cy="3486502"/>
          </a:xfrm>
          <a:custGeom>
            <a:avLst/>
            <a:gdLst/>
            <a:ahLst/>
            <a:cxnLst/>
            <a:rect r="r" b="b" t="t" l="l"/>
            <a:pathLst>
              <a:path h="3486502" w="9958180">
                <a:moveTo>
                  <a:pt x="0" y="0"/>
                </a:moveTo>
                <a:lnTo>
                  <a:pt x="9958180" y="0"/>
                </a:lnTo>
                <a:lnTo>
                  <a:pt x="9958180" y="3486502"/>
                </a:lnTo>
                <a:lnTo>
                  <a:pt x="0" y="3486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9123" y="293190"/>
            <a:ext cx="15769021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Raleway Bold"/>
              </a:rPr>
              <a:t>VNF в ядрах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2888" y="775395"/>
            <a:ext cx="8581112" cy="8418734"/>
            <a:chOff x="0" y="0"/>
            <a:chExt cx="11441482" cy="1122497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937423"/>
              <a:ext cx="11441482" cy="8287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44973" indent="-422487" lvl="1">
                <a:lnSpc>
                  <a:spcPts val="5479"/>
                </a:lnSpc>
                <a:buFont typeface="Arial"/>
                <a:buChar char="•"/>
              </a:pPr>
              <a:r>
                <a:rPr lang="en-US" sz="3913">
                  <a:solidFill>
                    <a:srgbClr val="FFFFFF"/>
                  </a:solidFill>
                  <a:latin typeface="Raleway Thin"/>
                </a:rPr>
                <a:t>Централизованное управление</a:t>
              </a:r>
            </a:p>
            <a:p>
              <a:pPr algn="l" marL="844973" indent="-422487" lvl="1">
                <a:lnSpc>
                  <a:spcPts val="5479"/>
                </a:lnSpc>
                <a:buFont typeface="Arial"/>
                <a:buChar char="•"/>
              </a:pPr>
              <a:r>
                <a:rPr lang="en-US" sz="3913">
                  <a:solidFill>
                    <a:srgbClr val="FFFFFF"/>
                  </a:solidFill>
                  <a:latin typeface="Raleway Thin"/>
                </a:rPr>
                <a:t>Разделение управления и пересылки (Control-Data Plane Separation)</a:t>
              </a:r>
            </a:p>
            <a:p>
              <a:pPr algn="l" marL="844973" indent="-422487" lvl="1">
                <a:lnSpc>
                  <a:spcPts val="5479"/>
                </a:lnSpc>
                <a:buFont typeface="Arial"/>
                <a:buChar char="•"/>
              </a:pPr>
              <a:r>
                <a:rPr lang="en-US" sz="3913">
                  <a:solidFill>
                    <a:srgbClr val="FFFFFF"/>
                  </a:solidFill>
                  <a:latin typeface="Raleway Thin"/>
                </a:rPr>
                <a:t>Программируемость</a:t>
              </a:r>
            </a:p>
            <a:p>
              <a:pPr algn="l" marL="844973" indent="-422487" lvl="1">
                <a:lnSpc>
                  <a:spcPts val="5479"/>
                </a:lnSpc>
                <a:buFont typeface="Arial"/>
                <a:buChar char="•"/>
              </a:pPr>
              <a:r>
                <a:rPr lang="en-US" sz="3913">
                  <a:solidFill>
                    <a:srgbClr val="FFFFFF"/>
                  </a:solidFill>
                  <a:latin typeface="Raleway Thin"/>
                </a:rPr>
                <a:t>Виртуализация</a:t>
              </a:r>
            </a:p>
            <a:p>
              <a:pPr algn="l">
                <a:lnSpc>
                  <a:spcPts val="5479"/>
                </a:lnSpc>
              </a:pPr>
            </a:p>
            <a:p>
              <a:pPr algn="l">
                <a:lnSpc>
                  <a:spcPts val="5479"/>
                </a:lnSpc>
              </a:pPr>
            </a:p>
            <a:p>
              <a:pPr algn="l">
                <a:lnSpc>
                  <a:spcPts val="5479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1441482" cy="2219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581"/>
                </a:lnSpc>
              </a:pPr>
              <a:r>
                <a:rPr lang="en-US" sz="5484">
                  <a:solidFill>
                    <a:srgbClr val="FFFFFF"/>
                  </a:solidFill>
                  <a:latin typeface="Raleway Bold"/>
                </a:rPr>
                <a:t>Мобильные сети это SDN?</a:t>
              </a:r>
            </a:p>
          </p:txBody>
        </p:sp>
        <p:sp>
          <p:nvSpPr>
            <p:cNvPr name="AutoShape 5" id="5"/>
            <p:cNvSpPr/>
            <p:nvPr/>
          </p:nvSpPr>
          <p:spPr>
            <a:xfrm>
              <a:off x="0" y="3000923"/>
              <a:ext cx="11441482" cy="0"/>
            </a:xfrm>
            <a:prstGeom prst="line">
              <a:avLst/>
            </a:prstGeom>
            <a:ln cap="rnd" w="25400">
              <a:solidFill>
                <a:srgbClr val="10B5B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22439" y="1956978"/>
            <a:ext cx="1901285" cy="6700564"/>
          </a:xfrm>
          <a:custGeom>
            <a:avLst/>
            <a:gdLst/>
            <a:ahLst/>
            <a:cxnLst/>
            <a:rect r="r" b="b" t="t" l="l"/>
            <a:pathLst>
              <a:path h="6700564" w="1901285">
                <a:moveTo>
                  <a:pt x="0" y="0"/>
                </a:moveTo>
                <a:lnTo>
                  <a:pt x="1901285" y="0"/>
                </a:lnTo>
                <a:lnTo>
                  <a:pt x="1901285" y="6700564"/>
                </a:lnTo>
                <a:lnTo>
                  <a:pt x="0" y="6700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223724" y="1777678"/>
            <a:ext cx="6700128" cy="741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8615" indent="-379308" lvl="1">
              <a:lnSpc>
                <a:spcPts val="4919"/>
              </a:lnSpc>
              <a:buFont typeface="Arial"/>
              <a:buChar char="•"/>
            </a:pPr>
            <a:r>
              <a:rPr lang="en-US" sz="3513">
                <a:solidFill>
                  <a:srgbClr val="FFFFFF"/>
                </a:solidFill>
                <a:latin typeface="Raleway"/>
              </a:rPr>
              <a:t>Хотя принципы SDN изначально разрабатывались для традиционных сетей, они легли в основу развития мобильных сетей.</a:t>
            </a:r>
          </a:p>
          <a:p>
            <a:pPr algn="l" marL="758615" indent="-379308" lvl="1">
              <a:lnSpc>
                <a:spcPts val="4919"/>
              </a:lnSpc>
              <a:spcBef>
                <a:spcPct val="0"/>
              </a:spcBef>
              <a:buFont typeface="Arial"/>
              <a:buChar char="•"/>
            </a:pPr>
            <a:r>
              <a:rPr lang="en-US" sz="3513">
                <a:solidFill>
                  <a:srgbClr val="FFFFFF"/>
                </a:solidFill>
                <a:latin typeface="Raleway"/>
              </a:rPr>
              <a:t>Принципы SDN не ограничивают в выборе протоколов, приложений и технологий, что позволило исспользовать их и в мобильных сетях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7153" y="8648017"/>
            <a:ext cx="81153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Raleway Bold"/>
              </a:rPr>
              <a:t>Это даёт гибкость и динамичность сетям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1102" y="1503175"/>
            <a:ext cx="16390224" cy="7306050"/>
            <a:chOff x="0" y="0"/>
            <a:chExt cx="21853632" cy="974140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486352"/>
              <a:ext cx="21853632" cy="5255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Raleway Thin"/>
                </a:rPr>
                <a:t>Гибкость и масштабируемость: Централизованное управление, которое позволяет динамически настраивать сеть.</a:t>
              </a:r>
            </a:p>
            <a:p>
              <a:pPr algn="l">
                <a:lnSpc>
                  <a:spcPts val="3919"/>
                </a:lnSpc>
              </a:pPr>
            </a:p>
            <a:p>
              <a:pPr algn="l"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Raleway Thin"/>
                </a:rPr>
                <a:t>Оптимизация трафика: Автоматическое управлением трафиком, оптимизирует использование ресурсов сети и обеспечивая оптимальное высокое качество обслуживания (QoS).</a:t>
              </a:r>
            </a:p>
            <a:p>
              <a:pPr algn="l">
                <a:lnSpc>
                  <a:spcPts val="3919"/>
                </a:lnSpc>
              </a:pPr>
            </a:p>
            <a:p>
              <a:pPr algn="l" marL="604520" indent="-302260" lvl="1">
                <a:lnSpc>
                  <a:spcPts val="39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800">
                  <a:solidFill>
                    <a:srgbClr val="FFFFFF"/>
                  </a:solidFill>
                  <a:latin typeface="Raleway Thin"/>
                </a:rPr>
                <a:t>Виртуализация сетевых функций (NFV): SDN и NFV используются совместно для управления и виртуализации сетевых функций, что позволяет повышать гибкость и эффективность сетей.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21853632" cy="2838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7000">
                  <a:solidFill>
                    <a:srgbClr val="FFFFFF"/>
                  </a:solidFill>
                  <a:latin typeface="Raleway Bold"/>
                </a:rPr>
                <a:t>Преимущества SDN в мобильных сетях</a:t>
              </a:r>
            </a:p>
          </p:txBody>
        </p:sp>
        <p:sp>
          <p:nvSpPr>
            <p:cNvPr name="AutoShape 5" id="5"/>
            <p:cNvSpPr/>
            <p:nvPr/>
          </p:nvSpPr>
          <p:spPr>
            <a:xfrm>
              <a:off x="0" y="3578138"/>
              <a:ext cx="21853632" cy="0"/>
            </a:xfrm>
            <a:prstGeom prst="line">
              <a:avLst/>
            </a:prstGeom>
            <a:ln cap="rnd" w="25400">
              <a:solidFill>
                <a:srgbClr val="10B5B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33500" y="4920320"/>
            <a:ext cx="5172523" cy="3956980"/>
          </a:xfrm>
          <a:custGeom>
            <a:avLst/>
            <a:gdLst/>
            <a:ahLst/>
            <a:cxnLst/>
            <a:rect r="r" b="b" t="t" l="l"/>
            <a:pathLst>
              <a:path h="3956980" w="5172523">
                <a:moveTo>
                  <a:pt x="0" y="0"/>
                </a:moveTo>
                <a:lnTo>
                  <a:pt x="5172523" y="0"/>
                </a:lnTo>
                <a:lnTo>
                  <a:pt x="5172523" y="3956980"/>
                </a:lnTo>
                <a:lnTo>
                  <a:pt x="0" y="395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20933" y="3276600"/>
            <a:ext cx="11646135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9"/>
              </a:lnSpc>
            </a:pPr>
            <a:r>
              <a:rPr lang="en-US" sz="12225">
                <a:solidFill>
                  <a:srgbClr val="FFFFFF"/>
                </a:solidFill>
                <a:latin typeface="Raleway Bold"/>
              </a:rPr>
              <a:t>Спасибо за внимание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79821">
            <a:off x="15520716" y="1619948"/>
            <a:ext cx="3477167" cy="2886049"/>
          </a:xfrm>
          <a:custGeom>
            <a:avLst/>
            <a:gdLst/>
            <a:ahLst/>
            <a:cxnLst/>
            <a:rect r="r" b="b" t="t" l="l"/>
            <a:pathLst>
              <a:path h="2886049" w="3477167">
                <a:moveTo>
                  <a:pt x="0" y="0"/>
                </a:moveTo>
                <a:lnTo>
                  <a:pt x="3477168" y="0"/>
                </a:lnTo>
                <a:lnTo>
                  <a:pt x="3477168" y="2886049"/>
                </a:lnTo>
                <a:lnTo>
                  <a:pt x="0" y="288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DAGEd0xxWqY</dc:identifier>
  <dcterms:modified xsi:type="dcterms:W3CDTF">2011-08-01T06:04:30Z</dcterms:modified>
  <cp:revision>1</cp:revision>
  <dc:title>Информационное руководство</dc:title>
</cp:coreProperties>
</file>