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2"/>
  </p:notesMasterIdLst>
  <p:handoutMasterIdLst>
    <p:handoutMasterId r:id="rId13"/>
  </p:handoutMasterIdLst>
  <p:sldIdLst>
    <p:sldId id="265" r:id="rId2"/>
    <p:sldId id="316" r:id="rId3"/>
    <p:sldId id="320" r:id="rId4"/>
    <p:sldId id="322" r:id="rId5"/>
    <p:sldId id="323" r:id="rId6"/>
    <p:sldId id="317" r:id="rId7"/>
    <p:sldId id="284" r:id="rId8"/>
    <p:sldId id="319" r:id="rId9"/>
    <p:sldId id="324" r:id="rId10"/>
    <p:sldId id="263" r:id="rId1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1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2595315-6059-63B0-9BE8-AAFD11894995}" name="Елена Иванченко" initials="ЕИ" userId="7f7d7db965285a96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амолетов" initials="С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7" autoAdjust="0"/>
    <p:restoredTop sz="73214" autoAdjust="0"/>
  </p:normalViewPr>
  <p:slideViewPr>
    <p:cSldViewPr snapToGrid="0" snapToObjects="1" showGuides="1">
      <p:cViewPr varScale="1">
        <p:scale>
          <a:sx n="115" d="100"/>
          <a:sy n="115" d="100"/>
        </p:scale>
        <p:origin x="1344" y="192"/>
      </p:cViewPr>
      <p:guideLst>
        <p:guide orient="horz" pos="1611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12975-4CFD-C441-A244-B7FD9A9579C2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D660DC-725D-2A44-9F89-74FE668A9C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254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FD1C8-470D-774F-8B40-381C3059BD4A}" type="datetimeFigureOut">
              <a:rPr lang="en-US" smtClean="0"/>
              <a:pPr/>
              <a:t>5/7/24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711C-DB87-6342-8123-FE7E39EB00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2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69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68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36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71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52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75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90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49711C-DB87-6342-8123-FE7E39EB006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97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783B35-4D64-24CD-46E0-32E9FC276C40}"/>
              </a:ext>
            </a:extLst>
          </p:cNvPr>
          <p:cNvSpPr txBox="1"/>
          <p:nvPr userDrawn="1"/>
        </p:nvSpPr>
        <p:spPr>
          <a:xfrm>
            <a:off x="5098416" y="4902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EFD47-67FA-CC9C-A247-DDA306E69DC7}"/>
              </a:ext>
            </a:extLst>
          </p:cNvPr>
          <p:cNvSpPr txBox="1"/>
          <p:nvPr userDrawn="1"/>
        </p:nvSpPr>
        <p:spPr>
          <a:xfrm>
            <a:off x="5910801" y="42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4B261-5474-8217-1C1F-DF8DF956D9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5A92729-C745-7CCF-6847-2DF14BA7138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aseline="0"/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0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0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8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99776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360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3706F3BB-2486-D68F-6966-44BBD62CEC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49722966-1EC6-6348-3A3A-25A27C8E50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D2BFFE86-F97D-E925-927B-0F6BBD2D6E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ADAF316B-52C6-704E-CB38-0E76498CD5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88714-60F8-FF59-CB87-38F52214F9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260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8C44632-7642-B672-30DB-BEE8EBC23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AF7BB137-1C7F-56D5-5D41-70ED6DEA4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8957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D9C7E817-A2F7-D228-2EB2-8CC2710635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2927035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F5CFB9-FFF2-E218-2283-FA3AC247B8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CCADC5-135D-DC69-A40F-E7939EE42C8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3110273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инал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4">
            <a:extLst>
              <a:ext uri="{FF2B5EF4-FFF2-40B4-BE49-F238E27FC236}">
                <a16:creationId xmlns:a16="http://schemas.microsoft.com/office/drawing/2014/main" id="{164235EB-093A-2BDE-8127-460B61C5B6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6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6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конец списка.</a:t>
            </a:r>
          </a:p>
          <a:p>
            <a:pPr lvl="0"/>
            <a:endParaRPr lang="ru-RU" dirty="0"/>
          </a:p>
          <a:p>
            <a:pPr lvl="0"/>
            <a:endParaRPr lang="ru-RU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D6E8F6-2854-A3A1-FCCA-4BC7B8C564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40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25FAEC5-3811-8889-0016-6EA3B2AC4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7">
            <a:extLst>
              <a:ext uri="{FF2B5EF4-FFF2-40B4-BE49-F238E27FC236}">
                <a16:creationId xmlns:a16="http://schemas.microsoft.com/office/drawing/2014/main" id="{CAC739FE-CC7A-A005-60BE-713B90B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5" name="Текст 13">
            <a:extLst>
              <a:ext uri="{FF2B5EF4-FFF2-40B4-BE49-F238E27FC236}">
                <a16:creationId xmlns:a16="http://schemas.microsoft.com/office/drawing/2014/main" id="{0280BF47-780B-2175-23F6-FDC24D601F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6" name="Текст 7">
            <a:extLst>
              <a:ext uri="{FF2B5EF4-FFF2-40B4-BE49-F238E27FC236}">
                <a16:creationId xmlns:a16="http://schemas.microsoft.com/office/drawing/2014/main" id="{E58E80D7-3F9A-CA73-1A7E-C864B8F1B1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7" name="Текст 13">
            <a:extLst>
              <a:ext uri="{FF2B5EF4-FFF2-40B4-BE49-F238E27FC236}">
                <a16:creationId xmlns:a16="http://schemas.microsoft.com/office/drawing/2014/main" id="{BF0BE89B-425E-821E-10AB-56C164DAED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4206293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82CACE-D64E-E390-8227-23E049D60A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61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FD893D5-8CB5-3E29-008C-CC0E0591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6E126262-C015-9DD6-F87F-1B632AE74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736321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02428" y="943208"/>
            <a:ext cx="5526315" cy="3875536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6" name="Рисунок 2">
            <a:extLst>
              <a:ext uri="{FF2B5EF4-FFF2-40B4-BE49-F238E27FC236}">
                <a16:creationId xmlns:a16="http://schemas.microsoft.com/office/drawing/2014/main" id="{E0DDF7E5-74E5-85B7-0EAB-6118F548A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3208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7936B987-FE27-33B7-4612-FDB9F2B3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2935720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528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6">
            <a:extLst>
              <a:ext uri="{FF2B5EF4-FFF2-40B4-BE49-F238E27FC236}">
                <a16:creationId xmlns:a16="http://schemas.microsoft.com/office/drawing/2014/main" id="{604BBFFB-7572-35FA-4787-0F445C56328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1" y="1059322"/>
            <a:ext cx="3897086" cy="1734678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BFD2DD0-1A50-CC19-1239-4EE4F12EA9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2" y="3105836"/>
            <a:ext cx="3897084" cy="1640335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73A9D63A-5180-ED0A-F619-007A1570C1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9714" y="1059322"/>
            <a:ext cx="3632201" cy="3686849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75CB2-AC7B-1521-E0C8-0618DBE0FE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59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0945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5969804" y="2933902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3287828"/>
            <a:ext cx="2588883" cy="1395548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3207251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4827D-CE53-9591-037D-C963F1C740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AE50A46-F4A6-68CE-7C12-AA2301388718}"/>
              </a:ext>
            </a:extLst>
          </p:cNvPr>
          <p:cNvSpPr>
            <a:spLocks noGrp="1"/>
          </p:cNvSpPr>
          <p:nvPr>
            <p:ph sz="half" idx="26" hasCustomPrompt="1"/>
          </p:nvPr>
        </p:nvSpPr>
        <p:spPr>
          <a:xfrm>
            <a:off x="5967600" y="3299578"/>
            <a:ext cx="2591416" cy="1395548"/>
          </a:xfrm>
        </p:spPr>
        <p:txBody>
          <a:bodyPr>
            <a:noAutofit/>
          </a:bodyPr>
          <a:lstStyle>
            <a:lvl1pPr marL="0" indent="0">
              <a:buNone/>
              <a:defRPr sz="1200" baseline="0"/>
            </a:lvl1pPr>
            <a:lvl2pPr>
              <a:defRPr sz="1200" baseline="0"/>
            </a:lvl2pPr>
            <a:lvl3pPr>
              <a:defRPr sz="1200" baseline="0"/>
            </a:lvl3pPr>
            <a:lvl4pPr>
              <a:defRPr sz="1200" baseline="0"/>
            </a:lvl4pPr>
            <a:lvl5pPr>
              <a:defRPr sz="12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2AB405F-D2C7-9CD0-F8A2-C5B08DACE9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081" y="944463"/>
            <a:ext cx="2577001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20D20C24-934F-4A5C-CF04-B479AF2D0D5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221666" y="944462"/>
            <a:ext cx="2577001" cy="1883023"/>
          </a:xfrm>
          <a:prstGeom prst="roundRect">
            <a:avLst>
              <a:gd name="adj" fmla="val 12905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Рисунок 2">
            <a:extLst>
              <a:ext uri="{FF2B5EF4-FFF2-40B4-BE49-F238E27FC236}">
                <a16:creationId xmlns:a16="http://schemas.microsoft.com/office/drawing/2014/main" id="{2D750E3A-97C5-5CBE-A3C9-0F2565E569E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980690" y="944463"/>
            <a:ext cx="2577001" cy="1883023"/>
          </a:xfrm>
          <a:prstGeom prst="roundRect">
            <a:avLst>
              <a:gd name="adj" fmla="val 10512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3842539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kfq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211943"/>
            <a:ext cx="7467600" cy="344714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r>
              <a:rPr lang="ru-RU" sz="2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24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20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0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3509715879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3143" y="949330"/>
            <a:ext cx="2895600" cy="3895724"/>
          </a:xfrm>
        </p:spPr>
        <p:txBody>
          <a:bodyPr>
            <a:normAutofit/>
          </a:bodyPr>
          <a:lstStyle>
            <a:lvl1pPr marL="0" indent="0">
              <a:buNone/>
              <a:defRPr sz="1400" b="0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F1233E17-1183-B76E-8FDC-B4E51177D9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949329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id="{D225B0AE-7C4E-EA08-3FB1-DC344CD724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95171" y="949328"/>
            <a:ext cx="2532744" cy="1883023"/>
          </a:xfrm>
          <a:prstGeom prst="roundRect">
            <a:avLst>
              <a:gd name="adj" fmla="val 1187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8F0CB042-A157-2892-A9F3-8F41034FBC2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B7890194-FBA6-DE42-AD42-307D6F999BE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199" y="2962031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6427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Текст 6">
            <a:extLst>
              <a:ext uri="{FF2B5EF4-FFF2-40B4-BE49-F238E27FC236}">
                <a16:creationId xmlns:a16="http://schemas.microsoft.com/office/drawing/2014/main" id="{46AE54EB-260E-9A56-307F-307DC6AE32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963397"/>
            <a:ext cx="2532744" cy="1883023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lvl="0"/>
            <a:r>
              <a:rPr lang="ru-RU" dirty="0"/>
              <a:t>Ключевая фраза слайда</a:t>
            </a:r>
          </a:p>
        </p:txBody>
      </p:sp>
      <p:sp>
        <p:nvSpPr>
          <p:cNvPr id="7" name="Рисунок 2">
            <a:extLst>
              <a:ext uri="{FF2B5EF4-FFF2-40B4-BE49-F238E27FC236}">
                <a16:creationId xmlns:a16="http://schemas.microsoft.com/office/drawing/2014/main" id="{20DDEE97-30A5-E948-6E23-28FB2BCF96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95171" y="963397"/>
            <a:ext cx="2532744" cy="1883023"/>
          </a:xfrm>
          <a:prstGeom prst="roundRect">
            <a:avLst>
              <a:gd name="adj" fmla="val 11537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id="{AAC08422-7D47-2B7E-7D28-680BC07B364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33141" y="966928"/>
            <a:ext cx="2532744" cy="1883023"/>
          </a:xfrm>
          <a:prstGeom prst="roundRect">
            <a:avLst>
              <a:gd name="adj" fmla="val 11196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4D0F3CB7-1C07-A606-10E8-3541ED42DF3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733141" y="2954042"/>
            <a:ext cx="2532744" cy="1883023"/>
          </a:xfrm>
          <a:prstGeom prst="roundRect">
            <a:avLst>
              <a:gd name="adj" fmla="val 8802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AFE5227E-AF6F-5CD4-3762-3B690A4EFAC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95171" y="2960314"/>
            <a:ext cx="2532744" cy="1883023"/>
          </a:xfrm>
          <a:prstGeom prst="roundRect">
            <a:avLst>
              <a:gd name="adj" fmla="val 8459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F1DACFFD-7F12-BA1F-C994-00039280C0A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" y="2960314"/>
            <a:ext cx="2532744" cy="1883023"/>
          </a:xfrm>
          <a:prstGeom prst="roundRect">
            <a:avLst>
              <a:gd name="adj" fmla="val 10169"/>
            </a:avLst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8188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20" hasCustomPrompt="1"/>
          </p:nvPr>
        </p:nvSpPr>
        <p:spPr>
          <a:xfrm>
            <a:off x="457201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21" hasCustomPrompt="1"/>
          </p:nvPr>
        </p:nvSpPr>
        <p:spPr>
          <a:xfrm>
            <a:off x="3275819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7" name="Text Placeholder 24"/>
          <p:cNvSpPr>
            <a:spLocks noGrp="1"/>
          </p:cNvSpPr>
          <p:nvPr>
            <p:ph type="body" sz="quarter" idx="22" hasCustomPrompt="1"/>
          </p:nvPr>
        </p:nvSpPr>
        <p:spPr>
          <a:xfrm>
            <a:off x="6085706" y="2367645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F822C9-93DB-8981-8DE8-9669C842C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ABC6181E-5380-5398-36BA-70EAD01E6B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4050" y="952607"/>
            <a:ext cx="2589213" cy="1304294"/>
          </a:xfrm>
          <a:prstGeom prst="roundRect">
            <a:avLst>
              <a:gd name="adj" fmla="val 9261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6C8F21F1-75B3-D8F1-2DB5-6F70F86F1DBF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5818" y="952607"/>
            <a:ext cx="2589213" cy="1304294"/>
          </a:xfrm>
          <a:prstGeom prst="roundRect">
            <a:avLst>
              <a:gd name="adj" fmla="val 11730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276AF22E-2A7E-F9AB-5142-9D689D32BAC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89789" y="952607"/>
            <a:ext cx="2589213" cy="1304294"/>
          </a:xfrm>
          <a:prstGeom prst="roundRect">
            <a:avLst>
              <a:gd name="adj" fmla="val 10249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4381B90F-578B-03FE-3E62-01B123DDCA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0352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78F39546-2C38-A484-9527-E82840466A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8970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62CF135A-DC57-BFA7-737D-7E89CABB270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88857" y="4281396"/>
            <a:ext cx="2589213" cy="26908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200" b="1" i="0" baseline="0"/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2DF9285-C300-85F5-A106-92A286165DE1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57201" y="2866358"/>
            <a:ext cx="2589213" cy="1304294"/>
          </a:xfrm>
          <a:prstGeom prst="roundRect">
            <a:avLst>
              <a:gd name="adj" fmla="val 12224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3E7EB42F-DA19-C666-2E68-46C62D129469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3278969" y="2866358"/>
            <a:ext cx="2589213" cy="1304294"/>
          </a:xfrm>
          <a:prstGeom prst="roundRect">
            <a:avLst>
              <a:gd name="adj" fmla="val 11236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  <p:sp>
        <p:nvSpPr>
          <p:cNvPr id="31" name="Рисунок 2">
            <a:extLst>
              <a:ext uri="{FF2B5EF4-FFF2-40B4-BE49-F238E27FC236}">
                <a16:creationId xmlns:a16="http://schemas.microsoft.com/office/drawing/2014/main" id="{8819B960-AE2A-9E43-B370-CD1D6A1ACE8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092940" y="2866358"/>
            <a:ext cx="2589213" cy="1304294"/>
          </a:xfrm>
          <a:prstGeom prst="roundRect">
            <a:avLst>
              <a:gd name="adj" fmla="val 9755"/>
            </a:avLst>
          </a:prstGeo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Изображение</a:t>
            </a:r>
          </a:p>
        </p:txBody>
      </p:sp>
    </p:spTree>
    <p:extLst>
      <p:ext uri="{BB962C8B-B14F-4D97-AF65-F5344CB8AC3E}">
        <p14:creationId xmlns:p14="http://schemas.microsoft.com/office/powerpoint/2010/main" val="7186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7">
            <a:extLst>
              <a:ext uri="{FF2B5EF4-FFF2-40B4-BE49-F238E27FC236}">
                <a16:creationId xmlns:a16="http://schemas.microsoft.com/office/drawing/2014/main" id="{DC7664A4-1431-5B79-D831-F6220EA436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9A5E5274-1C05-A7BB-B9D5-BE8CD4A5E9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5" name="Текст 7">
            <a:extLst>
              <a:ext uri="{FF2B5EF4-FFF2-40B4-BE49-F238E27FC236}">
                <a16:creationId xmlns:a16="http://schemas.microsoft.com/office/drawing/2014/main" id="{5FC28AB9-3129-9DBE-782C-D2B113A5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6" name="Текст 13">
            <a:extLst>
              <a:ext uri="{FF2B5EF4-FFF2-40B4-BE49-F238E27FC236}">
                <a16:creationId xmlns:a16="http://schemas.microsoft.com/office/drawing/2014/main" id="{12C4E9B1-800A-20F6-E4F7-84C6B3BE94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8C1609-7E48-B73D-CDA4-19FD56B59E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32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6F42A0-92A9-ED41-A4B6-1B839857D4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784"/>
            </a:avLst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A1A601-605F-FFE8-0BFA-9EB221F44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291943" cy="527284"/>
          </a:xfrm>
        </p:spPr>
        <p:txBody>
          <a:bodyPr>
            <a:normAutofit/>
          </a:bodyPr>
          <a:lstStyle>
            <a:lvl1pPr>
              <a:defRPr sz="3200" baseline="0"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E555EF72-8579-6966-364E-7EB7615097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r>
              <a:rPr lang="ru-RU" sz="14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</p:spTree>
    <p:extLst>
      <p:ext uri="{BB962C8B-B14F-4D97-AF65-F5344CB8AC3E}">
        <p14:creationId xmlns:p14="http://schemas.microsoft.com/office/powerpoint/2010/main" val="43947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0393FA-3ECC-3158-E15E-58890F60B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3DB0C6-E4DE-9A4B-998D-34852F1B3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403455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id="{8ABD215D-CFC7-1CAC-2144-1C4A51F1FE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113" y="1233715"/>
            <a:ext cx="7170057" cy="341085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  <a:lvl2pPr marL="457200" indent="0">
              <a:buFontTx/>
              <a:buNone/>
              <a:defRPr sz="1600" baseline="0"/>
            </a:lvl2pPr>
            <a:lvl3pPr marL="914400" indent="0">
              <a:buFontTx/>
              <a:buNone/>
              <a:defRPr sz="1600" baseline="0"/>
            </a:lvl3pPr>
            <a:lvl4pPr marL="1371600" indent="0">
              <a:buFontTx/>
              <a:buNone/>
              <a:defRPr sz="1600" baseline="0"/>
            </a:lvl4pPr>
            <a:lvl5pPr>
              <a:buFontTx/>
              <a:buNone/>
              <a:defRPr sz="1600" baseline="0"/>
            </a:lvl5pPr>
          </a:lstStyle>
          <a:p>
            <a:r>
              <a:rPr lang="ru-RU" sz="16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  <a:p>
            <a:endParaRPr lang="ru-RU" sz="1600" dirty="0"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569F4-01AC-6221-63B9-0F06F87F25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414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36D9692A-5DC0-3DF1-F516-70164F11C5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999" y="17922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r>
              <a:rPr lang="ru-RU" sz="1200" dirty="0">
                <a:latin typeface="Golos Text" panose="020B0503020202020204"/>
              </a:rPr>
              <a:t>Здесь при необходимости располагается основной текст слайда, ключевая формулировка.</a:t>
            </a:r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id="{C2C41F40-A63A-48C4-01DC-A4A13BB7B8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999" y="11824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D5B27C-CA4C-7381-3F84-F0595A76CE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7">
            <a:extLst>
              <a:ext uri="{FF2B5EF4-FFF2-40B4-BE49-F238E27FC236}">
                <a16:creationId xmlns:a16="http://schemas.microsoft.com/office/drawing/2014/main" id="{2AA24315-FE73-04A8-D530-E746EC0C20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171" y="3011486"/>
            <a:ext cx="3635830" cy="1573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2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2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2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2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  <p:sp>
        <p:nvSpPr>
          <p:cNvPr id="4" name="Текст 13">
            <a:extLst>
              <a:ext uri="{FF2B5EF4-FFF2-40B4-BE49-F238E27FC236}">
                <a16:creationId xmlns:a16="http://schemas.microsoft.com/office/drawing/2014/main" id="{69578C56-72EB-AE17-C6D4-CE1E8FBA30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171" y="2401659"/>
            <a:ext cx="2960913" cy="595085"/>
          </a:xfrm>
        </p:spPr>
        <p:txBody>
          <a:bodyPr>
            <a:normAutofit/>
          </a:bodyPr>
          <a:lstStyle>
            <a:lvl1pPr marL="0" indent="0">
              <a:buNone/>
              <a:defRPr sz="1600" u="sng" baseline="0">
                <a:latin typeface="Golos Text DemiBold" panose="020B0703020202020204" pitchFamily="34" charset="-52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01893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AE2ED3E-3221-72A5-8340-4E08819C8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Рисунок 2">
            <a:extLst>
              <a:ext uri="{FF2B5EF4-FFF2-40B4-BE49-F238E27FC236}">
                <a16:creationId xmlns:a16="http://schemas.microsoft.com/office/drawing/2014/main" id="{19B43694-08A8-116E-FA12-468591D136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936852"/>
            <a:ext cx="4608513" cy="3842155"/>
          </a:xfrm>
          <a:prstGeom prst="roundRect">
            <a:avLst>
              <a:gd name="adj" fmla="val 7952"/>
            </a:avLst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id="{E75CB8B0-7394-87DF-B065-6F242AB2D01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171" y="1153886"/>
            <a:ext cx="2532743" cy="3425371"/>
          </a:xfrm>
        </p:spPr>
        <p:txBody>
          <a:bodyPr>
            <a:normAutofit/>
          </a:bodyPr>
          <a:lstStyle>
            <a:lvl1pPr marL="0" indent="0">
              <a:buNone/>
              <a:defRPr sz="1400" baseline="0"/>
            </a:lvl1pPr>
            <a:lvl2pPr marL="457200" indent="0">
              <a:buNone/>
              <a:defRPr sz="1400" baseline="0"/>
            </a:lvl2pPr>
            <a:lvl3pPr marL="914400" indent="0">
              <a:buNone/>
              <a:defRPr sz="1400" baseline="0"/>
            </a:lvl3pPr>
            <a:lvl4pPr marL="1371600" indent="0">
              <a:buNone/>
              <a:defRPr sz="1400" baseline="0"/>
            </a:lvl4pPr>
            <a:lvl5pPr marL="1828800" indent="0">
              <a:buFont typeface="Arial" panose="020B0604020202020204" pitchFamily="34" charset="0"/>
              <a:buNone/>
              <a:defRPr sz="1400" baseline="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1400" dirty="0">
                <a:latin typeface="Golos Text" panose="020B0503020202020204"/>
              </a:rPr>
              <a:t>Основной текст слайда, ключевая формулировка.</a:t>
            </a:r>
          </a:p>
          <a:p>
            <a:pPr marL="0" indent="0" algn="l">
              <a:buNone/>
            </a:pPr>
            <a:endParaRPr lang="en-US" sz="1400" b="1" i="0" dirty="0">
              <a:solidFill>
                <a:srgbClr val="2C2D2E"/>
              </a:solidFill>
              <a:effectLst/>
              <a:latin typeface="Golos Text" panose="020B0503020202020204"/>
            </a:endParaRPr>
          </a:p>
          <a:p>
            <a:pPr marL="0" indent="0" algn="l">
              <a:buNone/>
            </a:pPr>
            <a:r>
              <a:rPr lang="ru-RU" sz="1400" b="1" i="0" dirty="0">
                <a:solidFill>
                  <a:srgbClr val="2C2D2E"/>
                </a:solidFill>
                <a:effectLst/>
                <a:latin typeface="Golos Text" panose="020B0503020202020204"/>
              </a:rPr>
              <a:t>Начало списка: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список;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400" b="0" i="0" dirty="0">
                <a:solidFill>
                  <a:srgbClr val="2C2D2E"/>
                </a:solidFill>
                <a:effectLst/>
                <a:latin typeface="Golos Text" panose="020B0503020202020204"/>
              </a:rPr>
              <a:t> конец списка.</a:t>
            </a:r>
          </a:p>
        </p:txBody>
      </p:sp>
    </p:spTree>
    <p:extLst>
      <p:ext uri="{BB962C8B-B14F-4D97-AF65-F5344CB8AC3E}">
        <p14:creationId xmlns:p14="http://schemas.microsoft.com/office/powerpoint/2010/main" val="1993366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E98E654-ABDC-7E78-775E-43A2D6214C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06435"/>
            <a:ext cx="6824382" cy="527284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bg1"/>
                </a:solidFill>
                <a:latin typeface="Golos Text DemiBold" panose="020B0703020202020204" pitchFamily="34" charset="-52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71CC7-EEA6-E9D0-68AD-36562CCF607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199" y="1040162"/>
            <a:ext cx="8389257" cy="3735038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 b="0" baseline="0">
                <a:solidFill>
                  <a:schemeClr val="bg1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2400"/>
            </a:lvl2pPr>
            <a:lvl3pPr marL="914400" indent="0">
              <a:buFont typeface="Arial" panose="020B0604020202020204" pitchFamily="34" charset="0"/>
              <a:buNone/>
              <a:defRPr sz="20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ru-RU" sz="2000" dirty="0">
                <a:latin typeface="Golos Text" panose="020B0503020202020204"/>
              </a:rPr>
              <a:t>Основной текст слайда, ключевая формулировка</a:t>
            </a:r>
          </a:p>
        </p:txBody>
      </p:sp>
    </p:spTree>
    <p:extLst>
      <p:ext uri="{BB962C8B-B14F-4D97-AF65-F5344CB8AC3E}">
        <p14:creationId xmlns:p14="http://schemas.microsoft.com/office/powerpoint/2010/main" val="254081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6434"/>
            <a:ext cx="8229600" cy="6204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1912"/>
            <a:ext cx="8229600" cy="289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4D3E97-5D7A-1D29-BA55-742D76C1C8C4}"/>
              </a:ext>
            </a:extLst>
          </p:cNvPr>
          <p:cNvSpPr txBox="1"/>
          <p:nvPr userDrawn="1"/>
        </p:nvSpPr>
        <p:spPr>
          <a:xfrm>
            <a:off x="-865051" y="41341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678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2" r:id="rId2"/>
    <p:sldLayoutId id="2147483885" r:id="rId3"/>
    <p:sldLayoutId id="2147483877" r:id="rId4"/>
    <p:sldLayoutId id="2147483891" r:id="rId5"/>
    <p:sldLayoutId id="2147483883" r:id="rId6"/>
    <p:sldLayoutId id="2147483873" r:id="rId7"/>
    <p:sldLayoutId id="2147483888" r:id="rId8"/>
    <p:sldLayoutId id="2147483892" r:id="rId9"/>
    <p:sldLayoutId id="2147483874" r:id="rId10"/>
    <p:sldLayoutId id="2147483886" r:id="rId11"/>
    <p:sldLayoutId id="2147483889" r:id="rId12"/>
    <p:sldLayoutId id="2147483893" r:id="rId13"/>
    <p:sldLayoutId id="2147483879" r:id="rId14"/>
    <p:sldLayoutId id="2147483887" r:id="rId15"/>
    <p:sldLayoutId id="2147483890" r:id="rId16"/>
    <p:sldLayoutId id="2147483880" r:id="rId17"/>
    <p:sldLayoutId id="2147483894" r:id="rId18"/>
    <p:sldLayoutId id="2147483875" r:id="rId19"/>
    <p:sldLayoutId id="2147483881" r:id="rId20"/>
    <p:sldLayoutId id="2147483882" r:id="rId21"/>
    <p:sldLayoutId id="2147483706" r:id="rId22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tx1"/>
          </a:solidFill>
          <a:latin typeface="ALS Gorizont Bold Expanded" panose="00000805000000000000" pitchFamily="50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4pPr>
      <a:lvl5pPr marL="1828800" indent="0" algn="l" defTabSz="4572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Golos Text" panose="020B0503020202020204" pitchFamily="34" charset="-52"/>
          <a:ea typeface="+mn-ea"/>
          <a:cs typeface="Golos Text" panose="020B0503020202020204" pitchFamily="34" charset="-52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71600" y="2442525"/>
            <a:ext cx="6400800" cy="704850"/>
          </a:xfrm>
        </p:spPr>
        <p:txBody>
          <a:bodyPr>
            <a:no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</a:rPr>
              <a:t>Openflow</a:t>
            </a:r>
            <a:r>
              <a:rPr lang="en-US" sz="4400" dirty="0">
                <a:solidFill>
                  <a:schemeClr val="bg1"/>
                </a:solidFill>
              </a:rPr>
              <a:t> </a:t>
            </a:r>
            <a:r>
              <a:rPr lang="ru-RU" sz="4400" dirty="0">
                <a:solidFill>
                  <a:schemeClr val="bg1"/>
                </a:solidFill>
              </a:rPr>
              <a:t>в сетях </a:t>
            </a:r>
            <a:r>
              <a:rPr lang="en-US" sz="4400" dirty="0">
                <a:solidFill>
                  <a:schemeClr val="bg1"/>
                </a:solidFill>
              </a:rPr>
              <a:t>SDN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9F4C0F-29CF-EF49-B690-18FDE0C7869E}"/>
              </a:ext>
            </a:extLst>
          </p:cNvPr>
          <p:cNvSpPr/>
          <p:nvPr/>
        </p:nvSpPr>
        <p:spPr>
          <a:xfrm>
            <a:off x="7639229" y="4589502"/>
            <a:ext cx="15047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dirty="0" err="1">
                <a:solidFill>
                  <a:schemeClr val="bg1"/>
                </a:solidFill>
                <a:latin typeface="Golos Text DemiBold" panose="020B0703020202020204" pitchFamily="34" charset="-52"/>
                <a:ea typeface="+mj-ea"/>
                <a:cs typeface="+mj-cs"/>
              </a:rPr>
              <a:t>Тимоненко</a:t>
            </a:r>
            <a:r>
              <a:rPr lang="ru-RU" sz="1500" b="1" dirty="0">
                <a:solidFill>
                  <a:schemeClr val="bg1"/>
                </a:solidFill>
                <a:latin typeface="Golos Text DemiBold" panose="020B0703020202020204" pitchFamily="34" charset="-52"/>
                <a:ea typeface="+mj-ea"/>
                <a:cs typeface="+mj-cs"/>
              </a:rPr>
              <a:t> Н.А.</a:t>
            </a:r>
          </a:p>
          <a:p>
            <a:pPr algn="ctr"/>
            <a:r>
              <a:rPr lang="ru-RU" sz="1500" b="1" dirty="0">
                <a:solidFill>
                  <a:schemeClr val="bg1"/>
                </a:solidFill>
                <a:latin typeface="Golos Text DemiBold" panose="020B0703020202020204" pitchFamily="34" charset="-52"/>
                <a:ea typeface="+mj-ea"/>
                <a:cs typeface="+mj-cs"/>
              </a:rPr>
              <a:t>к4112с</a:t>
            </a:r>
          </a:p>
        </p:txBody>
      </p:sp>
    </p:spTree>
    <p:extLst>
      <p:ext uri="{BB962C8B-B14F-4D97-AF65-F5344CB8AC3E}">
        <p14:creationId xmlns:p14="http://schemas.microsoft.com/office/powerpoint/2010/main" val="8717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1813"/>
            <a:ext cx="8229600" cy="620712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Спасибо</a:t>
            </a:r>
            <a:br>
              <a:rPr lang="ru-RU" sz="4400" dirty="0"/>
            </a:br>
            <a:r>
              <a:rPr lang="ru-RU" sz="4400" dirty="0"/>
              <a:t>за внимание!</a:t>
            </a:r>
            <a:endParaRPr lang="en-US" sz="4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45834-34CB-F6E2-51BC-F26A92C144A1}"/>
              </a:ext>
            </a:extLst>
          </p:cNvPr>
          <p:cNvSpPr txBox="1"/>
          <p:nvPr/>
        </p:nvSpPr>
        <p:spPr>
          <a:xfrm>
            <a:off x="8610083" y="44687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ru-RU" dirty="0">
              <a:solidFill>
                <a:schemeClr val="bg1"/>
              </a:solidFill>
              <a:latin typeface="Golos Text" panose="020B0503020202020204" pitchFamily="34" charset="-52"/>
              <a:cs typeface="Golos Text" panose="020B0503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6494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Openflow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171" y="1467556"/>
            <a:ext cx="3105251" cy="3111701"/>
          </a:xfrm>
        </p:spPr>
        <p:txBody>
          <a:bodyPr/>
          <a:lstStyle/>
          <a:p>
            <a:r>
              <a:rPr lang="en-US" sz="1400" b="1" dirty="0" err="1"/>
              <a:t>Openflow</a:t>
            </a:r>
            <a:r>
              <a:rPr lang="en-US" sz="1400" b="1" dirty="0"/>
              <a:t> - </a:t>
            </a:r>
            <a:r>
              <a:rPr lang="ru-RU" sz="1400" dirty="0"/>
              <a:t>популярный </a:t>
            </a:r>
            <a:r>
              <a:rPr lang="en-US" sz="1400" dirty="0"/>
              <a:t>API</a:t>
            </a:r>
            <a:r>
              <a:rPr lang="ru-RU" sz="1400" dirty="0"/>
              <a:t> южного направления (</a:t>
            </a:r>
            <a:r>
              <a:rPr lang="en-US" sz="1400" dirty="0"/>
              <a:t>Southbound API)</a:t>
            </a:r>
            <a:r>
              <a:rPr lang="ru-RU" sz="1400" dirty="0"/>
              <a:t> , предназначенный для программирования и администрирования сетевых устройств.</a:t>
            </a:r>
          </a:p>
          <a:p>
            <a:endParaRPr lang="ru-RU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841761-7015-3141-A868-B2008C1C0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50804"/>
            <a:ext cx="4457150" cy="403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83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Openflow</a:t>
            </a:r>
            <a:r>
              <a:rPr lang="ru-RU" dirty="0"/>
              <a:t> </a:t>
            </a:r>
            <a:r>
              <a:rPr lang="en-US" dirty="0"/>
              <a:t>pipeline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171" y="1467556"/>
            <a:ext cx="3105251" cy="3111701"/>
          </a:xfrm>
        </p:spPr>
        <p:txBody>
          <a:bodyPr>
            <a:normAutofit fontScale="85000" lnSpcReduction="20000"/>
          </a:bodyPr>
          <a:lstStyle/>
          <a:p>
            <a:r>
              <a:rPr lang="en-US" sz="1900" b="1" dirty="0"/>
              <a:t>OpenFlow pipeline </a:t>
            </a:r>
            <a:r>
              <a:rPr lang="en-US" sz="1900" dirty="0"/>
              <a:t>- </a:t>
            </a:r>
            <a:r>
              <a:rPr lang="ru-RU" sz="1900" dirty="0"/>
              <a:t>это последовательность обработки пакетов данных в коммутаторе (</a:t>
            </a:r>
            <a:r>
              <a:rPr lang="en-US" sz="1900" dirty="0"/>
              <a:t>switch) </a:t>
            </a:r>
            <a:r>
              <a:rPr lang="ru-RU" sz="1900" dirty="0"/>
              <a:t>сети, основанной на технологии </a:t>
            </a:r>
            <a:r>
              <a:rPr lang="en-US" sz="1900" dirty="0"/>
              <a:t>SDN (</a:t>
            </a:r>
            <a:r>
              <a:rPr lang="ru-RU" sz="1900" dirty="0"/>
              <a:t>сети программно-определяемых сетей). Концепция </a:t>
            </a:r>
            <a:r>
              <a:rPr lang="en-US" sz="1900" dirty="0"/>
              <a:t>OpenFlow pipeline </a:t>
            </a:r>
            <a:r>
              <a:rPr lang="ru-RU" sz="1900" dirty="0"/>
              <a:t>определяет, каким образом пакеты данных обрабатываются и перенаправляются внутри коммутатора с использованием правил, определенных контроллером </a:t>
            </a:r>
            <a:r>
              <a:rPr lang="en-US" sz="1900" dirty="0"/>
              <a:t>SDN.</a:t>
            </a:r>
          </a:p>
          <a:p>
            <a:endParaRPr lang="ru-RU" sz="16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779CE4-DCD9-5844-95E2-990D0FF0F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67556"/>
            <a:ext cx="4286441" cy="263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70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59C3AC6-6CD1-C215-A3EB-1B669F185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Кросс-платформенный, модульный </a:t>
            </a:r>
            <a:r>
              <a:rPr lang="en-US" sz="1800" dirty="0"/>
              <a:t>OpenFlow </a:t>
            </a:r>
            <a:r>
              <a:rPr lang="ru-RU" sz="1800" dirty="0"/>
              <a:t>контроллер на </a:t>
            </a:r>
            <a:r>
              <a:rPr lang="en-US" sz="1800" dirty="0"/>
              <a:t>Java</a:t>
            </a:r>
            <a:endParaRPr lang="ru-RU" sz="1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A005B5-E37E-D5F7-C74B-2628D4CDB8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BEACON</a:t>
            </a:r>
            <a:endParaRPr lang="ru-RU" sz="24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Контроллеры </a:t>
            </a:r>
            <a:r>
              <a:rPr lang="en-US" dirty="0" err="1"/>
              <a:t>Openflow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7358EA-8600-ADBA-52DF-6AC12A92CA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NOX – </a:t>
            </a:r>
            <a:r>
              <a:rPr lang="ru-RU" sz="1800" dirty="0"/>
              <a:t>первый </a:t>
            </a:r>
            <a:r>
              <a:rPr lang="en-US" sz="1800" dirty="0"/>
              <a:t>OpenFlow </a:t>
            </a:r>
            <a:r>
              <a:rPr lang="ru-RU" sz="1800" dirty="0"/>
              <a:t>контроллер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6774C3B-FC5A-185E-8092-889B7F24F4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NOX/POX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10375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359C3AC6-6CD1-C215-A3EB-1B669F1857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Opensource </a:t>
            </a:r>
            <a:r>
              <a:rPr lang="ru-RU" sz="1800" dirty="0"/>
              <a:t>контроллер, разработанный в </a:t>
            </a:r>
            <a:r>
              <a:rPr lang="en-US" sz="1800" dirty="0"/>
              <a:t>NEC. </a:t>
            </a:r>
            <a:r>
              <a:rPr lang="ru-RU" sz="1800" dirty="0"/>
              <a:t>Написан на </a:t>
            </a:r>
            <a:r>
              <a:rPr lang="en-US" sz="1800" dirty="0"/>
              <a:t>Ruby </a:t>
            </a:r>
            <a:r>
              <a:rPr lang="ru-RU" sz="1800" dirty="0"/>
              <a:t>и </a:t>
            </a:r>
            <a:r>
              <a:rPr lang="en-US" sz="1800" dirty="0"/>
              <a:t>C. </a:t>
            </a:r>
            <a:endParaRPr lang="ru-RU" sz="180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A005B5-E37E-D5F7-C74B-2628D4CDB8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2400" b="1" dirty="0" err="1"/>
              <a:t>Trema</a:t>
            </a:r>
            <a:endParaRPr lang="ru-RU" sz="2400" b="1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683ECEF-C126-4F4F-2B77-7FC63C7D7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Контроллеры </a:t>
            </a:r>
            <a:r>
              <a:rPr lang="en-US" dirty="0" err="1"/>
              <a:t>Openflow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07358EA-8600-ADBA-52DF-6AC12A92CA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800" dirty="0" err="1"/>
              <a:t>FloodLight</a:t>
            </a:r>
            <a:r>
              <a:rPr lang="en-US" sz="1800" dirty="0"/>
              <a:t> </a:t>
            </a:r>
            <a:r>
              <a:rPr lang="ru-RU" sz="1800" dirty="0"/>
              <a:t>написан на </a:t>
            </a:r>
            <a:r>
              <a:rPr lang="en-US" sz="1800" dirty="0"/>
              <a:t>Java </a:t>
            </a:r>
            <a:r>
              <a:rPr lang="ru-RU" sz="1800" dirty="0"/>
              <a:t>и имеет лицензию </a:t>
            </a:r>
            <a:r>
              <a:rPr lang="en-US" sz="1800" dirty="0"/>
              <a:t>Apache. </a:t>
            </a:r>
            <a:r>
              <a:rPr lang="ru-RU" sz="1800" dirty="0"/>
              <a:t>Этот контроллер разрабатывается </a:t>
            </a:r>
            <a:r>
              <a:rPr lang="en-US" sz="1800" dirty="0"/>
              <a:t>Big Switch Networks.</a:t>
            </a:r>
            <a:endParaRPr lang="ru-RU" sz="1800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6774C3B-FC5A-185E-8092-889B7F24F4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sz="2400" b="1" dirty="0" err="1"/>
              <a:t>FloodLight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40974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2C2D2E"/>
                </a:solidFill>
                <a:latin typeface="Golos Text" panose="020B0503020202020204"/>
              </a:rPr>
              <a:t>Реализации </a:t>
            </a:r>
            <a:r>
              <a:rPr lang="en-US" dirty="0">
                <a:solidFill>
                  <a:srgbClr val="2C2D2E"/>
                </a:solidFill>
                <a:latin typeface="Golos Text" panose="020B0503020202020204"/>
              </a:rPr>
              <a:t>SDN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171" y="1467556"/>
            <a:ext cx="3105251" cy="3111701"/>
          </a:xfrm>
        </p:spPr>
        <p:txBody>
          <a:bodyPr>
            <a:normAutofit/>
          </a:bodyPr>
          <a:lstStyle/>
          <a:p>
            <a:r>
              <a:rPr lang="en-US" sz="1800" dirty="0" err="1">
                <a:latin typeface="Golos Text" panose="020B0503020202020204"/>
              </a:rPr>
              <a:t>Openflow</a:t>
            </a:r>
            <a:r>
              <a:rPr lang="en-US" sz="1800" dirty="0">
                <a:latin typeface="Golos Text" panose="020B0503020202020204"/>
              </a:rPr>
              <a:t> vs SDN</a:t>
            </a:r>
          </a:p>
          <a:p>
            <a:endParaRPr lang="ru-RU" sz="1800" dirty="0">
              <a:latin typeface="Golos Text" panose="020B0503020202020204"/>
            </a:endParaRPr>
          </a:p>
          <a:p>
            <a:r>
              <a:rPr lang="ru-RU" sz="1800" b="1" dirty="0">
                <a:solidFill>
                  <a:srgbClr val="2C2D2E"/>
                </a:solidFill>
                <a:latin typeface="Golos Text" panose="020B0503020202020204"/>
              </a:rPr>
              <a:t>Реализации </a:t>
            </a:r>
            <a:r>
              <a:rPr lang="en-US" sz="1800" b="1" dirty="0">
                <a:solidFill>
                  <a:srgbClr val="2C2D2E"/>
                </a:solidFill>
                <a:latin typeface="Golos Text" panose="020B0503020202020204"/>
              </a:rPr>
              <a:t>SDN</a:t>
            </a:r>
            <a:r>
              <a:rPr lang="ru-RU" sz="1800" b="1" dirty="0">
                <a:solidFill>
                  <a:srgbClr val="2C2D2E"/>
                </a:solidFill>
                <a:latin typeface="Golos Text" panose="020B0503020202020204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Cisco </a:t>
            </a:r>
            <a:r>
              <a:rPr lang="en-US" sz="1800" dirty="0" err="1">
                <a:solidFill>
                  <a:srgbClr val="2C2D2E"/>
                </a:solidFill>
                <a:latin typeface="Golos Text" panose="020B0503020202020204"/>
              </a:rPr>
              <a:t>OpFlex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 </a:t>
            </a:r>
            <a:r>
              <a:rPr lang="en-US" sz="1800" dirty="0" err="1">
                <a:solidFill>
                  <a:srgbClr val="2C2D2E"/>
                </a:solidFill>
                <a:latin typeface="Golos Text" panose="020B0503020202020204"/>
              </a:rPr>
              <a:t>Netconf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XMPP</a:t>
            </a:r>
            <a:r>
              <a:rPr lang="ru-RU" sz="1800" b="1" dirty="0">
                <a:solidFill>
                  <a:srgbClr val="2C2D2E"/>
                </a:solidFill>
                <a:latin typeface="Golos Text" panose="020B0503020202020204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 Различные решения для виртуализации.</a:t>
            </a:r>
            <a:endParaRPr lang="en-US" sz="1800" dirty="0">
              <a:solidFill>
                <a:srgbClr val="2C2D2E"/>
              </a:solidFill>
              <a:latin typeface="Golos Text" panose="020B0503020202020204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F6FABF-D1AB-8447-B847-F3EE9417B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8575"/>
            <a:ext cx="4409865" cy="325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6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Cisco </a:t>
            </a:r>
            <a:r>
              <a:rPr lang="en-US" dirty="0" err="1"/>
              <a:t>OpFlex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EF9A1-78B4-FD4E-6902-56D70310F4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Cisco Systems </a:t>
            </a:r>
            <a:r>
              <a:rPr lang="ru-RU" sz="1800" dirty="0"/>
              <a:t>продолжает продвигать свою ориентированную на приложения инфраструктуру (</a:t>
            </a:r>
            <a:r>
              <a:rPr lang="en-US" sz="1800" dirty="0"/>
              <a:t>Application Centric Infrastructure, ACI) </a:t>
            </a:r>
            <a:r>
              <a:rPr lang="ru-RU" sz="1800" dirty="0"/>
              <a:t>в качестве альтернативы появляющимся на рынке платформам </a:t>
            </a:r>
            <a:r>
              <a:rPr lang="ru-RU" sz="1800" dirty="0" err="1"/>
              <a:t>программно</a:t>
            </a:r>
            <a:r>
              <a:rPr lang="ru-RU" sz="1800" dirty="0"/>
              <a:t> конфигурируемых сетей (</a:t>
            </a:r>
            <a:r>
              <a:rPr lang="en-US" sz="1800" dirty="0"/>
              <a:t>SDN)</a:t>
            </a:r>
            <a:r>
              <a:rPr lang="ru-RU" sz="1800" dirty="0"/>
              <a:t>.</a:t>
            </a:r>
          </a:p>
          <a:p>
            <a:endParaRPr lang="ru-RU" sz="1800" dirty="0">
              <a:solidFill>
                <a:srgbClr val="2C2D2E"/>
              </a:solidFill>
              <a:latin typeface="Golos Text" panose="020B0503020202020204"/>
            </a:endParaRPr>
          </a:p>
          <a:p>
            <a:r>
              <a:rPr lang="ru-RU" sz="1800" dirty="0"/>
              <a:t>Протокол </a:t>
            </a:r>
            <a:r>
              <a:rPr lang="en-US" sz="1800" dirty="0" err="1"/>
              <a:t>OpFlex</a:t>
            </a:r>
            <a:r>
              <a:rPr lang="en-US" sz="1800" dirty="0"/>
              <a:t> </a:t>
            </a:r>
            <a:r>
              <a:rPr lang="ru-RU" sz="1800" dirty="0"/>
              <a:t>является новейшим дополнением инициативы </a:t>
            </a:r>
            <a:r>
              <a:rPr lang="en-US" sz="1800" dirty="0"/>
              <a:t>Cisco ACI, </a:t>
            </a:r>
            <a:r>
              <a:rPr lang="ru-RU" sz="1800" dirty="0"/>
              <a:t>которая представляет альтернативный вариант </a:t>
            </a:r>
            <a:r>
              <a:rPr lang="en-US" sz="1800" dirty="0"/>
              <a:t>SDN-</a:t>
            </a:r>
            <a:r>
              <a:rPr lang="ru-RU" sz="1800" dirty="0"/>
              <a:t>платформы для организаций.</a:t>
            </a:r>
            <a:endParaRPr lang="en-US" sz="1800" dirty="0">
              <a:solidFill>
                <a:srgbClr val="2C2D2E"/>
              </a:solidFill>
              <a:latin typeface="Golos Text" panose="020B05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2935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A915A35-EC87-76A1-7F8F-9378EFC6B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Netconf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F7CD16-D4EE-5D1A-67C6-8FC838F97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171" y="1467556"/>
            <a:ext cx="3105251" cy="3111701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Golos Text" panose="020B0503020202020204"/>
              </a:rPr>
              <a:t>4 </a:t>
            </a:r>
            <a:r>
              <a:rPr lang="ru-RU" sz="1800" dirty="0">
                <a:latin typeface="Golos Text" panose="020B0503020202020204"/>
              </a:rPr>
              <a:t>уровня: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Уровень передачи;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Уровень сообщений;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Уровень операций;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Уровень содержимого.</a:t>
            </a:r>
            <a:endParaRPr lang="en-US" sz="1800" dirty="0">
              <a:solidFill>
                <a:srgbClr val="2C2D2E"/>
              </a:solidFill>
              <a:latin typeface="Golos Text" panose="020B0503020202020204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80EB10-4A44-814C-92D6-AEA7E54D9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71" y="1371600"/>
            <a:ext cx="4995748" cy="281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46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D3B5E-9456-C8A4-07A4-95C3DB982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Актуальное состояние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EF9A1-78B4-FD4E-6902-56D70310F4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Концепция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OpenFlow 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подразумевает реализацию идеальной схемы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SDN –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 когда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data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plane 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представлен простейшими программируемыми устройствами, а все управление осуществляется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control plane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.</a:t>
            </a:r>
          </a:p>
          <a:p>
            <a:pPr algn="just"/>
            <a:endParaRPr lang="ru-RU" sz="1800" dirty="0">
              <a:solidFill>
                <a:srgbClr val="2C2D2E"/>
              </a:solidFill>
              <a:latin typeface="Golos Text" panose="020B0503020202020204"/>
            </a:endParaRPr>
          </a:p>
          <a:p>
            <a:pPr algn="just"/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В настоящее время производителями разработаны гибридные устройства, которые  поддерживают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OpenFlow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, но в то же время не вписываются в идеальную схему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SDN</a:t>
            </a:r>
            <a:r>
              <a:rPr lang="ru-RU" sz="1800" dirty="0">
                <a:solidFill>
                  <a:srgbClr val="2C2D2E"/>
                </a:solidFill>
                <a:latin typeface="Golos Text" panose="020B0503020202020204"/>
              </a:rPr>
              <a:t>, поскольку часть функций управления вынесены на устройства </a:t>
            </a:r>
            <a:r>
              <a:rPr lang="en-US" sz="1800" dirty="0">
                <a:solidFill>
                  <a:srgbClr val="2C2D2E"/>
                </a:solidFill>
                <a:latin typeface="Golos Text" panose="020B0503020202020204"/>
              </a:rPr>
              <a:t>data plane.</a:t>
            </a:r>
          </a:p>
        </p:txBody>
      </p:sp>
    </p:spTree>
    <p:extLst>
      <p:ext uri="{BB962C8B-B14F-4D97-AF65-F5344CB8AC3E}">
        <p14:creationId xmlns:p14="http://schemas.microsoft.com/office/powerpoint/2010/main" val="1321176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Тема1" id="{4DAE9245-FD5C-48A3-9F61-0C8FFBFAE07A}" vid="{20E0B42B-372D-46F0-B56F-89DFAD950D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5781</TotalTime>
  <Words>291</Words>
  <Application>Microsoft Macintosh PowerPoint</Application>
  <PresentationFormat>Экран (16:9)</PresentationFormat>
  <Paragraphs>48</Paragraphs>
  <Slides>10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ALS Gorizont Bold Expanded</vt:lpstr>
      <vt:lpstr>Arial</vt:lpstr>
      <vt:lpstr>Calibri</vt:lpstr>
      <vt:lpstr>Golos Text</vt:lpstr>
      <vt:lpstr>Golos Text DemiBold</vt:lpstr>
      <vt:lpstr>Тема1</vt:lpstr>
      <vt:lpstr>Openflow в сетях SDN</vt:lpstr>
      <vt:lpstr>Openflow</vt:lpstr>
      <vt:lpstr>Openflow pipeline</vt:lpstr>
      <vt:lpstr>Контроллеры Openflow</vt:lpstr>
      <vt:lpstr>Контроллеры Openflow</vt:lpstr>
      <vt:lpstr>Реализации SDN</vt:lpstr>
      <vt:lpstr>Cisco OpFlex</vt:lpstr>
      <vt:lpstr>Netconf</vt:lpstr>
      <vt:lpstr>Актуальное состояние</vt:lpstr>
      <vt:lpstr>Спасибо за внимание!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</dc:creator>
  <cp:lastModifiedBy>Microsoft Office User</cp:lastModifiedBy>
  <cp:revision>135</cp:revision>
  <dcterms:created xsi:type="dcterms:W3CDTF">2014-06-27T12:30:22Z</dcterms:created>
  <dcterms:modified xsi:type="dcterms:W3CDTF">2024-05-07T09:49:28Z</dcterms:modified>
</cp:coreProperties>
</file>