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70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01" autoAdjust="0"/>
  </p:normalViewPr>
  <p:slideViewPr>
    <p:cSldViewPr snapToGrid="0">
      <p:cViewPr varScale="1">
        <p:scale>
          <a:sx n="117" d="100"/>
          <a:sy n="117" d="100"/>
        </p:scale>
        <p:origin x="8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EFC72-F550-438C-A133-30113D7C3585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C12A9-DE4E-4267-8152-1D319856A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399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C12A9-DE4E-4267-8152-1D319856AC0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559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00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46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07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648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757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49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14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58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472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12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55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04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71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09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4783A36-930D-45DF-AA12-0BE166A39B8B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C1234FB-B4D8-4465-B6AD-DA648D905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0814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eeexplore.ieee.org/document/10072627" TargetMode="External"/><Relationship Id="rId2" Type="http://schemas.openxmlformats.org/officeDocument/2006/relationships/hyperlink" Target="https://ieeexplore.ieee.org/document/830842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eeexplore.ieee.org/document/9799862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B3E05E-ECA7-473A-A748-AA4CFFFE09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Обзор принципов построения </a:t>
            </a:r>
            <a:r>
              <a:rPr lang="en-US" dirty="0"/>
              <a:t>SDN,</a:t>
            </a:r>
            <a:r>
              <a:rPr lang="ru-RU" dirty="0"/>
              <a:t> </a:t>
            </a:r>
            <a:r>
              <a:rPr lang="en-US" dirty="0"/>
              <a:t>SD-WAN </a:t>
            </a:r>
            <a:r>
              <a:rPr lang="ru-RU" dirty="0"/>
              <a:t>и </a:t>
            </a:r>
            <a:r>
              <a:rPr lang="en-US" dirty="0"/>
              <a:t>SD-LAN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4CE4CF-95B8-4DCB-ABB9-2A098F3BD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252" y="5920927"/>
            <a:ext cx="10572000" cy="434974"/>
          </a:xfrm>
        </p:spPr>
        <p:txBody>
          <a:bodyPr/>
          <a:lstStyle/>
          <a:p>
            <a:r>
              <a:rPr lang="ru-RU" dirty="0"/>
              <a:t>Автор</a:t>
            </a:r>
            <a:r>
              <a:rPr lang="en-US" dirty="0"/>
              <a:t>: </a:t>
            </a:r>
            <a:r>
              <a:rPr lang="ru-RU" dirty="0"/>
              <a:t>Детушев Артем Романович</a:t>
            </a:r>
          </a:p>
        </p:txBody>
      </p:sp>
    </p:spTree>
    <p:extLst>
      <p:ext uri="{BB962C8B-B14F-4D97-AF65-F5344CB8AC3E}">
        <p14:creationId xmlns:p14="http://schemas.microsoft.com/office/powerpoint/2010/main" val="3322261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383AC-69AE-424F-A603-5D5748B12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Безопасность в SDN, SD-LAN и SD-WAN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3AFD0B-019A-42BB-AB85-B32911E85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Основные аспекты безопасности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Централизованное управление политиками безопасности</a:t>
            </a:r>
            <a:r>
              <a:rPr lang="ru-RU" b="0" i="0" dirty="0">
                <a:effectLst/>
                <a:latin typeface="Century Gothic (Основной текст)"/>
              </a:rPr>
              <a:t>: Контроль доступа, шифрование данных.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Обнаружение и предотвращение угроз</a:t>
            </a:r>
            <a:r>
              <a:rPr lang="ru-RU" b="0" i="0" dirty="0">
                <a:effectLst/>
                <a:latin typeface="Century Gothic (Основной текст)"/>
              </a:rPr>
              <a:t>: Аналитика и мониторинг в реальном времени.</a:t>
            </a:r>
          </a:p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Современные угрозы и методы защиты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effectLst/>
                <a:latin typeface="Century Gothic (Основной текст)"/>
              </a:rPr>
              <a:t>DDoS</a:t>
            </a:r>
            <a:r>
              <a:rPr lang="ru-RU" b="1" i="0" dirty="0">
                <a:effectLst/>
                <a:latin typeface="Century Gothic (Основной текст)"/>
              </a:rPr>
              <a:t> атаки</a:t>
            </a:r>
            <a:r>
              <a:rPr lang="ru-RU" b="0" i="0" dirty="0">
                <a:effectLst/>
                <a:latin typeface="Century Gothic (Основной текст)"/>
              </a:rPr>
              <a:t>: Фильтрация и ограничение трафика.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Фишинг и социальная инженерия</a:t>
            </a:r>
            <a:r>
              <a:rPr lang="ru-RU" b="0" i="0" dirty="0">
                <a:effectLst/>
                <a:latin typeface="Century Gothic (Основной текст)"/>
              </a:rPr>
              <a:t>: Обучение сотрудников, строгие политики безопасности.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Внутренние угрозы</a:t>
            </a:r>
            <a:r>
              <a:rPr lang="ru-RU" b="0" i="0" dirty="0">
                <a:effectLst/>
                <a:latin typeface="Century Gothic (Основной текст)"/>
              </a:rPr>
              <a:t>: Сегментация сети, контроль доступа.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Уязвимости в ПО и оборудовании</a:t>
            </a:r>
            <a:r>
              <a:rPr lang="ru-RU" b="0" i="0" dirty="0">
                <a:effectLst/>
                <a:latin typeface="Century Gothic (Основной текст)"/>
              </a:rPr>
              <a:t>: Регулярные обновления и патчи.</a:t>
            </a:r>
          </a:p>
        </p:txBody>
      </p:sp>
    </p:spTree>
    <p:extLst>
      <p:ext uri="{BB962C8B-B14F-4D97-AF65-F5344CB8AC3E}">
        <p14:creationId xmlns:p14="http://schemas.microsoft.com/office/powerpoint/2010/main" val="34162084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A58A1-B4C2-4029-BEB4-881633C57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Преимущества </a:t>
            </a:r>
            <a:r>
              <a:rPr lang="en-US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SDN</a:t>
            </a:r>
            <a:r>
              <a:rPr lang="ru-RU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 реализованные в </a:t>
            </a:r>
            <a:r>
              <a:rPr lang="en-US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      SD-LAN </a:t>
            </a:r>
            <a:r>
              <a:rPr lang="ru-RU" dirty="0">
                <a:solidFill>
                  <a:schemeClr val="tx1"/>
                </a:solidFill>
                <a:latin typeface="Century Gothic (Основной текст)"/>
              </a:rPr>
              <a:t>и </a:t>
            </a:r>
            <a:r>
              <a:rPr lang="en-US" dirty="0">
                <a:solidFill>
                  <a:schemeClr val="tx1"/>
                </a:solidFill>
                <a:latin typeface="Century Gothic (Основной текст)"/>
              </a:rPr>
              <a:t>SD-WAN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FD7494-1BC6-4423-9D15-CB5B4C3FB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Важность SD-LAN и SD-WAN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SD-LAN</a:t>
            </a:r>
            <a:r>
              <a:rPr lang="ru-RU" b="0" i="0" dirty="0">
                <a:effectLst/>
                <a:latin typeface="Century Gothic (Основной текст)"/>
              </a:rPr>
              <a:t>: Централизованное управление локальными сетями, улучшенная безопасность, гибкость и масштабируемость.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SD-WAN</a:t>
            </a:r>
            <a:r>
              <a:rPr lang="ru-RU" b="0" i="0" dirty="0">
                <a:effectLst/>
                <a:latin typeface="Century Gothic (Основной текст)"/>
              </a:rPr>
              <a:t>: Централизованное управление, оптимизация трафика, гибкость в выборе провайдеров, снижение затрат, повышение производительности.</a:t>
            </a:r>
          </a:p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Перспективы на будущее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Технологические инновации</a:t>
            </a:r>
            <a:r>
              <a:rPr lang="ru-RU" b="0" i="0" dirty="0">
                <a:effectLst/>
                <a:latin typeface="Century Gothic (Основной текст)"/>
              </a:rPr>
              <a:t>: Интеграция с AI и ML, поддержка 5G и </a:t>
            </a:r>
            <a:r>
              <a:rPr lang="ru-RU" b="0" i="0" dirty="0" err="1">
                <a:effectLst/>
                <a:latin typeface="Century Gothic (Основной текст)"/>
              </a:rPr>
              <a:t>IoT</a:t>
            </a:r>
            <a:r>
              <a:rPr lang="ru-RU" b="0" i="0" dirty="0">
                <a:effectLst/>
                <a:latin typeface="Century Gothic (Основной текст)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Рост спроса</a:t>
            </a:r>
            <a:r>
              <a:rPr lang="ru-RU" b="0" i="0" dirty="0">
                <a:effectLst/>
                <a:latin typeface="Century Gothic (Основной текст)"/>
              </a:rPr>
              <a:t>: Увеличение внедрений.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Эволюция сетевой архитектуры</a:t>
            </a:r>
            <a:r>
              <a:rPr lang="ru-RU" b="0" i="0" dirty="0">
                <a:effectLst/>
                <a:latin typeface="Century Gothic (Основной текст)"/>
              </a:rPr>
              <a:t>: Интеллектуальные и глобальные сети.</a:t>
            </a:r>
          </a:p>
        </p:txBody>
      </p:sp>
    </p:spTree>
    <p:extLst>
      <p:ext uri="{BB962C8B-B14F-4D97-AF65-F5344CB8AC3E}">
        <p14:creationId xmlns:p14="http://schemas.microsoft.com/office/powerpoint/2010/main" val="4107834587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FB01B8-C859-432E-9595-97AF2EB6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Источники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B30264-63F0-46FD-A72C-65B230364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Эффективная схема маршрутизации источника на основе MPLS в программно-определяемых глобальных сетях (SD-WAN) | Публикация конференции IEEE | IEEE </a:t>
            </a:r>
            <a:r>
              <a:rPr lang="ru-RU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Xplore</a:t>
            </a:r>
            <a:endParaRPr lang="ru-RU" dirty="0"/>
          </a:p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Smart SD-WAN Architecture | IEEE Conference Publication | IEEE Xplore</a:t>
            </a:r>
            <a:endParaRPr lang="ru-RU" dirty="0"/>
          </a:p>
          <a:p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survey on Software-defined Wide Area Network (SD- WAN) architectures | IEEE Conference Publication | IEEE Xplore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484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F75C9-22B5-4820-8EBF-BAD3DDC3F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2614151"/>
            <a:ext cx="10572000" cy="814849"/>
          </a:xfrm>
        </p:spPr>
        <p:txBody>
          <a:bodyPr/>
          <a:lstStyle/>
          <a:p>
            <a:pPr algn="ctr"/>
            <a:r>
              <a:rPr lang="ru-RU" dirty="0"/>
              <a:t>Спасибо за внимание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406AB6B-36C3-4AC2-8537-9F145CC53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594" y="5280847"/>
            <a:ext cx="10572000" cy="434974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033656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CF23BC-FDEE-466C-90D2-241C04DA2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Введение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5903F6-E89D-4850-A7B3-98171F5C1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419435"/>
            <a:ext cx="10554574" cy="363651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Software-</a:t>
            </a:r>
            <a:r>
              <a:rPr lang="ru-RU" b="1" i="0" dirty="0" err="1">
                <a:effectLst/>
                <a:latin typeface="Century Gothic (Основной текст)"/>
              </a:rPr>
              <a:t>Defined</a:t>
            </a:r>
            <a:r>
              <a:rPr lang="ru-RU" b="1" i="0" dirty="0">
                <a:effectLst/>
                <a:latin typeface="Century Gothic (Основной текст)"/>
              </a:rPr>
              <a:t> </a:t>
            </a:r>
            <a:r>
              <a:rPr lang="ru-RU" b="1" i="0" dirty="0" err="1">
                <a:effectLst/>
                <a:latin typeface="Century Gothic (Основной текст)"/>
              </a:rPr>
              <a:t>Networking</a:t>
            </a:r>
            <a:r>
              <a:rPr lang="ru-RU" b="1" i="0" dirty="0">
                <a:effectLst/>
                <a:latin typeface="Century Gothic (Основной текст)"/>
              </a:rPr>
              <a:t> (SDN)</a:t>
            </a:r>
            <a:r>
              <a:rPr lang="ru-RU" b="0" i="0" dirty="0">
                <a:effectLst/>
                <a:latin typeface="Century Gothic (Основной текст)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Century Gothic (Основной текст)"/>
              </a:rPr>
              <a:t>Разделяет контрольную плоскость от плоскости передачи данных.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Century Gothic (Основной текст)"/>
              </a:rPr>
              <a:t>Централизованное управление, автоматизация и конфигурирование.</a:t>
            </a:r>
          </a:p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Software-</a:t>
            </a:r>
            <a:r>
              <a:rPr lang="ru-RU" b="1" i="0" dirty="0" err="1">
                <a:effectLst/>
                <a:latin typeface="Century Gothic (Основной текст)"/>
              </a:rPr>
              <a:t>Defined</a:t>
            </a:r>
            <a:r>
              <a:rPr lang="ru-RU" b="1" i="0" dirty="0">
                <a:effectLst/>
                <a:latin typeface="Century Gothic (Основной текст)"/>
              </a:rPr>
              <a:t> Wide Area </a:t>
            </a:r>
            <a:r>
              <a:rPr lang="ru-RU" b="1" i="0" dirty="0" err="1">
                <a:effectLst/>
                <a:latin typeface="Century Gothic (Основной текст)"/>
              </a:rPr>
              <a:t>Networking</a:t>
            </a:r>
            <a:r>
              <a:rPr lang="ru-RU" b="1" i="0" dirty="0">
                <a:effectLst/>
                <a:latin typeface="Century Gothic (Основной текст)"/>
              </a:rPr>
              <a:t> (SD-WAN)</a:t>
            </a:r>
            <a:r>
              <a:rPr lang="ru-RU" b="0" i="0" dirty="0">
                <a:effectLst/>
                <a:latin typeface="Century Gothic (Основной текст)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Century Gothic (Основной текст)"/>
              </a:rPr>
              <a:t>Применение принципов SDN для корпоративных сетей.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Century Gothic (Основной текст)"/>
              </a:rPr>
              <a:t>Оптимизация трафика, улучшение производительности приложений.</a:t>
            </a:r>
          </a:p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Software-</a:t>
            </a:r>
            <a:r>
              <a:rPr lang="ru-RU" b="1" i="0" dirty="0" err="1">
                <a:effectLst/>
                <a:latin typeface="Century Gothic (Основной текст)"/>
              </a:rPr>
              <a:t>Defined</a:t>
            </a:r>
            <a:r>
              <a:rPr lang="ru-RU" b="1" i="0" dirty="0">
                <a:effectLst/>
                <a:latin typeface="Century Gothic (Основной текст)"/>
              </a:rPr>
              <a:t> Local Area </a:t>
            </a:r>
            <a:r>
              <a:rPr lang="ru-RU" b="1" i="0" dirty="0" err="1">
                <a:effectLst/>
                <a:latin typeface="Century Gothic (Основной текст)"/>
              </a:rPr>
              <a:t>Networking</a:t>
            </a:r>
            <a:r>
              <a:rPr lang="ru-RU" b="1" i="0" dirty="0">
                <a:effectLst/>
                <a:latin typeface="Century Gothic (Основной текст)"/>
              </a:rPr>
              <a:t> (SD-LAN)</a:t>
            </a:r>
            <a:r>
              <a:rPr lang="ru-RU" b="0" i="0" dirty="0">
                <a:effectLst/>
                <a:latin typeface="Century Gothic (Основной текст)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Century Gothic (Основной текст)"/>
              </a:rPr>
              <a:t>Управление локальными сетями на основе SDN.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Century Gothic (Основной текст)"/>
              </a:rPr>
              <a:t>Гибкость, безопасность, упрощенное развертывание и управление.</a:t>
            </a:r>
          </a:p>
          <a:p>
            <a:endParaRPr lang="ru-RU" dirty="0">
              <a:latin typeface="Century Gothic (Основной текст)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333C98-A420-4BE8-ACE6-687833A9F519}"/>
              </a:ext>
            </a:extLst>
          </p:cNvPr>
          <p:cNvSpPr txBox="1"/>
          <p:nvPr/>
        </p:nvSpPr>
        <p:spPr>
          <a:xfrm>
            <a:off x="4698273" y="2462348"/>
            <a:ext cx="2795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SDN</a:t>
            </a:r>
            <a:endParaRPr lang="ru-RU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7F798B-FA1E-4555-9E1B-FC8853B2F8E8}"/>
              </a:ext>
            </a:extLst>
          </p:cNvPr>
          <p:cNvSpPr txBox="1"/>
          <p:nvPr/>
        </p:nvSpPr>
        <p:spPr>
          <a:xfrm>
            <a:off x="3300547" y="3914526"/>
            <a:ext cx="2795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SD-WAN</a:t>
            </a:r>
            <a:endParaRPr lang="ru-RU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BF17B8-1FB7-49D8-88E7-D7D944E7AC1C}"/>
              </a:ext>
            </a:extLst>
          </p:cNvPr>
          <p:cNvSpPr txBox="1"/>
          <p:nvPr/>
        </p:nvSpPr>
        <p:spPr>
          <a:xfrm>
            <a:off x="6095998" y="3914526"/>
            <a:ext cx="2795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SD- LAN</a:t>
            </a:r>
            <a:endParaRPr lang="ru-RU" sz="3600" dirty="0"/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D480F30B-807C-4F8C-AA9A-6A613E624655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4698273" y="3108679"/>
            <a:ext cx="1397726" cy="805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79BE3D23-FF67-4A25-A3B4-A9C07A048840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6095999" y="3108679"/>
            <a:ext cx="1397725" cy="805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7146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BB75D8-CAFD-42C9-999F-5246E64E6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Century Gothic (Основной текст)"/>
              </a:rPr>
              <a:t>Преимущества</a:t>
            </a:r>
            <a:r>
              <a:rPr lang="ru-RU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 концепции </a:t>
            </a:r>
            <a:r>
              <a:rPr lang="en-US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SDN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1AF4A0-C633-4519-AA9B-1E7D9AAC5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999" y="2232790"/>
            <a:ext cx="10554574" cy="417802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Преимущества SDN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Централизованное управление</a:t>
            </a:r>
            <a:r>
              <a:rPr lang="ru-RU" b="0" i="0" dirty="0">
                <a:effectLst/>
                <a:latin typeface="Century Gothic (Основной текст)"/>
              </a:rPr>
              <a:t>: Упрощение конфигурации и мониторинга, единая точка управления.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Гибкость и масштабируемость</a:t>
            </a:r>
            <a:r>
              <a:rPr lang="ru-RU" b="0" i="0" dirty="0">
                <a:effectLst/>
                <a:latin typeface="Century Gothic (Основной текст)"/>
              </a:rPr>
              <a:t>: Быстрая адаптация к изменениям.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Автоматизация</a:t>
            </a:r>
            <a:r>
              <a:rPr lang="ru-RU" b="0" i="0" dirty="0">
                <a:effectLst/>
                <a:latin typeface="Century Gothic (Основной текст)"/>
              </a:rPr>
              <a:t>: Снижение затрат и ошибок.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Программируемость</a:t>
            </a:r>
            <a:r>
              <a:rPr lang="ru-RU" b="0" i="0" dirty="0">
                <a:effectLst/>
                <a:latin typeface="Century Gothic (Основной текст)"/>
              </a:rPr>
              <a:t>: Настройка сети под конкретные требования, быстрое внедрение новых сервисов.</a:t>
            </a:r>
          </a:p>
          <a:p>
            <a:pPr marL="0" indent="0" algn="l">
              <a:buNone/>
            </a:pPr>
            <a:endParaRPr lang="ru-RU" b="0" i="0" dirty="0">
              <a:effectLst/>
              <a:latin typeface="Century Gothic (Основной текст)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3AD03C8F-82D0-4A1F-A1C8-54CF5485885A}"/>
              </a:ext>
            </a:extLst>
          </p:cNvPr>
          <p:cNvSpPr txBox="1">
            <a:spLocks/>
          </p:cNvSpPr>
          <p:nvPr/>
        </p:nvSpPr>
        <p:spPr>
          <a:xfrm>
            <a:off x="810000" y="2323813"/>
            <a:ext cx="10554574" cy="100859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ru-RU" b="1" dirty="0">
                <a:latin typeface="Century Gothic (Основной текст)"/>
              </a:rPr>
              <a:t>Что такое SDN?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Разделение контрольной плоскости и плоскости передачи данных</a:t>
            </a:r>
            <a:r>
              <a:rPr lang="ru-RU" dirty="0">
                <a:latin typeface="Century Gothic (Основной текст)"/>
              </a:rPr>
              <a:t>: Централизованное управление сетью, упрощение конфигурации и мониторинга.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E4AA8-AACA-400F-A0A7-FE983FCCF254}"/>
              </a:ext>
            </a:extLst>
          </p:cNvPr>
          <p:cNvSpPr txBox="1"/>
          <p:nvPr/>
        </p:nvSpPr>
        <p:spPr>
          <a:xfrm>
            <a:off x="4508861" y="3525596"/>
            <a:ext cx="3174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Компоненты SDN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B42903-FC15-41C7-99B7-2AE843AEA9C4}"/>
              </a:ext>
            </a:extLst>
          </p:cNvPr>
          <p:cNvSpPr txBox="1"/>
          <p:nvPr/>
        </p:nvSpPr>
        <p:spPr>
          <a:xfrm>
            <a:off x="4500149" y="4761094"/>
            <a:ext cx="3174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Устройства передачи данных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89D45E-5BA0-4D84-A8B4-2AE3922CD701}"/>
              </a:ext>
            </a:extLst>
          </p:cNvPr>
          <p:cNvSpPr txBox="1"/>
          <p:nvPr/>
        </p:nvSpPr>
        <p:spPr>
          <a:xfrm>
            <a:off x="1325874" y="4761094"/>
            <a:ext cx="3174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Контроллер SDN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A7E536-3D19-40B8-AF42-624D66C5B15C}"/>
              </a:ext>
            </a:extLst>
          </p:cNvPr>
          <p:cNvSpPr txBox="1"/>
          <p:nvPr/>
        </p:nvSpPr>
        <p:spPr>
          <a:xfrm>
            <a:off x="7674424" y="4761094"/>
            <a:ext cx="3174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Протоколы и интерфейсы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5058C874-EF50-4882-9EE9-BB4427044C61}"/>
              </a:ext>
            </a:extLst>
          </p:cNvPr>
          <p:cNvCxnSpPr>
            <a:stCxn id="6" idx="2"/>
            <a:endCxn id="8" idx="0"/>
          </p:cNvCxnSpPr>
          <p:nvPr/>
        </p:nvCxnSpPr>
        <p:spPr>
          <a:xfrm flipH="1">
            <a:off x="2913012" y="3894928"/>
            <a:ext cx="3182987" cy="86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F78B96A9-6A99-44A0-8063-11588C670B39}"/>
              </a:ext>
            </a:extLst>
          </p:cNvPr>
          <p:cNvCxnSpPr>
            <a:stCxn id="6" idx="2"/>
            <a:endCxn id="7" idx="0"/>
          </p:cNvCxnSpPr>
          <p:nvPr/>
        </p:nvCxnSpPr>
        <p:spPr>
          <a:xfrm flipH="1">
            <a:off x="6087287" y="3894928"/>
            <a:ext cx="8712" cy="86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A9ED8235-4E11-4FA0-B25F-05C45E6BFCE2}"/>
              </a:ext>
            </a:extLst>
          </p:cNvPr>
          <p:cNvCxnSpPr>
            <a:stCxn id="6" idx="2"/>
            <a:endCxn id="9" idx="0"/>
          </p:cNvCxnSpPr>
          <p:nvPr/>
        </p:nvCxnSpPr>
        <p:spPr>
          <a:xfrm>
            <a:off x="6095999" y="3894928"/>
            <a:ext cx="3165563" cy="86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9954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/>
      <p:bldP spid="4" grpId="0"/>
      <p:bldP spid="4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FA1CEE-B66E-441C-8D68-3CFDFDD57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Применение </a:t>
            </a:r>
            <a:r>
              <a:rPr lang="en-US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SDN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BD8814-F99E-4FF6-A9D8-6C59B3CC3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159163"/>
            <a:ext cx="10554574" cy="21701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Влияние на управление и автоматизацию сети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Упрощение процессов</a:t>
            </a:r>
            <a:r>
              <a:rPr lang="ru-RU" b="0" i="0" dirty="0">
                <a:effectLst/>
                <a:latin typeface="Century Gothic (Основной текст)"/>
              </a:rPr>
              <a:t>: Централизованное управление, уменьшение ручных операций.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Гибкость и адаптивность</a:t>
            </a:r>
            <a:r>
              <a:rPr lang="ru-RU" b="0" i="0" dirty="0">
                <a:effectLst/>
                <a:latin typeface="Century Gothic (Основной текст)"/>
              </a:rPr>
              <a:t>: Быстрая реакция на изменения.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Экономическая эффективность</a:t>
            </a:r>
            <a:r>
              <a:rPr lang="ru-RU" b="0" i="0" dirty="0">
                <a:effectLst/>
                <a:latin typeface="Century Gothic (Основной текст)"/>
              </a:rPr>
              <a:t>: Снижение затрат, оптимизация ресурсов.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0103260C-A9A6-4F1F-8B83-F69C983BED5F}"/>
              </a:ext>
            </a:extLst>
          </p:cNvPr>
          <p:cNvSpPr txBox="1">
            <a:spLocks/>
          </p:cNvSpPr>
          <p:nvPr/>
        </p:nvSpPr>
        <p:spPr>
          <a:xfrm>
            <a:off x="810000" y="2224843"/>
            <a:ext cx="10554574" cy="314399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ru-RU" b="1" dirty="0">
                <a:latin typeface="Century Gothic (Основной текст)"/>
              </a:rPr>
              <a:t>Примеры использования SDN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ЦОД</a:t>
            </a:r>
            <a:r>
              <a:rPr lang="ru-RU" dirty="0">
                <a:latin typeface="Century Gothic (Основной текст)"/>
              </a:rPr>
              <a:t>: Оптимизация ресурсов, управление трафиком, масштабируемость.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Облачные сервисы</a:t>
            </a:r>
            <a:r>
              <a:rPr lang="ru-RU" dirty="0">
                <a:latin typeface="Century Gothic (Основной текст)"/>
              </a:rPr>
              <a:t>: Быстрое развертывание, гибкость, безопасность.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Корпоративные сети</a:t>
            </a:r>
            <a:r>
              <a:rPr lang="ru-RU" dirty="0">
                <a:latin typeface="Century Gothic (Основной текст)"/>
              </a:rPr>
              <a:t>: Упрощенное управление, автоматизация, снижение затрат.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Телекоммуникационные сети</a:t>
            </a:r>
            <a:r>
              <a:rPr lang="ru-RU" dirty="0">
                <a:latin typeface="Century Gothic (Основной текст)"/>
              </a:rPr>
              <a:t>: Управление трафиком, виртуализация сетевых функций (NFV), поддержка 5G.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Интернет вещей (</a:t>
            </a:r>
            <a:r>
              <a:rPr lang="ru-RU" b="1" dirty="0" err="1">
                <a:latin typeface="Century Gothic (Основной текст)"/>
              </a:rPr>
              <a:t>IoT</a:t>
            </a:r>
            <a:r>
              <a:rPr lang="ru-RU" b="1" dirty="0">
                <a:latin typeface="Century Gothic (Основной текст)"/>
              </a:rPr>
              <a:t>)</a:t>
            </a:r>
            <a:r>
              <a:rPr lang="ru-RU" dirty="0">
                <a:latin typeface="Century Gothic (Основной текст)"/>
              </a:rPr>
              <a:t>: Управление устройствами, оптимизация трафика, безопасность.</a:t>
            </a:r>
          </a:p>
        </p:txBody>
      </p:sp>
    </p:spTree>
    <p:extLst>
      <p:ext uri="{BB962C8B-B14F-4D97-AF65-F5344CB8AC3E}">
        <p14:creationId xmlns:p14="http://schemas.microsoft.com/office/powerpoint/2010/main" val="12350214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BA0EC9-A458-4643-84FF-A0CEE3327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711440" cy="970450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SD-LAN (Software-Defined Local Area Network)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9BA2DC-C6F8-4B81-BD14-03D8A5BDD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374687"/>
            <a:ext cx="10554574" cy="3636511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Определение SD-LAN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Архитектура</a:t>
            </a:r>
            <a:r>
              <a:rPr lang="ru-RU" b="0" i="0" dirty="0">
                <a:effectLst/>
                <a:latin typeface="Century Gothic (Основной текст)"/>
              </a:rPr>
              <a:t>: Управление локальной сетью через программное обеспечение, отделяя управление от инфраструктуры для большей гибкости.</a:t>
            </a:r>
          </a:p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Отличия SD-LAN от традиционных LAN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Централизованное управление</a:t>
            </a:r>
            <a:r>
              <a:rPr lang="ru-RU" b="0" i="0" dirty="0">
                <a:effectLst/>
                <a:latin typeface="Century Gothic (Основной текст)"/>
              </a:rPr>
              <a:t>: Управление через контроллер для конфигурирования и мониторинга всех устройств.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Гибкость и масштабируемость</a:t>
            </a:r>
            <a:r>
              <a:rPr lang="ru-RU" b="0" i="0" dirty="0">
                <a:effectLst/>
                <a:latin typeface="Century Gothic (Основной текст)"/>
              </a:rPr>
              <a:t>: Легкость масштабирования и адаптация к изменениям.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Автоматизация</a:t>
            </a:r>
            <a:r>
              <a:rPr lang="ru-RU" b="0" i="0" dirty="0">
                <a:effectLst/>
                <a:latin typeface="Century Gothic (Основной текст)"/>
              </a:rPr>
              <a:t>: Автоматическое обновление конфигураций и управление пропускной способностью.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Безопасность</a:t>
            </a:r>
            <a:r>
              <a:rPr lang="ru-RU" b="0" i="0" dirty="0">
                <a:effectLst/>
                <a:latin typeface="Century Gothic (Основной текст)"/>
              </a:rPr>
              <a:t>: Централизованное управление безопасностью.</a:t>
            </a:r>
          </a:p>
          <a:p>
            <a:endParaRPr lang="ru-RU" dirty="0">
              <a:latin typeface="Century Gothic (Основной текст)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A9877837-FA3B-4BB0-AF41-92F24CB9AC4E}"/>
              </a:ext>
            </a:extLst>
          </p:cNvPr>
          <p:cNvSpPr txBox="1">
            <a:spLocks/>
          </p:cNvSpPr>
          <p:nvPr/>
        </p:nvSpPr>
        <p:spPr>
          <a:xfrm>
            <a:off x="810000" y="2315904"/>
            <a:ext cx="10554574" cy="363651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ru-RU" b="1" dirty="0">
                <a:latin typeface="Century Gothic (Основной текст)"/>
              </a:rPr>
              <a:t>Примеры использования SD-LAN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Корпоративные офисы</a:t>
            </a:r>
            <a:r>
              <a:rPr lang="ru-RU" dirty="0">
                <a:latin typeface="Century Gothic (Основной текст)"/>
              </a:rPr>
              <a:t>: Упрощение управления сетью, оптимизация ресурсов.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Образовательные учреждения</a:t>
            </a:r>
            <a:r>
              <a:rPr lang="ru-RU" dirty="0">
                <a:latin typeface="Century Gothic (Основной текст)"/>
              </a:rPr>
              <a:t>: Управление доступом студентов и преподавателей, бесперебойный доступ к учебным ресурсам.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Производственные предприятия</a:t>
            </a:r>
            <a:r>
              <a:rPr lang="ru-RU" dirty="0">
                <a:latin typeface="Century Gothic (Основной текст)"/>
              </a:rPr>
              <a:t>: Мониторинг и управление оборудованием, безопасность данных.</a:t>
            </a:r>
          </a:p>
          <a:p>
            <a:pPr marL="0" indent="0">
              <a:buFont typeface="Wingdings 2" charset="2"/>
              <a:buNone/>
            </a:pPr>
            <a:r>
              <a:rPr lang="ru-RU" b="1" dirty="0">
                <a:latin typeface="Century Gothic (Основной текст)"/>
              </a:rPr>
              <a:t>Интеграция и роль в цифровой трансформации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Интеграция с другими технологиями</a:t>
            </a:r>
            <a:r>
              <a:rPr lang="ru-RU" dirty="0">
                <a:latin typeface="Century Gothic (Основной текст)"/>
              </a:rPr>
              <a:t>: SD-WAN и традиционные сети.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Цифровая трансформация</a:t>
            </a:r>
            <a:r>
              <a:rPr lang="ru-RU" dirty="0">
                <a:latin typeface="Century Gothic (Основной текст)"/>
              </a:rPr>
              <a:t>: Гибкость, автоматизация и безопасность для модернизации сетевой инфраструктуры.</a:t>
            </a:r>
          </a:p>
          <a:p>
            <a:endParaRPr lang="ru-RU" dirty="0">
              <a:latin typeface="Century Gothic (Основной текст)"/>
            </a:endParaRPr>
          </a:p>
        </p:txBody>
      </p:sp>
    </p:spTree>
    <p:extLst>
      <p:ext uri="{BB962C8B-B14F-4D97-AF65-F5344CB8AC3E}">
        <p14:creationId xmlns:p14="http://schemas.microsoft.com/office/powerpoint/2010/main" val="2088512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98F4DC-722E-4DAE-8AF4-F07F7F493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447188"/>
            <a:ext cx="10953103" cy="970450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SD-WAN (Software-Defined Wide Area Network)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A7EF03-1235-4E60-8FA9-83FD0B468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27" y="2593829"/>
            <a:ext cx="10554574" cy="1906435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Примеры использования SD-WAN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Корпоративные сети</a:t>
            </a:r>
            <a:r>
              <a:rPr lang="ru-RU" b="0" i="0" dirty="0">
                <a:effectLst/>
                <a:latin typeface="Century Gothic (Основной текст)"/>
              </a:rPr>
              <a:t>: Надежное соединение между офисами.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Образовательные учреждения</a:t>
            </a:r>
            <a:r>
              <a:rPr lang="ru-RU" b="0" i="0" dirty="0">
                <a:effectLst/>
                <a:latin typeface="Century Gothic (Основной текст)"/>
              </a:rPr>
              <a:t>: Доступ к учебным ресурсам.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Производственные предприятия</a:t>
            </a:r>
            <a:r>
              <a:rPr lang="ru-RU" b="0" i="0" dirty="0">
                <a:effectLst/>
                <a:latin typeface="Century Gothic (Основной текст)"/>
              </a:rPr>
              <a:t>: Соединение производственных площадок.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Здравоохранение</a:t>
            </a:r>
            <a:r>
              <a:rPr lang="ru-RU" b="0" i="0" dirty="0">
                <a:effectLst/>
                <a:latin typeface="Century Gothic (Основной текст)"/>
              </a:rPr>
              <a:t>: Надежное соединение и защита медицинских данных.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45FA8266-B78D-465F-A7AB-CCA12A785BEA}"/>
              </a:ext>
            </a:extLst>
          </p:cNvPr>
          <p:cNvSpPr txBox="1">
            <a:spLocks/>
          </p:cNvSpPr>
          <p:nvPr/>
        </p:nvSpPr>
        <p:spPr>
          <a:xfrm>
            <a:off x="809999" y="2444359"/>
            <a:ext cx="10554574" cy="363651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ru-RU" b="1" dirty="0">
                <a:latin typeface="Century Gothic (Основной текст)"/>
              </a:rPr>
              <a:t>Определение SD-WAN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Архитектура</a:t>
            </a:r>
            <a:r>
              <a:rPr lang="ru-RU" dirty="0">
                <a:latin typeface="Century Gothic (Основной текст)"/>
              </a:rPr>
              <a:t>: Централизованное управление сетевыми соединениями между филиалами и офисами, автоматизация и оптимизация управления сетью.</a:t>
            </a:r>
          </a:p>
          <a:p>
            <a:pPr marL="0" indent="0">
              <a:buFont typeface="Wingdings 2" charset="2"/>
              <a:buNone/>
            </a:pPr>
            <a:r>
              <a:rPr lang="ru-RU" b="1" dirty="0">
                <a:latin typeface="Century Gothic (Основной текст)"/>
              </a:rPr>
              <a:t>Отличия SD-WAN от традиционных 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Централизованное управление</a:t>
            </a:r>
            <a:r>
              <a:rPr lang="ru-RU" dirty="0">
                <a:latin typeface="Century Gothic (Основной текст)"/>
              </a:rPr>
              <a:t>: Контроллер для конфигурирования и мониторинга всех устройств.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Оптимизация трафика</a:t>
            </a:r>
            <a:r>
              <a:rPr lang="ru-RU" dirty="0">
                <a:latin typeface="Century Gothic (Основной текст)"/>
              </a:rPr>
              <a:t>: Интеллектуальная маршрутизация в реальном времени.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Гибкость в выборе провайдеров</a:t>
            </a:r>
            <a:r>
              <a:rPr lang="ru-RU" dirty="0">
                <a:latin typeface="Century Gothic (Основной текст)"/>
              </a:rPr>
              <a:t>: Использование различных типов подключений.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Безопасность</a:t>
            </a:r>
            <a:r>
              <a:rPr lang="ru-RU" dirty="0">
                <a:latin typeface="Century Gothic (Основной текст)"/>
              </a:rPr>
              <a:t>: Встроенные механизмы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24042246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530F24-F74B-4355-A2A8-5ACBE139C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Преимущества </a:t>
            </a:r>
            <a:r>
              <a:rPr lang="en-US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SD-WAN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1CD283-F740-4716-A3D4-1577BA303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Основные преимущества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Снижение затрат</a:t>
            </a:r>
            <a:r>
              <a:rPr lang="ru-RU" b="0" i="0" dirty="0">
                <a:effectLst/>
                <a:latin typeface="Century Gothic (Основной текст)"/>
              </a:rPr>
              <a:t>: Использование дешевых интернет-каналов.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Повышение производительности</a:t>
            </a:r>
            <a:r>
              <a:rPr lang="ru-RU" b="0" i="0" dirty="0">
                <a:effectLst/>
                <a:latin typeface="Century Gothic (Основной текст)"/>
              </a:rPr>
              <a:t>: Автоматический выбор маршрута, минимизация задержек.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Гибкость и масштабируемость</a:t>
            </a:r>
            <a:r>
              <a:rPr lang="ru-RU" b="0" i="0" dirty="0">
                <a:effectLst/>
                <a:latin typeface="Century Gothic (Основной текст)"/>
              </a:rPr>
              <a:t>: Быстрое подключение новых офисов.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Упрощенное управление</a:t>
            </a:r>
            <a:r>
              <a:rPr lang="ru-RU" b="0" i="0" dirty="0">
                <a:effectLst/>
                <a:latin typeface="Century Gothic (Основной текст)"/>
              </a:rPr>
              <a:t>: Централизованное управление, автоматизация обновлений.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Улучшенная безопасность</a:t>
            </a:r>
            <a:r>
              <a:rPr lang="ru-RU" b="0" i="0" dirty="0">
                <a:effectLst/>
                <a:latin typeface="Century Gothic (Основной текст)"/>
              </a:rPr>
              <a:t>: Шифрование, контроль доступа.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Улучшенное качество обслуживания</a:t>
            </a:r>
            <a:r>
              <a:rPr lang="ru-RU" b="0" i="0" dirty="0">
                <a:effectLst/>
                <a:latin typeface="Century Gothic (Основной текст)"/>
              </a:rPr>
              <a:t>: </a:t>
            </a:r>
            <a:r>
              <a:rPr lang="ru-RU" b="0" i="0" dirty="0" err="1">
                <a:effectLst/>
                <a:latin typeface="Century Gothic (Основной текст)"/>
              </a:rPr>
              <a:t>Приоритизация</a:t>
            </a:r>
            <a:r>
              <a:rPr lang="ru-RU" b="0" i="0" dirty="0">
                <a:effectLst/>
                <a:latin typeface="Century Gothic (Основной текст)"/>
              </a:rPr>
              <a:t> трафика.</a:t>
            </a:r>
          </a:p>
        </p:txBody>
      </p:sp>
    </p:spTree>
    <p:extLst>
      <p:ext uri="{BB962C8B-B14F-4D97-AF65-F5344CB8AC3E}">
        <p14:creationId xmlns:p14="http://schemas.microsoft.com/office/powerpoint/2010/main" val="30348278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DB2783-366D-42CE-A15F-D1415C057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Применение </a:t>
            </a:r>
            <a:r>
              <a:rPr lang="en-US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SD-WAN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B24B4F-09D2-4AC6-B29C-966B397C4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176570"/>
            <a:ext cx="10554574" cy="363651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Истории успеха и влияние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Корпоративный офис</a:t>
            </a:r>
            <a:r>
              <a:rPr lang="ru-RU" b="0" i="0" dirty="0">
                <a:effectLst/>
                <a:latin typeface="Century Gothic (Основной текст)"/>
              </a:rPr>
              <a:t>: Снижение затрат, повышение производительности.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Университет</a:t>
            </a:r>
            <a:r>
              <a:rPr lang="ru-RU" b="0" i="0" dirty="0">
                <a:effectLst/>
                <a:latin typeface="Century Gothic (Основной текст)"/>
              </a:rPr>
              <a:t>: Стабильное подключение, упрощение управления.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Производственное предприятие</a:t>
            </a:r>
            <a:r>
              <a:rPr lang="ru-RU" b="0" i="0" dirty="0">
                <a:effectLst/>
                <a:latin typeface="Century Gothic (Основной текст)"/>
              </a:rPr>
              <a:t>: Улучшение мониторинга и управления.</a:t>
            </a:r>
          </a:p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Влияние на распределенные офисы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Централизованное управление</a:t>
            </a:r>
            <a:r>
              <a:rPr lang="ru-RU" b="0" i="0" dirty="0">
                <a:effectLst/>
                <a:latin typeface="Century Gothic (Основной текст)"/>
              </a:rPr>
              <a:t>: Легкость управления и мониторинга.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Оптимизация трафика</a:t>
            </a:r>
            <a:r>
              <a:rPr lang="ru-RU" b="0" i="0" dirty="0">
                <a:effectLst/>
                <a:latin typeface="Century Gothic (Основной текст)"/>
              </a:rPr>
              <a:t>: Оптимальная маршрутизация.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Безопасность</a:t>
            </a:r>
            <a:r>
              <a:rPr lang="ru-RU" b="0" i="0" dirty="0">
                <a:effectLst/>
                <a:latin typeface="Century Gothic (Основной текст)"/>
              </a:rPr>
              <a:t>: Защита данных, управление политиками безопасности.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BCB00E09-9ED8-44FB-812E-8566F922562C}"/>
              </a:ext>
            </a:extLst>
          </p:cNvPr>
          <p:cNvSpPr txBox="1">
            <a:spLocks/>
          </p:cNvSpPr>
          <p:nvPr/>
        </p:nvSpPr>
        <p:spPr>
          <a:xfrm>
            <a:off x="810000" y="2429691"/>
            <a:ext cx="10554574" cy="1883335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ru-RU" b="1" dirty="0">
                <a:latin typeface="Century Gothic (Основной текст)"/>
              </a:rPr>
              <a:t>Ключевые области применения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Корпоративные сети</a:t>
            </a:r>
            <a:r>
              <a:rPr lang="ru-RU" dirty="0">
                <a:latin typeface="Century Gothic (Основной текст)"/>
              </a:rPr>
              <a:t>: Оптимизация соединений, повышение производительности.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Образовательные учреждения</a:t>
            </a:r>
            <a:r>
              <a:rPr lang="ru-RU" dirty="0">
                <a:latin typeface="Century Gothic (Основной текст)"/>
              </a:rPr>
              <a:t>: Доступ к учебным ресурсам, безопасность.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Производственные предприятия</a:t>
            </a:r>
            <a:r>
              <a:rPr lang="ru-RU" dirty="0">
                <a:latin typeface="Century Gothic (Основной текст)"/>
              </a:rPr>
              <a:t>: Мониторинг и управление процессами, безопасность данных.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Здравоохранение</a:t>
            </a:r>
            <a:r>
              <a:rPr lang="ru-RU" dirty="0">
                <a:latin typeface="Century Gothic (Основной текст)"/>
              </a:rPr>
              <a:t>: Соединение медицинских центров, защита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29099426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395CC-8AAC-493B-B5E6-1292DC6E3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  <a:latin typeface="Century Gothic (Основной текст)"/>
              </a:rPr>
              <a:t>Технологические аспекты и архитектура SD-WAN</a:t>
            </a:r>
            <a:endParaRPr lang="ru-RU" dirty="0">
              <a:solidFill>
                <a:schemeClr val="tx1"/>
              </a:solidFill>
              <a:latin typeface="Century Gothic (Основной текст)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5E51CA-00EC-4646-9B93-8C7B97952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147284"/>
            <a:ext cx="10554574" cy="3636511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Основные компоненты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Контроллер SD-WAN</a:t>
            </a:r>
            <a:r>
              <a:rPr lang="ru-RU" b="0" i="0" dirty="0">
                <a:effectLst/>
                <a:latin typeface="Century Gothic (Основной текст)"/>
              </a:rPr>
              <a:t>: Централизованное управление маршрутизацией, координация сетевых устройств.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Устройства передачи данных</a:t>
            </a:r>
            <a:r>
              <a:rPr lang="ru-RU" b="0" i="0" dirty="0">
                <a:effectLst/>
                <a:latin typeface="Century Gothic (Основной текст)"/>
              </a:rPr>
              <a:t>: Edge маршрутизаторы и точки доступа (CPE).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Транспортные сети</a:t>
            </a:r>
            <a:r>
              <a:rPr lang="ru-RU" b="0" i="0" dirty="0">
                <a:effectLst/>
                <a:latin typeface="Century Gothic (Основной текст)"/>
              </a:rPr>
              <a:t>: Поддержка различных типов соединений.</a:t>
            </a:r>
          </a:p>
          <a:p>
            <a:pPr marL="0" indent="0" algn="l">
              <a:buNone/>
            </a:pPr>
            <a:r>
              <a:rPr lang="ru-RU" b="1" i="0" dirty="0">
                <a:effectLst/>
                <a:latin typeface="Century Gothic (Основной текст)"/>
              </a:rPr>
              <a:t>Используемые технологии и протоколы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effectLst/>
                <a:latin typeface="Century Gothic (Основной текст)"/>
              </a:rPr>
              <a:t>Overlay</a:t>
            </a:r>
            <a:r>
              <a:rPr lang="ru-RU" b="1" i="0" dirty="0">
                <a:effectLst/>
                <a:latin typeface="Century Gothic (Основной текст)"/>
              </a:rPr>
              <a:t> и </a:t>
            </a:r>
            <a:r>
              <a:rPr lang="ru-RU" b="1" i="0" dirty="0" err="1">
                <a:effectLst/>
                <a:latin typeface="Century Gothic (Основной текст)"/>
              </a:rPr>
              <a:t>Underlay</a:t>
            </a:r>
            <a:r>
              <a:rPr lang="ru-RU" b="1" i="0" dirty="0">
                <a:effectLst/>
                <a:latin typeface="Century Gothic (Основной текст)"/>
              </a:rPr>
              <a:t> сети</a:t>
            </a:r>
            <a:r>
              <a:rPr lang="ru-RU" b="0" i="0" dirty="0">
                <a:effectLst/>
                <a:latin typeface="Century Gothic (Основной текст)"/>
              </a:rPr>
              <a:t>: Логическая и физическая сети.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VPN и шифрование</a:t>
            </a:r>
            <a:r>
              <a:rPr lang="ru-RU" b="0" i="0" dirty="0">
                <a:effectLst/>
                <a:latin typeface="Century Gothic (Основной текст)"/>
              </a:rPr>
              <a:t>: Защищенные туннели, современные криптографические алгоритмы.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Протоколы маршрутизации</a:t>
            </a:r>
            <a:r>
              <a:rPr lang="ru-RU" b="0" i="0" dirty="0">
                <a:effectLst/>
                <a:latin typeface="Century Gothic (Основной текст)"/>
              </a:rPr>
              <a:t>: BGP и OSPF.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Century Gothic (Основной текст)"/>
              </a:rPr>
              <a:t>Механизмы качества обслуживания (</a:t>
            </a:r>
            <a:r>
              <a:rPr lang="ru-RU" b="1" i="0" dirty="0" err="1">
                <a:effectLst/>
                <a:latin typeface="Century Gothic (Основной текст)"/>
              </a:rPr>
              <a:t>QoS</a:t>
            </a:r>
            <a:r>
              <a:rPr lang="ru-RU" b="1" i="0" dirty="0">
                <a:effectLst/>
                <a:latin typeface="Century Gothic (Основной текст)"/>
              </a:rPr>
              <a:t>)</a:t>
            </a:r>
            <a:r>
              <a:rPr lang="ru-RU" b="0" i="0" dirty="0">
                <a:effectLst/>
                <a:latin typeface="Century Gothic (Основной текст)"/>
              </a:rPr>
              <a:t>: </a:t>
            </a:r>
            <a:r>
              <a:rPr lang="ru-RU" b="0" i="0" dirty="0" err="1">
                <a:effectLst/>
                <a:latin typeface="Century Gothic (Основной текст)"/>
              </a:rPr>
              <a:t>Приоритизация</a:t>
            </a:r>
            <a:r>
              <a:rPr lang="ru-RU" b="0" i="0" dirty="0">
                <a:effectLst/>
                <a:latin typeface="Century Gothic (Основной текст)"/>
              </a:rPr>
              <a:t> трафика.</a:t>
            </a:r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4E430E40-EE49-45F3-8809-7D65B7A3E448}"/>
              </a:ext>
            </a:extLst>
          </p:cNvPr>
          <p:cNvSpPr txBox="1">
            <a:spLocks/>
          </p:cNvSpPr>
          <p:nvPr/>
        </p:nvSpPr>
        <p:spPr>
          <a:xfrm>
            <a:off x="827426" y="1711856"/>
            <a:ext cx="10554574" cy="363651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ru-RU" b="1" dirty="0">
                <a:latin typeface="Century Gothic (Основной текст)"/>
              </a:rPr>
              <a:t>Интеграция с существующей инфраструктурой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Совместимость</a:t>
            </a:r>
            <a:r>
              <a:rPr lang="ru-RU" dirty="0">
                <a:latin typeface="Century Gothic (Основной текст)"/>
              </a:rPr>
              <a:t>: Интеграция с традиционными сетями WAN и LAN.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Виртуализация и облачные сервисы</a:t>
            </a:r>
            <a:r>
              <a:rPr lang="ru-RU" dirty="0">
                <a:latin typeface="Century Gothic (Основной текст)"/>
              </a:rPr>
              <a:t>: NFV, облачные интеграции.</a:t>
            </a:r>
          </a:p>
          <a:p>
            <a:pPr marL="0" indent="0">
              <a:buFont typeface="Wingdings 2" charset="2"/>
              <a:buNone/>
            </a:pPr>
            <a:r>
              <a:rPr lang="ru-RU" b="1" dirty="0">
                <a:latin typeface="Century Gothic (Основной текст)"/>
              </a:rPr>
              <a:t>Управление и аналитика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Централизованный мониторинг и управление</a:t>
            </a:r>
            <a:r>
              <a:rPr lang="ru-RU" dirty="0">
                <a:latin typeface="Century Gothic (Основной текст)"/>
              </a:rPr>
              <a:t>: Инструменты для мониторинга и управления.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Century Gothic (Основной текст)"/>
              </a:rPr>
              <a:t>Аналитика в реальном времени</a:t>
            </a:r>
            <a:r>
              <a:rPr lang="ru-RU" dirty="0">
                <a:latin typeface="Century Gothic (Основной текст)"/>
              </a:rPr>
              <a:t>: Оптимизация производительности сети.</a:t>
            </a:r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A322853-9A35-4542-A795-473A4F86A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107" y="1711856"/>
            <a:ext cx="9714407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5337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1" grpId="0"/>
      <p:bldP spid="11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Цитаты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Цитаты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Цитаты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TM03457503[[fn=Цитаты]]</Template>
  <TotalTime>455</TotalTime>
  <Words>988</Words>
  <Application>Microsoft Office PowerPoint</Application>
  <PresentationFormat>Широкоэкранный</PresentationFormat>
  <Paragraphs>127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Century Gothic (Основной текст)</vt:lpstr>
      <vt:lpstr>Wingdings 2</vt:lpstr>
      <vt:lpstr>Цитаты</vt:lpstr>
      <vt:lpstr>Обзор принципов построения SDN, SD-WAN и SD-LAN</vt:lpstr>
      <vt:lpstr>Введение</vt:lpstr>
      <vt:lpstr>Преимущества концепции SDN</vt:lpstr>
      <vt:lpstr>Применение SDN</vt:lpstr>
      <vt:lpstr>SD-LAN (Software-Defined Local Area Network)</vt:lpstr>
      <vt:lpstr>SD-WAN (Software-Defined Wide Area Network)</vt:lpstr>
      <vt:lpstr>Преимущества SD-WAN</vt:lpstr>
      <vt:lpstr>Применение SD-WAN</vt:lpstr>
      <vt:lpstr>Технологические аспекты и архитектура SD-WAN</vt:lpstr>
      <vt:lpstr>Безопасность в SDN, SD-LAN и SD-WAN</vt:lpstr>
      <vt:lpstr>Преимущества SDN реализованные в       SD-LAN и SD-WAN</vt:lpstr>
      <vt:lpstr>Источники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</dc:title>
  <dc:creator>Артем Детушев</dc:creator>
  <cp:lastModifiedBy>Артем Детушев</cp:lastModifiedBy>
  <cp:revision>14</cp:revision>
  <dcterms:created xsi:type="dcterms:W3CDTF">2024-05-16T20:12:21Z</dcterms:created>
  <dcterms:modified xsi:type="dcterms:W3CDTF">2024-05-17T11:17:31Z</dcterms:modified>
</cp:coreProperties>
</file>