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9"/>
  </p:notesMasterIdLst>
  <p:handoutMasterIdLst>
    <p:handoutMasterId r:id="rId10"/>
  </p:handoutMasterIdLst>
  <p:sldIdLst>
    <p:sldId id="265" r:id="rId2"/>
    <p:sldId id="315" r:id="rId3"/>
    <p:sldId id="331" r:id="rId4"/>
    <p:sldId id="332" r:id="rId5"/>
    <p:sldId id="333" r:id="rId6"/>
    <p:sldId id="334" r:id="rId7"/>
    <p:sldId id="263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08FE"/>
    <a:srgbClr val="C06EFE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156" d="100"/>
          <a:sy n="156" d="100"/>
        </p:scale>
        <p:origin x="941" y="91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04087" y="2219325"/>
            <a:ext cx="6697980" cy="704850"/>
          </a:xfrm>
        </p:spPr>
        <p:txBody>
          <a:bodyPr>
            <a:noAutofit/>
          </a:bodyPr>
          <a:lstStyle/>
          <a:p>
            <a:pPr algn="ctr"/>
            <a:br>
              <a:rPr lang="en-US" sz="3000" dirty="0">
                <a:solidFill>
                  <a:schemeClr val="bg1"/>
                </a:solidFill>
              </a:rPr>
            </a:br>
            <a:r>
              <a:rPr lang="ru-RU" sz="3000" dirty="0">
                <a:solidFill>
                  <a:schemeClr val="bg1"/>
                </a:solidFill>
              </a:rPr>
              <a:t>Обзор механизмов безопасности </a:t>
            </a:r>
            <a:r>
              <a:rPr lang="en-US" sz="3000" dirty="0">
                <a:solidFill>
                  <a:schemeClr val="bg1"/>
                </a:solidFill>
              </a:rPr>
              <a:t>SDN</a:t>
            </a:r>
            <a:r>
              <a:rPr lang="ru-RU" sz="3000" dirty="0">
                <a:solidFill>
                  <a:schemeClr val="bg1"/>
                </a:solidFill>
              </a:rPr>
              <a:t> контроллеров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48BCB1E-A5F8-F590-FE2E-339C1EFCC10D}"/>
              </a:ext>
            </a:extLst>
          </p:cNvPr>
          <p:cNvSpPr txBox="1"/>
          <p:nvPr/>
        </p:nvSpPr>
        <p:spPr>
          <a:xfrm>
            <a:off x="7064997" y="4713568"/>
            <a:ext cx="2466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ru-RU" sz="2000" b="1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Т.А. Анциферова</a:t>
            </a:r>
          </a:p>
        </p:txBody>
      </p:sp>
      <p:sp>
        <p:nvSpPr>
          <p:cNvPr id="3" name="Google Shape;105;p11">
            <a:extLst>
              <a:ext uri="{FF2B5EF4-FFF2-40B4-BE49-F238E27FC236}">
                <a16:creationId xmlns:a16="http://schemas.microsoft.com/office/drawing/2014/main" id="{D2D5F7F3-D466-F2EA-2FD7-161573D6B726}"/>
              </a:ext>
            </a:extLst>
          </p:cNvPr>
          <p:cNvSpPr txBox="1"/>
          <p:nvPr/>
        </p:nvSpPr>
        <p:spPr>
          <a:xfrm>
            <a:off x="1978794" y="4405832"/>
            <a:ext cx="40817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ru-RU" sz="2000" b="1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Выполнил: </a:t>
            </a:r>
            <a:endParaRPr sz="2000" b="1" dirty="0">
              <a:solidFill>
                <a:schemeClr val="bg1"/>
              </a:solidFill>
              <a:latin typeface="Golos Text DemiBold" panose="020B0703020202020204" pitchFamily="34" charset="-52"/>
              <a:ea typeface="+mj-ea"/>
              <a:cs typeface="+mj-cs"/>
            </a:endParaRPr>
          </a:p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ru-RU" sz="2000" b="1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студент гр. К4111с</a:t>
            </a:r>
            <a:endParaRPr sz="2000" b="1" dirty="0">
              <a:solidFill>
                <a:schemeClr val="bg1"/>
              </a:solidFill>
              <a:latin typeface="Golos Text DemiBold" panose="020B0703020202020204" pitchFamily="34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5C369C3-5A95-8F00-BBAC-0BD508AC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5206"/>
            <a:ext cx="2901315" cy="527284"/>
          </a:xfrm>
        </p:spPr>
        <p:txBody>
          <a:bodyPr>
            <a:normAutofit fontScale="90000"/>
          </a:bodyPr>
          <a:lstStyle/>
          <a:p>
            <a:r>
              <a:rPr lang="en-US" dirty="0"/>
              <a:t>SDN </a:t>
            </a:r>
            <a:r>
              <a:rPr lang="ru-RU" dirty="0"/>
              <a:t>архитектура</a:t>
            </a:r>
          </a:p>
        </p:txBody>
      </p:sp>
      <p:pic>
        <p:nvPicPr>
          <p:cNvPr id="11" name="Рисунок 10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3D228378-7E65-0D4C-30D3-1B522F7FE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315" y="812282"/>
            <a:ext cx="52387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8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D9B5840-DF46-649D-A56A-BC80418F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" y="19362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sz="2900" dirty="0">
                <a:latin typeface="Golos Text DemiBold" panose="020B0703020202020204"/>
                <a:cs typeface="Times New Roman" panose="02020603050405020304" pitchFamily="18" charset="0"/>
              </a:rPr>
              <a:t>Базовые принципы SDN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1BE35B18-0E23-23A0-3FD6-9EB53AB8FC4B}"/>
              </a:ext>
            </a:extLst>
          </p:cNvPr>
          <p:cNvSpPr/>
          <p:nvPr/>
        </p:nvSpPr>
        <p:spPr>
          <a:xfrm>
            <a:off x="6555105" y="927689"/>
            <a:ext cx="2372400" cy="1051200"/>
          </a:xfrm>
          <a:prstGeom prst="roundRect">
            <a:avLst/>
          </a:prstGeom>
          <a:gradFill flip="none" rotWithShape="1">
            <a:gsLst>
              <a:gs pos="0">
                <a:srgbClr val="9408FE">
                  <a:shade val="30000"/>
                  <a:satMod val="115000"/>
                </a:srgbClr>
              </a:gs>
              <a:gs pos="50000">
                <a:srgbClr val="9408FE">
                  <a:shade val="67500"/>
                  <a:satMod val="115000"/>
                </a:srgbClr>
              </a:gs>
              <a:gs pos="100000">
                <a:srgbClr val="9408F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Разделение </a:t>
            </a:r>
            <a:r>
              <a:rPr lang="en-US" b="1" dirty="0"/>
              <a:t>Data plane</a:t>
            </a:r>
            <a:r>
              <a:rPr lang="ru-RU" b="1" dirty="0"/>
              <a:t> и</a:t>
            </a:r>
            <a:r>
              <a:rPr lang="en-US" b="1" dirty="0"/>
              <a:t> Control plane</a:t>
            </a:r>
            <a:endParaRPr lang="ru-RU" b="1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ECF4859-F804-A0DA-C7A6-A949B3316E4D}"/>
              </a:ext>
            </a:extLst>
          </p:cNvPr>
          <p:cNvSpPr/>
          <p:nvPr/>
        </p:nvSpPr>
        <p:spPr>
          <a:xfrm>
            <a:off x="6533383" y="3164004"/>
            <a:ext cx="2371589" cy="1051807"/>
          </a:xfrm>
          <a:prstGeom prst="roundRect">
            <a:avLst/>
          </a:prstGeom>
          <a:gradFill flip="none" rotWithShape="1">
            <a:gsLst>
              <a:gs pos="0">
                <a:srgbClr val="9408FE">
                  <a:shade val="30000"/>
                  <a:satMod val="115000"/>
                </a:srgbClr>
              </a:gs>
              <a:gs pos="50000">
                <a:srgbClr val="9408FE">
                  <a:shade val="67500"/>
                  <a:satMod val="115000"/>
                </a:srgbClr>
              </a:gs>
              <a:gs pos="100000">
                <a:srgbClr val="9408F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Программируемость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2B9167D-C820-8EB6-DE07-310E234CBA90}"/>
              </a:ext>
            </a:extLst>
          </p:cNvPr>
          <p:cNvSpPr/>
          <p:nvPr/>
        </p:nvSpPr>
        <p:spPr>
          <a:xfrm>
            <a:off x="239030" y="3164004"/>
            <a:ext cx="2371588" cy="1051200"/>
          </a:xfrm>
          <a:prstGeom prst="roundRect">
            <a:avLst/>
          </a:prstGeom>
          <a:gradFill flip="none" rotWithShape="1">
            <a:gsLst>
              <a:gs pos="0">
                <a:srgbClr val="9408FE">
                  <a:shade val="30000"/>
                  <a:satMod val="115000"/>
                </a:srgbClr>
              </a:gs>
              <a:gs pos="50000">
                <a:srgbClr val="9408FE">
                  <a:shade val="67500"/>
                  <a:satMod val="115000"/>
                </a:srgbClr>
              </a:gs>
              <a:gs pos="100000">
                <a:srgbClr val="9408F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Виртуализация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4017CC2D-B840-EBA7-B5E8-A12ABF47AE06}"/>
              </a:ext>
            </a:extLst>
          </p:cNvPr>
          <p:cNvSpPr/>
          <p:nvPr/>
        </p:nvSpPr>
        <p:spPr>
          <a:xfrm>
            <a:off x="239030" y="927689"/>
            <a:ext cx="2372400" cy="1051200"/>
          </a:xfrm>
          <a:prstGeom prst="roundRect">
            <a:avLst/>
          </a:prstGeom>
          <a:gradFill flip="none" rotWithShape="1">
            <a:gsLst>
              <a:gs pos="0">
                <a:srgbClr val="9408FE">
                  <a:shade val="30000"/>
                  <a:satMod val="115000"/>
                </a:srgbClr>
              </a:gs>
              <a:gs pos="50000">
                <a:srgbClr val="9408FE">
                  <a:shade val="67500"/>
                  <a:satMod val="115000"/>
                </a:srgbClr>
              </a:gs>
              <a:gs pos="100000">
                <a:srgbClr val="9408F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Логическая централизация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73D469D-854B-FA80-7026-0A88B7707D97}"/>
              </a:ext>
            </a:extLst>
          </p:cNvPr>
          <p:cNvSpPr/>
          <p:nvPr/>
        </p:nvSpPr>
        <p:spPr>
          <a:xfrm>
            <a:off x="2588895" y="2104736"/>
            <a:ext cx="3966210" cy="934028"/>
          </a:xfrm>
          <a:prstGeom prst="roundRect">
            <a:avLst/>
          </a:prstGeom>
          <a:gradFill flip="none" rotWithShape="1">
            <a:gsLst>
              <a:gs pos="0">
                <a:srgbClr val="9408FE">
                  <a:shade val="30000"/>
                  <a:satMod val="115000"/>
                </a:srgbClr>
              </a:gs>
              <a:gs pos="50000">
                <a:srgbClr val="9408FE">
                  <a:shade val="67500"/>
                  <a:satMod val="115000"/>
                </a:srgbClr>
              </a:gs>
              <a:gs pos="100000">
                <a:srgbClr val="9408F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Ключевые принципы программно-определяемых сетей 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7DC18C1-ED24-EAF6-73DD-91013E8F2A1F}"/>
              </a:ext>
            </a:extLst>
          </p:cNvPr>
          <p:cNvCxnSpPr>
            <a:stCxn id="30" idx="3"/>
          </p:cNvCxnSpPr>
          <p:nvPr/>
        </p:nvCxnSpPr>
        <p:spPr>
          <a:xfrm>
            <a:off x="2611430" y="1453289"/>
            <a:ext cx="669652" cy="6514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2460277-9E1D-B4E3-F4B6-A3FA8379C7AC}"/>
              </a:ext>
            </a:extLst>
          </p:cNvPr>
          <p:cNvCxnSpPr>
            <a:cxnSpLocks/>
          </p:cNvCxnSpPr>
          <p:nvPr/>
        </p:nvCxnSpPr>
        <p:spPr>
          <a:xfrm flipH="1">
            <a:off x="5862920" y="1453289"/>
            <a:ext cx="669652" cy="6514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906CDD9-27F0-A524-56AE-02BA8486A8C9}"/>
              </a:ext>
            </a:extLst>
          </p:cNvPr>
          <p:cNvCxnSpPr>
            <a:cxnSpLocks/>
          </p:cNvCxnSpPr>
          <p:nvPr/>
        </p:nvCxnSpPr>
        <p:spPr>
          <a:xfrm flipV="1">
            <a:off x="2610618" y="3038764"/>
            <a:ext cx="669652" cy="6514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462A102-E5DC-C8A5-ECC3-2083D242BC6D}"/>
              </a:ext>
            </a:extLst>
          </p:cNvPr>
          <p:cNvCxnSpPr>
            <a:cxnSpLocks/>
          </p:cNvCxnSpPr>
          <p:nvPr/>
        </p:nvCxnSpPr>
        <p:spPr>
          <a:xfrm flipH="1" flipV="1">
            <a:off x="5862108" y="3038764"/>
            <a:ext cx="669652" cy="6514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44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D9B5840-DF46-649D-A56A-BC80418F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" y="19362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sz="2900" dirty="0">
                <a:latin typeface="Golos Text DemiBold" panose="020B0703020202020204"/>
                <a:cs typeface="Times New Roman" panose="02020603050405020304" pitchFamily="18" charset="0"/>
              </a:rPr>
              <a:t>Задачи </a:t>
            </a:r>
            <a:r>
              <a:rPr lang="en-US" sz="2900" dirty="0">
                <a:latin typeface="Golos Text DemiBold" panose="020B0703020202020204"/>
                <a:cs typeface="Times New Roman" panose="02020603050405020304" pitchFamily="18" charset="0"/>
              </a:rPr>
              <a:t>SDN</a:t>
            </a:r>
            <a:endParaRPr lang="ru-RU" sz="2900" dirty="0">
              <a:latin typeface="Golos Text DemiBold" panose="020B0703020202020204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7210E48-88BB-4FDE-0BF0-FB36E17F1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893278"/>
              </p:ext>
            </p:extLst>
          </p:nvPr>
        </p:nvGraphicFramePr>
        <p:xfrm>
          <a:off x="154305" y="814192"/>
          <a:ext cx="8761095" cy="42715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4810">
                  <a:extLst>
                    <a:ext uri="{9D8B030D-6E8A-4147-A177-3AD203B41FA5}">
                      <a16:colId xmlns:a16="http://schemas.microsoft.com/office/drawing/2014/main" val="35867512"/>
                    </a:ext>
                  </a:extLst>
                </a:gridCol>
                <a:gridCol w="2658979">
                  <a:extLst>
                    <a:ext uri="{9D8B030D-6E8A-4147-A177-3AD203B41FA5}">
                      <a16:colId xmlns:a16="http://schemas.microsoft.com/office/drawing/2014/main" val="364718869"/>
                    </a:ext>
                  </a:extLst>
                </a:gridCol>
                <a:gridCol w="4307306">
                  <a:extLst>
                    <a:ext uri="{9D8B030D-6E8A-4147-A177-3AD203B41FA5}">
                      <a16:colId xmlns:a16="http://schemas.microsoft.com/office/drawing/2014/main" val="1878437626"/>
                    </a:ext>
                  </a:extLst>
                </a:gridCol>
              </a:tblGrid>
              <a:tr h="644477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 Плоскость 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SDN 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shade val="30000"/>
                            <a:satMod val="115000"/>
                          </a:srgbClr>
                        </a:gs>
                        <a:gs pos="50000">
                          <a:srgbClr val="9408FE">
                            <a:shade val="67500"/>
                            <a:satMod val="115000"/>
                          </a:srgbClr>
                        </a:gs>
                        <a:gs pos="100000">
                          <a:srgbClr val="9408FE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Тип атаки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shade val="30000"/>
                            <a:satMod val="115000"/>
                          </a:srgbClr>
                        </a:gs>
                        <a:gs pos="50000">
                          <a:srgbClr val="9408FE">
                            <a:shade val="67500"/>
                            <a:satMod val="115000"/>
                          </a:srgbClr>
                        </a:gs>
                        <a:gs pos="100000">
                          <a:srgbClr val="9408FE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Влияние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shade val="30000"/>
                            <a:satMod val="115000"/>
                          </a:srgbClr>
                        </a:gs>
                        <a:gs pos="50000">
                          <a:srgbClr val="9408FE">
                            <a:shade val="67500"/>
                            <a:satMod val="115000"/>
                          </a:srgbClr>
                        </a:gs>
                        <a:gs pos="100000">
                          <a:srgbClr val="9408FE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9799400"/>
                  </a:ext>
                </a:extLst>
              </a:tr>
              <a:tr h="17950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Application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shade val="30000"/>
                            <a:satMod val="115000"/>
                          </a:srgbClr>
                        </a:gs>
                        <a:gs pos="50000">
                          <a:srgbClr val="9408FE">
                            <a:shade val="67500"/>
                            <a:satMod val="115000"/>
                          </a:srgbClr>
                        </a:gs>
                        <a:gs pos="100000">
                          <a:srgbClr val="9408FE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Приложения, зараженные вредоносными ПО.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Эксплуатация.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Перенаправление трафика.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Отключение сервиса.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Завершение работы приложения контроллера.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Несанкционированный доступ.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Атака с целью взлома.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Атака с целью раскрытия информации.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Перегрузка сети.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Сбой в обслуживании.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Перенаправление трафика на вредоносные направления.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616712"/>
                  </a:ext>
                </a:extLst>
              </a:tr>
              <a:tr h="735196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Control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shade val="30000"/>
                            <a:satMod val="115000"/>
                          </a:srgbClr>
                        </a:gs>
                        <a:gs pos="50000">
                          <a:srgbClr val="9408FE">
                            <a:shade val="67500"/>
                            <a:satMod val="115000"/>
                          </a:srgbClr>
                        </a:gs>
                        <a:gs pos="100000">
                          <a:srgbClr val="9408FE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Манипулирование правилами потока.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Отключение переключателя.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Подмена контроллера.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Вмешательство в работу контроллера.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Подслушивание.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Переполнение таблицы коммутации.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MiTM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DoS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DDoS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-атаки.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Обход брандмауэра.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соблюдение правил противоречивого потока.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Неправильная конфигурация контроллера.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Ввод неверных входных данных.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Принудительное завершение работы контроллера.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Проникновение в коммуникацию.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незашифрованного канала управления.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58448"/>
                  </a:ext>
                </a:extLst>
              </a:tr>
              <a:tr h="64447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Data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shade val="30000"/>
                            <a:satMod val="115000"/>
                          </a:srgbClr>
                        </a:gs>
                        <a:gs pos="50000">
                          <a:srgbClr val="9408FE">
                            <a:shade val="67500"/>
                            <a:satMod val="115000"/>
                          </a:srgbClr>
                        </a:gs>
                        <a:gs pos="100000">
                          <a:srgbClr val="9408FE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Подменная атака. 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цикла.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Атака по стороннему каналу.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Манипулирование правилами потока/</a:t>
                      </a:r>
                      <a:r>
                        <a:rPr lang="ru-RU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флудинг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Изоляция целевого коммутатора.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Принудительное подключение коммутатора к поддельному коммутатору.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Манипулирование таблицей потоков.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стабильности работы коммутатора и время отклика.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Fuzzy attack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Принудительное переключение.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511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17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8EF9959-4E0E-2654-C01F-FE166A31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" y="19362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sz="2600" dirty="0">
                <a:latin typeface="Golos Text DemiBold" panose="020B0703020202020204"/>
                <a:cs typeface="Times New Roman" panose="02020603050405020304" pitchFamily="18" charset="0"/>
              </a:rPr>
              <a:t>Многоуровневый</a:t>
            </a:r>
            <a:r>
              <a:rPr lang="ru-RU" sz="16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</a:t>
            </a:r>
            <a:r>
              <a:rPr lang="ru-RU" sz="2600" dirty="0">
                <a:latin typeface="Golos Text DemiBold" panose="020B0703020202020204"/>
                <a:cs typeface="Times New Roman" panose="02020603050405020304" pitchFamily="18" charset="0"/>
              </a:rPr>
              <a:t>подход к решению проблем безопасности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E44DED4-5BA2-37C1-E13D-ED5454F81CBA}"/>
              </a:ext>
            </a:extLst>
          </p:cNvPr>
          <p:cNvSpPr/>
          <p:nvPr/>
        </p:nvSpPr>
        <p:spPr>
          <a:xfrm>
            <a:off x="3257550" y="1250157"/>
            <a:ext cx="2628900" cy="950119"/>
          </a:xfrm>
          <a:prstGeom prst="roundRect">
            <a:avLst/>
          </a:prstGeom>
          <a:gradFill flip="none" rotWithShape="1">
            <a:gsLst>
              <a:gs pos="0">
                <a:srgbClr val="9408FE">
                  <a:shade val="30000"/>
                  <a:satMod val="115000"/>
                </a:srgbClr>
              </a:gs>
              <a:gs pos="50000">
                <a:srgbClr val="9408FE">
                  <a:shade val="67500"/>
                  <a:satMod val="115000"/>
                </a:srgbClr>
              </a:gs>
              <a:gs pos="100000">
                <a:srgbClr val="9408F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Задачи </a:t>
            </a:r>
            <a:r>
              <a:rPr lang="en-US" b="1" dirty="0"/>
              <a:t>SDN </a:t>
            </a:r>
            <a:r>
              <a:rPr lang="ru-RU" b="1" dirty="0"/>
              <a:t>контроллера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9305824-BB38-AEB7-F657-14DB7A084662}"/>
              </a:ext>
            </a:extLst>
          </p:cNvPr>
          <p:cNvSpPr/>
          <p:nvPr/>
        </p:nvSpPr>
        <p:spPr>
          <a:xfrm>
            <a:off x="253170" y="2874169"/>
            <a:ext cx="1912143" cy="790575"/>
          </a:xfrm>
          <a:prstGeom prst="roundRect">
            <a:avLst/>
          </a:prstGeom>
          <a:gradFill flip="none" rotWithShape="1">
            <a:gsLst>
              <a:gs pos="0">
                <a:srgbClr val="9408FE">
                  <a:tint val="66000"/>
                  <a:satMod val="160000"/>
                </a:srgbClr>
              </a:gs>
              <a:gs pos="50000">
                <a:srgbClr val="9408FE">
                  <a:tint val="44500"/>
                  <a:satMod val="160000"/>
                </a:srgbClr>
              </a:gs>
              <a:gs pos="100000">
                <a:srgbClr val="9408F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API</a:t>
            </a:r>
            <a:r>
              <a:rPr lang="ru-RU" sz="1600" b="1" dirty="0">
                <a:solidFill>
                  <a:srgbClr val="002060"/>
                </a:solidFill>
              </a:rPr>
              <a:t>-безопасность южного интерфейса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740DA1B-468F-C6DF-16B1-D6188FC76A31}"/>
              </a:ext>
            </a:extLst>
          </p:cNvPr>
          <p:cNvSpPr/>
          <p:nvPr/>
        </p:nvSpPr>
        <p:spPr>
          <a:xfrm>
            <a:off x="5528071" y="3979069"/>
            <a:ext cx="1912143" cy="790575"/>
          </a:xfrm>
          <a:prstGeom prst="roundRect">
            <a:avLst/>
          </a:prstGeom>
          <a:gradFill flip="none" rotWithShape="1">
            <a:gsLst>
              <a:gs pos="0">
                <a:srgbClr val="9408FE">
                  <a:tint val="66000"/>
                  <a:satMod val="160000"/>
                </a:srgbClr>
              </a:gs>
              <a:gs pos="50000">
                <a:srgbClr val="9408FE">
                  <a:tint val="44500"/>
                  <a:satMod val="160000"/>
                </a:srgbClr>
              </a:gs>
              <a:gs pos="100000">
                <a:srgbClr val="9408F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Безопасность контроллера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4B0B978-D943-7BB7-83C5-0E9ECED3823D}"/>
              </a:ext>
            </a:extLst>
          </p:cNvPr>
          <p:cNvSpPr/>
          <p:nvPr/>
        </p:nvSpPr>
        <p:spPr>
          <a:xfrm>
            <a:off x="6978687" y="2874167"/>
            <a:ext cx="1912143" cy="790575"/>
          </a:xfrm>
          <a:prstGeom prst="roundRect">
            <a:avLst/>
          </a:prstGeom>
          <a:gradFill flip="none" rotWithShape="1">
            <a:gsLst>
              <a:gs pos="0">
                <a:srgbClr val="9408FE">
                  <a:tint val="66000"/>
                  <a:satMod val="160000"/>
                </a:srgbClr>
              </a:gs>
              <a:gs pos="50000">
                <a:srgbClr val="9408FE">
                  <a:tint val="44500"/>
                  <a:satMod val="160000"/>
                </a:srgbClr>
              </a:gs>
              <a:gs pos="100000">
                <a:srgbClr val="9408F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Безопасность сетевых устройств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4B7DA0C-9843-A7C0-9007-E52CE5F126AA}"/>
              </a:ext>
            </a:extLst>
          </p:cNvPr>
          <p:cNvSpPr/>
          <p:nvPr/>
        </p:nvSpPr>
        <p:spPr>
          <a:xfrm>
            <a:off x="1703786" y="3979068"/>
            <a:ext cx="1912143" cy="790575"/>
          </a:xfrm>
          <a:prstGeom prst="roundRect">
            <a:avLst/>
          </a:prstGeom>
          <a:gradFill flip="none" rotWithShape="1">
            <a:gsLst>
              <a:gs pos="0">
                <a:srgbClr val="9408FE">
                  <a:tint val="66000"/>
                  <a:satMod val="160000"/>
                </a:srgbClr>
              </a:gs>
              <a:gs pos="50000">
                <a:srgbClr val="9408FE">
                  <a:tint val="44500"/>
                  <a:satMod val="160000"/>
                </a:srgbClr>
              </a:gs>
              <a:gs pos="100000">
                <a:srgbClr val="9408F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40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Безопасность </a:t>
            </a:r>
            <a:r>
              <a:rPr lang="en-US" sz="1600" b="1" dirty="0">
                <a:solidFill>
                  <a:srgbClr val="002060"/>
                </a:solidFill>
              </a:rPr>
              <a:t>SDN Applications</a:t>
            </a:r>
            <a:endParaRPr lang="ru-RU" sz="1600" b="1" dirty="0">
              <a:solidFill>
                <a:srgbClr val="002060"/>
              </a:solidFill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E32CC1A-9944-D418-3414-C0D86BB44C99}"/>
              </a:ext>
            </a:extLst>
          </p:cNvPr>
          <p:cNvCxnSpPr/>
          <p:nvPr/>
        </p:nvCxnSpPr>
        <p:spPr>
          <a:xfrm flipV="1">
            <a:off x="1114425" y="1714500"/>
            <a:ext cx="2064544" cy="10501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F764AF0-7B7A-BB9E-8680-63E8F4F35412}"/>
              </a:ext>
            </a:extLst>
          </p:cNvPr>
          <p:cNvCxnSpPr>
            <a:cxnSpLocks/>
          </p:cNvCxnSpPr>
          <p:nvPr/>
        </p:nvCxnSpPr>
        <p:spPr>
          <a:xfrm flipV="1">
            <a:off x="2594669" y="2239565"/>
            <a:ext cx="659606" cy="15359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819E91B-3562-8B36-9577-EED72D6D8447}"/>
              </a:ext>
            </a:extLst>
          </p:cNvPr>
          <p:cNvCxnSpPr>
            <a:cxnSpLocks/>
          </p:cNvCxnSpPr>
          <p:nvPr/>
        </p:nvCxnSpPr>
        <p:spPr>
          <a:xfrm flipH="1" flipV="1">
            <a:off x="5886451" y="2239565"/>
            <a:ext cx="659606" cy="15359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C665B3E-1AF4-03E7-502F-732032965EDD}"/>
              </a:ext>
            </a:extLst>
          </p:cNvPr>
          <p:cNvCxnSpPr>
            <a:cxnSpLocks/>
          </p:cNvCxnSpPr>
          <p:nvPr/>
        </p:nvCxnSpPr>
        <p:spPr>
          <a:xfrm flipH="1" flipV="1">
            <a:off x="5965031" y="1718073"/>
            <a:ext cx="2064544" cy="10501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69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D9B5840-DF46-649D-A56A-BC80418F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" y="19362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sz="2900" dirty="0">
                <a:latin typeface="Golos Text DemiBold" panose="020B0703020202020204"/>
                <a:cs typeface="Times New Roman" panose="02020603050405020304" pitchFamily="18" charset="0"/>
              </a:rPr>
              <a:t>Технологии защиты от  уязвимостей, применяемые в </a:t>
            </a:r>
            <a:r>
              <a:rPr lang="en-US" sz="2900" dirty="0">
                <a:latin typeface="Golos Text DemiBold" panose="020B0703020202020204"/>
                <a:cs typeface="Times New Roman" panose="02020603050405020304" pitchFamily="18" charset="0"/>
              </a:rPr>
              <a:t>SDN</a:t>
            </a:r>
            <a:r>
              <a:rPr lang="ru-RU" sz="2900" dirty="0">
                <a:latin typeface="Golos Text DemiBold" panose="020B0703020202020204"/>
                <a:cs typeface="Times New Roman" panose="02020603050405020304" pitchFamily="18" charset="0"/>
              </a:rPr>
              <a:t> контроллерах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9DE4CCD-1E26-B02D-2E62-AC631B64A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105678"/>
              </p:ext>
            </p:extLst>
          </p:nvPr>
        </p:nvGraphicFramePr>
        <p:xfrm>
          <a:off x="250031" y="935831"/>
          <a:ext cx="8643938" cy="4094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969">
                  <a:extLst>
                    <a:ext uri="{9D8B030D-6E8A-4147-A177-3AD203B41FA5}">
                      <a16:colId xmlns:a16="http://schemas.microsoft.com/office/drawing/2014/main" val="3119306499"/>
                    </a:ext>
                  </a:extLst>
                </a:gridCol>
                <a:gridCol w="4321969">
                  <a:extLst>
                    <a:ext uri="{9D8B030D-6E8A-4147-A177-3AD203B41FA5}">
                      <a16:colId xmlns:a16="http://schemas.microsoft.com/office/drawing/2014/main" val="1123326430"/>
                    </a:ext>
                  </a:extLst>
                </a:gridCol>
              </a:tblGrid>
              <a:tr h="80280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Атаки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shade val="30000"/>
                            <a:satMod val="115000"/>
                          </a:srgbClr>
                        </a:gs>
                        <a:gs pos="50000">
                          <a:srgbClr val="9408FE">
                            <a:shade val="67500"/>
                            <a:satMod val="115000"/>
                          </a:srgbClr>
                        </a:gs>
                        <a:gs pos="100000">
                          <a:srgbClr val="9408FE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Способы защиты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shade val="30000"/>
                            <a:satMod val="115000"/>
                          </a:srgbClr>
                        </a:gs>
                        <a:gs pos="50000">
                          <a:srgbClr val="9408FE">
                            <a:shade val="67500"/>
                            <a:satMod val="115000"/>
                          </a:srgbClr>
                        </a:gs>
                        <a:gs pos="100000">
                          <a:srgbClr val="9408FE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3578963"/>
                  </a:ext>
                </a:extLst>
              </a:tr>
              <a:tr h="802809"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MitM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tint val="66000"/>
                            <a:satMod val="160000"/>
                            <a:alpha val="24000"/>
                          </a:srgbClr>
                        </a:gs>
                        <a:gs pos="50000">
                          <a:srgbClr val="9408FE">
                            <a:tint val="44500"/>
                            <a:satMod val="160000"/>
                            <a:alpha val="29000"/>
                          </a:srgbClr>
                        </a:gs>
                        <a:gs pos="100000">
                          <a:srgbClr val="9408FE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ECDH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AES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шифрование</a:t>
                      </a:r>
                      <a:endParaRPr lang="en-US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P4-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 основе двухуровневой </a:t>
                      </a:r>
                      <a:r>
                        <a:rPr lang="ru-RU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хостовой</a:t>
                      </a:r>
                      <a:r>
                        <a:rPr lang="ru-RU" sz="1600" b="1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аутентификации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tint val="66000"/>
                            <a:satMod val="160000"/>
                            <a:alpha val="24000"/>
                          </a:srgbClr>
                        </a:gs>
                        <a:gs pos="50000">
                          <a:srgbClr val="9408FE">
                            <a:tint val="44500"/>
                            <a:satMod val="160000"/>
                            <a:alpha val="29000"/>
                          </a:srgbClr>
                        </a:gs>
                        <a:gs pos="100000">
                          <a:srgbClr val="9408FE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5266364"/>
                  </a:ext>
                </a:extLst>
              </a:tr>
              <a:tr h="802809"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Zero Day Attack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tint val="66000"/>
                            <a:satMod val="160000"/>
                            <a:alpha val="24000"/>
                          </a:srgbClr>
                        </a:gs>
                        <a:gs pos="50000">
                          <a:srgbClr val="9408FE">
                            <a:tint val="44500"/>
                            <a:satMod val="160000"/>
                            <a:alpha val="29000"/>
                          </a:srgbClr>
                        </a:gs>
                        <a:gs pos="100000">
                          <a:srgbClr val="9408FE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S-Pot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MiTFed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ML-IF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tint val="66000"/>
                            <a:satMod val="160000"/>
                            <a:alpha val="24000"/>
                          </a:srgbClr>
                        </a:gs>
                        <a:gs pos="50000">
                          <a:srgbClr val="9408FE">
                            <a:tint val="44500"/>
                            <a:satMod val="160000"/>
                            <a:alpha val="29000"/>
                          </a:srgbClr>
                        </a:gs>
                        <a:gs pos="100000">
                          <a:srgbClr val="9408FE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7292178"/>
                  </a:ext>
                </a:extLst>
              </a:tr>
              <a:tr h="80280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DOS Attack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tint val="66000"/>
                            <a:satMod val="160000"/>
                            <a:alpha val="24000"/>
                          </a:srgbClr>
                        </a:gs>
                        <a:gs pos="50000">
                          <a:srgbClr val="9408FE">
                            <a:tint val="44500"/>
                            <a:satMod val="160000"/>
                            <a:alpha val="29000"/>
                          </a:srgbClr>
                        </a:gs>
                        <a:gs pos="100000">
                          <a:srgbClr val="9408FE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SLAMHHA 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PDACS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ML algorithms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tint val="66000"/>
                            <a:satMod val="160000"/>
                            <a:alpha val="24000"/>
                          </a:srgbClr>
                        </a:gs>
                        <a:gs pos="50000">
                          <a:srgbClr val="9408FE">
                            <a:tint val="44500"/>
                            <a:satMod val="160000"/>
                            <a:alpha val="29000"/>
                          </a:srgbClr>
                        </a:gs>
                        <a:gs pos="100000">
                          <a:srgbClr val="9408FE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3172255"/>
                  </a:ext>
                </a:extLst>
              </a:tr>
              <a:tr h="68712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Injection Attack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tint val="66000"/>
                            <a:satMod val="160000"/>
                            <a:alpha val="24000"/>
                          </a:srgbClr>
                        </a:gs>
                        <a:gs pos="50000">
                          <a:srgbClr val="9408FE">
                            <a:tint val="44500"/>
                            <a:satMod val="160000"/>
                            <a:alpha val="29000"/>
                          </a:srgbClr>
                        </a:gs>
                        <a:gs pos="100000">
                          <a:srgbClr val="9408FE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INSPECTOR 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Security Enforcement Framework (SEF)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Web Application Firewalls 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WAF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408FE">
                            <a:tint val="66000"/>
                            <a:satMod val="160000"/>
                            <a:alpha val="24000"/>
                          </a:srgbClr>
                        </a:gs>
                        <a:gs pos="50000">
                          <a:srgbClr val="9408FE">
                            <a:tint val="44500"/>
                            <a:satMod val="160000"/>
                            <a:alpha val="29000"/>
                          </a:srgbClr>
                        </a:gs>
                        <a:gs pos="100000">
                          <a:srgbClr val="9408FE">
                            <a:tint val="23500"/>
                            <a:satMod val="160000"/>
                            <a:alpha val="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3204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70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979572" y="4468762"/>
            <a:ext cx="181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Анциферова Т.А.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6078</TotalTime>
  <Words>280</Words>
  <Application>Microsoft Office PowerPoint</Application>
  <PresentationFormat>Экран (16:9)</PresentationFormat>
  <Paragraphs>80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ALS Gorizont Bold Expanded</vt:lpstr>
      <vt:lpstr>Golos Text</vt:lpstr>
      <vt:lpstr>Golos Text DemiBold</vt:lpstr>
      <vt:lpstr>Arial</vt:lpstr>
      <vt:lpstr>Calibri</vt:lpstr>
      <vt:lpstr>Times New Roman</vt:lpstr>
      <vt:lpstr>Verdana</vt:lpstr>
      <vt:lpstr>Тема1</vt:lpstr>
      <vt:lpstr> Обзор механизмов безопасности SDN контроллеров </vt:lpstr>
      <vt:lpstr>SDN архитектура</vt:lpstr>
      <vt:lpstr>Базовые принципы SDN </vt:lpstr>
      <vt:lpstr>Задачи SDN</vt:lpstr>
      <vt:lpstr>Многоуровневый подход к решению проблем безопасности</vt:lpstr>
      <vt:lpstr>Технологии защиты от  уязвимостей, применяемые в SDN контроллерах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Анциферова Татьяна Анатольевна</cp:lastModifiedBy>
  <cp:revision>114</cp:revision>
  <dcterms:created xsi:type="dcterms:W3CDTF">2014-06-27T12:30:22Z</dcterms:created>
  <dcterms:modified xsi:type="dcterms:W3CDTF">2024-05-17T11:09:35Z</dcterms:modified>
</cp:coreProperties>
</file>