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  <p:embeddedFont>
      <p:font typeface="Maven Pro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venPro-bold.fntdata"/><Relationship Id="rId25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20e8151ade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20e8151ade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20e8151ade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20e8151ade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20e8151ade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20e8151ade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20e8151ade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20e8151ade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20e8151ade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20e8151ade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20e8151ade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20e8151ade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0e8151ade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20e8151ade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20e8151ade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20e8151ade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0e8151ade_0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20e8151ade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20e8151ade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20e8151ade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20e8151ade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20e8151ade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20e8151ade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20e8151ade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20e8151ade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20e8151ade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20e8151ade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20e8151ade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Система мониторинга SDN сетей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Регенерирующий TAP</a:t>
            </a:r>
            <a:endParaRPr/>
          </a:p>
        </p:txBody>
      </p:sp>
      <p:sp>
        <p:nvSpPr>
          <p:cNvPr id="338" name="Google Shape;338;p22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rgbClr val="252F3F"/>
                </a:solidFill>
                <a:highlight>
                  <a:srgbClr val="FFFFFF"/>
                </a:highlight>
              </a:rPr>
              <a:t>Этот тип сетевых ответвителей позволяет нам обойти ограничения количества доступных SPAN портов</a:t>
            </a:r>
            <a:endParaRPr/>
          </a:p>
        </p:txBody>
      </p:sp>
      <p:pic>
        <p:nvPicPr>
          <p:cNvPr id="339" name="Google Shape;3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375" y="2773275"/>
            <a:ext cx="4358340" cy="15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750" y="1117275"/>
            <a:ext cx="353377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"/>
          <p:cNvSpPr txBox="1"/>
          <p:nvPr>
            <p:ph type="title"/>
          </p:nvPr>
        </p:nvSpPr>
        <p:spPr>
          <a:xfrm>
            <a:off x="5027525" y="547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Обходной TAP </a:t>
            </a:r>
            <a:endParaRPr/>
          </a:p>
        </p:txBody>
      </p:sp>
      <p:sp>
        <p:nvSpPr>
          <p:cNvPr id="346" name="Google Shape;346;p23"/>
          <p:cNvSpPr txBox="1"/>
          <p:nvPr>
            <p:ph idx="1" type="body"/>
          </p:nvPr>
        </p:nvSpPr>
        <p:spPr>
          <a:xfrm>
            <a:off x="5027525" y="2292650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rgbClr val="252F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ru" sz="1500">
                <a:solidFill>
                  <a:srgbClr val="252F3F"/>
                </a:solidFill>
                <a:highlight>
                  <a:srgbClr val="FFFFFF"/>
                </a:highlight>
              </a:rPr>
              <a:t>озволяет вам выполнить подключение активного сетевого инструмента, будь то система мониторинга или решение сетевой безопасности, на ваших критических сетевых соединениях</a:t>
            </a:r>
            <a:endParaRPr/>
          </a:p>
        </p:txBody>
      </p:sp>
      <p:pic>
        <p:nvPicPr>
          <p:cNvPr id="347" name="Google Shape;3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25" y="2137575"/>
            <a:ext cx="4223400" cy="2438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Bypass TAP</a:t>
            </a:r>
            <a:endParaRPr/>
          </a:p>
        </p:txBody>
      </p:sp>
      <p:sp>
        <p:nvSpPr>
          <p:cNvPr id="353" name="Google Shape;353;p24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4" name="Google Shape;3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200" y="2090775"/>
            <a:ext cx="4223401" cy="2325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2750" y="790025"/>
            <a:ext cx="361950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073" y="868930"/>
            <a:ext cx="6323050" cy="36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Gigamon - Unified Visibility Fabric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VSS Monitoring - Unified Visibility Plane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pic>
        <p:nvPicPr>
          <p:cNvPr id="366" name="Google Shape;3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600" y="926025"/>
            <a:ext cx="4223400" cy="31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"/>
          <p:cNvSpPr txBox="1"/>
          <p:nvPr>
            <p:ph type="title"/>
          </p:nvPr>
        </p:nvSpPr>
        <p:spPr>
          <a:xfrm>
            <a:off x="1388550" y="100227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 !!!</a:t>
            </a:r>
            <a:endParaRPr/>
          </a:p>
        </p:txBody>
      </p:sp>
      <p:sp>
        <p:nvSpPr>
          <p:cNvPr id="372" name="Google Shape;372;p27"/>
          <p:cNvSpPr txBox="1"/>
          <p:nvPr>
            <p:ph idx="1" type="body"/>
          </p:nvPr>
        </p:nvSpPr>
        <p:spPr>
          <a:xfrm>
            <a:off x="7065650" y="4456500"/>
            <a:ext cx="30816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Демидюк Олег K34212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idx="1" type="body"/>
          </p:nvPr>
        </p:nvSpPr>
        <p:spPr>
          <a:xfrm>
            <a:off x="1303800" y="800900"/>
            <a:ext cx="3312000" cy="3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highlight>
                  <a:srgbClr val="FFFFFF"/>
                </a:highlight>
              </a:rPr>
              <a:t>Необходимо обеспечить новый подход к мониторингу сети. Так как сеть представляется единым, логическим целым, особые требования предъявляются к синхронизации оконечных устройств и контроллера. </a:t>
            </a:r>
            <a:endParaRPr sz="135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350">
                <a:solidFill>
                  <a:srgbClr val="000000"/>
                </a:solidFill>
                <a:highlight>
                  <a:srgbClr val="FFFFFF"/>
                </a:highlight>
              </a:rPr>
              <a:t>Задачи мониторинга каналов связи между компонентами </a:t>
            </a:r>
            <a:r>
              <a:rPr b="1" lang="ru" sz="1350">
                <a:solidFill>
                  <a:srgbClr val="000000"/>
                </a:solidFill>
                <a:highlight>
                  <a:srgbClr val="FFFFFF"/>
                </a:highlight>
              </a:rPr>
              <a:t>SDN</a:t>
            </a:r>
            <a:r>
              <a:rPr lang="ru" sz="1350">
                <a:solidFill>
                  <a:srgbClr val="000000"/>
                </a:solidFill>
                <a:highlight>
                  <a:srgbClr val="FFFFFF"/>
                </a:highlight>
              </a:rPr>
              <a:t> должны быть решены посредством самого </a:t>
            </a:r>
            <a:r>
              <a:rPr b="1" lang="ru" sz="1350">
                <a:solidFill>
                  <a:srgbClr val="000000"/>
                </a:solidFill>
                <a:highlight>
                  <a:srgbClr val="FFFFFF"/>
                </a:highlight>
              </a:rPr>
              <a:t>SDN</a:t>
            </a:r>
            <a:r>
              <a:rPr lang="ru" sz="1350">
                <a:solidFill>
                  <a:srgbClr val="000000"/>
                </a:solidFill>
                <a:highlight>
                  <a:srgbClr val="FFFFFF"/>
                </a:highlight>
              </a:rPr>
              <a:t>-решения или сторонними системами. К тому же мониторинг необходим при поиске места появления той или иной проблемы, которая может возникнуть на стыке различных технологий.</a:t>
            </a:r>
            <a:endParaRPr sz="1500"/>
          </a:p>
        </p:txBody>
      </p:sp>
      <p:pic>
        <p:nvPicPr>
          <p:cNvPr id="283" name="Google Shape;2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675" y="1189600"/>
            <a:ext cx="4223400" cy="237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idx="1" type="body"/>
          </p:nvPr>
        </p:nvSpPr>
        <p:spPr>
          <a:xfrm>
            <a:off x="5427100" y="1217475"/>
            <a:ext cx="3312000" cy="3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Решения на основе </a:t>
            </a:r>
            <a:r>
              <a:rPr b="1" lang="ru" sz="1200">
                <a:solidFill>
                  <a:srgbClr val="444444"/>
                </a:solidFill>
                <a:highlight>
                  <a:srgbClr val="FFFFFF"/>
                </a:highlight>
              </a:rPr>
              <a:t>SNMP</a:t>
            </a: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 для мониторинга всей сети не востребованы, так как </a:t>
            </a:r>
            <a:r>
              <a:rPr b="1" lang="ru" sz="1200">
                <a:solidFill>
                  <a:srgbClr val="444444"/>
                </a:solidFill>
                <a:highlight>
                  <a:srgbClr val="FFFFFF"/>
                </a:highlight>
              </a:rPr>
              <a:t>SDN-сети</a:t>
            </a: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 строятся на основе простых устройств коммутации и весь разум сосредоточен в контроллере, поэтому основную информацию через API интерфейсы можно будет легко снять.</a:t>
            </a:r>
            <a:endParaRPr/>
          </a:p>
        </p:txBody>
      </p:sp>
      <p:pic>
        <p:nvPicPr>
          <p:cNvPr id="289" name="Google Shape;2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25" y="1419125"/>
            <a:ext cx="5096799" cy="2839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/>
          <p:nvPr>
            <p:ph idx="1" type="body"/>
          </p:nvPr>
        </p:nvSpPr>
        <p:spPr>
          <a:xfrm>
            <a:off x="1191025" y="936925"/>
            <a:ext cx="2448300" cy="24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</a:rPr>
              <a:t>В </a:t>
            </a:r>
            <a:r>
              <a:rPr b="1" lang="ru" sz="2200">
                <a:solidFill>
                  <a:srgbClr val="000000"/>
                </a:solidFill>
              </a:rPr>
              <a:t>SDN - сетях </a:t>
            </a:r>
            <a:r>
              <a:rPr lang="ru" sz="2200">
                <a:solidFill>
                  <a:srgbClr val="000000"/>
                </a:solidFill>
              </a:rPr>
              <a:t>задачи коммутации трафика и задачи управления строго разделены.​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</a:rPr>
              <a:t>​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</a:rPr>
              <a:t>Управление централизуется и передаются контроллеру​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</a:rPr>
              <a:t>​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000000"/>
                </a:solidFill>
              </a:rPr>
              <a:t>Централизация логики управления позволяет программировать сеть как единое целое​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000" y="936926"/>
            <a:ext cx="4114750" cy="280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671375" y="3657450"/>
            <a:ext cx="1955400" cy="31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>
            <p:ph idx="1" type="body"/>
          </p:nvPr>
        </p:nvSpPr>
        <p:spPr>
          <a:xfrm>
            <a:off x="5316575" y="724375"/>
            <a:ext cx="3312000" cy="37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Все управление осуществляется контроллером, и он должен быть синхронизирован со всеми коммутаторами и оперативно обновлять информацию.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444444"/>
              </a:buClr>
              <a:buSzPts val="1200"/>
              <a:buChar char="●"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задержка между контроллером и коммутатором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Char char="●"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потери пакетов в каналах связи 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Char char="●"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оборудование от разных производителей, которое имеет разные размеры внутренних таблиц коммутации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200"/>
              <a:buChar char="●"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наличие багов и проблем в программном или аппаратном обеспечении. -коммутаторы могут разсинхронизироваться с контроллером и не восстановить связь в течение некоторого периода времени.</a:t>
            </a:r>
            <a:endParaRPr/>
          </a:p>
        </p:txBody>
      </p:sp>
      <p:pic>
        <p:nvPicPr>
          <p:cNvPr id="302" name="Google Shape;3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525" y="1425688"/>
            <a:ext cx="3869675" cy="26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75" y="891475"/>
            <a:ext cx="4381250" cy="35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309" name="Google Shape;309;p18"/>
          <p:cNvSpPr txBox="1"/>
          <p:nvPr/>
        </p:nvSpPr>
        <p:spPr>
          <a:xfrm>
            <a:off x="5543850" y="1115450"/>
            <a:ext cx="3043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Брокеры сетевых пакетов, которые оперативно обновляют свои функциональные возможности в части анализа новых видов протоколов и инкапсуляций, в том числе и для поддержки SDN сетей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0" name="Google Shape;3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6282" y="3018300"/>
            <a:ext cx="3598624" cy="95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444444"/>
                </a:solidFill>
                <a:highlight>
                  <a:srgbClr val="FFFFFF"/>
                </a:highlight>
              </a:rPr>
              <a:t>Ответвители сетевого трафика (TAP)</a:t>
            </a:r>
            <a:endParaRPr sz="27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9"/>
          <p:cNvSpPr txBox="1"/>
          <p:nvPr>
            <p:ph idx="1" type="body"/>
          </p:nvPr>
        </p:nvSpPr>
        <p:spPr>
          <a:xfrm>
            <a:off x="4615800" y="1353500"/>
            <a:ext cx="3631500" cy="3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299085" lvl="0" marL="457200" rtl="0" algn="l">
              <a:spcBef>
                <a:spcPts val="90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Nunito"/>
              <a:buChar char="●"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быстрый доступ к данным без прерывания сервиса или дополнительных настроек на активном сетевом оборудовании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Nunito"/>
              <a:buChar char="●"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при подключении в разрыв канала трафик для анализа передается с физического уровня без каких-либо изменений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Nunito"/>
              <a:buChar char="●"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агрегация трафика с разных SPAN или inline портов и передача его на один порт для анализа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Nunito"/>
              <a:buChar char="●"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регенерация трафика для анализа разными средствами, так как SPAN портов ограниченное количество, а доступ к трафику нужен для анализа разными устройствами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Nunito"/>
              <a:buChar char="●"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создать универсальную подсеть для копирования трафика и доставки по сети для последующего анализа.</a:t>
            </a:r>
            <a:endParaRPr sz="12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7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Сетевой(пассивный) TAP</a:t>
            </a:r>
            <a:endParaRPr sz="2600"/>
          </a:p>
        </p:txBody>
      </p:sp>
      <p:sp>
        <p:nvSpPr>
          <p:cNvPr id="322" name="Google Shape;322;p2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444444"/>
                </a:solidFill>
                <a:highlight>
                  <a:srgbClr val="FFFFFF"/>
                </a:highlight>
              </a:rPr>
              <a:t>Порт А и порт В для подключения в разрыв и два порта мониторинга, на каждый из которых копируется соответствующие поток Monitor A и Monitor B.</a:t>
            </a:r>
            <a:endParaRPr sz="1400"/>
          </a:p>
        </p:txBody>
      </p:sp>
      <p:pic>
        <p:nvPicPr>
          <p:cNvPr id="323" name="Google Shape;3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450" y="893963"/>
            <a:ext cx="4266574" cy="12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5038" y="2644887"/>
            <a:ext cx="4223400" cy="1886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/>
          <p:nvPr>
            <p:ph type="title"/>
          </p:nvPr>
        </p:nvSpPr>
        <p:spPr>
          <a:xfrm>
            <a:off x="5053025" y="590050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Агрегирующий TAP</a:t>
            </a:r>
            <a:endParaRPr/>
          </a:p>
        </p:txBody>
      </p:sp>
      <p:sp>
        <p:nvSpPr>
          <p:cNvPr id="330" name="Google Shape;330;p21"/>
          <p:cNvSpPr txBox="1"/>
          <p:nvPr>
            <p:ph idx="1" type="body"/>
          </p:nvPr>
        </p:nvSpPr>
        <p:spPr>
          <a:xfrm>
            <a:off x="5053025" y="22841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444444"/>
                </a:solidFill>
                <a:highlight>
                  <a:srgbClr val="FFFFFF"/>
                </a:highlight>
              </a:rPr>
              <a:t>Позволяют проанализировать трафик сразу из нескольких сегментов сети.</a:t>
            </a:r>
            <a:endParaRPr/>
          </a:p>
        </p:txBody>
      </p:sp>
      <p:pic>
        <p:nvPicPr>
          <p:cNvPr id="331" name="Google Shape;3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50" y="1487200"/>
            <a:ext cx="4811876" cy="6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450" y="2201550"/>
            <a:ext cx="3461600" cy="23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