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7" roundtripDataSignature="AMtx7mi5qRofjwXYS6YBaIQOlEmrWvyn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7" Type="http://customschemas.google.com/relationships/presentationmetadata" Target="metadata"/><Relationship Id="rId16" Type="http://schemas.openxmlformats.org/officeDocument/2006/relationships/font" Target="fonts/HelveticaNeue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2f96355b1d_1_6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2f96355b1d_1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2f96355b1d_1_9"/>
          <p:cNvSpPr txBox="1"/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sp>
        <p:nvSpPr>
          <p:cNvPr id="11" name="Google Shape;11;g22f96355b1d_1_9"/>
          <p:cNvSpPr txBox="1"/>
          <p:nvPr>
            <p:ph idx="1" type="subTitle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2" name="Google Shape;12;g22f96355b1d_1_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2f96355b1d_1_44"/>
          <p:cNvSpPr txBox="1"/>
          <p:nvPr>
            <p:ph hasCustomPrompt="1" type="title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g22f96355b1d_1_44"/>
          <p:cNvSpPr txBox="1"/>
          <p:nvPr>
            <p:ph idx="1" type="body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7" name="Google Shape;47;g22f96355b1d_1_4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2f96355b1d_1_4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2f96355b1d_1_5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52" name="Google Shape;52;g22f96355b1d_1_5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g22f96355b1d_1_5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g22f96355b1d_1_5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g22f96355b1d_1_5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22f96355b1d_1_13"/>
          <p:cNvSpPr txBox="1"/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g22f96355b1d_1_1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22f96355b1d_1_16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18" name="Google Shape;18;g22f96355b1d_1_16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9" name="Google Shape;19;g22f96355b1d_1_1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22f96355b1d_1_20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2" name="Google Shape;22;g22f96355b1d_1_20"/>
          <p:cNvSpPr txBox="1"/>
          <p:nvPr>
            <p:ph idx="1" type="body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3" name="Google Shape;23;g22f96355b1d_1_20"/>
          <p:cNvSpPr txBox="1"/>
          <p:nvPr>
            <p:ph idx="2" type="body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4" name="Google Shape;24;g22f96355b1d_1_2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22f96355b1d_1_25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7" name="Google Shape;27;g22f96355b1d_1_2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22f96355b1d_1_28"/>
          <p:cNvSpPr txBox="1"/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30" name="Google Shape;30;g22f96355b1d_1_28"/>
          <p:cNvSpPr txBox="1"/>
          <p:nvPr>
            <p:ph idx="1" type="body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1" name="Google Shape;31;g22f96355b1d_1_2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2f96355b1d_1_32"/>
          <p:cNvSpPr txBox="1"/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34" name="Google Shape;34;g22f96355b1d_1_3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2f96355b1d_1_35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g22f96355b1d_1_35"/>
          <p:cNvSpPr txBox="1"/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38" name="Google Shape;38;g22f96355b1d_1_35"/>
          <p:cNvSpPr txBox="1"/>
          <p:nvPr>
            <p:ph idx="1" type="subTitle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9" name="Google Shape;39;g22f96355b1d_1_35"/>
          <p:cNvSpPr txBox="1"/>
          <p:nvPr>
            <p:ph idx="2" type="body"/>
          </p:nvPr>
        </p:nvSpPr>
        <p:spPr>
          <a:xfrm>
            <a:off x="6586000" y="965600"/>
            <a:ext cx="5115900" cy="4926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  <a:defRPr>
                <a:solidFill>
                  <a:schemeClr val="dk1"/>
                </a:solidFill>
              </a:defRPr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■"/>
              <a:defRPr>
                <a:solidFill>
                  <a:schemeClr val="dk1"/>
                </a:solidFill>
              </a:defRPr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  <a:defRPr>
                <a:solidFill>
                  <a:schemeClr val="dk1"/>
                </a:solidFill>
              </a:defRPr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  <a:defRPr>
                <a:solidFill>
                  <a:schemeClr val="dk1"/>
                </a:solidFill>
              </a:defRPr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■"/>
              <a:defRPr>
                <a:solidFill>
                  <a:schemeClr val="dk1"/>
                </a:solidFill>
              </a:defRPr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  <a:defRPr>
                <a:solidFill>
                  <a:schemeClr val="dk1"/>
                </a:solidFill>
              </a:defRPr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  <a:defRPr>
                <a:solidFill>
                  <a:schemeClr val="dk1"/>
                </a:solidFill>
              </a:defRPr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g22f96355b1d_1_3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2f96355b1d_1_41"/>
          <p:cNvSpPr txBox="1"/>
          <p:nvPr>
            <p:ph idx="1" type="body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/>
        </p:txBody>
      </p:sp>
      <p:sp>
        <p:nvSpPr>
          <p:cNvPr id="43" name="Google Shape;43;g22f96355b1d_1_4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2f96355b1d_1_5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g22f96355b1d_1_5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Char char="●"/>
              <a:defRPr sz="2400">
                <a:solidFill>
                  <a:schemeClr val="lt2"/>
                </a:solidFill>
              </a:defRPr>
            </a:lvl1pPr>
            <a:lvl2pPr indent="-3492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Char char="○"/>
              <a:defRPr sz="1900">
                <a:solidFill>
                  <a:schemeClr val="lt2"/>
                </a:solidFill>
              </a:defRPr>
            </a:lvl2pPr>
            <a:lvl3pPr indent="-3492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Char char="■"/>
              <a:defRPr sz="1900">
                <a:solidFill>
                  <a:schemeClr val="lt2"/>
                </a:solidFill>
              </a:defRPr>
            </a:lvl3pPr>
            <a:lvl4pPr indent="-3492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Char char="●"/>
              <a:defRPr sz="1900">
                <a:solidFill>
                  <a:schemeClr val="lt2"/>
                </a:solidFill>
              </a:defRPr>
            </a:lvl4pPr>
            <a:lvl5pPr indent="-3492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Char char="○"/>
              <a:defRPr sz="1900">
                <a:solidFill>
                  <a:schemeClr val="lt2"/>
                </a:solidFill>
              </a:defRPr>
            </a:lvl5pPr>
            <a:lvl6pPr indent="-3492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Char char="■"/>
              <a:defRPr sz="1900">
                <a:solidFill>
                  <a:schemeClr val="lt2"/>
                </a:solidFill>
              </a:defRPr>
            </a:lvl6pPr>
            <a:lvl7pPr indent="-3492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Char char="●"/>
              <a:defRPr sz="1900">
                <a:solidFill>
                  <a:schemeClr val="lt2"/>
                </a:solidFill>
              </a:defRPr>
            </a:lvl7pPr>
            <a:lvl8pPr indent="-3492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Char char="○"/>
              <a:defRPr sz="1900">
                <a:solidFill>
                  <a:schemeClr val="lt2"/>
                </a:solidFill>
              </a:defRPr>
            </a:lvl8pPr>
            <a:lvl9pPr indent="-3492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Char char="■"/>
              <a:defRPr sz="19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g22f96355b1d_1_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lt2"/>
                </a:solidFill>
              </a:defRPr>
            </a:lvl1pPr>
            <a:lvl2pPr lvl="1" algn="r">
              <a:buNone/>
              <a:defRPr sz="1300">
                <a:solidFill>
                  <a:schemeClr val="lt2"/>
                </a:solidFill>
              </a:defRPr>
            </a:lvl2pPr>
            <a:lvl3pPr lvl="2" algn="r">
              <a:buNone/>
              <a:defRPr sz="1300">
                <a:solidFill>
                  <a:schemeClr val="lt2"/>
                </a:solidFill>
              </a:defRPr>
            </a:lvl3pPr>
            <a:lvl4pPr lvl="3" algn="r">
              <a:buNone/>
              <a:defRPr sz="1300">
                <a:solidFill>
                  <a:schemeClr val="lt2"/>
                </a:solidFill>
              </a:defRPr>
            </a:lvl4pPr>
            <a:lvl5pPr lvl="4" algn="r">
              <a:buNone/>
              <a:defRPr sz="1300">
                <a:solidFill>
                  <a:schemeClr val="lt2"/>
                </a:solidFill>
              </a:defRPr>
            </a:lvl5pPr>
            <a:lvl6pPr lvl="5" algn="r">
              <a:buNone/>
              <a:defRPr sz="1300">
                <a:solidFill>
                  <a:schemeClr val="lt2"/>
                </a:solidFill>
              </a:defRPr>
            </a:lvl6pPr>
            <a:lvl7pPr lvl="6" algn="r">
              <a:buNone/>
              <a:defRPr sz="1300">
                <a:solidFill>
                  <a:schemeClr val="lt2"/>
                </a:solidFill>
              </a:defRPr>
            </a:lvl7pPr>
            <a:lvl8pPr lvl="7" algn="r">
              <a:buNone/>
              <a:defRPr sz="1300">
                <a:solidFill>
                  <a:schemeClr val="lt2"/>
                </a:solidFill>
              </a:defRPr>
            </a:lvl8pPr>
            <a:lvl9pPr lvl="8" algn="r">
              <a:buNone/>
              <a:defRPr sz="13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uscybersecurity.net/csmag/automating-cybersecurity-using-software-defined-networking/" TargetMode="External"/><Relationship Id="rId4" Type="http://schemas.openxmlformats.org/officeDocument/2006/relationships/hyperlink" Target="https://www.networkcomputing.com/interop/five-benefits-software-defined-network-security" TargetMode="External"/><Relationship Id="rId5" Type="http://schemas.openxmlformats.org/officeDocument/2006/relationships/hyperlink" Target="https://thesai.org/Downloads/Volume10No10/Paper_42-Security_Issues_in_Software_Defined_Networking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 txBox="1"/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ru-RU"/>
              <a:t>SDN и кибербезопасность</a:t>
            </a:r>
            <a:endParaRPr/>
          </a:p>
        </p:txBody>
      </p:sp>
      <p:sp>
        <p:nvSpPr>
          <p:cNvPr id="61" name="Google Shape;61;p1"/>
          <p:cNvSpPr txBox="1"/>
          <p:nvPr>
            <p:ph idx="1" type="subTitle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/>
              <a:t>Подготовил студент группы K4110c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/>
              <a:t>Оруджев Эльдар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/>
              <a:t>Введение</a:t>
            </a:r>
            <a:endParaRPr/>
          </a:p>
        </p:txBody>
      </p:sp>
      <p:sp>
        <p:nvSpPr>
          <p:cNvPr id="67" name="Google Shape;67;p2"/>
          <p:cNvSpPr txBox="1"/>
          <p:nvPr>
            <p:ph idx="1" type="body"/>
          </p:nvPr>
        </p:nvSpPr>
        <p:spPr>
          <a:xfrm>
            <a:off x="838200" y="1825625"/>
            <a:ext cx="43380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600">
                <a:solidFill>
                  <a:schemeClr val="dk1"/>
                </a:solidFill>
              </a:rPr>
              <a:t>Программно-определяемые сети (Software-Defined Networking, SDN) — это новое поколение сетей, в которых управление сетевыми функциями осуществляется программно. Основная идея программно-определяемых сетей заключается в том, что управление сетью делегируется централизованному контроллеру, который управляет всей инфраструктурой сети с помощью централизованного программного интерфейса.</a:t>
            </a:r>
            <a:endParaRPr sz="1600">
              <a:solidFill>
                <a:schemeClr val="dk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800"/>
              </a:spcBef>
              <a:spcAft>
                <a:spcPts val="160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68" name="Google Shape;68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92700" y="979496"/>
            <a:ext cx="4417574" cy="3773101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"/>
          <p:cNvSpPr txBox="1"/>
          <p:nvPr/>
        </p:nvSpPr>
        <p:spPr>
          <a:xfrm>
            <a:off x="6498875" y="4898000"/>
            <a:ext cx="446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chemeClr val="dk1"/>
                </a:solidFill>
              </a:rPr>
              <a:t>Рис. 1. Схема SDN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/>
              <a:t>Как SDN помогает с обеспечением безопасности</a:t>
            </a:r>
            <a:endParaRPr/>
          </a:p>
        </p:txBody>
      </p:sp>
      <p:sp>
        <p:nvSpPr>
          <p:cNvPr id="75" name="Google Shape;75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419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Распространение вируса в сети -&gt; Автоматическое сегментирование сетей</a:t>
            </a:r>
            <a:endParaRPr sz="2000">
              <a:solidFill>
                <a:schemeClr val="dk1"/>
              </a:solidFill>
            </a:endParaRPr>
          </a:p>
          <a:p>
            <a:pPr indent="-22419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Медленное реагирование на угрозы -&gt; Централизованное управление безопасностью</a:t>
            </a:r>
            <a:endParaRPr sz="2000">
              <a:solidFill>
                <a:schemeClr val="dk1"/>
              </a:solidFill>
            </a:endParaRPr>
          </a:p>
          <a:p>
            <a:pPr indent="-22419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DDoS - атаки -&gt; </a:t>
            </a:r>
            <a:r>
              <a:rPr lang="ru-RU" sz="2000">
                <a:solidFill>
                  <a:schemeClr val="dk1"/>
                </a:solidFill>
              </a:rPr>
              <a:t>Оптимизация и фильтрация трафика, автоматическое обнаружение, масштабируемость</a:t>
            </a:r>
            <a:endParaRPr sz="2000">
              <a:solidFill>
                <a:schemeClr val="dk1"/>
              </a:solidFill>
            </a:endParaRPr>
          </a:p>
          <a:p>
            <a:pPr indent="-22419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Утечки из-за слабого управления правами доступа -&gt; Централизованное управление сетевой политикой</a:t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/>
              <a:t>Проблемы SDN</a:t>
            </a:r>
            <a:endParaRPr/>
          </a:p>
        </p:txBody>
      </p:sp>
      <p:sp>
        <p:nvSpPr>
          <p:cNvPr id="81" name="Google Shape;81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69875" lvl="0" marL="5400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Сложность</a:t>
            </a:r>
            <a:endParaRPr sz="2000">
              <a:solidFill>
                <a:schemeClr val="dk1"/>
              </a:solidFill>
            </a:endParaRPr>
          </a:p>
          <a:p>
            <a:pPr indent="-269875" lvl="0" marL="5400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Совместимость</a:t>
            </a:r>
            <a:endParaRPr sz="2000">
              <a:solidFill>
                <a:schemeClr val="dk1"/>
              </a:solidFill>
            </a:endParaRPr>
          </a:p>
          <a:p>
            <a:pPr indent="-269875" lvl="0" marL="5400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Безопасность контроллера SDN</a:t>
            </a:r>
            <a:endParaRPr sz="2000">
              <a:solidFill>
                <a:schemeClr val="dk1"/>
              </a:solidFill>
            </a:endParaRPr>
          </a:p>
          <a:p>
            <a:pPr indent="-269875" lvl="0" marL="5400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Гетерогенность сети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/>
              <a:t>Реальные кейсы использования SDN</a:t>
            </a:r>
            <a:endParaRPr/>
          </a:p>
        </p:txBody>
      </p:sp>
      <p:sp>
        <p:nvSpPr>
          <p:cNvPr id="87" name="Google Shape;8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419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Финансовая отрасль. Fidelity Investments</a:t>
            </a:r>
            <a:endParaRPr sz="2000">
              <a:solidFill>
                <a:schemeClr val="dk1"/>
              </a:solidFill>
            </a:endParaRPr>
          </a:p>
          <a:p>
            <a:pPr indent="-22419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Облачные вычисления. Amazon Web Services</a:t>
            </a:r>
            <a:endParaRPr sz="2000">
              <a:solidFill>
                <a:schemeClr val="dk1"/>
              </a:solidFill>
            </a:endParaRPr>
          </a:p>
          <a:p>
            <a:pPr indent="-22419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Оборонная отрасль. DARPA</a:t>
            </a:r>
            <a:endParaRPr sz="2000">
              <a:solidFill>
                <a:schemeClr val="dk1"/>
              </a:solidFill>
            </a:endParaRPr>
          </a:p>
          <a:p>
            <a:pPr indent="-22419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Телекоммуникационная отрасль. Huawei Technologies</a:t>
            </a:r>
            <a:endParaRPr sz="20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/>
              <a:t>Выводы</a:t>
            </a:r>
            <a:endParaRPr/>
          </a:p>
        </p:txBody>
      </p:sp>
      <p:sp>
        <p:nvSpPr>
          <p:cNvPr id="93" name="Google Shape;93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SDN обладает рядом преимуществ по сравнению с традиционными сетями</a:t>
            </a:r>
            <a:r>
              <a:rPr lang="ru-RU" sz="2000">
                <a:solidFill>
                  <a:schemeClr val="dk1"/>
                </a:solidFill>
              </a:rPr>
              <a:t>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SDN подходит для использования в больших компаниям, обладающих удаленными друг от друга офисами и филиалами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arenR"/>
            </a:pPr>
            <a:r>
              <a:rPr lang="ru-RU" sz="2000">
                <a:solidFill>
                  <a:schemeClr val="dk1"/>
                </a:solidFill>
              </a:rPr>
              <a:t>SDN позволяет увеличить защищенность корпоративной сети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"/>
          <p:cNvSpPr txBox="1"/>
          <p:nvPr>
            <p:ph type="title"/>
          </p:nvPr>
        </p:nvSpPr>
        <p:spPr>
          <a:xfrm>
            <a:off x="-42550" y="2188650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/>
              <a:t>Спасибо за внимание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2f96355b1d_1_6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Ссылки</a:t>
            </a:r>
            <a:endParaRPr/>
          </a:p>
        </p:txBody>
      </p:sp>
      <p:sp>
        <p:nvSpPr>
          <p:cNvPr id="104" name="Google Shape;104;g22f96355b1d_1_65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arenR"/>
            </a:pPr>
            <a:r>
              <a:rPr lang="ru-RU" u="sng">
                <a:solidFill>
                  <a:schemeClr val="hlink"/>
                </a:solidFill>
                <a:hlinkClick r:id="rId3"/>
              </a:rPr>
              <a:t>https://www.uscybersecurity.net/csmag/automating-cybersecurity-using-software-defined-networking/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ru-RU" u="sng">
                <a:solidFill>
                  <a:schemeClr val="hlink"/>
                </a:solidFill>
                <a:hlinkClick r:id="rId4"/>
              </a:rPr>
              <a:t>https://www.networkcomputing.com/interop/five-benefits-software-defined-network-security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ru-RU" u="sng">
                <a:solidFill>
                  <a:schemeClr val="hlink"/>
                </a:solidFill>
                <a:hlinkClick r:id="rId5"/>
              </a:rPr>
              <a:t>https://thesai.org/Downloads/Volume10No10/Paper_42-Security_Issues_in_Software_Defined_Networking.pdf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ru-RU"/>
              <a:t>https://www.isaca.org/resources/isaca-journal/issues/2016/volume-4/benefits-and-the-security-risk-of-software-defined-networking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2023-04-17T18:01:31Z</dcterms:created>
  <dc:creator>Оруджев Эльдар Эльдарович</dc:creator>
</cp:coreProperties>
</file>