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5"/>
  </p:normalViewPr>
  <p:slideViewPr>
    <p:cSldViewPr snapToGrid="0" snapToObjects="1">
      <p:cViewPr varScale="1">
        <p:scale>
          <a:sx n="101" d="100"/>
          <a:sy n="101" d="100"/>
        </p:scale>
        <p:origin x="100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2391431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876751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27997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1764910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5494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26573924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24299537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51326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1336927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1374116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4265803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1030489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3749064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331823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14391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55329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AF77F-52CA-674C-AB49-2D3A1B3AA37B}" type="datetimeFigureOut">
              <a:rPr lang="ru-US" smtClean="0"/>
              <a:t>6/4/21</a:t>
            </a:fld>
            <a:endParaRPr lang="ru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CD80FC6-3DB8-FC47-8F52-C16BCE79D0DD}" type="slidenum">
              <a:rPr lang="ru-US" smtClean="0"/>
              <a:t>‹#›</a:t>
            </a:fld>
            <a:endParaRPr lang="ru-US"/>
          </a:p>
        </p:txBody>
      </p:sp>
    </p:spTree>
    <p:extLst>
      <p:ext uri="{BB962C8B-B14F-4D97-AF65-F5344CB8AC3E}">
        <p14:creationId xmlns:p14="http://schemas.microsoft.com/office/powerpoint/2010/main" val="424655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BC65DD-129B-7447-98D1-B776B1567F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12942" y="1528231"/>
            <a:ext cx="10614288" cy="1646302"/>
          </a:xfrm>
        </p:spPr>
        <p:txBody>
          <a:bodyPr/>
          <a:lstStyle/>
          <a:p>
            <a:pPr algn="ctr"/>
            <a:r>
              <a:rPr lang="ru-RU" sz="4800" dirty="0"/>
              <a:t>Основы </a:t>
            </a:r>
            <a:r>
              <a:rPr lang="en-US" sz="4800" dirty="0"/>
              <a:t>Open </a:t>
            </a:r>
            <a:r>
              <a:rPr lang="en-US" sz="4800" dirty="0" err="1"/>
              <a:t>vSwitch</a:t>
            </a:r>
            <a:endParaRPr lang="ru-US" sz="48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BF4EEAF-DE73-3545-B966-438C6C1A9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0734" y="4952707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Выполнила:</a:t>
            </a:r>
            <a:endParaRPr lang="ru-US" dirty="0"/>
          </a:p>
          <a:p>
            <a:r>
              <a:rPr lang="ru-RU" dirty="0"/>
              <a:t>студентка гр. К41101</a:t>
            </a:r>
            <a:endParaRPr lang="ru-US" dirty="0"/>
          </a:p>
          <a:p>
            <a:r>
              <a:rPr lang="ru-RU" dirty="0"/>
              <a:t>Трегубова Анастасия Руслановна</a:t>
            </a:r>
            <a:endParaRPr lang="ru-US" dirty="0"/>
          </a:p>
          <a:p>
            <a:endParaRPr lang="ru-US" dirty="0"/>
          </a:p>
        </p:txBody>
      </p:sp>
    </p:spTree>
    <p:extLst>
      <p:ext uri="{BB962C8B-B14F-4D97-AF65-F5344CB8AC3E}">
        <p14:creationId xmlns:p14="http://schemas.microsoft.com/office/powerpoint/2010/main" val="2460425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8AB3-C031-4148-9883-6D86C06B3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0276" y="276860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5400" dirty="0"/>
              <a:t>Заключение</a:t>
            </a:r>
            <a:endParaRPr lang="ru-US" sz="5400" dirty="0"/>
          </a:p>
        </p:txBody>
      </p:sp>
    </p:spTree>
    <p:extLst>
      <p:ext uri="{BB962C8B-B14F-4D97-AF65-F5344CB8AC3E}">
        <p14:creationId xmlns:p14="http://schemas.microsoft.com/office/powerpoint/2010/main" val="292637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8AB3-C031-4148-9883-6D86C06B3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Введение</a:t>
            </a:r>
            <a:endParaRPr lang="ru-US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31F116-F042-3749-8E91-50C1C32DC130}"/>
              </a:ext>
            </a:extLst>
          </p:cNvPr>
          <p:cNvSpPr/>
          <p:nvPr/>
        </p:nvSpPr>
        <p:spPr>
          <a:xfrm>
            <a:off x="677334" y="1551752"/>
            <a:ext cx="8768219" cy="4537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</a:pPr>
            <a:r>
              <a:rPr lang="ru-RU" sz="2800" b="1" dirty="0">
                <a:ea typeface="Times New Roman" panose="02020603050405020304" pitchFamily="18" charset="0"/>
              </a:rPr>
              <a:t>Задача:</a:t>
            </a:r>
          </a:p>
          <a:p>
            <a:pPr indent="449580" algn="just">
              <a:lnSpc>
                <a:spcPct val="150000"/>
              </a:lnSpc>
            </a:pPr>
            <a:r>
              <a:rPr lang="ru-RU" sz="2800" dirty="0">
                <a:ea typeface="Times New Roman" panose="02020603050405020304" pitchFamily="18" charset="0"/>
              </a:rPr>
              <a:t>Осуществить</a:t>
            </a:r>
            <a:r>
              <a:rPr lang="ru-RU" sz="2800" b="1" dirty="0">
                <a:ea typeface="Times New Roman" panose="02020603050405020304" pitchFamily="18" charset="0"/>
              </a:rPr>
              <a:t> </a:t>
            </a:r>
            <a:r>
              <a:rPr lang="ru-RU" sz="2800" dirty="0">
                <a:ea typeface="Times New Roman" panose="02020603050405020304" pitchFamily="18" charset="0"/>
              </a:rPr>
              <a:t>контроль, приоритизацию и мониторинг трафика ВМ.</a:t>
            </a:r>
          </a:p>
          <a:p>
            <a:pPr indent="449580" algn="just">
              <a:lnSpc>
                <a:spcPct val="150000"/>
              </a:lnSpc>
            </a:pPr>
            <a:r>
              <a:rPr lang="ru-RU" sz="2800" b="1" dirty="0">
                <a:effectLst/>
                <a:ea typeface="Times New Roman" panose="02020603050405020304" pitchFamily="18" charset="0"/>
              </a:rPr>
              <a:t>Варианты решения:</a:t>
            </a:r>
          </a:p>
          <a:p>
            <a:pPr marL="1257300" lvl="2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/>
              <a:t>Аппаратные коммутаторы и </a:t>
            </a:r>
            <a:r>
              <a:rPr lang="ru-RU" sz="2800" dirty="0" err="1"/>
              <a:t>фаерволы</a:t>
            </a:r>
            <a:endParaRPr lang="ru-RU" sz="2800" dirty="0"/>
          </a:p>
          <a:p>
            <a:pPr marL="1257300" lvl="2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err="1"/>
              <a:t>Linux</a:t>
            </a:r>
            <a:r>
              <a:rPr lang="ru-RU" sz="2800" dirty="0"/>
              <a:t> </a:t>
            </a:r>
            <a:r>
              <a:rPr lang="ru-RU" sz="2800" dirty="0" err="1"/>
              <a:t>Bridge</a:t>
            </a:r>
            <a:endParaRPr lang="ru-RU" sz="2800" dirty="0"/>
          </a:p>
          <a:p>
            <a:pPr marL="1257300" lvl="2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2800" dirty="0" err="1"/>
              <a:t>Open</a:t>
            </a:r>
            <a:r>
              <a:rPr lang="ru-RU" sz="2800" dirty="0"/>
              <a:t> </a:t>
            </a:r>
            <a:r>
              <a:rPr lang="ru-RU" sz="2800" dirty="0" err="1"/>
              <a:t>vSwitch</a:t>
            </a:r>
            <a:endParaRPr lang="ru-US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09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8AB3-C031-4148-9883-6D86C06B3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OpenFlow Switch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31F116-F042-3749-8E91-50C1C32DC130}"/>
              </a:ext>
            </a:extLst>
          </p:cNvPr>
          <p:cNvSpPr/>
          <p:nvPr/>
        </p:nvSpPr>
        <p:spPr>
          <a:xfrm>
            <a:off x="673754" y="2160589"/>
            <a:ext cx="3973943" cy="40539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 dirty="0">
                <a:solidFill>
                  <a:schemeClr val="bg1"/>
                </a:solidFill>
              </a:rPr>
              <a:t>Состоит из одной или нескольких </a:t>
            </a:r>
            <a:r>
              <a:rPr lang="ru-RU" dirty="0" err="1">
                <a:solidFill>
                  <a:schemeClr val="bg1"/>
                </a:solidFill>
              </a:rPr>
              <a:t>flow</a:t>
            </a:r>
            <a:r>
              <a:rPr lang="ru-RU" dirty="0">
                <a:solidFill>
                  <a:schemeClr val="bg1"/>
                </a:solidFill>
              </a:rPr>
              <a:t>-таблиц, групповой таблицы и </a:t>
            </a:r>
            <a:r>
              <a:rPr lang="ru-RU" dirty="0" err="1">
                <a:solidFill>
                  <a:schemeClr val="bg1"/>
                </a:solidFill>
              </a:rPr>
              <a:t>OpenFlow</a:t>
            </a:r>
            <a:r>
              <a:rPr lang="ru-RU" dirty="0">
                <a:solidFill>
                  <a:schemeClr val="bg1"/>
                </a:solidFill>
              </a:rPr>
              <a:t> канала к удаленному контроллеру.</a:t>
            </a:r>
          </a:p>
          <a:p>
            <a:pPr algn="just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 dirty="0" err="1">
                <a:solidFill>
                  <a:schemeClr val="bg1"/>
                </a:solidFill>
              </a:rPr>
              <a:t>Switch</a:t>
            </a:r>
            <a:r>
              <a:rPr lang="ru-RU" dirty="0">
                <a:solidFill>
                  <a:schemeClr val="bg1"/>
                </a:solidFill>
              </a:rPr>
              <a:t> обменивается сообщениями с контроллером при помощи протокола </a:t>
            </a:r>
            <a:r>
              <a:rPr lang="ru-RU" dirty="0" err="1">
                <a:solidFill>
                  <a:schemeClr val="bg1"/>
                </a:solidFill>
              </a:rPr>
              <a:t>OpenFlow</a:t>
            </a:r>
            <a:r>
              <a:rPr lang="ru-RU" dirty="0">
                <a:solidFill>
                  <a:schemeClr val="bg1"/>
                </a:solidFill>
              </a:rPr>
              <a:t>.</a:t>
            </a:r>
            <a:endParaRPr lang="en-US" dirty="0">
              <a:solidFill>
                <a:schemeClr val="bg1"/>
              </a:solidFill>
              <a:effectLst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9841163-9075-C24C-B02A-3416FF6F85A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247" y="972608"/>
            <a:ext cx="4741008" cy="4900269"/>
          </a:xfrm>
          <a:prstGeom prst="rect">
            <a:avLst/>
          </a:prstGeom>
        </p:spPr>
      </p:pic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797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8AB3-C031-4148-9883-6D86C06B3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Порт </a:t>
            </a:r>
            <a:r>
              <a:rPr lang="ru-RU" dirty="0" err="1"/>
              <a:t>OpenFlow</a:t>
            </a:r>
            <a:endParaRPr lang="ru-US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31F116-F042-3749-8E91-50C1C32DC130}"/>
              </a:ext>
            </a:extLst>
          </p:cNvPr>
          <p:cNvSpPr/>
          <p:nvPr/>
        </p:nvSpPr>
        <p:spPr>
          <a:xfrm>
            <a:off x="677334" y="1789747"/>
            <a:ext cx="8596668" cy="45375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</a:pPr>
            <a:r>
              <a:rPr lang="ru-RU" sz="2400" dirty="0"/>
              <a:t>Это сетевой интерфейс, для передачи пакетов между </a:t>
            </a:r>
            <a:r>
              <a:rPr lang="ru-RU" sz="2400" dirty="0" err="1"/>
              <a:t>OpenFlow</a:t>
            </a:r>
            <a:r>
              <a:rPr lang="ru-RU" sz="2400" dirty="0"/>
              <a:t> обработкой и остальной частью сети.</a:t>
            </a:r>
          </a:p>
          <a:p>
            <a:pPr indent="449580" algn="just">
              <a:lnSpc>
                <a:spcPct val="150000"/>
              </a:lnSpc>
            </a:pPr>
            <a:r>
              <a:rPr lang="ru-RU" sz="2400" dirty="0" err="1"/>
              <a:t>OpenFlow</a:t>
            </a:r>
            <a:r>
              <a:rPr lang="ru-RU" sz="2400" dirty="0"/>
              <a:t> маршрутизатор должен поддерживать три типа </a:t>
            </a:r>
            <a:r>
              <a:rPr lang="ru-RU" sz="2400" dirty="0" err="1"/>
              <a:t>OpenFlow</a:t>
            </a:r>
            <a:r>
              <a:rPr lang="ru-RU" sz="2400" dirty="0"/>
              <a:t> портов: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Физический порт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Логический порт</a:t>
            </a:r>
          </a:p>
          <a:p>
            <a:pPr marL="742950" lvl="1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400" dirty="0"/>
              <a:t>Зарезервированный порт</a:t>
            </a:r>
          </a:p>
          <a:p>
            <a:pPr indent="449580" algn="just">
              <a:lnSpc>
                <a:spcPct val="150000"/>
              </a:lnSpc>
            </a:pPr>
            <a:endParaRPr lang="ru-US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3723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8AB3-C031-4148-9883-6D86C06B3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4199"/>
            <a:ext cx="8596668" cy="1320800"/>
          </a:xfrm>
        </p:spPr>
        <p:txBody>
          <a:bodyPr/>
          <a:lstStyle/>
          <a:p>
            <a:r>
              <a:rPr lang="en-US" dirty="0"/>
              <a:t>OpenFlow </a:t>
            </a:r>
            <a:r>
              <a:rPr lang="ru-RU" dirty="0"/>
              <a:t>таблица</a:t>
            </a:r>
            <a:endParaRPr lang="ru-US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31F116-F042-3749-8E91-50C1C32DC130}"/>
              </a:ext>
            </a:extLst>
          </p:cNvPr>
          <p:cNvSpPr/>
          <p:nvPr/>
        </p:nvSpPr>
        <p:spPr>
          <a:xfrm>
            <a:off x="677333" y="962055"/>
            <a:ext cx="90428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US" sz="2000" dirty="0" err="1">
                <a:ea typeface="Times New Roman" panose="02020603050405020304" pitchFamily="18" charset="0"/>
              </a:rPr>
              <a:t>Flow</a:t>
            </a:r>
            <a:r>
              <a:rPr lang="ru-RU" altLang="ru-US" sz="2000" dirty="0">
                <a:ea typeface="Times New Roman" panose="02020603050405020304" pitchFamily="18" charset="0"/>
              </a:rPr>
              <a:t>-таблица состоит </a:t>
            </a:r>
            <a:r>
              <a:rPr lang="ru-RU" altLang="ru-US" sz="2000" dirty="0" err="1">
                <a:ea typeface="Times New Roman" panose="02020603050405020304" pitchFamily="18" charset="0"/>
              </a:rPr>
              <a:t>flow</a:t>
            </a:r>
            <a:r>
              <a:rPr lang="ru-RU" altLang="ru-US" sz="2000" dirty="0">
                <a:ea typeface="Times New Roman" panose="02020603050405020304" pitchFamily="18" charset="0"/>
              </a:rPr>
              <a:t>-записей, где каждая состоит из:</a:t>
            </a:r>
            <a:endParaRPr lang="ru-RU" altLang="ru-US" sz="12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276963-E71F-844A-ACCE-1AAA0CE5BCA5}"/>
              </a:ext>
            </a:extLst>
          </p:cNvPr>
          <p:cNvSpPr txBox="1"/>
          <p:nvPr/>
        </p:nvSpPr>
        <p:spPr>
          <a:xfrm>
            <a:off x="-3106455" y="483504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US" dirty="0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80563AD-36EF-9F47-8EC2-84F09B1A62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9714187"/>
              </p:ext>
            </p:extLst>
          </p:nvPr>
        </p:nvGraphicFramePr>
        <p:xfrm>
          <a:off x="1321959" y="1532506"/>
          <a:ext cx="7753610" cy="687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0722">
                  <a:extLst>
                    <a:ext uri="{9D8B030D-6E8A-4147-A177-3AD203B41FA5}">
                      <a16:colId xmlns:a16="http://schemas.microsoft.com/office/drawing/2014/main" val="2349075570"/>
                    </a:ext>
                  </a:extLst>
                </a:gridCol>
                <a:gridCol w="1550722">
                  <a:extLst>
                    <a:ext uri="{9D8B030D-6E8A-4147-A177-3AD203B41FA5}">
                      <a16:colId xmlns:a16="http://schemas.microsoft.com/office/drawing/2014/main" val="273942889"/>
                    </a:ext>
                  </a:extLst>
                </a:gridCol>
                <a:gridCol w="1550722">
                  <a:extLst>
                    <a:ext uri="{9D8B030D-6E8A-4147-A177-3AD203B41FA5}">
                      <a16:colId xmlns:a16="http://schemas.microsoft.com/office/drawing/2014/main" val="2981690296"/>
                    </a:ext>
                  </a:extLst>
                </a:gridCol>
                <a:gridCol w="1550722">
                  <a:extLst>
                    <a:ext uri="{9D8B030D-6E8A-4147-A177-3AD203B41FA5}">
                      <a16:colId xmlns:a16="http://schemas.microsoft.com/office/drawing/2014/main" val="1006210319"/>
                    </a:ext>
                  </a:extLst>
                </a:gridCol>
                <a:gridCol w="1550722">
                  <a:extLst>
                    <a:ext uri="{9D8B030D-6E8A-4147-A177-3AD203B41FA5}">
                      <a16:colId xmlns:a16="http://schemas.microsoft.com/office/drawing/2014/main" val="35318677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Поля сравнения</a:t>
                      </a:r>
                      <a:endParaRPr lang="ru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Приоритет</a:t>
                      </a:r>
                      <a:endParaRPr lang="ru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Счетчики</a:t>
                      </a:r>
                      <a:endParaRPr lang="ru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Инструкции</a:t>
                      </a:r>
                      <a:endParaRPr lang="ru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Временные метки</a:t>
                      </a:r>
                      <a:endParaRPr lang="ru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7084909"/>
                  </a:ext>
                </a:extLst>
              </a:tr>
            </a:tbl>
          </a:graphicData>
        </a:graphic>
      </p:graphicFrame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F00EC48-B11E-EA4A-A868-5843003F6CA6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1383" y="3034165"/>
            <a:ext cx="5454760" cy="3823835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1CF5184-B379-274F-8161-4FA58B11FE74}"/>
              </a:ext>
            </a:extLst>
          </p:cNvPr>
          <p:cNvSpPr/>
          <p:nvPr/>
        </p:nvSpPr>
        <p:spPr>
          <a:xfrm>
            <a:off x="677332" y="2583697"/>
            <a:ext cx="90428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US" sz="2000" dirty="0"/>
              <a:t>Алгоритм обработки пакетов:</a:t>
            </a:r>
            <a:endParaRPr lang="ru-RU" altLang="ru-US" sz="1200" dirty="0"/>
          </a:p>
        </p:txBody>
      </p:sp>
    </p:spTree>
    <p:extLst>
      <p:ext uri="{BB962C8B-B14F-4D97-AF65-F5344CB8AC3E}">
        <p14:creationId xmlns:p14="http://schemas.microsoft.com/office/powerpoint/2010/main" val="2405808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8AB3-C031-4148-9883-6D86C06B3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Open</a:t>
            </a:r>
            <a:r>
              <a:rPr lang="ru-RU" dirty="0"/>
              <a:t> </a:t>
            </a:r>
            <a:r>
              <a:rPr lang="ru-RU" dirty="0" err="1"/>
              <a:t>vSwitch</a:t>
            </a:r>
            <a:endParaRPr lang="ru-US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31F116-F042-3749-8E91-50C1C32DC130}"/>
              </a:ext>
            </a:extLst>
          </p:cNvPr>
          <p:cNvSpPr/>
          <p:nvPr/>
        </p:nvSpPr>
        <p:spPr>
          <a:xfrm>
            <a:off x="677334" y="1677013"/>
            <a:ext cx="8596668" cy="4190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50000"/>
              </a:lnSpc>
            </a:pPr>
            <a:r>
              <a:rPr lang="ru-RU" sz="2000" dirty="0"/>
              <a:t>OVS — это проект с открытым исходным кодом, который позволяет гипервизорам виртуализировать сетевой уровень.</a:t>
            </a:r>
            <a:endParaRPr lang="ru-US" sz="2800" dirty="0"/>
          </a:p>
          <a:p>
            <a:pPr indent="449580" algn="just">
              <a:lnSpc>
                <a:spcPct val="150000"/>
              </a:lnSpc>
            </a:pPr>
            <a:r>
              <a:rPr lang="ru-RU" sz="2000" dirty="0"/>
              <a:t>OVS базируется на некоторых уже имеющихся в ядре компонентах, таких как </a:t>
            </a:r>
            <a:r>
              <a:rPr lang="ru-RU" sz="2000" dirty="0" err="1"/>
              <a:t>Linux</a:t>
            </a:r>
            <a:r>
              <a:rPr lang="ru-RU" sz="2000" dirty="0"/>
              <a:t> </a:t>
            </a:r>
            <a:r>
              <a:rPr lang="ru-RU" sz="2000" dirty="0" err="1"/>
              <a:t>Bridge</a:t>
            </a:r>
            <a:r>
              <a:rPr lang="ru-RU" sz="2000" dirty="0"/>
              <a:t>, штатном стеке </a:t>
            </a:r>
            <a:r>
              <a:rPr lang="ru-RU" sz="2000" dirty="0" err="1"/>
              <a:t>QoS</a:t>
            </a:r>
            <a:r>
              <a:rPr lang="ru-RU" sz="2000" dirty="0"/>
              <a:t> и собственных разработках, реализующих дополнительный функционал.</a:t>
            </a:r>
          </a:p>
          <a:p>
            <a:pPr indent="449580" algn="just">
              <a:lnSpc>
                <a:spcPct val="150000"/>
              </a:lnSpc>
            </a:pPr>
            <a:r>
              <a:rPr lang="ru-RU" sz="2000" dirty="0"/>
              <a:t>С помощью OVS можно создавать </a:t>
            </a:r>
            <a:r>
              <a:rPr lang="ru-RU" sz="2000" dirty="0" err="1"/>
              <a:t>VLAN’ы</a:t>
            </a:r>
            <a:r>
              <a:rPr lang="ru-RU" sz="2000" dirty="0"/>
              <a:t>, фильтровать трафик на сетевом уровне, агрегировать каналы, </a:t>
            </a:r>
            <a:r>
              <a:rPr lang="ru-RU" sz="2000" dirty="0" err="1"/>
              <a:t>зеркалировать</a:t>
            </a:r>
            <a:r>
              <a:rPr lang="ru-RU" sz="2000" dirty="0"/>
              <a:t> трафик, ограничивать ширину канала для конкретных ВМ.</a:t>
            </a:r>
            <a:endParaRPr lang="ru-US" sz="3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205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8AB3-C031-4148-9883-6D86C06B3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Структура Open vSwitch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31F116-F042-3749-8E91-50C1C32DC130}"/>
              </a:ext>
            </a:extLst>
          </p:cNvPr>
          <p:cNvSpPr/>
          <p:nvPr/>
        </p:nvSpPr>
        <p:spPr>
          <a:xfrm>
            <a:off x="692397" y="2662542"/>
            <a:ext cx="3973943" cy="1985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just">
              <a:spcBef>
                <a:spcPts val="1000"/>
              </a:spcBef>
              <a:buClr>
                <a:schemeClr val="accent1"/>
              </a:buClr>
              <a:buSzPct val="80000"/>
            </a:pPr>
            <a:r>
              <a:rPr lang="ru-RU" dirty="0">
                <a:solidFill>
                  <a:schemeClr val="bg1"/>
                </a:solidFill>
              </a:rPr>
              <a:t>	</a:t>
            </a:r>
            <a:r>
              <a:rPr lang="en-US" sz="2000" dirty="0">
                <a:solidFill>
                  <a:schemeClr val="bg1"/>
                </a:solidFill>
              </a:rPr>
              <a:t>Open </a:t>
            </a:r>
            <a:r>
              <a:rPr lang="en-US" sz="2000" dirty="0" err="1">
                <a:solidFill>
                  <a:schemeClr val="bg1"/>
                </a:solidFill>
              </a:rPr>
              <a:t>vSwitch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условно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можно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разделить</a:t>
            </a:r>
            <a:r>
              <a:rPr lang="en-US" sz="2000" dirty="0">
                <a:solidFill>
                  <a:schemeClr val="bg1"/>
                </a:solidFill>
              </a:rPr>
              <a:t> </a:t>
            </a:r>
            <a:r>
              <a:rPr lang="en-US" sz="2000" dirty="0" err="1">
                <a:solidFill>
                  <a:schemeClr val="bg1"/>
                </a:solidFill>
              </a:rPr>
              <a:t>на</a:t>
            </a:r>
            <a:r>
              <a:rPr lang="en-US" sz="2000" dirty="0">
                <a:solidFill>
                  <a:schemeClr val="bg1"/>
                </a:solidFill>
              </a:rPr>
              <a:t> 2 </a:t>
            </a:r>
            <a:r>
              <a:rPr lang="en-US" sz="2000" dirty="0" err="1">
                <a:solidFill>
                  <a:schemeClr val="bg1"/>
                </a:solidFill>
              </a:rPr>
              <a:t>части</a:t>
            </a:r>
            <a:r>
              <a:rPr lang="en-US" sz="2000" dirty="0">
                <a:solidFill>
                  <a:schemeClr val="bg1"/>
                </a:solidFill>
              </a:rPr>
              <a:t>:</a:t>
            </a:r>
            <a:endParaRPr lang="ru-RU" sz="2000" dirty="0">
              <a:solidFill>
                <a:schemeClr val="bg1"/>
              </a:solidFill>
            </a:endParaRPr>
          </a:p>
          <a:p>
            <a:pPr marL="285750" indent="-285750" algn="just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user-space</a:t>
            </a:r>
            <a:endParaRPr lang="ru-RU" sz="2000" dirty="0">
              <a:solidFill>
                <a:schemeClr val="bg1"/>
              </a:solidFill>
            </a:endParaRPr>
          </a:p>
          <a:p>
            <a:pPr marL="285750" indent="-285750" algn="just">
              <a:spcBef>
                <a:spcPts val="1000"/>
              </a:spcBef>
              <a:buClr>
                <a:schemeClr val="accent1"/>
              </a:buClr>
              <a:buSzPct val="80000"/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kernel-space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8020326-37CB-114C-BDBB-A6B9BB0C2AB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8710" y="1520362"/>
            <a:ext cx="6423659" cy="4608975"/>
          </a:xfrm>
          <a:prstGeom prst="rect">
            <a:avLst/>
          </a:prstGeom>
        </p:spPr>
      </p:pic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9315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8AB3-C031-4148-9883-6D86C06B3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56818"/>
            <a:ext cx="8596668" cy="1320800"/>
          </a:xfrm>
        </p:spPr>
        <p:txBody>
          <a:bodyPr/>
          <a:lstStyle/>
          <a:p>
            <a:r>
              <a:rPr lang="ru-RU" dirty="0"/>
              <a:t>Зеркалирование трафика</a:t>
            </a:r>
            <a:endParaRPr lang="ru-US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31F116-F042-3749-8E91-50C1C32DC130}"/>
              </a:ext>
            </a:extLst>
          </p:cNvPr>
          <p:cNvSpPr/>
          <p:nvPr/>
        </p:nvSpPr>
        <p:spPr>
          <a:xfrm>
            <a:off x="677333" y="1125866"/>
            <a:ext cx="8905077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/>
              <a:t>Применяется для мониторинга всего трафика в целях безопасности, либо оценки производительности сетевого оборудования с применением аппаратных средств.</a:t>
            </a:r>
          </a:p>
          <a:p>
            <a:pPr algn="just"/>
            <a:endParaRPr lang="en-US" sz="2000" dirty="0"/>
          </a:p>
          <a:p>
            <a:pPr algn="just"/>
            <a:r>
              <a:rPr lang="ru-RU" sz="2000" dirty="0"/>
              <a:t>Для настройки </a:t>
            </a:r>
            <a:r>
              <a:rPr lang="ru-RU" sz="2000" dirty="0" err="1"/>
              <a:t>зеркалирования</a:t>
            </a:r>
            <a:r>
              <a:rPr lang="ru-RU" sz="2000" dirty="0"/>
              <a:t> необходимо создать порт-зеркало и добавить его в соответствующий маршрутизатор:</a:t>
            </a:r>
          </a:p>
          <a:p>
            <a:pPr algn="just"/>
            <a:endParaRPr lang="ru-US" dirty="0"/>
          </a:p>
          <a:p>
            <a:pPr algn="ctr"/>
            <a:r>
              <a:rPr lang="en-US" dirty="0">
                <a:latin typeface="Andale Mono" panose="020B0509000000000004" pitchFamily="49" charset="0"/>
              </a:rPr>
              <a:t>[host]# </a:t>
            </a:r>
            <a:r>
              <a:rPr lang="en-US" dirty="0" err="1">
                <a:latin typeface="Andale Mono" panose="020B0509000000000004" pitchFamily="49" charset="0"/>
              </a:rPr>
              <a:t>ovs-vsctl</a:t>
            </a:r>
            <a:r>
              <a:rPr lang="en-US" dirty="0">
                <a:latin typeface="Andale Mono" panose="020B0509000000000004" pitchFamily="49" charset="0"/>
              </a:rPr>
              <a:t> create mirror name=mirror </a:t>
            </a:r>
            <a:r>
              <a:rPr lang="en-US" dirty="0" err="1">
                <a:latin typeface="Andale Mono" panose="020B0509000000000004" pitchFamily="49" charset="0"/>
              </a:rPr>
              <a:t>select_all</a:t>
            </a:r>
            <a:r>
              <a:rPr lang="en-US" dirty="0">
                <a:latin typeface="Andale Mono" panose="020B0509000000000004" pitchFamily="49" charset="0"/>
              </a:rPr>
              <a:t>=1 </a:t>
            </a:r>
            <a:r>
              <a:rPr lang="en-US" dirty="0" err="1">
                <a:latin typeface="Andale Mono" panose="020B0509000000000004" pitchFamily="49" charset="0"/>
              </a:rPr>
              <a:t>output_port</a:t>
            </a:r>
            <a:r>
              <a:rPr lang="en-US" dirty="0">
                <a:latin typeface="Andale Mono" panose="020B0509000000000004" pitchFamily="49" charset="0"/>
              </a:rPr>
              <a:t>=</a:t>
            </a:r>
            <a:r>
              <a:rPr lang="en-US" dirty="0" err="1">
                <a:latin typeface="Andale Mono" panose="020B0509000000000004" pitchFamily="49" charset="0"/>
              </a:rPr>
              <a:t>port_id</a:t>
            </a:r>
            <a:endParaRPr lang="ru-US" dirty="0">
              <a:latin typeface="Andale Mono" panose="020B0509000000000004" pitchFamily="49" charset="0"/>
            </a:endParaRPr>
          </a:p>
          <a:p>
            <a:pPr algn="just"/>
            <a:r>
              <a:rPr lang="ru-RU" dirty="0"/>
              <a:t> </a:t>
            </a:r>
            <a:endParaRPr lang="ru-US" dirty="0"/>
          </a:p>
          <a:p>
            <a:pPr algn="just"/>
            <a:r>
              <a:rPr lang="ru-RU" sz="2000" dirty="0"/>
              <a:t>Для того, чтобы узнать ID порта, который необходим:</a:t>
            </a:r>
            <a:endParaRPr lang="ru-US" sz="2000" dirty="0"/>
          </a:p>
          <a:p>
            <a:pPr algn="just"/>
            <a:r>
              <a:rPr lang="ru-RU" dirty="0"/>
              <a:t> </a:t>
            </a:r>
            <a:endParaRPr lang="ru-US" dirty="0"/>
          </a:p>
          <a:p>
            <a:pPr algn="ctr"/>
            <a:r>
              <a:rPr lang="en-US" dirty="0">
                <a:latin typeface="Andale Mono" panose="020B0509000000000004" pitchFamily="49" charset="0"/>
              </a:rPr>
              <a:t>[host]# </a:t>
            </a:r>
            <a:r>
              <a:rPr lang="en-US" dirty="0" err="1">
                <a:latin typeface="Andale Mono" panose="020B0509000000000004" pitchFamily="49" charset="0"/>
              </a:rPr>
              <a:t>ovs-vsctl</a:t>
            </a:r>
            <a:r>
              <a:rPr lang="en-US" dirty="0">
                <a:latin typeface="Andale Mono" panose="020B0509000000000004" pitchFamily="49" charset="0"/>
              </a:rPr>
              <a:t> list port &lt;IDS target port&gt;</a:t>
            </a:r>
            <a:endParaRPr lang="ru-US" dirty="0">
              <a:latin typeface="Andale Mono" panose="020B0509000000000004" pitchFamily="49" charset="0"/>
            </a:endParaRPr>
          </a:p>
          <a:p>
            <a:pPr algn="just"/>
            <a:r>
              <a:rPr lang="ru-RU" dirty="0"/>
              <a:t> </a:t>
            </a:r>
            <a:endParaRPr lang="ru-US" dirty="0"/>
          </a:p>
          <a:p>
            <a:pPr algn="just"/>
            <a:r>
              <a:rPr lang="ru-RU" sz="2000" dirty="0"/>
              <a:t>Добавление зеркала:</a:t>
            </a:r>
            <a:endParaRPr lang="ru-US" sz="2000" dirty="0"/>
          </a:p>
          <a:p>
            <a:pPr algn="just"/>
            <a:r>
              <a:rPr lang="ru-RU" dirty="0"/>
              <a:t> </a:t>
            </a:r>
            <a:endParaRPr lang="ru-US" dirty="0"/>
          </a:p>
          <a:p>
            <a:pPr algn="ctr"/>
            <a:r>
              <a:rPr lang="en-US" dirty="0">
                <a:latin typeface="Andale Mono" panose="020B0509000000000004" pitchFamily="49" charset="0"/>
              </a:rPr>
              <a:t>[host]# </a:t>
            </a:r>
            <a:r>
              <a:rPr lang="en-US" dirty="0" err="1">
                <a:latin typeface="Andale Mono" panose="020B0509000000000004" pitchFamily="49" charset="0"/>
              </a:rPr>
              <a:t>ovs-vsctl</a:t>
            </a:r>
            <a:r>
              <a:rPr lang="en-US" dirty="0">
                <a:latin typeface="Andale Mono" panose="020B0509000000000004" pitchFamily="49" charset="0"/>
              </a:rPr>
              <a:t> add bridge extern0 mirrors=</a:t>
            </a:r>
            <a:r>
              <a:rPr lang="en-US" dirty="0" err="1">
                <a:latin typeface="Andale Mono" panose="020B0509000000000004" pitchFamily="49" charset="0"/>
              </a:rPr>
              <a:t>mirror_id</a:t>
            </a:r>
            <a:endParaRPr lang="ru-US" dirty="0">
              <a:latin typeface="Andale Mono" panose="020B05090000000000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135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BF8AB3-C031-4148-9883-6D86C06B3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56818"/>
            <a:ext cx="8596668" cy="1320800"/>
          </a:xfrm>
        </p:spPr>
        <p:txBody>
          <a:bodyPr/>
          <a:lstStyle/>
          <a:p>
            <a:r>
              <a:rPr lang="ru-RU" dirty="0"/>
              <a:t>Настройка </a:t>
            </a:r>
            <a:r>
              <a:rPr lang="en-US" dirty="0"/>
              <a:t>GRE </a:t>
            </a:r>
            <a:r>
              <a:rPr lang="ru-RU" dirty="0" err="1"/>
              <a:t>туннелирования</a:t>
            </a:r>
            <a:endParaRPr lang="ru-US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5931F116-F042-3749-8E91-50C1C32DC130}"/>
              </a:ext>
            </a:extLst>
          </p:cNvPr>
          <p:cNvSpPr/>
          <p:nvPr/>
        </p:nvSpPr>
        <p:spPr>
          <a:xfrm>
            <a:off x="677333" y="1013132"/>
            <a:ext cx="8905077" cy="1882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/>
              <a:t>Процесс настройки состоит из трех частей:</a:t>
            </a:r>
            <a:endParaRPr lang="ru-US" sz="2000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Создание изолированного моста для виртуальной машины</a:t>
            </a:r>
            <a:endParaRPr lang="ru-US" sz="2000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Создание конечных точек GRE туннеля на каждом из гипервизоров</a:t>
            </a:r>
            <a:endParaRPr lang="ru-US" sz="2000" dirty="0"/>
          </a:p>
          <a:p>
            <a:pPr marL="285750" lvl="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2000" dirty="0"/>
              <a:t>Добавление GRE интерфейса и инициализация туннеля</a:t>
            </a:r>
            <a:endParaRPr lang="ru-US" sz="20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9F70672-0F22-304F-BAF4-9BB5FD5F228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1732" y="3071813"/>
            <a:ext cx="6456277" cy="3529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38510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{538B1F83-0A1F-ED47-92C5-67FECE190774}tf10001060</Template>
  <TotalTime>68</TotalTime>
  <Words>330</Words>
  <Application>Microsoft Macintosh PowerPoint</Application>
  <PresentationFormat>Широкоэкранный</PresentationFormat>
  <Paragraphs>56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Andale Mono</vt:lpstr>
      <vt:lpstr>Arial</vt:lpstr>
      <vt:lpstr>Times New Roman</vt:lpstr>
      <vt:lpstr>Trebuchet MS</vt:lpstr>
      <vt:lpstr>Wingdings 3</vt:lpstr>
      <vt:lpstr>Аспект</vt:lpstr>
      <vt:lpstr>Основы Open vSwitch</vt:lpstr>
      <vt:lpstr>Введение</vt:lpstr>
      <vt:lpstr>OpenFlow Switch</vt:lpstr>
      <vt:lpstr>Порт OpenFlow</vt:lpstr>
      <vt:lpstr>OpenFlow таблица</vt:lpstr>
      <vt:lpstr>Open vSwitch</vt:lpstr>
      <vt:lpstr>Структура Open vSwitch</vt:lpstr>
      <vt:lpstr>Зеркалирование трафика</vt:lpstr>
      <vt:lpstr>Настройка GRE туннелирования</vt:lpstr>
      <vt:lpstr>Заключение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технологии программно-конфигурируемых сетей </dc:title>
  <dc:creator>Ушатов Михаил Сергеевич</dc:creator>
  <cp:lastModifiedBy>user098</cp:lastModifiedBy>
  <cp:revision>11</cp:revision>
  <dcterms:created xsi:type="dcterms:W3CDTF">2021-06-03T14:23:11Z</dcterms:created>
  <dcterms:modified xsi:type="dcterms:W3CDTF">2021-06-04T08:07:17Z</dcterms:modified>
</cp:coreProperties>
</file>