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8" r:id="rId2"/>
  </p:sldMasterIdLst>
  <p:notesMasterIdLst>
    <p:notesMasterId r:id="rId13"/>
  </p:notesMasterIdLst>
  <p:handoutMasterIdLst>
    <p:handoutMasterId r:id="rId14"/>
  </p:handoutMasterIdLst>
  <p:sldIdLst>
    <p:sldId id="265" r:id="rId3"/>
    <p:sldId id="272" r:id="rId4"/>
    <p:sldId id="271" r:id="rId5"/>
    <p:sldId id="288" r:id="rId6"/>
    <p:sldId id="286" r:id="rId7"/>
    <p:sldId id="293" r:id="rId8"/>
    <p:sldId id="295" r:id="rId9"/>
    <p:sldId id="296" r:id="rId10"/>
    <p:sldId id="294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4D5"/>
    <a:srgbClr val="FB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6" autoAdjust="0"/>
    <p:restoredTop sz="50076" autoAdjust="0"/>
  </p:normalViewPr>
  <p:slideViewPr>
    <p:cSldViewPr snapToGrid="0" snapToObjects="1" showGuides="1">
      <p:cViewPr>
        <p:scale>
          <a:sx n="96" d="100"/>
          <a:sy n="96" d="100"/>
        </p:scale>
        <p:origin x="2072" y="784"/>
      </p:cViewPr>
      <p:guideLst>
        <p:guide orient="horz" pos="2148"/>
        <p:guide pos="2874"/>
      </p:guideLst>
    </p:cSldViewPr>
  </p:slideViewPr>
  <p:outlineViewPr>
    <p:cViewPr>
      <p:scale>
        <a:sx n="33" d="100"/>
        <a:sy n="33" d="100"/>
      </p:scale>
      <p:origin x="0" y="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t>5/21/16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t>5/21/16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Редактируемый элемент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88" y="1886466"/>
            <a:ext cx="4789624" cy="19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9" y="2360173"/>
            <a:ext cx="3036565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Город и год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3901769"/>
            <a:ext cx="6400800" cy="94099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849607"/>
            <a:ext cx="6400800" cy="61720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2" name="Picture 1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82" y="1277170"/>
            <a:ext cx="4089436" cy="16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693" y="1329895"/>
            <a:ext cx="5965438" cy="198529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5698" y="3429000"/>
            <a:ext cx="5965825" cy="220345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5" name="Picture 4" descr="ITMO_logo2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53"/>
            <a:ext cx="3601115" cy="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3140" y="1236509"/>
            <a:ext cx="2713244" cy="2192491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Место для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680373"/>
            <a:ext cx="8229600" cy="82731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716939"/>
            <a:ext cx="8229600" cy="792163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Контактные данные</a:t>
            </a:r>
            <a:endParaRPr lang="en-US" dirty="0" smtClean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31" y="763788"/>
            <a:ext cx="2971338" cy="12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28177"/>
            <a:ext cx="6273934" cy="379798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pic>
        <p:nvPicPr>
          <p:cNvPr id="3" name="Picture 2" descr="слога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2" y="5076408"/>
            <a:ext cx="2412864" cy="1799997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9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2346326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4384675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665"/>
            <a:ext cx="8229600" cy="827087"/>
          </a:xfrm>
        </p:spPr>
        <p:txBody>
          <a:bodyPr/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6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2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50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275820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085707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theme" Target="../theme/theme2.xml"/><Relationship Id="rId9" Type="http://schemas.openxmlformats.org/officeDocument/2006/relationships/image" Target="../media/image4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439283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2" r:id="rId3"/>
    <p:sldLayoutId id="2147483686" r:id="rId4"/>
    <p:sldLayoutId id="2147483689" r:id="rId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"/>
            <a:ext cx="9144000" cy="791396"/>
          </a:xfrm>
          <a:prstGeom prst="rect">
            <a:avLst/>
          </a:prstGeom>
          <a:solidFill>
            <a:srgbClr val="0230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55121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TMO_logo3_RU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30254" cy="7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9.tiff"/><Relationship Id="rId6" Type="http://schemas.openxmlformats.org/officeDocument/2006/relationships/image" Target="../media/image1.png"/><Relationship Id="rId7" Type="http://schemas.openxmlformats.org/officeDocument/2006/relationships/image" Target="../media/image2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9249" y="4207360"/>
            <a:ext cx="6879772" cy="1403284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ru-RU" sz="2800" b="1" dirty="0" smtClean="0">
                <a:ea typeface="Verdana" pitchFamily="34" charset="0"/>
                <a:cs typeface="Verdana"/>
              </a:rPr>
              <a:t>Работа с браслетом водителя</a:t>
            </a:r>
            <a:br>
              <a:rPr lang="ru-RU" sz="2800" b="1" dirty="0" smtClean="0">
                <a:ea typeface="Verdana" pitchFamily="34" charset="0"/>
                <a:cs typeface="Verdana"/>
              </a:rPr>
            </a:br>
            <a:r>
              <a:rPr lang="ru-RU" sz="1800" b="1" dirty="0" smtClean="0">
                <a:ea typeface="Verdana" pitchFamily="34" charset="0"/>
                <a:cs typeface="Verdana"/>
              </a:rPr>
              <a:t>Информационные </a:t>
            </a:r>
            <a:r>
              <a:rPr lang="ru-RU" sz="1800" b="1" dirty="0">
                <a:ea typeface="Verdana" pitchFamily="34" charset="0"/>
                <a:cs typeface="Verdana"/>
              </a:rPr>
              <a:t>системы и технологии для транспортной </a:t>
            </a:r>
            <a:r>
              <a:rPr lang="ru-RU" sz="1800" b="1" dirty="0" smtClean="0">
                <a:ea typeface="Verdana" pitchFamily="34" charset="0"/>
                <a:cs typeface="Verdana"/>
              </a:rPr>
              <a:t>отрасли</a:t>
            </a:r>
            <a:endParaRPr lang="ru-RU" sz="1800" b="1" dirty="0">
              <a:ea typeface="Verdana" pitchFamily="34" charset="0"/>
              <a:cs typeface="Verdana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107" y="3157951"/>
            <a:ext cx="4142057" cy="8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132113" y="5200593"/>
            <a:ext cx="6879772" cy="14032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20000"/>
              </a:lnSpc>
            </a:pPr>
            <a:r>
              <a:rPr lang="ru-RU" sz="2000" b="1" smtClean="0">
                <a:ea typeface="Verdana" pitchFamily="34" charset="0"/>
                <a:cs typeface="Verdana"/>
              </a:rPr>
              <a:t>Международный инновационный форум пассажирского транспорта </a:t>
            </a:r>
            <a:r>
              <a:rPr lang="en-US" sz="2000" b="1" smtClean="0">
                <a:ea typeface="Verdana" pitchFamily="34" charset="0"/>
                <a:cs typeface="Verdana"/>
              </a:rPr>
              <a:t>SmartTRANSPORT 2016</a:t>
            </a:r>
            <a:endParaRPr lang="ru-RU" sz="1400" b="1" dirty="0">
              <a:ea typeface="Verdana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973"/>
            <a:ext cx="8229600" cy="827311"/>
          </a:xfrm>
        </p:spPr>
        <p:txBody>
          <a:bodyPr/>
          <a:lstStyle/>
          <a:p>
            <a:r>
              <a:rPr lang="ru-RU" b="0" dirty="0" smtClean="0"/>
              <a:t>Спасибо за внимание</a:t>
            </a:r>
            <a:r>
              <a:rPr lang="en-US" b="0" dirty="0" smtClean="0"/>
              <a:t>!</a:t>
            </a:r>
            <a:endParaRPr lang="en-US" b="0" dirty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1371600" y="3117159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Контакты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Горелик Самуил Лейбович 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Email: samgor46@gmail.com</a:t>
            </a:r>
            <a:endParaRPr lang="ru-RU" sz="1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Телефон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+7 921 311 02 57 </a:t>
            </a:r>
            <a:endParaRPr lang="ru-RU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22940" b="18068"/>
          <a:stretch/>
        </p:blipFill>
        <p:spPr>
          <a:xfrm>
            <a:off x="0" y="4869759"/>
            <a:ext cx="9144000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02" y="1669774"/>
            <a:ext cx="8121297" cy="1186205"/>
          </a:xfrm>
        </p:spPr>
        <p:txBody>
          <a:bodyPr anchor="ctr">
            <a:noAutofit/>
          </a:bodyPr>
          <a:lstStyle/>
          <a:p>
            <a:pPr algn="ctr"/>
            <a:r>
              <a:rPr lang="ru-RU" b="1" dirty="0" smtClean="0"/>
              <a:t>Работа с браслетом водителя</a:t>
            </a:r>
            <a:br>
              <a:rPr lang="ru-RU" b="1" dirty="0" smtClean="0"/>
            </a:br>
            <a:r>
              <a:rPr lang="ru-RU" sz="2000" dirty="0" smtClean="0"/>
              <a:t>Информационные </a:t>
            </a:r>
            <a:r>
              <a:rPr lang="ru-RU" sz="2000" dirty="0"/>
              <a:t>системы и технологии для транспортной отрасли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80401" y="2844800"/>
            <a:ext cx="8170572" cy="1118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9288" y="114300"/>
            <a:ext cx="3243162" cy="626465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1125801" y="5745229"/>
            <a:ext cx="6879772" cy="987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lnSpc>
                <a:spcPct val="120000"/>
              </a:lnSpc>
            </a:pPr>
            <a:r>
              <a:rPr lang="ru-RU" sz="1800" smtClean="0">
                <a:ea typeface="Verdana" pitchFamily="34" charset="0"/>
                <a:cs typeface="Verdana"/>
              </a:rPr>
              <a:t>Международный инновационный форум пассажирского транспорта </a:t>
            </a:r>
            <a:r>
              <a:rPr lang="en-US" sz="1800" dirty="0" err="1" smtClean="0">
                <a:ea typeface="Verdana" pitchFamily="34" charset="0"/>
                <a:cs typeface="Verdana"/>
              </a:rPr>
              <a:t>SmartTRANSPORT</a:t>
            </a:r>
            <a:r>
              <a:rPr lang="en-US" sz="1800" dirty="0" smtClean="0">
                <a:ea typeface="Verdana" pitchFamily="34" charset="0"/>
                <a:cs typeface="Verdana"/>
              </a:rPr>
              <a:t> 2016</a:t>
            </a:r>
            <a:endParaRPr lang="ru-RU" sz="1200" dirty="0">
              <a:ea typeface="Verdana" pitchFamily="34" charset="0"/>
              <a:cs typeface="Verdana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80401" y="3459220"/>
            <a:ext cx="8170572" cy="1682767"/>
            <a:chOff x="480401" y="3459220"/>
            <a:chExt cx="8170572" cy="1682767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4" name="Группа 3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4" name="Изображение 13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5" name="Изображение 14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921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0" y="697843"/>
            <a:ext cx="91440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Медицинский «</a:t>
            </a:r>
            <a:r>
              <a:rPr lang="ru-RU" dirty="0" err="1" smtClean="0">
                <a:solidFill>
                  <a:schemeClr val="accent1"/>
                </a:solidFill>
              </a:rPr>
              <a:t>предрейсовый</a:t>
            </a:r>
            <a:r>
              <a:rPr lang="ru-RU" dirty="0" smtClean="0">
                <a:solidFill>
                  <a:schemeClr val="accent1"/>
                </a:solidFill>
              </a:rPr>
              <a:t>» контроль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75286" y="5221357"/>
            <a:ext cx="6914718" cy="1460381"/>
            <a:chOff x="391409" y="4604194"/>
            <a:chExt cx="8335445" cy="1886838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09" y="4604194"/>
              <a:ext cx="2834686" cy="18868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091" y="4604194"/>
              <a:ext cx="2671763" cy="18785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1784" y="4604194"/>
              <a:ext cx="2823307" cy="1882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191687" y="1524930"/>
            <a:ext cx="87824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Одним </a:t>
            </a:r>
            <a:r>
              <a:rPr lang="ru-RU" sz="1600" dirty="0" smtClean="0"/>
              <a:t>из </a:t>
            </a:r>
            <a:r>
              <a:rPr lang="ru-RU" sz="1600" dirty="0"/>
              <a:t>факторов обеспечения безопасности дорожного движения является состояние здоровья водителя. Высокая интенсивность дорожного движения за счет значительного роста количества </a:t>
            </a:r>
            <a:r>
              <a:rPr lang="ru-RU" sz="1600" dirty="0" smtClean="0"/>
              <a:t>транспортных </a:t>
            </a:r>
            <a:r>
              <a:rPr lang="ru-RU" sz="1600" dirty="0"/>
              <a:t>средств предъявляет к водителям повышенные требования в плане состояния здоровья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 </a:t>
            </a:r>
          </a:p>
          <a:p>
            <a:pPr algn="just"/>
            <a:r>
              <a:rPr lang="ru-RU" sz="1600" dirty="0"/>
              <a:t>Основной задачей </a:t>
            </a:r>
            <a:r>
              <a:rPr lang="ru-RU" sz="1600" dirty="0" err="1"/>
              <a:t>предрейсовых</a:t>
            </a:r>
            <a:r>
              <a:rPr lang="ru-RU" sz="1600" dirty="0"/>
              <a:t> медицинских осмотров является выявление у водителей признаков различных заболеваний, признаков употребления алкоголя, наркотиков, запрещенных лекарственных препаратов, остаточных явлений алкогольной </a:t>
            </a:r>
            <a:r>
              <a:rPr lang="ru-RU" sz="1600" dirty="0" smtClean="0"/>
              <a:t>интоксикации, </a:t>
            </a:r>
            <a:r>
              <a:rPr lang="ru-RU" sz="1600" dirty="0"/>
              <a:t>утомления. В случае выявления указанных признаков водители не допускаются к управлению транспортными средствами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Правильная организация проведения </a:t>
            </a:r>
            <a:r>
              <a:rPr lang="ru-RU" sz="1600" dirty="0" err="1"/>
              <a:t>предрейсовых</a:t>
            </a:r>
            <a:r>
              <a:rPr lang="ru-RU" sz="1600" dirty="0"/>
              <a:t> медицинских осмотров является одним из ключевых звеньев профилактики ДТП</a:t>
            </a:r>
          </a:p>
          <a:p>
            <a:pPr algn="just"/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3814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8517" y="1721958"/>
            <a:ext cx="545178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2000" dirty="0" smtClean="0"/>
              <a:t>На начальном этапе проводится первичный осмотр водителя у врача</a:t>
            </a:r>
            <a:br>
              <a:rPr lang="ru-RU" sz="2000" dirty="0" smtClean="0"/>
            </a:br>
            <a:endParaRPr lang="ru-RU" sz="2000" dirty="0"/>
          </a:p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2000" dirty="0" smtClean="0"/>
              <a:t>Результаты </a:t>
            </a:r>
            <a:r>
              <a:rPr lang="ru-RU" sz="2000" dirty="0"/>
              <a:t>медицинского осмотра водителя, заносятся в компьютер и используются для калибровки, данных получаемых с </a:t>
            </a:r>
            <a:r>
              <a:rPr lang="ru-RU" sz="2000" dirty="0" smtClean="0"/>
              <a:t>браслета</a:t>
            </a:r>
            <a:br>
              <a:rPr lang="ru-RU" sz="2000" dirty="0" smtClean="0"/>
            </a:br>
            <a:endParaRPr lang="ru-RU" sz="2000" dirty="0"/>
          </a:p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2000" dirty="0" smtClean="0"/>
              <a:t>Браслет</a:t>
            </a:r>
            <a:r>
              <a:rPr lang="ru-RU" sz="2000" dirty="0"/>
              <a:t>, с откалиброванным потоком динамических данных </a:t>
            </a:r>
            <a:r>
              <a:rPr lang="ru-RU" sz="2000" dirty="0" smtClean="0"/>
              <a:t>передаётся </a:t>
            </a:r>
            <a:r>
              <a:rPr lang="ru-RU" sz="2000" dirty="0"/>
              <a:t>водителю и он выпускается на </a:t>
            </a:r>
            <a:r>
              <a:rPr lang="ru-RU" sz="2000" dirty="0" smtClean="0"/>
              <a:t>линию.</a:t>
            </a:r>
            <a:br>
              <a:rPr lang="ru-RU" sz="2000" dirty="0" smtClean="0"/>
            </a:br>
            <a:endParaRPr lang="ru-RU" sz="2000" dirty="0" smtClean="0"/>
          </a:p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2000" dirty="0" smtClean="0"/>
              <a:t>Данные </a:t>
            </a:r>
            <a:r>
              <a:rPr lang="ru-RU" sz="2000" dirty="0"/>
              <a:t>мониторинга с браслета собираются бортовой </a:t>
            </a:r>
            <a:r>
              <a:rPr lang="ru-RU" sz="2000" dirty="0" smtClean="0"/>
              <a:t>системой. </a:t>
            </a:r>
            <a:r>
              <a:rPr lang="ru-RU" sz="2000" dirty="0"/>
              <a:t>О</a:t>
            </a:r>
            <a:r>
              <a:rPr lang="ru-RU" sz="2000" dirty="0" smtClean="0"/>
              <a:t>тклонения </a:t>
            </a:r>
            <a:r>
              <a:rPr lang="ru-RU" sz="2000" dirty="0"/>
              <a:t>от «нормы» – передаются бортовой системой в </a:t>
            </a:r>
            <a:r>
              <a:rPr lang="ru-RU" sz="2000" dirty="0" smtClean="0"/>
              <a:t>диспетчерский центр</a:t>
            </a:r>
          </a:p>
        </p:txBody>
      </p:sp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784111"/>
            <a:ext cx="9144000" cy="82708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Подготовка к выпуску водителя на линию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1" name="Picture 5" descr="http://www.neumeka.ru/images/uchebnik/computer/user/vidy_kompyuterov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04" y="1906596"/>
            <a:ext cx="3223671" cy="18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4168781"/>
            <a:ext cx="2943224" cy="210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7" name="Изображение 26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8" name="Изображение 27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505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-1" y="883863"/>
            <a:ext cx="9144000" cy="101441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Мониторинг </a:t>
            </a:r>
            <a:r>
              <a:rPr lang="ru-RU" dirty="0">
                <a:solidFill>
                  <a:schemeClr val="accent1"/>
                </a:solidFill>
              </a:rPr>
              <a:t>медицинских показаний водителя при движении на </a:t>
            </a:r>
            <a:r>
              <a:rPr lang="ru-RU" dirty="0" smtClean="0">
                <a:solidFill>
                  <a:schemeClr val="accent1"/>
                </a:solidFill>
              </a:rPr>
              <a:t>линии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1" name="Rectangle 6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9149" r="13368" b="15308"/>
          <a:stretch/>
        </p:blipFill>
        <p:spPr bwMode="auto">
          <a:xfrm>
            <a:off x="3886203" y="3810831"/>
            <a:ext cx="5088906" cy="2863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630116"/>
              </p:ext>
            </p:extLst>
          </p:nvPr>
        </p:nvGraphicFramePr>
        <p:xfrm>
          <a:off x="145864" y="3821029"/>
          <a:ext cx="3583177" cy="295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936"/>
                <a:gridCol w="1047128"/>
                <a:gridCol w="1419113"/>
              </a:tblGrid>
              <a:tr h="2991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Участок маршрута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Давление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/>
                </a:tc>
              </a:tr>
              <a:tr h="2933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Верхнее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Нижнее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</a:tr>
              <a:tr h="3716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10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20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36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16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37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16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38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665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50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7378" y="2028825"/>
            <a:ext cx="8829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</a:t>
            </a:r>
            <a:r>
              <a:rPr lang="ru-RU" sz="2000" dirty="0"/>
              <a:t>процессе движения водителя по маршруту показания браслета,  контролируют стабильность состояния водителя.</a:t>
            </a:r>
          </a:p>
          <a:p>
            <a:pPr algn="just"/>
            <a:r>
              <a:rPr lang="ru-RU" sz="2000" dirty="0"/>
              <a:t>Отклонения, фиксируются в системе, для анализа </a:t>
            </a:r>
            <a:r>
              <a:rPr lang="ru-RU" sz="2000" dirty="0" smtClean="0"/>
              <a:t>причин</a:t>
            </a:r>
            <a:endParaRPr lang="ru-RU" sz="2000" dirty="0"/>
          </a:p>
        </p:txBody>
      </p:sp>
      <p:sp>
        <p:nvSpPr>
          <p:cNvPr id="14" name="Пятиугольник 13"/>
          <p:cNvSpPr/>
          <p:nvPr/>
        </p:nvSpPr>
        <p:spPr>
          <a:xfrm rot="11750445" flipV="1">
            <a:off x="6290135" y="5551820"/>
            <a:ext cx="136880" cy="45719"/>
          </a:xfrm>
          <a:prstGeom prst="homePlat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109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0" y="797721"/>
            <a:ext cx="91440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Медицинский «</a:t>
            </a:r>
            <a:r>
              <a:rPr lang="ru-RU" dirty="0" err="1">
                <a:solidFill>
                  <a:schemeClr val="accent1"/>
                </a:solidFill>
              </a:rPr>
              <a:t>п</a:t>
            </a:r>
            <a:r>
              <a:rPr lang="ru-RU" dirty="0" err="1" smtClean="0">
                <a:solidFill>
                  <a:schemeClr val="accent1"/>
                </a:solidFill>
              </a:rPr>
              <a:t>ослерейсовый</a:t>
            </a:r>
            <a:r>
              <a:rPr lang="ru-RU" dirty="0" smtClean="0">
                <a:solidFill>
                  <a:schemeClr val="accent1"/>
                </a:solidFill>
              </a:rPr>
              <a:t>» контроль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627" y="1630221"/>
            <a:ext cx="8312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На «послерейсовом» </a:t>
            </a:r>
            <a:r>
              <a:rPr lang="ru-RU" sz="2000" dirty="0"/>
              <a:t>осмотре, производится анализ данных полученных в процессе мониторинга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324493"/>
              </p:ext>
            </p:extLst>
          </p:nvPr>
        </p:nvGraphicFramePr>
        <p:xfrm>
          <a:off x="268040" y="2530421"/>
          <a:ext cx="348957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759"/>
                <a:gridCol w="1019775"/>
                <a:gridCol w="1382041"/>
              </a:tblGrid>
              <a:tr h="314225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Участок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Давление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/>
                </a:tc>
              </a:tr>
              <a:tr h="2856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Верхнее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Нижнее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</a:tr>
              <a:tr h="285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36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778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37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Рост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3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38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9149" r="13368" b="15308"/>
          <a:stretch/>
        </p:blipFill>
        <p:spPr bwMode="auto">
          <a:xfrm>
            <a:off x="3834367" y="2693023"/>
            <a:ext cx="5084357" cy="2783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Пятиугольник 11"/>
          <p:cNvSpPr/>
          <p:nvPr/>
        </p:nvSpPr>
        <p:spPr>
          <a:xfrm rot="11750445">
            <a:off x="6163055" y="4380324"/>
            <a:ext cx="248049" cy="83131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3579" y="6360327"/>
            <a:ext cx="836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Формируются гипотезы для базы знаний и дальнейшей проверки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870525"/>
              </p:ext>
            </p:extLst>
          </p:nvPr>
        </p:nvGraphicFramePr>
        <p:xfrm>
          <a:off x="268039" y="4585807"/>
          <a:ext cx="348957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759"/>
                <a:gridCol w="1019775"/>
                <a:gridCol w="1382041"/>
              </a:tblGrid>
              <a:tr h="296316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Участок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Давление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/>
                </a:tc>
              </a:tr>
              <a:tr h="2963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Верхнее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Нижнее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anchor="b"/>
                </a:tc>
              </a:tr>
              <a:tr h="2693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36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</a:tr>
              <a:tr h="2693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37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</a:tr>
              <a:tr h="2693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38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B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Норм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826" y="2179529"/>
            <a:ext cx="3042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Прохождение маршрута сегодня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487" y="4216474"/>
            <a:ext cx="2862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rPr lang="ru-RU" dirty="0"/>
              <a:t>Прохождение маршрута вчера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3" name="Изображение 22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4" name="Изображение 23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2438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2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1" name="Изображение 10"/>
              <p:cNvPicPr>
                <a:picLocks noChangeAspect="1"/>
              </p:cNvPicPr>
              <p:nvPr/>
            </p:nvPicPr>
            <p:blipFill rotWithShape="1">
              <a:blip r:embed="rId4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 rotWithShape="1">
              <a:blip r:embed="rId4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0" y="697843"/>
            <a:ext cx="91440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Формирование документа мед. осмотра водителя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2727064" y="1775972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algn="ctr"/>
            <a:r>
              <a:rPr lang="ru-RU"/>
              <a:t>Бумажный документ</a:t>
            </a:r>
            <a:endParaRPr lang="ru-RU" dirty="0"/>
          </a:p>
        </p:txBody>
      </p:sp>
      <p:sp>
        <p:nvSpPr>
          <p:cNvPr id="15" name="Текст 6"/>
          <p:cNvSpPr txBox="1">
            <a:spLocks/>
          </p:cNvSpPr>
          <p:nvPr/>
        </p:nvSpPr>
        <p:spPr>
          <a:xfrm>
            <a:off x="6194656" y="4645962"/>
            <a:ext cx="186855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algn="ctr"/>
            <a:r>
              <a:rPr lang="ru-RU" dirty="0"/>
              <a:t>Электронный документ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4" y="3560902"/>
            <a:ext cx="5783472" cy="31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4" y="1524930"/>
            <a:ext cx="3034381" cy="178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008564" y="1709081"/>
            <a:ext cx="1437001" cy="106018"/>
          </a:xfrm>
          <a:prstGeom prst="rect">
            <a:avLst/>
          </a:prstGeom>
          <a:solidFill>
            <a:srgbClr val="D6D4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3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2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1" name="Изображение 10"/>
              <p:cNvPicPr>
                <a:picLocks noChangeAspect="1"/>
              </p:cNvPicPr>
              <p:nvPr/>
            </p:nvPicPr>
            <p:blipFill rotWithShape="1">
              <a:blip r:embed="rId4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 rotWithShape="1">
              <a:blip r:embed="rId4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675" y="1181574"/>
            <a:ext cx="1964406" cy="1927460"/>
          </a:xfrm>
          <a:prstGeom prst="rect">
            <a:avLst/>
          </a:prstGeom>
        </p:spPr>
      </p:pic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0" y="697843"/>
            <a:ext cx="9144000" cy="827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О браслете водителя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3" name="Текст 6"/>
          <p:cNvSpPr txBox="1">
            <a:spLocks/>
          </p:cNvSpPr>
          <p:nvPr/>
        </p:nvSpPr>
        <p:spPr>
          <a:xfrm>
            <a:off x="351183" y="1483584"/>
            <a:ext cx="4260574" cy="4924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6"/>
              </a:buBlip>
            </a:pPr>
            <a:r>
              <a:rPr lang="ru-RU" sz="2000" dirty="0"/>
              <a:t>Браслет используется </a:t>
            </a:r>
            <a:r>
              <a:rPr lang="ru-RU" sz="2000" dirty="0"/>
              <a:t>для </a:t>
            </a:r>
            <a:r>
              <a:rPr lang="ru-RU" sz="2000" dirty="0"/>
              <a:t>сбора </a:t>
            </a:r>
            <a:r>
              <a:rPr lang="ru-RU" sz="2000" dirty="0"/>
              <a:t>информации, не </a:t>
            </a:r>
            <a:r>
              <a:rPr lang="ru-RU" sz="2000" dirty="0"/>
              <a:t>имеет </a:t>
            </a:r>
            <a:r>
              <a:rPr lang="ru-RU" sz="2000" dirty="0"/>
              <a:t>экрана, но имеет большое количество датчиков </a:t>
            </a:r>
            <a:r>
              <a:rPr lang="ru-RU" sz="2000" dirty="0"/>
              <a:t>и </a:t>
            </a:r>
            <a:r>
              <a:rPr lang="ru-RU" sz="2000" dirty="0"/>
              <a:t>продвинутый </a:t>
            </a:r>
            <a:r>
              <a:rPr lang="ru-RU" sz="2000" dirty="0"/>
              <a:t>софт.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6"/>
              </a:buBlip>
            </a:pPr>
            <a:r>
              <a:rPr lang="ru-RU" sz="2000" dirty="0"/>
              <a:t>Вся </a:t>
            </a:r>
            <a:r>
              <a:rPr lang="ru-RU" sz="2000" dirty="0"/>
              <a:t>информация собирается автоматически каждый час, а при необходимости </a:t>
            </a:r>
            <a:r>
              <a:rPr lang="ru-RU" sz="2000" dirty="0"/>
              <a:t>в </a:t>
            </a:r>
            <a:r>
              <a:rPr lang="ru-RU" sz="2000" dirty="0"/>
              <a:t>любое время </a:t>
            </a:r>
            <a:r>
              <a:rPr lang="ru-RU" sz="2000" dirty="0"/>
              <a:t>позволяет измерить </a:t>
            </a:r>
            <a:r>
              <a:rPr lang="ru-RU" sz="2000" dirty="0"/>
              <a:t>любой параметр в ручном </a:t>
            </a:r>
            <a:r>
              <a:rPr lang="ru-RU" sz="2000" dirty="0"/>
              <a:t>режиме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000" dirty="0"/>
          </a:p>
          <a:p>
            <a:pPr marL="366713" indent="-339725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6"/>
              </a:buBlip>
            </a:pPr>
            <a:r>
              <a:rPr lang="ru-RU" sz="2000" dirty="0"/>
              <a:t>Собранные </a:t>
            </a:r>
            <a:r>
              <a:rPr lang="ru-RU" sz="2000" dirty="0"/>
              <a:t>данные передаются по </a:t>
            </a:r>
            <a:r>
              <a:rPr lang="ru-RU" sz="2000" dirty="0" err="1"/>
              <a:t>bluetooth</a:t>
            </a:r>
            <a:r>
              <a:rPr lang="ru-RU" sz="2000" dirty="0"/>
              <a:t> на </a:t>
            </a:r>
            <a:r>
              <a:rPr lang="ru-RU" sz="2000" dirty="0"/>
              <a:t>смартфон</a:t>
            </a:r>
            <a:r>
              <a:rPr lang="ru-RU" sz="2000" dirty="0"/>
              <a:t>, где в удобном и функциональном приложении можно детально </a:t>
            </a:r>
            <a:r>
              <a:rPr lang="ru-RU" sz="2000" dirty="0"/>
              <a:t>проанализировать собранные данные. </a:t>
            </a:r>
            <a:endParaRPr lang="ru-RU" sz="20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122" y="2941323"/>
            <a:ext cx="4105260" cy="3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0" y="797721"/>
            <a:ext cx="9144000" cy="8270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Ф</a:t>
            </a:r>
            <a:r>
              <a:rPr lang="ru-RU" dirty="0" smtClean="0">
                <a:solidFill>
                  <a:schemeClr val="accent1"/>
                </a:solidFill>
              </a:rPr>
              <a:t>ункции браслета водителя.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Отображение в мобильном приложении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78447" y="3743116"/>
            <a:ext cx="1942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/>
              <a:t>Пульсометр</a:t>
            </a:r>
            <a:endParaRPr lang="ru-RU" sz="1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11" y="4119732"/>
            <a:ext cx="4431556" cy="262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6"/>
          <a:stretch/>
        </p:blipFill>
        <p:spPr>
          <a:xfrm>
            <a:off x="121396" y="4081670"/>
            <a:ext cx="2960200" cy="2619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2" name="Изображение 21"/>
            <p:cNvPicPr>
              <a:picLocks noChangeAspect="1"/>
            </p:cNvPicPr>
            <p:nvPr/>
          </p:nvPicPr>
          <p:blipFill rotWithShape="1">
            <a:blip r:embed="rId4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Изображение 22"/>
            <p:cNvPicPr>
              <a:picLocks noChangeAspect="1"/>
            </p:cNvPicPr>
            <p:nvPr/>
          </p:nvPicPr>
          <p:blipFill rotWithShape="1">
            <a:blip r:embed="rId5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4" name="Группа 23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5" name="Изображение 24"/>
              <p:cNvPicPr>
                <a:picLocks noChangeAspect="1"/>
              </p:cNvPicPr>
              <p:nvPr/>
            </p:nvPicPr>
            <p:blipFill rotWithShape="1">
              <a:blip r:embed="rId6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6" name="Изображение 25"/>
              <p:cNvPicPr>
                <a:picLocks noChangeAspect="1"/>
              </p:cNvPicPr>
              <p:nvPr/>
            </p:nvPicPr>
            <p:blipFill rotWithShape="1">
              <a:blip r:embed="rId6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27" name="Прямоугольник 26"/>
          <p:cNvSpPr/>
          <p:nvPr/>
        </p:nvSpPr>
        <p:spPr>
          <a:xfrm>
            <a:off x="3025042" y="5197955"/>
            <a:ext cx="1643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Измерение </a:t>
            </a:r>
            <a:r>
              <a:rPr lang="ru-RU" sz="1600" smtClean="0"/>
              <a:t>кровяного давления</a:t>
            </a:r>
            <a:endParaRPr lang="ru-RU" sz="16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31" y="1828799"/>
            <a:ext cx="2995176" cy="2658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601496" y="2579882"/>
            <a:ext cx="134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mtClean="0"/>
              <a:t>Сердечный ритм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29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8219</TotalTime>
  <Words>235</Words>
  <Application>Microsoft Macintosh PowerPoint</Application>
  <PresentationFormat>Экран (4:3)</PresentationFormat>
  <Paragraphs>86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Cambria</vt:lpstr>
      <vt:lpstr>Verdana</vt:lpstr>
      <vt:lpstr>Arial</vt:lpstr>
      <vt:lpstr>Cover</vt:lpstr>
      <vt:lpstr>1_Cover</vt:lpstr>
      <vt:lpstr>Работа с браслетом водителя Информационные системы и технологии для транспортной отрасли</vt:lpstr>
      <vt:lpstr>Работа с браслетом водителя Информационные системы и технологии для транспортной отрасли</vt:lpstr>
      <vt:lpstr>Медицинский «предрейсовый» контроль</vt:lpstr>
      <vt:lpstr>Подготовка к выпуску водителя на линию</vt:lpstr>
      <vt:lpstr>Мониторинг медицинских показаний водителя при движении на линии</vt:lpstr>
      <vt:lpstr>Медицинский «послерейсовый» контроль</vt:lpstr>
      <vt:lpstr>Формирование документа мед. осмотра водителя</vt:lpstr>
      <vt:lpstr>О браслете водителя</vt:lpstr>
      <vt:lpstr>Функции браслета водителя.  Отображение в мобильном приложении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Зубаирова Гузель Олеговна</cp:lastModifiedBy>
  <cp:revision>214</cp:revision>
  <dcterms:created xsi:type="dcterms:W3CDTF">2014-06-27T12:30:22Z</dcterms:created>
  <dcterms:modified xsi:type="dcterms:W3CDTF">2016-05-21T11:35:03Z</dcterms:modified>
</cp:coreProperties>
</file>