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70" r:id="rId9"/>
    <p:sldId id="262" r:id="rId10"/>
    <p:sldId id="271" r:id="rId11"/>
    <p:sldId id="263" r:id="rId12"/>
    <p:sldId id="264" r:id="rId13"/>
    <p:sldId id="265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66" r:id="rId24"/>
    <p:sldId id="281" r:id="rId25"/>
    <p:sldId id="282" r:id="rId26"/>
    <p:sldId id="283" r:id="rId27"/>
    <p:sldId id="284" r:id="rId28"/>
    <p:sldId id="267" r:id="rId29"/>
    <p:sldId id="268" r:id="rId30"/>
  </p:sldIdLst>
  <p:sldSz cx="9144000" cy="6858000" type="screen4x3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B3CF"/>
    <a:srgbClr val="FBB040"/>
    <a:srgbClr val="FDD7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-520" y="-96"/>
      </p:cViewPr>
      <p:guideLst>
        <p:guide orient="horz" pos="2160"/>
        <p:guide orient="horz" pos="4237"/>
        <p:guide orient="horz" pos="185"/>
        <p:guide pos="2880"/>
        <p:guide pos="181"/>
        <p:guide pos="272"/>
        <p:guide pos="363"/>
        <p:guide pos="90"/>
        <p:guide pos="5670"/>
        <p:guide pos="5579"/>
        <p:guide pos="2838"/>
        <p:guide pos="292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tags" Target="tags/tag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5CA4B1-75DB-0849-97D1-05594B2997AC}" type="datetimeFigureOut">
              <a:rPr lang="en-US" smtClean="0"/>
              <a:t>04/06/2013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5035E-F664-044F-BE66-2F92CE7CD1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576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0C150-39CA-4249-A497-69A7B6EBA6DA}" type="datetimeFigureOut">
              <a:rPr lang="en-US" smtClean="0"/>
              <a:t>04/06/2013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B4B2D-755E-D74C-936E-AA4A5DC229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3112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B4B2D-755E-D74C-936E-AA4A5DC229E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620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3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3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3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3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2"/>
          <p:cNvSpPr>
            <a:spLocks/>
          </p:cNvSpPr>
          <p:nvPr userDrawn="1"/>
        </p:nvSpPr>
        <p:spPr bwMode="auto">
          <a:xfrm>
            <a:off x="6590755" y="5562000"/>
            <a:ext cx="2409737" cy="1152000"/>
          </a:xfrm>
          <a:prstGeom prst="roundRect">
            <a:avLst>
              <a:gd name="adj" fmla="val 11415"/>
            </a:avLst>
          </a:prstGeom>
          <a:solidFill>
            <a:srgbClr val="4FB3CF"/>
          </a:solidFill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1"/>
            <a:endParaRPr lang="nl-NL" sz="2000" noProof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095" y="5810374"/>
            <a:ext cx="1687056" cy="696983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 userDrawn="1">
            <p:ph type="pic" sz="quarter" idx="11"/>
          </p:nvPr>
        </p:nvSpPr>
        <p:spPr>
          <a:xfrm>
            <a:off x="142875" y="144001"/>
            <a:ext cx="8858250" cy="5292000"/>
          </a:xfrm>
          <a:prstGeom prst="roundRect">
            <a:avLst>
              <a:gd name="adj" fmla="val 2730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8" name="Subtitle 2"/>
          <p:cNvSpPr>
            <a:spLocks noGrp="1"/>
          </p:cNvSpPr>
          <p:nvPr userDrawn="1">
            <p:ph type="subTitle" idx="1"/>
          </p:nvPr>
        </p:nvSpPr>
        <p:spPr>
          <a:xfrm>
            <a:off x="288000" y="1548000"/>
            <a:ext cx="8568000" cy="576000"/>
          </a:xfrm>
          <a:prstGeom prst="roundRect">
            <a:avLst>
              <a:gd name="adj" fmla="val 24321"/>
            </a:avLst>
          </a:prstGeom>
          <a:solidFill>
            <a:schemeClr val="accent1"/>
          </a:solidFill>
        </p:spPr>
        <p:txBody>
          <a:bodyPr lIns="79200" tIns="0" rIns="144000" bIns="0" anchor="ctr" anchorCtr="0">
            <a:normAutofit/>
          </a:bodyPr>
          <a:lstStyle>
            <a:lvl1pPr marL="0" indent="0" algn="l">
              <a:buNone/>
              <a:defRPr sz="20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nl-NL" noProof="0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88000" y="288000"/>
            <a:ext cx="8568000" cy="1152000"/>
          </a:xfrm>
          <a:prstGeom prst="roundRect">
            <a:avLst>
              <a:gd name="adj" fmla="val 12645"/>
            </a:avLst>
          </a:prstGeom>
          <a:solidFill>
            <a:schemeClr val="accent1"/>
          </a:solidFill>
        </p:spPr>
        <p:txBody>
          <a:bodyPr lIns="79200" tIns="0" rIns="144000" bIns="0" anchor="ctr" anchorCtr="0">
            <a:noAutofit/>
          </a:bodyPr>
          <a:lstStyle>
            <a:lvl1pPr algn="l"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noProof="0" dirty="0" smtClean="0"/>
              <a:t>CLICK TO EDIT MASTER TITLE STYLE</a:t>
            </a:r>
            <a:endParaRPr lang="nl-NL" noProof="0" dirty="0"/>
          </a:p>
        </p:txBody>
      </p:sp>
      <p:sp>
        <p:nvSpPr>
          <p:cNvPr id="5" name="Text Placeholder 4"/>
          <p:cNvSpPr>
            <a:spLocks noGrp="1"/>
          </p:cNvSpPr>
          <p:nvPr userDrawn="1">
            <p:ph type="body" sz="quarter" idx="10"/>
          </p:nvPr>
        </p:nvSpPr>
        <p:spPr>
          <a:xfrm>
            <a:off x="144000" y="5562000"/>
            <a:ext cx="6768938" cy="1152000"/>
          </a:xfrm>
          <a:prstGeom prst="roundRect">
            <a:avLst>
              <a:gd name="adj" fmla="val 12548"/>
            </a:avLst>
          </a:prstGeom>
          <a:solidFill>
            <a:schemeClr val="accent1"/>
          </a:solidFill>
        </p:spPr>
        <p:txBody>
          <a:bodyPr lIns="234000" tIns="0" rIns="432000" bIns="0" anchor="ctr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2026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geen header en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52400"/>
            <a:ext cx="8856000" cy="6573838"/>
          </a:xfrm>
          <a:prstGeom prst="roundRect">
            <a:avLst>
              <a:gd name="adj" fmla="val 2164"/>
            </a:avLst>
          </a:prstGeom>
          <a:noFill/>
          <a:ln w="12700">
            <a:solidFill>
              <a:srgbClr val="4FB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87338" y="293688"/>
            <a:ext cx="8569325" cy="63084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0112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slide, geen header en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2875" y="153524"/>
            <a:ext cx="8858250" cy="6572713"/>
          </a:xfrm>
          <a:prstGeom prst="roundRect">
            <a:avLst>
              <a:gd name="adj" fmla="val 2163"/>
            </a:avLst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/>
          </a:bodyPr>
          <a:lstStyle>
            <a:lvl1pPr marL="0" indent="0">
              <a:buNone/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7504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2 k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412875"/>
            <a:ext cx="8856000" cy="4787900"/>
          </a:xfrm>
          <a:prstGeom prst="roundRect">
            <a:avLst>
              <a:gd name="adj" fmla="val 2940"/>
            </a:avLst>
          </a:prstGeom>
          <a:noFill/>
          <a:ln w="12700">
            <a:solidFill>
              <a:srgbClr val="4FB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287337" y="1558799"/>
            <a:ext cx="4212000" cy="450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4" name="Content Placeholder 8"/>
          <p:cNvSpPr>
            <a:spLocks noGrp="1"/>
          </p:cNvSpPr>
          <p:nvPr>
            <p:ph sz="quarter" idx="15"/>
          </p:nvPr>
        </p:nvSpPr>
        <p:spPr>
          <a:xfrm>
            <a:off x="4644000" y="1558799"/>
            <a:ext cx="4212000" cy="450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3" name="Rounded Rectangle 12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47" y="6380909"/>
            <a:ext cx="576716" cy="238262"/>
          </a:xfrm>
          <a:prstGeom prst="rect">
            <a:avLst/>
          </a:prstGeom>
        </p:spPr>
      </p:pic>
      <p:sp>
        <p:nvSpPr>
          <p:cNvPr id="1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57500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6AD61B3-A96D-AB48-8C0C-C219803E8964}" type="datetime1">
              <a:rPr lang="en-GB" smtClean="0"/>
              <a:t>04/06/2013</a:t>
            </a:fld>
            <a:endParaRPr lang="nl-NL" dirty="0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TNC 2013, 2-6 June, Maastricht, Netherlands</a:t>
            </a:r>
            <a:endParaRPr lang="nl-NL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9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26584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2 kols, rechts plaa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412875"/>
            <a:ext cx="8856000" cy="4787900"/>
          </a:xfrm>
          <a:prstGeom prst="roundRect">
            <a:avLst>
              <a:gd name="adj" fmla="val 2940"/>
            </a:avLst>
          </a:prstGeom>
          <a:noFill/>
          <a:ln w="12700">
            <a:solidFill>
              <a:srgbClr val="4FB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87338" y="1557337"/>
            <a:ext cx="4212000" cy="450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644663" y="1558800"/>
            <a:ext cx="4212000" cy="4500000"/>
          </a:xfrm>
          <a:prstGeom prst="roundRect">
            <a:avLst>
              <a:gd name="adj" fmla="val 3482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13" name="Rounded Rectangle 12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47" y="6380909"/>
            <a:ext cx="576716" cy="238262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57500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3B924BE-705F-A242-B614-A8A74FA42C11}" type="datetime1">
              <a:rPr lang="en-GB" smtClean="0"/>
              <a:t>04/06/2013</a:t>
            </a:fld>
            <a:endParaRPr lang="nl-NL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TNC 2013, 2-6 June, Maastricht, Netherlands</a:t>
            </a:r>
            <a:endParaRPr lang="nl-NL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9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4931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2 kols, links plaa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7338" y="1558800"/>
            <a:ext cx="4212000" cy="4500000"/>
          </a:xfrm>
          <a:prstGeom prst="roundRect">
            <a:avLst>
              <a:gd name="adj" fmla="val 3482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142875" y="1412875"/>
            <a:ext cx="8856000" cy="4787900"/>
          </a:xfrm>
          <a:prstGeom prst="roundRect">
            <a:avLst>
              <a:gd name="adj" fmla="val 2940"/>
            </a:avLst>
          </a:prstGeom>
          <a:noFill/>
          <a:ln w="12700">
            <a:solidFill>
              <a:srgbClr val="4FB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40263" y="1557337"/>
            <a:ext cx="4212000" cy="450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3" name="Rounded Rectangle 12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47" y="6380909"/>
            <a:ext cx="576716" cy="238262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57500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A5909D2-551E-9045-BB73-8C1931318BC5}" type="datetime1">
              <a:rPr lang="en-GB" smtClean="0"/>
              <a:t>04/06/2013</a:t>
            </a:fld>
            <a:endParaRPr lang="nl-NL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TNC 2013, 2-6 June, Maastricht, Netherlands</a:t>
            </a:r>
            <a:endParaRPr lang="nl-NL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9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8789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2 kols, highlight, rechts plaa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42875" y="1412875"/>
            <a:ext cx="4356000" cy="4788000"/>
          </a:xfrm>
          <a:prstGeom prst="roundRect">
            <a:avLst>
              <a:gd name="adj" fmla="val 3274"/>
            </a:avLst>
          </a:prstGeom>
          <a:solidFill>
            <a:srgbClr val="4FB3CF"/>
          </a:solidFill>
        </p:spPr>
        <p:txBody>
          <a:bodyPr lIns="97200" tIns="64800" rIns="144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72000" y="1412875"/>
            <a:ext cx="4356000" cy="4788000"/>
          </a:xfrm>
          <a:prstGeom prst="roundRect">
            <a:avLst>
              <a:gd name="adj" fmla="val 3482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47" y="6380909"/>
            <a:ext cx="576716" cy="238262"/>
          </a:xfrm>
          <a:prstGeom prst="rect">
            <a:avLst/>
          </a:prstGeom>
        </p:spPr>
      </p:pic>
      <p:sp>
        <p:nvSpPr>
          <p:cNvPr id="1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57500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6D98C8B-C73A-8847-B2EA-7339E37FF887}" type="datetime1">
              <a:rPr lang="en-GB" smtClean="0"/>
              <a:t>04/06/2013</a:t>
            </a:fld>
            <a:endParaRPr lang="nl-NL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TNC 2013, 2-6 June, Maastricht, Netherlands</a:t>
            </a:r>
            <a:endParaRPr lang="nl-NL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9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81380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2 kols, highlight, links plaa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40263" y="1412875"/>
            <a:ext cx="4356000" cy="4788000"/>
          </a:xfrm>
          <a:prstGeom prst="roundRect">
            <a:avLst>
              <a:gd name="adj" fmla="val 3274"/>
            </a:avLst>
          </a:prstGeom>
          <a:solidFill>
            <a:srgbClr val="4FB3CF"/>
          </a:solidFill>
        </p:spPr>
        <p:txBody>
          <a:bodyPr lIns="97200" tIns="64800" rIns="144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37868" y="1412875"/>
            <a:ext cx="4356000" cy="4788000"/>
          </a:xfrm>
          <a:prstGeom prst="roundRect">
            <a:avLst>
              <a:gd name="adj" fmla="val 3482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47" y="6380909"/>
            <a:ext cx="576716" cy="238262"/>
          </a:xfrm>
          <a:prstGeom prst="rect">
            <a:avLst/>
          </a:prstGeom>
        </p:spPr>
      </p:pic>
      <p:sp>
        <p:nvSpPr>
          <p:cNvPr id="1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57500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7D7F518-1CB6-E24F-851E-6655EB081F54}" type="datetime1">
              <a:rPr lang="en-GB" smtClean="0"/>
              <a:t>04/06/2013</a:t>
            </a:fld>
            <a:endParaRPr lang="nl-NL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TNC 2013, 2-6 June, Maastricht, Netherlands</a:t>
            </a:r>
            <a:endParaRPr lang="nl-NL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9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9360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2 kols, highligh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40263" y="1412875"/>
            <a:ext cx="4356000" cy="4788000"/>
          </a:xfrm>
          <a:prstGeom prst="roundRect">
            <a:avLst>
              <a:gd name="adj" fmla="val 3274"/>
            </a:avLst>
          </a:prstGeom>
          <a:solidFill>
            <a:srgbClr val="4FB3CF"/>
          </a:solidFill>
        </p:spPr>
        <p:txBody>
          <a:bodyPr lIns="97200" tIns="64800" rIns="144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/>
          </p:nvPr>
        </p:nvSpPr>
        <p:spPr>
          <a:xfrm>
            <a:off x="142875" y="1412875"/>
            <a:ext cx="4356000" cy="4788000"/>
          </a:xfrm>
          <a:prstGeom prst="roundRect">
            <a:avLst>
              <a:gd name="adj" fmla="val 3274"/>
            </a:avLst>
          </a:prstGeom>
          <a:ln w="12700">
            <a:solidFill>
              <a:schemeClr val="accent1"/>
            </a:solidFill>
          </a:ln>
        </p:spPr>
        <p:txBody>
          <a:bodyPr lIns="97200" tIns="64800" rIns="144000" bIns="14400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3" name="Rounded Rectangle 12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47" y="6380909"/>
            <a:ext cx="576716" cy="238262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57500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40BD4A3-3DFB-7A4B-9716-9504D91B815E}" type="datetime1">
              <a:rPr lang="en-GB" smtClean="0"/>
              <a:t>04/06/2013</a:t>
            </a:fld>
            <a:endParaRPr lang="nl-NL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TNC 2013, 2-6 June, Maastricht, Netherlands</a:t>
            </a:r>
            <a:endParaRPr lang="nl-NL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9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93320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2 kols, highligh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5"/>
          </p:nvPr>
        </p:nvSpPr>
        <p:spPr>
          <a:xfrm>
            <a:off x="4640263" y="1412875"/>
            <a:ext cx="4356000" cy="4788000"/>
          </a:xfrm>
          <a:prstGeom prst="roundRect">
            <a:avLst>
              <a:gd name="adj" fmla="val 3274"/>
            </a:avLst>
          </a:prstGeom>
          <a:ln w="12700">
            <a:solidFill>
              <a:schemeClr val="accent1"/>
            </a:solidFill>
          </a:ln>
        </p:spPr>
        <p:txBody>
          <a:bodyPr lIns="97200" tIns="64800" rIns="144000" bIns="14400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44000" y="1414800"/>
            <a:ext cx="4356000" cy="4788000"/>
          </a:xfrm>
          <a:prstGeom prst="roundRect">
            <a:avLst>
              <a:gd name="adj" fmla="val 3274"/>
            </a:avLst>
          </a:prstGeom>
          <a:solidFill>
            <a:srgbClr val="4FB3CF"/>
          </a:solidFill>
        </p:spPr>
        <p:txBody>
          <a:bodyPr lIns="97200" tIns="64800" rIns="144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3" name="Rounded Rectangle 12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47" y="6380909"/>
            <a:ext cx="576716" cy="238262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57500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248AE58-C13E-6042-A3ED-EC69C05B96D1}" type="datetime1">
              <a:rPr lang="en-GB" smtClean="0"/>
              <a:t>04/06/2013</a:t>
            </a:fld>
            <a:endParaRPr lang="nl-NL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TNC 2013, 2-6 June, Maastricht, Netherlands</a:t>
            </a:r>
            <a:endParaRPr lang="nl-NL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9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1936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412875"/>
            <a:ext cx="8856000" cy="4787900"/>
          </a:xfrm>
          <a:prstGeom prst="roundRect">
            <a:avLst>
              <a:gd name="adj" fmla="val 2940"/>
            </a:avLst>
          </a:prstGeom>
          <a:noFill/>
          <a:ln w="12700">
            <a:solidFill>
              <a:srgbClr val="4FB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287337" y="1558799"/>
            <a:ext cx="2782800" cy="450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4" name="Content Placeholder 8"/>
          <p:cNvSpPr>
            <a:spLocks noGrp="1"/>
          </p:cNvSpPr>
          <p:nvPr>
            <p:ph sz="quarter" idx="15"/>
          </p:nvPr>
        </p:nvSpPr>
        <p:spPr>
          <a:xfrm>
            <a:off x="6071969" y="1558799"/>
            <a:ext cx="2782800" cy="450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5" name="Content Placeholder 8"/>
          <p:cNvSpPr>
            <a:spLocks noGrp="1"/>
          </p:cNvSpPr>
          <p:nvPr>
            <p:ph sz="quarter" idx="16"/>
          </p:nvPr>
        </p:nvSpPr>
        <p:spPr>
          <a:xfrm>
            <a:off x="3179653" y="1558799"/>
            <a:ext cx="2782800" cy="450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3" name="Rounded Rectangle 12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47" y="6380909"/>
            <a:ext cx="576716" cy="238262"/>
          </a:xfrm>
          <a:prstGeom prst="rect">
            <a:avLst/>
          </a:prstGeom>
        </p:spPr>
      </p:pic>
      <p:sp>
        <p:nvSpPr>
          <p:cNvPr id="1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57500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5635C8F-A751-2042-8292-6A6503FBA27E}" type="datetime1">
              <a:rPr lang="en-GB" smtClean="0"/>
              <a:t>04/06/2013</a:t>
            </a:fld>
            <a:endParaRPr lang="nl-NL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TNC 2013, 2-6 June, Maastricht, Netherlands</a:t>
            </a:r>
            <a:endParaRPr lang="nl-NL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9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13076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, foto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voorkant Bieb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9144000" cy="5382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AutoShape 2"/>
          <p:cNvSpPr>
            <a:spLocks/>
          </p:cNvSpPr>
          <p:nvPr userDrawn="1"/>
        </p:nvSpPr>
        <p:spPr bwMode="auto">
          <a:xfrm>
            <a:off x="6590755" y="5562000"/>
            <a:ext cx="2409737" cy="1152000"/>
          </a:xfrm>
          <a:prstGeom prst="roundRect">
            <a:avLst>
              <a:gd name="adj" fmla="val 11415"/>
            </a:avLst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1"/>
            <a:endParaRPr lang="nl-NL" sz="2000" noProof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000"/>
            <a:ext cx="9144000" cy="396240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 userDrawn="1">
            <p:ph type="subTitle" idx="1"/>
          </p:nvPr>
        </p:nvSpPr>
        <p:spPr>
          <a:xfrm>
            <a:off x="288000" y="1548000"/>
            <a:ext cx="8568000" cy="576000"/>
          </a:xfrm>
          <a:prstGeom prst="roundRect">
            <a:avLst>
              <a:gd name="adj" fmla="val 24321"/>
            </a:avLst>
          </a:prstGeom>
          <a:solidFill>
            <a:schemeClr val="accent1"/>
          </a:solidFill>
        </p:spPr>
        <p:txBody>
          <a:bodyPr lIns="79200" tIns="0" rIns="144000" bIns="0" anchor="ctr" anchorCtr="0">
            <a:normAutofit/>
          </a:bodyPr>
          <a:lstStyle>
            <a:lvl1pPr marL="0" indent="0" algn="l">
              <a:buNone/>
              <a:defRPr sz="20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nl-NL" noProof="0" dirty="0"/>
          </a:p>
        </p:txBody>
      </p:sp>
      <p:sp>
        <p:nvSpPr>
          <p:cNvPr id="13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88000" y="288000"/>
            <a:ext cx="8568000" cy="1152000"/>
          </a:xfrm>
          <a:prstGeom prst="roundRect">
            <a:avLst>
              <a:gd name="adj" fmla="val 12645"/>
            </a:avLst>
          </a:prstGeom>
          <a:solidFill>
            <a:schemeClr val="accent1"/>
          </a:solidFill>
        </p:spPr>
        <p:txBody>
          <a:bodyPr lIns="79200" tIns="0" rIns="144000" bIns="0" anchor="ctr" anchorCtr="0">
            <a:noAutofit/>
          </a:bodyPr>
          <a:lstStyle>
            <a:lvl1pPr algn="l"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noProof="0" dirty="0" smtClean="0"/>
              <a:t>CLICK TO EDIT MASTER TITLE STYLE</a:t>
            </a:r>
            <a:endParaRPr lang="nl-NL" noProof="0" dirty="0"/>
          </a:p>
        </p:txBody>
      </p:sp>
      <p:sp>
        <p:nvSpPr>
          <p:cNvPr id="14" name="Text Placeholder 4"/>
          <p:cNvSpPr>
            <a:spLocks noGrp="1"/>
          </p:cNvSpPr>
          <p:nvPr userDrawn="1">
            <p:ph type="body" sz="quarter" idx="10"/>
          </p:nvPr>
        </p:nvSpPr>
        <p:spPr>
          <a:xfrm>
            <a:off x="144000" y="5562000"/>
            <a:ext cx="6768938" cy="1152000"/>
          </a:xfrm>
          <a:prstGeom prst="roundRect">
            <a:avLst>
              <a:gd name="adj" fmla="val 12548"/>
            </a:avLst>
          </a:prstGeom>
          <a:solidFill>
            <a:schemeClr val="accent1"/>
          </a:solidFill>
        </p:spPr>
        <p:txBody>
          <a:bodyPr lIns="234000" tIns="0" rIns="432000" bIns="0" anchor="ctr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095" y="5810374"/>
            <a:ext cx="1687056" cy="6969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, highl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143507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rgbClr val="4FB3CF"/>
          </a:solidFill>
          <a:ln>
            <a:solidFill>
              <a:srgbClr val="4FB3CF"/>
            </a:solidFill>
          </a:ln>
        </p:spPr>
        <p:txBody>
          <a:bodyPr lIns="90000" tIns="648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6" name="Content Placeholder 8"/>
          <p:cNvSpPr>
            <a:spLocks noGrp="1"/>
          </p:cNvSpPr>
          <p:nvPr>
            <p:ph sz="quarter" idx="16"/>
          </p:nvPr>
        </p:nvSpPr>
        <p:spPr>
          <a:xfrm>
            <a:off x="3131753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rgbClr val="4FB3CF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7" name="Content Placeholder 8"/>
          <p:cNvSpPr>
            <a:spLocks noGrp="1"/>
          </p:cNvSpPr>
          <p:nvPr>
            <p:ph sz="quarter" idx="17"/>
          </p:nvPr>
        </p:nvSpPr>
        <p:spPr>
          <a:xfrm>
            <a:off x="6120000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rgbClr val="4FB3CF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47" y="6380909"/>
            <a:ext cx="576716" cy="238262"/>
          </a:xfrm>
          <a:prstGeom prst="rect">
            <a:avLst/>
          </a:prstGeom>
        </p:spPr>
      </p:pic>
      <p:sp>
        <p:nvSpPr>
          <p:cNvPr id="1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57500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D0643E9-B8D8-AC40-BC44-48E3B1AE6A51}" type="datetime1">
              <a:rPr lang="en-GB" smtClean="0"/>
              <a:t>04/06/2013</a:t>
            </a:fld>
            <a:endParaRPr lang="nl-NL" dirty="0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TNC 2013, 2-6 June, Maastricht, Netherlands</a:t>
            </a:r>
            <a:endParaRPr lang="nl-NL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9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73473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, 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8"/>
          <p:cNvSpPr>
            <a:spLocks noGrp="1"/>
          </p:cNvSpPr>
          <p:nvPr>
            <p:ph sz="quarter" idx="16"/>
          </p:nvPr>
        </p:nvSpPr>
        <p:spPr>
          <a:xfrm>
            <a:off x="6120000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rgbClr val="4FB3CF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3132000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rgbClr val="4FB3CF"/>
          </a:solidFill>
        </p:spPr>
        <p:txBody>
          <a:bodyPr lIns="90000" tIns="648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7" name="Content Placeholder 8"/>
          <p:cNvSpPr>
            <a:spLocks noGrp="1"/>
          </p:cNvSpPr>
          <p:nvPr>
            <p:ph sz="quarter" idx="17"/>
          </p:nvPr>
        </p:nvSpPr>
        <p:spPr>
          <a:xfrm>
            <a:off x="142875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rgbClr val="4FB3CF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47" y="6380909"/>
            <a:ext cx="576716" cy="238262"/>
          </a:xfrm>
          <a:prstGeom prst="rect">
            <a:avLst/>
          </a:prstGeom>
        </p:spPr>
      </p:pic>
      <p:sp>
        <p:nvSpPr>
          <p:cNvPr id="1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57500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D2A7339-A5EE-694A-8B01-81099EC6CBFF}" type="datetime1">
              <a:rPr lang="en-GB" smtClean="0"/>
              <a:t>04/06/2013</a:t>
            </a:fld>
            <a:endParaRPr lang="nl-NL" dirty="0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TNC 2013, 2-6 June, Maastricht, Netherlands</a:t>
            </a:r>
            <a:endParaRPr lang="nl-NL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9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15804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, highligh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121125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rgbClr val="4FB3CF"/>
          </a:solidFill>
        </p:spPr>
        <p:txBody>
          <a:bodyPr lIns="90000" tIns="648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6" name="Content Placeholder 8"/>
          <p:cNvSpPr>
            <a:spLocks noGrp="1"/>
          </p:cNvSpPr>
          <p:nvPr>
            <p:ph sz="quarter" idx="16"/>
          </p:nvPr>
        </p:nvSpPr>
        <p:spPr>
          <a:xfrm>
            <a:off x="3131753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rgbClr val="4FB3CF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7" name="Content Placeholder 8"/>
          <p:cNvSpPr>
            <a:spLocks noGrp="1"/>
          </p:cNvSpPr>
          <p:nvPr>
            <p:ph sz="quarter" idx="17"/>
          </p:nvPr>
        </p:nvSpPr>
        <p:spPr>
          <a:xfrm>
            <a:off x="142875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rgbClr val="4FB3CF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47" y="6380909"/>
            <a:ext cx="576716" cy="238262"/>
          </a:xfrm>
          <a:prstGeom prst="rect">
            <a:avLst/>
          </a:prstGeom>
        </p:spPr>
      </p:pic>
      <p:sp>
        <p:nvSpPr>
          <p:cNvPr id="1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57500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36A71DA-B9A6-B940-B1E1-33BD9337FE24}" type="datetime1">
              <a:rPr lang="en-GB" smtClean="0"/>
              <a:t>04/06/2013</a:t>
            </a:fld>
            <a:endParaRPr lang="nl-NL" dirty="0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TNC 2013, 2-6 June, Maastricht, Netherlands</a:t>
            </a:r>
            <a:endParaRPr lang="nl-NL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9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526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, 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16" name="Content Placeholder 8"/>
          <p:cNvSpPr>
            <a:spLocks noGrp="1"/>
          </p:cNvSpPr>
          <p:nvPr>
            <p:ph sz="quarter" idx="16"/>
          </p:nvPr>
        </p:nvSpPr>
        <p:spPr>
          <a:xfrm>
            <a:off x="3131753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rgbClr val="4FB3CF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142874" y="1412875"/>
            <a:ext cx="2880000" cy="4802188"/>
          </a:xfrm>
          <a:prstGeom prst="roundRect">
            <a:avLst>
              <a:gd name="adj" fmla="val 5057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 b="0" baseline="0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8"/>
          </p:nvPr>
        </p:nvSpPr>
        <p:spPr>
          <a:xfrm>
            <a:off x="6120000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rgbClr val="4FB3CF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47" y="6380909"/>
            <a:ext cx="576716" cy="238262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57500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2BC48D7-EDEE-1048-A81D-64496CC298EE}" type="datetime1">
              <a:rPr lang="en-GB" smtClean="0"/>
              <a:t>04/06/2013</a:t>
            </a:fld>
            <a:endParaRPr lang="nl-NL" dirty="0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TNC 2013, 2-6 June, Maastricht, Netherlands</a:t>
            </a:r>
            <a:endParaRPr lang="nl-NL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9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46065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,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16" name="Content Placeholder 8"/>
          <p:cNvSpPr>
            <a:spLocks noGrp="1"/>
          </p:cNvSpPr>
          <p:nvPr>
            <p:ph sz="quarter" idx="16"/>
          </p:nvPr>
        </p:nvSpPr>
        <p:spPr>
          <a:xfrm>
            <a:off x="142875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rgbClr val="4FB3CF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3132000" y="1412875"/>
            <a:ext cx="2880000" cy="4802188"/>
          </a:xfrm>
          <a:prstGeom prst="roundRect">
            <a:avLst>
              <a:gd name="adj" fmla="val 5057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 b="0" baseline="0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8"/>
          </p:nvPr>
        </p:nvSpPr>
        <p:spPr>
          <a:xfrm>
            <a:off x="6120000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rgbClr val="4FB3CF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47" y="6380909"/>
            <a:ext cx="576716" cy="238262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57500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751664D-9539-FC46-A28C-257AE94C2A5F}" type="datetime1">
              <a:rPr lang="en-GB" smtClean="0"/>
              <a:t>04/06/2013</a:t>
            </a:fld>
            <a:endParaRPr lang="nl-NL" dirty="0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TNC 2013, 2-6 June, Maastricht, Netherlands</a:t>
            </a:r>
            <a:endParaRPr lang="nl-NL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9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69827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, 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16" name="Content Placeholder 8"/>
          <p:cNvSpPr>
            <a:spLocks noGrp="1"/>
          </p:cNvSpPr>
          <p:nvPr>
            <p:ph sz="quarter" idx="16"/>
          </p:nvPr>
        </p:nvSpPr>
        <p:spPr>
          <a:xfrm>
            <a:off x="142875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rgbClr val="4FB3CF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6121125" y="1412875"/>
            <a:ext cx="2880000" cy="4802188"/>
          </a:xfrm>
          <a:prstGeom prst="roundRect">
            <a:avLst>
              <a:gd name="adj" fmla="val 5057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 b="0" baseline="0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8"/>
          </p:nvPr>
        </p:nvSpPr>
        <p:spPr>
          <a:xfrm>
            <a:off x="3132000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rgbClr val="4FB3CF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47" y="6380909"/>
            <a:ext cx="576716" cy="238262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57500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2E3854E-F8DB-244E-AD4F-2331035464EC}" type="datetime1">
              <a:rPr lang="en-GB" smtClean="0"/>
              <a:t>04/06/2013</a:t>
            </a:fld>
            <a:endParaRPr lang="nl-NL" dirty="0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TNC 2013, 2-6 June, Maastricht, Netherlands</a:t>
            </a:r>
            <a:endParaRPr lang="nl-NL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9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19845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, foto, highl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16" name="Content Placeholder 8"/>
          <p:cNvSpPr>
            <a:spLocks noGrp="1"/>
          </p:cNvSpPr>
          <p:nvPr>
            <p:ph sz="quarter" idx="16"/>
          </p:nvPr>
        </p:nvSpPr>
        <p:spPr>
          <a:xfrm>
            <a:off x="3131753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rgbClr val="4FB3CF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121125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rgbClr val="4FB3CF"/>
          </a:solidFill>
        </p:spPr>
        <p:txBody>
          <a:bodyPr lIns="90000" tIns="648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142874" y="1412875"/>
            <a:ext cx="2880000" cy="4802188"/>
          </a:xfrm>
          <a:prstGeom prst="roundRect">
            <a:avLst>
              <a:gd name="adj" fmla="val 5057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 b="0" baseline="0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12" name="Rounded Rectangle 11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47" y="6380909"/>
            <a:ext cx="576716" cy="238262"/>
          </a:xfrm>
          <a:prstGeom prst="rect">
            <a:avLst/>
          </a:prstGeom>
        </p:spPr>
      </p:pic>
      <p:sp>
        <p:nvSpPr>
          <p:cNvPr id="1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57500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413125D-FB83-6748-99C7-4F8772408BF3}" type="datetime1">
              <a:rPr lang="en-GB" smtClean="0"/>
              <a:t>04/06/2013</a:t>
            </a:fld>
            <a:endParaRPr lang="nl-NL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TNC 2013, 2-6 June, Maastricht, Netherlands</a:t>
            </a:r>
            <a:endParaRPr lang="nl-NL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9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882663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, foto, 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3132000" y="1412875"/>
            <a:ext cx="2880000" cy="4802188"/>
          </a:xfrm>
          <a:prstGeom prst="roundRect">
            <a:avLst>
              <a:gd name="adj" fmla="val 5057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 b="0" baseline="0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142875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rgbClr val="4FB3CF"/>
          </a:solidFill>
        </p:spPr>
        <p:txBody>
          <a:bodyPr lIns="90000" tIns="648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6" name="Content Placeholder 8"/>
          <p:cNvSpPr>
            <a:spLocks noGrp="1"/>
          </p:cNvSpPr>
          <p:nvPr>
            <p:ph sz="quarter" idx="16"/>
          </p:nvPr>
        </p:nvSpPr>
        <p:spPr>
          <a:xfrm>
            <a:off x="6120000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rgbClr val="4FB3CF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47" y="6380909"/>
            <a:ext cx="576716" cy="238262"/>
          </a:xfrm>
          <a:prstGeom prst="rect">
            <a:avLst/>
          </a:prstGeom>
        </p:spPr>
      </p:pic>
      <p:sp>
        <p:nvSpPr>
          <p:cNvPr id="1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57500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4D46C63-29C9-4C40-BEB9-703FB2A78FD6}" type="datetime1">
              <a:rPr lang="en-GB" smtClean="0"/>
              <a:t>04/06/2013</a:t>
            </a:fld>
            <a:endParaRPr lang="nl-NL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TNC 2013, 2-6 June, Maastricht, Netherlands</a:t>
            </a:r>
            <a:endParaRPr lang="nl-NL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9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967668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, foto, highligh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8"/>
          <p:cNvSpPr>
            <a:spLocks noGrp="1"/>
          </p:cNvSpPr>
          <p:nvPr>
            <p:ph sz="quarter" idx="16"/>
          </p:nvPr>
        </p:nvSpPr>
        <p:spPr>
          <a:xfrm>
            <a:off x="142875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rgbClr val="4FB3CF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6121125" y="1412875"/>
            <a:ext cx="2880000" cy="4802188"/>
          </a:xfrm>
          <a:prstGeom prst="roundRect">
            <a:avLst>
              <a:gd name="adj" fmla="val 5057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 b="0" baseline="0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3132000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rgbClr val="4FB3CF"/>
          </a:solidFill>
        </p:spPr>
        <p:txBody>
          <a:bodyPr lIns="90000" tIns="648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47" y="6380909"/>
            <a:ext cx="576716" cy="238262"/>
          </a:xfrm>
          <a:prstGeom prst="rect">
            <a:avLst/>
          </a:prstGeom>
        </p:spPr>
      </p:pic>
      <p:sp>
        <p:nvSpPr>
          <p:cNvPr id="1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57500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FCB67D2-1630-DE49-9C0E-7CD775E6D0C0}" type="datetime1">
              <a:rPr lang="en-GB" smtClean="0"/>
              <a:t>04/06/2013</a:t>
            </a:fld>
            <a:endParaRPr lang="nl-NL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TNC 2013, 2-6 June, Maastricht, Netherlands</a:t>
            </a:r>
            <a:endParaRPr lang="nl-NL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9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83951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, foto, highligh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121125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rgbClr val="4FB3CF"/>
          </a:solidFill>
        </p:spPr>
        <p:txBody>
          <a:bodyPr lIns="90000" tIns="648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6" name="Content Placeholder 8"/>
          <p:cNvSpPr>
            <a:spLocks noGrp="1"/>
          </p:cNvSpPr>
          <p:nvPr>
            <p:ph sz="quarter" idx="16"/>
          </p:nvPr>
        </p:nvSpPr>
        <p:spPr>
          <a:xfrm>
            <a:off x="142875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rgbClr val="4FB3CF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3132000" y="1412875"/>
            <a:ext cx="2880000" cy="4802188"/>
          </a:xfrm>
          <a:prstGeom prst="roundRect">
            <a:avLst>
              <a:gd name="adj" fmla="val 5057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 b="0" baseline="0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12" name="Rounded Rectangle 11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47" y="6380909"/>
            <a:ext cx="576716" cy="238262"/>
          </a:xfrm>
          <a:prstGeom prst="rect">
            <a:avLst/>
          </a:prstGeom>
        </p:spPr>
      </p:pic>
      <p:sp>
        <p:nvSpPr>
          <p:cNvPr id="1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57500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83A84211-9B79-8948-997B-28D09F588494}" type="datetime1">
              <a:rPr lang="en-GB" smtClean="0"/>
              <a:t>04/06/2013</a:t>
            </a:fld>
            <a:endParaRPr lang="nl-NL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TNC 2013, 2-6 June, Maastricht, Netherlands</a:t>
            </a:r>
            <a:endParaRPr lang="nl-NL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9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2196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, fot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voorkant Bieb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80629"/>
            <a:ext cx="9144000" cy="53645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000"/>
            <a:ext cx="9144000" cy="396240"/>
          </a:xfrm>
          <a:prstGeom prst="rect">
            <a:avLst/>
          </a:prstGeom>
        </p:spPr>
      </p:pic>
      <p:sp>
        <p:nvSpPr>
          <p:cNvPr id="14" name="AutoShape 2"/>
          <p:cNvSpPr>
            <a:spLocks/>
          </p:cNvSpPr>
          <p:nvPr userDrawn="1"/>
        </p:nvSpPr>
        <p:spPr bwMode="auto">
          <a:xfrm>
            <a:off x="6590755" y="5562000"/>
            <a:ext cx="2409737" cy="1152000"/>
          </a:xfrm>
          <a:prstGeom prst="roundRect">
            <a:avLst>
              <a:gd name="adj" fmla="val 11415"/>
            </a:avLst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1"/>
            <a:endParaRPr lang="nl-NL" sz="2000" noProof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"/>
          </p:nvPr>
        </p:nvSpPr>
        <p:spPr>
          <a:xfrm>
            <a:off x="288000" y="1548000"/>
            <a:ext cx="8568000" cy="576000"/>
          </a:xfrm>
          <a:prstGeom prst="roundRect">
            <a:avLst>
              <a:gd name="adj" fmla="val 24321"/>
            </a:avLst>
          </a:prstGeom>
          <a:solidFill>
            <a:schemeClr val="accent1"/>
          </a:solidFill>
        </p:spPr>
        <p:txBody>
          <a:bodyPr lIns="79200" tIns="0" rIns="144000" bIns="0" anchor="ctr" anchorCtr="0">
            <a:normAutofit/>
          </a:bodyPr>
          <a:lstStyle>
            <a:lvl1pPr marL="0" indent="0" algn="l">
              <a:buNone/>
              <a:defRPr sz="20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nl-NL" noProof="0" dirty="0"/>
          </a:p>
        </p:txBody>
      </p:sp>
      <p:sp>
        <p:nvSpPr>
          <p:cNvPr id="17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88000" y="288000"/>
            <a:ext cx="8568000" cy="1152000"/>
          </a:xfrm>
          <a:prstGeom prst="roundRect">
            <a:avLst>
              <a:gd name="adj" fmla="val 12645"/>
            </a:avLst>
          </a:prstGeom>
          <a:solidFill>
            <a:schemeClr val="accent1"/>
          </a:solidFill>
        </p:spPr>
        <p:txBody>
          <a:bodyPr lIns="79200" tIns="0" rIns="144000" bIns="0" anchor="ctr" anchorCtr="0">
            <a:noAutofit/>
          </a:bodyPr>
          <a:lstStyle>
            <a:lvl1pPr algn="l"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noProof="0" dirty="0" smtClean="0"/>
              <a:t>CLICK TO EDIT MASTER TITLE STYLE</a:t>
            </a:r>
            <a:endParaRPr lang="nl-NL" noProof="0" dirty="0"/>
          </a:p>
        </p:txBody>
      </p:sp>
      <p:sp>
        <p:nvSpPr>
          <p:cNvPr id="18" name="Text Placeholder 4"/>
          <p:cNvSpPr>
            <a:spLocks noGrp="1"/>
          </p:cNvSpPr>
          <p:nvPr userDrawn="1">
            <p:ph type="body" sz="quarter" idx="10"/>
          </p:nvPr>
        </p:nvSpPr>
        <p:spPr>
          <a:xfrm>
            <a:off x="144000" y="5562000"/>
            <a:ext cx="6768938" cy="1152000"/>
          </a:xfrm>
          <a:prstGeom prst="roundRect">
            <a:avLst>
              <a:gd name="adj" fmla="val 12548"/>
            </a:avLst>
          </a:prstGeom>
          <a:solidFill>
            <a:schemeClr val="accent1"/>
          </a:solidFill>
        </p:spPr>
        <p:txBody>
          <a:bodyPr lIns="234000" tIns="0" rIns="432000" bIns="0" anchor="ctr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095" y="5810374"/>
            <a:ext cx="1687056" cy="69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833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slide teks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2875" y="153525"/>
            <a:ext cx="8858250" cy="6052014"/>
          </a:xfrm>
          <a:prstGeom prst="roundRect">
            <a:avLst>
              <a:gd name="adj" fmla="val 2416"/>
            </a:avLst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/>
          </a:bodyPr>
          <a:lstStyle>
            <a:lvl1pPr marL="0" indent="0">
              <a:buNone/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87337" y="293687"/>
            <a:ext cx="4217987" cy="1119187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287337" y="1585913"/>
            <a:ext cx="4217987" cy="2591804"/>
          </a:xfrm>
          <a:prstGeom prst="roundRect">
            <a:avLst>
              <a:gd name="adj" fmla="val 5184"/>
            </a:avLst>
          </a:prstGeom>
          <a:solidFill>
            <a:schemeClr val="bg1"/>
          </a:solidFill>
          <a:ln w="12700">
            <a:solidFill>
              <a:srgbClr val="4FB3CF"/>
            </a:solidFill>
          </a:ln>
        </p:spPr>
        <p:txBody>
          <a:bodyPr lIns="79200" tIns="61200" rIns="14400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5" name="Rounded Rectangle 14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47" y="6380909"/>
            <a:ext cx="576716" cy="238262"/>
          </a:xfrm>
          <a:prstGeom prst="rect">
            <a:avLst/>
          </a:prstGeom>
        </p:spPr>
      </p:pic>
      <p:sp>
        <p:nvSpPr>
          <p:cNvPr id="18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2"/>
          <p:cNvSpPr>
            <a:spLocks noGrp="1"/>
          </p:cNvSpPr>
          <p:nvPr>
            <p:ph type="dt" sz="half" idx="10"/>
          </p:nvPr>
        </p:nvSpPr>
        <p:spPr>
          <a:xfrm>
            <a:off x="57500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0E0ABDD-A575-B44D-BC23-09B51D3F843C}" type="datetime1">
              <a:rPr lang="en-GB" smtClean="0"/>
              <a:t>04/06/2013</a:t>
            </a:fld>
            <a:endParaRPr lang="nl-NL" dirty="0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TNC 2013, 2-6 June, Maastricht, Netherlands</a:t>
            </a:r>
            <a:endParaRPr lang="nl-NL" dirty="0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9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28970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slide,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2875" y="153525"/>
            <a:ext cx="8858250" cy="6052014"/>
          </a:xfrm>
          <a:prstGeom prst="roundRect">
            <a:avLst>
              <a:gd name="adj" fmla="val 2416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636782" y="293687"/>
            <a:ext cx="4217987" cy="1119187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640263" y="1585913"/>
            <a:ext cx="4217987" cy="2591804"/>
          </a:xfrm>
          <a:prstGeom prst="roundRect">
            <a:avLst>
              <a:gd name="adj" fmla="val 5184"/>
            </a:avLst>
          </a:prstGeom>
          <a:solidFill>
            <a:schemeClr val="bg1"/>
          </a:solidFill>
          <a:ln w="12700">
            <a:solidFill>
              <a:srgbClr val="4FB3CF"/>
            </a:solidFill>
          </a:ln>
        </p:spPr>
        <p:txBody>
          <a:bodyPr lIns="79200" tIns="61200" rIns="14400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6" name="Rounded Rectangle 15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47" y="6380909"/>
            <a:ext cx="576716" cy="238262"/>
          </a:xfrm>
          <a:prstGeom prst="rect">
            <a:avLst/>
          </a:prstGeom>
        </p:spPr>
      </p:pic>
      <p:sp>
        <p:nvSpPr>
          <p:cNvPr id="18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2"/>
          <p:cNvSpPr>
            <a:spLocks noGrp="1"/>
          </p:cNvSpPr>
          <p:nvPr>
            <p:ph type="dt" sz="half" idx="10"/>
          </p:nvPr>
        </p:nvSpPr>
        <p:spPr>
          <a:xfrm>
            <a:off x="57500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4E6EE55-E021-D44F-9025-5F9713489CE9}" type="datetime1">
              <a:rPr lang="en-GB" smtClean="0"/>
              <a:t>04/06/2013</a:t>
            </a:fld>
            <a:endParaRPr lang="nl-NL" dirty="0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TNC 2013, 2-6 June, Maastricht, Netherlands</a:t>
            </a:r>
            <a:endParaRPr lang="nl-NL" dirty="0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9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03433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me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47" y="6380909"/>
            <a:ext cx="576716" cy="238262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57500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03BCA71-DD17-9741-A0E5-5ADC06B9982D}" type="datetime1">
              <a:rPr lang="en-GB" smtClean="0"/>
              <a:t>04/06/2013</a:t>
            </a:fld>
            <a:endParaRPr lang="nl-NL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TNC 2013, 2-6 June, Maastricht, Netherlands</a:t>
            </a:r>
            <a:endParaRPr lang="nl-NL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9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096382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1792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Sur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52400"/>
            <a:ext cx="8856000" cy="6573838"/>
          </a:xfrm>
          <a:prstGeom prst="roundRect">
            <a:avLst>
              <a:gd name="adj" fmla="val 2164"/>
            </a:avLst>
          </a:prstGeom>
          <a:solidFill>
            <a:srgbClr val="4FB3C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50809" y="2395428"/>
            <a:ext cx="439978" cy="48768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556324" y="4105536"/>
            <a:ext cx="51835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 smtClean="0">
                <a:latin typeface="Verdana"/>
              </a:rPr>
              <a:t>W</a:t>
            </a:r>
            <a:endParaRPr lang="en-US" sz="3200" b="1" dirty="0">
              <a:latin typeface="Verdana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/>
          <a:srcRect l="15710" t="25985" r="10978" b="26771"/>
          <a:stretch/>
        </p:blipFill>
        <p:spPr>
          <a:xfrm>
            <a:off x="582213" y="838200"/>
            <a:ext cx="504000" cy="3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/>
          <a:srcRect l="16248" t="16610" r="12305" b="16953"/>
          <a:stretch/>
        </p:blipFill>
        <p:spPr>
          <a:xfrm>
            <a:off x="582213" y="4980593"/>
            <a:ext cx="432000" cy="43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print"/>
          <a:srcRect l="20095" t="23375" r="24921" b="18180"/>
          <a:stretch/>
        </p:blipFill>
        <p:spPr>
          <a:xfrm>
            <a:off x="582213" y="1580814"/>
            <a:ext cx="504000" cy="432000"/>
          </a:xfrm>
          <a:prstGeom prst="rect">
            <a:avLst/>
          </a:prstGeom>
        </p:spPr>
      </p:pic>
      <p:pic>
        <p:nvPicPr>
          <p:cNvPr id="13" name="Picture 12" descr="linked.png"/>
          <p:cNvPicPr>
            <a:picLocks noChangeAspect="1"/>
          </p:cNvPicPr>
          <p:nvPr userDrawn="1"/>
        </p:nvPicPr>
        <p:blipFill>
          <a:blip r:embed="rId6" cstate="print"/>
          <a:srcRect l="10784" t="10784" r="10784" b="10784"/>
          <a:stretch>
            <a:fillRect/>
          </a:stretch>
        </p:blipFill>
        <p:spPr>
          <a:xfrm>
            <a:off x="585831" y="3265722"/>
            <a:ext cx="457200" cy="457200"/>
          </a:xfrm>
          <a:prstGeom prst="rect">
            <a:avLst/>
          </a:prstGeom>
        </p:spPr>
      </p:pic>
      <p:sp>
        <p:nvSpPr>
          <p:cNvPr id="1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259721" y="883200"/>
            <a:ext cx="7596941" cy="270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[Email]</a:t>
            </a:r>
            <a:endParaRPr lang="nl-NL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5795205"/>
            <a:ext cx="1193814" cy="419858"/>
          </a:xfrm>
          <a:prstGeom prst="rect">
            <a:avLst/>
          </a:prstGeom>
        </p:spPr>
      </p:pic>
      <p:sp>
        <p:nvSpPr>
          <p:cNvPr id="1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259721" y="1621333"/>
            <a:ext cx="7596941" cy="270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[@</a:t>
            </a:r>
            <a:r>
              <a:rPr lang="en-US" dirty="0" err="1" smtClean="0"/>
              <a:t>twiternaam</a:t>
            </a:r>
            <a:r>
              <a:rPr lang="en-US" dirty="0" smtClean="0"/>
              <a:t>]</a:t>
            </a:r>
            <a:endParaRPr lang="nl-NL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59721" y="2504268"/>
            <a:ext cx="7596941" cy="270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[Skype </a:t>
            </a:r>
            <a:r>
              <a:rPr lang="en-US" dirty="0" err="1" smtClean="0"/>
              <a:t>adres</a:t>
            </a:r>
            <a:r>
              <a:rPr lang="en-US" dirty="0" smtClean="0"/>
              <a:t>]</a:t>
            </a:r>
            <a:endParaRPr lang="nl-NL" dirty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259721" y="3359322"/>
            <a:ext cx="7596941" cy="270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[LinkedIn </a:t>
            </a:r>
            <a:r>
              <a:rPr lang="en-US" dirty="0" err="1" smtClean="0"/>
              <a:t>adres</a:t>
            </a:r>
            <a:r>
              <a:rPr lang="en-US" dirty="0" smtClean="0"/>
              <a:t>]</a:t>
            </a:r>
            <a:endParaRPr lang="nl-NL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1259721" y="4216757"/>
            <a:ext cx="7596941" cy="270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www.surf.nl</a:t>
            </a:r>
            <a:endParaRPr lang="nl-NL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1259721" y="5061593"/>
            <a:ext cx="7596941" cy="270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</a:t>
            </a:r>
            <a:r>
              <a:rPr lang="en-US" dirty="0" err="1" smtClean="0"/>
              <a:t>Telefoon</a:t>
            </a:r>
            <a:r>
              <a:rPr lang="en-US" dirty="0" smtClean="0"/>
              <a:t>]</a:t>
            </a:r>
            <a:endParaRPr lang="nl-NL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2114026" y="5889129"/>
            <a:ext cx="6742636" cy="270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Creative Commons “Attribution” license:</a:t>
            </a:r>
          </a:p>
          <a:p>
            <a:pPr lvl="0"/>
            <a:r>
              <a:rPr lang="en-US" dirty="0" smtClean="0"/>
              <a:t>http://creativecommons.org/licenses/by/3.0/</a:t>
            </a:r>
            <a:endParaRPr lang="nl-NL" dirty="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095" y="5810374"/>
            <a:ext cx="1687056" cy="69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703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Surf bla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52400"/>
            <a:ext cx="8856000" cy="6573838"/>
          </a:xfrm>
          <a:prstGeom prst="roundRect">
            <a:avLst>
              <a:gd name="adj" fmla="val 2164"/>
            </a:avLst>
          </a:prstGeom>
          <a:solidFill>
            <a:srgbClr val="4FB3C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095" y="5810374"/>
            <a:ext cx="1687056" cy="69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775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52400"/>
            <a:ext cx="8856000" cy="6573838"/>
          </a:xfrm>
          <a:prstGeom prst="roundRect">
            <a:avLst>
              <a:gd name="adj" fmla="val 2164"/>
            </a:avLst>
          </a:prstGeom>
          <a:solidFill>
            <a:srgbClr val="4FB3C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3" descr="SURF_what SURF can do_fc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0" y="5420158"/>
            <a:ext cx="3888432" cy="85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305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slide met logo 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52400"/>
            <a:ext cx="8856000" cy="6573838"/>
          </a:xfrm>
          <a:prstGeom prst="roundRect">
            <a:avLst>
              <a:gd name="adj" fmla="val 2164"/>
            </a:avLst>
          </a:prstGeom>
          <a:solidFill>
            <a:srgbClr val="4FB3C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3" descr="SURF_what SURF can do_fc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0" y="5420158"/>
            <a:ext cx="3888432" cy="8531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5422229"/>
            <a:ext cx="1474750" cy="5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694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52400"/>
            <a:ext cx="8856000" cy="6573838"/>
          </a:xfrm>
          <a:prstGeom prst="roundRect">
            <a:avLst>
              <a:gd name="adj" fmla="val 2164"/>
            </a:avLst>
          </a:prstGeom>
          <a:solidFill>
            <a:srgbClr val="4FB3C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3" descr="SURF_what SURF can do_fc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0" y="5420158"/>
            <a:ext cx="3888432" cy="85315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6263" y="1412874"/>
            <a:ext cx="3994150" cy="3511463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72046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met tekst en logo 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52400"/>
            <a:ext cx="8856000" cy="6573838"/>
          </a:xfrm>
          <a:prstGeom prst="roundRect">
            <a:avLst>
              <a:gd name="adj" fmla="val 2164"/>
            </a:avLst>
          </a:prstGeom>
          <a:solidFill>
            <a:srgbClr val="4FB3C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3" descr="SURF_what SURF can do_fc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0" y="5420158"/>
            <a:ext cx="3888432" cy="85315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6263" y="1412874"/>
            <a:ext cx="3994150" cy="3511463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5422229"/>
            <a:ext cx="1474750" cy="5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21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, f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8" descr="Onderzoeksdata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08064"/>
            <a:ext cx="9144000" cy="53820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000"/>
            <a:ext cx="9144000" cy="396240"/>
          </a:xfrm>
          <a:prstGeom prst="rect">
            <a:avLst/>
          </a:prstGeom>
        </p:spPr>
      </p:pic>
      <p:sp>
        <p:nvSpPr>
          <p:cNvPr id="14" name="AutoShape 2"/>
          <p:cNvSpPr>
            <a:spLocks/>
          </p:cNvSpPr>
          <p:nvPr userDrawn="1"/>
        </p:nvSpPr>
        <p:spPr bwMode="auto">
          <a:xfrm>
            <a:off x="6590755" y="5562000"/>
            <a:ext cx="2409737" cy="1152000"/>
          </a:xfrm>
          <a:prstGeom prst="roundRect">
            <a:avLst>
              <a:gd name="adj" fmla="val 11415"/>
            </a:avLst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1"/>
            <a:endParaRPr lang="nl-NL" sz="2000" noProof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"/>
          </p:nvPr>
        </p:nvSpPr>
        <p:spPr>
          <a:xfrm>
            <a:off x="288000" y="1548000"/>
            <a:ext cx="8568000" cy="576000"/>
          </a:xfrm>
          <a:prstGeom prst="roundRect">
            <a:avLst>
              <a:gd name="adj" fmla="val 24321"/>
            </a:avLst>
          </a:prstGeom>
          <a:solidFill>
            <a:schemeClr val="accent1"/>
          </a:solidFill>
        </p:spPr>
        <p:txBody>
          <a:bodyPr lIns="79200" tIns="0" rIns="144000" bIns="0" anchor="ctr" anchorCtr="0">
            <a:normAutofit/>
          </a:bodyPr>
          <a:lstStyle>
            <a:lvl1pPr marL="0" indent="0" algn="l">
              <a:buNone/>
              <a:defRPr sz="20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nl-NL" noProof="0" dirty="0"/>
          </a:p>
        </p:txBody>
      </p:sp>
      <p:sp>
        <p:nvSpPr>
          <p:cNvPr id="17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88000" y="288000"/>
            <a:ext cx="8568000" cy="1152000"/>
          </a:xfrm>
          <a:prstGeom prst="roundRect">
            <a:avLst>
              <a:gd name="adj" fmla="val 12645"/>
            </a:avLst>
          </a:prstGeom>
          <a:solidFill>
            <a:schemeClr val="accent1"/>
          </a:solidFill>
        </p:spPr>
        <p:txBody>
          <a:bodyPr lIns="79200" tIns="0" rIns="144000" bIns="0" anchor="ctr" anchorCtr="0">
            <a:noAutofit/>
          </a:bodyPr>
          <a:lstStyle>
            <a:lvl1pPr algn="l"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noProof="0" dirty="0" smtClean="0"/>
              <a:t>CLICK TO EDIT MASTER TITLE STYLE</a:t>
            </a:r>
            <a:endParaRPr lang="nl-NL" noProof="0" dirty="0"/>
          </a:p>
        </p:txBody>
      </p:sp>
      <p:sp>
        <p:nvSpPr>
          <p:cNvPr id="18" name="Text Placeholder 4"/>
          <p:cNvSpPr>
            <a:spLocks noGrp="1"/>
          </p:cNvSpPr>
          <p:nvPr userDrawn="1">
            <p:ph type="body" sz="quarter" idx="10"/>
          </p:nvPr>
        </p:nvSpPr>
        <p:spPr>
          <a:xfrm>
            <a:off x="144000" y="5562000"/>
            <a:ext cx="6768938" cy="1152000"/>
          </a:xfrm>
          <a:prstGeom prst="roundRect">
            <a:avLst>
              <a:gd name="adj" fmla="val 12548"/>
            </a:avLst>
          </a:prstGeom>
          <a:solidFill>
            <a:schemeClr val="accent1"/>
          </a:solidFill>
        </p:spPr>
        <p:txBody>
          <a:bodyPr lIns="234000" tIns="0" rIns="432000" bIns="0" anchor="ctr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095" y="5810374"/>
            <a:ext cx="1687056" cy="69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088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met person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52400"/>
            <a:ext cx="8856000" cy="6573838"/>
          </a:xfrm>
          <a:prstGeom prst="roundRect">
            <a:avLst>
              <a:gd name="adj" fmla="val 2164"/>
            </a:avLst>
          </a:prstGeom>
          <a:solidFill>
            <a:srgbClr val="4FB3C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3" descr="SURF_what SURF can do_fc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0" y="5420158"/>
            <a:ext cx="3888432" cy="85315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76263" y="1412875"/>
            <a:ext cx="3994150" cy="270000"/>
          </a:xfrm>
        </p:spPr>
        <p:txBody>
          <a:bodyPr>
            <a:normAutofit/>
          </a:bodyPr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</a:t>
            </a:r>
            <a:r>
              <a:rPr lang="en-US" dirty="0" err="1" smtClean="0"/>
              <a:t>Naam</a:t>
            </a:r>
            <a:r>
              <a:rPr lang="en-US" dirty="0" smtClean="0"/>
              <a:t>]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76263" y="1886634"/>
            <a:ext cx="3994612" cy="270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600" dirty="0" smtClean="0">
                <a:solidFill>
                  <a:schemeClr val="bg1"/>
                </a:solidFill>
              </a:rPr>
              <a:t>www.surf.net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76263" y="1649754"/>
            <a:ext cx="3994150" cy="270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[Email]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38598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met personalia en logo 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52400"/>
            <a:ext cx="8856000" cy="6573838"/>
          </a:xfrm>
          <a:prstGeom prst="roundRect">
            <a:avLst>
              <a:gd name="adj" fmla="val 2164"/>
            </a:avLst>
          </a:prstGeom>
          <a:solidFill>
            <a:srgbClr val="4FB3C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3" descr="SURF_what SURF can do_fc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0" y="5420158"/>
            <a:ext cx="3888432" cy="85315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76263" y="1412875"/>
            <a:ext cx="3994150" cy="270000"/>
          </a:xfrm>
        </p:spPr>
        <p:txBody>
          <a:bodyPr>
            <a:normAutofit/>
          </a:bodyPr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</a:t>
            </a:r>
            <a:r>
              <a:rPr lang="en-US" dirty="0" err="1" smtClean="0"/>
              <a:t>Naam</a:t>
            </a:r>
            <a:r>
              <a:rPr lang="en-US" dirty="0" smtClean="0"/>
              <a:t>]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76263" y="1886634"/>
            <a:ext cx="3994612" cy="270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600" dirty="0" smtClean="0">
                <a:solidFill>
                  <a:schemeClr val="bg1"/>
                </a:solidFill>
              </a:rPr>
              <a:t>www.surf.net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76263" y="1649754"/>
            <a:ext cx="3994150" cy="270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[Email]</a:t>
            </a:r>
            <a:endParaRPr lang="nl-NL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5422229"/>
            <a:ext cx="1474750" cy="518662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3901248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52400"/>
            <a:ext cx="8856000" cy="6573838"/>
          </a:xfrm>
          <a:prstGeom prst="roundRect">
            <a:avLst>
              <a:gd name="adj" fmla="val 2164"/>
            </a:avLst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875" y="5417569"/>
            <a:ext cx="3875983" cy="84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147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2 met logo 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52400"/>
            <a:ext cx="8856000" cy="6573838"/>
          </a:xfrm>
          <a:prstGeom prst="roundRect">
            <a:avLst>
              <a:gd name="adj" fmla="val 2164"/>
            </a:avLst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875" y="5417569"/>
            <a:ext cx="3875983" cy="8473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5422229"/>
            <a:ext cx="1474750" cy="51866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736099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2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52400"/>
            <a:ext cx="8856000" cy="6573838"/>
          </a:xfrm>
          <a:prstGeom prst="roundRect">
            <a:avLst>
              <a:gd name="adj" fmla="val 2164"/>
            </a:avLst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875" y="5417569"/>
            <a:ext cx="3875983" cy="84735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6263" y="1412874"/>
            <a:ext cx="3994150" cy="3511463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8073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2 met tekst en logo 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52400"/>
            <a:ext cx="8856000" cy="6573838"/>
          </a:xfrm>
          <a:prstGeom prst="roundRect">
            <a:avLst>
              <a:gd name="adj" fmla="val 2164"/>
            </a:avLst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875" y="5417569"/>
            <a:ext cx="3875983" cy="84735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6263" y="1412874"/>
            <a:ext cx="3994150" cy="3511463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5422229"/>
            <a:ext cx="1474750" cy="51866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031597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2 met person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52400"/>
            <a:ext cx="8856000" cy="6573838"/>
          </a:xfrm>
          <a:prstGeom prst="roundRect">
            <a:avLst>
              <a:gd name="adj" fmla="val 2164"/>
            </a:avLst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875" y="5417569"/>
            <a:ext cx="3875983" cy="847358"/>
          </a:xfrm>
          <a:prstGeom prst="rect">
            <a:avLst/>
          </a:prstGeom>
        </p:spPr>
      </p:pic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76263" y="1412875"/>
            <a:ext cx="3994150" cy="270000"/>
          </a:xfrm>
        </p:spPr>
        <p:txBody>
          <a:bodyPr>
            <a:normAutofit/>
          </a:bodyPr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</a:t>
            </a:r>
            <a:r>
              <a:rPr lang="en-US" dirty="0" err="1" smtClean="0"/>
              <a:t>Naam</a:t>
            </a:r>
            <a:r>
              <a:rPr lang="en-US" dirty="0" smtClean="0"/>
              <a:t>]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76263" y="1886634"/>
            <a:ext cx="3994612" cy="270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600" dirty="0" smtClean="0">
                <a:solidFill>
                  <a:schemeClr val="bg1"/>
                </a:solidFill>
              </a:rPr>
              <a:t>www.surf.net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76263" y="1649754"/>
            <a:ext cx="3994150" cy="270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[Email]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560041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2 met personalia en CC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52400"/>
            <a:ext cx="8856000" cy="6573838"/>
          </a:xfrm>
          <a:prstGeom prst="roundRect">
            <a:avLst>
              <a:gd name="adj" fmla="val 2164"/>
            </a:avLst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875" y="5417569"/>
            <a:ext cx="3875983" cy="847358"/>
          </a:xfrm>
          <a:prstGeom prst="rect">
            <a:avLst/>
          </a:prstGeom>
        </p:spPr>
      </p:pic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76263" y="1412875"/>
            <a:ext cx="3994150" cy="270000"/>
          </a:xfrm>
        </p:spPr>
        <p:txBody>
          <a:bodyPr>
            <a:normAutofit/>
          </a:bodyPr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</a:t>
            </a:r>
            <a:r>
              <a:rPr lang="en-US" dirty="0" err="1" smtClean="0"/>
              <a:t>Naam</a:t>
            </a:r>
            <a:r>
              <a:rPr lang="en-US" dirty="0" smtClean="0"/>
              <a:t>]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76263" y="1886634"/>
            <a:ext cx="3994612" cy="270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600" dirty="0" smtClean="0">
                <a:solidFill>
                  <a:schemeClr val="bg1"/>
                </a:solidFill>
              </a:rPr>
              <a:t>www.surf.net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76263" y="1649754"/>
            <a:ext cx="3994150" cy="270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[Email]</a:t>
            </a:r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5422229"/>
            <a:ext cx="1474750" cy="51866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70753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47" y="6380909"/>
            <a:ext cx="576716" cy="238262"/>
          </a:xfrm>
          <a:prstGeom prst="rect">
            <a:avLst/>
          </a:prstGeom>
        </p:spPr>
      </p:pic>
      <p:sp>
        <p:nvSpPr>
          <p:cNvPr id="12" name="Rounded Rectangle 11"/>
          <p:cNvSpPr/>
          <p:nvPr userDrawn="1"/>
        </p:nvSpPr>
        <p:spPr>
          <a:xfrm>
            <a:off x="142875" y="1412875"/>
            <a:ext cx="8856000" cy="4787900"/>
          </a:xfrm>
          <a:prstGeom prst="roundRect">
            <a:avLst>
              <a:gd name="adj" fmla="val 2940"/>
            </a:avLst>
          </a:prstGeom>
          <a:noFill/>
          <a:ln w="12700">
            <a:solidFill>
              <a:srgbClr val="4FB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500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835EFE0-8E0F-9448-8360-417BD07A6463}" type="datetime1">
              <a:rPr lang="en-GB" smtClean="0"/>
              <a:t>04/06/2013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TNC 2013, 2-6 June, Maastricht, Netherlands</a:t>
            </a:r>
            <a:endParaRPr lang="nl-NL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9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C2415D5D-D26D-8245-8A6A-E896433A2A4E}" type="slidenum">
              <a:rPr lang="nl-NL" smtClean="0"/>
              <a:t>‹#›</a:t>
            </a:fld>
            <a:r>
              <a:rPr lang="nl-NL" dirty="0" smtClean="0"/>
              <a:t>/29</a:t>
            </a:r>
            <a:endParaRPr lang="nl-NL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287337" y="1558799"/>
            <a:ext cx="8568000" cy="450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3" name="Footer Placeholder 3"/>
          <p:cNvSpPr txBox="1">
            <a:spLocks/>
          </p:cNvSpPr>
          <p:nvPr userDrawn="1"/>
        </p:nvSpPr>
        <p:spPr>
          <a:xfrm>
            <a:off x="142875" y="6282000"/>
            <a:ext cx="6690188" cy="432000"/>
          </a:xfrm>
          <a:prstGeom prst="rect">
            <a:avLst/>
          </a:prstGeom>
        </p:spPr>
        <p:txBody>
          <a:bodyPr lIns="144000" tIns="0" rIns="0" bIns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TNC 2013, 2-6 </a:t>
            </a:r>
            <a:r>
              <a:rPr lang="nl-NL" dirty="0" err="1" smtClean="0"/>
              <a:t>June</a:t>
            </a:r>
            <a:r>
              <a:rPr lang="nl-NL" dirty="0" smtClean="0"/>
              <a:t>, Maastricht, Netherlands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49931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1 kolom, geen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 userDrawn="1"/>
        </p:nvSpPr>
        <p:spPr>
          <a:xfrm>
            <a:off x="142875" y="1412874"/>
            <a:ext cx="8856000" cy="5313363"/>
          </a:xfrm>
          <a:prstGeom prst="roundRect">
            <a:avLst>
              <a:gd name="adj" fmla="val 2626"/>
            </a:avLst>
          </a:prstGeom>
          <a:noFill/>
          <a:ln w="12700">
            <a:solidFill>
              <a:srgbClr val="4FB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44000" y="144000"/>
            <a:ext cx="8856000" cy="115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4" name="Content Placeholder 8"/>
          <p:cNvSpPr>
            <a:spLocks noGrp="1"/>
          </p:cNvSpPr>
          <p:nvPr>
            <p:ph sz="quarter" idx="14"/>
          </p:nvPr>
        </p:nvSpPr>
        <p:spPr>
          <a:xfrm>
            <a:off x="287337" y="1558799"/>
            <a:ext cx="8568000" cy="501817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41259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slide met header en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2875" y="1412875"/>
            <a:ext cx="8858250" cy="4792664"/>
          </a:xfrm>
          <a:prstGeom prst="roundRect">
            <a:avLst>
              <a:gd name="adj" fmla="val 3062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44000" y="144000"/>
            <a:ext cx="8856000" cy="115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15" name="Rounded Rectangle 14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47" y="6380909"/>
            <a:ext cx="576716" cy="238262"/>
          </a:xfrm>
          <a:prstGeom prst="rect">
            <a:avLst/>
          </a:prstGeom>
        </p:spPr>
      </p:pic>
      <p:sp>
        <p:nvSpPr>
          <p:cNvPr id="1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57500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BDF3D2C-94FC-3A48-B50C-A1E2DDAD208D}" type="datetime1">
              <a:rPr lang="en-GB" smtClean="0"/>
              <a:t>04/06/2013</a:t>
            </a:fld>
            <a:endParaRPr lang="nl-NL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TNC 2013, 2-6 June, Maastricht, Netherlands</a:t>
            </a:r>
            <a:endParaRPr lang="nl-NL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9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23473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slide me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2875" y="153525"/>
            <a:ext cx="8858250" cy="6052014"/>
          </a:xfrm>
          <a:prstGeom prst="roundRect">
            <a:avLst>
              <a:gd name="adj" fmla="val 2416"/>
            </a:avLst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/>
          </a:bodyPr>
          <a:lstStyle>
            <a:lvl1pPr marL="0" indent="0">
              <a:buNone/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14" name="Rounded Rectangle 13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47" y="6380909"/>
            <a:ext cx="576716" cy="238262"/>
          </a:xfrm>
          <a:prstGeom prst="rect">
            <a:avLst/>
          </a:prstGeom>
        </p:spPr>
      </p:pic>
      <p:sp>
        <p:nvSpPr>
          <p:cNvPr id="16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57500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52456D1C-5C7F-D34F-BC09-0B97C29D0275}" type="datetime1">
              <a:rPr lang="en-GB" smtClean="0"/>
              <a:t>04/06/2013</a:t>
            </a:fld>
            <a:endParaRPr lang="nl-NL" dirty="0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TNC 2013, 2-6 June, Maastricht, Netherlands</a:t>
            </a:r>
            <a:endParaRPr lang="nl-NL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9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16205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gee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52400"/>
            <a:ext cx="8856000" cy="6048375"/>
          </a:xfrm>
          <a:prstGeom prst="roundRect">
            <a:avLst>
              <a:gd name="adj" fmla="val 2940"/>
            </a:avLst>
          </a:prstGeom>
          <a:noFill/>
          <a:ln w="12700">
            <a:solidFill>
              <a:srgbClr val="4FB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14"/>
          </p:nvPr>
        </p:nvSpPr>
        <p:spPr>
          <a:xfrm>
            <a:off x="287338" y="293688"/>
            <a:ext cx="8569325" cy="63084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10" name="Rounded Rectangle 9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47" y="6380909"/>
            <a:ext cx="576716" cy="238262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57500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23632BB3-1A0B-9445-B77E-13379345D436}" type="datetime1">
              <a:rPr lang="en-GB" smtClean="0"/>
              <a:t>04/06/2013</a:t>
            </a:fld>
            <a:endParaRPr lang="nl-NL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9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2875" y="6282000"/>
            <a:ext cx="6690188" cy="432000"/>
          </a:xfrm>
          <a:prstGeom prst="rect">
            <a:avLst/>
          </a:prstGeom>
        </p:spPr>
        <p:txBody>
          <a:bodyPr lIns="144000" tIns="0" rIns="0" bIns="0" anchor="ctr" anchorCtr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dirty="0" smtClean="0"/>
              <a:t>TNC 2013, 2-6 </a:t>
            </a:r>
            <a:r>
              <a:rPr lang="nl-NL" dirty="0" err="1" smtClean="0"/>
              <a:t>June</a:t>
            </a:r>
            <a:r>
              <a:rPr lang="nl-NL" dirty="0" smtClean="0"/>
              <a:t>, Maastricht, Netherlands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0963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000" y="1558800"/>
            <a:ext cx="85680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144000" y="144000"/>
            <a:ext cx="8856000" cy="1152000"/>
          </a:xfrm>
          <a:prstGeom prst="roundRect">
            <a:avLst>
              <a:gd name="adj" fmla="val 12516"/>
            </a:avLst>
          </a:prstGeom>
          <a:solidFill>
            <a:schemeClr val="accent1"/>
          </a:solidFill>
        </p:spPr>
        <p:txBody>
          <a:bodyPr vert="horz" lIns="91440" tIns="0" rIns="14400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2875" y="6282000"/>
            <a:ext cx="6690188" cy="432000"/>
          </a:xfrm>
          <a:prstGeom prst="rect">
            <a:avLst/>
          </a:prstGeom>
        </p:spPr>
        <p:txBody>
          <a:bodyPr lIns="144000" tIns="0" rIns="0" bIns="0" anchor="ctr" anchorCtr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dirty="0" smtClean="0"/>
              <a:t>TNC 2013, 2-6 </a:t>
            </a:r>
            <a:r>
              <a:rPr lang="nl-NL" dirty="0" err="1" smtClean="0"/>
              <a:t>June</a:t>
            </a:r>
            <a:r>
              <a:rPr lang="nl-NL" dirty="0" smtClean="0"/>
              <a:t>, Maastricht, Netherlands</a:t>
            </a:r>
            <a:endParaRPr lang="nl-NL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57500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0CF4DB9-05C2-7A47-8082-F85CA85B2812}" type="datetime1">
              <a:rPr lang="en-GB" smtClean="0"/>
              <a:t>04/06/2013</a:t>
            </a:fld>
            <a:endParaRPr lang="nl-NL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8829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49" r:id="rId2"/>
    <p:sldLayoutId id="2147483657" r:id="rId3"/>
    <p:sldLayoutId id="2147483658" r:id="rId4"/>
    <p:sldLayoutId id="2147483661" r:id="rId5"/>
    <p:sldLayoutId id="2147483698" r:id="rId6"/>
    <p:sldLayoutId id="2147483696" r:id="rId7"/>
    <p:sldLayoutId id="2147483694" r:id="rId8"/>
    <p:sldLayoutId id="2147483680" r:id="rId9"/>
    <p:sldLayoutId id="2147483693" r:id="rId10"/>
    <p:sldLayoutId id="2147483695" r:id="rId11"/>
    <p:sldLayoutId id="2147483665" r:id="rId12"/>
    <p:sldLayoutId id="2147483663" r:id="rId13"/>
    <p:sldLayoutId id="2147483664" r:id="rId14"/>
    <p:sldLayoutId id="2147483666" r:id="rId15"/>
    <p:sldLayoutId id="2147483675" r:id="rId16"/>
    <p:sldLayoutId id="2147483667" r:id="rId17"/>
    <p:sldLayoutId id="2147483668" r:id="rId18"/>
    <p:sldLayoutId id="2147483676" r:id="rId19"/>
    <p:sldLayoutId id="2147483678" r:id="rId20"/>
    <p:sldLayoutId id="2147483700" r:id="rId21"/>
    <p:sldLayoutId id="2147483699" r:id="rId22"/>
    <p:sldLayoutId id="2147483702" r:id="rId23"/>
    <p:sldLayoutId id="2147483703" r:id="rId24"/>
    <p:sldLayoutId id="2147483704" r:id="rId25"/>
    <p:sldLayoutId id="2147483701" r:id="rId26"/>
    <p:sldLayoutId id="2147483705" r:id="rId27"/>
    <p:sldLayoutId id="2147483706" r:id="rId28"/>
    <p:sldLayoutId id="2147483707" r:id="rId29"/>
    <p:sldLayoutId id="2147483688" r:id="rId30"/>
    <p:sldLayoutId id="2147483689" r:id="rId31"/>
    <p:sldLayoutId id="2147483673" r:id="rId32"/>
    <p:sldLayoutId id="2147483714" r:id="rId33"/>
    <p:sldLayoutId id="2147483717" r:id="rId34"/>
    <p:sldLayoutId id="2147483718" r:id="rId35"/>
    <p:sldLayoutId id="2147483674" r:id="rId36"/>
    <p:sldLayoutId id="2147483687" r:id="rId37"/>
    <p:sldLayoutId id="2147483708" r:id="rId38"/>
    <p:sldLayoutId id="2147483709" r:id="rId39"/>
    <p:sldLayoutId id="2147483685" r:id="rId40"/>
    <p:sldLayoutId id="2147483686" r:id="rId41"/>
    <p:sldLayoutId id="2147483710" r:id="rId42"/>
    <p:sldLayoutId id="2147483711" r:id="rId43"/>
    <p:sldLayoutId id="2147483715" r:id="rId44"/>
    <p:sldLayoutId id="2147483716" r:id="rId45"/>
    <p:sldLayoutId id="2147483712" r:id="rId46"/>
    <p:sldLayoutId id="2147483713" r:id="rId47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44000" indent="-144000" algn="l" defTabSz="914400" rtl="0" eaLnBrk="1" latinLnBrk="0" hangingPunct="1">
        <a:spcBef>
          <a:spcPts val="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288000" indent="-144000" algn="l" defTabSz="914400" rtl="0" eaLnBrk="1" latinLnBrk="0" hangingPunct="1">
        <a:spcBef>
          <a:spcPts val="0"/>
        </a:spcBef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144000" algn="l" defTabSz="914400" rtl="0" eaLnBrk="1" latinLnBrk="0" hangingPunct="1">
        <a:spcBef>
          <a:spcPts val="0"/>
        </a:spcBef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DSC_2000.jp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2" b="5082"/>
          <a:stretch>
            <a:fillRect/>
          </a:stretch>
        </p:blipFill>
        <p:spPr/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TNC </a:t>
            </a:r>
            <a:r>
              <a:rPr lang="nl-NL" dirty="0" smtClean="0"/>
              <a:t>2013, SDN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openflow</a:t>
            </a:r>
            <a:r>
              <a:rPr lang="nl-NL" dirty="0" smtClean="0"/>
              <a:t> </a:t>
            </a:r>
            <a:r>
              <a:rPr lang="nl-NL" dirty="0" err="1" smtClean="0"/>
              <a:t>applications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 smtClean="0"/>
              <a:t>Experiences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MPTCP in a 100G </a:t>
            </a:r>
            <a:r>
              <a:rPr lang="nl-NL" dirty="0" err="1" smtClean="0"/>
              <a:t>multipathed</a:t>
            </a:r>
            <a:r>
              <a:rPr lang="nl-NL" dirty="0" smtClean="0"/>
              <a:t> </a:t>
            </a:r>
            <a:r>
              <a:rPr lang="nl-NL" dirty="0" err="1" smtClean="0"/>
              <a:t>OpenFlow</a:t>
            </a:r>
            <a:r>
              <a:rPr lang="nl-NL" dirty="0" smtClean="0"/>
              <a:t> </a:t>
            </a:r>
            <a:r>
              <a:rPr lang="nl-NL" dirty="0" err="1" smtClean="0"/>
              <a:t>network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smtClean="0"/>
              <a:t>Ronald van der Pol</a:t>
            </a:r>
          </a:p>
          <a:p>
            <a:r>
              <a:rPr lang="nl-NL" dirty="0" smtClean="0"/>
              <a:t>&lt;</a:t>
            </a:r>
            <a:r>
              <a:rPr lang="nl-NL" dirty="0" err="1" smtClean="0"/>
              <a:t>Ronald.vanderPol@SURFnet.nl</a:t>
            </a:r>
            <a:r>
              <a:rPr lang="nl-NL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969742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TNC 2013, 2-6 </a:t>
            </a:r>
            <a:r>
              <a:rPr lang="nl-NL" dirty="0" err="1"/>
              <a:t>June</a:t>
            </a:r>
            <a:r>
              <a:rPr lang="nl-NL" dirty="0"/>
              <a:t>, Maastricht, Netherlands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Traditional TCP </a:t>
            </a:r>
            <a:r>
              <a:rPr lang="en-GB" dirty="0" err="1" smtClean="0"/>
              <a:t>vs</a:t>
            </a:r>
            <a:r>
              <a:rPr lang="en-GB" dirty="0" smtClean="0"/>
              <a:t> Multipath TCP</a:t>
            </a:r>
            <a:endParaRPr lang="en-GB" dirty="0"/>
          </a:p>
        </p:txBody>
      </p:sp>
      <p:pic>
        <p:nvPicPr>
          <p:cNvPr id="6" name="Content Placeholder 5" descr="mptcp.pdf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57" r="-132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6295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MPTCP Stack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 smtClean="0"/>
              <a:t>Normal </a:t>
            </a:r>
            <a:r>
              <a:rPr lang="en-GB" dirty="0"/>
              <a:t>socket API (no need to change applications</a:t>
            </a:r>
            <a:r>
              <a:rPr lang="en-GB" dirty="0" smtClean="0"/>
              <a:t>)</a:t>
            </a:r>
          </a:p>
          <a:p>
            <a:endParaRPr lang="en-GB" dirty="0"/>
          </a:p>
          <a:p>
            <a:r>
              <a:rPr lang="en-GB" dirty="0"/>
              <a:t>MPTCP splits byte stream from application and sends them across multiple </a:t>
            </a:r>
            <a:r>
              <a:rPr lang="en-GB" dirty="0" err="1" smtClean="0"/>
              <a:t>subflows</a:t>
            </a:r>
            <a:endParaRPr lang="en-GB" dirty="0" smtClean="0"/>
          </a:p>
          <a:p>
            <a:endParaRPr lang="en-GB" dirty="0"/>
          </a:p>
          <a:p>
            <a:r>
              <a:rPr lang="en-GB" dirty="0"/>
              <a:t>Each </a:t>
            </a:r>
            <a:r>
              <a:rPr lang="en-GB" dirty="0" err="1"/>
              <a:t>subflow</a:t>
            </a:r>
            <a:r>
              <a:rPr lang="en-GB" dirty="0"/>
              <a:t> is a normal TCP session to the </a:t>
            </a:r>
            <a:r>
              <a:rPr lang="en-GB" dirty="0" smtClean="0"/>
              <a:t>network</a:t>
            </a:r>
          </a:p>
          <a:p>
            <a:endParaRPr lang="en-GB" dirty="0"/>
          </a:p>
          <a:p>
            <a:r>
              <a:rPr lang="en-GB" dirty="0"/>
              <a:t>MPTCP does not setup path, it used paths that are available on a </a:t>
            </a:r>
            <a:r>
              <a:rPr lang="en-GB" dirty="0" err="1"/>
              <a:t>multihomed</a:t>
            </a:r>
            <a:r>
              <a:rPr lang="en-GB" dirty="0"/>
              <a:t> server</a:t>
            </a:r>
          </a:p>
          <a:p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TNC 2013, 2-6 </a:t>
            </a:r>
            <a:r>
              <a:rPr lang="nl-NL" dirty="0" err="1"/>
              <a:t>June</a:t>
            </a:r>
            <a:r>
              <a:rPr lang="nl-NL" dirty="0"/>
              <a:t>, Maastricht, Netherlands</a:t>
            </a:r>
          </a:p>
          <a:p>
            <a:endParaRPr lang="en-GB" dirty="0"/>
          </a:p>
        </p:txBody>
      </p:sp>
      <p:pic>
        <p:nvPicPr>
          <p:cNvPr id="10" name="Content Placeholder 3" descr="mptc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9" r="16029"/>
          <a:stretch>
            <a:fillRect/>
          </a:stretch>
        </p:blipFill>
        <p:spPr>
          <a:xfrm>
            <a:off x="166779" y="1584399"/>
            <a:ext cx="4336263" cy="427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88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TNC 2013, 2-6 </a:t>
            </a:r>
            <a:r>
              <a:rPr lang="nl-NL" dirty="0" err="1"/>
              <a:t>June</a:t>
            </a:r>
            <a:r>
              <a:rPr lang="nl-NL" dirty="0"/>
              <a:t>, Maastricht, Netherlands</a:t>
            </a:r>
          </a:p>
          <a:p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MPTCP Tasks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dirty="0"/>
              <a:t>Path management</a:t>
            </a:r>
          </a:p>
          <a:p>
            <a:pPr lvl="1"/>
            <a:r>
              <a:rPr lang="en-GB" dirty="0"/>
              <a:t>Detect and use multiple paths</a:t>
            </a:r>
          </a:p>
          <a:p>
            <a:r>
              <a:rPr lang="en-GB" dirty="0"/>
              <a:t>Packet scheduling</a:t>
            </a:r>
          </a:p>
          <a:p>
            <a:pPr lvl="1"/>
            <a:r>
              <a:rPr lang="en-GB" dirty="0"/>
              <a:t>Split byte stream across </a:t>
            </a:r>
            <a:r>
              <a:rPr lang="en-GB" dirty="0" err="1"/>
              <a:t>subflows</a:t>
            </a:r>
            <a:endParaRPr lang="en-GB" dirty="0"/>
          </a:p>
          <a:p>
            <a:r>
              <a:rPr lang="en-GB" dirty="0"/>
              <a:t>Congestion control</a:t>
            </a:r>
          </a:p>
          <a:p>
            <a:pPr lvl="1"/>
            <a:r>
              <a:rPr lang="en-GB" dirty="0"/>
              <a:t>Each </a:t>
            </a:r>
            <a:r>
              <a:rPr lang="en-GB" dirty="0" err="1"/>
              <a:t>subflow</a:t>
            </a:r>
            <a:r>
              <a:rPr lang="en-GB" dirty="0"/>
              <a:t> uses normal TCP congestion control</a:t>
            </a:r>
          </a:p>
          <a:p>
            <a:pPr lvl="1"/>
            <a:r>
              <a:rPr lang="en-GB" dirty="0"/>
              <a:t>MPTCP automatically moves traffic away from congested </a:t>
            </a:r>
            <a:r>
              <a:rPr lang="en-GB" dirty="0" err="1"/>
              <a:t>subflows</a:t>
            </a:r>
            <a:r>
              <a:rPr lang="en-GB" dirty="0"/>
              <a:t> to less congested </a:t>
            </a:r>
            <a:r>
              <a:rPr lang="en-GB" dirty="0" err="1"/>
              <a:t>subflows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8094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TNC 2013, 2-6 </a:t>
            </a:r>
            <a:r>
              <a:rPr lang="nl-NL" dirty="0" err="1"/>
              <a:t>June</a:t>
            </a:r>
            <a:r>
              <a:rPr lang="nl-NL" dirty="0"/>
              <a:t>, Maastricht, </a:t>
            </a:r>
            <a:r>
              <a:rPr lang="nl-NL" dirty="0" smtClean="0"/>
              <a:t>Netherlands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OLiMPS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dirty="0"/>
              <a:t>Floodlight sends &amp; receives LLDP packets on all </a:t>
            </a:r>
            <a:r>
              <a:rPr lang="en-GB" dirty="0" err="1"/>
              <a:t>OpenFlow</a:t>
            </a:r>
            <a:r>
              <a:rPr lang="en-GB" dirty="0"/>
              <a:t> switch ports </a:t>
            </a:r>
            <a:r>
              <a:rPr lang="en-GB" dirty="0">
                <a:sym typeface="Wingdings"/>
              </a:rPr>
              <a:t> topology </a:t>
            </a:r>
          </a:p>
          <a:p>
            <a:r>
              <a:rPr lang="en-GB" dirty="0" err="1">
                <a:sym typeface="Wingdings"/>
              </a:rPr>
              <a:t>OLiMPS</a:t>
            </a:r>
            <a:r>
              <a:rPr lang="en-GB" dirty="0">
                <a:sym typeface="Wingdings"/>
              </a:rPr>
              <a:t> calculates multiple link disjoint paths from source switch to destination switch</a:t>
            </a:r>
          </a:p>
          <a:p>
            <a:r>
              <a:rPr lang="en-GB" dirty="0">
                <a:sym typeface="Wingdings"/>
              </a:rPr>
              <a:t>Flows are mapped to these paths</a:t>
            </a:r>
          </a:p>
          <a:p>
            <a:pPr lvl="1"/>
            <a:r>
              <a:rPr lang="en-GB" dirty="0">
                <a:sym typeface="Wingdings"/>
              </a:rPr>
              <a:t>Initially in round robin manner</a:t>
            </a:r>
          </a:p>
          <a:p>
            <a:pPr lvl="1"/>
            <a:r>
              <a:rPr lang="en-GB" dirty="0">
                <a:sym typeface="Wingdings"/>
              </a:rPr>
              <a:t>Later e.g. based on real time network load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7728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TNC 2013, 2-6 </a:t>
            </a:r>
            <a:r>
              <a:rPr lang="nl-NL" dirty="0" err="1"/>
              <a:t>June</a:t>
            </a:r>
            <a:r>
              <a:rPr lang="nl-NL" dirty="0"/>
              <a:t>, Maastricht, Netherlands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Demonstrations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12th Annual Global </a:t>
            </a:r>
            <a:r>
              <a:rPr lang="en-US" dirty="0" err="1" smtClean="0"/>
              <a:t>LambdaGridGrid</a:t>
            </a:r>
            <a:r>
              <a:rPr lang="en-US" dirty="0" smtClean="0"/>
              <a:t> Workshop</a:t>
            </a:r>
          </a:p>
          <a:p>
            <a:pPr lvl="1"/>
            <a:r>
              <a:rPr lang="en-US" dirty="0" smtClean="0"/>
              <a:t>11-12 October 2012</a:t>
            </a:r>
          </a:p>
          <a:p>
            <a:pPr lvl="1"/>
            <a:r>
              <a:rPr lang="en-US" dirty="0" smtClean="0"/>
              <a:t>Chicago, USA</a:t>
            </a:r>
          </a:p>
          <a:p>
            <a:pPr lvl="1"/>
            <a:endParaRPr lang="en-US" dirty="0"/>
          </a:p>
          <a:p>
            <a:r>
              <a:rPr lang="en-GB" dirty="0" smtClean="0"/>
              <a:t>SC12</a:t>
            </a:r>
          </a:p>
          <a:p>
            <a:pPr lvl="1"/>
            <a:r>
              <a:rPr lang="en-GB" dirty="0" smtClean="0"/>
              <a:t>10-16 November 2012</a:t>
            </a:r>
          </a:p>
          <a:p>
            <a:pPr lvl="1"/>
            <a:r>
              <a:rPr lang="en-GB" dirty="0" smtClean="0"/>
              <a:t>Salt Lake City, USA</a:t>
            </a:r>
          </a:p>
          <a:p>
            <a:pPr lvl="1"/>
            <a:endParaRPr lang="en-GB" dirty="0"/>
          </a:p>
          <a:p>
            <a:r>
              <a:rPr lang="en-GB" dirty="0" smtClean="0"/>
              <a:t>TNC 2013</a:t>
            </a:r>
          </a:p>
          <a:p>
            <a:pPr lvl="1"/>
            <a:r>
              <a:rPr lang="en-GB" dirty="0" smtClean="0"/>
              <a:t>3-6 June 2013</a:t>
            </a:r>
          </a:p>
          <a:p>
            <a:pPr lvl="1"/>
            <a:r>
              <a:rPr lang="en-GB" dirty="0" smtClean="0"/>
              <a:t>Maastricht, Netherlands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7964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TNC 2013, 2-6 </a:t>
            </a:r>
            <a:r>
              <a:rPr lang="nl-NL" dirty="0" err="1"/>
              <a:t>June</a:t>
            </a:r>
            <a:r>
              <a:rPr lang="nl-NL" dirty="0"/>
              <a:t>, Maastricht, Netherlands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GLIF Demonstration Topology</a:t>
            </a:r>
            <a:endParaRPr lang="en-GB" dirty="0"/>
          </a:p>
        </p:txBody>
      </p:sp>
      <p:pic>
        <p:nvPicPr>
          <p:cNvPr id="6" name="Content Placeholder 5" descr="glif_of-topology.pdf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2" r="-20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8628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TNC 2013, 2-6 </a:t>
            </a:r>
            <a:r>
              <a:rPr lang="nl-NL" dirty="0" err="1"/>
              <a:t>June</a:t>
            </a:r>
            <a:r>
              <a:rPr lang="nl-NL" dirty="0"/>
              <a:t>, Maastricht, Netherlands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GLIF Results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dirty="0" err="1" smtClean="0"/>
              <a:t>Iperf</a:t>
            </a:r>
            <a:r>
              <a:rPr lang="en-GB" dirty="0" smtClean="0"/>
              <a:t> from Geneva to Chicago over four 10GE links</a:t>
            </a:r>
          </a:p>
          <a:p>
            <a:pPr lvl="1"/>
            <a:r>
              <a:rPr lang="en-GB" dirty="0" smtClean="0"/>
              <a:t>ACE, </a:t>
            </a:r>
            <a:r>
              <a:rPr lang="en-GB" dirty="0" err="1" smtClean="0"/>
              <a:t>USLHCnet</a:t>
            </a:r>
            <a:r>
              <a:rPr lang="en-GB" dirty="0" smtClean="0"/>
              <a:t>, </a:t>
            </a:r>
            <a:r>
              <a:rPr lang="en-GB" dirty="0" err="1" smtClean="0"/>
              <a:t>SURFnet</a:t>
            </a:r>
            <a:endParaRPr lang="en-GB" dirty="0" smtClean="0"/>
          </a:p>
          <a:p>
            <a:pPr lvl="1"/>
            <a:endParaRPr lang="en-GB" dirty="0" smtClean="0"/>
          </a:p>
          <a:p>
            <a:r>
              <a:rPr lang="en-GB" dirty="0" smtClean="0"/>
              <a:t>Large packet loss, limited throughput (~ 1 Gb/s)</a:t>
            </a:r>
          </a:p>
          <a:p>
            <a:pPr lvl="1"/>
            <a:r>
              <a:rPr lang="en-GB" dirty="0" smtClean="0"/>
              <a:t>Packet loss on wide area links</a:t>
            </a:r>
          </a:p>
          <a:p>
            <a:pPr lvl="1"/>
            <a:r>
              <a:rPr lang="en-GB" dirty="0" smtClean="0"/>
              <a:t>Weird behaviour of </a:t>
            </a:r>
            <a:r>
              <a:rPr lang="en-GB" dirty="0" err="1" smtClean="0"/>
              <a:t>OpenFlow</a:t>
            </a:r>
            <a:r>
              <a:rPr lang="en-GB" dirty="0" smtClean="0"/>
              <a:t> switches (packet size problems)</a:t>
            </a:r>
          </a:p>
          <a:p>
            <a:pPr lvl="1"/>
            <a:endParaRPr lang="en-GB" dirty="0"/>
          </a:p>
          <a:p>
            <a:r>
              <a:rPr lang="en-GB" dirty="0" smtClean="0"/>
              <a:t>We learned a lot about how to debug large multi-domain </a:t>
            </a:r>
            <a:r>
              <a:rPr lang="en-GB" dirty="0" err="1" smtClean="0"/>
              <a:t>OpenFlow</a:t>
            </a:r>
            <a:r>
              <a:rPr lang="en-GB" dirty="0" smtClean="0"/>
              <a:t> networks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0522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SC12 Demonstration Topology</a:t>
            </a:r>
            <a:endParaRPr lang="en-GB" dirty="0"/>
          </a:p>
        </p:txBody>
      </p:sp>
      <p:pic>
        <p:nvPicPr>
          <p:cNvPr id="6" name="Content Placeholder 5" descr="SC12-topo-16by9.pdf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41" r="-3541"/>
          <a:stretch>
            <a:fillRect/>
          </a:stretch>
        </p:blipFill>
        <p:spPr/>
      </p:pic>
      <p:sp>
        <p:nvSpPr>
          <p:cNvPr id="8" name="Footer Placeholder 3"/>
          <p:cNvSpPr>
            <a:spLocks noGrp="1"/>
          </p:cNvSpPr>
          <p:nvPr>
            <p:ph type="body" sz="quarter" idx="13"/>
          </p:nvPr>
        </p:nvSpPr>
        <p:spPr>
          <a:xfrm>
            <a:off x="142874" y="6294828"/>
            <a:ext cx="7496522" cy="432000"/>
          </a:xfrm>
          <a:prstGeom prst="rect">
            <a:avLst/>
          </a:prstGeom>
        </p:spPr>
        <p:txBody>
          <a:bodyPr lIns="144000" tIns="0" rIns="0" bIns="0" anchor="ctr" anchorCtr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dirty="0" smtClean="0"/>
              <a:t>TNC 2013, 2-6 </a:t>
            </a:r>
            <a:r>
              <a:rPr lang="nl-NL" dirty="0" err="1" smtClean="0"/>
              <a:t>June</a:t>
            </a:r>
            <a:r>
              <a:rPr lang="nl-NL" dirty="0" smtClean="0"/>
              <a:t>, Maastricht, Netherlands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3503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SC12 </a:t>
            </a:r>
            <a:r>
              <a:rPr lang="en-GB" dirty="0" err="1" smtClean="0"/>
              <a:t>OpenFlow</a:t>
            </a:r>
            <a:r>
              <a:rPr lang="en-GB" dirty="0" smtClean="0"/>
              <a:t> Topology</a:t>
            </a:r>
            <a:endParaRPr lang="en-GB" dirty="0"/>
          </a:p>
        </p:txBody>
      </p:sp>
      <p:pic>
        <p:nvPicPr>
          <p:cNvPr id="6" name="Content Placeholder 5" descr="SC12-OF-v1.6-flash.pn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7" r="-1827"/>
          <a:stretch>
            <a:fillRect/>
          </a:stretch>
        </p:blipFill>
        <p:spPr/>
      </p:pic>
      <p:sp>
        <p:nvSpPr>
          <p:cNvPr id="8" name="Footer Placeholder 3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 lIns="144000" tIns="0" rIns="0" bIns="0" anchor="ctr" anchorCtr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dirty="0" smtClean="0"/>
              <a:t>TNC 2013, 2-6 </a:t>
            </a:r>
            <a:r>
              <a:rPr lang="nl-NL" dirty="0" err="1" smtClean="0"/>
              <a:t>June</a:t>
            </a:r>
            <a:r>
              <a:rPr lang="nl-NL" dirty="0" smtClean="0"/>
              <a:t>, Maastricht, Netherlands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4221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SC12 Results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dirty="0"/>
              <a:t>3x 10GE + 2x </a:t>
            </a:r>
            <a:r>
              <a:rPr lang="en-GB" dirty="0" smtClean="0"/>
              <a:t>1GE to show floor</a:t>
            </a:r>
          </a:p>
          <a:p>
            <a:pPr lvl="1"/>
            <a:r>
              <a:rPr lang="en-GB" dirty="0" smtClean="0"/>
              <a:t>Two 10G links had packet loss</a:t>
            </a:r>
          </a:p>
          <a:p>
            <a:pPr lvl="1"/>
            <a:r>
              <a:rPr lang="en-GB" dirty="0" smtClean="0"/>
              <a:t>Third 10G link did not work at all</a:t>
            </a:r>
          </a:p>
          <a:p>
            <a:pPr lvl="1"/>
            <a:endParaRPr lang="en-GB" dirty="0"/>
          </a:p>
          <a:p>
            <a:r>
              <a:rPr lang="en-GB" dirty="0" smtClean="0"/>
              <a:t>2x 10GE between Amsterdam (</a:t>
            </a:r>
            <a:r>
              <a:rPr lang="en-GB" dirty="0" err="1" smtClean="0"/>
              <a:t>NetherLight</a:t>
            </a:r>
            <a:r>
              <a:rPr lang="en-GB" dirty="0" smtClean="0"/>
              <a:t>) and Geneva (CERN)</a:t>
            </a:r>
          </a:p>
          <a:p>
            <a:pPr lvl="1"/>
            <a:r>
              <a:rPr lang="en-GB" dirty="0" smtClean="0"/>
              <a:t>Two 10GE client interfaces on the 40G wave over the </a:t>
            </a:r>
            <a:r>
              <a:rPr lang="en-GB" dirty="0" err="1" smtClean="0"/>
              <a:t>SURFnet</a:t>
            </a:r>
            <a:r>
              <a:rPr lang="en-GB" dirty="0" smtClean="0"/>
              <a:t> dark </a:t>
            </a:r>
            <a:r>
              <a:rPr lang="en-GB" dirty="0" err="1" smtClean="0"/>
              <a:t>fiber</a:t>
            </a:r>
            <a:endParaRPr lang="en-GB" dirty="0"/>
          </a:p>
          <a:p>
            <a:pPr lvl="1"/>
            <a:r>
              <a:rPr lang="en-GB" dirty="0" smtClean="0"/>
              <a:t>One of the links had packet loss</a:t>
            </a:r>
          </a:p>
          <a:p>
            <a:pPr lvl="1"/>
            <a:endParaRPr lang="en-GB" dirty="0"/>
          </a:p>
          <a:p>
            <a:r>
              <a:rPr lang="en-GB" dirty="0" smtClean="0"/>
              <a:t>MPTCP mainly used the lossless link</a:t>
            </a:r>
          </a:p>
          <a:p>
            <a:pPr lvl="1"/>
            <a:r>
              <a:rPr lang="en-GB" dirty="0" smtClean="0"/>
              <a:t>Resulting in 9 </a:t>
            </a:r>
            <a:r>
              <a:rPr lang="en-GB" dirty="0" err="1" smtClean="0"/>
              <a:t>Gbit</a:t>
            </a:r>
            <a:r>
              <a:rPr lang="en-GB" dirty="0" smtClean="0"/>
              <a:t>/s over this link</a:t>
            </a:r>
            <a:endParaRPr lang="en-GB" dirty="0"/>
          </a:p>
        </p:txBody>
      </p:sp>
      <p:sp>
        <p:nvSpPr>
          <p:cNvPr id="7" name="Footer Placeholder 3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 lIns="144000" tIns="0" rIns="0" bIns="0" anchor="ctr" anchorCtr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dirty="0" smtClean="0"/>
              <a:t>TNC 2013, 2-6 </a:t>
            </a:r>
            <a:r>
              <a:rPr lang="nl-NL" dirty="0" err="1" smtClean="0"/>
              <a:t>June</a:t>
            </a:r>
            <a:r>
              <a:rPr lang="nl-NL" dirty="0" smtClean="0"/>
              <a:t>, Maastricht, Netherlands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4802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TNC 2013, 2-6 </a:t>
            </a:r>
            <a:r>
              <a:rPr lang="nl-NL" dirty="0" err="1"/>
              <a:t>June</a:t>
            </a:r>
            <a:r>
              <a:rPr lang="nl-NL" dirty="0"/>
              <a:t>, Maastricht, Netherlands</a:t>
            </a:r>
          </a:p>
          <a:p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Partners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dirty="0" smtClean="0"/>
              <a:t>Michael </a:t>
            </a:r>
            <a:r>
              <a:rPr lang="en-GB" dirty="0" err="1" smtClean="0"/>
              <a:t>Bredel</a:t>
            </a:r>
            <a:r>
              <a:rPr lang="en-GB" dirty="0" smtClean="0"/>
              <a:t>, Caltech, USA</a:t>
            </a:r>
          </a:p>
          <a:p>
            <a:r>
              <a:rPr lang="en-GB" dirty="0" err="1" smtClean="0"/>
              <a:t>Artur</a:t>
            </a:r>
            <a:r>
              <a:rPr lang="en-GB" dirty="0" smtClean="0"/>
              <a:t> </a:t>
            </a:r>
            <a:r>
              <a:rPr lang="en-GB" dirty="0" err="1" smtClean="0"/>
              <a:t>Barczyk</a:t>
            </a:r>
            <a:r>
              <a:rPr lang="en-GB" dirty="0" smtClean="0"/>
              <a:t>, Caltech, </a:t>
            </a:r>
            <a:r>
              <a:rPr lang="en-GB" dirty="0" smtClean="0"/>
              <a:t>USA</a:t>
            </a:r>
          </a:p>
          <a:p>
            <a:r>
              <a:rPr lang="en-GB" dirty="0" err="1"/>
              <a:t>Azher</a:t>
            </a:r>
            <a:r>
              <a:rPr lang="en-GB" dirty="0"/>
              <a:t> </a:t>
            </a:r>
            <a:r>
              <a:rPr lang="en-GB" dirty="0" smtClean="0"/>
              <a:t>Mughal, Caltech, USA</a:t>
            </a:r>
          </a:p>
          <a:p>
            <a:r>
              <a:rPr lang="en-GB" dirty="0" smtClean="0"/>
              <a:t>Joe </a:t>
            </a:r>
            <a:r>
              <a:rPr lang="en-GB" dirty="0" err="1"/>
              <a:t>Mambretti</a:t>
            </a:r>
            <a:r>
              <a:rPr lang="en-GB" dirty="0"/>
              <a:t>, </a:t>
            </a:r>
            <a:r>
              <a:rPr lang="en-GB" dirty="0" err="1"/>
              <a:t>iCAIR</a:t>
            </a:r>
            <a:r>
              <a:rPr lang="en-GB" dirty="0"/>
              <a:t>, USA</a:t>
            </a:r>
          </a:p>
          <a:p>
            <a:r>
              <a:rPr lang="en-GB" dirty="0"/>
              <a:t>Jim Chen, </a:t>
            </a:r>
            <a:r>
              <a:rPr lang="en-GB" dirty="0" err="1"/>
              <a:t>iCAIR</a:t>
            </a:r>
            <a:r>
              <a:rPr lang="en-GB" dirty="0"/>
              <a:t>, USA</a:t>
            </a:r>
          </a:p>
          <a:p>
            <a:r>
              <a:rPr lang="en-GB" dirty="0" err="1"/>
              <a:t>Fei</a:t>
            </a:r>
            <a:r>
              <a:rPr lang="en-GB" dirty="0"/>
              <a:t> I </a:t>
            </a:r>
            <a:r>
              <a:rPr lang="en-GB" dirty="0" err="1" smtClean="0"/>
              <a:t>Yeh</a:t>
            </a:r>
            <a:r>
              <a:rPr lang="en-GB" dirty="0" smtClean="0"/>
              <a:t>, </a:t>
            </a:r>
            <a:r>
              <a:rPr lang="en-GB" dirty="0" err="1" smtClean="0"/>
              <a:t>iCAIR</a:t>
            </a:r>
            <a:r>
              <a:rPr lang="en-GB" dirty="0" smtClean="0"/>
              <a:t>, USA</a:t>
            </a:r>
            <a:endParaRPr lang="en-GB" dirty="0" smtClean="0"/>
          </a:p>
          <a:p>
            <a:r>
              <a:rPr lang="en-GB" dirty="0" err="1" smtClean="0"/>
              <a:t>Benno</a:t>
            </a:r>
            <a:r>
              <a:rPr lang="en-GB" dirty="0" smtClean="0"/>
              <a:t> </a:t>
            </a:r>
            <a:r>
              <a:rPr lang="en-GB" dirty="0" err="1" smtClean="0"/>
              <a:t>Overeinder</a:t>
            </a:r>
            <a:r>
              <a:rPr lang="en-GB" dirty="0" smtClean="0"/>
              <a:t>, </a:t>
            </a:r>
            <a:r>
              <a:rPr lang="en-GB" dirty="0" err="1" smtClean="0"/>
              <a:t>NLnet</a:t>
            </a:r>
            <a:r>
              <a:rPr lang="en-GB" dirty="0" smtClean="0"/>
              <a:t> Labs, Netherlands</a:t>
            </a:r>
          </a:p>
          <a:p>
            <a:r>
              <a:rPr lang="en-GB" dirty="0" err="1" smtClean="0"/>
              <a:t>Niels</a:t>
            </a:r>
            <a:r>
              <a:rPr lang="en-GB" dirty="0" smtClean="0"/>
              <a:t> van </a:t>
            </a:r>
            <a:r>
              <a:rPr lang="en-GB" dirty="0" err="1" smtClean="0"/>
              <a:t>Adrichem</a:t>
            </a:r>
            <a:r>
              <a:rPr lang="en-GB" dirty="0" smtClean="0"/>
              <a:t>, TU Delft, Netherlands</a:t>
            </a:r>
          </a:p>
          <a:p>
            <a:r>
              <a:rPr lang="en-GB" dirty="0" smtClean="0"/>
              <a:t>Fernando </a:t>
            </a:r>
            <a:r>
              <a:rPr lang="en-GB" dirty="0" err="1" smtClean="0"/>
              <a:t>Kuipers</a:t>
            </a:r>
            <a:r>
              <a:rPr lang="en-GB" dirty="0" smtClean="0"/>
              <a:t>, TU Delft, Netherlands</a:t>
            </a:r>
          </a:p>
          <a:p>
            <a:r>
              <a:rPr lang="en-GB" dirty="0" err="1" smtClean="0"/>
              <a:t>Christoph</a:t>
            </a:r>
            <a:r>
              <a:rPr lang="en-GB" dirty="0" smtClean="0"/>
              <a:t> </a:t>
            </a:r>
            <a:r>
              <a:rPr lang="en-GB" dirty="0" err="1" smtClean="0"/>
              <a:t>Paasch</a:t>
            </a:r>
            <a:r>
              <a:rPr lang="en-GB" dirty="0" smtClean="0"/>
              <a:t>, UCL, Belgium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4067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SC12 Live Monitoring Website</a:t>
            </a:r>
            <a:endParaRPr lang="en-GB" dirty="0"/>
          </a:p>
        </p:txBody>
      </p:sp>
      <p:pic>
        <p:nvPicPr>
          <p:cNvPr id="6" name="Content Placeholder 5" descr="mockup.pdf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" b="1551"/>
          <a:stretch>
            <a:fillRect/>
          </a:stretch>
        </p:blipFill>
        <p:spPr/>
      </p:pic>
      <p:sp>
        <p:nvSpPr>
          <p:cNvPr id="8" name="Footer Placeholder 3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 lIns="144000" tIns="0" rIns="0" bIns="0" anchor="ctr" anchorCtr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dirty="0" smtClean="0"/>
              <a:t>TNC 2013, 2-6 </a:t>
            </a:r>
            <a:r>
              <a:rPr lang="nl-NL" dirty="0" err="1" smtClean="0"/>
              <a:t>June</a:t>
            </a:r>
            <a:r>
              <a:rPr lang="nl-NL" dirty="0" smtClean="0"/>
              <a:t>, Maastricht, Netherlands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90743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2x10 Amsterdam - Geneva</a:t>
            </a:r>
            <a:endParaRPr lang="en-GB" dirty="0"/>
          </a:p>
        </p:txBody>
      </p:sp>
      <p:pic>
        <p:nvPicPr>
          <p:cNvPr id="6" name="Content Placeholder 5" descr="gva-ams.png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48" b="-21648"/>
          <a:stretch>
            <a:fillRect/>
          </a:stretch>
        </p:blipFill>
        <p:spPr/>
      </p:pic>
      <p:sp>
        <p:nvSpPr>
          <p:cNvPr id="8" name="Footer Placeholder 3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 lIns="144000" tIns="0" rIns="0" bIns="0" anchor="ctr" anchorCtr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dirty="0" smtClean="0"/>
              <a:t>TNC 2013, 2-6 </a:t>
            </a:r>
            <a:r>
              <a:rPr lang="nl-NL" dirty="0" err="1" smtClean="0"/>
              <a:t>June</a:t>
            </a:r>
            <a:r>
              <a:rPr lang="nl-NL" dirty="0" smtClean="0"/>
              <a:t>, Maastricht, Netherlands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26348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gva-ams-streaming.png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360" b="-25360"/>
          <a:stretch>
            <a:fillRect/>
          </a:stretch>
        </p:blipFill>
        <p:spPr/>
      </p:pic>
      <p:sp>
        <p:nvSpPr>
          <p:cNvPr id="8" name="Footer Placeholder 3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 lIns="144000" tIns="0" rIns="0" bIns="0" anchor="ctr" anchorCtr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dirty="0" smtClean="0"/>
              <a:t>TNC 2013, 2-6 </a:t>
            </a:r>
            <a:r>
              <a:rPr lang="nl-NL" dirty="0" err="1" smtClean="0"/>
              <a:t>June</a:t>
            </a:r>
            <a:r>
              <a:rPr lang="nl-NL" dirty="0" smtClean="0"/>
              <a:t>, Maastricht, Netherlands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94712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Demonstration Topology</a:t>
            </a:r>
            <a:endParaRPr lang="en-GB" dirty="0"/>
          </a:p>
        </p:txBody>
      </p:sp>
      <p:pic>
        <p:nvPicPr>
          <p:cNvPr id="8" name="Content Placeholder 7" descr="TNC-100G-OF.png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589" b="-61589"/>
          <a:stretch>
            <a:fillRect/>
          </a:stretch>
        </p:blipFill>
        <p:spPr/>
      </p:pic>
      <p:sp>
        <p:nvSpPr>
          <p:cNvPr id="10" name="Footer Placeholder 3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 lIns="144000" tIns="0" rIns="0" bIns="0" anchor="ctr" anchorCtr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dirty="0" smtClean="0"/>
              <a:t>TNC 2013, 2-6 </a:t>
            </a:r>
            <a:r>
              <a:rPr lang="nl-NL" dirty="0" err="1" smtClean="0"/>
              <a:t>June</a:t>
            </a:r>
            <a:r>
              <a:rPr lang="nl-NL" dirty="0" smtClean="0"/>
              <a:t>, Maastricht, Netherlands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28329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TNC 2013 </a:t>
            </a:r>
            <a:r>
              <a:rPr lang="en-GB" dirty="0" err="1" smtClean="0"/>
              <a:t>OpenFlow</a:t>
            </a:r>
            <a:r>
              <a:rPr lang="en-GB" dirty="0" smtClean="0"/>
              <a:t> Topology</a:t>
            </a:r>
            <a:endParaRPr lang="en-GB" dirty="0"/>
          </a:p>
        </p:txBody>
      </p:sp>
      <p:pic>
        <p:nvPicPr>
          <p:cNvPr id="7" name="Content Placeholder 6" descr="TNC-100G-poster.pdf"/>
          <p:cNvPicPr>
            <a:picLocks noGrp="1" noChangeAspect="1"/>
          </p:cNvPicPr>
          <p:nvPr>
            <p:ph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68" t="40190" r="-22627" b="7467"/>
          <a:stretch/>
        </p:blipFill>
        <p:spPr/>
      </p:pic>
      <p:sp>
        <p:nvSpPr>
          <p:cNvPr id="9" name="Footer Placeholder 3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 lIns="144000" tIns="0" rIns="0" bIns="0" anchor="ctr" anchorCtr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dirty="0" smtClean="0"/>
              <a:t>TNC 2013, 2-6 </a:t>
            </a:r>
            <a:r>
              <a:rPr lang="nl-NL" dirty="0" err="1" smtClean="0"/>
              <a:t>June</a:t>
            </a:r>
            <a:r>
              <a:rPr lang="nl-NL" dirty="0" smtClean="0"/>
              <a:t>, Maastricht, Netherlands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697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Supermicro</a:t>
            </a:r>
            <a:r>
              <a:rPr lang="en-GB" dirty="0" smtClean="0"/>
              <a:t> Server</a:t>
            </a:r>
            <a:endParaRPr lang="en-GB" dirty="0"/>
          </a:p>
        </p:txBody>
      </p:sp>
      <p:pic>
        <p:nvPicPr>
          <p:cNvPr id="6" name="Content Placeholder 5" descr="DSC_2000.jpg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98" r="-13298"/>
          <a:stretch>
            <a:fillRect/>
          </a:stretch>
        </p:blipFill>
        <p:spPr/>
      </p:pic>
      <p:sp>
        <p:nvSpPr>
          <p:cNvPr id="8" name="Footer Placeholder 3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 lIns="144000" tIns="0" rIns="0" bIns="0" anchor="ctr" anchorCtr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dirty="0" smtClean="0"/>
              <a:t>TNC 2013, 2-6 </a:t>
            </a:r>
            <a:r>
              <a:rPr lang="nl-NL" dirty="0" err="1" smtClean="0"/>
              <a:t>June</a:t>
            </a:r>
            <a:r>
              <a:rPr lang="nl-NL" dirty="0" smtClean="0"/>
              <a:t>, Maastricht, Netherlands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99865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Supermicro</a:t>
            </a:r>
            <a:r>
              <a:rPr lang="en-GB" dirty="0" smtClean="0"/>
              <a:t> Specs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err="1"/>
              <a:t>Supermicro</a:t>
            </a:r>
            <a:r>
              <a:rPr lang="en-US" dirty="0"/>
              <a:t> SC216BA-R1K28LP chassis</a:t>
            </a:r>
          </a:p>
          <a:p>
            <a:r>
              <a:rPr lang="en-US" dirty="0" err="1"/>
              <a:t>Supermicro</a:t>
            </a:r>
            <a:r>
              <a:rPr lang="en-US" dirty="0"/>
              <a:t> X9DRi-IF </a:t>
            </a:r>
            <a:r>
              <a:rPr lang="en-US" dirty="0" smtClean="0"/>
              <a:t>Mainboard</a:t>
            </a:r>
            <a:endParaRPr lang="en-US" dirty="0"/>
          </a:p>
          <a:p>
            <a:r>
              <a:rPr lang="en-US" dirty="0"/>
              <a:t>2 x Intel Xeon E5-2690 8core</a:t>
            </a:r>
          </a:p>
          <a:p>
            <a:r>
              <a:rPr lang="en-US" dirty="0"/>
              <a:t>8 x Kingston 8GB DDR3 1600mhz </a:t>
            </a:r>
            <a:r>
              <a:rPr lang="en-US" dirty="0" err="1"/>
              <a:t>ecc</a:t>
            </a:r>
            <a:r>
              <a:rPr lang="en-US" dirty="0"/>
              <a:t> </a:t>
            </a:r>
            <a:r>
              <a:rPr lang="en-US" dirty="0" err="1"/>
              <a:t>reg</a:t>
            </a:r>
            <a:endParaRPr lang="en-US" dirty="0"/>
          </a:p>
          <a:p>
            <a:r>
              <a:rPr lang="en-US" dirty="0"/>
              <a:t>1 x Seagate 1TB SATA III Enterprise 2.5"</a:t>
            </a:r>
          </a:p>
          <a:p>
            <a:r>
              <a:rPr lang="en-US" dirty="0"/>
              <a:t>3 x Areca 1882i raid </a:t>
            </a:r>
            <a:r>
              <a:rPr lang="en-US" dirty="0" smtClean="0"/>
              <a:t>controller</a:t>
            </a:r>
            <a:endParaRPr lang="en-US" dirty="0"/>
          </a:p>
          <a:p>
            <a:r>
              <a:rPr lang="en-US" dirty="0"/>
              <a:t>24x Intel X25-M 160 GB G2 SSD</a:t>
            </a:r>
          </a:p>
          <a:p>
            <a:r>
              <a:rPr lang="en-US" dirty="0"/>
              <a:t>3 x </a:t>
            </a:r>
            <a:r>
              <a:rPr lang="en-US" dirty="0" err="1"/>
              <a:t>Mellanox</a:t>
            </a:r>
            <a:r>
              <a:rPr lang="en-US" dirty="0"/>
              <a:t> MCX314A-BCBT 40GB QSFP card </a:t>
            </a:r>
          </a:p>
          <a:p>
            <a:r>
              <a:rPr lang="en-US" dirty="0"/>
              <a:t> </a:t>
            </a:r>
          </a:p>
          <a:p>
            <a:r>
              <a:rPr lang="en-US" dirty="0" err="1"/>
              <a:t>Eur</a:t>
            </a:r>
            <a:r>
              <a:rPr lang="en-US" dirty="0"/>
              <a:t> 8835 (without SSD disks)</a:t>
            </a:r>
          </a:p>
          <a:p>
            <a:endParaRPr lang="en-GB" dirty="0"/>
          </a:p>
        </p:txBody>
      </p:sp>
      <p:sp>
        <p:nvSpPr>
          <p:cNvPr id="7" name="Footer Placeholder 3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 lIns="144000" tIns="0" rIns="0" bIns="0" anchor="ctr" anchorCtr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dirty="0" smtClean="0"/>
              <a:t>TNC 2013, 2-6 </a:t>
            </a:r>
            <a:r>
              <a:rPr lang="nl-NL" dirty="0" err="1" smtClean="0"/>
              <a:t>June</a:t>
            </a:r>
            <a:r>
              <a:rPr lang="nl-NL" dirty="0" smtClean="0"/>
              <a:t>, Maastricht, Netherlands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30888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OpenFlow</a:t>
            </a:r>
            <a:r>
              <a:rPr lang="en-GB" dirty="0" smtClean="0"/>
              <a:t> Switches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dirty="0" smtClean="0"/>
              <a:t>3x Pica8 P3290</a:t>
            </a:r>
          </a:p>
          <a:p>
            <a:pPr lvl="1"/>
            <a:r>
              <a:rPr lang="en-GB" dirty="0" smtClean="0"/>
              <a:t>48x 1GE + 4x 10GE</a:t>
            </a:r>
          </a:p>
          <a:p>
            <a:pPr lvl="1"/>
            <a:endParaRPr lang="en-GB" dirty="0"/>
          </a:p>
          <a:p>
            <a:r>
              <a:rPr lang="en-GB" dirty="0" smtClean="0"/>
              <a:t>1x Pica8 P3920</a:t>
            </a:r>
          </a:p>
          <a:p>
            <a:pPr lvl="1"/>
            <a:r>
              <a:rPr lang="en-GB" dirty="0" smtClean="0"/>
              <a:t>48x 10GE + 4x 40GE</a:t>
            </a:r>
          </a:p>
          <a:p>
            <a:pPr lvl="1"/>
            <a:endParaRPr lang="en-GB" dirty="0"/>
          </a:p>
          <a:p>
            <a:r>
              <a:rPr lang="en-GB" dirty="0" smtClean="0"/>
              <a:t>1x Dell Z9000</a:t>
            </a:r>
          </a:p>
          <a:p>
            <a:pPr lvl="1"/>
            <a:r>
              <a:rPr lang="en-GB" dirty="0" smtClean="0"/>
              <a:t>32x 40GE</a:t>
            </a:r>
            <a:endParaRPr lang="en-GB" dirty="0"/>
          </a:p>
        </p:txBody>
      </p:sp>
      <p:sp>
        <p:nvSpPr>
          <p:cNvPr id="7" name="Footer Placeholder 3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 lIns="144000" tIns="0" rIns="0" bIns="0" anchor="ctr" anchorCtr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dirty="0" smtClean="0"/>
              <a:t>TNC 2013, 2-6 </a:t>
            </a:r>
            <a:r>
              <a:rPr lang="nl-NL" dirty="0" err="1" smtClean="0"/>
              <a:t>June</a:t>
            </a:r>
            <a:r>
              <a:rPr lang="nl-NL" dirty="0" smtClean="0"/>
              <a:t>, Maastricht, Netherlands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86260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Demonstration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		Wednesday 15:30 – 16:00</a:t>
            </a:r>
          </a:p>
          <a:p>
            <a:endParaRPr lang="en-GB" dirty="0"/>
          </a:p>
          <a:p>
            <a:r>
              <a:rPr lang="en-GB" dirty="0" smtClean="0"/>
              <a:t>		SURF booth</a:t>
            </a:r>
            <a:endParaRPr lang="en-GB" dirty="0"/>
          </a:p>
          <a:p>
            <a:endParaRPr lang="en-GB" dirty="0"/>
          </a:p>
        </p:txBody>
      </p:sp>
      <p:sp>
        <p:nvSpPr>
          <p:cNvPr id="7" name="Footer Placeholder 3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 lIns="144000" tIns="0" rIns="0" bIns="0" anchor="ctr" anchorCtr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l-NL" dirty="0" smtClean="0"/>
              <a:t>TNC 2013, 2-6 </a:t>
            </a:r>
            <a:r>
              <a:rPr lang="nl-NL" dirty="0" err="1" smtClean="0"/>
              <a:t>June</a:t>
            </a:r>
            <a:r>
              <a:rPr lang="nl-NL" dirty="0" smtClean="0"/>
              <a:t>, Maastricht, Netherlands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76670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76262" y="1412874"/>
            <a:ext cx="4170535" cy="3511463"/>
          </a:xfrm>
        </p:spPr>
        <p:txBody>
          <a:bodyPr/>
          <a:lstStyle/>
          <a:p>
            <a:r>
              <a:rPr lang="en-GB" dirty="0" smtClean="0"/>
              <a:t>Ronald van der Pol</a:t>
            </a:r>
          </a:p>
          <a:p>
            <a:r>
              <a:rPr lang="en-GB" dirty="0" smtClean="0"/>
              <a:t>&lt;</a:t>
            </a:r>
            <a:r>
              <a:rPr lang="en-GB" dirty="0" err="1" smtClean="0"/>
              <a:t>Ronald.vanderPol@SURFnet.nl</a:t>
            </a:r>
            <a:r>
              <a:rPr lang="en-GB" dirty="0" smtClean="0"/>
              <a:t>&gt;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3285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TNC 2013, 2-6 </a:t>
            </a:r>
            <a:r>
              <a:rPr lang="nl-NL" dirty="0" err="1"/>
              <a:t>June</a:t>
            </a:r>
            <a:r>
              <a:rPr lang="nl-NL" dirty="0"/>
              <a:t>, Maastricht, Netherlands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Why </a:t>
            </a:r>
            <a:r>
              <a:rPr lang="en-GB" dirty="0" err="1"/>
              <a:t>multipathing</a:t>
            </a:r>
            <a:r>
              <a:rPr lang="en-GB" dirty="0"/>
              <a:t>?</a:t>
            </a:r>
          </a:p>
          <a:p>
            <a:endParaRPr lang="en-GB" dirty="0" smtClean="0"/>
          </a:p>
          <a:p>
            <a:r>
              <a:rPr lang="en-GB" dirty="0" smtClean="0"/>
              <a:t>MPTCP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Demonstration Results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042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TNC 2013, 2-6 </a:t>
            </a:r>
            <a:r>
              <a:rPr lang="nl-NL" dirty="0" err="1"/>
              <a:t>June</a:t>
            </a:r>
            <a:r>
              <a:rPr lang="nl-NL" dirty="0"/>
              <a:t>, Maastricht, Netherlands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</a:t>
            </a:r>
            <a:r>
              <a:rPr lang="en-GB" dirty="0" err="1" smtClean="0"/>
              <a:t>Multipathing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dirty="0"/>
              <a:t>Data sets are growing </a:t>
            </a:r>
            <a:r>
              <a:rPr lang="en-GB" dirty="0" smtClean="0"/>
              <a:t>rapidly in size and number</a:t>
            </a:r>
            <a:endParaRPr lang="en-GB" dirty="0"/>
          </a:p>
          <a:p>
            <a:r>
              <a:rPr lang="en-GB" dirty="0"/>
              <a:t>Copying </a:t>
            </a:r>
            <a:r>
              <a:rPr lang="en-GB" dirty="0" smtClean="0"/>
              <a:t>big data </a:t>
            </a:r>
            <a:r>
              <a:rPr lang="en-GB" dirty="0"/>
              <a:t>sets in reasonable time </a:t>
            </a:r>
            <a:r>
              <a:rPr lang="en-GB" dirty="0" smtClean="0"/>
              <a:t>requires </a:t>
            </a:r>
            <a:r>
              <a:rPr lang="en-GB" dirty="0"/>
              <a:t>a lot of bandwidth</a:t>
            </a:r>
          </a:p>
          <a:p>
            <a:r>
              <a:rPr lang="en-GB" dirty="0"/>
              <a:t>We are reaching the theoretical limit of </a:t>
            </a:r>
            <a:r>
              <a:rPr lang="en-GB" dirty="0" err="1"/>
              <a:t>fiber</a:t>
            </a:r>
            <a:r>
              <a:rPr lang="en-GB" dirty="0"/>
              <a:t> throughput</a:t>
            </a:r>
          </a:p>
          <a:p>
            <a:r>
              <a:rPr lang="en-GB" dirty="0"/>
              <a:t>Next step, like RAID (multiple disks) &amp; multi-core</a:t>
            </a:r>
          </a:p>
          <a:p>
            <a:r>
              <a:rPr lang="en-GB" dirty="0"/>
              <a:t>Use all available bandwidth in the network</a:t>
            </a:r>
          </a:p>
          <a:p>
            <a:r>
              <a:rPr lang="en-GB" dirty="0"/>
              <a:t>Use multiple paths simultaneously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6956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TNC 2013, 2-6 </a:t>
            </a:r>
            <a:r>
              <a:rPr lang="nl-NL" dirty="0" err="1"/>
              <a:t>June</a:t>
            </a:r>
            <a:r>
              <a:rPr lang="nl-NL" dirty="0"/>
              <a:t>, Maastricht, Netherlands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DNA Sequencing Price Drop</a:t>
            </a:r>
          </a:p>
        </p:txBody>
      </p:sp>
      <p:pic>
        <p:nvPicPr>
          <p:cNvPr id="6" name="Content Placeholder 5" descr="genome.jpg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00" r="-214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8064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TNC 2013, 2-6 </a:t>
            </a:r>
            <a:r>
              <a:rPr lang="nl-NL" dirty="0" err="1"/>
              <a:t>June</a:t>
            </a:r>
            <a:r>
              <a:rPr lang="nl-NL" dirty="0"/>
              <a:t>, Maastricht, Netherlands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DNA Sequencing Projects on GOLD</a:t>
            </a:r>
          </a:p>
        </p:txBody>
      </p:sp>
      <p:pic>
        <p:nvPicPr>
          <p:cNvPr id="6" name="Content Placeholder 5" descr="genome-db.png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88" r="-37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1790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TNC 2013, 2-6 </a:t>
            </a:r>
            <a:r>
              <a:rPr lang="nl-NL" dirty="0" err="1"/>
              <a:t>June</a:t>
            </a:r>
            <a:r>
              <a:rPr lang="nl-NL" dirty="0"/>
              <a:t>, Maastricht, Netherlands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Shannon Limit on </a:t>
            </a:r>
            <a:r>
              <a:rPr lang="en-GB" dirty="0" err="1"/>
              <a:t>Fiber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dirty="0"/>
              <a:t>Modern modulation technologies and transponders reach the theoretical limit of </a:t>
            </a:r>
            <a:r>
              <a:rPr lang="en-GB" dirty="0" err="1"/>
              <a:t>fiber</a:t>
            </a:r>
            <a:endParaRPr lang="en-GB" dirty="0"/>
          </a:p>
          <a:p>
            <a:endParaRPr lang="en-GB" dirty="0" smtClean="0"/>
          </a:p>
          <a:p>
            <a:r>
              <a:rPr lang="en-GB" dirty="0" err="1"/>
              <a:t>Tradeoff</a:t>
            </a:r>
            <a:r>
              <a:rPr lang="en-GB" dirty="0"/>
              <a:t> between:</a:t>
            </a:r>
          </a:p>
          <a:p>
            <a:pPr lvl="1"/>
            <a:r>
              <a:rPr lang="en-GB" dirty="0"/>
              <a:t>Bandwidth</a:t>
            </a:r>
          </a:p>
          <a:p>
            <a:pPr lvl="1"/>
            <a:r>
              <a:rPr lang="en-GB" dirty="0"/>
              <a:t>Reach</a:t>
            </a:r>
          </a:p>
          <a:p>
            <a:pPr lvl="1"/>
            <a:r>
              <a:rPr lang="en-GB" dirty="0" smtClean="0"/>
              <a:t>Cost</a:t>
            </a:r>
          </a:p>
          <a:p>
            <a:pPr lvl="1"/>
            <a:endParaRPr lang="en-GB" dirty="0"/>
          </a:p>
          <a:p>
            <a:r>
              <a:rPr lang="en-GB" dirty="0"/>
              <a:t>Either high bandwidth with short reach or lower bandwidth with longer reach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1766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TNC 2013, 2-6 </a:t>
            </a:r>
            <a:r>
              <a:rPr lang="nl-NL" dirty="0" err="1"/>
              <a:t>June</a:t>
            </a:r>
            <a:r>
              <a:rPr lang="nl-NL" dirty="0"/>
              <a:t>, Maastricht, Netherlands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Reaching the </a:t>
            </a:r>
            <a:r>
              <a:rPr lang="en-GB" dirty="0" err="1"/>
              <a:t>Shannin</a:t>
            </a:r>
            <a:r>
              <a:rPr lang="en-GB" dirty="0"/>
              <a:t> Limit</a:t>
            </a:r>
          </a:p>
        </p:txBody>
      </p:sp>
      <p:pic>
        <p:nvPicPr>
          <p:cNvPr id="6" name="Content Placeholder 5" descr="shannon.pdf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67" r="-13467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192438" y="5746802"/>
            <a:ext cx="164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Source: </a:t>
            </a:r>
            <a:r>
              <a:rPr lang="en-GB" dirty="0" err="1" smtClean="0"/>
              <a:t>Ciena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3226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TNC 2013, 2-6 </a:t>
            </a:r>
            <a:r>
              <a:rPr lang="nl-NL" dirty="0" err="1"/>
              <a:t>June</a:t>
            </a:r>
            <a:r>
              <a:rPr lang="nl-NL" dirty="0"/>
              <a:t>, Maastricht, Netherlands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Multipath TCP (MPTCP)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dirty="0"/>
              <a:t>Load balancing options:</a:t>
            </a:r>
          </a:p>
          <a:p>
            <a:pPr lvl="1"/>
            <a:r>
              <a:rPr lang="en-GB" dirty="0"/>
              <a:t>Within the network with e.g. Equal Cost Multipath (ECMP) routing</a:t>
            </a:r>
          </a:p>
          <a:p>
            <a:pPr lvl="1"/>
            <a:r>
              <a:rPr lang="en-GB" dirty="0"/>
              <a:t>At the end hosts with e.g. MPTCP</a:t>
            </a:r>
          </a:p>
          <a:p>
            <a:r>
              <a:rPr lang="en-GB" dirty="0"/>
              <a:t>ECMP is hash based, not optimal for small flows</a:t>
            </a:r>
          </a:p>
          <a:p>
            <a:r>
              <a:rPr lang="en-GB" dirty="0"/>
              <a:t>MPTCP also works for 1 or a few flows</a:t>
            </a:r>
          </a:p>
          <a:p>
            <a:pPr lvl="1"/>
            <a:r>
              <a:rPr lang="en-GB" dirty="0"/>
              <a:t>MPTCP can also handle links of different speed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103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11&quot;&gt;&lt;property id=&quot;20148&quot; value=&quot;5&quot;/&gt;&lt;property id=&quot;20300&quot; value=&quot;Slide 1&quot;/&gt;&lt;property id=&quot;20307&quot; value=&quot;25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SURFnet">
  <a:themeElements>
    <a:clrScheme name="Surfnet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4FB3CF"/>
      </a:accent1>
      <a:accent2>
        <a:srgbClr val="73BFD7"/>
      </a:accent2>
      <a:accent3>
        <a:srgbClr val="96CCDE"/>
      </a:accent3>
      <a:accent4>
        <a:srgbClr val="B6DBE9"/>
      </a:accent4>
      <a:accent5>
        <a:srgbClr val="D7EAF1"/>
      </a:accent5>
      <a:accent6>
        <a:srgbClr val="6D6E71"/>
      </a:accent6>
      <a:hlink>
        <a:srgbClr val="0000FF"/>
      </a:hlink>
      <a:folHlink>
        <a:srgbClr val="800080"/>
      </a:folHlink>
    </a:clrScheme>
    <a:fontScheme name="Sur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SURFnet.potx</Template>
  <TotalTime>1963</TotalTime>
  <Words>981</Words>
  <Application>Microsoft Macintosh PowerPoint</Application>
  <PresentationFormat>On-screen Show (4:3)</PresentationFormat>
  <Paragraphs>170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SURFnet</vt:lpstr>
      <vt:lpstr>Experiences with MPTCP in a 100G multipathed OpenFlow network</vt:lpstr>
      <vt:lpstr>Partners</vt:lpstr>
      <vt:lpstr>Outline</vt:lpstr>
      <vt:lpstr>Why Multipathing?</vt:lpstr>
      <vt:lpstr>DNA Sequencing Price Drop</vt:lpstr>
      <vt:lpstr>DNA Sequencing Projects on GOLD</vt:lpstr>
      <vt:lpstr>Shannon Limit on Fiber</vt:lpstr>
      <vt:lpstr>Reaching the Shannin Limit</vt:lpstr>
      <vt:lpstr>Multipath TCP (MPTCP)</vt:lpstr>
      <vt:lpstr>Traditional TCP vs Multipath TCP</vt:lpstr>
      <vt:lpstr>MPTCP Stack</vt:lpstr>
      <vt:lpstr>MPTCP Tasks</vt:lpstr>
      <vt:lpstr>OLiMPS</vt:lpstr>
      <vt:lpstr>Demonstrations</vt:lpstr>
      <vt:lpstr>GLIF Demonstration Topology</vt:lpstr>
      <vt:lpstr>GLIF Results</vt:lpstr>
      <vt:lpstr>SC12 Demonstration Topology</vt:lpstr>
      <vt:lpstr>SC12 OpenFlow Topology</vt:lpstr>
      <vt:lpstr>SC12 Results</vt:lpstr>
      <vt:lpstr>SC12 Live Monitoring Website</vt:lpstr>
      <vt:lpstr>2x10 Amsterdam - Geneva</vt:lpstr>
      <vt:lpstr>PowerPoint Presentation</vt:lpstr>
      <vt:lpstr>Demonstration Topology</vt:lpstr>
      <vt:lpstr>TNC 2013 OpenFlow Topology</vt:lpstr>
      <vt:lpstr>Supermicro Server</vt:lpstr>
      <vt:lpstr>Supermicro Specs</vt:lpstr>
      <vt:lpstr>OpenFlow Switches</vt:lpstr>
      <vt:lpstr>Demonstration</vt:lpstr>
      <vt:lpstr>PowerPoint Presentation</vt:lpstr>
    </vt:vector>
  </TitlesOfParts>
  <Company>Multrix Benelux B.V.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Maryse Laseroms</dc:creator>
  <cp:lastModifiedBy>Ronald van der Pol</cp:lastModifiedBy>
  <cp:revision>143</cp:revision>
  <dcterms:created xsi:type="dcterms:W3CDTF">2012-05-25T12:27:26Z</dcterms:created>
  <dcterms:modified xsi:type="dcterms:W3CDTF">2013-06-04T12:40:20Z</dcterms:modified>
</cp:coreProperties>
</file>