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8"/>
  </p:notesMasterIdLst>
  <p:sldIdLst>
    <p:sldId id="256" r:id="rId2"/>
    <p:sldId id="257" r:id="rId3"/>
    <p:sldId id="258" r:id="rId4"/>
    <p:sldId id="285" r:id="rId5"/>
    <p:sldId id="286" r:id="rId6"/>
    <p:sldId id="288" r:id="rId7"/>
    <p:sldId id="290" r:id="rId8"/>
    <p:sldId id="260" r:id="rId9"/>
    <p:sldId id="261" r:id="rId10"/>
    <p:sldId id="262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64" r:id="rId20"/>
    <p:sldId id="300" r:id="rId21"/>
    <p:sldId id="303" r:id="rId22"/>
    <p:sldId id="305" r:id="rId23"/>
    <p:sldId id="306" r:id="rId24"/>
    <p:sldId id="307" r:id="rId25"/>
    <p:sldId id="301" r:id="rId26"/>
    <p:sldId id="279" r:id="rId27"/>
  </p:sldIdLst>
  <p:sldSz cx="9144000" cy="5143500" type="screen16x9"/>
  <p:notesSz cx="6858000" cy="9144000"/>
  <p:embeddedFontLst>
    <p:embeddedFont>
      <p:font typeface="Lato Light" panose="020B060402020202020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 Slab Light" panose="020B0604020202020204" charset="0"/>
      <p:regular r:id="rId41"/>
      <p:bold r:id="rId42"/>
    </p:embeddedFont>
    <p:embeddedFont>
      <p:font typeface="MS PMincho" panose="02020600040205080304" pitchFamily="18" charset="-128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E32F363-F15B-4E62-9EF2-5D73F55EB76D}">
  <a:tblStyle styleId="{BE32F363-F15B-4E62-9EF2-5D73F55EB76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A3FE7-263A-475E-86FE-38DE3D09BFE2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B8588E4-CA40-4D86-931C-7E153D347AC1}">
      <dgm:prSet phldrT="[Text]" custT="1"/>
      <dgm:spPr/>
      <dgm:t>
        <a:bodyPr/>
        <a:lstStyle/>
        <a:p>
          <a:r>
            <a:rPr lang="en-US" sz="1600" b="0" i="0" u="none" strike="noStrike" cap="none">
              <a:latin typeface="Roboto Slab Light"/>
              <a:ea typeface="Roboto Slab Light"/>
              <a:cs typeface="Roboto Slab Light"/>
              <a:sym typeface="Roboto Slab Light"/>
            </a:rPr>
            <a:t>Free and Open Source</a:t>
          </a:r>
          <a:endParaRPr lang="en-US" sz="1600" b="0" i="0" u="none" strike="noStrike" cap="none" dirty="0">
            <a:latin typeface="Roboto Slab Light"/>
            <a:ea typeface="Roboto Slab Light"/>
            <a:cs typeface="Roboto Slab Light"/>
            <a:sym typeface="Roboto Slab Light"/>
          </a:endParaRPr>
        </a:p>
      </dgm:t>
    </dgm:pt>
    <dgm:pt modelId="{93BA3672-EC4D-45C9-AC44-7AAF0B2ABF06}" type="parTrans" cxnId="{EB4F4560-C5A3-4A94-A9AE-BDAD513CD595}">
      <dgm:prSet/>
      <dgm:spPr/>
      <dgm:t>
        <a:bodyPr/>
        <a:lstStyle/>
        <a:p>
          <a:endParaRPr lang="en-US" sz="1200"/>
        </a:p>
      </dgm:t>
    </dgm:pt>
    <dgm:pt modelId="{4DD608B0-4717-4257-9F08-719B6B5D6100}" type="sibTrans" cxnId="{EB4F4560-C5A3-4A94-A9AE-BDAD513CD595}">
      <dgm:prSet/>
      <dgm:spPr/>
      <dgm:t>
        <a:bodyPr/>
        <a:lstStyle/>
        <a:p>
          <a:endParaRPr lang="en-US" sz="1200"/>
        </a:p>
      </dgm:t>
    </dgm:pt>
    <dgm:pt modelId="{D8A742F9-3E98-4340-B86B-7098113DEDB1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>
              <a:latin typeface="Roboto Slab Light"/>
              <a:ea typeface="Roboto Slab Light"/>
              <a:cs typeface="Roboto Slab Light"/>
            </a:rPr>
            <a:t>Set of software tools</a:t>
          </a:r>
          <a:endParaRPr lang="en-US" sz="1600" b="0" i="0" u="none" strike="noStrike" kern="1200" cap="none" dirty="0">
            <a:latin typeface="Roboto Slab Light"/>
            <a:ea typeface="Roboto Slab Light"/>
            <a:cs typeface="Roboto Slab Light"/>
          </a:endParaRPr>
        </a:p>
      </dgm:t>
    </dgm:pt>
    <dgm:pt modelId="{0ADBB632-26C8-4F0E-BB1F-6306F7F484FC}" type="parTrans" cxnId="{C05EC470-5F85-4F55-9ADC-8C8B5A9E61EA}">
      <dgm:prSet/>
      <dgm:spPr/>
      <dgm:t>
        <a:bodyPr/>
        <a:lstStyle/>
        <a:p>
          <a:endParaRPr lang="en-US" sz="1200"/>
        </a:p>
      </dgm:t>
    </dgm:pt>
    <dgm:pt modelId="{69F51218-83F1-4AC6-A6DD-2AFA43AD8EB2}" type="sibTrans" cxnId="{C05EC470-5F85-4F55-9ADC-8C8B5A9E61EA}">
      <dgm:prSet/>
      <dgm:spPr/>
      <dgm:t>
        <a:bodyPr/>
        <a:lstStyle/>
        <a:p>
          <a:endParaRPr lang="en-US" sz="1200"/>
        </a:p>
      </dgm:t>
    </dgm:pt>
    <dgm:pt modelId="{4C8ECD39-79FF-4ABC-873F-B3FD494C1599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latin typeface="Roboto Slab Light"/>
              <a:ea typeface="Roboto Slab Light"/>
              <a:cs typeface="Roboto Slab Light"/>
            </a:rPr>
            <a:t>Building and managing cloud computing platforms</a:t>
          </a:r>
        </a:p>
      </dgm:t>
    </dgm:pt>
    <dgm:pt modelId="{E865E090-2619-4CDF-A831-D9109E45C1C9}" type="parTrans" cxnId="{9B817CD2-1416-4DC4-A2E2-5EF6462A95F4}">
      <dgm:prSet/>
      <dgm:spPr/>
      <dgm:t>
        <a:bodyPr/>
        <a:lstStyle/>
        <a:p>
          <a:endParaRPr lang="en-US" sz="1200"/>
        </a:p>
      </dgm:t>
    </dgm:pt>
    <dgm:pt modelId="{A039AFCE-6301-47BB-8F79-6ADD021BEEAE}" type="sibTrans" cxnId="{9B817CD2-1416-4DC4-A2E2-5EF6462A95F4}">
      <dgm:prSet/>
      <dgm:spPr/>
      <dgm:t>
        <a:bodyPr/>
        <a:lstStyle/>
        <a:p>
          <a:endParaRPr lang="en-US" sz="1200"/>
        </a:p>
      </dgm:t>
    </dgm:pt>
    <dgm:pt modelId="{F1C415B2-5773-4B07-86A5-62B1D6DC49D0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latin typeface="Roboto Slab Light"/>
              <a:ea typeface="Roboto Slab Light"/>
              <a:cs typeface="Roboto Slab Light"/>
            </a:rPr>
            <a:t>Public and Private clouds</a:t>
          </a:r>
        </a:p>
      </dgm:t>
    </dgm:pt>
    <dgm:pt modelId="{6DF8D341-8E8F-431C-9ACC-3E2A16688B69}" type="parTrans" cxnId="{AE2E7CB7-7A3A-440B-A229-C851C3C1CF47}">
      <dgm:prSet/>
      <dgm:spPr/>
      <dgm:t>
        <a:bodyPr/>
        <a:lstStyle/>
        <a:p>
          <a:endParaRPr lang="en-US" sz="1200"/>
        </a:p>
      </dgm:t>
    </dgm:pt>
    <dgm:pt modelId="{2526A3C6-3D26-45CA-A9F9-78E51E7EAB8D}" type="sibTrans" cxnId="{AE2E7CB7-7A3A-440B-A229-C851C3C1CF47}">
      <dgm:prSet/>
      <dgm:spPr/>
      <dgm:t>
        <a:bodyPr/>
        <a:lstStyle/>
        <a:p>
          <a:endParaRPr lang="en-US" sz="1200"/>
        </a:p>
      </dgm:t>
    </dgm:pt>
    <dgm:pt modelId="{3FCA51D4-1370-4D24-B8AE-B58972C6509B}">
      <dgm:prSet custT="1"/>
      <dgm:spPr/>
      <dgm:t>
        <a:bodyPr/>
        <a:lstStyle/>
        <a:p>
          <a:r>
            <a:rPr lang="en-US" sz="1600" b="0" i="0" u="none" strike="noStrike" kern="1200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2nd largest community after Linux</a:t>
          </a:r>
        </a:p>
      </dgm:t>
    </dgm:pt>
    <dgm:pt modelId="{A6873520-4720-46CF-A03E-065B50AF580C}" type="parTrans" cxnId="{7014D545-2957-4D7E-9D34-599DAF3E0B71}">
      <dgm:prSet/>
      <dgm:spPr/>
      <dgm:t>
        <a:bodyPr/>
        <a:lstStyle/>
        <a:p>
          <a:endParaRPr lang="en-US"/>
        </a:p>
      </dgm:t>
    </dgm:pt>
    <dgm:pt modelId="{F71818AC-805E-4C92-8279-2A9C078364F2}" type="sibTrans" cxnId="{7014D545-2957-4D7E-9D34-599DAF3E0B71}">
      <dgm:prSet/>
      <dgm:spPr/>
      <dgm:t>
        <a:bodyPr/>
        <a:lstStyle/>
        <a:p>
          <a:endParaRPr lang="en-US"/>
        </a:p>
      </dgm:t>
    </dgm:pt>
    <dgm:pt modelId="{CAB8F8A9-02B1-4456-AB5A-B1B8104E2C59}">
      <dgm:prSet custT="1"/>
      <dgm:spPr/>
      <dgm:t>
        <a:bodyPr/>
        <a:lstStyle/>
        <a:p>
          <a:r>
            <a:rPr lang="en-US" sz="1600" b="0" i="0" u="none" strike="noStrike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Written in</a:t>
          </a:r>
        </a:p>
        <a:p>
          <a:r>
            <a:rPr lang="en-US" sz="1600" b="0" i="0" u="none" strike="noStrike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 Python</a:t>
          </a:r>
        </a:p>
      </dgm:t>
    </dgm:pt>
    <dgm:pt modelId="{8163D101-2C38-4FDB-B688-85B8ECC3B350}" type="parTrans" cxnId="{0A90F5E5-1488-4EEC-B459-0ED3DCA02E98}">
      <dgm:prSet/>
      <dgm:spPr/>
      <dgm:t>
        <a:bodyPr/>
        <a:lstStyle/>
        <a:p>
          <a:endParaRPr lang="en-US"/>
        </a:p>
      </dgm:t>
    </dgm:pt>
    <dgm:pt modelId="{BDDAF5C1-E085-4C87-8A96-EC5A3B0FD312}" type="sibTrans" cxnId="{0A90F5E5-1488-4EEC-B459-0ED3DCA02E98}">
      <dgm:prSet/>
      <dgm:spPr/>
      <dgm:t>
        <a:bodyPr/>
        <a:lstStyle/>
        <a:p>
          <a:endParaRPr lang="en-US"/>
        </a:p>
      </dgm:t>
    </dgm:pt>
    <dgm:pt modelId="{5FC2A04B-987F-44F4-A12A-F0CAE73D9AD6}" type="pres">
      <dgm:prSet presAssocID="{FDEA3FE7-263A-475E-86FE-38DE3D09BFE2}" presName="diagram" presStyleCnt="0">
        <dgm:presLayoutVars>
          <dgm:dir/>
          <dgm:resizeHandles val="exact"/>
        </dgm:presLayoutVars>
      </dgm:prSet>
      <dgm:spPr/>
    </dgm:pt>
    <dgm:pt modelId="{E90889F4-E63E-4E4C-8E30-2A259AA8BB61}" type="pres">
      <dgm:prSet presAssocID="{BB8588E4-CA40-4D86-931C-7E153D347AC1}" presName="node" presStyleLbl="node1" presStyleIdx="0" presStyleCnt="6">
        <dgm:presLayoutVars>
          <dgm:bulletEnabled val="1"/>
        </dgm:presLayoutVars>
      </dgm:prSet>
      <dgm:spPr/>
    </dgm:pt>
    <dgm:pt modelId="{7D42025E-5B0B-46B1-BA95-08C9D8D65EB0}" type="pres">
      <dgm:prSet presAssocID="{4DD608B0-4717-4257-9F08-719B6B5D6100}" presName="sibTrans" presStyleCnt="0"/>
      <dgm:spPr/>
    </dgm:pt>
    <dgm:pt modelId="{2B2D7388-AD1A-40D0-8144-3A9E2F414188}" type="pres">
      <dgm:prSet presAssocID="{D8A742F9-3E98-4340-B86B-7098113DEDB1}" presName="node" presStyleLbl="node1" presStyleIdx="1" presStyleCnt="6">
        <dgm:presLayoutVars>
          <dgm:bulletEnabled val="1"/>
        </dgm:presLayoutVars>
      </dgm:prSet>
      <dgm:spPr/>
    </dgm:pt>
    <dgm:pt modelId="{377B4E70-F82A-48FD-8D6C-D834F088B431}" type="pres">
      <dgm:prSet presAssocID="{69F51218-83F1-4AC6-A6DD-2AFA43AD8EB2}" presName="sibTrans" presStyleCnt="0"/>
      <dgm:spPr/>
    </dgm:pt>
    <dgm:pt modelId="{7450548D-60E5-4F06-9387-C5AB17F591DB}" type="pres">
      <dgm:prSet presAssocID="{4C8ECD39-79FF-4ABC-873F-B3FD494C1599}" presName="node" presStyleLbl="node1" presStyleIdx="2" presStyleCnt="6">
        <dgm:presLayoutVars>
          <dgm:bulletEnabled val="1"/>
        </dgm:presLayoutVars>
      </dgm:prSet>
      <dgm:spPr/>
    </dgm:pt>
    <dgm:pt modelId="{772EBA42-4767-4DB5-9BF8-B5AF92103A68}" type="pres">
      <dgm:prSet presAssocID="{A039AFCE-6301-47BB-8F79-6ADD021BEEAE}" presName="sibTrans" presStyleCnt="0"/>
      <dgm:spPr/>
    </dgm:pt>
    <dgm:pt modelId="{92057B6F-1A9B-4D52-90F6-291FA20C0366}" type="pres">
      <dgm:prSet presAssocID="{F1C415B2-5773-4B07-86A5-62B1D6DC49D0}" presName="node" presStyleLbl="node1" presStyleIdx="3" presStyleCnt="6">
        <dgm:presLayoutVars>
          <dgm:bulletEnabled val="1"/>
        </dgm:presLayoutVars>
      </dgm:prSet>
      <dgm:spPr/>
    </dgm:pt>
    <dgm:pt modelId="{387B584C-ED2E-4299-96E1-56E779E8BC4B}" type="pres">
      <dgm:prSet presAssocID="{2526A3C6-3D26-45CA-A9F9-78E51E7EAB8D}" presName="sibTrans" presStyleCnt="0"/>
      <dgm:spPr/>
    </dgm:pt>
    <dgm:pt modelId="{2B60B526-8950-48DC-9B89-201C5C1BB779}" type="pres">
      <dgm:prSet presAssocID="{3FCA51D4-1370-4D24-B8AE-B58972C6509B}" presName="node" presStyleLbl="node1" presStyleIdx="4" presStyleCnt="6">
        <dgm:presLayoutVars>
          <dgm:bulletEnabled val="1"/>
        </dgm:presLayoutVars>
      </dgm:prSet>
      <dgm:spPr/>
    </dgm:pt>
    <dgm:pt modelId="{B7969EC0-E407-4170-A520-A05D898FA0DD}" type="pres">
      <dgm:prSet presAssocID="{F71818AC-805E-4C92-8279-2A9C078364F2}" presName="sibTrans" presStyleCnt="0"/>
      <dgm:spPr/>
    </dgm:pt>
    <dgm:pt modelId="{C9027EB1-D506-4E71-BE28-A1D3475C7141}" type="pres">
      <dgm:prSet presAssocID="{CAB8F8A9-02B1-4456-AB5A-B1B8104E2C59}" presName="node" presStyleLbl="node1" presStyleIdx="5" presStyleCnt="6">
        <dgm:presLayoutVars>
          <dgm:bulletEnabled val="1"/>
        </dgm:presLayoutVars>
      </dgm:prSet>
      <dgm:spPr/>
    </dgm:pt>
  </dgm:ptLst>
  <dgm:cxnLst>
    <dgm:cxn modelId="{D68F9E0F-B889-4C27-A45A-12543C1FFE3D}" type="presOf" srcId="{F1C415B2-5773-4B07-86A5-62B1D6DC49D0}" destId="{92057B6F-1A9B-4D52-90F6-291FA20C0366}" srcOrd="0" destOrd="0" presId="urn:microsoft.com/office/officeart/2005/8/layout/default"/>
    <dgm:cxn modelId="{CC85561A-DA12-48D4-AF62-D0174AF40665}" type="presOf" srcId="{4C8ECD39-79FF-4ABC-873F-B3FD494C1599}" destId="{7450548D-60E5-4F06-9387-C5AB17F591DB}" srcOrd="0" destOrd="0" presId="urn:microsoft.com/office/officeart/2005/8/layout/default"/>
    <dgm:cxn modelId="{EB4F4560-C5A3-4A94-A9AE-BDAD513CD595}" srcId="{FDEA3FE7-263A-475E-86FE-38DE3D09BFE2}" destId="{BB8588E4-CA40-4D86-931C-7E153D347AC1}" srcOrd="0" destOrd="0" parTransId="{93BA3672-EC4D-45C9-AC44-7AAF0B2ABF06}" sibTransId="{4DD608B0-4717-4257-9F08-719B6B5D6100}"/>
    <dgm:cxn modelId="{7014D545-2957-4D7E-9D34-599DAF3E0B71}" srcId="{FDEA3FE7-263A-475E-86FE-38DE3D09BFE2}" destId="{3FCA51D4-1370-4D24-B8AE-B58972C6509B}" srcOrd="4" destOrd="0" parTransId="{A6873520-4720-46CF-A03E-065B50AF580C}" sibTransId="{F71818AC-805E-4C92-8279-2A9C078364F2}"/>
    <dgm:cxn modelId="{C05EC470-5F85-4F55-9ADC-8C8B5A9E61EA}" srcId="{FDEA3FE7-263A-475E-86FE-38DE3D09BFE2}" destId="{D8A742F9-3E98-4340-B86B-7098113DEDB1}" srcOrd="1" destOrd="0" parTransId="{0ADBB632-26C8-4F0E-BB1F-6306F7F484FC}" sibTransId="{69F51218-83F1-4AC6-A6DD-2AFA43AD8EB2}"/>
    <dgm:cxn modelId="{F8032873-AF4B-4783-BB45-4A16A158220E}" type="presOf" srcId="{CAB8F8A9-02B1-4456-AB5A-B1B8104E2C59}" destId="{C9027EB1-D506-4E71-BE28-A1D3475C7141}" srcOrd="0" destOrd="0" presId="urn:microsoft.com/office/officeart/2005/8/layout/default"/>
    <dgm:cxn modelId="{C1D6998C-773B-45EA-8BD9-366FE4CFC8A8}" type="presOf" srcId="{BB8588E4-CA40-4D86-931C-7E153D347AC1}" destId="{E90889F4-E63E-4E4C-8E30-2A259AA8BB61}" srcOrd="0" destOrd="0" presId="urn:microsoft.com/office/officeart/2005/8/layout/default"/>
    <dgm:cxn modelId="{AE2E7CB7-7A3A-440B-A229-C851C3C1CF47}" srcId="{FDEA3FE7-263A-475E-86FE-38DE3D09BFE2}" destId="{F1C415B2-5773-4B07-86A5-62B1D6DC49D0}" srcOrd="3" destOrd="0" parTransId="{6DF8D341-8E8F-431C-9ACC-3E2A16688B69}" sibTransId="{2526A3C6-3D26-45CA-A9F9-78E51E7EAB8D}"/>
    <dgm:cxn modelId="{CF37E4BC-5484-48D4-829A-1B1E178CB860}" type="presOf" srcId="{3FCA51D4-1370-4D24-B8AE-B58972C6509B}" destId="{2B60B526-8950-48DC-9B89-201C5C1BB779}" srcOrd="0" destOrd="0" presId="urn:microsoft.com/office/officeart/2005/8/layout/default"/>
    <dgm:cxn modelId="{B6AFB5BE-A913-4E89-8E3D-4AA76D19D1E9}" type="presOf" srcId="{FDEA3FE7-263A-475E-86FE-38DE3D09BFE2}" destId="{5FC2A04B-987F-44F4-A12A-F0CAE73D9AD6}" srcOrd="0" destOrd="0" presId="urn:microsoft.com/office/officeart/2005/8/layout/default"/>
    <dgm:cxn modelId="{9B817CD2-1416-4DC4-A2E2-5EF6462A95F4}" srcId="{FDEA3FE7-263A-475E-86FE-38DE3D09BFE2}" destId="{4C8ECD39-79FF-4ABC-873F-B3FD494C1599}" srcOrd="2" destOrd="0" parTransId="{E865E090-2619-4CDF-A831-D9109E45C1C9}" sibTransId="{A039AFCE-6301-47BB-8F79-6ADD021BEEAE}"/>
    <dgm:cxn modelId="{0A90F5E5-1488-4EEC-B459-0ED3DCA02E98}" srcId="{FDEA3FE7-263A-475E-86FE-38DE3D09BFE2}" destId="{CAB8F8A9-02B1-4456-AB5A-B1B8104E2C59}" srcOrd="5" destOrd="0" parTransId="{8163D101-2C38-4FDB-B688-85B8ECC3B350}" sibTransId="{BDDAF5C1-E085-4C87-8A96-EC5A3B0FD312}"/>
    <dgm:cxn modelId="{80E220E6-AFA5-4FEE-A3E6-479AEFE1DFFD}" type="presOf" srcId="{D8A742F9-3E98-4340-B86B-7098113DEDB1}" destId="{2B2D7388-AD1A-40D0-8144-3A9E2F414188}" srcOrd="0" destOrd="0" presId="urn:microsoft.com/office/officeart/2005/8/layout/default"/>
    <dgm:cxn modelId="{37F073D2-F247-4CEC-8CCB-19E656236E58}" type="presParOf" srcId="{5FC2A04B-987F-44F4-A12A-F0CAE73D9AD6}" destId="{E90889F4-E63E-4E4C-8E30-2A259AA8BB61}" srcOrd="0" destOrd="0" presId="urn:microsoft.com/office/officeart/2005/8/layout/default"/>
    <dgm:cxn modelId="{7A99481A-8178-421F-A7C3-29A8F168D2AB}" type="presParOf" srcId="{5FC2A04B-987F-44F4-A12A-F0CAE73D9AD6}" destId="{7D42025E-5B0B-46B1-BA95-08C9D8D65EB0}" srcOrd="1" destOrd="0" presId="urn:microsoft.com/office/officeart/2005/8/layout/default"/>
    <dgm:cxn modelId="{048F5635-8B6B-4685-BEE5-DB763406CC29}" type="presParOf" srcId="{5FC2A04B-987F-44F4-A12A-F0CAE73D9AD6}" destId="{2B2D7388-AD1A-40D0-8144-3A9E2F414188}" srcOrd="2" destOrd="0" presId="urn:microsoft.com/office/officeart/2005/8/layout/default"/>
    <dgm:cxn modelId="{BE82078B-7EB2-4896-B015-0541574C9321}" type="presParOf" srcId="{5FC2A04B-987F-44F4-A12A-F0CAE73D9AD6}" destId="{377B4E70-F82A-48FD-8D6C-D834F088B431}" srcOrd="3" destOrd="0" presId="urn:microsoft.com/office/officeart/2005/8/layout/default"/>
    <dgm:cxn modelId="{888D6230-5350-4281-8CCC-FE0D037BFD29}" type="presParOf" srcId="{5FC2A04B-987F-44F4-A12A-F0CAE73D9AD6}" destId="{7450548D-60E5-4F06-9387-C5AB17F591DB}" srcOrd="4" destOrd="0" presId="urn:microsoft.com/office/officeart/2005/8/layout/default"/>
    <dgm:cxn modelId="{CC803E88-A30A-4D6E-A044-04359FD143FA}" type="presParOf" srcId="{5FC2A04B-987F-44F4-A12A-F0CAE73D9AD6}" destId="{772EBA42-4767-4DB5-9BF8-B5AF92103A68}" srcOrd="5" destOrd="0" presId="urn:microsoft.com/office/officeart/2005/8/layout/default"/>
    <dgm:cxn modelId="{01AC96FA-701F-465A-A21C-E0F58DCCEFE7}" type="presParOf" srcId="{5FC2A04B-987F-44F4-A12A-F0CAE73D9AD6}" destId="{92057B6F-1A9B-4D52-90F6-291FA20C0366}" srcOrd="6" destOrd="0" presId="urn:microsoft.com/office/officeart/2005/8/layout/default"/>
    <dgm:cxn modelId="{8F6B2691-EFCE-4C2C-954A-D77FDB83DB0C}" type="presParOf" srcId="{5FC2A04B-987F-44F4-A12A-F0CAE73D9AD6}" destId="{387B584C-ED2E-4299-96E1-56E779E8BC4B}" srcOrd="7" destOrd="0" presId="urn:microsoft.com/office/officeart/2005/8/layout/default"/>
    <dgm:cxn modelId="{26D8EB6B-67D4-40D5-876B-A7B81925AA26}" type="presParOf" srcId="{5FC2A04B-987F-44F4-A12A-F0CAE73D9AD6}" destId="{2B60B526-8950-48DC-9B89-201C5C1BB779}" srcOrd="8" destOrd="0" presId="urn:microsoft.com/office/officeart/2005/8/layout/default"/>
    <dgm:cxn modelId="{1A136607-D024-4B20-AAEA-E6E8DD6A16AF}" type="presParOf" srcId="{5FC2A04B-987F-44F4-A12A-F0CAE73D9AD6}" destId="{B7969EC0-E407-4170-A520-A05D898FA0DD}" srcOrd="9" destOrd="0" presId="urn:microsoft.com/office/officeart/2005/8/layout/default"/>
    <dgm:cxn modelId="{C93DC5AE-7A67-47FE-A4E0-447F8A1137F2}" type="presParOf" srcId="{5FC2A04B-987F-44F4-A12A-F0CAE73D9AD6}" destId="{C9027EB1-D506-4E71-BE28-A1D3475C714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889F4-E63E-4E4C-8E30-2A259AA8BB61}">
      <dsp:nvSpPr>
        <dsp:cNvPr id="0" name=""/>
        <dsp:cNvSpPr/>
      </dsp:nvSpPr>
      <dsp:spPr>
        <a:xfrm>
          <a:off x="347765" y="278"/>
          <a:ext cx="1955742" cy="11734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>
              <a:latin typeface="Roboto Slab Light"/>
              <a:ea typeface="Roboto Slab Light"/>
              <a:cs typeface="Roboto Slab Light"/>
              <a:sym typeface="Roboto Slab Light"/>
            </a:rPr>
            <a:t>Free and Open Source</a:t>
          </a:r>
          <a:endParaRPr lang="en-US" sz="1600" b="0" i="0" u="none" strike="noStrike" kern="1200" cap="none" dirty="0">
            <a:latin typeface="Roboto Slab Light"/>
            <a:ea typeface="Roboto Slab Light"/>
            <a:cs typeface="Roboto Slab Light"/>
            <a:sym typeface="Roboto Slab Light"/>
          </a:endParaRPr>
        </a:p>
      </dsp:txBody>
      <dsp:txXfrm>
        <a:off x="347765" y="278"/>
        <a:ext cx="1955742" cy="1173445"/>
      </dsp:txXfrm>
    </dsp:sp>
    <dsp:sp modelId="{2B2D7388-AD1A-40D0-8144-3A9E2F414188}">
      <dsp:nvSpPr>
        <dsp:cNvPr id="0" name=""/>
        <dsp:cNvSpPr/>
      </dsp:nvSpPr>
      <dsp:spPr>
        <a:xfrm>
          <a:off x="2499082" y="278"/>
          <a:ext cx="1955742" cy="1173445"/>
        </a:xfrm>
        <a:prstGeom prst="rect">
          <a:avLst/>
        </a:prstGeom>
        <a:solidFill>
          <a:schemeClr val="accent4">
            <a:hueOff val="701637"/>
            <a:satOff val="1705"/>
            <a:lumOff val="278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>
              <a:latin typeface="Roboto Slab Light"/>
              <a:ea typeface="Roboto Slab Light"/>
              <a:cs typeface="Roboto Slab Light"/>
            </a:rPr>
            <a:t>Set of software tools</a:t>
          </a:r>
          <a:endParaRPr lang="en-US" sz="1600" b="0" i="0" u="none" strike="noStrike" kern="1200" cap="none" dirty="0">
            <a:latin typeface="Roboto Slab Light"/>
            <a:ea typeface="Roboto Slab Light"/>
            <a:cs typeface="Roboto Slab Light"/>
          </a:endParaRPr>
        </a:p>
      </dsp:txBody>
      <dsp:txXfrm>
        <a:off x="2499082" y="278"/>
        <a:ext cx="1955742" cy="1173445"/>
      </dsp:txXfrm>
    </dsp:sp>
    <dsp:sp modelId="{7450548D-60E5-4F06-9387-C5AB17F591DB}">
      <dsp:nvSpPr>
        <dsp:cNvPr id="0" name=""/>
        <dsp:cNvSpPr/>
      </dsp:nvSpPr>
      <dsp:spPr>
        <a:xfrm>
          <a:off x="347765" y="1369297"/>
          <a:ext cx="1955742" cy="1173445"/>
        </a:xfrm>
        <a:prstGeom prst="rect">
          <a:avLst/>
        </a:prstGeom>
        <a:solidFill>
          <a:schemeClr val="accent4">
            <a:hueOff val="1403274"/>
            <a:satOff val="3410"/>
            <a:lumOff val="55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latin typeface="Roboto Slab Light"/>
              <a:ea typeface="Roboto Slab Light"/>
              <a:cs typeface="Roboto Slab Light"/>
            </a:rPr>
            <a:t>Building and managing cloud computing platforms</a:t>
          </a:r>
        </a:p>
      </dsp:txBody>
      <dsp:txXfrm>
        <a:off x="347765" y="1369297"/>
        <a:ext cx="1955742" cy="1173445"/>
      </dsp:txXfrm>
    </dsp:sp>
    <dsp:sp modelId="{92057B6F-1A9B-4D52-90F6-291FA20C0366}">
      <dsp:nvSpPr>
        <dsp:cNvPr id="0" name=""/>
        <dsp:cNvSpPr/>
      </dsp:nvSpPr>
      <dsp:spPr>
        <a:xfrm>
          <a:off x="2499082" y="1369297"/>
          <a:ext cx="1955742" cy="1173445"/>
        </a:xfrm>
        <a:prstGeom prst="rect">
          <a:avLst/>
        </a:prstGeom>
        <a:solidFill>
          <a:schemeClr val="accent4">
            <a:hueOff val="2104911"/>
            <a:satOff val="5115"/>
            <a:lumOff val="8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latin typeface="Roboto Slab Light"/>
              <a:ea typeface="Roboto Slab Light"/>
              <a:cs typeface="Roboto Slab Light"/>
            </a:rPr>
            <a:t>Public and Private clouds</a:t>
          </a:r>
        </a:p>
      </dsp:txBody>
      <dsp:txXfrm>
        <a:off x="2499082" y="1369297"/>
        <a:ext cx="1955742" cy="1173445"/>
      </dsp:txXfrm>
    </dsp:sp>
    <dsp:sp modelId="{2B60B526-8950-48DC-9B89-201C5C1BB779}">
      <dsp:nvSpPr>
        <dsp:cNvPr id="0" name=""/>
        <dsp:cNvSpPr/>
      </dsp:nvSpPr>
      <dsp:spPr>
        <a:xfrm>
          <a:off x="347765" y="2738317"/>
          <a:ext cx="1955742" cy="1173445"/>
        </a:xfrm>
        <a:prstGeom prst="rect">
          <a:avLst/>
        </a:prstGeom>
        <a:solidFill>
          <a:schemeClr val="accent4">
            <a:hueOff val="2806548"/>
            <a:satOff val="6820"/>
            <a:lumOff val="111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2nd largest community after Linux</a:t>
          </a:r>
        </a:p>
      </dsp:txBody>
      <dsp:txXfrm>
        <a:off x="347765" y="2738317"/>
        <a:ext cx="1955742" cy="1173445"/>
      </dsp:txXfrm>
    </dsp:sp>
    <dsp:sp modelId="{C9027EB1-D506-4E71-BE28-A1D3475C7141}">
      <dsp:nvSpPr>
        <dsp:cNvPr id="0" name=""/>
        <dsp:cNvSpPr/>
      </dsp:nvSpPr>
      <dsp:spPr>
        <a:xfrm>
          <a:off x="2499082" y="2738317"/>
          <a:ext cx="1955742" cy="1173445"/>
        </a:xfrm>
        <a:prstGeom prst="rect">
          <a:avLst/>
        </a:prstGeom>
        <a:solidFill>
          <a:schemeClr val="accent4">
            <a:hueOff val="3508185"/>
            <a:satOff val="8525"/>
            <a:lumOff val="1392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Written 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 cap="none" dirty="0">
              <a:solidFill>
                <a:srgbClr val="FFFFFF"/>
              </a:solidFill>
              <a:latin typeface="Roboto Slab Light"/>
              <a:ea typeface="Roboto Slab Light"/>
              <a:cs typeface="Roboto Slab Light"/>
            </a:rPr>
            <a:t> Python</a:t>
          </a:r>
        </a:p>
      </dsp:txBody>
      <dsp:txXfrm>
        <a:off x="2499082" y="2738317"/>
        <a:ext cx="1955742" cy="1173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35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731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216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909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147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893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400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229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67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700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886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845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2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072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6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2706650" y="3872628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81693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420475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2362484" y="1670132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818460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2300611" y="990189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0" name="Shape 20"/>
          <p:cNvGrpSpPr/>
          <p:nvPr/>
        </p:nvGrpSpPr>
        <p:grpSpPr>
          <a:xfrm>
            <a:off x="3001074" y="4182123"/>
            <a:ext cx="508850" cy="478710"/>
            <a:chOff x="5972700" y="2330200"/>
            <a:chExt cx="411625" cy="387275"/>
          </a:xfrm>
        </p:grpSpPr>
        <p:sp>
          <p:nvSpPr>
            <p:cNvPr id="21" name="Shape 2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3" name="Shape 23"/>
          <p:cNvGrpSpPr/>
          <p:nvPr/>
        </p:nvGrpSpPr>
        <p:grpSpPr>
          <a:xfrm>
            <a:off x="5861767" y="506559"/>
            <a:ext cx="524974" cy="832144"/>
            <a:chOff x="6718575" y="2318625"/>
            <a:chExt cx="256950" cy="407375"/>
          </a:xfrm>
        </p:grpSpPr>
        <p:sp>
          <p:nvSpPr>
            <p:cNvPr id="24" name="Shape 2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2757246" y="861969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3509928" y="4757334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5494851" y="4374526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4" name="Shape 334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335" name="Shape 33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7" name="Shape 337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338" name="Shape 33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60" name="Shape 360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361" name="Shape 36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63" name="Shape 363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364" name="Shape 36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72" name="Shape 372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80" name="Shape 280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281" name="Shape 28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83" name="Shape 283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284" name="Shape 28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948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3469948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140399" y="3784203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8079300" y="4416225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07150" y="4701448"/>
            <a:ext cx="336899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8896575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7800546" y="4653307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8471996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28659" y="350927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8327787" y="4664713"/>
            <a:ext cx="382243" cy="382243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1" name="Shape 81"/>
          <p:cNvGrpSpPr/>
          <p:nvPr/>
        </p:nvGrpSpPr>
        <p:grpSpPr>
          <a:xfrm>
            <a:off x="154024" y="4093698"/>
            <a:ext cx="508850" cy="478710"/>
            <a:chOff x="5972700" y="2330200"/>
            <a:chExt cx="411625" cy="387275"/>
          </a:xfrm>
        </p:grpSpPr>
        <p:sp>
          <p:nvSpPr>
            <p:cNvPr id="82" name="Shape 8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4" name="Shape 84"/>
          <p:cNvGrpSpPr/>
          <p:nvPr/>
        </p:nvGrpSpPr>
        <p:grpSpPr>
          <a:xfrm>
            <a:off x="5222963" y="889722"/>
            <a:ext cx="292922" cy="464285"/>
            <a:chOff x="6718575" y="2318625"/>
            <a:chExt cx="256950" cy="407375"/>
          </a:xfrm>
        </p:grpSpPr>
        <p:sp>
          <p:nvSpPr>
            <p:cNvPr id="85" name="Shape 8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8pPr>
            <a:lvl9pPr lvl="8" algn="ctr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9pPr>
          </a:lstStyle>
          <a:p>
            <a:endParaRPr/>
          </a:p>
        </p:txBody>
      </p:sp>
      <p:sp>
        <p:nvSpPr>
          <p:cNvPr id="94" name="Shape 9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704596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522903" y="316284"/>
            <a:ext cx="212999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0" name="Shape 110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111" name="Shape 1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3" name="Shape 113"/>
          <p:cNvGrpSpPr/>
          <p:nvPr/>
        </p:nvGrpSpPr>
        <p:grpSpPr>
          <a:xfrm>
            <a:off x="2139871" y="482539"/>
            <a:ext cx="398657" cy="631920"/>
            <a:chOff x="6718575" y="2318625"/>
            <a:chExt cx="256950" cy="407375"/>
          </a:xfrm>
        </p:grpSpPr>
        <p:sp>
          <p:nvSpPr>
            <p:cNvPr id="114" name="Shape 1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704596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522903" y="316284"/>
            <a:ext cx="212999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39" name="Shape 139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140" name="Shape 14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42" name="Shape 142"/>
          <p:cNvGrpSpPr/>
          <p:nvPr/>
        </p:nvGrpSpPr>
        <p:grpSpPr>
          <a:xfrm>
            <a:off x="2139871" y="482539"/>
            <a:ext cx="398657" cy="631920"/>
            <a:chOff x="6718575" y="2318625"/>
            <a:chExt cx="256950" cy="407375"/>
          </a:xfrm>
        </p:grpSpPr>
        <p:sp>
          <p:nvSpPr>
            <p:cNvPr id="143" name="Shape 14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704596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522903" y="316284"/>
            <a:ext cx="212999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69" name="Shape 169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170" name="Shape 17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72" name="Shape 172"/>
          <p:cNvGrpSpPr/>
          <p:nvPr/>
        </p:nvGrpSpPr>
        <p:grpSpPr>
          <a:xfrm>
            <a:off x="2139871" y="482539"/>
            <a:ext cx="398657" cy="631920"/>
            <a:chOff x="6718575" y="2318625"/>
            <a:chExt cx="256950" cy="407375"/>
          </a:xfrm>
        </p:grpSpPr>
        <p:sp>
          <p:nvSpPr>
            <p:cNvPr id="173" name="Shape 17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/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4637113" y="1428750"/>
            <a:ext cx="1858800" cy="27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/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3"/>
          </p:nvPr>
        </p:nvSpPr>
        <p:spPr>
          <a:xfrm>
            <a:off x="6591227" y="1428750"/>
            <a:ext cx="1858800" cy="27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/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704596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522903" y="316284"/>
            <a:ext cx="212999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00" name="Shape 200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201" name="Shape 20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03" name="Shape 203"/>
          <p:cNvGrpSpPr/>
          <p:nvPr/>
        </p:nvGrpSpPr>
        <p:grpSpPr>
          <a:xfrm>
            <a:off x="2139871" y="482539"/>
            <a:ext cx="398657" cy="631920"/>
            <a:chOff x="6718575" y="2318625"/>
            <a:chExt cx="256950" cy="407375"/>
          </a:xfrm>
        </p:grpSpPr>
        <p:sp>
          <p:nvSpPr>
            <p:cNvPr id="204" name="Shape 20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794199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-140399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8079300" y="377625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696550" y="917625"/>
            <a:ext cx="336899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8924303" y="119380"/>
            <a:ext cx="292800" cy="2927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7724346" y="767107"/>
            <a:ext cx="213000" cy="212999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528659" y="-12472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8327787" y="626113"/>
            <a:ext cx="382243" cy="382243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24" name="Shape 224"/>
          <p:cNvGrpSpPr/>
          <p:nvPr/>
        </p:nvGrpSpPr>
        <p:grpSpPr>
          <a:xfrm>
            <a:off x="154024" y="438903"/>
            <a:ext cx="508850" cy="478710"/>
            <a:chOff x="5972700" y="2330200"/>
            <a:chExt cx="411625" cy="387275"/>
          </a:xfrm>
        </p:grpSpPr>
        <p:sp>
          <p:nvSpPr>
            <p:cNvPr id="225" name="Shape 22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400"/>
            </a:lvl1pPr>
          </a:lstStyle>
          <a:p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29" name="Shape 229"/>
          <p:cNvGrpSpPr/>
          <p:nvPr/>
        </p:nvGrpSpPr>
        <p:grpSpPr>
          <a:xfrm>
            <a:off x="7915421" y="229147"/>
            <a:ext cx="236882" cy="375436"/>
            <a:chOff x="6718575" y="2318625"/>
            <a:chExt cx="256950" cy="407375"/>
          </a:xfrm>
        </p:grpSpPr>
        <p:sp>
          <p:nvSpPr>
            <p:cNvPr id="230" name="Shape 23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53" name="Shape 253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254" name="Shape 25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56" name="Shape 256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257" name="Shape 25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qua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07" name="Shape 307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308" name="Shape 30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10" name="Shape 310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311" name="Shape 3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penStack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opensource.com/resources/what-is-openstac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openstack.org/developer/devstack/guides/single-machine.html" TargetMode="External"/><Relationship Id="rId3" Type="http://schemas.openxmlformats.org/officeDocument/2006/relationships/hyperlink" Target="http://www.openstack.org/" TargetMode="External"/><Relationship Id="rId7" Type="http://schemas.openxmlformats.org/officeDocument/2006/relationships/hyperlink" Target="http://www.rackspace.com/cloud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trystack.org/" TargetMode="External"/><Relationship Id="rId5" Type="http://schemas.openxmlformats.org/officeDocument/2006/relationships/hyperlink" Target="http://www.amazon.com/OpenStack-Cloud-Computing-Cookbook-Jackson/dp/1782167587/ref=sr_1_1?s=books&amp;ie=UTF8&amp;qid=1382033707&amp;sr=1-1" TargetMode="External"/><Relationship Id="rId10" Type="http://schemas.openxmlformats.org/officeDocument/2006/relationships/hyperlink" Target="https://github.com/openstack" TargetMode="External"/><Relationship Id="rId4" Type="http://schemas.openxmlformats.org/officeDocument/2006/relationships/hyperlink" Target="http://docs.openstack.org/" TargetMode="External"/><Relationship Id="rId9" Type="http://schemas.openxmlformats.org/officeDocument/2006/relationships/hyperlink" Target="http://www.openstack.org/community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rackspace.com/openstac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ctrTitle"/>
          </p:nvPr>
        </p:nvSpPr>
        <p:spPr>
          <a:xfrm>
            <a:off x="-405517" y="3408328"/>
            <a:ext cx="3245884" cy="267826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/>
              <a:t>“</a:t>
            </a:r>
            <a:r>
              <a:rPr lang="en-US" sz="1400" dirty="0"/>
              <a:t>Cloud, Clusters and Grids</a:t>
            </a:r>
            <a:r>
              <a:rPr lang="en" sz="1400" dirty="0"/>
              <a:t>”</a:t>
            </a:r>
            <a:br>
              <a:rPr lang="en" sz="1400" dirty="0"/>
            </a:br>
            <a:r>
              <a:rPr lang="en" sz="1400" dirty="0"/>
              <a:t>Pr</a:t>
            </a:r>
            <a:r>
              <a:rPr lang="en-US" sz="1400" dirty="0"/>
              <a:t>of. Andrey </a:t>
            </a:r>
            <a:r>
              <a:rPr lang="en-US" sz="1400" dirty="0" err="1"/>
              <a:t>Shevel</a:t>
            </a:r>
            <a:endParaRPr lang="en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EBE63-0203-407D-9C60-5C725CE27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52" y="731613"/>
            <a:ext cx="3262328" cy="3262328"/>
          </a:xfrm>
          <a:prstGeom prst="rect">
            <a:avLst/>
          </a:prstGeom>
        </p:spPr>
      </p:pic>
      <p:sp>
        <p:nvSpPr>
          <p:cNvPr id="4" name="Shape 377">
            <a:extLst>
              <a:ext uri="{FF2B5EF4-FFF2-40B4-BE49-F238E27FC236}">
                <a16:creationId xmlns:a16="http://schemas.microsoft.com/office/drawing/2014/main" id="{712DFDC9-56EF-4250-9ACF-2F36BC64A98D}"/>
              </a:ext>
            </a:extLst>
          </p:cNvPr>
          <p:cNvSpPr txBox="1">
            <a:spLocks/>
          </p:cNvSpPr>
          <p:nvPr/>
        </p:nvSpPr>
        <p:spPr>
          <a:xfrm>
            <a:off x="5430742" y="4416286"/>
            <a:ext cx="4845421" cy="678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 Light"/>
              <a:buNone/>
              <a:defRPr sz="36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en-US" sz="1600" b="1" dirty="0"/>
              <a:t>MADHUBALA GANESAN</a:t>
            </a:r>
          </a:p>
          <a:p>
            <a:r>
              <a:rPr lang="en-US" sz="1200" dirty="0"/>
              <a:t>madhubala.ganesan25@gmail.com</a:t>
            </a:r>
            <a:endParaRPr lang="en" sz="1200" dirty="0"/>
          </a:p>
        </p:txBody>
      </p:sp>
      <p:sp>
        <p:nvSpPr>
          <p:cNvPr id="5" name="Shape 377">
            <a:extLst>
              <a:ext uri="{FF2B5EF4-FFF2-40B4-BE49-F238E27FC236}">
                <a16:creationId xmlns:a16="http://schemas.microsoft.com/office/drawing/2014/main" id="{F0E7D199-C26C-4DCF-9913-4571B5061356}"/>
              </a:ext>
            </a:extLst>
          </p:cNvPr>
          <p:cNvSpPr txBox="1">
            <a:spLocks/>
          </p:cNvSpPr>
          <p:nvPr/>
        </p:nvSpPr>
        <p:spPr>
          <a:xfrm>
            <a:off x="2200156" y="3718423"/>
            <a:ext cx="4845421" cy="678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 Light"/>
              <a:buNone/>
              <a:defRPr sz="36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36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 err="1"/>
              <a:t>St.Petersburg</a:t>
            </a:r>
            <a:r>
              <a:rPr lang="en-US" sz="14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6</a:t>
            </a:r>
            <a:r>
              <a:rPr lang="en-US" sz="1400" baseline="30000" dirty="0"/>
              <a:t>th</a:t>
            </a:r>
            <a:r>
              <a:rPr lang="en-US" sz="1400" dirty="0"/>
              <a:t> June 2017</a:t>
            </a:r>
            <a:endParaRPr lang="en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/>
        </p:nvSpPr>
        <p:spPr>
          <a:xfrm>
            <a:off x="3459600" y="628000"/>
            <a:ext cx="2224800" cy="22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5" name="Shape 415"/>
          <p:cNvSpPr txBox="1">
            <a:spLocks noGrp="1"/>
          </p:cNvSpPr>
          <p:nvPr>
            <p:ph type="ctrTitle" idx="4294967295"/>
          </p:nvPr>
        </p:nvSpPr>
        <p:spPr>
          <a:xfrm>
            <a:off x="1932167" y="2931586"/>
            <a:ext cx="5006358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400" dirty="0" err="1"/>
              <a:t>Openstack</a:t>
            </a:r>
            <a:r>
              <a:rPr lang="en-US" sz="4400" dirty="0"/>
              <a:t> Architecture</a:t>
            </a:r>
            <a:endParaRPr lang="en" sz="4400" dirty="0"/>
          </a:p>
        </p:txBody>
      </p:sp>
      <p:grpSp>
        <p:nvGrpSpPr>
          <p:cNvPr id="417" name="Shape 417"/>
          <p:cNvGrpSpPr/>
          <p:nvPr/>
        </p:nvGrpSpPr>
        <p:grpSpPr>
          <a:xfrm>
            <a:off x="3940047" y="628007"/>
            <a:ext cx="1447569" cy="1447576"/>
            <a:chOff x="6643075" y="3664250"/>
            <a:chExt cx="407950" cy="407975"/>
          </a:xfrm>
        </p:grpSpPr>
        <p:sp>
          <p:nvSpPr>
            <p:cNvPr id="418" name="Shape 418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20" name="Shape 420"/>
          <p:cNvGrpSpPr/>
          <p:nvPr/>
        </p:nvGrpSpPr>
        <p:grpSpPr>
          <a:xfrm rot="-587344">
            <a:off x="3600928" y="2274182"/>
            <a:ext cx="595166" cy="595132"/>
            <a:chOff x="576250" y="4319400"/>
            <a:chExt cx="442075" cy="442050"/>
          </a:xfrm>
        </p:grpSpPr>
        <p:sp>
          <p:nvSpPr>
            <p:cNvPr id="421" name="Shape 421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25" name="Shape 425"/>
          <p:cNvSpPr/>
          <p:nvPr/>
        </p:nvSpPr>
        <p:spPr>
          <a:xfrm>
            <a:off x="3593939" y="962288"/>
            <a:ext cx="226250" cy="21606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/>
          <p:nvPr/>
        </p:nvSpPr>
        <p:spPr>
          <a:xfrm rot="2697328">
            <a:off x="5346647" y="2148788"/>
            <a:ext cx="343458" cy="32794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5356714" y="1881143"/>
            <a:ext cx="137570" cy="13142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/>
          <p:nvPr/>
        </p:nvSpPr>
        <p:spPr>
          <a:xfrm rot="1280404">
            <a:off x="3589574" y="1613970"/>
            <a:ext cx="137563" cy="13139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943329-0986-47DA-921A-32C2F5EC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02" y="1046867"/>
            <a:ext cx="6607128" cy="2300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208902" y="3442821"/>
            <a:ext cx="5040823" cy="11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  <a:sym typeface="Roboto Slab Light"/>
              </a:rPr>
              <a:t>Modular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  <a:sym typeface="Roboto Slab Light"/>
              </a:rPr>
              <a:t>Designed to easily scale out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  <a:sym typeface="Roboto Slab Light"/>
              </a:rPr>
              <a:t>Based on (growing) set of core services</a:t>
            </a:r>
          </a:p>
        </p:txBody>
      </p:sp>
    </p:spTree>
    <p:extLst>
      <p:ext uri="{BB962C8B-B14F-4D97-AF65-F5344CB8AC3E}">
        <p14:creationId xmlns:p14="http://schemas.microsoft.com/office/powerpoint/2010/main" val="355856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36124" y="3323551"/>
            <a:ext cx="6495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Identity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Common authorization framework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Manages users, tenants and roles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CF287-4CF5-4FBC-BF13-7A700FF6D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124" y="1011886"/>
            <a:ext cx="6400495" cy="22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44075" y="3140765"/>
            <a:ext cx="6495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Core compute service comprised of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Compute Nodes – hypervisors that run virtual machines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               – Supports multiple hypervisors KVM, Xen, LXC, Hyper-V and ESX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Distributed controllers that handle scheduling, API calls,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etc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Roboto Slab Light"/>
              <a:ea typeface="Roboto Slab Light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               – Native OpenStack API and Amazon EC2 compatible API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FD18D-973E-4F5B-8A3B-DEF626276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89" y="918044"/>
            <a:ext cx="6444493" cy="22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45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44075" y="3140765"/>
            <a:ext cx="6495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Image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Stores and retrieves disk images (virtual machine templates)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Supports Raw, QCOW, VMDK, VHD, ISO, OVF &amp; AMI/AKI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Backend storage : Filesystem, Swift, Amazon S3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Roboto Slab Light"/>
              <a:ea typeface="Roboto Slab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156B0-82F0-4035-9E87-73C7097B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17" y="814676"/>
            <a:ext cx="6421437" cy="221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44075" y="3140765"/>
            <a:ext cx="6495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Object Storage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Modeled after Amazon's S3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Provides simple service for storing and retrieving arbitrary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Native API and S3 compatible API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AD731-8ABC-48AD-8372-E30F530E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75" y="830607"/>
            <a:ext cx="6249332" cy="219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69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212102" y="3140765"/>
            <a:ext cx="7335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Network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Provides framework for Software Defined Network (SDN)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Allows integration of hardware and software based network solutions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Roboto Slab Light"/>
              <a:ea typeface="Roboto Slab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079FA-BCEE-4A4C-8135-78B54D9BD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03" y="748997"/>
            <a:ext cx="6532468" cy="22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1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44075" y="3267986"/>
            <a:ext cx="6495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Block Storage (Volume)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Provides block storage for virtual machines (persistent disks)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Similar to Amazon EBS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43F10-8C16-4141-8CCD-1168F98C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75" y="952445"/>
            <a:ext cx="6257228" cy="2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8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22D-E6B1-46B8-9B15-87AE4E5F804A}"/>
              </a:ext>
            </a:extLst>
          </p:cNvPr>
          <p:cNvSpPr/>
          <p:nvPr/>
        </p:nvSpPr>
        <p:spPr>
          <a:xfrm>
            <a:off x="1344075" y="3132813"/>
            <a:ext cx="6495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Dashboard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Provides simple self service UI for end-users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Basic cloud administrator functions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</a:rPr>
              <a:t>Define users, tenants and quotas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334D3-E8F2-4A01-BB83-E983E3CF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75" y="884665"/>
            <a:ext cx="6274592" cy="218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6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Other modules in </a:t>
            </a:r>
            <a:r>
              <a:rPr lang="en-US" dirty="0" err="1"/>
              <a:t>Openstack</a:t>
            </a:r>
            <a:endParaRPr lang="e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407A9-FE61-4F37-8487-F7E3AAB7A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9833" y="856255"/>
            <a:ext cx="2874963" cy="27393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Orchestration (Heat)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Workflow (Mistral)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Telemetry (Ceilometer)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Database (Trove)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Elastic map reduce (Sahara)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Bare metal (Ironic)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Messaging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Zaqar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Shared file system (Manila)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DNS (Designate)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Key manager (Barbican)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310101" y="559475"/>
            <a:ext cx="1975974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What is </a:t>
            </a:r>
            <a:r>
              <a:rPr lang="en-US" sz="2400" dirty="0" err="1"/>
              <a:t>Openstack</a:t>
            </a:r>
            <a:r>
              <a:rPr lang="en-US" sz="2400" dirty="0"/>
              <a:t>?</a:t>
            </a:r>
            <a:endParaRPr lang="en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D14469-1F50-4DD5-8280-E8A1526E4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060315"/>
              </p:ext>
            </p:extLst>
          </p:nvPr>
        </p:nvGraphicFramePr>
        <p:xfrm>
          <a:off x="3108958" y="564543"/>
          <a:ext cx="4802590" cy="391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Shape 383">
            <a:extLst>
              <a:ext uri="{FF2B5EF4-FFF2-40B4-BE49-F238E27FC236}">
                <a16:creationId xmlns:a16="http://schemas.microsoft.com/office/drawing/2014/main" id="{1F6AD3C7-D3BE-4675-9F9D-F98C3430529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6533" y="4182387"/>
            <a:ext cx="4943700" cy="62955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None/>
            </a:pPr>
            <a:r>
              <a:rPr lang="en-US" sz="900" b="1" dirty="0">
                <a:solidFill>
                  <a:srgbClr val="02BDC7"/>
                </a:solidFill>
              </a:rPr>
              <a:t>Definitions from :</a:t>
            </a:r>
          </a:p>
          <a:p>
            <a:pPr lvl="0">
              <a:spcAft>
                <a:spcPts val="0"/>
              </a:spcAft>
              <a:buNone/>
            </a:pPr>
            <a:r>
              <a:rPr lang="en-US" sz="900" dirty="0">
                <a:solidFill>
                  <a:srgbClr val="02BDC7"/>
                </a:solidFill>
                <a:hlinkClick r:id="rId8"/>
              </a:rPr>
              <a:t>https://en.wikipedia.org/wiki/OpenStack</a:t>
            </a:r>
            <a:endParaRPr lang="en-US" sz="900" dirty="0">
              <a:solidFill>
                <a:srgbClr val="02BDC7"/>
              </a:solidFill>
            </a:endParaRPr>
          </a:p>
          <a:p>
            <a:pPr lvl="0">
              <a:spcAft>
                <a:spcPts val="0"/>
              </a:spcAft>
              <a:buNone/>
            </a:pPr>
            <a:r>
              <a:rPr lang="en-US" sz="900" dirty="0">
                <a:solidFill>
                  <a:srgbClr val="02BDC7"/>
                </a:solidFill>
                <a:hlinkClick r:id="rId9"/>
              </a:rPr>
              <a:t>https://opensource.com/resources/what-is-openstack</a:t>
            </a:r>
            <a:endParaRPr lang="en-US" sz="900" dirty="0">
              <a:solidFill>
                <a:srgbClr val="02BDC7"/>
              </a:solidFill>
            </a:endParaRPr>
          </a:p>
          <a:p>
            <a:pPr lvl="0">
              <a:spcAft>
                <a:spcPts val="0"/>
              </a:spcAft>
              <a:buNone/>
            </a:pPr>
            <a:endParaRPr sz="900" dirty="0">
              <a:solidFill>
                <a:srgbClr val="02BDC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132AEF8-1EFA-4C01-A5ED-F005EC5FC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03" y="850791"/>
            <a:ext cx="6347239" cy="38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440">
            <a:extLst>
              <a:ext uri="{FF2B5EF4-FFF2-40B4-BE49-F238E27FC236}">
                <a16:creationId xmlns:a16="http://schemas.microsoft.com/office/drawing/2014/main" id="{928F0881-37CF-4DD2-B7BC-D839F08670CB}"/>
              </a:ext>
            </a:extLst>
          </p:cNvPr>
          <p:cNvSpPr txBox="1">
            <a:spLocks/>
          </p:cNvSpPr>
          <p:nvPr/>
        </p:nvSpPr>
        <p:spPr>
          <a:xfrm>
            <a:off x="2195511" y="408401"/>
            <a:ext cx="6344189" cy="3946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 Slab Light"/>
                <a:ea typeface="Roboto Slab Light"/>
                <a:sym typeface="Roboto Slab Light"/>
              </a:rPr>
              <a:t>A loosely coupled Architecture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oboto Slab Light"/>
              <a:ea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653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40">
            <a:extLst>
              <a:ext uri="{FF2B5EF4-FFF2-40B4-BE49-F238E27FC236}">
                <a16:creationId xmlns:a16="http://schemas.microsoft.com/office/drawing/2014/main" id="{525E504D-A69D-4475-9E0B-75BE4107037E}"/>
              </a:ext>
            </a:extLst>
          </p:cNvPr>
          <p:cNvSpPr txBox="1">
            <a:spLocks/>
          </p:cNvSpPr>
          <p:nvPr/>
        </p:nvSpPr>
        <p:spPr>
          <a:xfrm>
            <a:off x="2052388" y="-561660"/>
            <a:ext cx="5231007" cy="302656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FFFFFF"/>
              </a:buClr>
              <a:buSzPct val="100000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Roboto Slab Light"/>
                <a:ea typeface="Roboto Slab Light"/>
                <a:sym typeface="Roboto Slab Light"/>
              </a:rPr>
              <a:t>CERN’s INFRASTRUCTURE</a:t>
            </a:r>
            <a:endParaRPr lang="en" sz="2800" dirty="0">
              <a:solidFill>
                <a:schemeClr val="accent1">
                  <a:lumMod val="50000"/>
                </a:schemeClr>
              </a:solidFill>
              <a:latin typeface="Roboto Slab Light"/>
              <a:ea typeface="Roboto Slab Light"/>
              <a:sym typeface="Roboto Slab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A3B5F0-7349-4C3F-B8D0-954F7B2BF6A5}"/>
              </a:ext>
            </a:extLst>
          </p:cNvPr>
          <p:cNvSpPr/>
          <p:nvPr/>
        </p:nvSpPr>
        <p:spPr>
          <a:xfrm>
            <a:off x="628154" y="2814669"/>
            <a:ext cx="6655241" cy="169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ct val="100000"/>
            </a:pPr>
            <a:r>
              <a:rPr lang="en-US" sz="1200" dirty="0">
                <a:latin typeface="LiberationSans"/>
              </a:rPr>
              <a:t>~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Roboto Slab Light"/>
                <a:ea typeface="Roboto Slab Light"/>
              </a:rPr>
              <a:t>1300 compute nodes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ct val="10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Roboto Slab Light"/>
                <a:ea typeface="Roboto Slab Light"/>
              </a:rPr>
              <a:t>Run ~1000 VMs simultaneously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ct val="10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Roboto Slab Light"/>
                <a:ea typeface="Roboto Slab Light"/>
              </a:rPr>
              <a:t>Deployed ~250VMs in ~5min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700C7-6247-4F00-9909-3BF5416C1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96" y="2703443"/>
            <a:ext cx="2109575" cy="21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1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ctrTitle" idx="4294967295"/>
          </p:nvPr>
        </p:nvSpPr>
        <p:spPr>
          <a:xfrm>
            <a:off x="2886323" y="1737738"/>
            <a:ext cx="4814596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400" dirty="0">
                <a:solidFill>
                  <a:srgbClr val="FFB600"/>
                </a:solidFill>
              </a:rPr>
              <a:t>Demo Time!</a:t>
            </a:r>
            <a:endParaRPr lang="en" sz="4400" dirty="0">
              <a:solidFill>
                <a:srgbClr val="FFB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82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stack_demo">
            <a:hlinkClick r:id="" action="ppaction://media"/>
            <a:extLst>
              <a:ext uri="{FF2B5EF4-FFF2-40B4-BE49-F238E27FC236}">
                <a16:creationId xmlns:a16="http://schemas.microsoft.com/office/drawing/2014/main" id="{172C3790-DE7C-460D-A738-D21096641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9FC04E-2435-4889-883C-E64DEB2FF862}"/>
              </a:ext>
            </a:extLst>
          </p:cNvPr>
          <p:cNvSpPr/>
          <p:nvPr/>
        </p:nvSpPr>
        <p:spPr>
          <a:xfrm>
            <a:off x="2407298" y="1285744"/>
            <a:ext cx="4572000" cy="31831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HPE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IBM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</a:rPr>
              <a:t>Mirantis</a:t>
            </a:r>
            <a:endParaRPr lang="en-US" sz="1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Oracle OpenStack for Oracle Linux / Solaris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Red Hat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Cambria" panose="02040503050406030204" pitchFamily="18" charset="0"/>
              </a:rPr>
              <a:t>Stratoscale</a:t>
            </a:r>
            <a:endParaRPr lang="en-US" sz="1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SUSE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</a:rPr>
              <a:t>VMware Integrated OpenStack (VIO)</a:t>
            </a:r>
          </a:p>
        </p:txBody>
      </p:sp>
      <p:sp>
        <p:nvSpPr>
          <p:cNvPr id="3" name="Shape 390">
            <a:extLst>
              <a:ext uri="{FF2B5EF4-FFF2-40B4-BE49-F238E27FC236}">
                <a16:creationId xmlns:a16="http://schemas.microsoft.com/office/drawing/2014/main" id="{A529CCE2-7D51-4405-A81A-088AC05A1B35}"/>
              </a:ext>
            </a:extLst>
          </p:cNvPr>
          <p:cNvSpPr txBox="1">
            <a:spLocks/>
          </p:cNvSpPr>
          <p:nvPr/>
        </p:nvSpPr>
        <p:spPr>
          <a:xfrm>
            <a:off x="2286000" y="489383"/>
            <a:ext cx="4814596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en-US" sz="3200" dirty="0">
                <a:solidFill>
                  <a:srgbClr val="FFB600"/>
                </a:solidFill>
              </a:rPr>
              <a:t>Distributions</a:t>
            </a:r>
            <a:endParaRPr lang="en" sz="3200" dirty="0">
              <a:solidFill>
                <a:srgbClr val="FFB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9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Want to learn </a:t>
            </a:r>
            <a:r>
              <a:rPr lang="en-US" dirty="0" err="1"/>
              <a:t>Openstack</a:t>
            </a:r>
            <a:r>
              <a:rPr lang="en-US" dirty="0"/>
              <a:t>?</a:t>
            </a:r>
            <a:endParaRPr lang="e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A6CAC-7086-472A-91BF-2399D44FF4D8}"/>
              </a:ext>
            </a:extLst>
          </p:cNvPr>
          <p:cNvSpPr/>
          <p:nvPr/>
        </p:nvSpPr>
        <p:spPr>
          <a:xfrm>
            <a:off x="2651758" y="1116490"/>
            <a:ext cx="545061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The OpenStack Foundation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3"/>
              </a:rPr>
              <a:t>http://www.openstack.org/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Official OpenStack Documentation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4"/>
              </a:rPr>
              <a:t>http://docs.openstack.org/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The OpenStack Cloud Computing Cookbook (Second Edition)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5"/>
              </a:rPr>
              <a:t>http://www.amazon.com/OpenStack-Cloud-Computing-Cookbook-Jackson/dp/1782167587/ref=sr_1_1?s=books&amp;ie=UTF8&amp;qid=1382033707&amp;sr=1-1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TryStack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 (OpenStack Sandbox)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6"/>
              </a:rPr>
              <a:t>http://trystack.org/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 eaLnBrk="1" hangingPunct="1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Rackspace Public Cloud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7"/>
              </a:rPr>
              <a:t>http://www.rackspace.com/cloud/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 eaLnBrk="1" hangingPunct="1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Devstack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8"/>
              </a:rPr>
              <a:t>https://docs.openstack.org/developer/devstack/guides/single-machine.html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</a:rPr>
              <a:t>Join The OpenStack Community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sym typeface="Lato Light"/>
                <a:hlinkClick r:id="rId9"/>
              </a:rPr>
              <a:t>http://www.openstack.org/community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</a:rPr>
              <a:t>Open Source -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Lato Light"/>
                <a:hlinkClick r:id="rId10"/>
              </a:rPr>
              <a:t>https://github.com/openstack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285750" indent="-285750" algn="just">
              <a:spcAft>
                <a:spcPts val="1000"/>
              </a:spcAft>
              <a:buClr>
                <a:srgbClr val="A6BCC9"/>
              </a:buClr>
              <a:buSzPct val="100000"/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Lato Light"/>
              <a:sym typeface="Lato Light"/>
            </a:endParaRPr>
          </a:p>
          <a:p>
            <a:pPr marL="376238" lvl="1" indent="-33338" algn="just">
              <a:defRPr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05358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ctrTitle" idx="4294967295"/>
          </p:nvPr>
        </p:nvSpPr>
        <p:spPr>
          <a:xfrm>
            <a:off x="781216" y="2000131"/>
            <a:ext cx="65937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FFFF"/>
                </a:solidFill>
              </a:rPr>
              <a:t>Thank </a:t>
            </a:r>
            <a:r>
              <a:rPr lang="en-US" sz="6000" dirty="0">
                <a:solidFill>
                  <a:srgbClr val="FFFFFF"/>
                </a:solidFill>
              </a:rPr>
              <a:t>You</a:t>
            </a:r>
            <a:r>
              <a:rPr lang="en" sz="6000" dirty="0">
                <a:solidFill>
                  <a:srgbClr val="FFFFFF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ctrTitle" idx="4294967295"/>
          </p:nvPr>
        </p:nvSpPr>
        <p:spPr>
          <a:xfrm>
            <a:off x="1313953" y="274698"/>
            <a:ext cx="65937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dirty="0">
                <a:solidFill>
                  <a:srgbClr val="FFB600"/>
                </a:solidFill>
              </a:rPr>
              <a:t>An Email started it all!</a:t>
            </a:r>
            <a:endParaRPr lang="en" sz="4000" dirty="0">
              <a:solidFill>
                <a:srgbClr val="FFB6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BB7CD9A-B638-442B-82ED-9EA054F0E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0" y="1307278"/>
            <a:ext cx="5301158" cy="313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90FBB-B917-4EB7-B8C6-C2EDB9260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7" y="2842741"/>
            <a:ext cx="1432496" cy="118539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AE48769-BE72-490C-A1C1-F1F206DFB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71" y="1610793"/>
            <a:ext cx="2063089" cy="615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BB29C4-1D9B-451E-A467-BCF3162FC550}"/>
              </a:ext>
            </a:extLst>
          </p:cNvPr>
          <p:cNvSpPr/>
          <p:nvPr/>
        </p:nvSpPr>
        <p:spPr>
          <a:xfrm>
            <a:off x="409497" y="448157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+mj-lt"/>
                <a:hlinkClick r:id="rId6"/>
              </a:rPr>
              <a:t>https://www.rackspace.com/openstack</a:t>
            </a:r>
            <a:endParaRPr lang="en-US" sz="105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endParaRPr lang="en-US" sz="105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lvl="0"/>
            <a:endParaRPr lang="en-US" sz="105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144074" y="559475"/>
            <a:ext cx="2328781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Cloud Service Models</a:t>
            </a:r>
            <a:endParaRPr lang="en" sz="24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00CEBE0-83A5-417E-BD36-137A30348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46" y="1380657"/>
            <a:ext cx="4388439" cy="3188475"/>
          </a:xfrm>
          <a:prstGeom prst="rect">
            <a:avLst/>
          </a:prstGeom>
        </p:spPr>
      </p:pic>
      <p:pic>
        <p:nvPicPr>
          <p:cNvPr id="5" name="Picture 5" descr="Image result for office 365 logo transparent">
            <a:extLst>
              <a:ext uri="{FF2B5EF4-FFF2-40B4-BE49-F238E27FC236}">
                <a16:creationId xmlns:a16="http://schemas.microsoft.com/office/drawing/2014/main" id="{CA9D5ECF-DBB6-434E-9CD8-71B4B84B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51" y="770104"/>
            <a:ext cx="1255994" cy="2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age result for google app engine logo png">
            <a:extLst>
              <a:ext uri="{FF2B5EF4-FFF2-40B4-BE49-F238E27FC236}">
                <a16:creationId xmlns:a16="http://schemas.microsoft.com/office/drawing/2014/main" id="{6683B026-BC80-4BC1-8329-A40DE7EF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18" y="453377"/>
            <a:ext cx="1383894" cy="9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C917B-EB6B-4CE8-9227-EE9504D09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65" y="463273"/>
            <a:ext cx="902803" cy="9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9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EC7D-14F3-49FC-AA20-F4680962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Cloud Deployment Models</a:t>
            </a:r>
          </a:p>
        </p:txBody>
      </p:sp>
      <p:pic>
        <p:nvPicPr>
          <p:cNvPr id="3" name="Picture 2" descr="Image result for cloud deployment models">
            <a:extLst>
              <a:ext uri="{FF2B5EF4-FFF2-40B4-BE49-F238E27FC236}">
                <a16:creationId xmlns:a16="http://schemas.microsoft.com/office/drawing/2014/main" id="{022E3692-A424-4A9E-ADE9-90FE81FC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19" y="1171394"/>
            <a:ext cx="5322702" cy="23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CCE62-653A-4874-90CD-17B675A78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49" y="3635843"/>
            <a:ext cx="902803" cy="902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29E91-3865-4077-824E-EAC6BA61C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8" y="3635842"/>
            <a:ext cx="902803" cy="9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3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9AA18FFC-1D55-4540-95BF-21BC8739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03" y="1498065"/>
            <a:ext cx="5812403" cy="313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433EC1-C4E0-4413-8611-B1152C6D69F8}"/>
              </a:ext>
            </a:extLst>
          </p:cNvPr>
          <p:cNvSpPr/>
          <p:nvPr/>
        </p:nvSpPr>
        <p:spPr>
          <a:xfrm>
            <a:off x="1622066" y="504201"/>
            <a:ext cx="5983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2BDC7"/>
              </a:buClr>
              <a:buSzPct val="100000"/>
            </a:pPr>
            <a:r>
              <a:rPr lang="en-US" b="1" dirty="0">
                <a:solidFill>
                  <a:srgbClr val="02BDC7"/>
                </a:solidFill>
                <a:latin typeface="Roboto Slab Light"/>
                <a:ea typeface="Roboto Slab Light"/>
                <a:sym typeface="Roboto Slab Light"/>
              </a:rPr>
              <a:t>Cloud operating system </a:t>
            </a:r>
            <a:r>
              <a:rPr lang="en-US" sz="1350" dirty="0">
                <a:solidFill>
                  <a:srgbClr val="02BDC7"/>
                </a:solidFill>
                <a:latin typeface="Roboto Slab Light"/>
                <a:ea typeface="Roboto Slab Light"/>
                <a:sym typeface="Roboto Slab Light"/>
              </a:rPr>
              <a:t>controls large pools of compute, storage, and networking resources throughout a datacenter, all managed through a dashboard that gives administrators control while empowering the users to provision resources through a web interface.</a:t>
            </a:r>
          </a:p>
        </p:txBody>
      </p:sp>
    </p:spTree>
    <p:extLst>
      <p:ext uri="{BB962C8B-B14F-4D97-AF65-F5344CB8AC3E}">
        <p14:creationId xmlns:p14="http://schemas.microsoft.com/office/powerpoint/2010/main" val="359218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Stable Releases</a:t>
            </a:r>
            <a:endParaRPr lang="en" dirty="0"/>
          </a:p>
        </p:txBody>
      </p:sp>
      <p:graphicFrame>
        <p:nvGraphicFramePr>
          <p:cNvPr id="469" name="Shape 469"/>
          <p:cNvGraphicFramePr/>
          <p:nvPr>
            <p:extLst>
              <p:ext uri="{D42A27DB-BD31-4B8C-83A1-F6EECF244321}">
                <p14:modId xmlns:p14="http://schemas.microsoft.com/office/powerpoint/2010/main" val="3233739303"/>
              </p:ext>
            </p:extLst>
          </p:nvPr>
        </p:nvGraphicFramePr>
        <p:xfrm>
          <a:off x="3188470" y="430397"/>
          <a:ext cx="5263764" cy="2415520"/>
        </p:xfrm>
        <a:graphic>
          <a:graphicData uri="http://schemas.openxmlformats.org/drawingml/2006/table">
            <a:tbl>
              <a:tblPr>
                <a:noFill/>
                <a:tableStyleId>{BE32F363-F15B-4E62-9EF2-5D73F55EB76D}</a:tableStyleId>
              </a:tblPr>
              <a:tblGrid>
                <a:gridCol w="1315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34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Name</a:t>
                      </a:r>
                      <a:endParaRPr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Released on</a:t>
                      </a:r>
                      <a:r>
                        <a:rPr lang="en" sz="9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</a:t>
                      </a: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Name</a:t>
                      </a:r>
                      <a:endParaRPr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Released on</a:t>
                      </a:r>
                      <a:r>
                        <a:rPr lang="en" sz="9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</a:t>
                      </a: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Austin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21 Oct 2010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Icehouse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17 Apr 2014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Bexar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3 Feb 2011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Juno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16 Oct 2014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95868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Cactus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15 Apr 2011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Kilo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30 Apr 2015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10983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Diablo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22 Sept 2011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Liberty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16 Oct 2015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336342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Essex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5 Apr 2012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Mitaka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7 Apr 2016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405054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Folsom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27 Sept 2012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Newton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6 Oct 2016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293581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Grizzly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4 Apr 2013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Ocata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22 Feb 2017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135627"/>
                  </a:ext>
                </a:extLst>
              </a:tr>
              <a:tr h="240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</a:rPr>
                        <a:t>Havana</a:t>
                      </a:r>
                      <a:endParaRPr lang="en-US" sz="9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Calibri" panose="020F0502020204030204" pitchFamily="34" charset="0"/>
                      </a:endParaRPr>
                    </a:p>
                  </a:txBody>
                  <a:tcPr marL="60960" marR="60960" marT="30480" marB="30480" anchor="ctr">
                    <a:lnL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17 Oct 2013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900" b="1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Lato Light"/>
                        </a:rPr>
                        <a:t>Pike</a:t>
                      </a:r>
                      <a:endParaRPr lang="en" sz="900" b="1" i="0" u="none" strike="noStrike" cap="non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PMincho" panose="02020600040205080304" pitchFamily="18" charset="-128"/>
                        <a:cs typeface="+mn-cs"/>
                        <a:sym typeface="Lato Light"/>
                      </a:endParaRPr>
                    </a:p>
                  </a:txBody>
                  <a:tcPr marL="91425" marR="91425" marT="68575" marB="68575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MS PMincho" panose="02020600040205080304" pitchFamily="18" charset="-128"/>
                          <a:cs typeface="+mn-cs"/>
                          <a:sym typeface="Arial"/>
                        </a:rPr>
                        <a:t>6 Oct 2017 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DEE9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23189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BE2EA7-BFA7-4104-BE97-D0E7B528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9" y="2767057"/>
            <a:ext cx="2815309" cy="1977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5A99AD-C572-4E9D-83C7-12EA15E424F0}"/>
              </a:ext>
            </a:extLst>
          </p:cNvPr>
          <p:cNvSpPr/>
          <p:nvPr/>
        </p:nvSpPr>
        <p:spPr>
          <a:xfrm>
            <a:off x="759352" y="307242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2BDC7"/>
                </a:solidFill>
                <a:latin typeface="Roboto Slab Light"/>
                <a:ea typeface="Roboto Slab Light"/>
              </a:rPr>
              <a:t>Control &amp; Flexibility: not locked to a proprietary vendor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2BDC7"/>
                </a:solidFill>
                <a:latin typeface="Roboto Slab Light"/>
                <a:ea typeface="Roboto Slab Light"/>
              </a:rPr>
              <a:t>Industry Standard: &gt; 200 companies are contributing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2BDC7"/>
                </a:solidFill>
                <a:latin typeface="Roboto Slab Light"/>
                <a:ea typeface="Roboto Slab Light"/>
              </a:rPr>
              <a:t>Proven Software: power some of the largest public &amp; private clouds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2BDC7"/>
                </a:solidFill>
                <a:latin typeface="Roboto Slab Light"/>
                <a:ea typeface="Roboto Slab Light"/>
              </a:rPr>
              <a:t>Compatible &amp; Connected: easy to migrate data and applications to public clouds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2BDC7"/>
              </a:solidFill>
              <a:latin typeface="Roboto Slab Light"/>
              <a:ea typeface="Roboto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330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man icon">
            <a:extLst>
              <a:ext uri="{FF2B5EF4-FFF2-40B4-BE49-F238E27FC236}">
                <a16:creationId xmlns:a16="http://schemas.microsoft.com/office/drawing/2014/main" id="{247FDCC7-1331-43BD-A1A5-928EF975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97" y="2332676"/>
            <a:ext cx="1400364" cy="14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518629-91F6-4D8E-BFDB-BC87C3A68B88}"/>
              </a:ext>
            </a:extLst>
          </p:cNvPr>
          <p:cNvCxnSpPr>
            <a:cxnSpLocks/>
          </p:cNvCxnSpPr>
          <p:nvPr/>
        </p:nvCxnSpPr>
        <p:spPr>
          <a:xfrm>
            <a:off x="5414838" y="2801402"/>
            <a:ext cx="11131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EF91A1-85E9-4160-BCC7-244E22F2781F}"/>
              </a:ext>
            </a:extLst>
          </p:cNvPr>
          <p:cNvCxnSpPr>
            <a:cxnSpLocks/>
          </p:cNvCxnSpPr>
          <p:nvPr/>
        </p:nvCxnSpPr>
        <p:spPr>
          <a:xfrm>
            <a:off x="5414838" y="3213705"/>
            <a:ext cx="11131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7A32AB-CAA6-4CD7-9F8F-D16A0F22DF02}"/>
              </a:ext>
            </a:extLst>
          </p:cNvPr>
          <p:cNvSpPr txBox="1"/>
          <p:nvPr/>
        </p:nvSpPr>
        <p:spPr>
          <a:xfrm>
            <a:off x="6655243" y="2613540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Roboto Slab Light"/>
                <a:ea typeface="Roboto Slab Light"/>
                <a:sym typeface="Roboto Slab Light"/>
              </a:rPr>
              <a:t>APIs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EC464-6863-4247-9596-D2099221C1DD}"/>
              </a:ext>
            </a:extLst>
          </p:cNvPr>
          <p:cNvSpPr txBox="1"/>
          <p:nvPr/>
        </p:nvSpPr>
        <p:spPr>
          <a:xfrm>
            <a:off x="6655243" y="3013650"/>
            <a:ext cx="20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Roboto Slab Light"/>
                <a:ea typeface="Roboto Slab Light"/>
                <a:sym typeface="Roboto Slab Light"/>
              </a:rPr>
              <a:t>Web Dashboard</a:t>
            </a:r>
          </a:p>
        </p:txBody>
      </p:sp>
      <p:pic>
        <p:nvPicPr>
          <p:cNvPr id="1032" name="Picture 8" descr="Image result for server icon png">
            <a:extLst>
              <a:ext uri="{FF2B5EF4-FFF2-40B4-BE49-F238E27FC236}">
                <a16:creationId xmlns:a16="http://schemas.microsoft.com/office/drawing/2014/main" id="{EAE96C23-7780-46BD-B05E-AC2B4DD6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35" y="2067367"/>
            <a:ext cx="1181788" cy="11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43F40C-0A4C-4FCD-B233-79E8A2D12247}"/>
              </a:ext>
            </a:extLst>
          </p:cNvPr>
          <p:cNvSpPr/>
          <p:nvPr/>
        </p:nvSpPr>
        <p:spPr>
          <a:xfrm>
            <a:off x="696899" y="1563730"/>
            <a:ext cx="3331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boto Slab Light"/>
                <a:ea typeface="Roboto Slab Light"/>
                <a:sym typeface="Roboto Slab Light"/>
              </a:rPr>
              <a:t>Illusion of Infinite Capacity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56B992-CB23-4E47-9E39-E03B28DD0C70}"/>
              </a:ext>
            </a:extLst>
          </p:cNvPr>
          <p:cNvCxnSpPr/>
          <p:nvPr/>
        </p:nvCxnSpPr>
        <p:spPr>
          <a:xfrm>
            <a:off x="3923491" y="1320131"/>
            <a:ext cx="0" cy="32918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937E84-5C6C-4144-BE0A-B7D3B7138A2D}"/>
              </a:ext>
            </a:extLst>
          </p:cNvPr>
          <p:cNvSpPr/>
          <p:nvPr/>
        </p:nvSpPr>
        <p:spPr>
          <a:xfrm>
            <a:off x="4989445" y="1557117"/>
            <a:ext cx="3331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boto Slab Light"/>
                <a:ea typeface="Roboto Slab Light"/>
                <a:sym typeface="Roboto Slab Light"/>
              </a:rPr>
              <a:t>Access and Management</a:t>
            </a:r>
          </a:p>
        </p:txBody>
      </p:sp>
      <p:pic>
        <p:nvPicPr>
          <p:cNvPr id="24" name="Picture 8" descr="Image result for server icon png">
            <a:extLst>
              <a:ext uri="{FF2B5EF4-FFF2-40B4-BE49-F238E27FC236}">
                <a16:creationId xmlns:a16="http://schemas.microsoft.com/office/drawing/2014/main" id="{26E2B8AF-1E5F-4030-870F-2F8EAC62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81" y="2067367"/>
            <a:ext cx="1181788" cy="11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 result for server icon png">
            <a:extLst>
              <a:ext uri="{FF2B5EF4-FFF2-40B4-BE49-F238E27FC236}">
                <a16:creationId xmlns:a16="http://schemas.microsoft.com/office/drawing/2014/main" id="{5C4F7696-BB47-4019-BFDF-75C8EA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3" y="3142146"/>
            <a:ext cx="1181788" cy="11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mage result for server icon png">
            <a:extLst>
              <a:ext uri="{FF2B5EF4-FFF2-40B4-BE49-F238E27FC236}">
                <a16:creationId xmlns:a16="http://schemas.microsoft.com/office/drawing/2014/main" id="{CAD02A42-6BED-4883-B098-D88193A2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40" y="3142146"/>
            <a:ext cx="1181788" cy="11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How does it work?</a:t>
            </a:r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7F455-C9C3-4376-AD77-A90E51A3E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76" y="1304017"/>
            <a:ext cx="5860428" cy="29340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702</Words>
  <Application>Microsoft Office PowerPoint</Application>
  <PresentationFormat>On-screen Show (16:9)</PresentationFormat>
  <Paragraphs>136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Lato Light</vt:lpstr>
      <vt:lpstr>LiberationSans</vt:lpstr>
      <vt:lpstr>Cambria</vt:lpstr>
      <vt:lpstr>Calibri</vt:lpstr>
      <vt:lpstr>Wingdings</vt:lpstr>
      <vt:lpstr>Roboto Slab Light</vt:lpstr>
      <vt:lpstr>MS PMincho</vt:lpstr>
      <vt:lpstr>Arial</vt:lpstr>
      <vt:lpstr>Kent template</vt:lpstr>
      <vt:lpstr>“Cloud, Clusters and Grids” Prof. Andrey Shevel</vt:lpstr>
      <vt:lpstr>What is Openstack?</vt:lpstr>
      <vt:lpstr>An Email started it all!</vt:lpstr>
      <vt:lpstr>Cloud Service Models</vt:lpstr>
      <vt:lpstr>Cloud Deployment Models</vt:lpstr>
      <vt:lpstr>PowerPoint Presentation</vt:lpstr>
      <vt:lpstr>Stable Releases</vt:lpstr>
      <vt:lpstr>PowerPoint Presentation</vt:lpstr>
      <vt:lpstr>How does it work?</vt:lpstr>
      <vt:lpstr>Openstack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modules in Openstack</vt:lpstr>
      <vt:lpstr>PowerPoint Presentation</vt:lpstr>
      <vt:lpstr>PowerPoint Presentation</vt:lpstr>
      <vt:lpstr>Demo Time!</vt:lpstr>
      <vt:lpstr>PowerPoint Presentation</vt:lpstr>
      <vt:lpstr>PowerPoint Presentation</vt:lpstr>
      <vt:lpstr>Want to learn Openstack?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“Cloud, Clusters and Grids” Prof. Andrey Shevel</dc:title>
  <cp:lastModifiedBy>Madhubala Ganesan</cp:lastModifiedBy>
  <cp:revision>64</cp:revision>
  <dcterms:modified xsi:type="dcterms:W3CDTF">2017-06-05T21:49:07Z</dcterms:modified>
</cp:coreProperties>
</file>