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1"/>
  </p:notesMasterIdLst>
  <p:sldIdLst>
    <p:sldId id="256" r:id="rId2"/>
    <p:sldId id="275" r:id="rId3"/>
    <p:sldId id="266" r:id="rId4"/>
    <p:sldId id="283" r:id="rId5"/>
    <p:sldId id="267" r:id="rId6"/>
    <p:sldId id="282" r:id="rId7"/>
    <p:sldId id="268" r:id="rId8"/>
    <p:sldId id="271" r:id="rId9"/>
    <p:sldId id="272" r:id="rId10"/>
    <p:sldId id="270" r:id="rId11"/>
    <p:sldId id="284" r:id="rId12"/>
    <p:sldId id="274" r:id="rId13"/>
    <p:sldId id="273" r:id="rId14"/>
    <p:sldId id="277" r:id="rId15"/>
    <p:sldId id="278" r:id="rId16"/>
    <p:sldId id="279" r:id="rId17"/>
    <p:sldId id="280" r:id="rId18"/>
    <p:sldId id="281"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7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AF7B2-5F97-445B-910E-AC3CA4C97898}" type="datetimeFigureOut">
              <a:rPr lang="fi-FI" smtClean="0"/>
              <a:pPr/>
              <a:t>6.6.2017</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1497F-A454-43E6-A9E2-7455811A2756}" type="slidenum">
              <a:rPr lang="fi-FI" smtClean="0"/>
              <a:pPr/>
              <a:t>‹#›</a:t>
            </a:fld>
            <a:endParaRPr lang="fi-FI"/>
          </a:p>
        </p:txBody>
      </p:sp>
    </p:spTree>
    <p:extLst>
      <p:ext uri="{BB962C8B-B14F-4D97-AF65-F5344CB8AC3E}">
        <p14:creationId xmlns:p14="http://schemas.microsoft.com/office/powerpoint/2010/main" xmlns="" val="232287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a:t>
            </a:fld>
            <a:endParaRPr lang="fi-FI"/>
          </a:p>
        </p:txBody>
      </p:sp>
    </p:spTree>
    <p:extLst>
      <p:ext uri="{BB962C8B-B14F-4D97-AF65-F5344CB8AC3E}">
        <p14:creationId xmlns:p14="http://schemas.microsoft.com/office/powerpoint/2010/main" xmlns="" val="183353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10</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11</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12</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13</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14</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15</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16</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17</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18</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19</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2</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3</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4</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5</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6</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7</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8</a:t>
            </a:fld>
            <a:endParaRPr lang="fi-FI"/>
          </a:p>
        </p:txBody>
      </p:sp>
    </p:spTree>
    <p:extLst>
      <p:ext uri="{BB962C8B-B14F-4D97-AF65-F5344CB8AC3E}">
        <p14:creationId xmlns:p14="http://schemas.microsoft.com/office/powerpoint/2010/main" xmlns="" val="7721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461497F-A454-43E6-A9E2-7455811A2756}" type="slidenum">
              <a:rPr lang="fi-FI" smtClean="0"/>
              <a:pPr/>
              <a:t>9</a:t>
            </a:fld>
            <a:endParaRPr lang="fi-FI"/>
          </a:p>
        </p:txBody>
      </p:sp>
    </p:spTree>
    <p:extLst>
      <p:ext uri="{BB962C8B-B14F-4D97-AF65-F5344CB8AC3E}">
        <p14:creationId xmlns:p14="http://schemas.microsoft.com/office/powerpoint/2010/main" xmlns="" val="7721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2"/>
            <a:ext cx="103632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11"/>
          </p:nvPr>
        </p:nvSpPr>
        <p:spPr/>
        <p:txBody>
          <a:bodyPr/>
          <a:lstStyle/>
          <a:p>
            <a:endParaRPr lang="fi-FI"/>
          </a:p>
        </p:txBody>
      </p:sp>
      <p:sp>
        <p:nvSpPr>
          <p:cNvPr id="6" name="Номер слайда 5"/>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11"/>
          </p:nvPr>
        </p:nvSpPr>
        <p:spPr/>
        <p:txBody>
          <a:bodyPr/>
          <a:lstStyle/>
          <a:p>
            <a:endParaRPr lang="fi-FI"/>
          </a:p>
        </p:txBody>
      </p:sp>
      <p:sp>
        <p:nvSpPr>
          <p:cNvPr id="6" name="Номер слайда 5"/>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5"/>
            <a:ext cx="36576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12800" y="274645"/>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11"/>
          </p:nvPr>
        </p:nvSpPr>
        <p:spPr/>
        <p:txBody>
          <a:bodyPr/>
          <a:lstStyle/>
          <a:p>
            <a:endParaRPr lang="fi-FI"/>
          </a:p>
        </p:txBody>
      </p:sp>
      <p:sp>
        <p:nvSpPr>
          <p:cNvPr id="6" name="Номер слайда 5"/>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11"/>
          </p:nvPr>
        </p:nvSpPr>
        <p:spPr/>
        <p:txBody>
          <a:bodyPr/>
          <a:lstStyle/>
          <a:p>
            <a:endParaRPr lang="fi-FI"/>
          </a:p>
        </p:txBody>
      </p:sp>
      <p:sp>
        <p:nvSpPr>
          <p:cNvPr id="6" name="Номер слайда 5"/>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7"/>
            <a:ext cx="103632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11"/>
          </p:nvPr>
        </p:nvSpPr>
        <p:spPr/>
        <p:txBody>
          <a:bodyPr/>
          <a:lstStyle/>
          <a:p>
            <a:endParaRPr lang="fi-FI"/>
          </a:p>
        </p:txBody>
      </p:sp>
      <p:sp>
        <p:nvSpPr>
          <p:cNvPr id="6" name="Номер слайда 5"/>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543D9935-9014-4D95-AEC7-FDAB28EC2754}" type="datetimeFigureOut">
              <a:rPr lang="fi-FI" smtClean="0"/>
              <a:pPr/>
              <a:t>6.6.2017</a:t>
            </a:fld>
            <a:endParaRPr lang="fi-FI"/>
          </a:p>
        </p:txBody>
      </p:sp>
      <p:sp>
        <p:nvSpPr>
          <p:cNvPr id="6" name="Нижний колонтитул 5"/>
          <p:cNvSpPr>
            <a:spLocks noGrp="1"/>
          </p:cNvSpPr>
          <p:nvPr>
            <p:ph type="ftr" sz="quarter" idx="11"/>
          </p:nvPr>
        </p:nvSpPr>
        <p:spPr/>
        <p:txBody>
          <a:bodyPr/>
          <a:lstStyle/>
          <a:p>
            <a:endParaRPr lang="fi-FI"/>
          </a:p>
        </p:txBody>
      </p:sp>
      <p:sp>
        <p:nvSpPr>
          <p:cNvPr id="7" name="Номер слайда 6"/>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543D9935-9014-4D95-AEC7-FDAB28EC2754}" type="datetimeFigureOut">
              <a:rPr lang="fi-FI" smtClean="0"/>
              <a:pPr/>
              <a:t>6.6.2017</a:t>
            </a:fld>
            <a:endParaRPr lang="fi-FI"/>
          </a:p>
        </p:txBody>
      </p:sp>
      <p:sp>
        <p:nvSpPr>
          <p:cNvPr id="8" name="Нижний колонтитул 7"/>
          <p:cNvSpPr>
            <a:spLocks noGrp="1"/>
          </p:cNvSpPr>
          <p:nvPr>
            <p:ph type="ftr" sz="quarter" idx="11"/>
          </p:nvPr>
        </p:nvSpPr>
        <p:spPr/>
        <p:txBody>
          <a:bodyPr/>
          <a:lstStyle/>
          <a:p>
            <a:endParaRPr lang="fi-FI"/>
          </a:p>
        </p:txBody>
      </p:sp>
      <p:sp>
        <p:nvSpPr>
          <p:cNvPr id="9" name="Номер слайда 8"/>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543D9935-9014-4D95-AEC7-FDAB28EC2754}" type="datetimeFigureOut">
              <a:rPr lang="fi-FI" smtClean="0"/>
              <a:pPr/>
              <a:t>6.6.2017</a:t>
            </a:fld>
            <a:endParaRPr lang="fi-FI"/>
          </a:p>
        </p:txBody>
      </p:sp>
      <p:sp>
        <p:nvSpPr>
          <p:cNvPr id="4" name="Нижний колонтитул 3"/>
          <p:cNvSpPr>
            <a:spLocks noGrp="1"/>
          </p:cNvSpPr>
          <p:nvPr>
            <p:ph type="ftr" sz="quarter" idx="11"/>
          </p:nvPr>
        </p:nvSpPr>
        <p:spPr/>
        <p:txBody>
          <a:bodyPr/>
          <a:lstStyle/>
          <a:p>
            <a:endParaRPr lang="fi-FI"/>
          </a:p>
        </p:txBody>
      </p:sp>
      <p:sp>
        <p:nvSpPr>
          <p:cNvPr id="5" name="Номер слайда 4"/>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D9935-9014-4D95-AEC7-FDAB28EC2754}" type="datetimeFigureOut">
              <a:rPr lang="fi-FI" smtClean="0"/>
              <a:pPr/>
              <a:t>6.6.2017</a:t>
            </a:fld>
            <a:endParaRPr lang="fi-FI"/>
          </a:p>
        </p:txBody>
      </p:sp>
      <p:sp>
        <p:nvSpPr>
          <p:cNvPr id="3" name="Нижний колонтитул 2"/>
          <p:cNvSpPr>
            <a:spLocks noGrp="1"/>
          </p:cNvSpPr>
          <p:nvPr>
            <p:ph type="ftr" sz="quarter" idx="11"/>
          </p:nvPr>
        </p:nvSpPr>
        <p:spPr/>
        <p:txBody>
          <a:bodyPr/>
          <a:lstStyle/>
          <a:p>
            <a:endParaRPr lang="fi-FI"/>
          </a:p>
        </p:txBody>
      </p:sp>
      <p:sp>
        <p:nvSpPr>
          <p:cNvPr id="4" name="Номер слайда 3"/>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D9935-9014-4D95-AEC7-FDAB28EC2754}" type="datetimeFigureOut">
              <a:rPr lang="fi-FI" smtClean="0"/>
              <a:pPr/>
              <a:t>6.6.2017</a:t>
            </a:fld>
            <a:endParaRPr lang="fi-FI"/>
          </a:p>
        </p:txBody>
      </p:sp>
      <p:sp>
        <p:nvSpPr>
          <p:cNvPr id="6" name="Нижний колонтитул 5"/>
          <p:cNvSpPr>
            <a:spLocks noGrp="1"/>
          </p:cNvSpPr>
          <p:nvPr>
            <p:ph type="ftr" sz="quarter" idx="11"/>
          </p:nvPr>
        </p:nvSpPr>
        <p:spPr/>
        <p:txBody>
          <a:bodyPr/>
          <a:lstStyle/>
          <a:p>
            <a:endParaRPr lang="fi-FI"/>
          </a:p>
        </p:txBody>
      </p:sp>
      <p:sp>
        <p:nvSpPr>
          <p:cNvPr id="7" name="Номер слайда 6"/>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D9935-9014-4D95-AEC7-FDAB28EC2754}" type="datetimeFigureOut">
              <a:rPr lang="fi-FI" smtClean="0"/>
              <a:pPr/>
              <a:t>6.6.2017</a:t>
            </a:fld>
            <a:endParaRPr lang="fi-FI"/>
          </a:p>
        </p:txBody>
      </p:sp>
      <p:sp>
        <p:nvSpPr>
          <p:cNvPr id="6" name="Нижний колонтитул 5"/>
          <p:cNvSpPr>
            <a:spLocks noGrp="1"/>
          </p:cNvSpPr>
          <p:nvPr>
            <p:ph type="ftr" sz="quarter" idx="11"/>
          </p:nvPr>
        </p:nvSpPr>
        <p:spPr/>
        <p:txBody>
          <a:bodyPr/>
          <a:lstStyle/>
          <a:p>
            <a:endParaRPr lang="fi-FI"/>
          </a:p>
        </p:txBody>
      </p:sp>
      <p:sp>
        <p:nvSpPr>
          <p:cNvPr id="7" name="Номер слайда 6"/>
          <p:cNvSpPr>
            <a:spLocks noGrp="1"/>
          </p:cNvSpPr>
          <p:nvPr>
            <p:ph type="sldNum" sz="quarter" idx="12"/>
          </p:nvPr>
        </p:nvSpPr>
        <p:spPr/>
        <p:txBody>
          <a:bodyPr/>
          <a:lstStyle/>
          <a:p>
            <a:fld id="{B6308A18-C171-404E-A3AE-46E16A7E4960}"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D9935-9014-4D95-AEC7-FDAB28EC2754}" type="datetimeFigureOut">
              <a:rPr lang="fi-FI" smtClean="0"/>
              <a:pPr/>
              <a:t>6.6.2017</a:t>
            </a:fld>
            <a:endParaRPr lang="fi-FI"/>
          </a:p>
        </p:txBody>
      </p:sp>
      <p:sp>
        <p:nvSpPr>
          <p:cNvPr id="5" name="Нижний колонтитул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Номер слайда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08A18-C171-404E-A3AE-46E16A7E4960}"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175" y="1678898"/>
            <a:ext cx="9458794" cy="1079292"/>
          </a:xfrm>
        </p:spPr>
        <p:txBody>
          <a:bodyPr>
            <a:normAutofit fontScale="90000"/>
          </a:bodyPr>
          <a:lstStyle/>
          <a:p>
            <a:pPr lvl="0"/>
            <a:r>
              <a:rPr lang="en-US" sz="3000" b="1" dirty="0" smtClean="0">
                <a:solidFill>
                  <a:srgbClr val="000099"/>
                </a:solidFill>
              </a:rPr>
              <a:t>Computing Clusters, Grids and Clouds</a:t>
            </a:r>
            <a:br>
              <a:rPr lang="en-US" sz="3000" b="1" dirty="0" smtClean="0">
                <a:solidFill>
                  <a:srgbClr val="000099"/>
                </a:solidFill>
              </a:rPr>
            </a:br>
            <a:r>
              <a:rPr lang="en-US" sz="3000" b="1" dirty="0" smtClean="0">
                <a:solidFill>
                  <a:srgbClr val="000099"/>
                </a:solidFill>
              </a:rPr>
              <a:t/>
            </a:r>
            <a:br>
              <a:rPr lang="en-US" sz="3000" b="1" dirty="0" smtClean="0">
                <a:solidFill>
                  <a:srgbClr val="000099"/>
                </a:solidFill>
              </a:rPr>
            </a:br>
            <a:r>
              <a:rPr lang="en-US" sz="3000" b="1" dirty="0" err="1" smtClean="0"/>
              <a:t>Globus</a:t>
            </a:r>
            <a:r>
              <a:rPr lang="en-US" sz="3000" b="1" dirty="0" smtClean="0"/>
              <a:t> data service</a:t>
            </a:r>
            <a:endParaRPr lang="fi-FI" sz="3000" dirty="0"/>
          </a:p>
        </p:txBody>
      </p:sp>
      <p:sp>
        <p:nvSpPr>
          <p:cNvPr id="3" name="Subtitle 2"/>
          <p:cNvSpPr>
            <a:spLocks noGrp="1"/>
          </p:cNvSpPr>
          <p:nvPr>
            <p:ph type="subTitle" idx="1"/>
          </p:nvPr>
        </p:nvSpPr>
        <p:spPr>
          <a:xfrm>
            <a:off x="4085375" y="3507697"/>
            <a:ext cx="7766936" cy="569628"/>
          </a:xfrm>
        </p:spPr>
        <p:txBody>
          <a:bodyPr>
            <a:normAutofit/>
          </a:bodyPr>
          <a:lstStyle/>
          <a:p>
            <a:pPr marL="58738" lvl="0" indent="1588" algn="r" defTabSz="914400">
              <a:spcBef>
                <a:spcPct val="20000"/>
              </a:spcBef>
              <a:buClrTx/>
              <a:buSzTx/>
              <a:defRPr/>
            </a:pPr>
            <a:r>
              <a:rPr lang="en-US" sz="2600" dirty="0" err="1" smtClean="0">
                <a:solidFill>
                  <a:schemeClr val="tx1"/>
                </a:solidFill>
              </a:rPr>
              <a:t>Mukhammadjon</a:t>
            </a:r>
            <a:r>
              <a:rPr lang="en-US" sz="2600" dirty="0" smtClean="0">
                <a:solidFill>
                  <a:schemeClr val="tx1"/>
                </a:solidFill>
              </a:rPr>
              <a:t> </a:t>
            </a:r>
            <a:r>
              <a:rPr lang="en-US" sz="2600" dirty="0" err="1" smtClean="0">
                <a:solidFill>
                  <a:schemeClr val="tx1"/>
                </a:solidFill>
              </a:rPr>
              <a:t>Jalolov</a:t>
            </a:r>
            <a:endParaRPr lang="en-US" sz="2600" dirty="0" smtClean="0">
              <a:solidFill>
                <a:schemeClr val="tx1"/>
              </a:solidFill>
            </a:endParaRPr>
          </a:p>
        </p:txBody>
      </p:sp>
      <p:sp>
        <p:nvSpPr>
          <p:cNvPr id="4" name="Title 1"/>
          <p:cNvSpPr txBox="1">
            <a:spLocks/>
          </p:cNvSpPr>
          <p:nvPr/>
        </p:nvSpPr>
        <p:spPr>
          <a:xfrm>
            <a:off x="2458387" y="4199743"/>
            <a:ext cx="7425126" cy="992843"/>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000099"/>
                </a:solidFill>
                <a:latin typeface="+mj-lt"/>
                <a:ea typeface="+mj-ea"/>
                <a:cs typeface="+mj-cs"/>
              </a:rPr>
              <a:t>Globus.org</a:t>
            </a:r>
            <a:endParaRPr kumimoji="0" lang="fi-FI" sz="3000" b="0" i="0" u="none" strike="noStrike" kern="1200" cap="none" spc="0" normalizeH="0" baseline="0" noProof="0" dirty="0">
              <a:ln>
                <a:noFill/>
              </a:ln>
              <a:solidFill>
                <a:srgbClr val="000099"/>
              </a:solidFill>
              <a:effectLst/>
              <a:uLnTx/>
              <a:uFillTx/>
              <a:latin typeface="+mj-lt"/>
              <a:ea typeface="+mj-ea"/>
              <a:cs typeface="+mj-cs"/>
            </a:endParaRPr>
          </a:p>
        </p:txBody>
      </p:sp>
      <p:pic>
        <p:nvPicPr>
          <p:cNvPr id="36868" name="Picture 4" descr="Image result for itmo university"/>
          <p:cNvPicPr>
            <a:picLocks noChangeAspect="1" noChangeArrowheads="1"/>
          </p:cNvPicPr>
          <p:nvPr/>
        </p:nvPicPr>
        <p:blipFill>
          <a:blip r:embed="rId4"/>
          <a:srcRect/>
          <a:stretch>
            <a:fillRect/>
          </a:stretch>
        </p:blipFill>
        <p:spPr bwMode="auto">
          <a:xfrm>
            <a:off x="1699562" y="0"/>
            <a:ext cx="7966394" cy="1738859"/>
          </a:xfrm>
          <a:prstGeom prst="rect">
            <a:avLst/>
          </a:prstGeom>
          <a:noFill/>
        </p:spPr>
      </p:pic>
      <p:pic>
        <p:nvPicPr>
          <p:cNvPr id="7" name="Picture 2" descr="Image result for globus.org"/>
          <p:cNvPicPr>
            <a:picLocks noChangeAspect="1" noChangeArrowheads="1"/>
          </p:cNvPicPr>
          <p:nvPr/>
        </p:nvPicPr>
        <p:blipFill>
          <a:blip r:embed="rId5" cstate="email"/>
          <a:srcRect/>
          <a:stretch>
            <a:fillRect/>
          </a:stretch>
        </p:blipFill>
        <p:spPr bwMode="auto">
          <a:xfrm>
            <a:off x="10115862" y="0"/>
            <a:ext cx="2076138" cy="2076138"/>
          </a:xfrm>
          <a:prstGeom prst="rect">
            <a:avLst/>
          </a:prstGeom>
          <a:noFill/>
        </p:spPr>
      </p:pic>
      <p:pic>
        <p:nvPicPr>
          <p:cNvPr id="36870" name="Picture 6" descr="Image result for perccom"/>
          <p:cNvPicPr>
            <a:picLocks noChangeAspect="1" noChangeArrowheads="1"/>
          </p:cNvPicPr>
          <p:nvPr/>
        </p:nvPicPr>
        <p:blipFill>
          <a:blip r:embed="rId6"/>
          <a:srcRect t="10957"/>
          <a:stretch>
            <a:fillRect/>
          </a:stretch>
        </p:blipFill>
        <p:spPr bwMode="auto">
          <a:xfrm>
            <a:off x="0" y="4182255"/>
            <a:ext cx="12192001" cy="2675745"/>
          </a:xfrm>
          <a:prstGeom prst="rect">
            <a:avLst/>
          </a:prstGeom>
          <a:noFill/>
        </p:spPr>
      </p:pic>
    </p:spTree>
    <p:extLst>
      <p:ext uri="{BB962C8B-B14F-4D97-AF65-F5344CB8AC3E}">
        <p14:creationId xmlns:p14="http://schemas.microsoft.com/office/powerpoint/2010/main" xmlns="" val="351675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5276538"/>
          </a:xfrm>
          <a:prstGeom prst="rect">
            <a:avLst/>
          </a:prstGeom>
        </p:spPr>
        <p:txBody>
          <a:bodyPr vert="horz" lIns="91440" tIns="45720" rIns="91440" bIns="45720" rtlCol="0" anchor="t">
            <a:noAutofit/>
          </a:bodyPr>
          <a:lstStyle/>
          <a:p>
            <a:r>
              <a:rPr lang="en-US" sz="2400" dirty="0" err="1" smtClean="0"/>
              <a:t>Globus</a:t>
            </a:r>
            <a:r>
              <a:rPr lang="en-US" sz="2400" dirty="0" smtClean="0"/>
              <a:t> Connect Server is supported on the following Linux distributions:</a:t>
            </a:r>
          </a:p>
          <a:p>
            <a:endParaRPr lang="en-US" sz="2400" dirty="0" smtClean="0"/>
          </a:p>
          <a:p>
            <a:pPr marL="344488" indent="225425">
              <a:buFont typeface="Arial" pitchFamily="34" charset="0"/>
              <a:buChar char="•"/>
            </a:pPr>
            <a:r>
              <a:rPr lang="en-US" sz="2400" dirty="0" err="1" smtClean="0"/>
              <a:t>CentOS</a:t>
            </a:r>
            <a:r>
              <a:rPr lang="en-US" sz="2400" dirty="0" smtClean="0"/>
              <a:t> 5, 6, and 7</a:t>
            </a:r>
          </a:p>
          <a:p>
            <a:pPr marL="344488" indent="225425">
              <a:buFont typeface="Arial" pitchFamily="34" charset="0"/>
              <a:buChar char="•"/>
            </a:pPr>
            <a:r>
              <a:rPr lang="en-US" sz="2400" dirty="0" err="1" smtClean="0"/>
              <a:t>Debian</a:t>
            </a:r>
            <a:r>
              <a:rPr lang="en-US" sz="2400" dirty="0" smtClean="0"/>
              <a:t> 7 and 8</a:t>
            </a:r>
          </a:p>
          <a:p>
            <a:pPr marL="344488" indent="225425">
              <a:buFont typeface="Arial" pitchFamily="34" charset="0"/>
              <a:buChar char="•"/>
            </a:pPr>
            <a:r>
              <a:rPr lang="en-US" sz="2400" dirty="0" smtClean="0"/>
              <a:t>Fedora 23 and 24</a:t>
            </a:r>
          </a:p>
          <a:p>
            <a:pPr marL="344488" indent="225425">
              <a:buFont typeface="Arial" pitchFamily="34" charset="0"/>
              <a:buChar char="•"/>
            </a:pPr>
            <a:r>
              <a:rPr lang="en-US" sz="2400" dirty="0" smtClean="0"/>
              <a:t>Red Hat Enterprise Linux 5, 6, and 7</a:t>
            </a:r>
          </a:p>
          <a:p>
            <a:pPr marL="344488" indent="225425">
              <a:buFont typeface="Arial" pitchFamily="34" charset="0"/>
              <a:buChar char="•"/>
            </a:pPr>
            <a:r>
              <a:rPr lang="en-US" sz="2400" dirty="0" smtClean="0"/>
              <a:t>Scientific Linux 5, 6, and 7</a:t>
            </a:r>
          </a:p>
          <a:p>
            <a:pPr marL="344488" indent="225425">
              <a:buFont typeface="Arial" pitchFamily="34" charset="0"/>
              <a:buChar char="•"/>
            </a:pPr>
            <a:r>
              <a:rPr lang="en-US" sz="2400" dirty="0" err="1" smtClean="0"/>
              <a:t>SuSE</a:t>
            </a:r>
            <a:r>
              <a:rPr lang="en-US" sz="2400" dirty="0" smtClean="0"/>
              <a:t> Linux Enterprise Server 11sp3</a:t>
            </a:r>
          </a:p>
          <a:p>
            <a:pPr marL="344488" indent="225425">
              <a:buFont typeface="Arial" pitchFamily="34" charset="0"/>
              <a:buChar char="•"/>
            </a:pPr>
            <a:r>
              <a:rPr lang="en-US" sz="2400" dirty="0" err="1" smtClean="0"/>
              <a:t>Ubuntu</a:t>
            </a:r>
            <a:r>
              <a:rPr lang="en-US" sz="2400" dirty="0" smtClean="0"/>
              <a:t> 12.04 LTS, 14.04 LTS, 15.10, and 16.04 LTS</a:t>
            </a:r>
          </a:p>
          <a:p>
            <a:endParaRPr lang="en-US" sz="2400" dirty="0" smtClean="0"/>
          </a:p>
          <a:p>
            <a:r>
              <a:rPr lang="en-US" sz="2400" dirty="0" err="1" smtClean="0"/>
              <a:t>Globus</a:t>
            </a:r>
            <a:r>
              <a:rPr lang="en-US" sz="2400" dirty="0" smtClean="0"/>
              <a:t> account for the organization is needed</a:t>
            </a:r>
          </a:p>
          <a:p>
            <a:endParaRPr lang="en-US" sz="2400" dirty="0" smtClean="0"/>
          </a:p>
          <a:p>
            <a:r>
              <a:rPr lang="en-US" sz="2400" dirty="0" smtClean="0"/>
              <a:t>One must have administrator (root) privileges on the system to install </a:t>
            </a:r>
            <a:r>
              <a:rPr lang="en-US" sz="2400" dirty="0" err="1" smtClean="0"/>
              <a:t>Globus</a:t>
            </a:r>
            <a:r>
              <a:rPr lang="en-US" sz="2400" dirty="0" smtClean="0"/>
              <a:t> Connect Server</a:t>
            </a:r>
          </a:p>
          <a:p>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Server requirements</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359763" y="1004341"/>
            <a:ext cx="11632367" cy="5441429"/>
          </a:xfrm>
          <a:prstGeom prst="rect">
            <a:avLst/>
          </a:prstGeom>
        </p:spPr>
        <p:txBody>
          <a:bodyPr vert="horz" lIns="91440" tIns="45720" rIns="91440" bIns="45720" rtlCol="0" anchor="t">
            <a:noAutofit/>
          </a:bodyPr>
          <a:lstStyle/>
          <a:p>
            <a:pPr algn="ctr"/>
            <a:r>
              <a:rPr lang="en-US" sz="2250" dirty="0" smtClean="0"/>
              <a:t>The TCP ports that must be open for the default </a:t>
            </a:r>
            <a:r>
              <a:rPr lang="en-US" sz="2250" dirty="0" err="1" smtClean="0"/>
              <a:t>Globus</a:t>
            </a:r>
            <a:r>
              <a:rPr lang="en-US" sz="2250" dirty="0" smtClean="0"/>
              <a:t> Connect Server installation</a:t>
            </a:r>
          </a:p>
          <a:p>
            <a:endParaRPr lang="en-US" dirty="0" smtClean="0"/>
          </a:p>
          <a:p>
            <a:r>
              <a:rPr lang="en-US" sz="2250" dirty="0" smtClean="0"/>
              <a:t>Port 2811 inbound from 184.73.189.163 and 174.129.226.69</a:t>
            </a:r>
          </a:p>
          <a:p>
            <a:r>
              <a:rPr lang="en-US" sz="2250" dirty="0" smtClean="0"/>
              <a:t>Ports 50000—51000 inbound and outbound to/from Any</a:t>
            </a:r>
          </a:p>
          <a:p>
            <a:r>
              <a:rPr lang="en-US" sz="2400" dirty="0" smtClean="0">
                <a:solidFill>
                  <a:srgbClr val="FF0000"/>
                </a:solidFill>
              </a:rPr>
              <a:t>Data channel traffic is sent directly between endpoints—it is not relayed by the </a:t>
            </a:r>
            <a:r>
              <a:rPr lang="en-US" sz="2400" dirty="0" err="1" smtClean="0">
                <a:solidFill>
                  <a:srgbClr val="FF0000"/>
                </a:solidFill>
              </a:rPr>
              <a:t>Globus</a:t>
            </a:r>
            <a:r>
              <a:rPr lang="en-US" sz="2400" dirty="0" smtClean="0">
                <a:solidFill>
                  <a:srgbClr val="FF0000"/>
                </a:solidFill>
              </a:rPr>
              <a:t> service.</a:t>
            </a:r>
            <a:endParaRPr lang="en-US" sz="2250" dirty="0" smtClean="0">
              <a:solidFill>
                <a:srgbClr val="FF0000"/>
              </a:solidFill>
            </a:endParaRPr>
          </a:p>
          <a:p>
            <a:endParaRPr lang="en-US" sz="1000" dirty="0" smtClean="0"/>
          </a:p>
          <a:p>
            <a:r>
              <a:rPr lang="en-US" sz="2250" dirty="0" smtClean="0"/>
              <a:t>Port 2223 outbound to 184.73.255.160</a:t>
            </a:r>
          </a:p>
          <a:p>
            <a:r>
              <a:rPr lang="en-US" sz="2250" dirty="0" smtClean="0">
                <a:solidFill>
                  <a:srgbClr val="FF0000"/>
                </a:solidFill>
              </a:rPr>
              <a:t>Used to pull certificate information from the </a:t>
            </a:r>
            <a:r>
              <a:rPr lang="en-US" sz="2250" dirty="0" err="1" smtClean="0">
                <a:solidFill>
                  <a:srgbClr val="FF0000"/>
                </a:solidFill>
              </a:rPr>
              <a:t>Globus</a:t>
            </a:r>
            <a:r>
              <a:rPr lang="en-US" sz="2250" dirty="0" smtClean="0">
                <a:solidFill>
                  <a:srgbClr val="FF0000"/>
                </a:solidFill>
              </a:rPr>
              <a:t> service.</a:t>
            </a:r>
          </a:p>
          <a:p>
            <a:endParaRPr lang="en-US" sz="1000" dirty="0" smtClean="0"/>
          </a:p>
          <a:p>
            <a:r>
              <a:rPr lang="en-US" sz="2250" dirty="0" smtClean="0"/>
              <a:t>Port 443 outbound to 174.129.226.69 and nexus.api.globusonline.org</a:t>
            </a:r>
          </a:p>
          <a:p>
            <a:r>
              <a:rPr lang="en-US" sz="2250" dirty="0" smtClean="0">
                <a:solidFill>
                  <a:srgbClr val="FF0000"/>
                </a:solidFill>
              </a:rPr>
              <a:t>Used to communicate with the </a:t>
            </a:r>
            <a:r>
              <a:rPr lang="en-US" sz="2250" dirty="0" err="1" smtClean="0">
                <a:solidFill>
                  <a:srgbClr val="FF0000"/>
                </a:solidFill>
              </a:rPr>
              <a:t>Globus</a:t>
            </a:r>
            <a:r>
              <a:rPr lang="en-US" sz="2250" dirty="0" smtClean="0">
                <a:solidFill>
                  <a:srgbClr val="FF0000"/>
                </a:solidFill>
              </a:rPr>
              <a:t> service via its REST API.</a:t>
            </a:r>
          </a:p>
          <a:p>
            <a:endParaRPr lang="en-US" sz="1000" dirty="0" smtClean="0"/>
          </a:p>
          <a:p>
            <a:r>
              <a:rPr lang="en-US" sz="2250" dirty="0" smtClean="0"/>
              <a:t>Port 80 outbound to 192.5.186.47 </a:t>
            </a:r>
          </a:p>
          <a:p>
            <a:r>
              <a:rPr lang="en-US" sz="2250" dirty="0" smtClean="0">
                <a:solidFill>
                  <a:srgbClr val="FF0000"/>
                </a:solidFill>
              </a:rPr>
              <a:t>Used to pull </a:t>
            </a:r>
            <a:r>
              <a:rPr lang="en-US" sz="2250" dirty="0" err="1" smtClean="0">
                <a:solidFill>
                  <a:srgbClr val="FF0000"/>
                </a:solidFill>
              </a:rPr>
              <a:t>Globus</a:t>
            </a:r>
            <a:r>
              <a:rPr lang="en-US" sz="2250" dirty="0" smtClean="0">
                <a:solidFill>
                  <a:srgbClr val="FF0000"/>
                </a:solidFill>
              </a:rPr>
              <a:t> Connect Server install packages from the </a:t>
            </a:r>
            <a:r>
              <a:rPr lang="en-US" sz="2250" dirty="0" err="1" smtClean="0">
                <a:solidFill>
                  <a:srgbClr val="FF0000"/>
                </a:solidFill>
              </a:rPr>
              <a:t>Globus</a:t>
            </a:r>
            <a:r>
              <a:rPr lang="en-US" sz="2250" dirty="0" smtClean="0">
                <a:solidFill>
                  <a:srgbClr val="FF0000"/>
                </a:solidFill>
              </a:rPr>
              <a:t> repository.</a:t>
            </a:r>
          </a:p>
          <a:p>
            <a:endParaRPr lang="en-US" sz="1000" dirty="0" smtClean="0"/>
          </a:p>
          <a:p>
            <a:r>
              <a:rPr lang="en-US" sz="2250" dirty="0" smtClean="0"/>
              <a:t>Port 7512 inbound from 174.129.226.69</a:t>
            </a:r>
          </a:p>
          <a:p>
            <a:r>
              <a:rPr lang="en-US" sz="2250" dirty="0" smtClean="0"/>
              <a:t>Port 443 inbound from Any</a:t>
            </a:r>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Server requirements</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1963711"/>
          </a:xfrm>
          <a:prstGeom prst="rect">
            <a:avLst/>
          </a:prstGeom>
        </p:spPr>
        <p:txBody>
          <a:bodyPr vert="horz" lIns="91440" tIns="45720" rIns="91440" bIns="45720" rtlCol="0" anchor="t">
            <a:noAutofit/>
          </a:bodyPr>
          <a:lstStyle/>
          <a:p>
            <a:pPr indent="465138" algn="just"/>
            <a:r>
              <a:rPr lang="en-US" sz="2400" dirty="0" smtClean="0"/>
              <a:t>The </a:t>
            </a:r>
            <a:r>
              <a:rPr lang="en-US" sz="2400" dirty="0" err="1" smtClean="0"/>
              <a:t>Globus</a:t>
            </a:r>
            <a:r>
              <a:rPr lang="en-US" sz="2400" dirty="0" smtClean="0"/>
              <a:t> service manages transfers to and from a </a:t>
            </a:r>
            <a:r>
              <a:rPr lang="en-US" sz="2400" dirty="0" err="1" smtClean="0"/>
              <a:t>Globus</a:t>
            </a:r>
            <a:r>
              <a:rPr lang="en-US" sz="2400" dirty="0" smtClean="0"/>
              <a:t> Connect Personal endpoint. </a:t>
            </a:r>
            <a:r>
              <a:rPr lang="en-US" sz="2400" dirty="0" err="1" smtClean="0"/>
              <a:t>Globus</a:t>
            </a:r>
            <a:r>
              <a:rPr lang="en-US" sz="2400" dirty="0" smtClean="0"/>
              <a:t> Connect Personal uses GSI SSH to maintain a control connection to the </a:t>
            </a:r>
            <a:r>
              <a:rPr lang="en-US" sz="2400" dirty="0" err="1" smtClean="0"/>
              <a:t>Globus</a:t>
            </a:r>
            <a:r>
              <a:rPr lang="en-US" sz="2400" dirty="0" smtClean="0"/>
              <a:t> service and receive commands. Data are always transferred directly between the </a:t>
            </a:r>
            <a:r>
              <a:rPr lang="en-US" sz="2400" dirty="0" err="1" smtClean="0"/>
              <a:t>Globus</a:t>
            </a:r>
            <a:r>
              <a:rPr lang="en-US" sz="2400" dirty="0" smtClean="0"/>
              <a:t> Connect Personal endpoint and the destination endpoint – data does not "flow through" </a:t>
            </a:r>
            <a:r>
              <a:rPr lang="en-US" sz="2400" dirty="0" err="1" smtClean="0"/>
              <a:t>Globus</a:t>
            </a:r>
            <a:r>
              <a:rPr lang="en-US" sz="2400" dirty="0" smtClean="0"/>
              <a:t> in any way.</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smtClean="0"/>
              <a:t>How does it work</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Рисунок 4"/>
          <p:cNvPicPr/>
          <p:nvPr/>
        </p:nvPicPr>
        <p:blipFill>
          <a:blip r:embed="rId3"/>
          <a:srcRect/>
          <a:stretch>
            <a:fillRect/>
          </a:stretch>
        </p:blipFill>
        <p:spPr bwMode="auto">
          <a:xfrm>
            <a:off x="644577" y="2983041"/>
            <a:ext cx="10961552" cy="2623280"/>
          </a:xfrm>
          <a:prstGeom prst="rect">
            <a:avLst/>
          </a:prstGeom>
          <a:noFill/>
          <a:ln w="9525">
            <a:noFill/>
            <a:miter lim="800000"/>
            <a:headEnd/>
            <a:tailEnd/>
          </a:ln>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3837482"/>
          </a:xfrm>
          <a:prstGeom prst="rect">
            <a:avLst/>
          </a:prstGeom>
        </p:spPr>
        <p:txBody>
          <a:bodyPr vert="horz" lIns="91440" tIns="45720" rIns="91440" bIns="45720" rtlCol="0" anchor="t">
            <a:noAutofit/>
          </a:bodyPr>
          <a:lstStyle/>
          <a:p>
            <a:pPr indent="465138" algn="just"/>
            <a:r>
              <a:rPr lang="en-US" sz="2400" dirty="0" smtClean="0"/>
              <a:t>One must be a </a:t>
            </a:r>
            <a:r>
              <a:rPr lang="en-US" sz="2400" b="1" dirty="0" err="1" smtClean="0"/>
              <a:t>Globus</a:t>
            </a:r>
            <a:r>
              <a:rPr lang="en-US" sz="2400" b="1" dirty="0" smtClean="0"/>
              <a:t> Plus</a:t>
            </a:r>
            <a:r>
              <a:rPr lang="en-US" sz="2400" dirty="0" smtClean="0"/>
              <a:t> user to transfer files between two </a:t>
            </a:r>
            <a:r>
              <a:rPr lang="en-US" sz="2400" dirty="0" err="1" smtClean="0"/>
              <a:t>Globus</a:t>
            </a:r>
            <a:r>
              <a:rPr lang="en-US" sz="2400" dirty="0" smtClean="0"/>
              <a:t> Connect Personal endpoints. If the two endpoints are owned by different </a:t>
            </a:r>
            <a:r>
              <a:rPr lang="en-US" sz="2400" dirty="0" err="1" smtClean="0"/>
              <a:t>Globus</a:t>
            </a:r>
            <a:r>
              <a:rPr lang="en-US" sz="2400" dirty="0" smtClean="0"/>
              <a:t> users, both users must be </a:t>
            </a:r>
            <a:r>
              <a:rPr lang="en-US" sz="2400" dirty="0" err="1" smtClean="0"/>
              <a:t>Globus</a:t>
            </a:r>
            <a:r>
              <a:rPr lang="en-US" sz="2400" dirty="0" smtClean="0"/>
              <a:t> Plus users. An account may be upgraded to </a:t>
            </a:r>
            <a:r>
              <a:rPr lang="en-US" sz="2400" dirty="0" err="1" smtClean="0"/>
              <a:t>Globus</a:t>
            </a:r>
            <a:r>
              <a:rPr lang="en-US" sz="2400" dirty="0" smtClean="0"/>
              <a:t> Plus if a users institution subscribes to a </a:t>
            </a:r>
            <a:r>
              <a:rPr lang="en-US" sz="2400" dirty="0" err="1" smtClean="0"/>
              <a:t>Globus</a:t>
            </a:r>
            <a:r>
              <a:rPr lang="en-US" sz="2400" dirty="0" smtClean="0"/>
              <a:t> subscription.</a:t>
            </a:r>
          </a:p>
          <a:p>
            <a:pPr indent="465138" algn="just"/>
            <a:endParaRPr lang="en-US" sz="2400" dirty="0" smtClean="0"/>
          </a:p>
          <a:p>
            <a:pPr indent="465138" algn="just"/>
            <a:r>
              <a:rPr lang="en-US" sz="2400" dirty="0" smtClean="0"/>
              <a:t>However, it is not required to be a Plus user to transfer files between a </a:t>
            </a:r>
            <a:r>
              <a:rPr lang="en-US" sz="2400" dirty="0" err="1" smtClean="0"/>
              <a:t>Globus</a:t>
            </a:r>
            <a:r>
              <a:rPr lang="en-US" sz="2400" dirty="0" smtClean="0"/>
              <a:t> Connect Personal endpoint (e.g. from a laptop) and a </a:t>
            </a:r>
            <a:r>
              <a:rPr lang="en-US" sz="2400" dirty="0" err="1" smtClean="0"/>
              <a:t>Globus</a:t>
            </a:r>
            <a:r>
              <a:rPr lang="en-US" sz="2400" dirty="0" smtClean="0"/>
              <a:t> Connect Server endpoint (e.g. on a lab server or campus cluster). </a:t>
            </a:r>
            <a:r>
              <a:rPr lang="en-US" sz="2400" dirty="0" err="1" smtClean="0"/>
              <a:t>Globus</a:t>
            </a:r>
            <a:r>
              <a:rPr lang="en-US" sz="2400" dirty="0" smtClean="0"/>
              <a:t> Connect Personal can execute a transfer as long as either the source or destination endpoint has a routable IP address (which is the case for almost all </a:t>
            </a:r>
            <a:r>
              <a:rPr lang="en-US" sz="2400" dirty="0" err="1" smtClean="0"/>
              <a:t>Globus</a:t>
            </a:r>
            <a:r>
              <a:rPr lang="en-US" sz="2400" dirty="0" smtClean="0"/>
              <a:t> Connect Server endpoints).</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smtClean="0"/>
              <a:t>Testing</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299804" y="5786203"/>
            <a:ext cx="11602386" cy="869429"/>
          </a:xfrm>
          <a:prstGeom prst="rect">
            <a:avLst/>
          </a:prstGeom>
        </p:spPr>
        <p:txBody>
          <a:bodyPr vert="horz" lIns="91440" tIns="45720" rIns="91440" bIns="45720" rtlCol="0" anchor="t">
            <a:noAutofit/>
          </a:bodyPr>
          <a:lstStyle/>
          <a:p>
            <a:pPr algn="ctr"/>
            <a:r>
              <a:rPr lang="en-US" sz="2100" dirty="0" smtClean="0"/>
              <a:t>The endpoints </a:t>
            </a:r>
            <a:r>
              <a:rPr lang="en-US" sz="2100" dirty="0" err="1" smtClean="0"/>
              <a:t>Globus</a:t>
            </a:r>
            <a:r>
              <a:rPr lang="en-US" sz="2100" dirty="0" smtClean="0"/>
              <a:t> Tutorial Endpoint 1 and 2 are server endpoints administered by the </a:t>
            </a:r>
            <a:r>
              <a:rPr lang="en-US" sz="2100" dirty="0" err="1" smtClean="0"/>
              <a:t>Globus</a:t>
            </a:r>
            <a:r>
              <a:rPr lang="en-US" sz="2100" dirty="0" smtClean="0"/>
              <a:t> team for demonstration purposes and are accessible to all </a:t>
            </a:r>
            <a:r>
              <a:rPr lang="en-US" sz="2100" dirty="0" err="1" smtClean="0"/>
              <a:t>Globus</a:t>
            </a:r>
            <a:r>
              <a:rPr lang="en-US" sz="2100" dirty="0" smtClean="0"/>
              <a:t> users without further authentication. </a:t>
            </a:r>
          </a:p>
        </p:txBody>
      </p:sp>
      <p:pic>
        <p:nvPicPr>
          <p:cNvPr id="2051" name="Picture 3"/>
          <p:cNvPicPr>
            <a:picLocks noChangeAspect="1" noChangeArrowheads="1"/>
          </p:cNvPicPr>
          <p:nvPr/>
        </p:nvPicPr>
        <p:blipFill>
          <a:blip r:embed="rId3">
            <a:lum bright="-10000" contrast="20000"/>
          </a:blip>
          <a:srcRect/>
          <a:stretch>
            <a:fillRect/>
          </a:stretch>
        </p:blipFill>
        <p:spPr bwMode="auto">
          <a:xfrm>
            <a:off x="0" y="0"/>
            <a:ext cx="12192000" cy="5621311"/>
          </a:xfrm>
          <a:prstGeom prst="rect">
            <a:avLst/>
          </a:prstGeom>
          <a:noFill/>
          <a:ln w="9525">
            <a:noFill/>
            <a:miter lim="800000"/>
            <a:headEnd/>
            <a:tailEnd/>
          </a:ln>
          <a:effectLst/>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2181064" y="6160956"/>
            <a:ext cx="8102190" cy="494675"/>
          </a:xfrm>
          <a:prstGeom prst="rect">
            <a:avLst/>
          </a:prstGeom>
        </p:spPr>
        <p:txBody>
          <a:bodyPr vert="horz" lIns="91440" tIns="45720" rIns="91440" bIns="45720" rtlCol="0" anchor="t">
            <a:noAutofit/>
          </a:bodyPr>
          <a:lstStyle/>
          <a:p>
            <a:pPr algn="ctr"/>
            <a:r>
              <a:rPr lang="en-US" sz="2200" dirty="0" smtClean="0"/>
              <a:t>Transferring two files from my local endpoint to server endpoint</a:t>
            </a:r>
          </a:p>
        </p:txBody>
      </p:sp>
      <p:pic>
        <p:nvPicPr>
          <p:cNvPr id="2052" name="Picture 4"/>
          <p:cNvPicPr>
            <a:picLocks noChangeAspect="1" noChangeArrowheads="1"/>
          </p:cNvPicPr>
          <p:nvPr/>
        </p:nvPicPr>
        <p:blipFill>
          <a:blip r:embed="rId3">
            <a:lum bright="-10000" contrast="20000"/>
          </a:blip>
          <a:srcRect/>
          <a:stretch>
            <a:fillRect/>
          </a:stretch>
        </p:blipFill>
        <p:spPr bwMode="auto">
          <a:xfrm>
            <a:off x="0" y="0"/>
            <a:ext cx="12192000" cy="6080721"/>
          </a:xfrm>
          <a:prstGeom prst="rect">
            <a:avLst/>
          </a:prstGeom>
          <a:noFill/>
          <a:ln w="9525">
            <a:noFill/>
            <a:miter lim="800000"/>
            <a:headEnd/>
            <a:tailEnd/>
          </a:ln>
          <a:effectLst/>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lum bright="-10000" contrast="20000"/>
          </a:blip>
          <a:srcRect/>
          <a:stretch>
            <a:fillRect/>
          </a:stretch>
        </p:blipFill>
        <p:spPr bwMode="auto">
          <a:xfrm>
            <a:off x="0" y="-1"/>
            <a:ext cx="12192000" cy="5699316"/>
          </a:xfrm>
          <a:prstGeom prst="rect">
            <a:avLst/>
          </a:prstGeom>
          <a:noFill/>
          <a:ln w="9525">
            <a:noFill/>
            <a:miter lim="800000"/>
            <a:headEnd/>
            <a:tailEnd/>
          </a:ln>
          <a:effectLst/>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lum bright="-10000" contrast="20000"/>
          </a:blip>
          <a:srcRect/>
          <a:stretch>
            <a:fillRect/>
          </a:stretch>
        </p:blipFill>
        <p:spPr bwMode="auto">
          <a:xfrm>
            <a:off x="0" y="0"/>
            <a:ext cx="12192000" cy="5892800"/>
          </a:xfrm>
          <a:prstGeom prst="rect">
            <a:avLst/>
          </a:prstGeom>
          <a:noFill/>
          <a:ln w="9525">
            <a:noFill/>
            <a:miter lim="800000"/>
            <a:headEnd/>
            <a:tailEnd/>
          </a:ln>
          <a:effectLst/>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2196057" y="6086006"/>
            <a:ext cx="5329004" cy="494675"/>
          </a:xfrm>
          <a:prstGeom prst="rect">
            <a:avLst/>
          </a:prstGeom>
        </p:spPr>
        <p:txBody>
          <a:bodyPr vert="horz" lIns="91440" tIns="45720" rIns="91440" bIns="45720" rtlCol="0" anchor="t">
            <a:noAutofit/>
          </a:bodyPr>
          <a:lstStyle/>
          <a:p>
            <a:pPr algn="just"/>
            <a:r>
              <a:rPr lang="en-US" sz="2400" dirty="0" smtClean="0"/>
              <a:t>Transfer Settings panel</a:t>
            </a:r>
          </a:p>
        </p:txBody>
      </p:sp>
      <p:pic>
        <p:nvPicPr>
          <p:cNvPr id="5122" name="Picture 2"/>
          <p:cNvPicPr>
            <a:picLocks noChangeAspect="1" noChangeArrowheads="1"/>
          </p:cNvPicPr>
          <p:nvPr/>
        </p:nvPicPr>
        <p:blipFill>
          <a:blip r:embed="rId3">
            <a:lum bright="-10000" contrast="30000"/>
          </a:blip>
          <a:srcRect/>
          <a:stretch>
            <a:fillRect/>
          </a:stretch>
        </p:blipFill>
        <p:spPr bwMode="auto">
          <a:xfrm>
            <a:off x="0" y="104930"/>
            <a:ext cx="12192000" cy="5170142"/>
          </a:xfrm>
          <a:prstGeom prst="rect">
            <a:avLst/>
          </a:prstGeom>
          <a:noFill/>
          <a:ln w="9525">
            <a:noFill/>
            <a:miter lim="800000"/>
            <a:headEnd/>
            <a:tailEnd/>
          </a:ln>
          <a:effectLst/>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1746352" y="1588957"/>
            <a:ext cx="9226448" cy="2668250"/>
          </a:xfrm>
          <a:prstGeom prst="rect">
            <a:avLst/>
          </a:prstGeom>
        </p:spPr>
        <p:txBody>
          <a:bodyPr vert="horz" lIns="91440" tIns="45720" rIns="91440" bIns="45720" rtlCol="0" anchor="t">
            <a:noAutofit/>
          </a:bodyPr>
          <a:lstStyle/>
          <a:p>
            <a:pPr algn="ctr"/>
            <a:r>
              <a:rPr lang="en-US" sz="2800" b="1" dirty="0" smtClean="0">
                <a:solidFill>
                  <a:srgbClr val="002060"/>
                </a:solidFill>
              </a:rPr>
              <a:t>References:</a:t>
            </a:r>
          </a:p>
          <a:p>
            <a:pPr algn="just"/>
            <a:endParaRPr lang="en-US" sz="2800" dirty="0" smtClean="0">
              <a:solidFill>
                <a:srgbClr val="002060"/>
              </a:solidFill>
            </a:endParaRPr>
          </a:p>
          <a:p>
            <a:pPr algn="just"/>
            <a:r>
              <a:rPr lang="ru-RU" sz="2800" dirty="0" smtClean="0">
                <a:solidFill>
                  <a:srgbClr val="002060"/>
                </a:solidFill>
              </a:rPr>
              <a:t>https://www.globus.org</a:t>
            </a:r>
            <a:r>
              <a:rPr lang="ru-RU" sz="2800" dirty="0" smtClean="0">
                <a:solidFill>
                  <a:srgbClr val="002060"/>
                </a:solidFill>
              </a:rPr>
              <a:t>/</a:t>
            </a:r>
            <a:endParaRPr lang="en-US" sz="2800" dirty="0" smtClean="0">
              <a:solidFill>
                <a:srgbClr val="002060"/>
              </a:solidFill>
            </a:endParaRPr>
          </a:p>
          <a:p>
            <a:pPr algn="just"/>
            <a:r>
              <a:rPr lang="en-US" sz="2800" dirty="0" smtClean="0">
                <a:solidFill>
                  <a:srgbClr val="002060"/>
                </a:solidFill>
              </a:rPr>
              <a:t>https://fasterdata.es.net/data-transfer-tools/globus</a:t>
            </a:r>
            <a:r>
              <a:rPr lang="en-US" sz="2800" dirty="0" smtClean="0">
                <a:solidFill>
                  <a:srgbClr val="002060"/>
                </a:solidFill>
              </a:rPr>
              <a:t>/</a:t>
            </a:r>
          </a:p>
          <a:p>
            <a:pPr algn="just"/>
            <a:r>
              <a:rPr lang="en-US" sz="2800" dirty="0" smtClean="0">
                <a:solidFill>
                  <a:srgbClr val="002060"/>
                </a:solidFill>
              </a:rPr>
              <a:t>https://docs.globus.org/how-to/share-files</a:t>
            </a:r>
            <a:r>
              <a:rPr lang="en-US" sz="2800" dirty="0" smtClean="0">
                <a:solidFill>
                  <a:srgbClr val="002060"/>
                </a:solidFill>
              </a:rPr>
              <a:t>/ </a:t>
            </a:r>
            <a:endParaRPr lang="en-US" sz="2800" dirty="0" smtClean="0">
              <a:solidFill>
                <a:srgbClr val="002060"/>
              </a:solidFill>
            </a:endParaRP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2848131"/>
          </a:xfrm>
          <a:prstGeom prst="rect">
            <a:avLst/>
          </a:prstGeom>
        </p:spPr>
        <p:txBody>
          <a:bodyPr vert="horz" lIns="91440" tIns="45720" rIns="91440" bIns="45720" rtlCol="0" anchor="t">
            <a:noAutofit/>
          </a:bodyPr>
          <a:lstStyle/>
          <a:p>
            <a:pPr indent="465138" algn="just"/>
            <a:r>
              <a:rPr lang="en-US" sz="2400" dirty="0" err="1" smtClean="0"/>
              <a:t>Globus</a:t>
            </a:r>
            <a:r>
              <a:rPr lang="en-US" sz="2400" dirty="0" smtClean="0"/>
              <a:t> is a project of the Computation Institute, which is a partnership between The University of Chicago and Argonne National Laboratory, founded in 2000 to advance science through innovative computational approaches.</a:t>
            </a:r>
          </a:p>
          <a:p>
            <a:pPr indent="465138" algn="just"/>
            <a:endParaRPr lang="en-US" sz="2400" dirty="0" smtClean="0"/>
          </a:p>
          <a:p>
            <a:pPr indent="465138" algn="just"/>
            <a:r>
              <a:rPr lang="en-US" sz="2400" dirty="0" err="1" smtClean="0"/>
              <a:t>Globus</a:t>
            </a:r>
            <a:r>
              <a:rPr lang="en-US" sz="2400" dirty="0" smtClean="0"/>
              <a:t> is supported by funding from the Department of Energy, the National Science Foundation, and the National Institutes of Health. </a:t>
            </a:r>
            <a:r>
              <a:rPr lang="en-US" sz="2400" dirty="0" err="1" smtClean="0"/>
              <a:t>Globus</a:t>
            </a:r>
            <a:r>
              <a:rPr lang="en-US" sz="2400" dirty="0" smtClean="0"/>
              <a:t> actively pursues ways to become sustainable such as offering </a:t>
            </a:r>
            <a:r>
              <a:rPr lang="en-US" sz="2400" dirty="0" err="1" smtClean="0"/>
              <a:t>Globus</a:t>
            </a:r>
            <a:r>
              <a:rPr lang="en-US" sz="2400" dirty="0" smtClean="0"/>
              <a:t> Provider plans to institutions.</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smtClean="0"/>
              <a:t>Background</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4818" name="Picture 2" descr="Image result for globus.org"/>
          <p:cNvPicPr>
            <a:picLocks noChangeAspect="1" noChangeArrowheads="1"/>
          </p:cNvPicPr>
          <p:nvPr/>
        </p:nvPicPr>
        <p:blipFill>
          <a:blip r:embed="rId3" cstate="email"/>
          <a:srcRect/>
          <a:stretch>
            <a:fillRect/>
          </a:stretch>
        </p:blipFill>
        <p:spPr bwMode="auto">
          <a:xfrm>
            <a:off x="9278116" y="3944116"/>
            <a:ext cx="2913884" cy="2913884"/>
          </a:xfrm>
          <a:prstGeom prst="rect">
            <a:avLst/>
          </a:prstGeom>
          <a:noFill/>
        </p:spPr>
      </p:pic>
      <p:pic>
        <p:nvPicPr>
          <p:cNvPr id="34820" name="Picture 4" descr="Image result for department of energy united states"/>
          <p:cNvPicPr>
            <a:picLocks noChangeAspect="1" noChangeArrowheads="1"/>
          </p:cNvPicPr>
          <p:nvPr/>
        </p:nvPicPr>
        <p:blipFill>
          <a:blip r:embed="rId4" cstate="email"/>
          <a:srcRect/>
          <a:stretch>
            <a:fillRect/>
          </a:stretch>
        </p:blipFill>
        <p:spPr bwMode="auto">
          <a:xfrm>
            <a:off x="194873" y="4032354"/>
            <a:ext cx="2825646" cy="2825646"/>
          </a:xfrm>
          <a:prstGeom prst="rect">
            <a:avLst/>
          </a:prstGeom>
          <a:noFill/>
        </p:spPr>
      </p:pic>
      <p:pic>
        <p:nvPicPr>
          <p:cNvPr id="34822" name="Picture 6" descr="Image result for National Science Foundation united states"/>
          <p:cNvPicPr>
            <a:picLocks noChangeAspect="1" noChangeArrowheads="1"/>
          </p:cNvPicPr>
          <p:nvPr/>
        </p:nvPicPr>
        <p:blipFill>
          <a:blip r:embed="rId5" cstate="email"/>
          <a:srcRect/>
          <a:stretch>
            <a:fillRect/>
          </a:stretch>
        </p:blipFill>
        <p:spPr bwMode="auto">
          <a:xfrm>
            <a:off x="3153610" y="3942413"/>
            <a:ext cx="2921424" cy="2915587"/>
          </a:xfrm>
          <a:prstGeom prst="rect">
            <a:avLst/>
          </a:prstGeom>
          <a:noFill/>
        </p:spPr>
      </p:pic>
      <p:pic>
        <p:nvPicPr>
          <p:cNvPr id="34824" name="Picture 8" descr="Image result for national institutes of health united states"/>
          <p:cNvPicPr>
            <a:picLocks noChangeAspect="1" noChangeArrowheads="1"/>
          </p:cNvPicPr>
          <p:nvPr/>
        </p:nvPicPr>
        <p:blipFill>
          <a:blip r:embed="rId6"/>
          <a:srcRect/>
          <a:stretch>
            <a:fillRect/>
          </a:stretch>
        </p:blipFill>
        <p:spPr bwMode="auto">
          <a:xfrm>
            <a:off x="6123483" y="3702570"/>
            <a:ext cx="3155431" cy="3155431"/>
          </a:xfrm>
          <a:prstGeom prst="rect">
            <a:avLst/>
          </a:prstGeom>
          <a:noFill/>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78483"/>
            <a:ext cx="11085228" cy="4542828"/>
          </a:xfrm>
          <a:prstGeom prst="rect">
            <a:avLst/>
          </a:prstGeom>
        </p:spPr>
        <p:txBody>
          <a:bodyPr vert="horz" lIns="91440" tIns="45720" rIns="91440" bIns="45720" rtlCol="0" anchor="t">
            <a:noAutofit/>
          </a:bodyPr>
          <a:lstStyle/>
          <a:p>
            <a:pPr indent="465138" algn="just"/>
            <a:r>
              <a:rPr lang="en-US" sz="2400" dirty="0" err="1" smtClean="0"/>
              <a:t>Globus</a:t>
            </a:r>
            <a:r>
              <a:rPr lang="en-US" sz="2400" dirty="0" smtClean="0"/>
              <a:t> is a fast, reliable file transfer service that makes it easy for users to move data between two </a:t>
            </a:r>
            <a:r>
              <a:rPr lang="en-US" sz="2400" dirty="0" err="1" smtClean="0"/>
              <a:t>GridFTP</a:t>
            </a:r>
            <a:r>
              <a:rPr lang="en-US" sz="2400" dirty="0" smtClean="0"/>
              <a:t> servers or between a </a:t>
            </a:r>
            <a:r>
              <a:rPr lang="en-US" sz="2400" dirty="0" err="1" smtClean="0"/>
              <a:t>GridFTP</a:t>
            </a:r>
            <a:r>
              <a:rPr lang="en-US" sz="2400" dirty="0" smtClean="0"/>
              <a:t> server and a user’s machine (Windows, Mac or Linux).</a:t>
            </a:r>
          </a:p>
          <a:p>
            <a:pPr indent="465138" algn="just"/>
            <a:endParaRPr lang="en-US" sz="2400" dirty="0" smtClean="0"/>
          </a:p>
          <a:p>
            <a:pPr indent="465138" algn="just"/>
            <a:r>
              <a:rPr lang="en-US" sz="2400" dirty="0" err="1" smtClean="0"/>
              <a:t>Globus</a:t>
            </a:r>
            <a:r>
              <a:rPr lang="en-US" sz="2400" dirty="0" smtClean="0"/>
              <a:t> automates the activity of managing file transfers: monitoring performance, retrying failed transfers, recovering from faults automatically whenever possible, and reporting status.  For example, the number of parallel streams initiated is dependent on the size of the files being </a:t>
            </a:r>
            <a:r>
              <a:rPr lang="en-US" sz="2400" dirty="0" err="1" smtClean="0"/>
              <a:t>transfered</a:t>
            </a:r>
            <a:r>
              <a:rPr lang="en-US" sz="2400" dirty="0" smtClean="0"/>
              <a:t>.  2 streams for files less than 50MB, 4 streams for files between 50Mb and 250MB and 8 streams for files &gt;250MB.  There is no custom infrastructure required for operation – </a:t>
            </a:r>
            <a:r>
              <a:rPr lang="en-US" sz="2400" dirty="0" err="1" smtClean="0"/>
              <a:t>Globus</a:t>
            </a:r>
            <a:r>
              <a:rPr lang="en-US" sz="2400" dirty="0" smtClean="0"/>
              <a:t> is Software-As-A-Service that can be used today without building any features oneself.</a:t>
            </a:r>
            <a:endParaRPr lang="en-US" sz="2400" b="1" dirty="0" smtClean="0"/>
          </a:p>
        </p:txBody>
      </p:sp>
      <p:sp>
        <p:nvSpPr>
          <p:cNvPr id="5" name="Title 1"/>
          <p:cNvSpPr>
            <a:spLocks noGrp="1"/>
          </p:cNvSpPr>
          <p:nvPr>
            <p:ph type="ctrTitle"/>
          </p:nvPr>
        </p:nvSpPr>
        <p:spPr>
          <a:xfrm>
            <a:off x="1873772" y="449502"/>
            <a:ext cx="8492220" cy="499543"/>
          </a:xfrm>
        </p:spPr>
        <p:txBody>
          <a:bodyPr/>
          <a:lstStyle/>
          <a:p>
            <a:pPr marL="58738" lvl="0" indent="1588">
              <a:spcBef>
                <a:spcPct val="20000"/>
              </a:spcBef>
              <a:defRPr/>
            </a:pPr>
            <a:r>
              <a:rPr lang="en-US" sz="2400" b="1" dirty="0" err="1" smtClean="0"/>
              <a:t>Globus</a:t>
            </a:r>
            <a:r>
              <a:rPr lang="en-US" sz="2400" b="1" dirty="0" smtClean="0"/>
              <a:t> system and </a:t>
            </a:r>
            <a:r>
              <a:rPr lang="en-US" sz="2400" b="1" dirty="0" err="1" smtClean="0"/>
              <a:t>Globus</a:t>
            </a:r>
            <a:r>
              <a:rPr lang="en-US" sz="2400" b="1" dirty="0" smtClean="0"/>
              <a:t> data transfer</a:t>
            </a: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72" y="190005"/>
            <a:ext cx="8492220" cy="499543"/>
          </a:xfrm>
        </p:spPr>
        <p:txBody>
          <a:bodyPr/>
          <a:lstStyle/>
          <a:p>
            <a:pPr marL="58738" lvl="0" indent="1588">
              <a:spcBef>
                <a:spcPct val="20000"/>
              </a:spcBef>
              <a:defRPr/>
            </a:pPr>
            <a:r>
              <a:rPr lang="en-US" sz="2400" b="1" dirty="0" err="1" smtClean="0"/>
              <a:t>Globus</a:t>
            </a:r>
            <a:r>
              <a:rPr lang="en-US" sz="2400" b="1" dirty="0" smtClean="0"/>
              <a:t> file transfer</a:t>
            </a:r>
          </a:p>
        </p:txBody>
      </p:sp>
      <p:pic>
        <p:nvPicPr>
          <p:cNvPr id="5" name="Рисунок 4" descr="D:\02-Semester\Petersburg Seminar\how_it_works-manage_data_2.png"/>
          <p:cNvPicPr/>
          <p:nvPr/>
        </p:nvPicPr>
        <p:blipFill>
          <a:blip r:embed="rId3">
            <a:lum bright="-30000" contrast="30000"/>
          </a:blip>
          <a:srcRect/>
          <a:stretch>
            <a:fillRect/>
          </a:stretch>
        </p:blipFill>
        <p:spPr bwMode="auto">
          <a:xfrm>
            <a:off x="2128602" y="850553"/>
            <a:ext cx="8034728" cy="6007447"/>
          </a:xfrm>
          <a:prstGeom prst="rect">
            <a:avLst/>
          </a:prstGeom>
          <a:noFill/>
          <a:ln w="9525">
            <a:noFill/>
            <a:miter lim="800000"/>
            <a:headEnd/>
            <a:tailEnd/>
          </a:ln>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3072984"/>
          </a:xfrm>
          <a:prstGeom prst="rect">
            <a:avLst/>
          </a:prstGeom>
        </p:spPr>
        <p:txBody>
          <a:bodyPr vert="horz" lIns="91440" tIns="45720" rIns="91440" bIns="45720" rtlCol="0" anchor="t">
            <a:noAutofit/>
          </a:bodyPr>
          <a:lstStyle/>
          <a:p>
            <a:pPr indent="465138" algn="just"/>
            <a:r>
              <a:rPr lang="en-US" sz="2400" dirty="0" err="1" smtClean="0"/>
              <a:t>Globus</a:t>
            </a:r>
            <a:r>
              <a:rPr lang="en-US" sz="2400" dirty="0" smtClean="0"/>
              <a:t> Data Service provides easy, fast, secure, and reliable transfer. Laboratories and universities around the world use </a:t>
            </a:r>
            <a:r>
              <a:rPr lang="en-US" sz="2400" dirty="0" err="1" smtClean="0"/>
              <a:t>Globus</a:t>
            </a:r>
            <a:r>
              <a:rPr lang="en-US" sz="2400" dirty="0" smtClean="0"/>
              <a:t> to get their big data where they need it quickly, and let their researchers focus on science, not IT issues.</a:t>
            </a:r>
          </a:p>
          <a:p>
            <a:pPr indent="465138" algn="just"/>
            <a:endParaRPr lang="en-US" sz="2400" dirty="0" smtClean="0"/>
          </a:p>
          <a:p>
            <a:pPr indent="465138" algn="just"/>
            <a:r>
              <a:rPr lang="en-US" sz="2400" dirty="0" err="1" smtClean="0"/>
              <a:t>Globus</a:t>
            </a:r>
            <a:r>
              <a:rPr lang="en-US" sz="2400" dirty="0" smtClean="0"/>
              <a:t> is software as a service (</a:t>
            </a:r>
            <a:r>
              <a:rPr lang="en-US" sz="2400" dirty="0" err="1" smtClean="0"/>
              <a:t>SaaS</a:t>
            </a:r>
            <a:r>
              <a:rPr lang="en-US" sz="2400" dirty="0" smtClean="0"/>
              <a:t>), which is enabled by the cloud. However, </a:t>
            </a:r>
            <a:r>
              <a:rPr lang="en-US" sz="2400" dirty="0" err="1" smtClean="0"/>
              <a:t>Globus</a:t>
            </a:r>
            <a:r>
              <a:rPr lang="en-US" sz="2400" dirty="0" smtClean="0"/>
              <a:t> is not a cloud storage service, which means that one does not have to pay to store data. It enables to transfer and share data to and from the storage options: a campus computing cluster, a lab server, a supercomputer, or individual laptop.</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Data Service Advantages</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8674" name="Picture 2" descr="Image result for Globus Data Service"/>
          <p:cNvPicPr>
            <a:picLocks noChangeAspect="1" noChangeArrowheads="1"/>
          </p:cNvPicPr>
          <p:nvPr/>
        </p:nvPicPr>
        <p:blipFill>
          <a:blip r:embed="rId3">
            <a:lum bright="-10000" contrast="30000"/>
          </a:blip>
          <a:srcRect/>
          <a:stretch>
            <a:fillRect/>
          </a:stretch>
        </p:blipFill>
        <p:spPr bwMode="auto">
          <a:xfrm>
            <a:off x="3243549" y="4090621"/>
            <a:ext cx="5600647" cy="2767379"/>
          </a:xfrm>
          <a:prstGeom prst="rect">
            <a:avLst/>
          </a:prstGeom>
          <a:noFill/>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72" y="190005"/>
            <a:ext cx="8492220" cy="499543"/>
          </a:xfrm>
        </p:spPr>
        <p:txBody>
          <a:bodyPr/>
          <a:lstStyle/>
          <a:p>
            <a:pPr marL="58738" lvl="0" indent="1588">
              <a:spcBef>
                <a:spcPct val="20000"/>
              </a:spcBef>
              <a:defRPr/>
            </a:pPr>
            <a:r>
              <a:rPr lang="en-US" sz="2400" b="1" dirty="0" err="1" smtClean="0"/>
              <a:t>Globus</a:t>
            </a:r>
            <a:r>
              <a:rPr lang="en-US" sz="2400" b="1" dirty="0" smtClean="0"/>
              <a:t> data sharing</a:t>
            </a:r>
          </a:p>
        </p:txBody>
      </p:sp>
      <p:pic>
        <p:nvPicPr>
          <p:cNvPr id="4" name="Рисунок 3" descr="D:\02-Semester\Petersburg Seminar\how_it_works-sharing@2x.png"/>
          <p:cNvPicPr/>
          <p:nvPr/>
        </p:nvPicPr>
        <p:blipFill>
          <a:blip r:embed="rId3">
            <a:lum bright="-30000" contrast="30000"/>
          </a:blip>
          <a:srcRect/>
          <a:stretch>
            <a:fillRect/>
          </a:stretch>
        </p:blipFill>
        <p:spPr bwMode="auto">
          <a:xfrm>
            <a:off x="1606548" y="806746"/>
            <a:ext cx="9051457" cy="6051254"/>
          </a:xfrm>
          <a:prstGeom prst="rect">
            <a:avLst/>
          </a:prstGeom>
          <a:noFill/>
          <a:ln w="9525">
            <a:noFill/>
            <a:miter lim="800000"/>
            <a:headEnd/>
            <a:tailEnd/>
          </a:ln>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5336498"/>
          </a:xfrm>
          <a:prstGeom prst="rect">
            <a:avLst/>
          </a:prstGeom>
        </p:spPr>
        <p:txBody>
          <a:bodyPr vert="horz" lIns="91440" tIns="45720" rIns="91440" bIns="45720" rtlCol="0" anchor="t">
            <a:noAutofit/>
          </a:bodyPr>
          <a:lstStyle/>
          <a:p>
            <a:pPr indent="465138" algn="just"/>
            <a:r>
              <a:rPr lang="en-US" sz="2400" dirty="0" smtClean="0"/>
              <a:t>A </a:t>
            </a:r>
            <a:r>
              <a:rPr lang="en-US" sz="2400" dirty="0" err="1" smtClean="0"/>
              <a:t>Globus</a:t>
            </a:r>
            <a:r>
              <a:rPr lang="en-US" sz="2400" dirty="0" smtClean="0"/>
              <a:t> endpoint is a data transfer location. Different types of resources (campus storage systems, HPC clusters, laptops, Amazon S3 buckets, scientific instruments, etc.) can be set up as </a:t>
            </a:r>
            <a:r>
              <a:rPr lang="en-US" sz="2400" dirty="0" err="1" smtClean="0"/>
              <a:t>Globus</a:t>
            </a:r>
            <a:r>
              <a:rPr lang="en-US" sz="2400" dirty="0" smtClean="0"/>
              <a:t> endpoints and made accessible to authorized users via </a:t>
            </a:r>
            <a:r>
              <a:rPr lang="en-US" sz="2400" dirty="0" err="1" smtClean="0"/>
              <a:t>Globus</a:t>
            </a:r>
            <a:r>
              <a:rPr lang="en-US" sz="2400" dirty="0" smtClean="0"/>
              <a:t>. An endpoint allows users with accounts on the underlying resource to transfer files, and it can also be configured to allow data sharing, publication, and discovery capabilities for other </a:t>
            </a:r>
            <a:r>
              <a:rPr lang="en-US" sz="2400" dirty="0" err="1" smtClean="0"/>
              <a:t>Globus</a:t>
            </a:r>
            <a:r>
              <a:rPr lang="en-US" sz="2400" dirty="0" smtClean="0"/>
              <a:t> users, including those who do not have local accounts on that resource.</a:t>
            </a:r>
          </a:p>
          <a:p>
            <a:pPr indent="465138" algn="just"/>
            <a:r>
              <a:rPr lang="en-US" sz="2400" dirty="0" smtClean="0"/>
              <a:t>There are two primary classes of endpoints: </a:t>
            </a:r>
            <a:r>
              <a:rPr lang="en-US" sz="2400" b="1" dirty="0" smtClean="0"/>
              <a:t>server endpoints</a:t>
            </a:r>
            <a:r>
              <a:rPr lang="en-US" sz="2400" dirty="0" smtClean="0"/>
              <a:t> and </a:t>
            </a:r>
            <a:r>
              <a:rPr lang="en-US" sz="2400" b="1" dirty="0" smtClean="0"/>
              <a:t>personal endpoints</a:t>
            </a:r>
            <a:r>
              <a:rPr lang="en-US" sz="2400" dirty="0" smtClean="0"/>
              <a:t>. Multi-user resources such as campus storage systems and HPC clusters are set up as server endpoints, typically by system administrators. Laptops or other personal computers are set up as </a:t>
            </a:r>
            <a:r>
              <a:rPr lang="en-US" sz="2400" i="1" dirty="0" smtClean="0"/>
              <a:t>personal</a:t>
            </a:r>
            <a:r>
              <a:rPr lang="en-US" sz="2400" dirty="0" smtClean="0"/>
              <a:t> endpoints, typically by individuals.</a:t>
            </a:r>
          </a:p>
          <a:p>
            <a:pPr indent="465138" algn="just"/>
            <a:r>
              <a:rPr lang="en-US" sz="2400" b="1" dirty="0" err="1" smtClean="0"/>
              <a:t>Globus</a:t>
            </a:r>
            <a:r>
              <a:rPr lang="en-US" sz="2400" b="1" dirty="0" smtClean="0"/>
              <a:t> Connect</a:t>
            </a:r>
            <a:r>
              <a:rPr lang="en-US" sz="2400" dirty="0" smtClean="0"/>
              <a:t> is used to set up server and personal endpoints.</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Endpoint</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2"/>
            <a:ext cx="11085228" cy="1603948"/>
          </a:xfrm>
          <a:prstGeom prst="rect">
            <a:avLst/>
          </a:prstGeom>
        </p:spPr>
        <p:txBody>
          <a:bodyPr vert="horz" lIns="91440" tIns="45720" rIns="91440" bIns="45720" rtlCol="0" anchor="t">
            <a:noAutofit/>
          </a:bodyPr>
          <a:lstStyle/>
          <a:p>
            <a:pPr indent="465138" algn="just"/>
            <a:r>
              <a:rPr lang="en-US" sz="2400" dirty="0" smtClean="0"/>
              <a:t>Creates a </a:t>
            </a:r>
            <a:r>
              <a:rPr lang="en-US" sz="2400" dirty="0" err="1" smtClean="0"/>
              <a:t>Globus</a:t>
            </a:r>
            <a:r>
              <a:rPr lang="en-US" sz="2400" dirty="0" smtClean="0"/>
              <a:t> endpoint on a laptop or other personal computer and allows to transfer and share files, even without administrative privileges of a user on the machine. </a:t>
            </a:r>
            <a:r>
              <a:rPr lang="en-US" sz="2400" dirty="0" err="1" smtClean="0"/>
              <a:t>Globus</a:t>
            </a:r>
            <a:r>
              <a:rPr lang="en-US" sz="2400" dirty="0" smtClean="0"/>
              <a:t> Connect Personal is available for Mac OS X, Windows, and Linux operating systems.</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Connect Personal</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Рисунок 4"/>
          <p:cNvPicPr/>
          <p:nvPr/>
        </p:nvPicPr>
        <p:blipFill>
          <a:blip r:embed="rId3" cstate="email">
            <a:lum bright="-10000" contrast="20000"/>
          </a:blip>
          <a:srcRect/>
          <a:stretch>
            <a:fillRect/>
          </a:stretch>
        </p:blipFill>
        <p:spPr bwMode="auto">
          <a:xfrm>
            <a:off x="3410463" y="2158583"/>
            <a:ext cx="8781537" cy="4699417"/>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209863" y="3977390"/>
            <a:ext cx="4167266" cy="2564471"/>
          </a:xfrm>
          <a:prstGeom prst="rect">
            <a:avLst/>
          </a:prstGeom>
          <a:noFill/>
          <a:ln w="9525">
            <a:noFill/>
            <a:miter lim="800000"/>
            <a:headEnd/>
            <a:tailEnd/>
          </a:ln>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txBox="1">
            <a:spLocks/>
          </p:cNvSpPr>
          <p:nvPr/>
        </p:nvSpPr>
        <p:spPr>
          <a:xfrm>
            <a:off x="637080" y="1004341"/>
            <a:ext cx="11085228" cy="1648918"/>
          </a:xfrm>
          <a:prstGeom prst="rect">
            <a:avLst/>
          </a:prstGeom>
        </p:spPr>
        <p:txBody>
          <a:bodyPr vert="horz" lIns="91440" tIns="45720" rIns="91440" bIns="45720" rtlCol="0" anchor="t">
            <a:noAutofit/>
          </a:bodyPr>
          <a:lstStyle/>
          <a:p>
            <a:pPr indent="465138" algn="just"/>
            <a:r>
              <a:rPr lang="en-US" sz="2400" dirty="0" smtClean="0"/>
              <a:t>Creates a </a:t>
            </a:r>
            <a:r>
              <a:rPr lang="en-US" sz="2400" dirty="0" err="1" smtClean="0"/>
              <a:t>Globus</a:t>
            </a:r>
            <a:r>
              <a:rPr lang="en-US" sz="2400" dirty="0" smtClean="0"/>
              <a:t> endpoint on multi-user systems such as a lab servers, campus research computing clusters, and other high-performance computing or storage resources. </a:t>
            </a:r>
            <a:r>
              <a:rPr lang="en-US" sz="2400" dirty="0" err="1" smtClean="0"/>
              <a:t>Globus</a:t>
            </a:r>
            <a:r>
              <a:rPr lang="en-US" sz="2400" dirty="0" smtClean="0"/>
              <a:t> Connect Server is available for all major Linux distributions and integrates with your existing IT infrastructure.</a:t>
            </a:r>
            <a:endParaRPr lang="en-US" sz="2400" dirty="0"/>
          </a:p>
        </p:txBody>
      </p:sp>
      <p:sp>
        <p:nvSpPr>
          <p:cNvPr id="4" name="Title 1"/>
          <p:cNvSpPr txBox="1">
            <a:spLocks/>
          </p:cNvSpPr>
          <p:nvPr/>
        </p:nvSpPr>
        <p:spPr>
          <a:xfrm>
            <a:off x="1873772" y="449502"/>
            <a:ext cx="8492220" cy="499543"/>
          </a:xfrm>
          <a:prstGeom prst="rect">
            <a:avLst/>
          </a:prstGeom>
        </p:spPr>
        <p:txBody>
          <a:bodyPr vert="horz" lIns="91440" tIns="45720" rIns="91440" bIns="45720" rtlCol="0" anchor="ctr">
            <a:normAutofit/>
          </a:bodyPr>
          <a:lstStyle/>
          <a:p>
            <a:pPr marL="58738" lvl="0" indent="1588" algn="ctr" defTabSz="914400">
              <a:spcBef>
                <a:spcPct val="20000"/>
              </a:spcBef>
              <a:defRPr/>
            </a:pPr>
            <a:r>
              <a:rPr lang="en-US" sz="2400" b="1" dirty="0" err="1" smtClean="0"/>
              <a:t>Globus</a:t>
            </a:r>
            <a:r>
              <a:rPr lang="en-US" sz="2400" b="1" dirty="0" smtClean="0"/>
              <a:t> Connect Server</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482" name="Picture 2" descr="https://image.slidesharecdn.com/140714xsedeglobustutorial2endpointsetup-140711175249-phpapp01/95/globus-endpoint-setup-and-configuration-xsede14-tutorial-4-638.jpg?cb=1405101895"/>
          <p:cNvPicPr>
            <a:picLocks noChangeAspect="1" noChangeArrowheads="1"/>
          </p:cNvPicPr>
          <p:nvPr/>
        </p:nvPicPr>
        <p:blipFill>
          <a:blip r:embed="rId3"/>
          <a:srcRect/>
          <a:stretch>
            <a:fillRect/>
          </a:stretch>
        </p:blipFill>
        <p:spPr bwMode="auto">
          <a:xfrm>
            <a:off x="3312826" y="2593298"/>
            <a:ext cx="5546360" cy="3966112"/>
          </a:xfrm>
          <a:prstGeom prst="rect">
            <a:avLst/>
          </a:prstGeom>
          <a:noFill/>
        </p:spPr>
      </p:pic>
    </p:spTree>
    <p:extLst>
      <p:ext uri="{BB962C8B-B14F-4D97-AF65-F5344CB8AC3E}">
        <p14:creationId xmlns:p14="http://schemas.microsoft.com/office/powerpoint/2010/main" xmlns="" val="165441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2862</TotalTime>
  <Words>825</Words>
  <Application>Microsoft Office PowerPoint</Application>
  <PresentationFormat>Произвольный</PresentationFormat>
  <Paragraphs>90</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Computing Clusters, Grids and Clouds  Globus data service</vt:lpstr>
      <vt:lpstr>Слайд 2</vt:lpstr>
      <vt:lpstr>Globus system and Globus data transfer</vt:lpstr>
      <vt:lpstr>Globus file transfer</vt:lpstr>
      <vt:lpstr>Слайд 5</vt:lpstr>
      <vt:lpstr>Globus data sharing</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LUT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Germain Déroche</dc:creator>
  <cp:lastModifiedBy>Macho</cp:lastModifiedBy>
  <cp:revision>306</cp:revision>
  <dcterms:created xsi:type="dcterms:W3CDTF">2017-03-22T11:45:28Z</dcterms:created>
  <dcterms:modified xsi:type="dcterms:W3CDTF">2017-06-06T19:09:57Z</dcterms:modified>
</cp:coreProperties>
</file>