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8" r:id="rId1"/>
  </p:sldMasterIdLst>
  <p:notesMasterIdLst>
    <p:notesMasterId r:id="rId25"/>
  </p:notesMasterIdLst>
  <p:sldIdLst>
    <p:sldId id="256" r:id="rId2"/>
    <p:sldId id="258" r:id="rId3"/>
    <p:sldId id="260" r:id="rId4"/>
    <p:sldId id="261" r:id="rId5"/>
    <p:sldId id="262" r:id="rId6"/>
    <p:sldId id="284" r:id="rId7"/>
    <p:sldId id="285" r:id="rId8"/>
    <p:sldId id="259" r:id="rId9"/>
    <p:sldId id="274" r:id="rId10"/>
    <p:sldId id="263" r:id="rId11"/>
    <p:sldId id="287" r:id="rId12"/>
    <p:sldId id="288" r:id="rId13"/>
    <p:sldId id="289" r:id="rId14"/>
    <p:sldId id="290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286" r:id="rId23"/>
    <p:sldId id="279" r:id="rId24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  <p:embeddedFont>
      <p:font typeface="Varela Round" panose="020B0604020202020204" charset="-79"/>
      <p:regular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6BE14FB-7FA4-4791-9C30-6E40A0CDB498}">
  <a:tblStyle styleId="{B6BE14FB-7FA4-4791-9C30-6E40A0CDB498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1" autoAdjust="0"/>
    <p:restoredTop sz="94660"/>
  </p:normalViewPr>
  <p:slideViewPr>
    <p:cSldViewPr snapToGrid="0">
      <p:cViewPr varScale="1">
        <p:scale>
          <a:sx n="56" d="100"/>
          <a:sy n="56" d="100"/>
        </p:scale>
        <p:origin x="78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891796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05863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97502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73894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28373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63971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441011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72784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98664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46071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249295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6845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293058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06320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53577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01687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8236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648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46332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1830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397824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265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5442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6644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25" y="0"/>
            <a:ext cx="9144000" cy="514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2980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068850" y="1991825"/>
            <a:ext cx="5006400" cy="1159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7613862" y="4623011"/>
            <a:ext cx="559200" cy="559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" name="Shape 12"/>
          <p:cNvSpPr/>
          <p:nvPr/>
        </p:nvSpPr>
        <p:spPr>
          <a:xfrm rot="2700000">
            <a:off x="24133" y="2719061"/>
            <a:ext cx="542633" cy="542633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" name="Shape 13"/>
          <p:cNvSpPr/>
          <p:nvPr/>
        </p:nvSpPr>
        <p:spPr>
          <a:xfrm rot="2700000">
            <a:off x="8500119" y="1033336"/>
            <a:ext cx="805677" cy="805677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4" name="Shape 14"/>
          <p:cNvSpPr/>
          <p:nvPr/>
        </p:nvSpPr>
        <p:spPr>
          <a:xfrm>
            <a:off x="544450" y="1432590"/>
            <a:ext cx="625800" cy="6258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" name="Shape 15"/>
          <p:cNvSpPr/>
          <p:nvPr/>
        </p:nvSpPr>
        <p:spPr>
          <a:xfrm rot="-1799860">
            <a:off x="8472674" y="3105703"/>
            <a:ext cx="607242" cy="607242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" name="Shape 16"/>
          <p:cNvSpPr/>
          <p:nvPr/>
        </p:nvSpPr>
        <p:spPr>
          <a:xfrm rot="-1527899">
            <a:off x="453202" y="3864920"/>
            <a:ext cx="901480" cy="90148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" name="Shape 17"/>
          <p:cNvSpPr/>
          <p:nvPr/>
        </p:nvSpPr>
        <p:spPr>
          <a:xfrm>
            <a:off x="1775778" y="3374077"/>
            <a:ext cx="450000" cy="4500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" name="Shape 18"/>
          <p:cNvSpPr/>
          <p:nvPr/>
        </p:nvSpPr>
        <p:spPr>
          <a:xfrm>
            <a:off x="7505616" y="831025"/>
            <a:ext cx="436800" cy="4368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" name="Shape 19"/>
          <p:cNvSpPr/>
          <p:nvPr/>
        </p:nvSpPr>
        <p:spPr>
          <a:xfrm rot="-722907">
            <a:off x="1483695" y="647226"/>
            <a:ext cx="648178" cy="648178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0" name="Shape 20"/>
          <p:cNvSpPr/>
          <p:nvPr/>
        </p:nvSpPr>
        <p:spPr>
          <a:xfrm>
            <a:off x="6772950" y="-36363"/>
            <a:ext cx="398100" cy="398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1" name="Shape 21"/>
          <p:cNvSpPr/>
          <p:nvPr/>
        </p:nvSpPr>
        <p:spPr>
          <a:xfrm rot="1498435">
            <a:off x="553712" y="273509"/>
            <a:ext cx="386541" cy="386541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2" name="Shape 22"/>
          <p:cNvSpPr/>
          <p:nvPr/>
        </p:nvSpPr>
        <p:spPr>
          <a:xfrm>
            <a:off x="7040267" y="3312272"/>
            <a:ext cx="573600" cy="5736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" name="Shape 23"/>
          <p:cNvSpPr/>
          <p:nvPr/>
        </p:nvSpPr>
        <p:spPr>
          <a:xfrm>
            <a:off x="2893300" y="209974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4" name="Shape 24"/>
          <p:cNvSpPr/>
          <p:nvPr/>
        </p:nvSpPr>
        <p:spPr>
          <a:xfrm>
            <a:off x="2423393" y="4259284"/>
            <a:ext cx="260100" cy="2601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5" name="Shape 25"/>
          <p:cNvSpPr/>
          <p:nvPr/>
        </p:nvSpPr>
        <p:spPr>
          <a:xfrm>
            <a:off x="4029014" y="425478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6" name="Shape 26"/>
          <p:cNvSpPr/>
          <p:nvPr/>
        </p:nvSpPr>
        <p:spPr>
          <a:xfrm>
            <a:off x="7701275" y="2148499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7" name="Shape 27"/>
          <p:cNvSpPr/>
          <p:nvPr/>
        </p:nvSpPr>
        <p:spPr>
          <a:xfrm>
            <a:off x="3415225" y="4449549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8" name="Shape 28"/>
          <p:cNvSpPr/>
          <p:nvPr/>
        </p:nvSpPr>
        <p:spPr>
          <a:xfrm>
            <a:off x="1479239" y="2220578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9" name="Shape 29"/>
          <p:cNvSpPr/>
          <p:nvPr/>
        </p:nvSpPr>
        <p:spPr>
          <a:xfrm>
            <a:off x="5371264" y="4390603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0" name="Shape 30"/>
          <p:cNvSpPr/>
          <p:nvPr/>
        </p:nvSpPr>
        <p:spPr>
          <a:xfrm rot="-2700000">
            <a:off x="6337337" y="4348472"/>
            <a:ext cx="260073" cy="260073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1" name="Shape 31"/>
          <p:cNvSpPr/>
          <p:nvPr/>
        </p:nvSpPr>
        <p:spPr>
          <a:xfrm>
            <a:off x="5567943" y="263309"/>
            <a:ext cx="260100" cy="2601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-25" y="0"/>
            <a:ext cx="9144000" cy="514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2980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Shape 34"/>
          <p:cNvSpPr/>
          <p:nvPr/>
        </p:nvSpPr>
        <p:spPr>
          <a:xfrm>
            <a:off x="7613862" y="4623011"/>
            <a:ext cx="559200" cy="559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5" name="Shape 35"/>
          <p:cNvSpPr/>
          <p:nvPr/>
        </p:nvSpPr>
        <p:spPr>
          <a:xfrm rot="2700000">
            <a:off x="24133" y="2719061"/>
            <a:ext cx="542633" cy="542633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6" name="Shape 36"/>
          <p:cNvSpPr/>
          <p:nvPr/>
        </p:nvSpPr>
        <p:spPr>
          <a:xfrm rot="2700000">
            <a:off x="8500119" y="1033336"/>
            <a:ext cx="805677" cy="805677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7" name="Shape 37"/>
          <p:cNvSpPr/>
          <p:nvPr/>
        </p:nvSpPr>
        <p:spPr>
          <a:xfrm>
            <a:off x="544450" y="1432590"/>
            <a:ext cx="625800" cy="6258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8" name="Shape 38"/>
          <p:cNvSpPr/>
          <p:nvPr/>
        </p:nvSpPr>
        <p:spPr>
          <a:xfrm rot="-1799860">
            <a:off x="8472674" y="3105703"/>
            <a:ext cx="607242" cy="607242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9" name="Shape 39"/>
          <p:cNvSpPr/>
          <p:nvPr/>
        </p:nvSpPr>
        <p:spPr>
          <a:xfrm rot="-1527899">
            <a:off x="453202" y="3864920"/>
            <a:ext cx="901480" cy="90148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0" name="Shape 40"/>
          <p:cNvSpPr/>
          <p:nvPr/>
        </p:nvSpPr>
        <p:spPr>
          <a:xfrm>
            <a:off x="1775778" y="3374077"/>
            <a:ext cx="450000" cy="4500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1" name="Shape 41"/>
          <p:cNvSpPr/>
          <p:nvPr/>
        </p:nvSpPr>
        <p:spPr>
          <a:xfrm>
            <a:off x="7505616" y="831025"/>
            <a:ext cx="436800" cy="4368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2" name="Shape 42"/>
          <p:cNvSpPr/>
          <p:nvPr/>
        </p:nvSpPr>
        <p:spPr>
          <a:xfrm rot="-722907">
            <a:off x="1483695" y="647226"/>
            <a:ext cx="648178" cy="648178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3" name="Shape 43"/>
          <p:cNvSpPr/>
          <p:nvPr/>
        </p:nvSpPr>
        <p:spPr>
          <a:xfrm>
            <a:off x="6772950" y="-36363"/>
            <a:ext cx="398100" cy="398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4" name="Shape 44"/>
          <p:cNvSpPr/>
          <p:nvPr/>
        </p:nvSpPr>
        <p:spPr>
          <a:xfrm rot="1498435">
            <a:off x="553712" y="273509"/>
            <a:ext cx="386541" cy="386541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5" name="Shape 45"/>
          <p:cNvSpPr/>
          <p:nvPr/>
        </p:nvSpPr>
        <p:spPr>
          <a:xfrm>
            <a:off x="7040267" y="3312272"/>
            <a:ext cx="573600" cy="5736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6" name="Shape 46"/>
          <p:cNvSpPr/>
          <p:nvPr/>
        </p:nvSpPr>
        <p:spPr>
          <a:xfrm>
            <a:off x="2893300" y="209974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7" name="Shape 47"/>
          <p:cNvSpPr/>
          <p:nvPr/>
        </p:nvSpPr>
        <p:spPr>
          <a:xfrm>
            <a:off x="2423393" y="4259284"/>
            <a:ext cx="260100" cy="2601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8" name="Shape 48"/>
          <p:cNvSpPr/>
          <p:nvPr/>
        </p:nvSpPr>
        <p:spPr>
          <a:xfrm>
            <a:off x="4029014" y="425478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9" name="Shape 49"/>
          <p:cNvSpPr/>
          <p:nvPr/>
        </p:nvSpPr>
        <p:spPr>
          <a:xfrm>
            <a:off x="7701275" y="2148499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0" name="Shape 50"/>
          <p:cNvSpPr/>
          <p:nvPr/>
        </p:nvSpPr>
        <p:spPr>
          <a:xfrm>
            <a:off x="3415225" y="4449549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1" name="Shape 51"/>
          <p:cNvSpPr/>
          <p:nvPr/>
        </p:nvSpPr>
        <p:spPr>
          <a:xfrm>
            <a:off x="1479239" y="2220578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2" name="Shape 52"/>
          <p:cNvSpPr/>
          <p:nvPr/>
        </p:nvSpPr>
        <p:spPr>
          <a:xfrm>
            <a:off x="5371264" y="4390603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3" name="Shape 53"/>
          <p:cNvSpPr/>
          <p:nvPr/>
        </p:nvSpPr>
        <p:spPr>
          <a:xfrm rot="-2700000">
            <a:off x="6337337" y="4348472"/>
            <a:ext cx="260073" cy="260073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4" name="Shape 54"/>
          <p:cNvSpPr/>
          <p:nvPr/>
        </p:nvSpPr>
        <p:spPr>
          <a:xfrm>
            <a:off x="5567943" y="263309"/>
            <a:ext cx="260100" cy="2601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068850" y="1354750"/>
            <a:ext cx="5006400" cy="1159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buSzPct val="100000"/>
              <a:defRPr sz="3600"/>
            </a:lvl1pPr>
            <a:lvl2pPr lvl="1" algn="ctr" rtl="0">
              <a:spcBef>
                <a:spcPts val="0"/>
              </a:spcBef>
              <a:buSzPct val="100000"/>
              <a:defRPr sz="3600"/>
            </a:lvl2pPr>
            <a:lvl3pPr lvl="2" algn="ctr" rtl="0">
              <a:spcBef>
                <a:spcPts val="0"/>
              </a:spcBef>
              <a:buSzPct val="100000"/>
              <a:defRPr sz="3600"/>
            </a:lvl3pPr>
            <a:lvl4pPr lvl="3" algn="ctr" rtl="0">
              <a:spcBef>
                <a:spcPts val="0"/>
              </a:spcBef>
              <a:buSzPct val="100000"/>
              <a:defRPr sz="3600"/>
            </a:lvl4pPr>
            <a:lvl5pPr lvl="4" algn="ctr" rtl="0">
              <a:spcBef>
                <a:spcPts val="0"/>
              </a:spcBef>
              <a:buSzPct val="100000"/>
              <a:defRPr sz="3600"/>
            </a:lvl5pPr>
            <a:lvl6pPr lvl="5" algn="ctr" rtl="0">
              <a:spcBef>
                <a:spcPts val="0"/>
              </a:spcBef>
              <a:buSzPct val="100000"/>
              <a:defRPr sz="3600"/>
            </a:lvl6pPr>
            <a:lvl7pPr lvl="6" algn="ctr" rtl="0">
              <a:spcBef>
                <a:spcPts val="0"/>
              </a:spcBef>
              <a:buSzPct val="100000"/>
              <a:defRPr sz="3600"/>
            </a:lvl7pPr>
            <a:lvl8pPr lvl="7" algn="ctr" rtl="0">
              <a:spcBef>
                <a:spcPts val="0"/>
              </a:spcBef>
              <a:buSzPct val="100000"/>
              <a:defRPr sz="3600"/>
            </a:lvl8pPr>
            <a:lvl9pPr lvl="8" algn="ctr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ubTitle" idx="1"/>
          </p:nvPr>
        </p:nvSpPr>
        <p:spPr>
          <a:xfrm>
            <a:off x="2961650" y="2992450"/>
            <a:ext cx="3220800" cy="78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rgbClr val="434343"/>
              </a:buClr>
              <a:buSzPct val="100000"/>
              <a:buNone/>
              <a:defRPr sz="1800">
                <a:solidFill>
                  <a:srgbClr val="434343"/>
                </a:solidFill>
              </a:defRPr>
            </a:lvl1pPr>
            <a:lvl2pPr lvl="1" algn="ctr" rtl="0">
              <a:spcBef>
                <a:spcPts val="0"/>
              </a:spcBef>
              <a:buClr>
                <a:srgbClr val="434343"/>
              </a:buClr>
              <a:buSzPct val="100000"/>
              <a:buNone/>
              <a:defRPr sz="1800">
                <a:solidFill>
                  <a:srgbClr val="434343"/>
                </a:solidFill>
              </a:defRPr>
            </a:lvl2pPr>
            <a:lvl3pPr lvl="2" algn="ctr" rtl="0">
              <a:spcBef>
                <a:spcPts val="0"/>
              </a:spcBef>
              <a:buClr>
                <a:srgbClr val="434343"/>
              </a:buClr>
              <a:buSzPct val="100000"/>
              <a:buNone/>
              <a:defRPr sz="1800">
                <a:solidFill>
                  <a:srgbClr val="434343"/>
                </a:solidFill>
              </a:defRPr>
            </a:lvl3pPr>
            <a:lvl4pPr lvl="3" algn="ctr" rtl="0">
              <a:spcBef>
                <a:spcPts val="0"/>
              </a:spcBef>
              <a:buClr>
                <a:srgbClr val="434343"/>
              </a:buClr>
              <a:buNone/>
              <a:defRPr>
                <a:solidFill>
                  <a:srgbClr val="434343"/>
                </a:solidFill>
              </a:defRPr>
            </a:lvl4pPr>
            <a:lvl5pPr lvl="4" algn="ctr" rtl="0">
              <a:spcBef>
                <a:spcPts val="0"/>
              </a:spcBef>
              <a:buClr>
                <a:srgbClr val="434343"/>
              </a:buClr>
              <a:buNone/>
              <a:defRPr>
                <a:solidFill>
                  <a:srgbClr val="434343"/>
                </a:solidFill>
              </a:defRPr>
            </a:lvl5pPr>
            <a:lvl6pPr lvl="5" algn="ctr" rtl="0">
              <a:spcBef>
                <a:spcPts val="0"/>
              </a:spcBef>
              <a:buClr>
                <a:srgbClr val="434343"/>
              </a:buClr>
              <a:buNone/>
              <a:defRPr>
                <a:solidFill>
                  <a:srgbClr val="434343"/>
                </a:solidFill>
              </a:defRPr>
            </a:lvl6pPr>
            <a:lvl7pPr lvl="6" algn="ctr" rtl="0">
              <a:spcBef>
                <a:spcPts val="0"/>
              </a:spcBef>
              <a:buClr>
                <a:srgbClr val="434343"/>
              </a:buClr>
              <a:buNone/>
              <a:defRPr>
                <a:solidFill>
                  <a:srgbClr val="434343"/>
                </a:solidFill>
              </a:defRPr>
            </a:lvl7pPr>
            <a:lvl8pPr lvl="7" algn="ctr" rtl="0">
              <a:spcBef>
                <a:spcPts val="0"/>
              </a:spcBef>
              <a:buClr>
                <a:srgbClr val="434343"/>
              </a:buClr>
              <a:buNone/>
              <a:defRPr>
                <a:solidFill>
                  <a:srgbClr val="434343"/>
                </a:solidFill>
              </a:defRPr>
            </a:lvl8pPr>
            <a:lvl9pPr lvl="8" algn="ctr" rtl="0">
              <a:spcBef>
                <a:spcPts val="0"/>
              </a:spcBef>
              <a:buClr>
                <a:srgbClr val="434343"/>
              </a:buClr>
              <a:buNone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57" name="Shape 57"/>
          <p:cNvSpPr/>
          <p:nvPr/>
        </p:nvSpPr>
        <p:spPr>
          <a:xfrm>
            <a:off x="4409077" y="2598898"/>
            <a:ext cx="325800" cy="325800"/>
          </a:xfrm>
          <a:prstGeom prst="mathMultiply">
            <a:avLst>
              <a:gd name="adj1" fmla="val 23520"/>
            </a:avLst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bg>
      <p:bgPr>
        <a:solidFill>
          <a:srgbClr val="FFFFFF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2032674" y="2161800"/>
            <a:ext cx="5078700" cy="8199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defRPr sz="2400" i="1"/>
            </a:lvl1pPr>
            <a:lvl2pPr lvl="1" algn="ctr" rtl="0">
              <a:spcBef>
                <a:spcPts val="0"/>
              </a:spcBef>
              <a:defRPr i="1"/>
            </a:lvl2pPr>
            <a:lvl3pPr lvl="2" algn="ctr" rtl="0">
              <a:spcBef>
                <a:spcPts val="0"/>
              </a:spcBef>
              <a:defRPr i="1"/>
            </a:lvl3pPr>
            <a:lvl4pPr lvl="3" algn="ctr" rtl="0">
              <a:spcBef>
                <a:spcPts val="0"/>
              </a:spcBef>
              <a:buSzPct val="100000"/>
              <a:defRPr sz="2400" i="1"/>
            </a:lvl4pPr>
            <a:lvl5pPr lvl="4" algn="ctr" rtl="0">
              <a:spcBef>
                <a:spcPts val="0"/>
              </a:spcBef>
              <a:buSzPct val="100000"/>
              <a:defRPr sz="2400" i="1"/>
            </a:lvl5pPr>
            <a:lvl6pPr lvl="5" algn="ctr" rtl="0">
              <a:spcBef>
                <a:spcPts val="0"/>
              </a:spcBef>
              <a:buSzPct val="100000"/>
              <a:defRPr sz="2400" i="1"/>
            </a:lvl6pPr>
            <a:lvl7pPr lvl="6" algn="ctr" rtl="0">
              <a:spcBef>
                <a:spcPts val="0"/>
              </a:spcBef>
              <a:buSzPct val="100000"/>
              <a:defRPr sz="2400" i="1"/>
            </a:lvl7pPr>
            <a:lvl8pPr lvl="7" algn="ctr" rtl="0">
              <a:spcBef>
                <a:spcPts val="0"/>
              </a:spcBef>
              <a:buSzPct val="100000"/>
              <a:defRPr sz="2400" i="1"/>
            </a:lvl8pPr>
            <a:lvl9pPr lvl="8" algn="ctr">
              <a:spcBef>
                <a:spcPts val="0"/>
              </a:spcBef>
              <a:buSzPct val="100000"/>
              <a:defRPr sz="2400" i="1"/>
            </a:lvl9pPr>
          </a:lstStyle>
          <a:p>
            <a:endParaRPr/>
          </a:p>
        </p:txBody>
      </p:sp>
      <p:sp>
        <p:nvSpPr>
          <p:cNvPr id="60" name="Shape 60"/>
          <p:cNvSpPr txBox="1"/>
          <p:nvPr/>
        </p:nvSpPr>
        <p:spPr>
          <a:xfrm>
            <a:off x="3593400" y="705168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9600">
                <a:solidFill>
                  <a:srgbClr val="7BD100"/>
                </a:solidFill>
                <a:latin typeface="Varela Round"/>
                <a:ea typeface="Varela Round"/>
                <a:cs typeface="Varela Round"/>
                <a:sym typeface="Varela Round"/>
              </a:rPr>
              <a:t>“</a:t>
            </a:r>
          </a:p>
        </p:txBody>
      </p:sp>
      <p:sp>
        <p:nvSpPr>
          <p:cNvPr id="61" name="Shape 61"/>
          <p:cNvSpPr/>
          <p:nvPr/>
        </p:nvSpPr>
        <p:spPr>
          <a:xfrm>
            <a:off x="7613862" y="4623011"/>
            <a:ext cx="559200" cy="559200"/>
          </a:xfrm>
          <a:prstGeom prst="donut">
            <a:avLst>
              <a:gd name="adj" fmla="val 3104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2" name="Shape 62"/>
          <p:cNvSpPr/>
          <p:nvPr/>
        </p:nvSpPr>
        <p:spPr>
          <a:xfrm rot="2700000">
            <a:off x="24133" y="2719061"/>
            <a:ext cx="542633" cy="542633"/>
          </a:xfrm>
          <a:prstGeom prst="frame">
            <a:avLst>
              <a:gd name="adj1" fmla="val 28897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3" name="Shape 63"/>
          <p:cNvSpPr/>
          <p:nvPr/>
        </p:nvSpPr>
        <p:spPr>
          <a:xfrm rot="2700000">
            <a:off x="8500119" y="1033336"/>
            <a:ext cx="805677" cy="805677"/>
          </a:xfrm>
          <a:prstGeom prst="mathMultiply">
            <a:avLst>
              <a:gd name="adj1" fmla="val 2352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4" name="Shape 64"/>
          <p:cNvSpPr/>
          <p:nvPr/>
        </p:nvSpPr>
        <p:spPr>
          <a:xfrm>
            <a:off x="544450" y="1432590"/>
            <a:ext cx="625800" cy="625800"/>
          </a:xfrm>
          <a:prstGeom prst="donut">
            <a:avLst>
              <a:gd name="adj" fmla="val 3104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5" name="Shape 65"/>
          <p:cNvSpPr/>
          <p:nvPr/>
        </p:nvSpPr>
        <p:spPr>
          <a:xfrm rot="-1799860">
            <a:off x="8472674" y="3105703"/>
            <a:ext cx="607242" cy="607242"/>
          </a:xfrm>
          <a:prstGeom prst="frame">
            <a:avLst>
              <a:gd name="adj1" fmla="val 28897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6" name="Shape 66"/>
          <p:cNvSpPr/>
          <p:nvPr/>
        </p:nvSpPr>
        <p:spPr>
          <a:xfrm rot="-1527899">
            <a:off x="453202" y="3864920"/>
            <a:ext cx="901480" cy="901480"/>
          </a:xfrm>
          <a:prstGeom prst="mathMultiply">
            <a:avLst>
              <a:gd name="adj1" fmla="val 2352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7" name="Shape 67"/>
          <p:cNvSpPr/>
          <p:nvPr/>
        </p:nvSpPr>
        <p:spPr>
          <a:xfrm>
            <a:off x="1775778" y="3374077"/>
            <a:ext cx="450000" cy="450000"/>
          </a:xfrm>
          <a:prstGeom prst="donut">
            <a:avLst>
              <a:gd name="adj" fmla="val 3104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8" name="Shape 68"/>
          <p:cNvSpPr/>
          <p:nvPr/>
        </p:nvSpPr>
        <p:spPr>
          <a:xfrm>
            <a:off x="7505616" y="831025"/>
            <a:ext cx="436800" cy="436800"/>
          </a:xfrm>
          <a:prstGeom prst="frame">
            <a:avLst>
              <a:gd name="adj1" fmla="val 28897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9" name="Shape 69"/>
          <p:cNvSpPr/>
          <p:nvPr/>
        </p:nvSpPr>
        <p:spPr>
          <a:xfrm rot="-722907">
            <a:off x="1483695" y="647226"/>
            <a:ext cx="648178" cy="648178"/>
          </a:xfrm>
          <a:prstGeom prst="mathMultiply">
            <a:avLst>
              <a:gd name="adj1" fmla="val 2352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0" name="Shape 70"/>
          <p:cNvSpPr/>
          <p:nvPr/>
        </p:nvSpPr>
        <p:spPr>
          <a:xfrm>
            <a:off x="6772950" y="-36363"/>
            <a:ext cx="398100" cy="398100"/>
          </a:xfrm>
          <a:prstGeom prst="donut">
            <a:avLst>
              <a:gd name="adj" fmla="val 3104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1" name="Shape 71"/>
          <p:cNvSpPr/>
          <p:nvPr/>
        </p:nvSpPr>
        <p:spPr>
          <a:xfrm rot="1498435">
            <a:off x="553712" y="273509"/>
            <a:ext cx="386541" cy="386541"/>
          </a:xfrm>
          <a:prstGeom prst="frame">
            <a:avLst>
              <a:gd name="adj1" fmla="val 28897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2" name="Shape 72"/>
          <p:cNvSpPr/>
          <p:nvPr/>
        </p:nvSpPr>
        <p:spPr>
          <a:xfrm>
            <a:off x="7040267" y="3312272"/>
            <a:ext cx="573600" cy="573600"/>
          </a:xfrm>
          <a:prstGeom prst="mathMultiply">
            <a:avLst>
              <a:gd name="adj1" fmla="val 2352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3" name="Shape 73"/>
          <p:cNvSpPr/>
          <p:nvPr/>
        </p:nvSpPr>
        <p:spPr>
          <a:xfrm>
            <a:off x="2893300" y="209974"/>
            <a:ext cx="268200" cy="268200"/>
          </a:xfrm>
          <a:prstGeom prst="donut">
            <a:avLst>
              <a:gd name="adj" fmla="val 3104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4" name="Shape 74"/>
          <p:cNvSpPr/>
          <p:nvPr/>
        </p:nvSpPr>
        <p:spPr>
          <a:xfrm>
            <a:off x="2423393" y="4259284"/>
            <a:ext cx="260100" cy="260100"/>
          </a:xfrm>
          <a:prstGeom prst="frame">
            <a:avLst>
              <a:gd name="adj1" fmla="val 28897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5" name="Shape 75"/>
          <p:cNvSpPr/>
          <p:nvPr/>
        </p:nvSpPr>
        <p:spPr>
          <a:xfrm>
            <a:off x="4029014" y="425478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6" name="Shape 76"/>
          <p:cNvSpPr/>
          <p:nvPr/>
        </p:nvSpPr>
        <p:spPr>
          <a:xfrm>
            <a:off x="7701275" y="2148499"/>
            <a:ext cx="268200" cy="268200"/>
          </a:xfrm>
          <a:prstGeom prst="donut">
            <a:avLst>
              <a:gd name="adj" fmla="val 3104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7" name="Shape 77"/>
          <p:cNvSpPr/>
          <p:nvPr/>
        </p:nvSpPr>
        <p:spPr>
          <a:xfrm>
            <a:off x="3415225" y="4449549"/>
            <a:ext cx="268200" cy="268200"/>
          </a:xfrm>
          <a:prstGeom prst="donut">
            <a:avLst>
              <a:gd name="adj" fmla="val 3104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8" name="Shape 78"/>
          <p:cNvSpPr/>
          <p:nvPr/>
        </p:nvSpPr>
        <p:spPr>
          <a:xfrm>
            <a:off x="1479239" y="2220578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9" name="Shape 79"/>
          <p:cNvSpPr/>
          <p:nvPr/>
        </p:nvSpPr>
        <p:spPr>
          <a:xfrm>
            <a:off x="5371264" y="4390603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0" name="Shape 80"/>
          <p:cNvSpPr/>
          <p:nvPr/>
        </p:nvSpPr>
        <p:spPr>
          <a:xfrm rot="-2700000">
            <a:off x="6337337" y="4348472"/>
            <a:ext cx="260073" cy="260073"/>
          </a:xfrm>
          <a:prstGeom prst="frame">
            <a:avLst>
              <a:gd name="adj1" fmla="val 28897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1" name="Shape 81"/>
          <p:cNvSpPr/>
          <p:nvPr/>
        </p:nvSpPr>
        <p:spPr>
          <a:xfrm>
            <a:off x="5567943" y="263309"/>
            <a:ext cx="260100" cy="260100"/>
          </a:xfrm>
          <a:prstGeom prst="frame">
            <a:avLst>
              <a:gd name="adj1" fmla="val 28897"/>
            </a:avLst>
          </a:prstGeom>
          <a:solidFill>
            <a:srgbClr val="667F8C">
              <a:alpha val="1500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>
            <a:off x="-25" y="0"/>
            <a:ext cx="9144000" cy="106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2980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Shape 84"/>
          <p:cNvSpPr/>
          <p:nvPr/>
        </p:nvSpPr>
        <p:spPr>
          <a:xfrm>
            <a:off x="0" y="1063500"/>
            <a:ext cx="9144000" cy="408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868550" y="0"/>
            <a:ext cx="7407000" cy="10635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868550" y="1411400"/>
            <a:ext cx="7407000" cy="351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800"/>
            </a:lvl1pPr>
            <a:lvl2pPr lvl="1">
              <a:spcBef>
                <a:spcPts val="0"/>
              </a:spcBef>
              <a:buSzPct val="100000"/>
              <a:defRPr sz="2800"/>
            </a:lvl2pPr>
            <a:lvl3pPr lvl="2">
              <a:spcBef>
                <a:spcPts val="0"/>
              </a:spcBef>
              <a:buSzPct val="100000"/>
              <a:defRPr sz="2800"/>
            </a:lvl3pPr>
            <a:lvl4pPr lvl="3">
              <a:spcBef>
                <a:spcPts val="0"/>
              </a:spcBef>
              <a:buSzPct val="100000"/>
              <a:defRPr sz="2800"/>
            </a:lvl4pPr>
            <a:lvl5pPr lvl="4">
              <a:spcBef>
                <a:spcPts val="0"/>
              </a:spcBef>
              <a:buSzPct val="100000"/>
              <a:defRPr sz="2800"/>
            </a:lvl5pPr>
            <a:lvl6pPr lvl="5">
              <a:spcBef>
                <a:spcPts val="0"/>
              </a:spcBef>
              <a:buSzPct val="100000"/>
              <a:defRPr sz="2800"/>
            </a:lvl6pPr>
            <a:lvl7pPr lvl="6">
              <a:spcBef>
                <a:spcPts val="0"/>
              </a:spcBef>
              <a:buSzPct val="100000"/>
              <a:defRPr sz="2800"/>
            </a:lvl7pPr>
            <a:lvl8pPr lvl="7">
              <a:spcBef>
                <a:spcPts val="0"/>
              </a:spcBef>
              <a:buSzPct val="100000"/>
              <a:defRPr sz="2800"/>
            </a:lvl8pPr>
            <a:lvl9pPr lvl="8">
              <a:spcBef>
                <a:spcPts val="0"/>
              </a:spcBef>
              <a:buSzPct val="100000"/>
              <a:defRPr sz="2800"/>
            </a:lvl9pPr>
          </a:lstStyle>
          <a:p>
            <a:endParaRPr/>
          </a:p>
        </p:txBody>
      </p:sp>
      <p:sp>
        <p:nvSpPr>
          <p:cNvPr id="87" name="Shape 87"/>
          <p:cNvSpPr/>
          <p:nvPr/>
        </p:nvSpPr>
        <p:spPr>
          <a:xfrm>
            <a:off x="600350" y="319174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8" name="Shape 88"/>
          <p:cNvSpPr/>
          <p:nvPr/>
        </p:nvSpPr>
        <p:spPr>
          <a:xfrm>
            <a:off x="1771439" y="586478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9" name="Shape 89"/>
          <p:cNvSpPr/>
          <p:nvPr/>
        </p:nvSpPr>
        <p:spPr>
          <a:xfrm rot="-1295565">
            <a:off x="1719773" y="-14241"/>
            <a:ext cx="260049" cy="260049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0" name="Shape 90"/>
          <p:cNvSpPr/>
          <p:nvPr/>
        </p:nvSpPr>
        <p:spPr>
          <a:xfrm>
            <a:off x="7099000" y="-18325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1" name="Shape 91"/>
          <p:cNvSpPr/>
          <p:nvPr/>
        </p:nvSpPr>
        <p:spPr>
          <a:xfrm rot="1050327">
            <a:off x="7064662" y="770637"/>
            <a:ext cx="385975" cy="385975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2" name="Shape 92"/>
          <p:cNvSpPr/>
          <p:nvPr/>
        </p:nvSpPr>
        <p:spPr>
          <a:xfrm rot="1498139">
            <a:off x="8048546" y="796761"/>
            <a:ext cx="260110" cy="26011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3" name="Shape 93"/>
          <p:cNvSpPr/>
          <p:nvPr/>
        </p:nvSpPr>
        <p:spPr>
          <a:xfrm>
            <a:off x="272750" y="914513"/>
            <a:ext cx="185100" cy="185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4" name="Shape 94"/>
          <p:cNvSpPr/>
          <p:nvPr/>
        </p:nvSpPr>
        <p:spPr>
          <a:xfrm rot="1222482">
            <a:off x="108247" y="115142"/>
            <a:ext cx="266258" cy="266258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5" name="Shape 95"/>
          <p:cNvSpPr/>
          <p:nvPr/>
        </p:nvSpPr>
        <p:spPr>
          <a:xfrm rot="2700000">
            <a:off x="1130105" y="721483"/>
            <a:ext cx="179463" cy="179463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6" name="Shape 96"/>
          <p:cNvSpPr/>
          <p:nvPr/>
        </p:nvSpPr>
        <p:spPr>
          <a:xfrm>
            <a:off x="8797925" y="686963"/>
            <a:ext cx="185100" cy="185099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7" name="Shape 97"/>
          <p:cNvSpPr/>
          <p:nvPr/>
        </p:nvSpPr>
        <p:spPr>
          <a:xfrm>
            <a:off x="8434356" y="190568"/>
            <a:ext cx="266400" cy="2664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8" name="Shape 98"/>
          <p:cNvSpPr/>
          <p:nvPr/>
        </p:nvSpPr>
        <p:spPr>
          <a:xfrm>
            <a:off x="7656287" y="319170"/>
            <a:ext cx="179400" cy="1794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-25" y="0"/>
            <a:ext cx="9144000" cy="106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2980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0" y="1063500"/>
            <a:ext cx="9144000" cy="408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2" name="Shape 102"/>
          <p:cNvSpPr/>
          <p:nvPr/>
        </p:nvSpPr>
        <p:spPr>
          <a:xfrm>
            <a:off x="600350" y="319174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3" name="Shape 103"/>
          <p:cNvSpPr/>
          <p:nvPr/>
        </p:nvSpPr>
        <p:spPr>
          <a:xfrm>
            <a:off x="1771439" y="586478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4" name="Shape 104"/>
          <p:cNvSpPr/>
          <p:nvPr/>
        </p:nvSpPr>
        <p:spPr>
          <a:xfrm rot="-1295565">
            <a:off x="1719773" y="-14241"/>
            <a:ext cx="260049" cy="260049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5" name="Shape 105"/>
          <p:cNvSpPr/>
          <p:nvPr/>
        </p:nvSpPr>
        <p:spPr>
          <a:xfrm>
            <a:off x="7099000" y="-18325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6" name="Shape 106"/>
          <p:cNvSpPr/>
          <p:nvPr/>
        </p:nvSpPr>
        <p:spPr>
          <a:xfrm rot="1050327">
            <a:off x="7064662" y="770637"/>
            <a:ext cx="385975" cy="385975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7" name="Shape 107"/>
          <p:cNvSpPr/>
          <p:nvPr/>
        </p:nvSpPr>
        <p:spPr>
          <a:xfrm rot="1498139">
            <a:off x="8048546" y="796761"/>
            <a:ext cx="260110" cy="26011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8" name="Shape 108"/>
          <p:cNvSpPr/>
          <p:nvPr/>
        </p:nvSpPr>
        <p:spPr>
          <a:xfrm>
            <a:off x="272750" y="914513"/>
            <a:ext cx="185100" cy="185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9" name="Shape 109"/>
          <p:cNvSpPr/>
          <p:nvPr/>
        </p:nvSpPr>
        <p:spPr>
          <a:xfrm rot="1222482">
            <a:off x="108247" y="115142"/>
            <a:ext cx="266258" cy="266258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10" name="Shape 110"/>
          <p:cNvSpPr/>
          <p:nvPr/>
        </p:nvSpPr>
        <p:spPr>
          <a:xfrm rot="2700000">
            <a:off x="1130105" y="721483"/>
            <a:ext cx="179463" cy="179463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11" name="Shape 111"/>
          <p:cNvSpPr/>
          <p:nvPr/>
        </p:nvSpPr>
        <p:spPr>
          <a:xfrm>
            <a:off x="8797925" y="686963"/>
            <a:ext cx="185100" cy="185099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12" name="Shape 112"/>
          <p:cNvSpPr/>
          <p:nvPr/>
        </p:nvSpPr>
        <p:spPr>
          <a:xfrm>
            <a:off x="8434356" y="190568"/>
            <a:ext cx="266400" cy="2664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13" name="Shape 113"/>
          <p:cNvSpPr/>
          <p:nvPr/>
        </p:nvSpPr>
        <p:spPr>
          <a:xfrm>
            <a:off x="7656287" y="319170"/>
            <a:ext cx="179400" cy="1794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717750" y="1357125"/>
            <a:ext cx="3741600" cy="3568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2"/>
          </p:nvPr>
        </p:nvSpPr>
        <p:spPr>
          <a:xfrm>
            <a:off x="4684653" y="1357125"/>
            <a:ext cx="3741600" cy="3568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/>
        </p:nvSpPr>
        <p:spPr>
          <a:xfrm rot="10800000" flipH="1">
            <a:off x="0" y="4394700"/>
            <a:ext cx="9144000" cy="7488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2980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/>
          <p:nvPr/>
        </p:nvSpPr>
        <p:spPr>
          <a:xfrm rot="10800000" flipH="1">
            <a:off x="25" y="0"/>
            <a:ext cx="9144000" cy="4394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5" name="Shape 155"/>
          <p:cNvSpPr/>
          <p:nvPr/>
        </p:nvSpPr>
        <p:spPr>
          <a:xfrm rot="10800000" flipH="1">
            <a:off x="600362" y="4468213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6" name="Shape 156"/>
          <p:cNvSpPr/>
          <p:nvPr/>
        </p:nvSpPr>
        <p:spPr>
          <a:xfrm rot="10800000" flipH="1">
            <a:off x="2072752" y="4305584"/>
            <a:ext cx="386100" cy="3861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7" name="Shape 157"/>
          <p:cNvSpPr/>
          <p:nvPr/>
        </p:nvSpPr>
        <p:spPr>
          <a:xfrm rot="-9504435" flipH="1">
            <a:off x="1719785" y="4902830"/>
            <a:ext cx="260049" cy="260049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8" name="Shape 158"/>
          <p:cNvSpPr/>
          <p:nvPr/>
        </p:nvSpPr>
        <p:spPr>
          <a:xfrm rot="10800000" flipH="1">
            <a:off x="7099012" y="4898763"/>
            <a:ext cx="268200" cy="268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59" name="Shape 159"/>
          <p:cNvSpPr/>
          <p:nvPr/>
        </p:nvSpPr>
        <p:spPr>
          <a:xfrm rot="9749673" flipH="1">
            <a:off x="6663924" y="4453738"/>
            <a:ext cx="385975" cy="385975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0" name="Shape 160"/>
          <p:cNvSpPr/>
          <p:nvPr/>
        </p:nvSpPr>
        <p:spPr>
          <a:xfrm rot="9301861" flipH="1">
            <a:off x="8006334" y="4368566"/>
            <a:ext cx="260110" cy="26011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1" name="Shape 161"/>
          <p:cNvSpPr/>
          <p:nvPr/>
        </p:nvSpPr>
        <p:spPr>
          <a:xfrm rot="10800000" flipH="1">
            <a:off x="990537" y="4864099"/>
            <a:ext cx="185100" cy="185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2" name="Shape 162"/>
          <p:cNvSpPr/>
          <p:nvPr/>
        </p:nvSpPr>
        <p:spPr>
          <a:xfrm rot="9577518" flipH="1">
            <a:off x="108259" y="4767237"/>
            <a:ext cx="266258" cy="266258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3" name="Shape 163"/>
          <p:cNvSpPr/>
          <p:nvPr/>
        </p:nvSpPr>
        <p:spPr>
          <a:xfrm rot="8100000" flipH="1">
            <a:off x="1289705" y="4512590"/>
            <a:ext cx="179463" cy="179463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4" name="Shape 164"/>
          <p:cNvSpPr/>
          <p:nvPr/>
        </p:nvSpPr>
        <p:spPr>
          <a:xfrm rot="10800000" flipH="1">
            <a:off x="8761762" y="4596249"/>
            <a:ext cx="185100" cy="1851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5" name="Shape 165"/>
          <p:cNvSpPr/>
          <p:nvPr/>
        </p:nvSpPr>
        <p:spPr>
          <a:xfrm rot="10800000" flipH="1">
            <a:off x="8309194" y="4823445"/>
            <a:ext cx="266400" cy="2664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6" name="Shape 166"/>
          <p:cNvSpPr/>
          <p:nvPr/>
        </p:nvSpPr>
        <p:spPr>
          <a:xfrm rot="10800000" flipH="1">
            <a:off x="7656299" y="4650067"/>
            <a:ext cx="179400" cy="1794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2346325" y="4406300"/>
            <a:ext cx="4451400" cy="74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360"/>
              </a:spcBef>
              <a:buClr>
                <a:srgbClr val="FFFFFF"/>
              </a:buClr>
              <a:buSzPct val="100000"/>
              <a:buNone/>
              <a:defRPr sz="1400">
                <a:solidFill>
                  <a:srgbClr val="FFFFFF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/>
        </p:nvSpPr>
        <p:spPr>
          <a:xfrm>
            <a:off x="-25" y="0"/>
            <a:ext cx="9144000" cy="5143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29803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Shape 170"/>
          <p:cNvSpPr/>
          <p:nvPr/>
        </p:nvSpPr>
        <p:spPr>
          <a:xfrm>
            <a:off x="7813718" y="4683128"/>
            <a:ext cx="499200" cy="499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1" name="Shape 171"/>
          <p:cNvSpPr/>
          <p:nvPr/>
        </p:nvSpPr>
        <p:spPr>
          <a:xfrm rot="2700000">
            <a:off x="14774" y="2902621"/>
            <a:ext cx="497237" cy="497237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2" name="Shape 172"/>
          <p:cNvSpPr/>
          <p:nvPr/>
        </p:nvSpPr>
        <p:spPr>
          <a:xfrm rot="2700000">
            <a:off x="8520217" y="1141798"/>
            <a:ext cx="719127" cy="719127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3" name="Shape 173"/>
          <p:cNvSpPr/>
          <p:nvPr/>
        </p:nvSpPr>
        <p:spPr>
          <a:xfrm>
            <a:off x="310640" y="1552220"/>
            <a:ext cx="573600" cy="5736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4" name="Shape 174"/>
          <p:cNvSpPr/>
          <p:nvPr/>
        </p:nvSpPr>
        <p:spPr>
          <a:xfrm rot="-1799089">
            <a:off x="8562084" y="3081720"/>
            <a:ext cx="542048" cy="542048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5" name="Shape 175"/>
          <p:cNvSpPr/>
          <p:nvPr/>
        </p:nvSpPr>
        <p:spPr>
          <a:xfrm rot="-1528015">
            <a:off x="184406" y="4107717"/>
            <a:ext cx="826065" cy="826065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6" name="Shape 176"/>
          <p:cNvSpPr/>
          <p:nvPr/>
        </p:nvSpPr>
        <p:spPr>
          <a:xfrm>
            <a:off x="1240045" y="3562975"/>
            <a:ext cx="412500" cy="4125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7" name="Shape 177"/>
          <p:cNvSpPr/>
          <p:nvPr/>
        </p:nvSpPr>
        <p:spPr>
          <a:xfrm>
            <a:off x="7555136" y="603174"/>
            <a:ext cx="389700" cy="389699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8" name="Shape 178"/>
          <p:cNvSpPr/>
          <p:nvPr/>
        </p:nvSpPr>
        <p:spPr>
          <a:xfrm rot="-722532">
            <a:off x="970775" y="658602"/>
            <a:ext cx="593868" cy="593868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9" name="Shape 179"/>
          <p:cNvSpPr/>
          <p:nvPr/>
        </p:nvSpPr>
        <p:spPr>
          <a:xfrm>
            <a:off x="7957722" y="-74673"/>
            <a:ext cx="355200" cy="3552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0" name="Shape 180"/>
          <p:cNvSpPr/>
          <p:nvPr/>
        </p:nvSpPr>
        <p:spPr>
          <a:xfrm rot="1500134">
            <a:off x="270776" y="190735"/>
            <a:ext cx="354190" cy="35419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1" name="Shape 181"/>
          <p:cNvSpPr/>
          <p:nvPr/>
        </p:nvSpPr>
        <p:spPr>
          <a:xfrm>
            <a:off x="7675748" y="3826976"/>
            <a:ext cx="511800" cy="5118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2" name="Shape 182"/>
          <p:cNvSpPr/>
          <p:nvPr/>
        </p:nvSpPr>
        <p:spPr>
          <a:xfrm>
            <a:off x="2065152" y="244975"/>
            <a:ext cx="245700" cy="2457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3" name="Shape 183"/>
          <p:cNvSpPr/>
          <p:nvPr/>
        </p:nvSpPr>
        <p:spPr>
          <a:xfrm>
            <a:off x="1857704" y="4581900"/>
            <a:ext cx="238500" cy="2385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4" name="Shape 184"/>
          <p:cNvSpPr/>
          <p:nvPr/>
        </p:nvSpPr>
        <p:spPr>
          <a:xfrm>
            <a:off x="3015532" y="94099"/>
            <a:ext cx="353700" cy="353699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5" name="Shape 185"/>
          <p:cNvSpPr/>
          <p:nvPr/>
        </p:nvSpPr>
        <p:spPr>
          <a:xfrm>
            <a:off x="8066931" y="2335938"/>
            <a:ext cx="239400" cy="2394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6" name="Shape 186"/>
          <p:cNvSpPr/>
          <p:nvPr/>
        </p:nvSpPr>
        <p:spPr>
          <a:xfrm>
            <a:off x="3200947" y="4718269"/>
            <a:ext cx="245700" cy="245700"/>
          </a:xfrm>
          <a:prstGeom prst="donut">
            <a:avLst>
              <a:gd name="adj" fmla="val 3104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7" name="Shape 187"/>
          <p:cNvSpPr/>
          <p:nvPr/>
        </p:nvSpPr>
        <p:spPr>
          <a:xfrm>
            <a:off x="1348281" y="2445798"/>
            <a:ext cx="353700" cy="3537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8" name="Shape 188"/>
          <p:cNvSpPr/>
          <p:nvPr/>
        </p:nvSpPr>
        <p:spPr>
          <a:xfrm>
            <a:off x="5643075" y="4619285"/>
            <a:ext cx="344700" cy="344700"/>
          </a:xfrm>
          <a:prstGeom prst="mathMultiply">
            <a:avLst>
              <a:gd name="adj1" fmla="val 23520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89" name="Shape 189"/>
          <p:cNvSpPr/>
          <p:nvPr/>
        </p:nvSpPr>
        <p:spPr>
          <a:xfrm rot="-2700000">
            <a:off x="6674441" y="4438128"/>
            <a:ext cx="232072" cy="232072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90" name="Shape 190"/>
          <p:cNvSpPr/>
          <p:nvPr/>
        </p:nvSpPr>
        <p:spPr>
          <a:xfrm>
            <a:off x="6422056" y="132476"/>
            <a:ext cx="232200" cy="232200"/>
          </a:xfrm>
          <a:prstGeom prst="frame">
            <a:avLst>
              <a:gd name="adj1" fmla="val 28897"/>
            </a:avLst>
          </a:prstGeom>
          <a:solidFill>
            <a:srgbClr val="FFFFFF">
              <a:alpha val="24230"/>
            </a:srgb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BD1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ctr">
              <a:spcBef>
                <a:spcPts val="0"/>
              </a:spcBef>
              <a:buClr>
                <a:srgbClr val="FFFFFF"/>
              </a:buClr>
              <a:buSzPct val="1000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algn="ctr">
              <a:spcBef>
                <a:spcPts val="0"/>
              </a:spcBef>
              <a:buClr>
                <a:srgbClr val="FFFFFF"/>
              </a:buClr>
              <a:buSzPct val="1000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algn="ctr">
              <a:spcBef>
                <a:spcPts val="0"/>
              </a:spcBef>
              <a:buClr>
                <a:srgbClr val="FFFFFF"/>
              </a:buClr>
              <a:buSzPct val="1000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algn="ctr">
              <a:spcBef>
                <a:spcPts val="0"/>
              </a:spcBef>
              <a:buClr>
                <a:srgbClr val="FFFFFF"/>
              </a:buClr>
              <a:buSzPct val="1000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algn="ctr">
              <a:spcBef>
                <a:spcPts val="0"/>
              </a:spcBef>
              <a:buClr>
                <a:srgbClr val="FFFFFF"/>
              </a:buClr>
              <a:buSzPct val="1000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algn="ctr">
              <a:spcBef>
                <a:spcPts val="0"/>
              </a:spcBef>
              <a:buClr>
                <a:srgbClr val="FFFFFF"/>
              </a:buClr>
              <a:buSzPct val="1000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algn="ctr">
              <a:spcBef>
                <a:spcPts val="0"/>
              </a:spcBef>
              <a:buClr>
                <a:srgbClr val="FFFFFF"/>
              </a:buClr>
              <a:buSzPct val="1000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algn="ctr">
              <a:spcBef>
                <a:spcPts val="0"/>
              </a:spcBef>
              <a:buClr>
                <a:srgbClr val="FFFFFF"/>
              </a:buClr>
              <a:buSzPct val="100000"/>
              <a:buFont typeface="Varela Round"/>
              <a:buNone/>
              <a:defRPr sz="2400" b="1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68550" y="1411400"/>
            <a:ext cx="7407000" cy="351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7BD100"/>
              </a:buClr>
              <a:buSzPct val="100000"/>
              <a:buFont typeface="Varela Round"/>
              <a:buChar char="×"/>
              <a:defRPr sz="30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480"/>
              </a:spcBef>
              <a:buClr>
                <a:srgbClr val="7BD100"/>
              </a:buClr>
              <a:buSzPct val="100000"/>
              <a:buFont typeface="Varela Round"/>
              <a:buChar char="×"/>
              <a:defRPr sz="24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>
              <a:spcBef>
                <a:spcPts val="480"/>
              </a:spcBef>
              <a:buClr>
                <a:srgbClr val="7BD100"/>
              </a:buClr>
              <a:buSzPct val="100000"/>
              <a:buFont typeface="Varela Round"/>
              <a:buChar char="×"/>
              <a:defRPr sz="24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>
              <a:spcBef>
                <a:spcPts val="360"/>
              </a:spcBef>
              <a:buClr>
                <a:srgbClr val="7BD100"/>
              </a:buClr>
              <a:buSzPct val="100000"/>
              <a:buFont typeface="Varela Round"/>
              <a:buChar char="×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>
              <a:spcBef>
                <a:spcPts val="360"/>
              </a:spcBef>
              <a:buClr>
                <a:srgbClr val="7BD100"/>
              </a:buClr>
              <a:buSzPct val="100000"/>
              <a:buFont typeface="Varela Round"/>
              <a:buChar char="×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>
              <a:spcBef>
                <a:spcPts val="360"/>
              </a:spcBef>
              <a:buClr>
                <a:srgbClr val="7BD100"/>
              </a:buClr>
              <a:buSzPct val="100000"/>
              <a:buFont typeface="Varela Round"/>
              <a:buChar char="×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>
              <a:spcBef>
                <a:spcPts val="360"/>
              </a:spcBef>
              <a:buClr>
                <a:srgbClr val="546973"/>
              </a:buClr>
              <a:buSzPct val="100000"/>
              <a:buFont typeface="Varela Round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>
              <a:spcBef>
                <a:spcPts val="360"/>
              </a:spcBef>
              <a:buClr>
                <a:srgbClr val="546973"/>
              </a:buClr>
              <a:buSzPct val="100000"/>
              <a:buFont typeface="Varela Round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>
              <a:spcBef>
                <a:spcPts val="360"/>
              </a:spcBef>
              <a:buClr>
                <a:srgbClr val="546973"/>
              </a:buClr>
              <a:buSzPct val="100000"/>
              <a:buFont typeface="Varela Round"/>
              <a:defRPr sz="1800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5" r:id="rId6"/>
    <p:sldLayoutId id="2147483656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ctrTitle"/>
          </p:nvPr>
        </p:nvSpPr>
        <p:spPr>
          <a:xfrm>
            <a:off x="2068850" y="1991825"/>
            <a:ext cx="5006400" cy="1159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600" dirty="0" smtClean="0"/>
              <a:t>THE BATTLE OF CLOUDS </a:t>
            </a:r>
            <a:r>
              <a:rPr lang="en" sz="3200" dirty="0" smtClean="0"/>
              <a:t>Openstack vs. Amazon</a:t>
            </a:r>
            <a:endParaRPr lang="e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200" dirty="0" smtClean="0"/>
              <a:t>COMPUTE</a:t>
            </a:r>
            <a:endParaRPr lang="en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5187"/>
              </p:ext>
            </p:extLst>
          </p:nvPr>
        </p:nvGraphicFramePr>
        <p:xfrm>
          <a:off x="345056" y="1816459"/>
          <a:ext cx="8453887" cy="23932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2355"/>
                <a:gridCol w="3243411"/>
                <a:gridCol w="2878121"/>
              </a:tblGrid>
              <a:tr h="625922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AWS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22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Name</a:t>
                      </a:r>
                      <a:endParaRPr lang="en-US" sz="24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Instance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Virtual</a:t>
                      </a:r>
                      <a:r>
                        <a:rPr lang="en-US" sz="20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Machine (VM)</a:t>
                      </a:r>
                      <a:endParaRPr lang="en-US" sz="20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  <a:tr h="121502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Guest OS/ </a:t>
                      </a:r>
                      <a:b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App offered</a:t>
                      </a:r>
                      <a:endParaRPr lang="en-US" sz="24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Certified by </a:t>
                      </a:r>
                      <a:b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r>
                        <a:rPr lang="en-US" sz="20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vendor</a:t>
                      </a:r>
                    </a:p>
                    <a:p>
                      <a:pPr algn="ctr"/>
                      <a:r>
                        <a:rPr lang="en-US" sz="20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apps.openstack.org</a:t>
                      </a:r>
                      <a:endParaRPr lang="en-US" sz="20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Certified by AWS</a:t>
                      </a:r>
                      <a:b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AMI marketplace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200" dirty="0" smtClean="0"/>
              <a:t>NETWORKING</a:t>
            </a:r>
            <a:endParaRPr lang="en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433967"/>
              </p:ext>
            </p:extLst>
          </p:nvPr>
        </p:nvGraphicFramePr>
        <p:xfrm>
          <a:off x="345056" y="1816459"/>
          <a:ext cx="8453887" cy="23932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2355"/>
                <a:gridCol w="3243411"/>
                <a:gridCol w="2878121"/>
              </a:tblGrid>
              <a:tr h="625922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AWS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22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Name</a:t>
                      </a:r>
                      <a:endParaRPr lang="en-US" sz="24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Neutron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Networking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  <a:tr h="121502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Offering</a:t>
                      </a:r>
                      <a:endParaRPr lang="en-US" sz="24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IP Addressing</a:t>
                      </a:r>
                      <a:b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Load</a:t>
                      </a:r>
                      <a: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Balancing</a:t>
                      </a:r>
                    </a:p>
                    <a:p>
                      <a:pPr algn="ctr"/>
                      <a: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Firewall (DNS)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IP Addressing</a:t>
                      </a:r>
                      <a:b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ELB, Firewall,</a:t>
                      </a:r>
                      <a: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DNS</a:t>
                      </a:r>
                      <a:b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VPC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241259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200" dirty="0" smtClean="0"/>
              <a:t>IDENTITY &amp; SECURITY</a:t>
            </a:r>
            <a:endParaRPr lang="en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932326"/>
              </p:ext>
            </p:extLst>
          </p:nvPr>
        </p:nvGraphicFramePr>
        <p:xfrm>
          <a:off x="345056" y="1385140"/>
          <a:ext cx="8453887" cy="30296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8695"/>
                <a:gridCol w="2867071"/>
                <a:gridCol w="2878121"/>
              </a:tblGrid>
              <a:tr h="625922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AWS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22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Identity</a:t>
                      </a:r>
                      <a:b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Authorization,</a:t>
                      </a:r>
                      <a:b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400" dirty="0" err="1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Keypairs</a:t>
                      </a:r>
                      <a:endParaRPr lang="en-US" sz="24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Keystone – authentication, roles, privileges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IAM – Authentication, roles, privileges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  <a:tr h="121502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Network</a:t>
                      </a:r>
                      <a:r>
                        <a:rPr lang="en-US" sz="2400" baseline="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 security</a:t>
                      </a:r>
                      <a:br>
                        <a:rPr lang="en-US" sz="2400" baseline="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400" baseline="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Ingress/ Egress</a:t>
                      </a:r>
                      <a:endParaRPr lang="en-US" sz="24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Virtual firewall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Virtual firewall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352072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200" dirty="0" smtClean="0"/>
              <a:t>ORCHESTRATION</a:t>
            </a:r>
            <a:endParaRPr lang="en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623965"/>
              </p:ext>
            </p:extLst>
          </p:nvPr>
        </p:nvGraphicFramePr>
        <p:xfrm>
          <a:off x="345056" y="1710684"/>
          <a:ext cx="8453887" cy="23932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8695"/>
                <a:gridCol w="2867071"/>
                <a:gridCol w="2878121"/>
              </a:tblGrid>
              <a:tr h="625922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AWS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522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Name</a:t>
                      </a:r>
                      <a:endParaRPr lang="en-US" sz="24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HEAT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CloudFormation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  <a:tr h="121502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Method</a:t>
                      </a:r>
                      <a:endParaRPr lang="en-US" sz="24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Text files for repeatable operations</a:t>
                      </a:r>
                      <a:endParaRPr lang="en-US" sz="20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Templates</a:t>
                      </a:r>
                      <a:r>
                        <a:rPr lang="en-US" sz="20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for repeatable operations</a:t>
                      </a:r>
                      <a:endParaRPr lang="en-US" sz="20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246609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200" dirty="0" smtClean="0"/>
              <a:t>USER INTERFACE &amp; API</a:t>
            </a:r>
            <a:endParaRPr lang="en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018756"/>
              </p:ext>
            </p:extLst>
          </p:nvPr>
        </p:nvGraphicFramePr>
        <p:xfrm>
          <a:off x="345056" y="1385140"/>
          <a:ext cx="8212348" cy="3031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8695"/>
                <a:gridCol w="3209026"/>
                <a:gridCol w="2294627"/>
              </a:tblGrid>
              <a:tr h="567607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AWS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299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API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 API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(subset</a:t>
                      </a:r>
                      <a:r>
                        <a:rPr lang="en-US" sz="18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of Amazon EC2)</a:t>
                      </a:r>
                      <a:endParaRPr lang="en-US" sz="1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EC2 API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  <a:tr h="76662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CLI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Available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Available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  <a:tr h="76745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GUI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Horizon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Console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242904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ctrTitle"/>
          </p:nvPr>
        </p:nvSpPr>
        <p:spPr>
          <a:xfrm>
            <a:off x="2068850" y="1354750"/>
            <a:ext cx="5006400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BUSINESS CHARACTERISTICS</a:t>
            </a:r>
            <a:endParaRPr lang="en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/>
              <a:t>BATTLE 2</a:t>
            </a:r>
            <a:endParaRPr lang="en-US" sz="2800" dirty="0"/>
          </a:p>
        </p:txBody>
      </p:sp>
      <p:sp>
        <p:nvSpPr>
          <p:cNvPr id="5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229965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800" dirty="0" smtClean="0"/>
              <a:t>SERVICE LEVEL AGREEMENT</a:t>
            </a:r>
            <a:endParaRPr lang="en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909719"/>
              </p:ext>
            </p:extLst>
          </p:nvPr>
        </p:nvGraphicFramePr>
        <p:xfrm>
          <a:off x="345056" y="1643934"/>
          <a:ext cx="8469151" cy="25792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8695"/>
                <a:gridCol w="3209026"/>
                <a:gridCol w="2551430"/>
              </a:tblGrid>
              <a:tr h="567607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AWS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299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SLA Offering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Support</a:t>
                      </a:r>
                      <a: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from OpenStack Team</a:t>
                      </a:r>
                    </a:p>
                    <a:p>
                      <a:pPr algn="ctr"/>
                      <a:r>
                        <a:rPr lang="en-US" sz="16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(Red Hat offers 24/7 support)</a:t>
                      </a:r>
                      <a:endParaRPr lang="en-US" sz="12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99.5%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  <a:tr h="76662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High Availability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Available Zones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Available Zones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53950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800" dirty="0" smtClean="0"/>
              <a:t>OWNERSHIP OF DATA</a:t>
            </a:r>
            <a:endParaRPr lang="en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568903"/>
              </p:ext>
            </p:extLst>
          </p:nvPr>
        </p:nvGraphicFramePr>
        <p:xfrm>
          <a:off x="345056" y="1643934"/>
          <a:ext cx="8469151" cy="24573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8695"/>
                <a:gridCol w="3209026"/>
                <a:gridCol w="2551430"/>
              </a:tblGrid>
              <a:tr h="567607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AWS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299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Who owns the data?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You</a:t>
                      </a:r>
                      <a:endParaRPr lang="en-US" sz="12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You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  <a:tr h="76662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Who controls the data?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You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You but... </a:t>
                      </a:r>
                      <a:b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</a:br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AWS SLA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247496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200" dirty="0" smtClean="0"/>
              <a:t>ECOSYSTEM</a:t>
            </a:r>
            <a:endParaRPr lang="en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739007"/>
              </p:ext>
            </p:extLst>
          </p:nvPr>
        </p:nvGraphicFramePr>
        <p:xfrm>
          <a:off x="234902" y="1338503"/>
          <a:ext cx="8515794" cy="31584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66759"/>
                <a:gridCol w="3195955"/>
                <a:gridCol w="3053080"/>
              </a:tblGrid>
              <a:tr h="567607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AWS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299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You are not</a:t>
                      </a:r>
                      <a:r>
                        <a:rPr lang="en-US" sz="2800" baseline="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 alone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Partners who offer: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Operating Systems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Applications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Add-ons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Consulting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Developer support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Hardware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Community</a:t>
                      </a:r>
                      <a:endParaRPr lang="en-US" sz="11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Partners who offer: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Operating</a:t>
                      </a:r>
                      <a:r>
                        <a:rPr lang="en-US" sz="20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System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Applications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Add-ons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Consulting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Developer Support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424345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800" dirty="0" smtClean="0"/>
              <a:t>COST &amp; PRICING</a:t>
            </a:r>
            <a:endParaRPr lang="en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052700"/>
              </p:ext>
            </p:extLst>
          </p:nvPr>
        </p:nvGraphicFramePr>
        <p:xfrm>
          <a:off x="345056" y="1643934"/>
          <a:ext cx="8469151" cy="28536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39019"/>
                <a:gridCol w="3847382"/>
                <a:gridCol w="2982750"/>
              </a:tblGrid>
              <a:tr h="567607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OpenStack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AWS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299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7BD100"/>
                          </a:solidFill>
                          <a:latin typeface="Varela Round" panose="020B0604020202020204" charset="-79"/>
                          <a:cs typeface="Varela Round" panose="020B0604020202020204" charset="-79"/>
                        </a:rPr>
                        <a:t>Cost</a:t>
                      </a:r>
                      <a:endParaRPr lang="en-US" sz="2800" dirty="0">
                        <a:solidFill>
                          <a:srgbClr val="7BD100"/>
                        </a:solidFill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Purchase hardware and software</a:t>
                      </a:r>
                    </a:p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Receive support, maintenance,</a:t>
                      </a:r>
                      <a: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consulting</a:t>
                      </a:r>
                    </a:p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Do It Yourself</a:t>
                      </a:r>
                      <a:endParaRPr lang="en-US" sz="12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Credit</a:t>
                      </a:r>
                      <a: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 card billing by the minute/ hour</a:t>
                      </a:r>
                    </a:p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>
                          <a:latin typeface="Varela Round" panose="020B0604020202020204" charset="-79"/>
                          <a:cs typeface="Varela Round" panose="020B0604020202020204" charset="-79"/>
                        </a:rPr>
                        <a:t>Pre-purchased blocks of usage at other rates</a:t>
                      </a:r>
                      <a:endParaRPr lang="en-US" sz="2400" dirty="0">
                        <a:latin typeface="Varela Round" panose="020B0604020202020204" charset="-79"/>
                        <a:cs typeface="Varela Round" panose="020B0604020202020204" charset="-79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59259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ctrTitle" idx="4294967295"/>
          </p:nvPr>
        </p:nvSpPr>
        <p:spPr>
          <a:xfrm>
            <a:off x="905150" y="1110848"/>
            <a:ext cx="7333800" cy="981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Hello!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subTitle" idx="4294967295"/>
          </p:nvPr>
        </p:nvSpPr>
        <p:spPr>
          <a:xfrm>
            <a:off x="905150" y="2125570"/>
            <a:ext cx="7333800" cy="2664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3600" b="1" dirty="0" smtClean="0">
                <a:solidFill>
                  <a:srgbClr val="FFFFFF"/>
                </a:solidFill>
              </a:rPr>
              <a:t>I am Marcel Villanueva</a:t>
            </a:r>
            <a:endParaRPr lang="en" sz="3600" b="1" dirty="0">
              <a:solidFill>
                <a:srgbClr val="FFFFFF"/>
              </a:solidFill>
            </a:endParaRP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dirty="0" smtClean="0">
                <a:solidFill>
                  <a:srgbClr val="FFFFFF"/>
                </a:solidFill>
              </a:rPr>
              <a:t>Erasmus Mundus Master in PERCCOM</a:t>
            </a: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dirty="0" smtClean="0">
                <a:solidFill>
                  <a:srgbClr val="FFFFFF"/>
                </a:solidFill>
              </a:rPr>
              <a:t>marcel.villanueva@student.lut.fi</a:t>
            </a:r>
            <a:endParaRPr lang="en" sz="2400" dirty="0">
              <a:solidFill>
                <a:srgbClr val="FFFFFF"/>
              </a:solidFill>
            </a:endParaRP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dirty="0" smtClean="0">
                <a:solidFill>
                  <a:srgbClr val="FFFFFF"/>
                </a:solidFill>
              </a:rPr>
              <a:t/>
            </a:r>
            <a:br>
              <a:rPr lang="en" sz="2400" dirty="0" smtClean="0">
                <a:solidFill>
                  <a:srgbClr val="FFFFFF"/>
                </a:solidFill>
              </a:rPr>
            </a:br>
            <a:r>
              <a:rPr lang="en" sz="2400" dirty="0" smtClean="0">
                <a:solidFill>
                  <a:srgbClr val="FFFFFF"/>
                </a:solidFill>
              </a:rPr>
              <a:t>ITMO University, St. Petersburg, Russia</a:t>
            </a: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dirty="0" smtClean="0">
                <a:solidFill>
                  <a:srgbClr val="FFFFFF"/>
                </a:solidFill>
              </a:rPr>
              <a:t>Seminars June 2017</a:t>
            </a:r>
            <a:endParaRPr lang="en" sz="2400" dirty="0">
              <a:solidFill>
                <a:srgbClr val="FFFFFF"/>
              </a:solidFill>
            </a:endParaRPr>
          </a:p>
        </p:txBody>
      </p:sp>
      <p:sp>
        <p:nvSpPr>
          <p:cNvPr id="212" name="Shape 212"/>
          <p:cNvSpPr/>
          <p:nvPr/>
        </p:nvSpPr>
        <p:spPr>
          <a:xfrm>
            <a:off x="4353524" y="875800"/>
            <a:ext cx="437064" cy="437026"/>
          </a:xfrm>
          <a:custGeom>
            <a:avLst/>
            <a:gdLst/>
            <a:ahLst/>
            <a:cxnLst/>
            <a:rect l="0" t="0" r="0" b="0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ctrTitle"/>
          </p:nvPr>
        </p:nvSpPr>
        <p:spPr>
          <a:xfrm>
            <a:off x="2068850" y="1354750"/>
            <a:ext cx="5006400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USE CASES</a:t>
            </a:r>
            <a:endParaRPr lang="en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/>
              <a:t>BATTLE 3</a:t>
            </a:r>
            <a:endParaRPr lang="en-US" sz="2800" dirty="0"/>
          </a:p>
        </p:txBody>
      </p:sp>
      <p:sp>
        <p:nvSpPr>
          <p:cNvPr id="5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360363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800" dirty="0" smtClean="0"/>
              <a:t>OpenStack® vs. AWS? </a:t>
            </a:r>
            <a:endParaRPr lang="en" sz="2800" dirty="0"/>
          </a:p>
        </p:txBody>
      </p:sp>
      <p:sp>
        <p:nvSpPr>
          <p:cNvPr id="4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  <p:sp>
        <p:nvSpPr>
          <p:cNvPr id="5" name="Shape 253"/>
          <p:cNvSpPr txBox="1">
            <a:spLocks noGrp="1"/>
          </p:cNvSpPr>
          <p:nvPr>
            <p:ph type="body" idx="1"/>
          </p:nvPr>
        </p:nvSpPr>
        <p:spPr>
          <a:xfrm>
            <a:off x="587475" y="1224953"/>
            <a:ext cx="7969050" cy="305375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 u="sng" dirty="0" smtClean="0">
                <a:solidFill>
                  <a:srgbClr val="7BD100"/>
                </a:solidFill>
              </a:rPr>
              <a:t>COST</a:t>
            </a:r>
            <a:endParaRPr lang="en" b="1" u="sng" dirty="0">
              <a:solidFill>
                <a:srgbClr val="7BD100"/>
              </a:solidFill>
            </a:endParaRPr>
          </a:p>
          <a:p>
            <a:pPr marL="342900" indent="-342900"/>
            <a:r>
              <a:rPr lang="en" dirty="0" smtClean="0"/>
              <a:t>Can rapidly escalate in public cloud</a:t>
            </a:r>
          </a:p>
          <a:p>
            <a:pPr marL="342900" indent="-342900"/>
            <a:endParaRPr lang="en" dirty="0" smtClean="0"/>
          </a:p>
          <a:p>
            <a:pPr lvl="0">
              <a:buNone/>
            </a:pPr>
            <a:r>
              <a:rPr lang="en" b="1" u="sng" dirty="0" smtClean="0">
                <a:solidFill>
                  <a:srgbClr val="7BD100"/>
                </a:solidFill>
              </a:rPr>
              <a:t>MAINTENANCE</a:t>
            </a:r>
            <a:endParaRPr lang="en" b="1" u="sng" dirty="0">
              <a:solidFill>
                <a:srgbClr val="7BD100"/>
              </a:solidFill>
            </a:endParaRPr>
          </a:p>
          <a:p>
            <a:pPr marL="342900" indent="-342900"/>
            <a:r>
              <a:rPr lang="en" dirty="0" smtClean="0"/>
              <a:t>To maintain a private cloud, personnel &amp; capacity</a:t>
            </a:r>
          </a:p>
          <a:p>
            <a:pPr marL="342900" indent="-342900"/>
            <a:endParaRPr lang="en" dirty="0"/>
          </a:p>
          <a:p>
            <a:pPr>
              <a:buNone/>
            </a:pPr>
            <a:r>
              <a:rPr lang="en" b="1" u="sng" dirty="0" smtClean="0">
                <a:solidFill>
                  <a:srgbClr val="7BD100"/>
                </a:solidFill>
              </a:rPr>
              <a:t>SECURITY &amp; REGULATORIES</a:t>
            </a:r>
            <a:endParaRPr lang="en" b="1" u="sng" dirty="0">
              <a:solidFill>
                <a:srgbClr val="7BD100"/>
              </a:solidFill>
            </a:endParaRPr>
          </a:p>
          <a:p>
            <a:pPr marL="342900" indent="-342900"/>
            <a:r>
              <a:rPr lang="en" dirty="0" smtClean="0"/>
              <a:t>Requirements vary by industry and country</a:t>
            </a:r>
          </a:p>
          <a:p>
            <a:pPr marL="342900" indent="-342900"/>
            <a:r>
              <a:rPr lang="en" dirty="0" smtClean="0"/>
              <a:t>SOX, HIPAA, PCI-DSS, FedRAMP, FIPS, ISO 27001</a:t>
            </a:r>
            <a:endParaRPr lang="en" dirty="0"/>
          </a:p>
          <a:p>
            <a:pPr marL="342900" indent="-342900"/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55766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293298" y="1339865"/>
            <a:ext cx="8609162" cy="3568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en" sz="1800" dirty="0" smtClean="0"/>
              <a:t>Data retrieved June 5, 2017 from: &lt;</a:t>
            </a:r>
            <a:r>
              <a:rPr lang="en-US" sz="1800" dirty="0" smtClean="0"/>
              <a:t>http</a:t>
            </a:r>
            <a:r>
              <a:rPr lang="en-US" sz="1800" dirty="0"/>
              <a:t>://redhatstackblog.redhat.com/2015/05/13/public-vs-private-amazon-compared-to-openstack</a:t>
            </a:r>
            <a:r>
              <a:rPr lang="en-US" sz="1800" dirty="0" smtClean="0"/>
              <a:t>/&gt;</a:t>
            </a:r>
          </a:p>
          <a:p>
            <a:pPr lvl="0">
              <a:buNone/>
            </a:pPr>
            <a:endParaRPr lang="en" sz="1800" dirty="0" smtClean="0"/>
          </a:p>
          <a:p>
            <a:pPr lvl="0">
              <a:buNone/>
            </a:pPr>
            <a:r>
              <a:rPr lang="en" sz="1800" dirty="0" smtClean="0"/>
              <a:t>Data retrieved June 5, 2017 from: &lt;</a:t>
            </a:r>
            <a:r>
              <a:rPr lang="en-US" sz="1800" dirty="0" smtClean="0"/>
              <a:t>https</a:t>
            </a:r>
            <a:r>
              <a:rPr lang="en-US" sz="1800" dirty="0"/>
              <a:t>://</a:t>
            </a:r>
            <a:r>
              <a:rPr lang="en-US" sz="1800" dirty="0" smtClean="0"/>
              <a:t>www.openstack.org/videos/vancouver-2015/public-or-private-cloud-amazon-web-services-or-openstack-what-and-039s-the-difference-and-can-i-use-both&gt;</a:t>
            </a:r>
          </a:p>
          <a:p>
            <a:pPr lvl="0">
              <a:buNone/>
            </a:pPr>
            <a:endParaRPr lang="en" sz="1800" dirty="0" smtClean="0"/>
          </a:p>
          <a:p>
            <a:pPr lvl="0">
              <a:buNone/>
            </a:pPr>
            <a:r>
              <a:rPr lang="en" sz="1800" dirty="0" smtClean="0"/>
              <a:t>Data retrieved June 5, 2017 from: &lt;</a:t>
            </a:r>
            <a:r>
              <a:rPr lang="en-US" sz="1800" dirty="0"/>
              <a:t>https://www.forbes.com/sites/moorinsights/2016/10/24/3-reasons-why-an-openstack-private-cloud-may-cost-you-less-than-amazon-web-services-aws/#</a:t>
            </a:r>
            <a:r>
              <a:rPr lang="en-US" sz="1800" dirty="0" smtClean="0"/>
              <a:t>81d312648da6&gt;</a:t>
            </a:r>
            <a:endParaRPr lang="en" sz="1800" dirty="0"/>
          </a:p>
        </p:txBody>
      </p:sp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1063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200" dirty="0" smtClean="0"/>
              <a:t>REFERENCE</a:t>
            </a:r>
            <a:endParaRPr lang="en" sz="3200" dirty="0"/>
          </a:p>
        </p:txBody>
      </p:sp>
    </p:spTree>
    <p:extLst>
      <p:ext uri="{BB962C8B-B14F-4D97-AF65-F5344CB8AC3E}">
        <p14:creationId xmlns:p14="http://schemas.microsoft.com/office/powerpoint/2010/main" val="191048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ctrTitle" idx="4294967295"/>
          </p:nvPr>
        </p:nvSpPr>
        <p:spPr>
          <a:xfrm>
            <a:off x="905150" y="1110848"/>
            <a:ext cx="7333800" cy="981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Thanks!</a:t>
            </a:r>
          </a:p>
        </p:txBody>
      </p:sp>
      <p:sp>
        <p:nvSpPr>
          <p:cNvPr id="390" name="Shape 390"/>
          <p:cNvSpPr txBox="1">
            <a:spLocks noGrp="1"/>
          </p:cNvSpPr>
          <p:nvPr>
            <p:ph type="subTitle" idx="4294967295"/>
          </p:nvPr>
        </p:nvSpPr>
        <p:spPr>
          <a:xfrm>
            <a:off x="905150" y="2125570"/>
            <a:ext cx="7333800" cy="2664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3600" b="1" dirty="0">
                <a:solidFill>
                  <a:srgbClr val="FFFFFF"/>
                </a:solidFill>
              </a:rPr>
              <a:t>Any questions?</a:t>
            </a: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dirty="0">
                <a:solidFill>
                  <a:srgbClr val="FFFFFF"/>
                </a:solidFill>
              </a:rPr>
              <a:t>You can </a:t>
            </a:r>
            <a:r>
              <a:rPr lang="en" sz="2400" dirty="0" smtClean="0">
                <a:solidFill>
                  <a:srgbClr val="FFFFFF"/>
                </a:solidFill>
              </a:rPr>
              <a:t>reach me </a:t>
            </a:r>
            <a:r>
              <a:rPr lang="en" sz="2400" dirty="0">
                <a:solidFill>
                  <a:srgbClr val="FFFFFF"/>
                </a:solidFill>
              </a:rPr>
              <a:t>at</a:t>
            </a: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 dirty="0" smtClean="0">
                <a:solidFill>
                  <a:srgbClr val="FFFFFF"/>
                </a:solidFill>
              </a:rPr>
              <a:t>marcel.villanueva@student.lut.fi</a:t>
            </a:r>
            <a:endParaRPr lang="en" sz="2400" dirty="0">
              <a:solidFill>
                <a:srgbClr val="FFFFFF"/>
              </a:solidFill>
            </a:endParaRPr>
          </a:p>
        </p:txBody>
      </p:sp>
      <p:sp>
        <p:nvSpPr>
          <p:cNvPr id="391" name="Shape 391"/>
          <p:cNvSpPr/>
          <p:nvPr/>
        </p:nvSpPr>
        <p:spPr>
          <a:xfrm>
            <a:off x="4353524" y="875800"/>
            <a:ext cx="437064" cy="437026"/>
          </a:xfrm>
          <a:custGeom>
            <a:avLst/>
            <a:gdLst/>
            <a:ahLst/>
            <a:cxnLst/>
            <a:rect l="0" t="0" r="0" b="0"/>
            <a:pathLst>
              <a:path w="15290" h="15290" extrusionOk="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2035834" y="2386086"/>
            <a:ext cx="5248068" cy="8199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One key benefit to cloud computing is the ability to spin up compute, networking and storage quickly when users request these resources and similarly decommision when no longer needed.</a:t>
            </a:r>
            <a:endParaRPr lang="en" dirty="0"/>
          </a:p>
        </p:txBody>
      </p:sp>
      <p:sp>
        <p:nvSpPr>
          <p:cNvPr id="3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876989" y="1696288"/>
            <a:ext cx="7401463" cy="240988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/>
              <a:t> </a:t>
            </a:r>
            <a:r>
              <a:rPr lang="en" dirty="0" smtClean="0"/>
              <a:t>Compare services that the two 	platform provide.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 </a:t>
            </a:r>
            <a:r>
              <a:rPr lang="en" dirty="0" smtClean="0"/>
              <a:t>Compare business characterstics of 	AWS &amp; OpenStack.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 </a:t>
            </a:r>
            <a:r>
              <a:rPr lang="en" dirty="0" smtClean="0"/>
              <a:t>How to choose platform?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327" y="0"/>
            <a:ext cx="5152788" cy="1063500"/>
          </a:xfrm>
        </p:spPr>
        <p:txBody>
          <a:bodyPr/>
          <a:lstStyle/>
          <a:p>
            <a:r>
              <a:rPr lang="en-US" sz="3600" dirty="0" smtClean="0"/>
              <a:t>AGENDA</a:t>
            </a:r>
            <a:endParaRPr lang="en-US" sz="3600" dirty="0"/>
          </a:p>
        </p:txBody>
      </p:sp>
      <p:sp>
        <p:nvSpPr>
          <p:cNvPr id="5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ctrTitle" idx="4294967295"/>
          </p:nvPr>
        </p:nvSpPr>
        <p:spPr>
          <a:xfrm>
            <a:off x="1761425" y="2497750"/>
            <a:ext cx="5621100" cy="1159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6000" dirty="0"/>
              <a:t>BIG CONCEPT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type="subTitle" idx="4294967295"/>
          </p:nvPr>
        </p:nvSpPr>
        <p:spPr>
          <a:xfrm>
            <a:off x="1761425" y="3411553"/>
            <a:ext cx="5621100" cy="78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dirty="0" smtClean="0">
                <a:solidFill>
                  <a:srgbClr val="434343"/>
                </a:solidFill>
              </a:rPr>
              <a:t>Public vs Private, Amazon Web Service EC2 compared to OpenStack ®</a:t>
            </a:r>
            <a:endParaRPr lang="en" sz="1800" dirty="0">
              <a:solidFill>
                <a:srgbClr val="434343"/>
              </a:solidFill>
            </a:endParaRPr>
          </a:p>
        </p:txBody>
      </p:sp>
      <p:sp>
        <p:nvSpPr>
          <p:cNvPr id="236" name="Shape 236"/>
          <p:cNvSpPr/>
          <p:nvPr/>
        </p:nvSpPr>
        <p:spPr>
          <a:xfrm>
            <a:off x="4829320" y="2191341"/>
            <a:ext cx="285918" cy="273004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237" name="Shape 237"/>
          <p:cNvGrpSpPr/>
          <p:nvPr/>
        </p:nvGrpSpPr>
        <p:grpSpPr>
          <a:xfrm>
            <a:off x="4474179" y="924354"/>
            <a:ext cx="1224845" cy="1225165"/>
            <a:chOff x="6654650" y="3665275"/>
            <a:chExt cx="409100" cy="409125"/>
          </a:xfrm>
        </p:grpSpPr>
        <p:sp>
          <p:nvSpPr>
            <p:cNvPr id="238" name="Shape 238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0" t="0" r="0" b="0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39" name="Shape 239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0" t="0" r="0" b="0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240" name="Shape 240"/>
          <p:cNvGrpSpPr/>
          <p:nvPr/>
        </p:nvGrpSpPr>
        <p:grpSpPr>
          <a:xfrm rot="1057025">
            <a:off x="3294009" y="1621464"/>
            <a:ext cx="809251" cy="809312"/>
            <a:chOff x="570875" y="4322250"/>
            <a:chExt cx="443300" cy="443325"/>
          </a:xfrm>
        </p:grpSpPr>
        <p:sp>
          <p:nvSpPr>
            <p:cNvPr id="241" name="Shape 241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0" t="0" r="0" b="0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2" name="Shape 242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0" t="0" r="0" b="0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3" name="Shape 243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0" t="0" r="0" b="0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4" name="Shape 244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0" t="0" r="0" b="0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245" name="Shape 245"/>
          <p:cNvSpPr/>
          <p:nvPr/>
        </p:nvSpPr>
        <p:spPr>
          <a:xfrm rot="2466748">
            <a:off x="3384821" y="895790"/>
            <a:ext cx="397232" cy="379291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46" name="Shape 246"/>
          <p:cNvSpPr/>
          <p:nvPr/>
        </p:nvSpPr>
        <p:spPr>
          <a:xfrm rot="-1609378">
            <a:off x="3965759" y="1134439"/>
            <a:ext cx="285857" cy="272946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47" name="Shape 247"/>
          <p:cNvSpPr/>
          <p:nvPr/>
        </p:nvSpPr>
        <p:spPr>
          <a:xfrm rot="2926271">
            <a:off x="5699032" y="1350676"/>
            <a:ext cx="214096" cy="204426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48" name="Shape 248"/>
          <p:cNvSpPr/>
          <p:nvPr/>
        </p:nvSpPr>
        <p:spPr>
          <a:xfrm rot="-1609596">
            <a:off x="4680879" y="536717"/>
            <a:ext cx="192868" cy="184157"/>
          </a:xfrm>
          <a:custGeom>
            <a:avLst/>
            <a:gdLst/>
            <a:ahLst/>
            <a:cxnLst/>
            <a:rect l="0" t="0" r="0" b="0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7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mage.slidesharecdn.com/operatingopenstack-casestudyintherackspacecloudv2-140403184322-phpapp01/95/operating-openstack-case-study-in-the-rackspace-cloud-6-638.jpg?cb=139655072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55" b="13895"/>
          <a:stretch/>
        </p:blipFill>
        <p:spPr bwMode="auto">
          <a:xfrm>
            <a:off x="2336722" y="2799182"/>
            <a:ext cx="4481994" cy="212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438493" y="1236600"/>
            <a:ext cx="8278452" cy="351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sz="2400" dirty="0" smtClean="0"/>
              <a:t> A cloud operating system t</a:t>
            </a:r>
            <a:r>
              <a:rPr lang="en-US" sz="2400" dirty="0" smtClean="0"/>
              <a:t>ha</a:t>
            </a:r>
            <a:r>
              <a:rPr lang="en" sz="2400" dirty="0" smtClean="0"/>
              <a:t>t controls large pools of computing storage and network resources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sz="2400" dirty="0"/>
              <a:t> </a:t>
            </a:r>
            <a:r>
              <a:rPr lang="en" sz="2400" dirty="0" smtClean="0"/>
              <a:t>Managed through a dashboard or command line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sz="2400" dirty="0"/>
              <a:t> </a:t>
            </a:r>
            <a:r>
              <a:rPr lang="en" sz="2400" dirty="0" smtClean="0"/>
              <a:t>Empowers users to self provision usinf a GUI or CLI</a:t>
            </a:r>
            <a:endParaRPr lang="e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327" y="0"/>
            <a:ext cx="5152788" cy="1063500"/>
          </a:xfrm>
        </p:spPr>
        <p:txBody>
          <a:bodyPr/>
          <a:lstStyle/>
          <a:p>
            <a:r>
              <a:rPr lang="en-US" sz="3600" dirty="0" smtClean="0"/>
              <a:t>OPENSTACK ®</a:t>
            </a:r>
            <a:endParaRPr lang="en-US" sz="3600" dirty="0"/>
          </a:p>
        </p:txBody>
      </p:sp>
      <p:sp>
        <p:nvSpPr>
          <p:cNvPr id="5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213315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awscomputeblogimages.s3-us-west-2.amazonaws.com/aws_sam_introduct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952" y="3062414"/>
            <a:ext cx="6607534" cy="184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299016" y="1126944"/>
            <a:ext cx="8474045" cy="351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sz="2400" dirty="0" smtClean="0"/>
              <a:t> Provides a way to access servers, storage, databases and a broad set of application services over internet.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sz="2400" dirty="0" smtClean="0"/>
              <a:t>AWS owns and maintain the network- connected hardware required for these application service.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sz="2400" dirty="0"/>
              <a:t> </a:t>
            </a:r>
            <a:r>
              <a:rPr lang="en" sz="2400" dirty="0" smtClean="0"/>
              <a:t>You provision and use what you need.</a:t>
            </a:r>
            <a:endParaRPr lang="en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327" y="0"/>
            <a:ext cx="5152788" cy="1063500"/>
          </a:xfrm>
        </p:spPr>
        <p:txBody>
          <a:bodyPr/>
          <a:lstStyle/>
          <a:p>
            <a:r>
              <a:rPr lang="en-US" sz="2800" dirty="0" smtClean="0"/>
              <a:t>AMAZON WEB SERVICES</a:t>
            </a:r>
            <a:endParaRPr lang="en-US" sz="2800" dirty="0"/>
          </a:p>
        </p:txBody>
      </p:sp>
      <p:sp>
        <p:nvSpPr>
          <p:cNvPr id="5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108441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ctrTitle"/>
          </p:nvPr>
        </p:nvSpPr>
        <p:spPr>
          <a:xfrm>
            <a:off x="2068850" y="1354750"/>
            <a:ext cx="5006400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COMPARISON OF SERVICES</a:t>
            </a:r>
            <a:endParaRPr lang="en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/>
              <a:t>BATTLE 1</a:t>
            </a:r>
            <a:endParaRPr lang="en-US" sz="2800" dirty="0"/>
          </a:p>
        </p:txBody>
      </p:sp>
      <p:sp>
        <p:nvSpPr>
          <p:cNvPr id="5" name="Shape 218"/>
          <p:cNvSpPr txBox="1">
            <a:spLocks/>
          </p:cNvSpPr>
          <p:nvPr/>
        </p:nvSpPr>
        <p:spPr>
          <a:xfrm>
            <a:off x="299016" y="4751100"/>
            <a:ext cx="8557407" cy="78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2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Varela Round"/>
              <a:buNone/>
            </a:pPr>
            <a:r>
              <a:rPr lang="en" sz="1400" dirty="0" smtClean="0"/>
              <a:t>Marcel Lowell G. Villanueva     marcel.villanueva@student.lut.fi	ITMO Seminars	June 2017</a:t>
            </a:r>
            <a:endParaRPr lang="en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COMPARISON OF SERVICES</a:t>
            </a:r>
            <a:endParaRPr lang="en-US" sz="2000" dirty="0"/>
          </a:p>
        </p:txBody>
      </p:sp>
      <p:grpSp>
        <p:nvGrpSpPr>
          <p:cNvPr id="5" name="Shape 557"/>
          <p:cNvGrpSpPr/>
          <p:nvPr/>
        </p:nvGrpSpPr>
        <p:grpSpPr>
          <a:xfrm>
            <a:off x="563825" y="837785"/>
            <a:ext cx="1300166" cy="1252133"/>
            <a:chOff x="2583325" y="2972875"/>
            <a:chExt cx="462850" cy="445750"/>
          </a:xfrm>
          <a:solidFill>
            <a:srgbClr val="7BD100"/>
          </a:solidFill>
        </p:grpSpPr>
        <p:sp>
          <p:nvSpPr>
            <p:cNvPr id="6" name="Shape 558"/>
            <p:cNvSpPr/>
            <p:nvPr/>
          </p:nvSpPr>
          <p:spPr>
            <a:xfrm>
              <a:off x="2701775" y="3323350"/>
              <a:ext cx="225950" cy="95275"/>
            </a:xfrm>
            <a:custGeom>
              <a:avLst/>
              <a:gdLst/>
              <a:ahLst/>
              <a:cxnLst/>
              <a:rect l="0" t="0" r="0" b="0"/>
              <a:pathLst>
                <a:path w="9038" h="3811" extrusionOk="0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" name="Shape 559"/>
            <p:cNvSpPr/>
            <p:nvPr/>
          </p:nvSpPr>
          <p:spPr>
            <a:xfrm>
              <a:off x="2583325" y="2972875"/>
              <a:ext cx="462850" cy="337075"/>
            </a:xfrm>
            <a:custGeom>
              <a:avLst/>
              <a:gdLst/>
              <a:ahLst/>
              <a:cxnLst/>
              <a:rect l="0" t="0" r="0" b="0"/>
              <a:pathLst>
                <a:path w="18514" h="13483" extrusionOk="0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8" name="Shape 564"/>
          <p:cNvGrpSpPr/>
          <p:nvPr/>
        </p:nvGrpSpPr>
        <p:grpSpPr>
          <a:xfrm>
            <a:off x="4532016" y="2690125"/>
            <a:ext cx="1437389" cy="1063433"/>
            <a:chOff x="5255200" y="3006475"/>
            <a:chExt cx="511700" cy="378575"/>
          </a:xfrm>
          <a:solidFill>
            <a:srgbClr val="7BD100"/>
          </a:solidFill>
        </p:grpSpPr>
        <p:sp>
          <p:nvSpPr>
            <p:cNvPr id="9" name="Shape 565"/>
            <p:cNvSpPr/>
            <p:nvPr/>
          </p:nvSpPr>
          <p:spPr>
            <a:xfrm>
              <a:off x="5255200" y="3006475"/>
              <a:ext cx="349900" cy="349875"/>
            </a:xfrm>
            <a:custGeom>
              <a:avLst/>
              <a:gdLst/>
              <a:ahLst/>
              <a:cxnLst/>
              <a:rect l="0" t="0" r="0" b="0"/>
              <a:pathLst>
                <a:path w="13996" h="13995" extrusionOk="0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" name="Shape 566"/>
            <p:cNvSpPr/>
            <p:nvPr/>
          </p:nvSpPr>
          <p:spPr>
            <a:xfrm>
              <a:off x="5567825" y="3185975"/>
              <a:ext cx="199075" cy="199075"/>
            </a:xfrm>
            <a:custGeom>
              <a:avLst/>
              <a:gdLst/>
              <a:ahLst/>
              <a:cxnLst/>
              <a:rect l="0" t="0" r="0" b="0"/>
              <a:pathLst>
                <a:path w="7963" h="7963" extrusionOk="0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11" name="Shape 572"/>
          <p:cNvSpPr/>
          <p:nvPr/>
        </p:nvSpPr>
        <p:spPr>
          <a:xfrm>
            <a:off x="6344906" y="972408"/>
            <a:ext cx="905636" cy="1303607"/>
          </a:xfrm>
          <a:custGeom>
            <a:avLst/>
            <a:gdLst/>
            <a:ahLst/>
            <a:cxnLst/>
            <a:rect l="0" t="0" r="0" b="0"/>
            <a:pathLst>
              <a:path w="12896" h="18563" extrusionOk="0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rgbClr val="7BD1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2" name="Shape 637"/>
          <p:cNvSpPr/>
          <p:nvPr/>
        </p:nvSpPr>
        <p:spPr>
          <a:xfrm>
            <a:off x="1242829" y="2763004"/>
            <a:ext cx="1564217" cy="922840"/>
          </a:xfrm>
          <a:custGeom>
            <a:avLst/>
            <a:gdLst/>
            <a:ahLst/>
            <a:cxnLst/>
            <a:rect l="0" t="0" r="0" b="0"/>
            <a:pathLst>
              <a:path w="22274" h="13141" extrusionOk="0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rgbClr val="7BD1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13" name="Shape 667"/>
          <p:cNvGrpSpPr/>
          <p:nvPr/>
        </p:nvGrpSpPr>
        <p:grpSpPr>
          <a:xfrm>
            <a:off x="2980018" y="837785"/>
            <a:ext cx="1516251" cy="1454452"/>
            <a:chOff x="5241175" y="4959100"/>
            <a:chExt cx="539775" cy="517775"/>
          </a:xfrm>
          <a:solidFill>
            <a:srgbClr val="7BD100"/>
          </a:solidFill>
        </p:grpSpPr>
        <p:sp>
          <p:nvSpPr>
            <p:cNvPr id="14" name="Shape 668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" name="Shape 669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6" name="Shape 670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7" name="Shape 671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" name="Shape 672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" name="Shape 673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20" name="Text Placeholder 1"/>
          <p:cNvSpPr txBox="1">
            <a:spLocks/>
          </p:cNvSpPr>
          <p:nvPr/>
        </p:nvSpPr>
        <p:spPr>
          <a:xfrm>
            <a:off x="905983" y="2010157"/>
            <a:ext cx="1743366" cy="74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Varela Round"/>
              <a:buNone/>
              <a:defRPr sz="1400" b="0" i="0" u="none" strike="noStrike" cap="none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COMPUTE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Text Placeholder 1"/>
          <p:cNvSpPr txBox="1">
            <a:spLocks/>
          </p:cNvSpPr>
          <p:nvPr/>
        </p:nvSpPr>
        <p:spPr>
          <a:xfrm>
            <a:off x="3860221" y="1917835"/>
            <a:ext cx="2232733" cy="74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Varela Round"/>
              <a:buNone/>
              <a:defRPr sz="1400" b="0" i="0" u="none" strike="noStrike" cap="none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NETWORKING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Text Placeholder 1"/>
          <p:cNvSpPr txBox="1">
            <a:spLocks/>
          </p:cNvSpPr>
          <p:nvPr/>
        </p:nvSpPr>
        <p:spPr>
          <a:xfrm>
            <a:off x="6549350" y="1959378"/>
            <a:ext cx="2232733" cy="74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Varela Round"/>
              <a:buNone/>
              <a:defRPr sz="1400" b="0" i="0" u="none" strike="noStrike" cap="none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          IDENTITY &amp; SECURITY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3" name="Text Placeholder 1"/>
          <p:cNvSpPr txBox="1">
            <a:spLocks/>
          </p:cNvSpPr>
          <p:nvPr/>
        </p:nvSpPr>
        <p:spPr>
          <a:xfrm>
            <a:off x="1630280" y="3558506"/>
            <a:ext cx="2494286" cy="74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Varela Round"/>
              <a:buNone/>
              <a:defRPr sz="1400" b="0" i="0" u="none" strike="noStrike" cap="none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ORCHESTRATION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4" name="Text Placeholder 1"/>
          <p:cNvSpPr txBox="1">
            <a:spLocks/>
          </p:cNvSpPr>
          <p:nvPr/>
        </p:nvSpPr>
        <p:spPr>
          <a:xfrm>
            <a:off x="5209635" y="3596369"/>
            <a:ext cx="3176179" cy="74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Varela Round"/>
              <a:buNone/>
              <a:defRPr sz="1400" b="0" i="0" u="none" strike="noStrike" cap="none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R="0" lvl="1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24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R="0" lvl="3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R="0" lvl="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7BD100"/>
              </a:buClr>
              <a:buSzPct val="100000"/>
              <a:buFont typeface="Varela Round"/>
              <a:buChar char="×"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546973"/>
              </a:buClr>
              <a:buSzPct val="100000"/>
              <a:buFont typeface="Varela Round"/>
              <a:buNone/>
              <a:defRPr sz="1800" b="0" i="0" u="none" strike="noStrike" cap="none">
                <a:solidFill>
                  <a:srgbClr val="546973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</a:rPr>
              <a:t>USER INTERFACE &amp; API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ra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595</Words>
  <Application>Microsoft Office PowerPoint</Application>
  <PresentationFormat>On-screen Show (16:9)</PresentationFormat>
  <Paragraphs>169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Varela Round</vt:lpstr>
      <vt:lpstr>Iras template</vt:lpstr>
      <vt:lpstr>THE BATTLE OF CLOUDS Openstack vs. Amazon</vt:lpstr>
      <vt:lpstr>Hello!</vt:lpstr>
      <vt:lpstr>PowerPoint Presentation</vt:lpstr>
      <vt:lpstr>AGENDA</vt:lpstr>
      <vt:lpstr>BIG CONCEPT</vt:lpstr>
      <vt:lpstr>OPENSTACK ®</vt:lpstr>
      <vt:lpstr>AMAZON WEB SERVICES</vt:lpstr>
      <vt:lpstr>COMPARISON OF SERVICES</vt:lpstr>
      <vt:lpstr>PowerPoint Presentation</vt:lpstr>
      <vt:lpstr>COMPUTE</vt:lpstr>
      <vt:lpstr>NETWORKING</vt:lpstr>
      <vt:lpstr>IDENTITY &amp; SECURITY</vt:lpstr>
      <vt:lpstr>ORCHESTRATION</vt:lpstr>
      <vt:lpstr>USER INTERFACE &amp; API</vt:lpstr>
      <vt:lpstr>BUSINESS CHARACTERISTICS</vt:lpstr>
      <vt:lpstr>SERVICE LEVEL AGREEMENT</vt:lpstr>
      <vt:lpstr>OWNERSHIP OF DATA</vt:lpstr>
      <vt:lpstr>ECOSYSTEM</vt:lpstr>
      <vt:lpstr>COST &amp; PRICING</vt:lpstr>
      <vt:lpstr>USE CASES</vt:lpstr>
      <vt:lpstr>OpenStack® vs. AWS? </vt:lpstr>
      <vt:lpstr>REFERENCE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Marcel Lowell Villanueva</dc:creator>
  <cp:lastModifiedBy>Marcel Lowell Villanueva</cp:lastModifiedBy>
  <cp:revision>20</cp:revision>
  <dcterms:modified xsi:type="dcterms:W3CDTF">2017-06-06T04:45:33Z</dcterms:modified>
</cp:coreProperties>
</file>