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9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4" r:id="rId16"/>
    <p:sldId id="292" r:id="rId1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F2"/>
    <a:srgbClr val="D4E3F7"/>
    <a:srgbClr val="DDDDDD"/>
    <a:srgbClr val="EAEAEA"/>
    <a:srgbClr val="96B8D6"/>
    <a:srgbClr val="B4CCE2"/>
    <a:srgbClr val="0033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C94BA-4CA7-451E-A6A8-ACFE9D8A8D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8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6C91A-CF79-4582-ABDE-79F9226478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NoSQL was a term coined by Eric Evans.  He states that ‘… but the whole point of seeking alternatives is that you need to solve a problem that relational databases are a bad fit for. …</a:t>
            </a:r>
          </a:p>
          <a:p>
            <a:r>
              <a:rPr lang="en-US" altLang="en-US"/>
              <a:t>-&gt; This is why people are continually interpreting nosql to be </a:t>
            </a:r>
            <a:r>
              <a:rPr lang="en-US" altLang="en-US" i="1"/>
              <a:t>anti-RDBMS</a:t>
            </a:r>
            <a:r>
              <a:rPr lang="en-US" altLang="en-US"/>
              <a:t>, it's the only rational conclusion when the only thing some of these projects share in common is that they are </a:t>
            </a:r>
            <a:r>
              <a:rPr lang="en-US" altLang="en-US" i="1"/>
              <a:t>not relational databases</a:t>
            </a:r>
            <a:r>
              <a:rPr lang="en-US" altLang="en-US"/>
              <a:t>.’  </a:t>
            </a:r>
          </a:p>
          <a:p>
            <a:r>
              <a:rPr lang="en-US" altLang="en-US"/>
              <a:t>-&gt; Emil Elfrem stated it is not a ‘NO’ SQL but more of a ‘Not Only” SQL.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6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44586-1F53-412C-9897-FB17A330F86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http://en.wikipedia.org/wiki/Eventual_consistency</a:t>
            </a:r>
          </a:p>
          <a:p>
            <a:r>
              <a:rPr lang="en-US" altLang="en-US"/>
              <a:t>-&gt; http://www.allthingsdistributed.com/2008/12/eventually_consistent.html</a:t>
            </a:r>
          </a:p>
          <a:p>
            <a:endParaRPr lang="en-US" altLang="en-US"/>
          </a:p>
          <a:p>
            <a:r>
              <a:rPr lang="en-US" altLang="en-US"/>
              <a:t>The types of large systems based on CAP aren't ACID they are BASE (http://queue.acm.org/detail.cfm?id=1394128):</a:t>
            </a:r>
            <a:br>
              <a:rPr lang="en-US" altLang="en-US"/>
            </a:br>
            <a:r>
              <a:rPr lang="en-US" altLang="en-US"/>
              <a:t>* Basically Available - system seems to work all the time</a:t>
            </a:r>
            <a:br>
              <a:rPr lang="en-US" altLang="en-US"/>
            </a:br>
            <a:r>
              <a:rPr lang="en-US" altLang="en-US"/>
              <a:t>* Soft State - it doesn't have to be consistent all the time</a:t>
            </a:r>
            <a:br>
              <a:rPr lang="en-US" altLang="en-US"/>
            </a:br>
            <a:r>
              <a:rPr lang="en-US" altLang="en-US"/>
              <a:t>* Eventually Consistent - becomes consistent at some later time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Everyone who builds big applications builds them on CAP and BASE: Google, Yahoo, Facebook, Amazon, eBay, etc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9EE5B-DD46-4F44-B732-53B3DF67C32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4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B0FD18-9E52-45AB-88F7-792BEBAB2D21}" type="slidenum">
              <a:rPr lang="en-GB" altLang="en-US" sz="1200">
                <a:latin typeface="Helvetica 35 Thin" pitchFamily="34" charset="0"/>
              </a:rPr>
              <a:pPr eaLnBrk="1" hangingPunct="1"/>
              <a:t>8</a:t>
            </a:fld>
            <a:endParaRPr lang="en-GB" altLang="en-US" sz="1200">
              <a:latin typeface="Helvetica 35 Thin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7385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8C7982-1F5E-4BC0-95F7-629E8E143BB3}" type="slidenum">
              <a:rPr lang="en-GB" altLang="en-US" sz="1200">
                <a:latin typeface="Helvetica 35 Thin" pitchFamily="34" charset="0"/>
              </a:rPr>
              <a:pPr eaLnBrk="1" hangingPunct="1"/>
              <a:t>9</a:t>
            </a:fld>
            <a:endParaRPr lang="en-GB" altLang="en-US" sz="1200">
              <a:latin typeface="Helvetica 35 Thin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4246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irc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38588"/>
            <a:ext cx="37306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4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735263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8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7275" y="327025"/>
            <a:ext cx="1736725" cy="5249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100" y="327025"/>
            <a:ext cx="5057775" cy="5249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4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8763" y="1538288"/>
            <a:ext cx="616585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27524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8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6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9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circle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763" y="1538288"/>
            <a:ext cx="6165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327025"/>
            <a:ext cx="6946900" cy="10175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6"/>
          <p:cNvSpPr>
            <a:spLocks noChangeArrowheads="1"/>
          </p:cNvSpPr>
          <p:nvPr userDrawn="1"/>
        </p:nvSpPr>
        <p:spPr bwMode="auto">
          <a:xfrm>
            <a:off x="1371600" y="6324600"/>
            <a:ext cx="1365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3399"/>
                </a:solidFill>
              </a:rPr>
              <a:t>www.company.com</a:t>
            </a:r>
            <a:endParaRPr lang="fr-FR" altLang="en-US">
              <a:solidFill>
                <a:srgbClr val="003399"/>
              </a:solidFill>
            </a:endParaRPr>
          </a:p>
        </p:txBody>
      </p:sp>
      <p:sp>
        <p:nvSpPr>
          <p:cNvPr id="1030" name="Oval 37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reka.co/blog/apache-cassandra-advantages/" TargetMode="External"/><Relationship Id="rId7" Type="http://schemas.openxmlformats.org/officeDocument/2006/relationships/hyperlink" Target="https://www.quora.com/What-are-the-pros-and-cons-of-using-the-Cassandra-database" TargetMode="External"/><Relationship Id="rId2" Type="http://schemas.openxmlformats.org/officeDocument/2006/relationships/hyperlink" Target="http://www.datastax.com/dev/blog/multi-datacenter-repl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redo.com/fulfilling-promise-apache-cassandra/" TargetMode="External"/><Relationship Id="rId5" Type="http://schemas.openxmlformats.org/officeDocument/2006/relationships/hyperlink" Target="https://www.digitalocean.com/community/tutorials/how-to-install-cassandra-and-run-a-single-node-cluster-on-ubuntu-14-04" TargetMode="External"/><Relationship Id="rId4" Type="http://schemas.openxmlformats.org/officeDocument/2006/relationships/hyperlink" Target="https://en.wikipedia.org/wiki/Apache_Cassand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cs.datastax.com/en/cassandra/3.x/cassandra/dml/dmlHowDataWritte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6243781" y="5809674"/>
            <a:ext cx="2216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Carl </a:t>
            </a:r>
            <a:r>
              <a:rPr lang="en-US" altLang="en-US" dirty="0" err="1" smtClean="0"/>
              <a:t>Kugblenu</a:t>
            </a:r>
            <a:endParaRPr lang="en-US" altLang="en-US" dirty="0" smtClean="0"/>
          </a:p>
          <a:p>
            <a:pPr algn="l" eaLnBrk="1" hangingPunct="1"/>
            <a:r>
              <a:rPr lang="en-US" altLang="en-US" dirty="0" smtClean="0"/>
              <a:t>ITMO University – St. </a:t>
            </a:r>
            <a:r>
              <a:rPr lang="en-US" altLang="en-US" dirty="0" err="1" smtClean="0"/>
              <a:t>Petersbury</a:t>
            </a:r>
            <a:endParaRPr lang="fr-FR" altLang="en-US" dirty="0"/>
          </a:p>
        </p:txBody>
      </p:sp>
      <p:pic>
        <p:nvPicPr>
          <p:cNvPr id="5" name="Picture 4" descr="https://upload.wikimedia.org/wikipedia/commons/thumb/5/5e/Cassandra_logo.svg/1280px-Cassandr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9" y="250537"/>
            <a:ext cx="3604661" cy="24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1302326" y="2666787"/>
            <a:ext cx="7389091" cy="1074737"/>
          </a:xfrm>
        </p:spPr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dirty="0"/>
              <a:t>free and open-source distributed NoSQL database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86249" y="250537"/>
            <a:ext cx="2216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Computer Clusters and Grids</a:t>
            </a:r>
          </a:p>
          <a:p>
            <a:pPr algn="l"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Prof. Andrey </a:t>
            </a:r>
            <a:r>
              <a:rPr lang="en-US" altLang="en-US" dirty="0" err="1" smtClean="0">
                <a:solidFill>
                  <a:schemeClr val="tx1">
                    <a:lumMod val="50000"/>
                  </a:schemeClr>
                </a:solidFill>
              </a:rPr>
              <a:t>Shevel</a:t>
            </a:r>
            <a:endParaRPr lang="fr-FR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51973" y="484909"/>
            <a:ext cx="7200900" cy="628650"/>
          </a:xfrm>
        </p:spPr>
        <p:txBody>
          <a:bodyPr/>
          <a:lstStyle/>
          <a:p>
            <a:r>
              <a:rPr lang="en-AU" altLang="en-US" smtClean="0"/>
              <a:t>Internode Communication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56408" y="1510722"/>
            <a:ext cx="7367155" cy="4622223"/>
          </a:xfrm>
        </p:spPr>
        <p:txBody>
          <a:bodyPr/>
          <a:lstStyle/>
          <a:p>
            <a:r>
              <a:rPr lang="en-AU" altLang="en-US" dirty="0" smtClean="0"/>
              <a:t>Cassandra uses Gossip communication protocol in which nodes periodically exchange state information about themselves and other nodes they know about </a:t>
            </a:r>
          </a:p>
          <a:p>
            <a:r>
              <a:rPr lang="en-AU" altLang="en-US" dirty="0" smtClean="0"/>
              <a:t>Gossip messages are versioned </a:t>
            </a:r>
          </a:p>
          <a:p>
            <a:pPr lvl="1"/>
            <a:r>
              <a:rPr lang="en-AU" altLang="en-US" dirty="0" smtClean="0"/>
              <a:t>During a gossip exchange, older information is overwritten with the most current state for a particular node</a:t>
            </a:r>
          </a:p>
          <a:p>
            <a:endParaRPr lang="en-AU" altLang="en-US" dirty="0" smtClean="0"/>
          </a:p>
        </p:txBody>
      </p:sp>
      <p:pic>
        <p:nvPicPr>
          <p:cNvPr id="13314" name="Picture 2" descr="Image result for gossip proto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4475017"/>
            <a:ext cx="2382982" cy="23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03382"/>
            <a:ext cx="7200900" cy="675715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pic>
        <p:nvPicPr>
          <p:cNvPr id="34820" name="Picture 4" descr="Image result for cassandra data mo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34" y="1325418"/>
            <a:ext cx="6947366" cy="44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9" y="6294990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18" y="498271"/>
            <a:ext cx="7200900" cy="635374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96036"/>
            <a:ext cx="7200900" cy="336176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Write Speeds</a:t>
            </a:r>
          </a:p>
          <a:p>
            <a:endParaRPr lang="en-US" dirty="0" smtClean="0"/>
          </a:p>
          <a:p>
            <a:r>
              <a:rPr lang="en-US" dirty="0"/>
              <a:t>Multi-DC </a:t>
            </a:r>
            <a:r>
              <a:rPr lang="en-US" dirty="0" smtClean="0"/>
              <a:t>Replication</a:t>
            </a:r>
          </a:p>
          <a:p>
            <a:endParaRPr lang="en-US" dirty="0" smtClean="0"/>
          </a:p>
          <a:p>
            <a:r>
              <a:rPr lang="en-US" dirty="0" smtClean="0"/>
              <a:t>Tunable Consistency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7" y="6147209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791" y="420255"/>
            <a:ext cx="7200900" cy="762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Drawbacks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791" y="1666381"/>
            <a:ext cx="7200900" cy="387543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Ad-Hoc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Aggregations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Unpredictable Performance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JVM Based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2" y="6341172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972" y="569997"/>
            <a:ext cx="7200900" cy="62528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72" y="1841466"/>
            <a:ext cx="7200900" cy="3351680"/>
          </a:xfrm>
        </p:spPr>
        <p:txBody>
          <a:bodyPr/>
          <a:lstStyle/>
          <a:p>
            <a:r>
              <a:rPr lang="en-US" dirty="0" smtClean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Immutable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where updates and deletions are the exception rather than the rule</a:t>
            </a:r>
            <a:r>
              <a:rPr lang="en-US" dirty="0" smtClean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High-throughput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firehoses of immutable events such as </a:t>
            </a:r>
            <a:r>
              <a:rPr lang="en-US" dirty="0" smtClean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personalization,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 detection, time series and IOT/sensors</a:t>
            </a:r>
            <a:r>
              <a:rPr lang="en-US" dirty="0" smtClean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7" y="6341172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382" y="327025"/>
            <a:ext cx="7878618" cy="799811"/>
          </a:xfrm>
        </p:spPr>
        <p:txBody>
          <a:bodyPr/>
          <a:lstStyle/>
          <a:p>
            <a:r>
              <a:rPr lang="en-US" dirty="0" smtClean="0"/>
              <a:t>Demo Deployment</a:t>
            </a:r>
            <a:endParaRPr lang="en-US" dirty="0"/>
          </a:p>
        </p:txBody>
      </p:sp>
      <p:pic>
        <p:nvPicPr>
          <p:cNvPr id="20482" name="Picture 2" descr="Image result for 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7" y="2225964"/>
            <a:ext cx="8628212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554691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6291"/>
            <a:ext cx="7200900" cy="3331509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http://cassandra.apache.org/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www.datastax.com/dev/blog/multi-datacenter-replication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www.datastax.com/dev/blog/multi-datacenter-replication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https://www.edureka.co/blog/apache-cassandra-advantages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en.wikipedia.org/wiki/Apache_Cassandra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www.digitalocean.com/community/tutorials/how-to-install-cassandra-and-run-a-single-node-cluster-on-ubuntu-14-04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https://opencredo.com/fulfilling-promise-apache-cassandra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www.quora.com/What-are-the-pros-and-cons-of-using-the-Cassandra-database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00" y="327025"/>
            <a:ext cx="6946900" cy="688975"/>
          </a:xfrm>
        </p:spPr>
        <p:txBody>
          <a:bodyPr/>
          <a:lstStyle/>
          <a:p>
            <a:r>
              <a:rPr lang="en-US" altLang="en-US"/>
              <a:t>What is NoSQL?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dirty="0"/>
              <a:t>Stands for </a:t>
            </a:r>
            <a:r>
              <a:rPr lang="en-US" altLang="en-US" sz="1800" b="1" dirty="0"/>
              <a:t>N</a:t>
            </a:r>
            <a:r>
              <a:rPr lang="en-US" altLang="en-US" sz="1800" dirty="0"/>
              <a:t>ot </a:t>
            </a:r>
            <a:r>
              <a:rPr lang="en-US" altLang="en-US" sz="1800" b="1" dirty="0"/>
              <a:t>O</a:t>
            </a:r>
            <a:r>
              <a:rPr lang="en-US" altLang="en-US" sz="1800" dirty="0"/>
              <a:t>nly </a:t>
            </a:r>
            <a:r>
              <a:rPr lang="en-US" altLang="en-US" sz="1800" b="1" dirty="0"/>
              <a:t>SQL</a:t>
            </a:r>
          </a:p>
          <a:p>
            <a:r>
              <a:rPr lang="en-US" altLang="en-US" sz="1800" dirty="0"/>
              <a:t>Class of non-relational data storage systems</a:t>
            </a:r>
          </a:p>
          <a:p>
            <a:r>
              <a:rPr lang="en-US" altLang="en-US" sz="1800" dirty="0"/>
              <a:t>Usually do not require a fixed table schema nor do they use the concept of joins</a:t>
            </a:r>
          </a:p>
        </p:txBody>
      </p:sp>
      <p:pic>
        <p:nvPicPr>
          <p:cNvPr id="10242" name="Picture 2" descr="Image result for nosq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08" y="3557588"/>
            <a:ext cx="5749192" cy="2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49" y="1445907"/>
            <a:ext cx="6992097" cy="524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049" y="474807"/>
            <a:ext cx="6946900" cy="688975"/>
          </a:xfrm>
        </p:spPr>
        <p:txBody>
          <a:bodyPr/>
          <a:lstStyle/>
          <a:p>
            <a:r>
              <a:rPr lang="en-US" altLang="en-US" dirty="0" smtClean="0"/>
              <a:t>Distributed Database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543504"/>
            <a:ext cx="6946900" cy="629513"/>
          </a:xfrm>
        </p:spPr>
        <p:txBody>
          <a:bodyPr/>
          <a:lstStyle/>
          <a:p>
            <a:r>
              <a:rPr lang="en-US" altLang="en-US"/>
              <a:t>Eventual Consistency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/>
              <a:t>When </a:t>
            </a:r>
            <a:r>
              <a:rPr lang="en-US" altLang="en-US" sz="1800" dirty="0"/>
              <a:t>no updates occur for a long period of time, eventually all updates will propagate through the system and all the nodes will be </a:t>
            </a:r>
            <a:r>
              <a:rPr lang="en-US" altLang="en-US" sz="1800" dirty="0" smtClean="0"/>
              <a:t>consistent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Known as BASE (</a:t>
            </a:r>
            <a:r>
              <a:rPr lang="en-US" altLang="en-US" sz="1800" b="1" dirty="0"/>
              <a:t>B</a:t>
            </a:r>
            <a:r>
              <a:rPr lang="en-US" altLang="en-US" sz="1800" dirty="0"/>
              <a:t>asically </a:t>
            </a:r>
            <a:r>
              <a:rPr lang="en-US" altLang="en-US" sz="1800" b="1" dirty="0"/>
              <a:t>A</a:t>
            </a:r>
            <a:r>
              <a:rPr lang="en-US" altLang="en-US" sz="1800" dirty="0"/>
              <a:t>vailable, </a:t>
            </a:r>
            <a:r>
              <a:rPr lang="en-US" altLang="en-US" sz="1800" b="1" dirty="0"/>
              <a:t>S</a:t>
            </a:r>
            <a:r>
              <a:rPr lang="en-US" altLang="en-US" sz="1800" dirty="0"/>
              <a:t>oft state, </a:t>
            </a:r>
            <a:r>
              <a:rPr lang="en-US" altLang="en-US" sz="1800" b="1" dirty="0"/>
              <a:t>E</a:t>
            </a:r>
            <a:r>
              <a:rPr lang="en-US" altLang="en-US" sz="1800" dirty="0"/>
              <a:t>ventual consistency), as opposed to ACID</a:t>
            </a:r>
          </a:p>
        </p:txBody>
      </p:sp>
      <p:pic>
        <p:nvPicPr>
          <p:cNvPr id="11266" name="Picture 2" descr="Image result for eventual 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63" y="3487234"/>
            <a:ext cx="4620203" cy="30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881" y="480290"/>
            <a:ext cx="6946900" cy="720437"/>
          </a:xfrm>
        </p:spPr>
        <p:txBody>
          <a:bodyPr/>
          <a:lstStyle/>
          <a:p>
            <a:r>
              <a:rPr lang="en-US" altLang="en-US"/>
              <a:t>Cassandra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607272" y="1602942"/>
            <a:ext cx="6165850" cy="4038600"/>
          </a:xfrm>
        </p:spPr>
        <p:txBody>
          <a:bodyPr/>
          <a:lstStyle/>
          <a:p>
            <a:r>
              <a:rPr lang="en-US" altLang="en-US" sz="1800" dirty="0"/>
              <a:t>Originally developed at </a:t>
            </a:r>
            <a:r>
              <a:rPr lang="en-US" altLang="en-US" sz="1800" dirty="0" smtClean="0"/>
              <a:t>Facebook</a:t>
            </a:r>
          </a:p>
          <a:p>
            <a:endParaRPr lang="en-US" altLang="en-US" sz="1800" dirty="0"/>
          </a:p>
          <a:p>
            <a:r>
              <a:rPr lang="en-US" altLang="en-US" sz="1800" dirty="0"/>
              <a:t>Follows the </a:t>
            </a:r>
            <a:r>
              <a:rPr lang="en-US" altLang="en-US" sz="1800" dirty="0" err="1"/>
              <a:t>BigTable</a:t>
            </a:r>
            <a:r>
              <a:rPr lang="en-US" altLang="en-US" sz="1800" dirty="0"/>
              <a:t> data model: column-oriented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Uses </a:t>
            </a:r>
            <a:r>
              <a:rPr lang="en-US" altLang="en-US" sz="1800" dirty="0"/>
              <a:t>the Dynamo Eventual Consistency model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Written </a:t>
            </a:r>
            <a:r>
              <a:rPr lang="en-US" altLang="en-US" sz="1800" dirty="0"/>
              <a:t>in Java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Open-sourced </a:t>
            </a:r>
            <a:r>
              <a:rPr lang="en-US" altLang="en-US" sz="1800" dirty="0"/>
              <a:t>and exists within the Apache </a:t>
            </a:r>
            <a:r>
              <a:rPr lang="en-US" altLang="en-US" sz="1800" dirty="0" smtClean="0"/>
              <a:t>family</a:t>
            </a:r>
            <a:endParaRPr lang="en-US" altLang="en-US" sz="1800" dirty="0"/>
          </a:p>
        </p:txBody>
      </p:sp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7" y="6341172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89" y="521854"/>
            <a:ext cx="7200900" cy="635374"/>
          </a:xfrm>
        </p:spPr>
        <p:txBody>
          <a:bodyPr/>
          <a:lstStyle/>
          <a:p>
            <a:r>
              <a:rPr lang="en-US" dirty="0" smtClean="0"/>
              <a:t>Why Use Cassandra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053" y="1157227"/>
            <a:ext cx="7311736" cy="54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475673"/>
            <a:ext cx="7200900" cy="554691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1" y="1030364"/>
            <a:ext cx="7200900" cy="4954799"/>
          </a:xfrm>
        </p:spPr>
        <p:txBody>
          <a:bodyPr/>
          <a:lstStyle/>
          <a:p>
            <a:r>
              <a:rPr lang="en-US" sz="2000" b="1" dirty="0" smtClean="0"/>
              <a:t>Fault Tolerant Architecture</a:t>
            </a:r>
            <a:r>
              <a:rPr lang="en-US" sz="2000" dirty="0" smtClean="0"/>
              <a:t>: </a:t>
            </a:r>
            <a:r>
              <a:rPr lang="en-US" sz="2000" dirty="0"/>
              <a:t>Cassandra has no single point of failure. Every node in the cluster is identical and can run on commodity </a:t>
            </a:r>
            <a:r>
              <a:rPr lang="en-US" sz="2000" dirty="0" smtClean="0"/>
              <a:t>hardware.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Performant</a:t>
            </a:r>
            <a:r>
              <a:rPr lang="en-US" sz="2000" dirty="0" smtClean="0"/>
              <a:t>: </a:t>
            </a:r>
            <a:r>
              <a:rPr lang="en-US" sz="2000" dirty="0"/>
              <a:t>Cassandra supports very high throughput. In particular the Cassandra </a:t>
            </a:r>
            <a:r>
              <a:rPr lang="en-US" sz="2000" dirty="0">
                <a:hlinkClick r:id="rId2"/>
              </a:rPr>
              <a:t>write path</a:t>
            </a:r>
            <a:r>
              <a:rPr lang="en-US" sz="2000" dirty="0"/>
              <a:t> allows for high performance, robust writes.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Resilience</a:t>
            </a:r>
            <a:r>
              <a:rPr lang="en-US" sz="2000" dirty="0" smtClean="0"/>
              <a:t>: </a:t>
            </a:r>
            <a:r>
              <a:rPr lang="en-US" sz="2000" dirty="0"/>
              <a:t>Data is automatically replicated to multiple </a:t>
            </a:r>
            <a:r>
              <a:rPr lang="en-US" sz="2000" dirty="0" smtClean="0"/>
              <a:t>nodes </a:t>
            </a:r>
          </a:p>
          <a:p>
            <a:endParaRPr lang="en-US" sz="2000" b="1" dirty="0"/>
          </a:p>
          <a:p>
            <a:r>
              <a:rPr lang="en-US" sz="2000" b="1" dirty="0" smtClean="0"/>
              <a:t>Scalable</a:t>
            </a:r>
            <a:r>
              <a:rPr lang="en-US" sz="2000" dirty="0"/>
              <a:t>: Cassandra is horizontally scalable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Flexible </a:t>
            </a:r>
            <a:r>
              <a:rPr lang="en-US" sz="2000" b="1" dirty="0"/>
              <a:t>data storage: </a:t>
            </a:r>
            <a:r>
              <a:rPr lang="en-US" sz="2000" dirty="0"/>
              <a:t>Cassandra accommodates all possible data formats including: structured, semi-structured, and unstructured.</a:t>
            </a:r>
          </a:p>
        </p:txBody>
      </p:sp>
      <p:pic>
        <p:nvPicPr>
          <p:cNvPr id="4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7" y="6341172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xfrm>
            <a:off x="1431768" y="586509"/>
            <a:ext cx="7200900" cy="5033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 smtClean="0">
                <a:latin typeface="Calibri" panose="020F0502020204030204" pitchFamily="34" charset="0"/>
              </a:rPr>
              <a:t>Architecture</a:t>
            </a:r>
            <a:endParaRPr lang="en-GB" altLang="fr-FR" dirty="0" smtClean="0">
              <a:latin typeface="Calibri" panose="020F0502020204030204" pitchFamily="34" charset="0"/>
            </a:endParaRPr>
          </a:p>
        </p:txBody>
      </p:sp>
      <p:sp>
        <p:nvSpPr>
          <p:cNvPr id="13316" name="Rectangle 10"/>
          <p:cNvSpPr>
            <a:spLocks noGrp="1" noChangeArrowheads="1"/>
          </p:cNvSpPr>
          <p:nvPr>
            <p:ph idx="1"/>
          </p:nvPr>
        </p:nvSpPr>
        <p:spPr>
          <a:xfrm>
            <a:off x="1164011" y="2007395"/>
            <a:ext cx="7902668" cy="3516755"/>
          </a:xfrm>
        </p:spPr>
        <p:txBody>
          <a:bodyPr>
            <a:normAutofit/>
          </a:bodyPr>
          <a:lstStyle/>
          <a:p>
            <a:pPr marL="314325" lvl="2" indent="0">
              <a:spcAft>
                <a:spcPct val="50000"/>
              </a:spcAft>
              <a:buClr>
                <a:schemeClr val="tx2"/>
              </a:buClr>
              <a:buSzPct val="70000"/>
              <a:buNone/>
            </a:pPr>
            <a:endParaRPr lang="fr-FR" altLang="fr-FR" dirty="0">
              <a:latin typeface="Calibri" panose="020F0502020204030204" pitchFamily="34" charset="0"/>
            </a:endParaRPr>
          </a:p>
          <a:p>
            <a:pPr marL="145256" lvl="1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sz="1800" dirty="0">
              <a:latin typeface="Calibri" panose="020F0502020204030204" pitchFamily="34" charset="0"/>
            </a:endParaRPr>
          </a:p>
          <a:p>
            <a:pPr marL="145256" lvl="1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sz="1800" dirty="0">
              <a:latin typeface="Calibri" panose="020F0502020204030204" pitchFamily="34" charset="0"/>
            </a:endParaRPr>
          </a:p>
          <a:p>
            <a:pPr marL="459581" lvl="2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b="1" dirty="0"/>
          </a:p>
          <a:p>
            <a:pPr marL="145256" lvl="1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sz="1800" b="1" dirty="0"/>
          </a:p>
          <a:p>
            <a:pPr marL="459581" lvl="2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b="1" u="sng" dirty="0"/>
          </a:p>
          <a:p>
            <a:pPr marL="459581" lvl="2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dirty="0"/>
          </a:p>
          <a:p>
            <a:pPr marL="459581" lvl="2" indent="-145256">
              <a:spcAft>
                <a:spcPct val="5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fr-FR" altLang="fr-FR" dirty="0"/>
          </a:p>
        </p:txBody>
      </p:sp>
      <p:pic>
        <p:nvPicPr>
          <p:cNvPr id="13317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7" y="6341172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datastrophic.io/content/images/2015/09/Cassandra-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2099326"/>
            <a:ext cx="2989589" cy="33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cassandra archite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40" y="2639690"/>
            <a:ext cx="4778978" cy="22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latin typeface="Calibri" panose="020F0502020204030204" pitchFamily="34" charset="0"/>
              </a:rPr>
              <a:t>Cassandra: </a:t>
            </a:r>
            <a:r>
              <a:rPr lang="fr-FR" altLang="fr-FR" dirty="0" err="1" smtClean="0">
                <a:latin typeface="Calibri" panose="020F0502020204030204" pitchFamily="34" charset="0"/>
              </a:rPr>
              <a:t>Requests</a:t>
            </a:r>
            <a:r>
              <a:rPr lang="fr-FR" altLang="fr-FR" dirty="0" smtClean="0">
                <a:latin typeface="Calibri" panose="020F0502020204030204" pitchFamily="34" charset="0"/>
              </a:rPr>
              <a:t> Flow</a:t>
            </a:r>
            <a:endParaRPr lang="en-GB" altLang="fr-FR" dirty="0" smtClean="0">
              <a:latin typeface="Calibri" panose="020F0502020204030204" pitchFamily="34" charset="0"/>
            </a:endParaRPr>
          </a:p>
        </p:txBody>
      </p:sp>
      <p:pic>
        <p:nvPicPr>
          <p:cNvPr id="14350" name="Picture 2" descr="E:\vgdm1260\Data\Mes documents\pns3_0\prez\Cassandr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68" y="6252260"/>
            <a:ext cx="1564481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cassandra request flo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5" y="1538287"/>
            <a:ext cx="6551324" cy="49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428</Words>
  <Application>Microsoft Office PowerPoint</Application>
  <PresentationFormat>On-screen Show (4:3)</PresentationFormat>
  <Paragraphs>95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35 Thin</vt:lpstr>
      <vt:lpstr>Wingdings</vt:lpstr>
      <vt:lpstr>Default Design</vt:lpstr>
      <vt:lpstr>A free and open-source distributed NoSQL database</vt:lpstr>
      <vt:lpstr>What is NoSQL?</vt:lpstr>
      <vt:lpstr>Distributed Database</vt:lpstr>
      <vt:lpstr>Eventual Consistency</vt:lpstr>
      <vt:lpstr>Cassandra</vt:lpstr>
      <vt:lpstr>Why Use Cassandra</vt:lpstr>
      <vt:lpstr>Features</vt:lpstr>
      <vt:lpstr>Architecture</vt:lpstr>
      <vt:lpstr>Cassandra: Requests Flow</vt:lpstr>
      <vt:lpstr>Internode Communication</vt:lpstr>
      <vt:lpstr>Data Model</vt:lpstr>
      <vt:lpstr>Advantages</vt:lpstr>
      <vt:lpstr>Drawbacks</vt:lpstr>
      <vt:lpstr>Use Cases</vt:lpstr>
      <vt:lpstr>Demo Deployment</vt:lpstr>
      <vt:lpstr>References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Bubbles Template</dc:title>
  <dc:creator>Presentation Magazine</dc:creator>
  <cp:lastModifiedBy>Windows User</cp:lastModifiedBy>
  <cp:revision>39</cp:revision>
  <dcterms:created xsi:type="dcterms:W3CDTF">2005-02-28T14:06:28Z</dcterms:created>
  <dcterms:modified xsi:type="dcterms:W3CDTF">2017-06-06T07:16:35Z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