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8" r:id="rId2"/>
  </p:sldMasterIdLst>
  <p:notesMasterIdLst>
    <p:notesMasterId r:id="rId20"/>
  </p:notesMasterIdLst>
  <p:handoutMasterIdLst>
    <p:handoutMasterId r:id="rId21"/>
  </p:handoutMasterIdLst>
  <p:sldIdLst>
    <p:sldId id="265" r:id="rId3"/>
    <p:sldId id="285" r:id="rId4"/>
    <p:sldId id="286" r:id="rId5"/>
    <p:sldId id="271" r:id="rId6"/>
    <p:sldId id="272" r:id="rId7"/>
    <p:sldId id="273" r:id="rId8"/>
    <p:sldId id="275" r:id="rId9"/>
    <p:sldId id="279" r:id="rId10"/>
    <p:sldId id="281" r:id="rId11"/>
    <p:sldId id="280" r:id="rId12"/>
    <p:sldId id="282" r:id="rId13"/>
    <p:sldId id="276" r:id="rId14"/>
    <p:sldId id="284" r:id="rId15"/>
    <p:sldId id="263" r:id="rId16"/>
    <p:sldId id="278" r:id="rId17"/>
    <p:sldId id="287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72" autoAdjust="0"/>
  </p:normalViewPr>
  <p:slideViewPr>
    <p:cSldViewPr snapToGrid="0" snapToObjects="1" showGuides="1">
      <p:cViewPr varScale="1">
        <p:scale>
          <a:sx n="72" d="100"/>
          <a:sy n="72" d="100"/>
        </p:scale>
        <p:origin x="1182" y="72"/>
      </p:cViewPr>
      <p:guideLst>
        <p:guide orient="horz" pos="2148"/>
        <p:guide pos="2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12975-4CFD-C441-A244-B7FD9A9579C2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660DC-725D-2A44-9F89-74FE668A9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254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FD1C8-470D-774F-8B40-381C3059BD4A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9711C-DB87-6342-8123-FE7E39EB0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73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7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132447"/>
            <a:ext cx="6400800" cy="304798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subtitle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6" y="6536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1" y="5696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ITMO_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94" y="1772816"/>
            <a:ext cx="4094212" cy="298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9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8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57200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276148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6097917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457200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/>
          </p:nvPr>
        </p:nvSpPr>
        <p:spPr>
          <a:xfrm>
            <a:off x="3275818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6085705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/>
          </p:nvPr>
        </p:nvSpPr>
        <p:spPr>
          <a:xfrm>
            <a:off x="457200" y="596368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/>
          </p:nvPr>
        </p:nvSpPr>
        <p:spPr>
          <a:xfrm>
            <a:off x="3275818" y="596368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/>
          </p:nvPr>
        </p:nvSpPr>
        <p:spPr>
          <a:xfrm>
            <a:off x="6085705" y="596368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Nhi VO - vtynhi2001@gmail.com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8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457200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/>
          </p:nvPr>
        </p:nvSpPr>
        <p:spPr>
          <a:xfrm>
            <a:off x="3275818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6085705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26297"/>
            <a:ext cx="4038600" cy="169986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426297"/>
            <a:ext cx="4038600" cy="169986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Nhi VO - vtynhi2001@gmail.com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99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346582"/>
            <a:ext cx="5018388" cy="392404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8" y="2360173"/>
            <a:ext cx="3036565" cy="3892048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Nhi VO - vtynhi2001@gmail.com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11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Nhi VO - vtynhi2001@gmail.com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8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132447"/>
            <a:ext cx="6400800" cy="304798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subtitle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6" y="6536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1" y="5696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ITMO_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94" y="569652"/>
            <a:ext cx="4094212" cy="29846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600" y="3901767"/>
            <a:ext cx="6400800" cy="940999"/>
          </a:xfrm>
        </p:spPr>
        <p:txBody>
          <a:bodyPr anchor="b">
            <a:norm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71600" y="4849606"/>
            <a:ext cx="6400800" cy="61720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084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693" y="1329895"/>
            <a:ext cx="5965438" cy="1985292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pic>
        <p:nvPicPr>
          <p:cNvPr id="4" name="Picture 3" descr="ITMO_logo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9550" cy="935999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65696" y="3429000"/>
            <a:ext cx="5965825" cy="22034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60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141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40" y="1236509"/>
            <a:ext cx="2713244" cy="2192491"/>
          </a:xfrm>
        </p:spPr>
        <p:txBody>
          <a:bodyPr anchor="t" anchorCtr="0">
            <a:normAutofit/>
          </a:bodyPr>
          <a:lstStyle>
            <a:lvl1pPr>
              <a:defRPr sz="2800" baseline="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2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TMO_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83" y="524530"/>
            <a:ext cx="2267634" cy="165310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80371"/>
            <a:ext cx="8229600" cy="827311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3716939"/>
            <a:ext cx="8229600" cy="792162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32022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Ckfq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6582"/>
            <a:ext cx="4038600" cy="377958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6582"/>
            <a:ext cx="4038600" cy="377958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Nhi VO - vtynhi2001@gmail.com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6273934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28177"/>
            <a:ext cx="6273934" cy="379798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Nhi VO - vtynhi2001@gmail.com</a:t>
            </a:r>
            <a:endParaRPr lang="en-US" dirty="0"/>
          </a:p>
        </p:txBody>
      </p:sp>
      <p:pic>
        <p:nvPicPr>
          <p:cNvPr id="3" name="Picture 2" descr="слоган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42" y="5076407"/>
            <a:ext cx="2412864" cy="179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8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kfq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6582"/>
            <a:ext cx="4038600" cy="377958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6582"/>
            <a:ext cx="4038600" cy="377958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Nhi VO - vtynhi2001@gmail.com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9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346582"/>
            <a:ext cx="5018388" cy="392404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659438" y="2346325"/>
            <a:ext cx="3027362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8" y="4384675"/>
            <a:ext cx="3027362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6663"/>
            <a:ext cx="8229600" cy="827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Nhi VO - vtynhi2001@gmail.com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6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9930"/>
            <a:ext cx="82296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439283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Nhi VO - vtynhi2001@gmail.com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6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7" r:id="rId2"/>
    <p:sldLayoutId id="2147483692" r:id="rId3"/>
    <p:sldLayoutId id="2147483686" r:id="rId4"/>
    <p:sldLayoutId id="2147483689" r:id="rId5"/>
    <p:sldLayoutId id="2147483710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791396"/>
          </a:xfrm>
          <a:prstGeom prst="rect">
            <a:avLst/>
          </a:prstGeom>
          <a:solidFill>
            <a:srgbClr val="0230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Picture 5" descr="ITMO_logo3.png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3"/>
          <a:stretch/>
        </p:blipFill>
        <p:spPr>
          <a:xfrm>
            <a:off x="0" y="-52065"/>
            <a:ext cx="3322163" cy="9055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9930"/>
            <a:ext cx="82296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865051" y="55121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0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wiftstack.com/blog/2015/02/23/3825/" TargetMode="External"/><Relationship Id="rId2" Type="http://schemas.openxmlformats.org/officeDocument/2006/relationships/hyperlink" Target="http://docs.aws.amazon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zenoss.com/blog/2011/12/06/grocery-vs-restaurant-openstack-vs-amazo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St. Petersburg, 2016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3275462"/>
            <a:ext cx="6400800" cy="1115601"/>
          </a:xfrm>
        </p:spPr>
        <p:txBody>
          <a:bodyPr>
            <a:normAutofit/>
          </a:bodyPr>
          <a:lstStyle/>
          <a:p>
            <a:r>
              <a:rPr lang="sv-SE" dirty="0"/>
              <a:t>Openstack Disk </a:t>
            </a:r>
            <a:r>
              <a:rPr lang="sv-SE" dirty="0" smtClean="0"/>
              <a:t>Storage vs </a:t>
            </a:r>
            <a:r>
              <a:rPr lang="sv-SE" dirty="0"/>
              <a:t>Amazon </a:t>
            </a:r>
            <a:r>
              <a:rPr lang="sv-SE" dirty="0" smtClean="0"/>
              <a:t>Disk </a:t>
            </a:r>
            <a:r>
              <a:rPr lang="sv-SE" dirty="0"/>
              <a:t>S</a:t>
            </a:r>
            <a:r>
              <a:rPr lang="sv-SE" dirty="0" smtClean="0"/>
              <a:t>torage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4499415"/>
            <a:ext cx="6400800" cy="632143"/>
          </a:xfrm>
        </p:spPr>
        <p:txBody>
          <a:bodyPr>
            <a:normAutofit/>
          </a:bodyPr>
          <a:lstStyle/>
          <a:p>
            <a:r>
              <a:rPr lang="en-US" dirty="0" smtClean="0"/>
              <a:t>Computing Clusters, Grids and Cloud</a:t>
            </a:r>
            <a:endParaRPr lang="ru-RU" dirty="0" smtClean="0"/>
          </a:p>
          <a:p>
            <a:r>
              <a:rPr lang="en-US" dirty="0" smtClean="0"/>
              <a:t>Erasmus Mundus Master Program in PERCCOM</a:t>
            </a:r>
            <a:endParaRPr lang="ru-RU" dirty="0" smtClean="0"/>
          </a:p>
          <a:p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568656" y="5391951"/>
            <a:ext cx="3716740" cy="632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Author: Nhi VO</a:t>
            </a:r>
            <a:endParaRPr lang="ru-RU" dirty="0" smtClean="0"/>
          </a:p>
          <a:p>
            <a:r>
              <a:rPr lang="en-US" dirty="0" smtClean="0"/>
              <a:t>vtynhi2001@gmail.com</a:t>
            </a:r>
            <a:endParaRPr lang="ru-RU" dirty="0" smtClean="0"/>
          </a:p>
          <a:p>
            <a:endParaRPr lang="en-US" dirty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5263485" y="5391952"/>
            <a:ext cx="3716740" cy="632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Course by: </a:t>
            </a:r>
            <a:r>
              <a:rPr lang="en-US" dirty="0" err="1"/>
              <a:t>Andrey</a:t>
            </a:r>
            <a:r>
              <a:rPr lang="en-US" dirty="0"/>
              <a:t> </a:t>
            </a:r>
            <a:r>
              <a:rPr lang="en-US" dirty="0" err="1"/>
              <a:t>Shevel</a:t>
            </a:r>
            <a:endParaRPr lang="ru-RU" dirty="0" smtClean="0"/>
          </a:p>
          <a:p>
            <a:r>
              <a:rPr lang="en-GB" dirty="0"/>
              <a:t>shevel.andrey@gmail.com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OpenStack</a:t>
            </a:r>
            <a:r>
              <a:rPr lang="en-US" dirty="0" smtClean="0"/>
              <a:t> Cinder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346582"/>
            <a:ext cx="8017100" cy="3603457"/>
          </a:xfrm>
        </p:spPr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rovides </a:t>
            </a:r>
            <a:r>
              <a:rPr lang="en-GB" dirty="0"/>
              <a:t>persistent block storage to guest virtual machines (VMs</a:t>
            </a:r>
            <a:r>
              <a:rPr lang="en-GB" dirty="0" smtClean="0"/>
              <a:t>)</a:t>
            </a:r>
          </a:p>
          <a:p>
            <a:r>
              <a:rPr lang="en-GB" dirty="0"/>
              <a:t>Cinder is an abstraction layer to manipulate multiple types of backend storages as volumes by the same interfaces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Nhi VO - vtynhi2001@gmail.com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OpenStack</a:t>
            </a:r>
            <a:r>
              <a:rPr lang="en-US" dirty="0"/>
              <a:t> </a:t>
            </a:r>
            <a:r>
              <a:rPr lang="en-US" dirty="0" smtClean="0"/>
              <a:t>Cinder Architecture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Nhi VO - vtynhi2001@gmail.com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17" y="2269882"/>
            <a:ext cx="7726565" cy="393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Nhi VO - vtynhi2001@gmail.com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137213"/>
            <a:ext cx="6273934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Amazon Storage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25145"/>
            <a:ext cx="8532254" cy="3797986"/>
          </a:xfrm>
        </p:spPr>
        <p:txBody>
          <a:bodyPr>
            <a:normAutofit/>
          </a:bodyPr>
          <a:lstStyle/>
          <a:p>
            <a:r>
              <a:rPr lang="en-GB" sz="2700" dirty="0"/>
              <a:t>Provides a simple web services interface that you can use to store and retrieve any amount of data, at any time, from anywhere on the web.</a:t>
            </a:r>
          </a:p>
          <a:p>
            <a:r>
              <a:rPr lang="en-GB" sz="2700" dirty="0"/>
              <a:t>Focus on simplicity and robustness</a:t>
            </a:r>
          </a:p>
          <a:p>
            <a:r>
              <a:rPr lang="en-GB" sz="2700" dirty="0"/>
              <a:t>Fast, highly </a:t>
            </a:r>
            <a:r>
              <a:rPr lang="en-GB" sz="2700" dirty="0" smtClean="0"/>
              <a:t>scalable, available </a:t>
            </a:r>
            <a:r>
              <a:rPr lang="en-GB" sz="2700" dirty="0"/>
              <a:t>and durable</a:t>
            </a:r>
          </a:p>
          <a:p>
            <a:r>
              <a:rPr lang="en-GB" sz="2700" dirty="0"/>
              <a:t>Can be used alone or together with other AWS </a:t>
            </a:r>
            <a:r>
              <a:rPr lang="en-GB" sz="2700" dirty="0" smtClean="0"/>
              <a:t>services</a:t>
            </a:r>
          </a:p>
          <a:p>
            <a:r>
              <a:rPr lang="en-GB" sz="2800" dirty="0" smtClean="0"/>
              <a:t>Programmatic </a:t>
            </a:r>
            <a:r>
              <a:rPr lang="en-GB" sz="2800" dirty="0"/>
              <a:t>Access Using the AWS SDKs</a:t>
            </a:r>
          </a:p>
          <a:p>
            <a:endParaRPr lang="en-GB" sz="2700" dirty="0" smtClean="0"/>
          </a:p>
          <a:p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196127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architecture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Nhi VO - vtynhi2001@gmail.com</a:t>
            </a:r>
            <a:endParaRPr lang="en-US" dirty="0"/>
          </a:p>
        </p:txBody>
      </p:sp>
      <p:sp>
        <p:nvSpPr>
          <p:cNvPr id="7" name="AutoShape 4" descr="storage.png"/>
          <p:cNvSpPr>
            <a:spLocks noChangeAspect="1" noChangeArrowheads="1"/>
          </p:cNvSpPr>
          <p:nvPr/>
        </p:nvSpPr>
        <p:spPr bwMode="auto">
          <a:xfrm>
            <a:off x="127000" y="-2376488"/>
            <a:ext cx="5457825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image07.png" descr="storage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4068" y="2128684"/>
            <a:ext cx="4084749" cy="4319178"/>
          </a:xfrm>
          <a:prstGeom prst="rect">
            <a:avLst/>
          </a:prstGeom>
          <a:ln/>
        </p:spPr>
      </p:pic>
      <p:pic>
        <p:nvPicPr>
          <p:cNvPr id="9" name="image11.png" descr="failure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729407" y="2037911"/>
            <a:ext cx="4120525" cy="439692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4763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r>
              <a:rPr lang="ru-RU" dirty="0" smtClean="0"/>
              <a:t>!</a:t>
            </a:r>
            <a:endParaRPr lang="en-US" dirty="0"/>
          </a:p>
        </p:txBody>
      </p:sp>
      <p:sp>
        <p:nvSpPr>
          <p:cNvPr id="5" name="Subtitle 5"/>
          <p:cNvSpPr txBox="1">
            <a:spLocks/>
          </p:cNvSpPr>
          <p:nvPr/>
        </p:nvSpPr>
        <p:spPr>
          <a:xfrm>
            <a:off x="1371600" y="6132447"/>
            <a:ext cx="6400800" cy="3047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Saint-Petersburg</a:t>
            </a:r>
            <a:r>
              <a:rPr lang="ru-RU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 smtClean="0">
                <a:solidFill>
                  <a:schemeClr val="bg1"/>
                </a:solidFill>
              </a:rPr>
              <a:t>2016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Nhi VO</a:t>
            </a:r>
          </a:p>
          <a:p>
            <a:r>
              <a:rPr lang="en-US" dirty="0" smtClean="0"/>
              <a:t>vtynhi2001@gmail.com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9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Nhi VO - vtynhi2001@gmail.com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7048" y="198987"/>
            <a:ext cx="6273934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AWS S3: Key features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15910" y="1081764"/>
            <a:ext cx="8899301" cy="5499340"/>
          </a:xfrm>
        </p:spPr>
        <p:txBody>
          <a:bodyPr>
            <a:noAutofit/>
          </a:bodyPr>
          <a:lstStyle/>
          <a:p>
            <a:r>
              <a:rPr lang="en-GB" b="1" dirty="0"/>
              <a:t>Scale. </a:t>
            </a:r>
            <a:r>
              <a:rPr lang="en-GB" dirty="0" smtClean="0"/>
              <a:t>Costs </a:t>
            </a:r>
            <a:r>
              <a:rPr lang="en-GB" dirty="0"/>
              <a:t>grow and shrink on demand, and global deployments can be done in minutes. </a:t>
            </a:r>
            <a:endParaRPr lang="en-GB" dirty="0" smtClean="0"/>
          </a:p>
          <a:p>
            <a:r>
              <a:rPr lang="en-GB" b="1" dirty="0" smtClean="0"/>
              <a:t>Durability</a:t>
            </a:r>
            <a:r>
              <a:rPr lang="en-GB" b="1" dirty="0"/>
              <a:t>.</a:t>
            </a:r>
            <a:r>
              <a:rPr lang="en-GB" dirty="0"/>
              <a:t> Amazon S3 is in 12 regions around the world </a:t>
            </a:r>
            <a:r>
              <a:rPr lang="en-GB" dirty="0" smtClean="0"/>
              <a:t>and </a:t>
            </a:r>
            <a:r>
              <a:rPr lang="en-GB" dirty="0"/>
              <a:t>includes a geographic redundancy option to replicate across regions. In addition, multiple versions of an object may be preserved for </a:t>
            </a:r>
            <a:r>
              <a:rPr lang="en-GB" dirty="0" smtClean="0"/>
              <a:t>point-in-time </a:t>
            </a:r>
            <a:r>
              <a:rPr lang="en-GB" dirty="0"/>
              <a:t>recovery.</a:t>
            </a:r>
          </a:p>
          <a:p>
            <a:r>
              <a:rPr lang="en-GB" b="1" dirty="0"/>
              <a:t>Broad integration with other AWS </a:t>
            </a:r>
            <a:r>
              <a:rPr lang="en-GB" b="1" dirty="0" smtClean="0"/>
              <a:t>services: </a:t>
            </a:r>
            <a:r>
              <a:rPr lang="en-GB" dirty="0" smtClean="0"/>
              <a:t>Security </a:t>
            </a:r>
            <a:r>
              <a:rPr lang="en-GB" dirty="0"/>
              <a:t>(IAM and KMS), alerting (</a:t>
            </a:r>
            <a:r>
              <a:rPr lang="en-GB" dirty="0" err="1"/>
              <a:t>CloudWatch</a:t>
            </a:r>
            <a:r>
              <a:rPr lang="en-GB" dirty="0"/>
              <a:t>, </a:t>
            </a:r>
            <a:r>
              <a:rPr lang="en-GB" dirty="0" err="1"/>
              <a:t>CloudTrail</a:t>
            </a:r>
            <a:r>
              <a:rPr lang="en-GB" dirty="0"/>
              <a:t> and Event Notifications), computing (Lambda), and database (EMR, </a:t>
            </a:r>
            <a:r>
              <a:rPr lang="en-GB" dirty="0" smtClean="0"/>
              <a:t>Redshift)...</a:t>
            </a:r>
            <a:endParaRPr lang="en-GB" dirty="0"/>
          </a:p>
          <a:p>
            <a:r>
              <a:rPr lang="en-GB" b="1" dirty="0"/>
              <a:t>Cloud Data Migration services.</a:t>
            </a:r>
            <a:r>
              <a:rPr lang="en-GB" dirty="0"/>
              <a:t> AWS storage includes multiple specialized methods to help you get data into and out of the </a:t>
            </a:r>
            <a:r>
              <a:rPr lang="en-GB" dirty="0" smtClean="0"/>
              <a:t>cloud</a:t>
            </a:r>
            <a:r>
              <a:rPr lang="en-GB" dirty="0"/>
              <a:t>.</a:t>
            </a:r>
          </a:p>
          <a:p>
            <a:r>
              <a:rPr lang="en-GB" b="1" dirty="0"/>
              <a:t>Lifecycle Management Policies.</a:t>
            </a:r>
            <a:r>
              <a:rPr lang="en-GB" dirty="0"/>
              <a:t> Objects may be moved between storage classes via customizable, automated rules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5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</p:spPr>
        <p:txBody>
          <a:bodyPr/>
          <a:lstStyle/>
          <a:p>
            <a:r>
              <a:rPr lang="en-US" dirty="0" smtClean="0"/>
              <a:t>Nhi VO - vtynhi2001@gmail.com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93801" y="430080"/>
            <a:ext cx="6273934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AWS </a:t>
            </a:r>
            <a:r>
              <a:rPr lang="en-US" dirty="0" smtClean="0"/>
              <a:t>EBS: </a:t>
            </a:r>
            <a:r>
              <a:rPr lang="en-US" dirty="0" smtClean="0"/>
              <a:t>Key features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76784" y="1252652"/>
            <a:ext cx="6490951" cy="3430580"/>
          </a:xfrm>
        </p:spPr>
        <p:txBody>
          <a:bodyPr>
            <a:noAutofit/>
          </a:bodyPr>
          <a:lstStyle/>
          <a:p>
            <a:r>
              <a:rPr lang="en-GB" sz="2800" dirty="0"/>
              <a:t>Reliable, secure </a:t>
            </a:r>
            <a:r>
              <a:rPr lang="en-GB" sz="2800" dirty="0" smtClean="0"/>
              <a:t>storage</a:t>
            </a:r>
          </a:p>
          <a:p>
            <a:r>
              <a:rPr lang="en-GB" sz="2800" dirty="0"/>
              <a:t>Consistent and low-latency </a:t>
            </a:r>
            <a:r>
              <a:rPr lang="en-GB" sz="2800" dirty="0" smtClean="0"/>
              <a:t>performance</a:t>
            </a:r>
          </a:p>
          <a:p>
            <a:r>
              <a:rPr lang="en-GB" sz="2800" dirty="0"/>
              <a:t>Backup, restore, </a:t>
            </a:r>
            <a:r>
              <a:rPr lang="en-GB" sz="2800" dirty="0" smtClean="0"/>
              <a:t>innovate</a:t>
            </a:r>
          </a:p>
          <a:p>
            <a:r>
              <a:rPr lang="en-GB" sz="2800" dirty="0"/>
              <a:t>Quickly scale up, easily scale down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0365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987"/>
            <a:ext cx="8229600" cy="827311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77456"/>
            <a:ext cx="8229600" cy="4357429"/>
          </a:xfrm>
        </p:spPr>
        <p:txBody>
          <a:bodyPr/>
          <a:lstStyle/>
          <a:p>
            <a:r>
              <a:rPr lang="en-GB" dirty="0">
                <a:hlinkClick r:id="rId2"/>
              </a:rPr>
              <a:t>http://docs.aws.amazon.com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GB" dirty="0">
                <a:hlinkClick r:id="rId3"/>
              </a:rPr>
              <a:t>https://swiftstack.com/blog/2015/02/23/3825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r>
              <a:rPr lang="en-GB" dirty="0">
                <a:hlinkClick r:id="rId4"/>
              </a:rPr>
              <a:t>http://zenoss.com/blog/2011/12/06/grocery-vs-restaurant-openstack-vs-amazon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Nhi VO - vtynhi2001@gmail.com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Nhi VO - vtynhi2001@gmail.com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2507" y="1249525"/>
            <a:ext cx="6273934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Outlines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62506" y="2328177"/>
            <a:ext cx="7624293" cy="3797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/>
              <a:t>Storage at glance</a:t>
            </a:r>
          </a:p>
          <a:p>
            <a:r>
              <a:rPr lang="en-US" sz="2800" smtClean="0"/>
              <a:t>Overview about OpenStack Storage</a:t>
            </a:r>
          </a:p>
          <a:p>
            <a:r>
              <a:rPr lang="en-US" sz="2800" smtClean="0"/>
              <a:t>Overview about Amazon Storage</a:t>
            </a:r>
          </a:p>
          <a:p>
            <a:r>
              <a:rPr lang="en-US" sz="2800" smtClean="0"/>
              <a:t>OpenStack Storage versus Amazon Storage</a:t>
            </a:r>
          </a:p>
          <a:p>
            <a:r>
              <a:rPr lang="en-US" sz="2800" smtClean="0"/>
              <a:t>Conclusions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03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Nhi VO - vtynhi2001@gmail.com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82509"/>
            <a:ext cx="6273934" cy="827311"/>
          </a:xfrm>
        </p:spPr>
        <p:txBody>
          <a:bodyPr>
            <a:normAutofit/>
          </a:bodyPr>
          <a:lstStyle/>
          <a:p>
            <a:r>
              <a:rPr lang="en-GB" dirty="0" smtClean="0"/>
              <a:t>Storage at glance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49520"/>
            <a:ext cx="8077200" cy="3797986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Block storage</a:t>
            </a:r>
          </a:p>
          <a:p>
            <a:pPr lvl="1" indent="-457200">
              <a:buFont typeface="Wingdings" panose="05000000000000000000" pitchFamily="2" charset="2"/>
              <a:buChar char="v"/>
            </a:pPr>
            <a:r>
              <a:rPr lang="en-GB" dirty="0" smtClean="0"/>
              <a:t>Assign </a:t>
            </a:r>
            <a:r>
              <a:rPr lang="en-GB" dirty="0"/>
              <a:t>virtual drives/volumes to virtual servers to grow their storage capacity, beyond the boot volume</a:t>
            </a:r>
            <a:r>
              <a:rPr lang="en-GB" dirty="0" smtClean="0"/>
              <a:t>.</a:t>
            </a:r>
            <a:endParaRPr lang="en-GB" dirty="0"/>
          </a:p>
          <a:p>
            <a:pPr lvl="1" indent="-457200">
              <a:buFont typeface="Wingdings" panose="05000000000000000000" pitchFamily="2" charset="2"/>
              <a:buChar char="v"/>
            </a:pPr>
            <a:r>
              <a:rPr lang="en-GB" dirty="0"/>
              <a:t>Snapshots and backups of virtual </a:t>
            </a:r>
            <a:r>
              <a:rPr lang="en-GB"/>
              <a:t>servers</a:t>
            </a:r>
            <a:r>
              <a:rPr lang="en-GB" smtClean="0"/>
              <a:t>.</a:t>
            </a:r>
          </a:p>
          <a:p>
            <a:pPr lvl="1" indent="-457200">
              <a:buFont typeface="Wingdings" panose="05000000000000000000" pitchFamily="2" charset="2"/>
              <a:buChar char="v"/>
            </a:pPr>
            <a:r>
              <a:rPr lang="en-GB"/>
              <a:t>necessary for expandable file systems, maximum performance, and integration with enterprise storage services as well as applications that require access to raw block-level storage.</a:t>
            </a:r>
            <a:endParaRPr lang="en-GB" dirty="0"/>
          </a:p>
          <a:p>
            <a:r>
              <a:rPr lang="en-GB" sz="2800" dirty="0"/>
              <a:t> Object storage </a:t>
            </a:r>
          </a:p>
          <a:p>
            <a:pPr lvl="1" indent="-457200">
              <a:buFont typeface="Wingdings" panose="05000000000000000000" pitchFamily="2" charset="2"/>
              <a:buChar char="v"/>
            </a:pPr>
            <a:r>
              <a:rPr lang="en-US"/>
              <a:t>Housing </a:t>
            </a:r>
            <a:r>
              <a:rPr lang="en-US" smtClean="0"/>
              <a:t>objects (any </a:t>
            </a:r>
            <a:r>
              <a:rPr lang="en-US" dirty="0" smtClean="0"/>
              <a:t>kinds </a:t>
            </a:r>
            <a:r>
              <a:rPr lang="en-GB" dirty="0" smtClean="0"/>
              <a:t>such </a:t>
            </a:r>
            <a:r>
              <a:rPr lang="en-GB" dirty="0"/>
              <a:t>as files, media</a:t>
            </a:r>
            <a:r>
              <a:rPr lang="en-GB"/>
              <a:t>, </a:t>
            </a:r>
            <a:r>
              <a:rPr lang="en-GB" smtClean="0"/>
              <a:t>images…)</a:t>
            </a:r>
            <a:endParaRPr lang="en-GB" dirty="0" smtClean="0"/>
          </a:p>
          <a:p>
            <a:pPr lvl="1" indent="-457200">
              <a:buFont typeface="Wingdings" panose="05000000000000000000" pitchFamily="2" charset="2"/>
              <a:buChar char="v"/>
            </a:pPr>
            <a:r>
              <a:rPr lang="en-US" dirty="0" smtClean="0"/>
              <a:t>Suitable for storing large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4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818"/>
            <a:ext cx="8229600" cy="827311"/>
          </a:xfrm>
        </p:spPr>
        <p:txBody>
          <a:bodyPr/>
          <a:lstStyle/>
          <a:p>
            <a:r>
              <a:rPr lang="en-US" dirty="0"/>
              <a:t>Overview about </a:t>
            </a:r>
            <a:r>
              <a:rPr lang="en-US" dirty="0" err="1" smtClean="0"/>
              <a:t>OpenStack</a:t>
            </a:r>
            <a:r>
              <a:rPr lang="en-US" dirty="0" smtClean="0"/>
              <a:t> </a:t>
            </a:r>
            <a:r>
              <a:rPr lang="en-US" dirty="0"/>
              <a:t>Storage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Nhi VO - vtynhi2001@gmail.com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3" y="1630855"/>
            <a:ext cx="8055735" cy="496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6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818"/>
            <a:ext cx="8229600" cy="827311"/>
          </a:xfrm>
        </p:spPr>
        <p:txBody>
          <a:bodyPr/>
          <a:lstStyle/>
          <a:p>
            <a:r>
              <a:rPr lang="en-US" dirty="0"/>
              <a:t>Overview about Amazon Storage</a:t>
            </a:r>
            <a:r>
              <a:rPr lang="en-GB" dirty="0"/>
              <a:t>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51" y="1708128"/>
            <a:ext cx="8301297" cy="4460851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Nhi VO - vtynhi2001@gmail.com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8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2114"/>
            <a:ext cx="8229600" cy="827311"/>
          </a:xfrm>
        </p:spPr>
        <p:txBody>
          <a:bodyPr>
            <a:normAutofit/>
          </a:bodyPr>
          <a:lstStyle/>
          <a:p>
            <a:r>
              <a:rPr lang="en-US" dirty="0" err="1"/>
              <a:t>OpenStack</a:t>
            </a:r>
            <a:r>
              <a:rPr lang="en-US" dirty="0"/>
              <a:t> Storage versus Amazon </a:t>
            </a:r>
            <a:r>
              <a:rPr lang="en-US" dirty="0" smtClean="0"/>
              <a:t>Storage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588" y="4568745"/>
            <a:ext cx="3063545" cy="132670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06196"/>
            <a:ext cx="3251804" cy="325180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Nhi VO - vtynhi2001@gmail.com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68" y="4000673"/>
            <a:ext cx="1339160" cy="218638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686583"/>
              </p:ext>
            </p:extLst>
          </p:nvPr>
        </p:nvGraphicFramePr>
        <p:xfrm>
          <a:off x="128790" y="1989895"/>
          <a:ext cx="8770511" cy="165798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31153"/>
                <a:gridCol w="1754102"/>
                <a:gridCol w="4385256"/>
              </a:tblGrid>
              <a:tr h="572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GB" sz="2800" b="1" dirty="0" err="1">
                          <a:solidFill>
                            <a:schemeClr val="accent1"/>
                          </a:solidFill>
                          <a:effectLst/>
                        </a:rPr>
                        <a:t>OpenStack</a:t>
                      </a:r>
                      <a:endParaRPr lang="en-GB" sz="28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GB" sz="2800" b="1" dirty="0">
                          <a:solidFill>
                            <a:srgbClr val="FFC000"/>
                          </a:solidFill>
                          <a:effectLst/>
                        </a:rPr>
                        <a:t>AWS</a:t>
                      </a:r>
                      <a:endParaRPr lang="en-GB" sz="2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542509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GB" sz="2800" b="1" dirty="0">
                          <a:effectLst/>
                        </a:rPr>
                        <a:t>Object storage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GB" sz="2800">
                          <a:effectLst/>
                        </a:rPr>
                        <a:t>Swift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GB" sz="2800" dirty="0">
                          <a:effectLst/>
                        </a:rPr>
                        <a:t>S3 – Simple Storage Service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542509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GB" sz="2800" b="1" dirty="0">
                          <a:effectLst/>
                        </a:rPr>
                        <a:t>Block storage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GB" sz="2800" dirty="0">
                          <a:effectLst/>
                        </a:rPr>
                        <a:t>Cinder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GB" sz="2800" dirty="0">
                          <a:effectLst/>
                        </a:rPr>
                        <a:t>EBS – Elastic Block Storage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4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Nhi VO - vtynhi2001@gmail.com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120598"/>
            <a:ext cx="6273934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Openstack</a:t>
            </a:r>
            <a:r>
              <a:rPr lang="en-US" dirty="0"/>
              <a:t> </a:t>
            </a:r>
            <a:r>
              <a:rPr lang="en-US" dirty="0" smtClean="0"/>
              <a:t>Storage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25145"/>
            <a:ext cx="8532254" cy="3797986"/>
          </a:xfrm>
        </p:spPr>
        <p:txBody>
          <a:bodyPr>
            <a:normAutofit/>
          </a:bodyPr>
          <a:lstStyle/>
          <a:p>
            <a:r>
              <a:rPr lang="en-US" sz="2700" dirty="0" smtClean="0"/>
              <a:t>Open source, </a:t>
            </a:r>
            <a:r>
              <a:rPr lang="en-GB" sz="2700" dirty="0"/>
              <a:t>r</a:t>
            </a:r>
            <a:r>
              <a:rPr lang="en-GB" sz="2700" dirty="0" smtClean="0"/>
              <a:t>ich </a:t>
            </a:r>
            <a:r>
              <a:rPr lang="en-GB" sz="2700" dirty="0"/>
              <a:t>ecosystem of tools and libraries</a:t>
            </a:r>
          </a:p>
          <a:p>
            <a:r>
              <a:rPr lang="en-GB" sz="2700" dirty="0"/>
              <a:t>Focus on app </a:t>
            </a:r>
            <a:r>
              <a:rPr lang="en-GB" sz="2700" dirty="0" smtClean="0"/>
              <a:t>development, not infrastructure plumbing</a:t>
            </a:r>
          </a:p>
          <a:p>
            <a:r>
              <a:rPr lang="en-GB" sz="2700" dirty="0" smtClean="0"/>
              <a:t>Highly available and durable architecture</a:t>
            </a:r>
          </a:p>
          <a:p>
            <a:r>
              <a:rPr lang="en-GB" sz="2700" dirty="0" smtClean="0"/>
              <a:t>No single point </a:t>
            </a:r>
            <a:r>
              <a:rPr lang="en-GB" sz="2700" dirty="0"/>
              <a:t>of failure</a:t>
            </a:r>
          </a:p>
          <a:p>
            <a:r>
              <a:rPr lang="en-GB" sz="2700" dirty="0"/>
              <a:t>No vendor </a:t>
            </a:r>
            <a:r>
              <a:rPr lang="en-GB" sz="2700" dirty="0" smtClean="0"/>
              <a:t>lock-in</a:t>
            </a:r>
          </a:p>
          <a:p>
            <a:pPr fontAlgn="base"/>
            <a:r>
              <a:rPr lang="en-GB" sz="2700" dirty="0" smtClean="0"/>
              <a:t>Ensuring the integrity of data</a:t>
            </a:r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299973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OpenStack</a:t>
            </a:r>
            <a:r>
              <a:rPr lang="en-GB" dirty="0" smtClean="0"/>
              <a:t> Swift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/>
              <a:t>distributed, API-accessible storage </a:t>
            </a:r>
            <a:r>
              <a:rPr lang="en-GB" dirty="0" smtClean="0"/>
              <a:t>platform</a:t>
            </a:r>
          </a:p>
          <a:p>
            <a:r>
              <a:rPr lang="en-GB" dirty="0"/>
              <a:t>C</a:t>
            </a:r>
            <a:r>
              <a:rPr lang="en-GB" dirty="0" smtClean="0"/>
              <a:t>an </a:t>
            </a:r>
            <a:r>
              <a:rPr lang="en-GB" dirty="0"/>
              <a:t>be integrated directly into applications or used to store VM images, backups, and </a:t>
            </a:r>
            <a:r>
              <a:rPr lang="en-GB" dirty="0" smtClean="0"/>
              <a:t>archives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Comes </a:t>
            </a:r>
            <a:r>
              <a:rPr lang="en-GB" dirty="0"/>
              <a:t>up short in both transfer speed and </a:t>
            </a:r>
            <a:r>
              <a:rPr lang="en-GB" dirty="0" smtClean="0"/>
              <a:t>latency because </a:t>
            </a:r>
            <a:r>
              <a:rPr lang="en-GB" dirty="0"/>
              <a:t>the traffic to and from the Swift cluster flows </a:t>
            </a:r>
            <a:r>
              <a:rPr lang="en-GB" dirty="0" smtClean="0"/>
              <a:t>through </a:t>
            </a:r>
            <a:r>
              <a:rPr lang="en-GB" dirty="0"/>
              <a:t>the proxy servers</a:t>
            </a:r>
            <a:r>
              <a:rPr lang="en-GB" dirty="0" smtClean="0"/>
              <a:t>.</a:t>
            </a:r>
          </a:p>
          <a:p>
            <a:r>
              <a:rPr lang="en-GB" dirty="0" smtClean="0"/>
              <a:t>Due to latency when </a:t>
            </a:r>
            <a:r>
              <a:rPr lang="en-GB" dirty="0"/>
              <a:t>object replicas aren’t necessarily updated at the same time, which can cause requesters to receive an old version of an object after the first write of the new version.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Nhi VO - vtynhi2001@gmail.com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0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OpenStack</a:t>
            </a:r>
            <a:r>
              <a:rPr lang="en-US" dirty="0" smtClean="0"/>
              <a:t> Swift Architecture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Nhi VO - vtynhi2001@gmail.com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93" y="2063820"/>
            <a:ext cx="5306096" cy="450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12741</TotalTime>
  <Words>467</Words>
  <Application>Microsoft Office PowerPoint</Application>
  <PresentationFormat>On-screen Show (4:3)</PresentationFormat>
  <Paragraphs>92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Verdana</vt:lpstr>
      <vt:lpstr>Wingdings</vt:lpstr>
      <vt:lpstr>Cover</vt:lpstr>
      <vt:lpstr>1_Cover</vt:lpstr>
      <vt:lpstr>Openstack Disk Storage vs Amazon Disk Storage</vt:lpstr>
      <vt:lpstr>PowerPoint Presentation</vt:lpstr>
      <vt:lpstr>Storage at glance</vt:lpstr>
      <vt:lpstr>Overview about OpenStack Storage </vt:lpstr>
      <vt:lpstr>Overview about Amazon Storage </vt:lpstr>
      <vt:lpstr>OpenStack Storage versus Amazon Storage</vt:lpstr>
      <vt:lpstr>PowerPoint Presentation</vt:lpstr>
      <vt:lpstr>OpenStack Swift</vt:lpstr>
      <vt:lpstr>OpenStack Swift Architecture</vt:lpstr>
      <vt:lpstr>OpenStack Cinder</vt:lpstr>
      <vt:lpstr>OpenStack Cinder Architecture</vt:lpstr>
      <vt:lpstr>PowerPoint Presentation</vt:lpstr>
      <vt:lpstr>Amazon architecture</vt:lpstr>
      <vt:lpstr>Thank you!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</dc:creator>
  <cp:lastModifiedBy>Nhi Võ</cp:lastModifiedBy>
  <cp:revision>113</cp:revision>
  <dcterms:created xsi:type="dcterms:W3CDTF">2014-06-27T12:30:22Z</dcterms:created>
  <dcterms:modified xsi:type="dcterms:W3CDTF">2016-06-02T12:36:28Z</dcterms:modified>
</cp:coreProperties>
</file>