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79" r:id="rId4"/>
    <p:sldId id="271" r:id="rId5"/>
    <p:sldId id="275" r:id="rId6"/>
    <p:sldId id="276" r:id="rId7"/>
    <p:sldId id="278" r:id="rId8"/>
    <p:sldId id="277" r:id="rId9"/>
    <p:sldId id="280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56"/>
          </p14:sldIdLst>
        </p14:section>
        <p14:section name="Design, Annotate, Work Together, Tell Me" id="{B9B51309-D148-4332-87C2-07BE32FBCA3B}">
          <p14:sldIdLst>
            <p14:sldId id="257"/>
            <p14:sldId id="279"/>
            <p14:sldId id="271"/>
            <p14:sldId id="275"/>
            <p14:sldId id="276"/>
            <p14:sldId id="278"/>
            <p14:sldId id="277"/>
            <p14:sldId id="280"/>
          </p14:sldIdLst>
        </p14:section>
        <p14:section name="Learn More" id="{2CC34DB2-6590-42C0-AD4B-A04C6060184E}">
          <p14:sldIdLst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 " initials=" " lastIdx="5" clrIdx="0">
    <p:extLst>
      <p:ext uri="{19B8F6BF-5375-455C-9EA6-DF929625EA0E}">
        <p15:presenceInfo xmlns:p15="http://schemas.microsoft.com/office/powerpoint/2012/main" userId=" " providerId="None"/>
      </p:ext>
    </p:extLst>
  </p:cmAuthor>
  <p:cmAuthor id="2" name="Felipe Leon" initials="FL" lastIdx="1" clrIdx="1">
    <p:extLst>
      <p:ext uri="{19B8F6BF-5375-455C-9EA6-DF929625EA0E}">
        <p15:presenceInfo xmlns:p15="http://schemas.microsoft.com/office/powerpoint/2012/main" userId="8846e8851061fbe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726"/>
    <a:srgbClr val="FF9B45"/>
    <a:srgbClr val="DD462F"/>
    <a:srgbClr val="F8CFB6"/>
    <a:srgbClr val="F8CAB6"/>
    <a:srgbClr val="923922"/>
    <a:srgbClr val="404040"/>
    <a:srgbClr val="F5F5F5"/>
    <a:srgbClr val="F2F2F2"/>
    <a:srgbClr val="D2B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5915" autoAdjust="0"/>
  </p:normalViewPr>
  <p:slideViewPr>
    <p:cSldViewPr snapToGrid="0">
      <p:cViewPr varScale="1">
        <p:scale>
          <a:sx n="60" d="100"/>
          <a:sy n="60" d="100"/>
        </p:scale>
        <p:origin x="72" y="9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338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Primary-copy replication updates all replicas in parallel, and processes both reads and writes at the primary OSD. Chain replication instead updates replicas in series: writes are sent to the primary (head), and reads to the tail, ensuring that reads always reflect fully replicated updates. Splay replication simply combines the parallel updates of primary-copy replication with the read/write role separation of chain replication. The primary advantage is a lower number of message hops for 2-way mirroring.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391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0863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baseline="0" dirty="0"/>
              <a:t>Slide Show mode, click the arrows to visit links.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196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4950" y="262784"/>
            <a:ext cx="11682101" cy="6332433"/>
          </a:xfrm>
          <a:prstGeom prst="rect">
            <a:avLst/>
          </a:prstGeom>
          <a:solidFill>
            <a:schemeClr val="tx1">
              <a:alpha val="8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476" y="262784"/>
            <a:ext cx="11683049" cy="633243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16711" y="443128"/>
            <a:ext cx="4438526" cy="641350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41611" y="1431010"/>
            <a:ext cx="4413626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1600" smtClean="0">
                <a:solidFill>
                  <a:schemeClr val="bg1"/>
                </a:solidFill>
              </a:defRPr>
            </a:lvl1pPr>
            <a:lvl2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1600" smtClean="0">
                <a:solidFill>
                  <a:schemeClr val="bg1"/>
                </a:solidFill>
              </a:defRPr>
            </a:lvl2pPr>
            <a:lvl3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1600" smtClean="0">
                <a:solidFill>
                  <a:schemeClr val="bg1"/>
                </a:solidFill>
              </a:defRPr>
            </a:lvl3pPr>
            <a:lvl4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1600" smtClean="0">
                <a:solidFill>
                  <a:schemeClr val="bg1"/>
                </a:solidFill>
              </a:defRPr>
            </a:lvl4pPr>
            <a:lvl5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1600">
                <a:solidFill>
                  <a:schemeClr val="bg1"/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dirty="0"/>
              <a:t>Lorem ipsum 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dirty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dirty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dirty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475" y="315977"/>
            <a:ext cx="11683049" cy="633243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16711" y="443128"/>
            <a:ext cx="4438526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2"/>
          </p:nvPr>
        </p:nvSpPr>
        <p:spPr>
          <a:xfrm>
            <a:off x="6942411" y="1828845"/>
            <a:ext cx="4413626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1200" smtClean="0">
                <a:solidFill>
                  <a:schemeClr val="bg1"/>
                </a:solidFill>
              </a:defRPr>
            </a:lvl1pPr>
            <a:lvl2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5860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 userDrawn="1"/>
        </p:nvSpPr>
        <p:spPr>
          <a:xfrm>
            <a:off x="254950" y="262784"/>
            <a:ext cx="11682101" cy="2072643"/>
          </a:xfrm>
          <a:prstGeom prst="rect">
            <a:avLst/>
          </a:prstGeom>
          <a:solidFill>
            <a:schemeClr val="tx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04434" y="1061482"/>
            <a:ext cx="4350803" cy="0"/>
          </a:xfrm>
          <a:prstGeom prst="line">
            <a:avLst/>
          </a:prstGeom>
          <a:ln w="28575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16711" y="1539506"/>
            <a:ext cx="6267148" cy="641350"/>
          </a:xfrm>
        </p:spPr>
        <p:txBody>
          <a:bodyPr anchor="b">
            <a:normAutofit/>
          </a:bodyPr>
          <a:lstStyle>
            <a:lvl1pPr marL="0" indent="0">
              <a:buNone/>
              <a:defRPr sz="3600" b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41611" y="2560639"/>
            <a:ext cx="9442648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dirty="0"/>
              <a:t>Lorem ipsum 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3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elipe.leon.coello@student.lut.fi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eph.com/docs/master/cephfs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38200" y="890585"/>
            <a:ext cx="10515600" cy="2387600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File system: Ceph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838200" y="2954338"/>
            <a:ext cx="4075057" cy="1136650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+mj-lt"/>
              </a:rPr>
              <a:t>Felipe Le</a:t>
            </a:r>
            <a:r>
              <a:rPr lang="es-419" sz="2400" dirty="0">
                <a:solidFill>
                  <a:schemeClr val="bg1"/>
                </a:solidFill>
                <a:latin typeface="+mj-lt"/>
              </a:rPr>
              <a:t>ón</a:t>
            </a:r>
            <a:endParaRPr lang="en-US" sz="2400" dirty="0">
              <a:solidFill>
                <a:schemeClr val="bg1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+mj-lt"/>
                <a:hlinkClick r:id="rId3"/>
              </a:rPr>
              <a:t>Felipe.leon.coello@student.lut.fi</a:t>
            </a:r>
            <a:endParaRPr lang="en-US" sz="2400" dirty="0">
              <a:solidFill>
                <a:schemeClr val="bg1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+mj-lt"/>
              </a:rPr>
              <a:t>31.05.2016</a:t>
            </a:r>
          </a:p>
          <a:p>
            <a:pPr marL="0" indent="0">
              <a:buNone/>
            </a:pP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7082485" y="4508342"/>
            <a:ext cx="4075057" cy="113665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chemeClr val="bg1"/>
                </a:solidFill>
                <a:latin typeface="+mj-lt"/>
              </a:rPr>
              <a:t>Computing, Clusters, Grids &amp; Clouds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chemeClr val="bg1"/>
                </a:solidFill>
                <a:latin typeface="+mj-lt"/>
              </a:rPr>
              <a:t>Professor Andrey Y. Shevel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chemeClr val="bg1"/>
                </a:solidFill>
                <a:latin typeface="+mj-lt"/>
              </a:rPr>
              <a:t>ITMO University - Russia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5" name="Picture 4" descr="ITMO_University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4462" y="438267"/>
            <a:ext cx="3670131" cy="25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516711" y="1539506"/>
            <a:ext cx="9108552" cy="641350"/>
          </a:xfrm>
        </p:spPr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72000" y="3200400"/>
            <a:ext cx="3048000" cy="1446550"/>
          </a:xfrm>
          <a:prstGeom prst="rect">
            <a:avLst/>
          </a:prstGeom>
        </p:spPr>
        <p:txBody>
          <a:bodyPr rtlCol="0">
            <a:spAutoFit/>
          </a:bodyPr>
          <a:lstStyle/>
          <a:p>
            <a:r>
              <a:rPr lang="en-US" sz="8800" dirty="0">
                <a:solidFill>
                  <a:srgbClr val="000000"/>
                </a:solidFill>
                <a:latin typeface="Segoe UI Light"/>
                <a:cs typeface="Segoe UI Light"/>
              </a:rPr>
              <a:t>Q&amp;A</a:t>
            </a:r>
            <a:endParaRPr lang="en-US" sz="8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5021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16710" y="443128"/>
            <a:ext cx="6118005" cy="64135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INTRODUCTION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41608" y="1296100"/>
            <a:ext cx="10752033" cy="5104700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>
              <a:spcAft>
                <a:spcPts val="2000"/>
              </a:spcAft>
            </a:pPr>
            <a:r>
              <a:rPr lang="en-US" sz="1600" dirty="0"/>
              <a:t>CEPH was created in UCL by a PHD student, initially written in 40k lines of C++ Code and made open source under Lesser GNU public License, </a:t>
            </a:r>
          </a:p>
          <a:p>
            <a:pPr>
              <a:spcAft>
                <a:spcPts val="2000"/>
              </a:spcAft>
            </a:pPr>
            <a:r>
              <a:rPr lang="en-US" sz="1600" dirty="0"/>
              <a:t>Ceph has no enterprise-only model, it means that anyone can implemented.</a:t>
            </a:r>
          </a:p>
          <a:p>
            <a:pPr>
              <a:spcAft>
                <a:spcPts val="2000"/>
              </a:spcAft>
            </a:pPr>
            <a:r>
              <a:rPr lang="en-US" sz="1600" dirty="0"/>
              <a:t>Inktank was founded to support, and spread the adoption of CEPH, and Red Hat in 2013 acquire Inktank.</a:t>
            </a:r>
          </a:p>
          <a:p>
            <a:pPr>
              <a:spcAft>
                <a:spcPts val="2000"/>
              </a:spcAft>
            </a:pPr>
            <a:r>
              <a:rPr lang="en-US" sz="1600" dirty="0"/>
              <a:t>Cisco, CERN and Deutsche </a:t>
            </a:r>
            <a:r>
              <a:rPr lang="en-US" sz="1600" dirty="0" err="1"/>
              <a:t>telekom</a:t>
            </a:r>
            <a:r>
              <a:rPr lang="en-US" sz="1600" dirty="0"/>
              <a:t> are Inktank Customers, and partners like dell and alcatel/lucent</a:t>
            </a:r>
          </a:p>
          <a:p>
            <a:pPr>
              <a:spcAft>
                <a:spcPts val="2000"/>
              </a:spcAft>
            </a:pPr>
            <a:r>
              <a:rPr lang="en-US" sz="1600" dirty="0"/>
              <a:t>CEPH comes from the word Cephalopod which is an octopus, and represents the parallel</a:t>
            </a:r>
            <a:r>
              <a:rPr lang="en-US" dirty="0"/>
              <a:t> </a:t>
            </a:r>
            <a:r>
              <a:rPr lang="en-US" sz="1600" dirty="0"/>
              <a:t>behavior of CEPH, and related to the company Inkfish name as well.</a:t>
            </a:r>
          </a:p>
          <a:p>
            <a:pPr>
              <a:spcAft>
                <a:spcPts val="2000"/>
              </a:spcAft>
            </a:pPr>
            <a:r>
              <a:rPr lang="en-US" sz="1600" dirty="0" err="1"/>
              <a:t>Openstack</a:t>
            </a:r>
            <a:r>
              <a:rPr lang="en-US" sz="1600" dirty="0"/>
              <a:t> and Ceph communities have been working together to fully support CEPH in the </a:t>
            </a:r>
            <a:r>
              <a:rPr lang="en-US" sz="1600" dirty="0" err="1"/>
              <a:t>openstack</a:t>
            </a:r>
            <a:r>
              <a:rPr lang="en-US" sz="1600" dirty="0"/>
              <a:t> </a:t>
            </a:r>
            <a:r>
              <a:rPr lang="en-US" sz="1600" dirty="0" err="1"/>
              <a:t>cloud,Openstack</a:t>
            </a:r>
            <a:r>
              <a:rPr lang="en-US" sz="1600" dirty="0"/>
              <a:t> uses the most important feature of CEPH the RADOS service.</a:t>
            </a:r>
          </a:p>
          <a:p>
            <a:pPr>
              <a:spcAft>
                <a:spcPts val="2000"/>
              </a:spcAft>
            </a:pPr>
            <a:r>
              <a:rPr lang="en-US" sz="1600" dirty="0"/>
              <a:t>Dell, SUSE and Canonical, offer support and tools for easy deployment of ceph storage for their </a:t>
            </a:r>
            <a:r>
              <a:rPr lang="en-US" sz="1600" dirty="0" err="1"/>
              <a:t>openstack</a:t>
            </a:r>
            <a:r>
              <a:rPr lang="en-US" sz="1600" dirty="0"/>
              <a:t> solutions.</a:t>
            </a:r>
          </a:p>
          <a:p>
            <a:pPr>
              <a:spcAft>
                <a:spcPts val="2000"/>
              </a:spcAft>
            </a:pPr>
            <a:endParaRPr lang="en-US" sz="1600" dirty="0"/>
          </a:p>
          <a:p>
            <a:pPr>
              <a:spcAft>
                <a:spcPts val="2000"/>
              </a:spcAft>
            </a:pPr>
            <a:endParaRPr lang="en-US" sz="1600" dirty="0"/>
          </a:p>
          <a:p>
            <a:pPr marL="0" indent="0">
              <a:spcAft>
                <a:spcPts val="2000"/>
              </a:spcAft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328676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16710" y="443128"/>
            <a:ext cx="6118005" cy="64135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What is CEPH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41608" y="1296100"/>
            <a:ext cx="10752033" cy="51047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lvl="0" indent="0">
              <a:spcAft>
                <a:spcPts val="2000"/>
              </a:spcAft>
              <a:buNone/>
            </a:pPr>
            <a:r>
              <a:rPr lang="en-US" sz="1600" dirty="0"/>
              <a:t>Is an object storage file system design under the license GPI as free software, is highly distributable, escalable,, reliable and aims to be a file system with less failure in storage.</a:t>
            </a:r>
          </a:p>
          <a:p>
            <a:pPr marL="0" indent="0">
              <a:spcAft>
                <a:spcPts val="2000"/>
              </a:spcAft>
              <a:buNone/>
            </a:pPr>
            <a:r>
              <a:rPr lang="en-US" sz="1600" dirty="0"/>
              <a:t>It includes the following Features:</a:t>
            </a:r>
          </a:p>
          <a:p>
            <a:pPr>
              <a:spcAft>
                <a:spcPts val="2000"/>
              </a:spcAft>
            </a:pPr>
            <a:r>
              <a:rPr lang="en-US" sz="1600" dirty="0"/>
              <a:t>Every component must be scalable</a:t>
            </a:r>
          </a:p>
          <a:p>
            <a:pPr>
              <a:spcAft>
                <a:spcPts val="2000"/>
              </a:spcAft>
            </a:pPr>
            <a:r>
              <a:rPr lang="en-US" sz="1600" dirty="0"/>
              <a:t>The solution has to be software based, open source and adaptable</a:t>
            </a:r>
          </a:p>
          <a:p>
            <a:pPr>
              <a:spcAft>
                <a:spcPts val="2000"/>
              </a:spcAft>
            </a:pPr>
            <a:r>
              <a:rPr lang="en-US" sz="1600" dirty="0"/>
              <a:t>Software should run on commodity hardware, meaning affordable an easy to obtain</a:t>
            </a:r>
          </a:p>
          <a:p>
            <a:pPr>
              <a:spcAft>
                <a:spcPts val="2000"/>
              </a:spcAft>
            </a:pPr>
            <a:r>
              <a:rPr lang="en-US" sz="1600" dirty="0"/>
              <a:t>Everything should be self-manageable</a:t>
            </a:r>
          </a:p>
          <a:p>
            <a:pPr marL="0" indent="0">
              <a:spcAft>
                <a:spcPts val="2000"/>
              </a:spcAft>
              <a:buNone/>
            </a:pPr>
            <a:r>
              <a:rPr lang="en-US" sz="1600" dirty="0"/>
              <a:t>It provides good performance and one of the most important features it has limitless scalability</a:t>
            </a:r>
          </a:p>
          <a:p>
            <a:pPr>
              <a:spcAft>
                <a:spcPts val="2000"/>
              </a:spcAft>
            </a:pPr>
            <a:endParaRPr lang="en-US" sz="1600" dirty="0"/>
          </a:p>
          <a:p>
            <a:pPr marL="0" lvl="0" indent="0">
              <a:spcAft>
                <a:spcPts val="2000"/>
              </a:spcAft>
              <a:buNone/>
            </a:pPr>
            <a:endParaRPr lang="en-US" sz="1600" dirty="0"/>
          </a:p>
          <a:p>
            <a:pPr marL="0" lvl="0" indent="0">
              <a:spcAft>
                <a:spcPts val="2000"/>
              </a:spcAft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62018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515938" y="442913"/>
            <a:ext cx="5385293" cy="6413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200" dirty="0"/>
              <a:t>Key Components in </a:t>
            </a:r>
            <a:r>
              <a:rPr lang="en-US" sz="3200" dirty="0" err="1"/>
              <a:t>Ceph</a:t>
            </a:r>
            <a:endParaRPr lang="en-US" sz="3200" dirty="0"/>
          </a:p>
        </p:txBody>
      </p:sp>
      <p:pic>
        <p:nvPicPr>
          <p:cNvPr id="23" name="Picture 2" descr="http://2.bp.blogspot.com/-iM5qqVfNTgo/VNDptOnPcJI/AAAAAAAACVs/BW_Pty_vba4/s1600/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38" y="2392512"/>
            <a:ext cx="7373250" cy="3944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516710" y="1497682"/>
            <a:ext cx="86754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2000"/>
              </a:spcAft>
            </a:pPr>
            <a:r>
              <a:rPr lang="en-US" dirty="0">
                <a:solidFill>
                  <a:schemeClr val="bg1"/>
                </a:solidFill>
              </a:rPr>
              <a:t>CEPH uses CRUSH algorithm (Control Replication Under Scalable Hashing)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957188" y="1897238"/>
            <a:ext cx="4234812" cy="43806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2000"/>
              </a:spcAft>
            </a:pPr>
            <a:r>
              <a:rPr lang="en-US" dirty="0">
                <a:solidFill>
                  <a:schemeClr val="bg1"/>
                </a:solidFill>
              </a:rPr>
              <a:t>CRUSH features:</a:t>
            </a:r>
          </a:p>
          <a:p>
            <a:pPr marL="285750" lvl="0" indent="-285750">
              <a:spcAft>
                <a:spcPts val="20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Quick calculation, </a:t>
            </a:r>
          </a:p>
          <a:p>
            <a:pPr marL="285750" lvl="0" indent="-285750">
              <a:spcAft>
                <a:spcPts val="20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Avoid going through centralized server</a:t>
            </a:r>
          </a:p>
          <a:p>
            <a:pPr marL="285750" lvl="0" indent="-285750">
              <a:spcAft>
                <a:spcPts val="20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Deterministic</a:t>
            </a:r>
          </a:p>
          <a:p>
            <a:pPr marL="285750" lvl="0" indent="-285750">
              <a:spcAft>
                <a:spcPts val="20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Uniform Distribution</a:t>
            </a:r>
          </a:p>
          <a:p>
            <a:pPr marL="285750" lvl="0" indent="-285750">
              <a:spcAft>
                <a:spcPts val="20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Stable Mapping</a:t>
            </a:r>
          </a:p>
          <a:p>
            <a:pPr marL="285750" lvl="0" indent="-285750">
              <a:spcAft>
                <a:spcPts val="20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Rule Based Configuration</a:t>
            </a:r>
          </a:p>
          <a:p>
            <a:pPr lvl="0">
              <a:spcAft>
                <a:spcPts val="2000"/>
              </a:spcAft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616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sz="3200" dirty="0"/>
              <a:t>Key</a:t>
            </a:r>
            <a:r>
              <a:rPr lang="en-US" dirty="0"/>
              <a:t> </a:t>
            </a:r>
            <a:r>
              <a:rPr lang="en-US" sz="3200" dirty="0"/>
              <a:t>Components with CEPH</a:t>
            </a:r>
          </a:p>
        </p:txBody>
      </p:sp>
      <p:sp>
        <p:nvSpPr>
          <p:cNvPr id="38" name="Content Placeholder 17"/>
          <p:cNvSpPr txBox="1">
            <a:spLocks/>
          </p:cNvSpPr>
          <p:nvPr/>
        </p:nvSpPr>
        <p:spPr>
          <a:xfrm>
            <a:off x="541609" y="1296100"/>
            <a:ext cx="10960580" cy="50244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2000"/>
              </a:spcAft>
              <a:buNone/>
            </a:pPr>
            <a:r>
              <a:rPr lang="en-US" sz="1600" dirty="0">
                <a:solidFill>
                  <a:schemeClr val="bg1"/>
                </a:solidFill>
              </a:rPr>
              <a:t>RADOS (Reliable, Automatic, Distributed Object Stores), is the key element for </a:t>
            </a:r>
            <a:r>
              <a:rPr lang="en-US" sz="1600" dirty="0" err="1">
                <a:solidFill>
                  <a:schemeClr val="bg1"/>
                </a:solidFill>
              </a:rPr>
              <a:t>Ceph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>
              <a:spcAft>
                <a:spcPts val="2000"/>
              </a:spcAft>
              <a:buNone/>
            </a:pPr>
            <a:r>
              <a:rPr lang="en-US" sz="1600" dirty="0">
                <a:solidFill>
                  <a:schemeClr val="bg1"/>
                </a:solidFill>
              </a:rPr>
              <a:t>OSD (Object Storage Daemon), is fundamental for the distributed file system</a:t>
            </a:r>
          </a:p>
          <a:p>
            <a:pPr marL="0" indent="0">
              <a:spcAft>
                <a:spcPts val="2000"/>
              </a:spcAft>
              <a:buNone/>
            </a:pPr>
            <a:r>
              <a:rPr lang="en-US" sz="1600" dirty="0">
                <a:solidFill>
                  <a:schemeClr val="bg1"/>
                </a:solidFill>
              </a:rPr>
              <a:t>MON, is the monitor for CEPH, it is the brain of the cluster for adding OSDs, detect failure and reconstructs data</a:t>
            </a:r>
          </a:p>
          <a:p>
            <a:pPr marL="0" indent="0">
              <a:spcAft>
                <a:spcPts val="2000"/>
              </a:spcAft>
              <a:buNone/>
            </a:pPr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2050" name="Picture 2" descr="http://1.bp.blogspot.com/-i86kwIn9e5A/VNDqAT-AIFI/AAAAAAAACWM/-XTako3JXqU/s1600/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6315" y="2870699"/>
            <a:ext cx="6875213" cy="3661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7668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16710" y="443128"/>
            <a:ext cx="6118005" cy="641350"/>
          </a:xfrm>
        </p:spPr>
        <p:txBody>
          <a:bodyPr>
            <a:normAutofit/>
          </a:bodyPr>
          <a:lstStyle/>
          <a:p>
            <a:r>
              <a:rPr lang="en-US" sz="3200" dirty="0"/>
              <a:t>CEPH Architecture</a:t>
            </a:r>
          </a:p>
        </p:txBody>
      </p:sp>
      <p:pic>
        <p:nvPicPr>
          <p:cNvPr id="4098" name="Picture 2" descr="http://1.bp.blogspot.com/-iddDWFPVZps/VNDpslN-HKI/AAAAAAAACVk/xdX_bUle-kk/s1600/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4633" y="1788611"/>
            <a:ext cx="8846770" cy="4588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9326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/>
              <a:t>RADOS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541611" y="1431010"/>
            <a:ext cx="4897898" cy="39782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A RADOS system is a large collection of OSDs and small groups of monitors in charge of managing OSDs, Each OSD includes a CPU, RAM, network and a local drive. It has a :</a:t>
            </a:r>
          </a:p>
          <a:p>
            <a:r>
              <a:rPr lang="en-US" dirty="0"/>
              <a:t>Cluster Map.- specifies distribution of data</a:t>
            </a:r>
          </a:p>
          <a:p>
            <a:r>
              <a:rPr lang="en-US" dirty="0"/>
              <a:t>Data Placement.- maintains balanced distribution on devices</a:t>
            </a:r>
          </a:p>
          <a:p>
            <a:r>
              <a:rPr lang="en-US" dirty="0"/>
              <a:t>Device State.- state of devices over which data is distributed</a:t>
            </a:r>
          </a:p>
          <a:p>
            <a:r>
              <a:rPr lang="en-US" dirty="0"/>
              <a:t>Map Propagation.- distribute map updates and combines them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969396" y="1431010"/>
            <a:ext cx="4897898" cy="39782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60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60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60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60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Intelligent storage devices:, RADOS implements data redundancy, failure detection and failure discovery</a:t>
            </a:r>
          </a:p>
          <a:p>
            <a:r>
              <a:rPr lang="en-US" dirty="0"/>
              <a:t>Replication- implement 3 replication schemes, primary copy,   Chain, and splay</a:t>
            </a:r>
          </a:p>
          <a:p>
            <a:r>
              <a:rPr lang="en-US" dirty="0"/>
              <a:t>Strong Consistency.- all messages in both ways are tagged with the senders map</a:t>
            </a:r>
          </a:p>
          <a:p>
            <a:r>
              <a:rPr lang="en-US" dirty="0"/>
              <a:t>Failure detection- asynchronous communication from point to point, if there is failure, they are marked down</a:t>
            </a:r>
          </a:p>
          <a:p>
            <a:r>
              <a:rPr lang="en-US" dirty="0"/>
              <a:t>Data Migration and Failure Recovery.- is driven by map updates and changes, uses peering algorithm to identify data and start recovering</a:t>
            </a:r>
          </a:p>
        </p:txBody>
      </p:sp>
    </p:spTree>
    <p:extLst>
      <p:ext uri="{BB962C8B-B14F-4D97-AF65-F5344CB8AC3E}">
        <p14:creationId xmlns:p14="http://schemas.microsoft.com/office/powerpoint/2010/main" val="3028787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16710" y="443128"/>
            <a:ext cx="6118005" cy="641350"/>
          </a:xfrm>
        </p:spPr>
        <p:txBody>
          <a:bodyPr>
            <a:normAutofit/>
          </a:bodyPr>
          <a:lstStyle/>
          <a:p>
            <a:r>
              <a:rPr lang="en-US" dirty="0"/>
              <a:t>How Does it Work</a:t>
            </a:r>
          </a:p>
        </p:txBody>
      </p:sp>
      <p:pic>
        <p:nvPicPr>
          <p:cNvPr id="5122" name="Picture 2" descr="http://docs.ceph.com/docs/jewel/_images/ditaa-518f1eba573055135eb2f6568f8b69b4bb56b4c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829" y="1327518"/>
            <a:ext cx="3714750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docs.ceph.com/docs/jewel/_images/ditaa-ae8b394e1d31afd181408bab946ca4a216ca44b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396" y="2786667"/>
            <a:ext cx="4010526" cy="1029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http://docs.ceph.com/docs/jewel/_images/ditaa-6b1dafb6d8f177ab2beb3325857f1e98e4593ec6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7293" y="1327518"/>
            <a:ext cx="3687050" cy="1473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http://docs.ceph.com/docs/jewel/_images/ditaa-54719cc959473e68a317f6578f9a2f0f3a8345e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5718" y="3456702"/>
            <a:ext cx="3292288" cy="2926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2" name="Picture 12" descr="http://docs.ceph.com/docs/jewel/_images/ditaa-65961c2ab9771b66c8c73e6d5fd648b0ea83c2da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515" y="1327518"/>
            <a:ext cx="3648575" cy="1973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4" name="Picture 14" descr="http://docs.ceph.com/docs/jewel/_images/ditaa-c7fd5a4042a21364a7bef1c09e6b019deb4e4feb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0264" y="3826670"/>
            <a:ext cx="4296241" cy="2506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83887" y="5863131"/>
            <a:ext cx="3908608" cy="646113"/>
          </a:xfrm>
          <a:prstGeom prst="rect">
            <a:avLst/>
          </a:prstGeom>
        </p:spPr>
        <p:txBody>
          <a:bodyPr rtlCol="0">
            <a:sp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  <a:latin typeface="Segoe UI" charset="0"/>
              </a:rPr>
              <a:t>https://www.youtube.com/watch?v=QBkH1g4DuKE</a:t>
            </a:r>
            <a:r>
              <a:rPr lang="en-US" dirty="0">
                <a:solidFill>
                  <a:srgbClr val="FFFFFF"/>
                </a:solidFill>
              </a:rPr>
              <a:t>to</a:t>
            </a:r>
          </a:p>
        </p:txBody>
      </p:sp>
    </p:spTree>
    <p:extLst>
      <p:ext uri="{BB962C8B-B14F-4D97-AF65-F5344CB8AC3E}">
        <p14:creationId xmlns:p14="http://schemas.microsoft.com/office/powerpoint/2010/main" val="358707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16710" y="443128"/>
            <a:ext cx="6118005" cy="64135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REFERENCES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41608" y="1296100"/>
            <a:ext cx="10752033" cy="510470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2000"/>
              </a:spcAft>
            </a:pPr>
            <a:r>
              <a:rPr lang="en-US" sz="1600" dirty="0">
                <a:latin typeface="Segoe UI" charset="0"/>
                <a:hlinkClick r:id="rId3"/>
              </a:rPr>
              <a:t>http://ceph.com/docs/master/cephfs/</a:t>
            </a:r>
          </a:p>
          <a:p>
            <a:pPr>
              <a:spcAft>
                <a:spcPts val="2000"/>
              </a:spcAft>
            </a:pPr>
            <a:r>
              <a:rPr lang="en-US" sz="1600" dirty="0">
                <a:latin typeface="Segoe UI" charset="0"/>
              </a:rPr>
              <a:t>S. A. Weil, S. A. Brandt, E. L. Miller, and C. Maltzahn. CRUSH: Controlled, scalable, decentralized placement of replicated data. In  Proceedings of the 2006 ACM/IEEE Conference on Supercomputing (SC ’06), Tampa, FL, Nov. 2006. ACM.</a:t>
            </a:r>
          </a:p>
          <a:p>
            <a:pPr>
              <a:spcAft>
                <a:spcPts val="2000"/>
              </a:spcAft>
            </a:pPr>
            <a:r>
              <a:rPr lang="en-US" sz="1600" dirty="0">
                <a:latin typeface="Segoe UI" charset="0"/>
              </a:rPr>
              <a:t>S. A. Weil, S. A. Brandt, E. L. Miller, and C. Maltzahn.RADOS: A scalable, Reliable Storage Service for Petabyte-scale Storage Cluseters.White Paper</a:t>
            </a:r>
          </a:p>
          <a:p>
            <a:pPr>
              <a:spcAft>
                <a:spcPts val="2000"/>
              </a:spcAft>
            </a:pPr>
            <a:endParaRPr lang="en-US" sz="1600" dirty="0"/>
          </a:p>
          <a:p>
            <a:pPr>
              <a:spcAft>
                <a:spcPts val="2000"/>
              </a:spcAft>
            </a:pPr>
            <a:endParaRPr lang="en-US" sz="1600" dirty="0"/>
          </a:p>
          <a:p>
            <a:pPr marL="0" lvl="0" indent="0">
              <a:spcAft>
                <a:spcPts val="2000"/>
              </a:spcAft>
              <a:buNone/>
            </a:pPr>
            <a:endParaRPr lang="en-US" sz="1600" dirty="0"/>
          </a:p>
          <a:p>
            <a:pPr marL="0" lvl="0" indent="0">
              <a:spcAft>
                <a:spcPts val="2000"/>
              </a:spcAft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16860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108.potx" id="{5D416C3A-095D-4A96-8A91-7D2C72C2AD14}" vid="{D2A5232E-050B-4CE1-9FD8-5AD02F3B9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599</TotalTime>
  <Words>730</Words>
  <Application>Microsoft Office PowerPoint</Application>
  <PresentationFormat>Widescreen</PresentationFormat>
  <Paragraphs>66</Paragraphs>
  <Slides>10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WelcomeDoc</vt:lpstr>
      <vt:lpstr>File system: Ceph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 system Ceph</dc:title>
  <dc:creator>Felipe Leon</dc:creator>
  <cp:keywords/>
  <cp:lastModifiedBy>Felipe Leon</cp:lastModifiedBy>
  <cp:revision>24</cp:revision>
  <dcterms:created xsi:type="dcterms:W3CDTF">2016-05-30T06:48:41Z</dcterms:created>
  <dcterms:modified xsi:type="dcterms:W3CDTF">2016-06-01T11:30:34Z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TM10001108</vt:lpwstr>
  </property>
</Properties>
</file>