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7"/>
  </p:notesMasterIdLst>
  <p:handoutMasterIdLst>
    <p:handoutMasterId r:id="rId38"/>
  </p:handoutMasterIdLst>
  <p:sldIdLst>
    <p:sldId id="256" r:id="rId5"/>
    <p:sldId id="270" r:id="rId6"/>
    <p:sldId id="262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8878" autoAdjust="0"/>
  </p:normalViewPr>
  <p:slideViewPr>
    <p:cSldViewPr>
      <p:cViewPr varScale="1">
        <p:scale>
          <a:sx n="98" d="100"/>
          <a:sy n="98" d="100"/>
        </p:scale>
        <p:origin x="114" y="52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1" d="100"/>
          <a:sy n="101" d="100"/>
        </p:scale>
        <p:origin x="2802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784AA43A-3F76-4A13-9CD6-36134EB429E3}" type="datetimeFigureOut">
              <a:rPr lang="ru-RU"/>
              <a:t>08.10.2025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A850423A-8BCE-448E-A97B-03A88B2B12C1}" type="slidenum">
              <a:rPr lang="ru-RU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5F674A4F-2B7A-4ECB-A400-260B2FFC03C1}" type="datetimeFigureOut">
              <a:rPr lang="ru-RU"/>
              <a:t>08.10.2025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01F2A70B-78F2-4DCF-B53B-C990D2FAFB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/>
              <a:t>Слайд</a:t>
            </a:r>
            <a:r>
              <a:rPr lang="en-US" b="1"/>
              <a:t> 1: </a:t>
            </a:r>
            <a:r>
              <a:rPr lang="en-US" b="1" err="1"/>
              <a:t>Титульный</a:t>
            </a:r>
            <a:r>
              <a:rPr lang="en-US" b="1"/>
              <a:t> слайд</a:t>
            </a:r>
            <a:endParaRPr lang="ru-RU"/>
          </a:p>
          <a:p>
            <a:r>
              <a:rPr lang="en-US" b="1" err="1"/>
              <a:t>Ведущий</a:t>
            </a:r>
            <a:r>
              <a:rPr lang="en-US" b="1"/>
              <a:t>:</a:t>
            </a:r>
            <a:r>
              <a:rPr lang="en-US"/>
              <a:t> "</a:t>
            </a:r>
            <a:r>
              <a:rPr lang="en-US" err="1"/>
              <a:t>Добрый</a:t>
            </a:r>
            <a:r>
              <a:rPr lang="en-US"/>
              <a:t> </a:t>
            </a:r>
            <a:r>
              <a:rPr lang="en-US" err="1"/>
              <a:t>день</a:t>
            </a:r>
            <a:r>
              <a:rPr lang="en-US"/>
              <a:t>, </a:t>
            </a:r>
            <a:r>
              <a:rPr lang="en-US" err="1"/>
              <a:t>уважаемые</a:t>
            </a:r>
            <a:r>
              <a:rPr lang="en-US"/>
              <a:t> </a:t>
            </a:r>
            <a:r>
              <a:rPr lang="en-US" err="1"/>
              <a:t>коллеги</a:t>
            </a:r>
            <a:r>
              <a:rPr lang="en-US"/>
              <a:t>. </a:t>
            </a:r>
            <a:r>
              <a:rPr lang="en-US" err="1"/>
              <a:t>Сегодня</a:t>
            </a:r>
            <a:r>
              <a:rPr lang="en-US"/>
              <a:t> </a:t>
            </a:r>
            <a:r>
              <a:rPr lang="en-US" err="1"/>
              <a:t>мы</a:t>
            </a:r>
            <a:r>
              <a:rPr lang="en-US"/>
              <a:t> с </a:t>
            </a:r>
            <a:r>
              <a:rPr lang="en-US" err="1"/>
              <a:t>вами</a:t>
            </a:r>
            <a:r>
              <a:rPr lang="en-US"/>
              <a:t> </a:t>
            </a:r>
            <a:r>
              <a:rPr lang="en-US" err="1"/>
              <a:t>рассмотрим</a:t>
            </a:r>
            <a:r>
              <a:rPr lang="en-US"/>
              <a:t> </a:t>
            </a:r>
            <a:r>
              <a:rPr lang="en-US" err="1"/>
              <a:t>базовые</a:t>
            </a:r>
            <a:r>
              <a:rPr lang="en-US"/>
              <a:t> </a:t>
            </a:r>
            <a:r>
              <a:rPr lang="en-US" err="1"/>
              <a:t>аспекты</a:t>
            </a:r>
            <a:r>
              <a:rPr lang="en-US"/>
              <a:t> </a:t>
            </a:r>
            <a:r>
              <a:rPr lang="en-US" err="1"/>
              <a:t>хранения</a:t>
            </a:r>
            <a:r>
              <a:rPr lang="en-US"/>
              <a:t> </a:t>
            </a:r>
            <a:r>
              <a:rPr lang="en-US" err="1"/>
              <a:t>данных</a:t>
            </a:r>
            <a:r>
              <a:rPr lang="en-US"/>
              <a:t>. </a:t>
            </a:r>
            <a:r>
              <a:rPr lang="en-US" err="1"/>
              <a:t>Презентация</a:t>
            </a:r>
            <a:r>
              <a:rPr lang="en-US"/>
              <a:t> </a:t>
            </a:r>
            <a:r>
              <a:rPr lang="en-US" err="1"/>
              <a:t>подготовлена</a:t>
            </a:r>
            <a:r>
              <a:rPr lang="en-US"/>
              <a:t> </a:t>
            </a:r>
            <a:r>
              <a:rPr lang="en-US" err="1"/>
              <a:t>на</a:t>
            </a:r>
            <a:r>
              <a:rPr lang="en-US"/>
              <a:t> </a:t>
            </a:r>
            <a:r>
              <a:rPr lang="en-US" err="1"/>
              <a:t>основе</a:t>
            </a:r>
            <a:r>
              <a:rPr lang="en-US"/>
              <a:t> </a:t>
            </a:r>
            <a:r>
              <a:rPr lang="en-US" err="1"/>
              <a:t>материалов</a:t>
            </a:r>
            <a:r>
              <a:rPr lang="en-US"/>
              <a:t> </a:t>
            </a:r>
            <a:r>
              <a:rPr lang="en-US" err="1"/>
              <a:t>компании</a:t>
            </a:r>
            <a:r>
              <a:rPr lang="en-US"/>
              <a:t> Huawei. </a:t>
            </a:r>
            <a:r>
              <a:rPr lang="en-US" err="1"/>
              <a:t>Давайте</a:t>
            </a:r>
            <a:r>
              <a:rPr lang="en-US"/>
              <a:t> </a:t>
            </a:r>
            <a:r>
              <a:rPr lang="en-US" err="1"/>
              <a:t>начнем</a:t>
            </a:r>
            <a:r>
              <a:rPr lang="en-US"/>
              <a:t>."</a:t>
            </a:r>
            <a:endParaRPr lang="ru-RU"/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899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</a:t>
            </a:r>
            <a:r>
              <a:rPr lang="en-US" dirty="0" err="1"/>
              <a:t>Слайд</a:t>
            </a:r>
            <a:r>
              <a:rPr lang="en-US" dirty="0"/>
              <a:t> 10: </a:t>
            </a:r>
            <a:r>
              <a:rPr lang="en-US" dirty="0" err="1"/>
              <a:t>Содержание</a:t>
            </a:r>
            <a:r>
              <a:rPr lang="en-US" dirty="0"/>
              <a:t> (</a:t>
            </a:r>
            <a:r>
              <a:rPr lang="en-US" dirty="0" err="1"/>
              <a:t>повторение</a:t>
            </a:r>
            <a:r>
              <a:rPr lang="en-US" dirty="0"/>
              <a:t>)** **</a:t>
            </a:r>
            <a:r>
              <a:rPr lang="en-US" dirty="0" err="1"/>
              <a:t>Ведущий</a:t>
            </a:r>
            <a:r>
              <a:rPr lang="en-US" dirty="0"/>
              <a:t>:** "</a:t>
            </a:r>
            <a:r>
              <a:rPr lang="en-US" dirty="0" err="1"/>
              <a:t>Итак</a:t>
            </a:r>
            <a:r>
              <a:rPr lang="en-US" dirty="0"/>
              <a:t>, </a:t>
            </a:r>
            <a:r>
              <a:rPr lang="en-US" dirty="0" err="1"/>
              <a:t>мы</a:t>
            </a:r>
            <a:r>
              <a:rPr lang="en-US" dirty="0"/>
              <a:t> </a:t>
            </a:r>
            <a:r>
              <a:rPr lang="en-US" dirty="0" err="1"/>
              <a:t>завершили</a:t>
            </a:r>
            <a:r>
              <a:rPr lang="en-US" dirty="0"/>
              <a:t> </a:t>
            </a:r>
            <a:r>
              <a:rPr lang="en-US" dirty="0" err="1"/>
              <a:t>первый</a:t>
            </a:r>
            <a:r>
              <a:rPr lang="en-US" dirty="0"/>
              <a:t> </a:t>
            </a:r>
            <a:r>
              <a:rPr lang="en-US" dirty="0" err="1"/>
              <a:t>большой</a:t>
            </a:r>
            <a:r>
              <a:rPr lang="en-US" dirty="0"/>
              <a:t> </a:t>
            </a:r>
            <a:r>
              <a:rPr lang="en-US" dirty="0" err="1"/>
              <a:t>блок</a:t>
            </a:r>
            <a:r>
              <a:rPr lang="en-US" dirty="0"/>
              <a:t>, </a:t>
            </a:r>
            <a:r>
              <a:rPr lang="en-US" dirty="0" err="1"/>
              <a:t>посвященный</a:t>
            </a:r>
            <a:r>
              <a:rPr lang="en-US" dirty="0"/>
              <a:t> </a:t>
            </a:r>
            <a:r>
              <a:rPr lang="en-US" dirty="0" err="1"/>
              <a:t>позиционированию</a:t>
            </a:r>
            <a:r>
              <a:rPr lang="en-US" dirty="0"/>
              <a:t> и </a:t>
            </a:r>
            <a:r>
              <a:rPr lang="en-US" dirty="0" err="1"/>
              <a:t>классификации</a:t>
            </a:r>
            <a:r>
              <a:rPr lang="en-US" dirty="0"/>
              <a:t> </a:t>
            </a:r>
            <a:r>
              <a:rPr lang="en-US" dirty="0" err="1"/>
              <a:t>систем</a:t>
            </a:r>
            <a:r>
              <a:rPr lang="en-US" dirty="0"/>
              <a:t> </a:t>
            </a:r>
            <a:r>
              <a:rPr lang="en-US" dirty="0" err="1"/>
              <a:t>хранения</a:t>
            </a:r>
            <a:r>
              <a:rPr lang="en-US" dirty="0"/>
              <a:t>. </a:t>
            </a:r>
            <a:r>
              <a:rPr lang="en-US" dirty="0" err="1"/>
              <a:t>Теперь</a:t>
            </a:r>
            <a:r>
              <a:rPr lang="en-US" dirty="0"/>
              <a:t> </a:t>
            </a:r>
            <a:r>
              <a:rPr lang="en-US" dirty="0" err="1"/>
              <a:t>давайте</a:t>
            </a:r>
            <a:r>
              <a:rPr lang="en-US" dirty="0"/>
              <a:t> </a:t>
            </a:r>
            <a:r>
              <a:rPr lang="en-US" dirty="0" err="1"/>
              <a:t>углубимся</a:t>
            </a:r>
            <a:r>
              <a:rPr lang="en-US" dirty="0"/>
              <a:t> в </a:t>
            </a:r>
            <a:r>
              <a:rPr lang="en-US" dirty="0" err="1"/>
              <a:t>детали</a:t>
            </a:r>
            <a:r>
              <a:rPr lang="en-US" dirty="0"/>
              <a:t> и </a:t>
            </a:r>
            <a:r>
              <a:rPr lang="en-US" dirty="0" err="1"/>
              <a:t>поговорим</a:t>
            </a:r>
            <a:r>
              <a:rPr lang="en-US" dirty="0"/>
              <a:t> о **</a:t>
            </a:r>
            <a:r>
              <a:rPr lang="en-US" dirty="0" err="1"/>
              <a:t>дисках</a:t>
            </a:r>
            <a:r>
              <a:rPr lang="en-US" dirty="0"/>
              <a:t>**."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947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</a:t>
            </a:r>
            <a:r>
              <a:rPr lang="en-US" err="1"/>
              <a:t>Слайд</a:t>
            </a:r>
            <a:r>
              <a:rPr lang="en-US"/>
              <a:t> 11: </a:t>
            </a:r>
            <a:r>
              <a:rPr lang="en-US" err="1"/>
              <a:t>Типы</a:t>
            </a:r>
            <a:r>
              <a:rPr lang="en-US"/>
              <a:t> дисков** **Ведущий:** "Диски можно классифицировать по разным признакам: * **По форм-фактору:** самые распространенные — 3.5 и 2.5 дюйма. * **По интерфейсу (протоколу):** здесь целый спектр — от устаревших IDE до современных SATA, SAS и NVMe. * **По типу носителя:** это ключевое деление на **HDD** (жесткие диски) и **SSD** (твердотельные накопители). * **По назначению:** диски бывают десктопные (для ПК) и корпоративные (для серверов и систем хранения), различающиеся надежностью и </a:t>
            </a:r>
            <a:r>
              <a:rPr lang="en-US" err="1"/>
              <a:t>ресурсом</a:t>
            </a:r>
            <a:r>
              <a:rPr lang="en-US"/>
              <a:t> </a:t>
            </a:r>
            <a:r>
              <a:rPr lang="en-US" err="1"/>
              <a:t>работы</a:t>
            </a:r>
            <a:r>
              <a:rPr lang="en-US"/>
              <a:t>." </a:t>
            </a:r>
            <a:endParaRPr lang="ru-RU"/>
          </a:p>
          <a:p>
            <a:endParaRPr lang="en-US" dirty="0">
              <a:latin typeface="Calibri"/>
              <a:ea typeface="Calibri"/>
              <a:cs typeface="Calibri"/>
            </a:endParaRPr>
          </a:p>
          <a:p>
            <a:endParaRPr lang="en-US" dirty="0">
              <a:latin typeface="Calibri"/>
              <a:ea typeface="Calibri"/>
              <a:cs typeface="Calibri"/>
            </a:endParaRPr>
          </a:p>
          <a:p>
            <a:r>
              <a:rPr lang="en-US" dirty="0" err="1">
                <a:latin typeface="Calibri"/>
                <a:ea typeface="Calibri"/>
                <a:cs typeface="Calibri"/>
              </a:rPr>
              <a:t>Типы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дисков</a:t>
            </a:r>
            <a:endParaRPr lang="en-US" dirty="0">
              <a:latin typeface="Calibri"/>
              <a:ea typeface="Calibri"/>
              <a:cs typeface="Calibri"/>
            </a:endParaRPr>
          </a:p>
          <a:p>
            <a:endParaRPr lang="en-US" dirty="0">
              <a:latin typeface="Calibri"/>
              <a:ea typeface="Calibri"/>
              <a:cs typeface="Calibri"/>
            </a:endParaRPr>
          </a:p>
          <a:p>
            <a:r>
              <a:rPr lang="en-US" dirty="0" err="1"/>
              <a:t>Диски</a:t>
            </a:r>
            <a:r>
              <a:rPr lang="en-US" dirty="0"/>
              <a:t> </a:t>
            </a:r>
            <a:r>
              <a:rPr lang="en-US" dirty="0" err="1"/>
              <a:t>корпоративного</a:t>
            </a:r>
            <a:r>
              <a:rPr lang="en-US" dirty="0"/>
              <a:t> </a:t>
            </a:r>
            <a:r>
              <a:rPr lang="en-US" dirty="0" err="1"/>
              <a:t>уровня</a:t>
            </a:r>
            <a:r>
              <a:rPr lang="en-US" dirty="0"/>
              <a:t> </a:t>
            </a:r>
            <a:r>
              <a:rPr lang="en-US" dirty="0" err="1"/>
              <a:t>предназначены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корпоративных</a:t>
            </a:r>
            <a:r>
              <a:rPr lang="en-US" dirty="0"/>
              <a:t> </a:t>
            </a:r>
            <a:r>
              <a:rPr lang="en-US" dirty="0" err="1"/>
              <a:t>приложений</a:t>
            </a:r>
            <a:r>
              <a:rPr lang="en-US" dirty="0"/>
              <a:t>, </a:t>
            </a:r>
            <a:r>
              <a:rPr lang="en-US" dirty="0" err="1"/>
              <a:t>таких</a:t>
            </a:r>
            <a:r>
              <a:rPr lang="en-US" dirty="0"/>
              <a:t>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массивы</a:t>
            </a:r>
            <a:r>
              <a:rPr lang="en-US" dirty="0"/>
              <a:t> </a:t>
            </a:r>
            <a:r>
              <a:rPr lang="en-US" dirty="0" err="1"/>
              <a:t>хранения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 и </a:t>
            </a:r>
            <a:r>
              <a:rPr lang="en-US" dirty="0" err="1"/>
              <a:t>серверы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Диски</a:t>
            </a:r>
            <a:r>
              <a:rPr lang="en-US" dirty="0"/>
              <a:t> </a:t>
            </a:r>
            <a:r>
              <a:rPr lang="en-US" dirty="0" err="1"/>
              <a:t>настольного</a:t>
            </a:r>
            <a:r>
              <a:rPr lang="en-US" dirty="0"/>
              <a:t> </a:t>
            </a:r>
            <a:r>
              <a:rPr lang="en-US" dirty="0" err="1"/>
              <a:t>уровня</a:t>
            </a:r>
            <a:r>
              <a:rPr lang="en-US" dirty="0"/>
              <a:t> в </a:t>
            </a:r>
            <a:r>
              <a:rPr lang="en-US" dirty="0" err="1"/>
              <a:t>основном</a:t>
            </a:r>
            <a:r>
              <a:rPr lang="en-US" dirty="0"/>
              <a:t> </a:t>
            </a:r>
            <a:r>
              <a:rPr lang="en-US" dirty="0" err="1"/>
              <a:t>используются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домашних</a:t>
            </a:r>
            <a:r>
              <a:rPr lang="en-US" dirty="0"/>
              <a:t> </a:t>
            </a:r>
            <a:r>
              <a:rPr lang="en-US" dirty="0" err="1"/>
              <a:t>приложений</a:t>
            </a:r>
            <a:r>
              <a:rPr lang="en-US" dirty="0"/>
              <a:t>, </a:t>
            </a:r>
            <a:r>
              <a:rPr lang="en-US" dirty="0" err="1"/>
              <a:t>таких</a:t>
            </a:r>
            <a:r>
              <a:rPr lang="en-US" dirty="0"/>
              <a:t>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настольные</a:t>
            </a:r>
            <a:r>
              <a:rPr lang="en-US" dirty="0"/>
              <a:t> ПК и </a:t>
            </a:r>
            <a:r>
              <a:rPr lang="en-US" dirty="0" err="1"/>
              <a:t>ноутбуки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315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  <a:p>
            <a:r>
              <a:rPr lang="en-US"/>
              <a:t>**</a:t>
            </a:r>
            <a:r>
              <a:rPr lang="en-US" err="1"/>
              <a:t>Слайд</a:t>
            </a:r>
            <a:r>
              <a:rPr lang="en-US"/>
              <a:t> 12: </a:t>
            </a:r>
            <a:r>
              <a:rPr lang="en-US" err="1"/>
              <a:t>Классификация</a:t>
            </a:r>
            <a:r>
              <a:rPr lang="en-US"/>
              <a:t> по носителю: HDD vs SSD** **Ведущий:** "Давайте подробнее сравним HDD и SSD. * **HDD (Hard Disk Drive)** — это классический «винчестер». Внутри — вращающиеся магнитные пластины и считывающие головки. Это механическое устройство. * **SSD (Solid-State Drive)** — это, по сути, большая флешка. Нет движущихся частей. Данные хранятся в микросхемах памяти. Это принципиально </a:t>
            </a:r>
            <a:r>
              <a:rPr lang="en-US" err="1"/>
              <a:t>иная</a:t>
            </a:r>
            <a:r>
              <a:rPr lang="en-US"/>
              <a:t>, </a:t>
            </a:r>
            <a:r>
              <a:rPr lang="en-US" err="1"/>
              <a:t>электронная</a:t>
            </a:r>
            <a:r>
              <a:rPr lang="en-US"/>
              <a:t> </a:t>
            </a:r>
            <a:r>
              <a:rPr lang="en-US" err="1"/>
              <a:t>технология</a:t>
            </a:r>
            <a:r>
              <a:rPr lang="en-US"/>
              <a:t>." </a:t>
            </a:r>
          </a:p>
          <a:p>
            <a:endParaRPr lang="en-US" dirty="0">
              <a:latin typeface="Calibri"/>
              <a:ea typeface="Calibri"/>
              <a:cs typeface="Calibri"/>
            </a:endParaRPr>
          </a:p>
          <a:p>
            <a:r>
              <a:rPr lang="en-US" err="1">
                <a:latin typeface="Calibri"/>
                <a:ea typeface="Calibri"/>
                <a:cs typeface="Calibri"/>
              </a:rPr>
              <a:t>Классификация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дисков</a:t>
            </a:r>
            <a:endParaRPr lang="en-US" dirty="0">
              <a:latin typeface="Calibri"/>
              <a:ea typeface="Calibri"/>
              <a:cs typeface="Calibri"/>
            </a:endParaRPr>
          </a:p>
          <a:p>
            <a:endParaRPr lang="en-US" dirty="0">
              <a:latin typeface="Calibri"/>
              <a:ea typeface="Calibri"/>
              <a:cs typeface="Calibri"/>
            </a:endParaRPr>
          </a:p>
          <a:p>
            <a:r>
              <a:rPr lang="en-US" dirty="0"/>
              <a:t>⚫ </a:t>
            </a:r>
            <a:r>
              <a:rPr lang="en-US" dirty="0" err="1"/>
              <a:t>Жесткий</a:t>
            </a:r>
            <a:r>
              <a:rPr lang="en-US" dirty="0"/>
              <a:t> </a:t>
            </a:r>
            <a:r>
              <a:rPr lang="en-US" dirty="0" err="1"/>
              <a:t>диск</a:t>
            </a:r>
            <a:r>
              <a:rPr lang="en-US" dirty="0"/>
              <a:t> (HDD) —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традиционный</a:t>
            </a:r>
            <a:r>
              <a:rPr lang="en-US" dirty="0"/>
              <a:t> </a:t>
            </a:r>
            <a:r>
              <a:rPr lang="en-US" dirty="0" err="1"/>
              <a:t>жесткий</a:t>
            </a:r>
            <a:r>
              <a:rPr lang="en-US" dirty="0"/>
              <a:t> </a:t>
            </a:r>
            <a:r>
              <a:rPr lang="en-US" dirty="0" err="1"/>
              <a:t>диск</a:t>
            </a:r>
            <a:r>
              <a:rPr lang="en-US" dirty="0"/>
              <a:t>. </a:t>
            </a:r>
            <a:r>
              <a:rPr lang="en-US" dirty="0" err="1"/>
              <a:t>Он</a:t>
            </a:r>
            <a:r>
              <a:rPr lang="en-US" dirty="0"/>
              <a:t> </a:t>
            </a:r>
            <a:r>
              <a:rPr lang="en-US" dirty="0" err="1"/>
              <a:t>состоит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пластины</a:t>
            </a:r>
            <a:r>
              <a:rPr lang="en-US" dirty="0"/>
              <a:t>, </a:t>
            </a:r>
            <a:r>
              <a:rPr lang="en-US" dirty="0" err="1"/>
              <a:t>головки</a:t>
            </a:r>
            <a:r>
              <a:rPr lang="en-US" dirty="0"/>
              <a:t>, </a:t>
            </a:r>
            <a:r>
              <a:rPr lang="en-US" dirty="0" err="1"/>
              <a:t>вращающегося</a:t>
            </a:r>
            <a:r>
              <a:rPr lang="en-US" dirty="0"/>
              <a:t> </a:t>
            </a:r>
            <a:r>
              <a:rPr lang="en-US" dirty="0" err="1"/>
              <a:t>вала</a:t>
            </a:r>
            <a:r>
              <a:rPr lang="en-US" dirty="0"/>
              <a:t> </a:t>
            </a:r>
            <a:r>
              <a:rPr lang="en-US" dirty="0" err="1"/>
              <a:t>пластины</a:t>
            </a:r>
            <a:r>
              <a:rPr lang="en-US" dirty="0"/>
              <a:t>, </a:t>
            </a:r>
            <a:r>
              <a:rPr lang="en-US" dirty="0" err="1"/>
              <a:t>управляющего</a:t>
            </a:r>
            <a:r>
              <a:rPr lang="en-US" dirty="0"/>
              <a:t> </a:t>
            </a:r>
            <a:r>
              <a:rPr lang="en-US" dirty="0" err="1"/>
              <a:t>двигателя</a:t>
            </a:r>
            <a:r>
              <a:rPr lang="en-US" dirty="0"/>
              <a:t>, </a:t>
            </a:r>
            <a:r>
              <a:rPr lang="en-US" dirty="0" err="1"/>
              <a:t>контроллера</a:t>
            </a:r>
            <a:r>
              <a:rPr lang="en-US" dirty="0"/>
              <a:t> </a:t>
            </a:r>
            <a:r>
              <a:rPr lang="en-US" dirty="0" err="1"/>
              <a:t>головки</a:t>
            </a:r>
            <a:r>
              <a:rPr lang="en-US" dirty="0"/>
              <a:t>,</a:t>
            </a:r>
          </a:p>
          <a:p>
            <a:r>
              <a:rPr lang="en-US" dirty="0" err="1"/>
              <a:t>преобразователя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, </a:t>
            </a:r>
            <a:r>
              <a:rPr lang="en-US" dirty="0" err="1"/>
              <a:t>интерфейсов</a:t>
            </a:r>
            <a:r>
              <a:rPr lang="en-US" dirty="0"/>
              <a:t> и </a:t>
            </a:r>
            <a:r>
              <a:rPr lang="en-US" dirty="0" err="1"/>
              <a:t>кэша</a:t>
            </a:r>
            <a:r>
              <a:rPr lang="en-US" dirty="0"/>
              <a:t>.</a:t>
            </a:r>
          </a:p>
          <a:p>
            <a:r>
              <a:rPr lang="en-US" dirty="0"/>
              <a:t>⚫ </a:t>
            </a:r>
            <a:r>
              <a:rPr lang="en-US" dirty="0" err="1"/>
              <a:t>Твердотельный</a:t>
            </a:r>
            <a:r>
              <a:rPr lang="en-US" dirty="0"/>
              <a:t> </a:t>
            </a:r>
            <a:r>
              <a:rPr lang="en-US" dirty="0" err="1"/>
              <a:t>диск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твердотельный</a:t>
            </a:r>
            <a:r>
              <a:rPr lang="en-US" dirty="0"/>
              <a:t> </a:t>
            </a:r>
            <a:r>
              <a:rPr lang="en-US" dirty="0" err="1"/>
              <a:t>накопитель</a:t>
            </a:r>
            <a:r>
              <a:rPr lang="en-US" dirty="0"/>
              <a:t> (SSD) </a:t>
            </a:r>
            <a:r>
              <a:rPr lang="en-US" dirty="0" err="1"/>
              <a:t>также</a:t>
            </a:r>
            <a:r>
              <a:rPr lang="en-US" dirty="0"/>
              <a:t> </a:t>
            </a:r>
            <a:r>
              <a:rPr lang="en-US" dirty="0" err="1"/>
              <a:t>называется</a:t>
            </a:r>
            <a:r>
              <a:rPr lang="en-US" dirty="0"/>
              <a:t> </a:t>
            </a:r>
            <a:r>
              <a:rPr lang="en-US" dirty="0" err="1"/>
              <a:t>электронным</a:t>
            </a:r>
            <a:r>
              <a:rPr lang="en-US" dirty="0"/>
              <a:t> </a:t>
            </a:r>
            <a:r>
              <a:rPr lang="en-US" dirty="0" err="1"/>
              <a:t>диском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твердотельным</a:t>
            </a:r>
            <a:r>
              <a:rPr lang="en-US" dirty="0"/>
              <a:t> </a:t>
            </a:r>
            <a:r>
              <a:rPr lang="en-US" dirty="0" err="1"/>
              <a:t>электронным</a:t>
            </a:r>
            <a:r>
              <a:rPr lang="en-US" dirty="0"/>
              <a:t> </a:t>
            </a:r>
            <a:r>
              <a:rPr lang="en-US" dirty="0" err="1"/>
              <a:t>диском</a:t>
            </a:r>
            <a:r>
              <a:rPr lang="en-US" dirty="0"/>
              <a:t>. В </a:t>
            </a:r>
            <a:r>
              <a:rPr lang="en-US" dirty="0" err="1"/>
              <a:t>отличие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HDD, </a:t>
            </a:r>
            <a:r>
              <a:rPr lang="en-US" dirty="0" err="1"/>
              <a:t>которые</a:t>
            </a:r>
            <a:r>
              <a:rPr lang="en-US" dirty="0"/>
              <a:t> </a:t>
            </a:r>
            <a:r>
              <a:rPr lang="en-US" dirty="0" err="1"/>
              <a:t>используют</a:t>
            </a:r>
            <a:endParaRPr lang="en-US" dirty="0"/>
          </a:p>
          <a:p>
            <a:r>
              <a:rPr lang="en-US" dirty="0" err="1"/>
              <a:t>механические</a:t>
            </a:r>
            <a:r>
              <a:rPr lang="en-US" dirty="0"/>
              <a:t> </a:t>
            </a:r>
            <a:r>
              <a:rPr lang="en-US" dirty="0" err="1"/>
              <a:t>части</a:t>
            </a:r>
            <a:r>
              <a:rPr lang="en-US" dirty="0"/>
              <a:t>, </a:t>
            </a:r>
            <a:r>
              <a:rPr lang="en-US" dirty="0" err="1"/>
              <a:t>такие</a:t>
            </a:r>
            <a:r>
              <a:rPr lang="en-US" dirty="0"/>
              <a:t>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корпуса</a:t>
            </a:r>
            <a:r>
              <a:rPr lang="en-US" dirty="0"/>
              <a:t> и </a:t>
            </a:r>
            <a:r>
              <a:rPr lang="en-US" dirty="0" err="1"/>
              <a:t>головки</a:t>
            </a:r>
            <a:r>
              <a:rPr lang="en-US" dirty="0"/>
              <a:t> </a:t>
            </a:r>
            <a:r>
              <a:rPr lang="en-US" dirty="0" err="1"/>
              <a:t>дисков</a:t>
            </a:r>
            <a:r>
              <a:rPr lang="en-US" dirty="0"/>
              <a:t>, SSD </a:t>
            </a:r>
            <a:r>
              <a:rPr lang="en-US" dirty="0" err="1"/>
              <a:t>состоят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контрольных</a:t>
            </a:r>
            <a:r>
              <a:rPr lang="en-US" dirty="0"/>
              <a:t> </a:t>
            </a:r>
            <a:r>
              <a:rPr lang="en-US" dirty="0" err="1"/>
              <a:t>микросхем</a:t>
            </a:r>
            <a:r>
              <a:rPr lang="en-US" dirty="0"/>
              <a:t> и </a:t>
            </a:r>
            <a:r>
              <a:rPr lang="en-US" dirty="0" err="1"/>
              <a:t>микросхем</a:t>
            </a:r>
            <a:r>
              <a:rPr lang="en-US" dirty="0"/>
              <a:t> </a:t>
            </a:r>
            <a:r>
              <a:rPr lang="en-US" dirty="0" err="1"/>
              <a:t>хранения</a:t>
            </a:r>
            <a:r>
              <a:rPr lang="en-US" dirty="0"/>
              <a:t> (</a:t>
            </a:r>
            <a:r>
              <a:rPr lang="en-US" dirty="0" err="1"/>
              <a:t>микросхем</a:t>
            </a:r>
            <a:r>
              <a:rPr lang="en-US" dirty="0"/>
              <a:t> </a:t>
            </a:r>
            <a:r>
              <a:rPr lang="en-US" dirty="0" err="1"/>
              <a:t>флэш-памяти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DRAM). </a:t>
            </a:r>
            <a:r>
              <a:rPr lang="en-US" dirty="0" err="1"/>
              <a:t>Другими</a:t>
            </a:r>
            <a:r>
              <a:rPr lang="en-US" dirty="0"/>
              <a:t> </a:t>
            </a:r>
            <a:r>
              <a:rPr lang="en-US" dirty="0" err="1"/>
              <a:t>словами</a:t>
            </a:r>
            <a:r>
              <a:rPr lang="en-US" dirty="0"/>
              <a:t>,</a:t>
            </a:r>
          </a:p>
          <a:p>
            <a:r>
              <a:rPr lang="en-US" dirty="0"/>
              <a:t>SSD </a:t>
            </a:r>
            <a:r>
              <a:rPr lang="en-US" dirty="0" err="1"/>
              <a:t>сделаны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массивов</a:t>
            </a:r>
            <a:r>
              <a:rPr lang="en-US" dirty="0"/>
              <a:t> </a:t>
            </a:r>
            <a:r>
              <a:rPr lang="en-US" dirty="0" err="1"/>
              <a:t>твердотельных</a:t>
            </a:r>
            <a:r>
              <a:rPr lang="en-US" dirty="0"/>
              <a:t> </a:t>
            </a:r>
            <a:r>
              <a:rPr lang="en-US" dirty="0" err="1"/>
              <a:t>электронных</a:t>
            </a:r>
            <a:r>
              <a:rPr lang="en-US" dirty="0"/>
              <a:t> </a:t>
            </a:r>
            <a:r>
              <a:rPr lang="en-US" dirty="0" err="1"/>
              <a:t>микросхем</a:t>
            </a:r>
            <a:r>
              <a:rPr lang="en-US" dirty="0"/>
              <a:t> </a:t>
            </a:r>
            <a:r>
              <a:rPr lang="en-US" dirty="0" err="1"/>
              <a:t>хранения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556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**</a:t>
            </a:r>
            <a:r>
              <a:rPr lang="en-US" err="1"/>
              <a:t>Слайд</a:t>
            </a:r>
            <a:r>
              <a:rPr lang="en-US"/>
              <a:t> 13: </a:t>
            </a:r>
            <a:r>
              <a:rPr lang="en-US" err="1"/>
              <a:t>Сравнение</a:t>
            </a:r>
            <a:r>
              <a:rPr lang="en-US"/>
              <a:t> SSD и HDD** **Ведущий:** "А вот их сравнительная таблица. Обратите внимание на ключевые отличия: * **Скорость:** SSD в сотни раз быстрее по количеству операций ввода-вывода в секунду (IOPS). * **Надежность:** SSD не боятся вибраций и ударов, так как в них нет механики. * **Энергопотребление:** у SSD оно значительно ниже. * **Шум:** SSD абсолютно бесшумны. * **Срок службы:** у современных SSD он сопоставим или превосходит HDD. Главный недостаток SSD — цена за гигабайт, хотя </a:t>
            </a:r>
            <a:r>
              <a:rPr lang="en-US" err="1"/>
              <a:t>она</a:t>
            </a:r>
            <a:r>
              <a:rPr lang="en-US"/>
              <a:t> </a:t>
            </a:r>
            <a:r>
              <a:rPr lang="en-US" err="1"/>
              <a:t>постоянно</a:t>
            </a:r>
            <a:r>
              <a:rPr lang="en-US"/>
              <a:t> </a:t>
            </a:r>
            <a:r>
              <a:rPr lang="en-US" err="1"/>
              <a:t>снижается</a:t>
            </a:r>
            <a:r>
              <a:rPr lang="en-US"/>
              <a:t>."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115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</a:t>
            </a:r>
            <a:r>
              <a:rPr lang="en-US" dirty="0" err="1"/>
              <a:t>Слайд</a:t>
            </a:r>
            <a:r>
              <a:rPr lang="en-US" dirty="0"/>
              <a:t> 14: </a:t>
            </a:r>
            <a:r>
              <a:rPr lang="en-US" dirty="0" err="1"/>
              <a:t>Классификация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протоколу</a:t>
            </a:r>
            <a:r>
              <a:rPr lang="en-US" dirty="0"/>
              <a:t>: SATA** **</a:t>
            </a:r>
            <a:r>
              <a:rPr lang="en-US" dirty="0" err="1"/>
              <a:t>Ведущий</a:t>
            </a:r>
            <a:r>
              <a:rPr lang="en-US" dirty="0"/>
              <a:t>:** "</a:t>
            </a:r>
            <a:r>
              <a:rPr lang="en-US" dirty="0" err="1"/>
              <a:t>Теперь</a:t>
            </a:r>
            <a:r>
              <a:rPr lang="en-US" dirty="0"/>
              <a:t> </a:t>
            </a:r>
            <a:r>
              <a:rPr lang="en-US" dirty="0" err="1"/>
              <a:t>пройдемся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основным</a:t>
            </a:r>
            <a:r>
              <a:rPr lang="en-US" dirty="0"/>
              <a:t> </a:t>
            </a:r>
            <a:r>
              <a:rPr lang="en-US" dirty="0" err="1"/>
              <a:t>интерфейсным</a:t>
            </a:r>
            <a:r>
              <a:rPr lang="en-US" dirty="0"/>
              <a:t> </a:t>
            </a:r>
            <a:r>
              <a:rPr lang="en-US" dirty="0" err="1"/>
              <a:t>протоколам</a:t>
            </a:r>
            <a:r>
              <a:rPr lang="en-US" dirty="0"/>
              <a:t>. </a:t>
            </a:r>
            <a:r>
              <a:rPr lang="en-US" dirty="0" err="1"/>
              <a:t>Начнем</a:t>
            </a:r>
            <a:r>
              <a:rPr lang="en-US" dirty="0"/>
              <a:t> с SATA. *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наследник</a:t>
            </a:r>
            <a:r>
              <a:rPr lang="en-US" dirty="0"/>
              <a:t> </a:t>
            </a:r>
            <a:r>
              <a:rPr lang="en-US" dirty="0" err="1"/>
              <a:t>старого</a:t>
            </a:r>
            <a:r>
              <a:rPr lang="en-US" dirty="0"/>
              <a:t> </a:t>
            </a:r>
            <a:r>
              <a:rPr lang="en-US" dirty="0" err="1"/>
              <a:t>параллельного</a:t>
            </a:r>
            <a:r>
              <a:rPr lang="en-US" dirty="0"/>
              <a:t> </a:t>
            </a:r>
            <a:r>
              <a:rPr lang="en-US" dirty="0" err="1"/>
              <a:t>интерфейса</a:t>
            </a:r>
            <a:r>
              <a:rPr lang="en-US" dirty="0"/>
              <a:t> PATA (IDE). SATA — </a:t>
            </a:r>
            <a:r>
              <a:rPr lang="en-US" dirty="0" err="1"/>
              <a:t>последовательный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дало</a:t>
            </a:r>
            <a:r>
              <a:rPr lang="en-US" dirty="0"/>
              <a:t> </a:t>
            </a:r>
            <a:r>
              <a:rPr lang="en-US" dirty="0" err="1"/>
              <a:t>рост</a:t>
            </a:r>
            <a:r>
              <a:rPr lang="en-US" dirty="0"/>
              <a:t> </a:t>
            </a:r>
            <a:r>
              <a:rPr lang="en-US" dirty="0" err="1"/>
              <a:t>скорости</a:t>
            </a:r>
            <a:r>
              <a:rPr lang="en-US" dirty="0"/>
              <a:t> и </a:t>
            </a:r>
            <a:r>
              <a:rPr lang="en-US" dirty="0" err="1"/>
              <a:t>надежности</a:t>
            </a:r>
            <a:r>
              <a:rPr lang="en-US" dirty="0"/>
              <a:t>. * **</a:t>
            </a:r>
            <a:r>
              <a:rPr lang="en-US" dirty="0" err="1"/>
              <a:t>Плюсы</a:t>
            </a:r>
            <a:r>
              <a:rPr lang="en-US" dirty="0"/>
              <a:t>:** </a:t>
            </a:r>
            <a:r>
              <a:rPr lang="en-US" dirty="0" err="1"/>
              <a:t>отличное</a:t>
            </a:r>
            <a:r>
              <a:rPr lang="en-US" dirty="0"/>
              <a:t> </a:t>
            </a:r>
            <a:r>
              <a:rPr lang="en-US" dirty="0" err="1"/>
              <a:t>соотношение</a:t>
            </a:r>
            <a:r>
              <a:rPr lang="en-US" dirty="0"/>
              <a:t> </a:t>
            </a:r>
            <a:r>
              <a:rPr lang="en-US" dirty="0" err="1"/>
              <a:t>цены</a:t>
            </a:r>
            <a:r>
              <a:rPr lang="en-US" dirty="0"/>
              <a:t> и </a:t>
            </a:r>
            <a:r>
              <a:rPr lang="en-US" dirty="0" err="1"/>
              <a:t>емкости</a:t>
            </a:r>
            <a:r>
              <a:rPr lang="en-US" dirty="0"/>
              <a:t>, </a:t>
            </a:r>
            <a:r>
              <a:rPr lang="en-US" dirty="0" err="1"/>
              <a:t>хорошо</a:t>
            </a:r>
            <a:r>
              <a:rPr lang="en-US" dirty="0"/>
              <a:t> </a:t>
            </a:r>
            <a:r>
              <a:rPr lang="en-US" dirty="0" err="1"/>
              <a:t>подходит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последовательных</a:t>
            </a:r>
            <a:r>
              <a:rPr lang="en-US" dirty="0"/>
              <a:t> </a:t>
            </a:r>
            <a:r>
              <a:rPr lang="en-US" dirty="0" err="1"/>
              <a:t>операций</a:t>
            </a:r>
            <a:r>
              <a:rPr lang="en-US" dirty="0"/>
              <a:t>. * **</a:t>
            </a:r>
            <a:r>
              <a:rPr lang="en-US" dirty="0" err="1"/>
              <a:t>Минусы</a:t>
            </a:r>
            <a:r>
              <a:rPr lang="en-US" dirty="0"/>
              <a:t>:** </a:t>
            </a:r>
            <a:r>
              <a:rPr lang="en-US" dirty="0" err="1"/>
              <a:t>невысокая</a:t>
            </a:r>
            <a:r>
              <a:rPr lang="en-US" dirty="0"/>
              <a:t> </a:t>
            </a:r>
            <a:r>
              <a:rPr lang="en-US" dirty="0" err="1"/>
              <a:t>производительность</a:t>
            </a:r>
            <a:r>
              <a:rPr lang="en-US" dirty="0"/>
              <a:t> </a:t>
            </a:r>
            <a:r>
              <a:rPr lang="en-US" dirty="0" err="1"/>
              <a:t>при</a:t>
            </a:r>
            <a:r>
              <a:rPr lang="en-US" dirty="0"/>
              <a:t> </a:t>
            </a:r>
            <a:r>
              <a:rPr lang="en-US" dirty="0" err="1"/>
              <a:t>многозадачности</a:t>
            </a:r>
            <a:r>
              <a:rPr lang="en-US" dirty="0"/>
              <a:t> (</a:t>
            </a:r>
            <a:r>
              <a:rPr lang="en-US" dirty="0" err="1"/>
              <a:t>из-за</a:t>
            </a:r>
            <a:r>
              <a:rPr lang="en-US" dirty="0"/>
              <a:t> </a:t>
            </a:r>
            <a:r>
              <a:rPr lang="en-US" dirty="0" err="1"/>
              <a:t>механического</a:t>
            </a:r>
            <a:r>
              <a:rPr lang="en-US" dirty="0"/>
              <a:t> </a:t>
            </a:r>
            <a:r>
              <a:rPr lang="en-US" dirty="0" err="1"/>
              <a:t>характера</a:t>
            </a:r>
            <a:r>
              <a:rPr lang="en-US" dirty="0"/>
              <a:t> HDD) и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самые</a:t>
            </a:r>
            <a:r>
              <a:rPr lang="en-US" dirty="0"/>
              <a:t> </a:t>
            </a:r>
            <a:r>
              <a:rPr lang="en-US" dirty="0" err="1"/>
              <a:t>лучшие</a:t>
            </a:r>
            <a:r>
              <a:rPr lang="en-US" dirty="0"/>
              <a:t> </a:t>
            </a:r>
            <a:r>
              <a:rPr lang="en-US" dirty="0" err="1"/>
              <a:t>показатели</a:t>
            </a:r>
            <a:r>
              <a:rPr lang="en-US" dirty="0"/>
              <a:t> </a:t>
            </a:r>
            <a:r>
              <a:rPr lang="en-US" dirty="0" err="1"/>
              <a:t>надежности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корпоративных</a:t>
            </a:r>
            <a:r>
              <a:rPr lang="en-US" dirty="0"/>
              <a:t> </a:t>
            </a:r>
            <a:r>
              <a:rPr lang="en-US" dirty="0" err="1"/>
              <a:t>задач</a:t>
            </a:r>
            <a:r>
              <a:rPr lang="en-US" dirty="0"/>
              <a:t>. * **</a:t>
            </a:r>
            <a:r>
              <a:rPr lang="en-US" dirty="0" err="1"/>
              <a:t>Область</a:t>
            </a:r>
            <a:r>
              <a:rPr lang="en-US" dirty="0"/>
              <a:t> </a:t>
            </a:r>
            <a:r>
              <a:rPr lang="en-US" dirty="0" err="1"/>
              <a:t>применения</a:t>
            </a:r>
            <a:r>
              <a:rPr lang="en-US" dirty="0"/>
              <a:t>:** </a:t>
            </a:r>
            <a:r>
              <a:rPr lang="en-US" dirty="0" err="1"/>
              <a:t>бюджетные</a:t>
            </a:r>
            <a:r>
              <a:rPr lang="en-US" dirty="0"/>
              <a:t> </a:t>
            </a:r>
            <a:r>
              <a:rPr lang="en-US" dirty="0" err="1"/>
              <a:t>серверы</a:t>
            </a:r>
            <a:r>
              <a:rPr lang="en-US" dirty="0"/>
              <a:t> и </a:t>
            </a:r>
            <a:r>
              <a:rPr lang="en-US" dirty="0" err="1"/>
              <a:t>системы</a:t>
            </a:r>
            <a:r>
              <a:rPr lang="en-US" dirty="0"/>
              <a:t> </a:t>
            </a:r>
            <a:r>
              <a:rPr lang="en-US" dirty="0" err="1"/>
              <a:t>хранения</a:t>
            </a:r>
            <a:r>
              <a:rPr lang="en-US" dirty="0"/>
              <a:t> </a:t>
            </a:r>
            <a:r>
              <a:rPr lang="en-US" dirty="0" err="1"/>
              <a:t>начального</a:t>
            </a:r>
            <a:r>
              <a:rPr lang="en-US" dirty="0"/>
              <a:t> </a:t>
            </a:r>
            <a:r>
              <a:rPr lang="en-US" dirty="0" err="1"/>
              <a:t>уровня</a:t>
            </a:r>
            <a:r>
              <a:rPr lang="en-US" dirty="0"/>
              <a:t>, </a:t>
            </a:r>
            <a:r>
              <a:rPr lang="en-US" dirty="0" err="1"/>
              <a:t>архивирование</a:t>
            </a:r>
            <a:r>
              <a:rPr lang="en-US" dirty="0"/>
              <a:t>." </a:t>
            </a:r>
            <a:endParaRPr lang="ru-RU" dirty="0"/>
          </a:p>
          <a:p>
            <a:endParaRPr lang="en-US" dirty="0">
              <a:latin typeface="Calibri"/>
              <a:ea typeface="Calibri"/>
              <a:cs typeface="Calibri"/>
            </a:endParaRPr>
          </a:p>
          <a:p>
            <a:r>
              <a:rPr lang="en-US" err="1">
                <a:latin typeface="Calibri"/>
                <a:ea typeface="Calibri"/>
                <a:cs typeface="Calibri"/>
              </a:rPr>
              <a:t>Протокол</a:t>
            </a:r>
            <a:r>
              <a:rPr lang="en-US" dirty="0">
                <a:latin typeface="Calibri"/>
                <a:ea typeface="Calibri"/>
                <a:cs typeface="Calibri"/>
              </a:rPr>
              <a:t> - Serial ATA (SATA)</a:t>
            </a:r>
            <a:endParaRPr lang="en-US"/>
          </a:p>
          <a:p>
            <a:endParaRPr lang="en-US" dirty="0">
              <a:latin typeface="Calibri"/>
              <a:ea typeface="Calibri"/>
              <a:cs typeface="Calibri"/>
            </a:endParaRPr>
          </a:p>
          <a:p>
            <a:r>
              <a:rPr lang="en-US" dirty="0" err="1"/>
              <a:t>Преимущества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1. SATA —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протокол</a:t>
            </a:r>
            <a:r>
              <a:rPr lang="en-US" dirty="0"/>
              <a:t> </a:t>
            </a:r>
            <a:r>
              <a:rPr lang="en-US" dirty="0" err="1"/>
              <a:t>последовательного</a:t>
            </a:r>
            <a:r>
              <a:rPr lang="en-US" dirty="0"/>
              <a:t> </a:t>
            </a:r>
            <a:r>
              <a:rPr lang="en-US" dirty="0" err="1"/>
              <a:t>интерфейса</a:t>
            </a:r>
            <a:r>
              <a:rPr lang="en-US" dirty="0"/>
              <a:t> </a:t>
            </a:r>
            <a:r>
              <a:rPr lang="en-US" dirty="0" err="1"/>
              <a:t>шины</a:t>
            </a:r>
            <a:r>
              <a:rPr lang="en-US" dirty="0"/>
              <a:t>. </a:t>
            </a:r>
            <a:r>
              <a:rPr lang="en-US" dirty="0" err="1"/>
              <a:t>Во</a:t>
            </a:r>
            <a:r>
              <a:rPr lang="en-US" dirty="0"/>
              <a:t> </a:t>
            </a:r>
            <a:r>
              <a:rPr lang="en-US" dirty="0" err="1"/>
              <a:t>время</a:t>
            </a:r>
            <a:r>
              <a:rPr lang="en-US" dirty="0"/>
              <a:t> </a:t>
            </a:r>
            <a:r>
              <a:rPr lang="en-US" dirty="0" err="1"/>
              <a:t>передачи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 </a:t>
            </a:r>
            <a:r>
              <a:rPr lang="en-US" dirty="0" err="1"/>
              <a:t>кабели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 и </a:t>
            </a:r>
            <a:r>
              <a:rPr lang="en-US" dirty="0" err="1"/>
              <a:t>сигнала</a:t>
            </a:r>
            <a:r>
              <a:rPr lang="en-US" dirty="0"/>
              <a:t> </a:t>
            </a:r>
            <a:r>
              <a:rPr lang="en-US" dirty="0" err="1"/>
              <a:t>используются</a:t>
            </a:r>
            <a:r>
              <a:rPr lang="en-US" dirty="0"/>
              <a:t> </a:t>
            </a:r>
            <a:r>
              <a:rPr lang="en-US" dirty="0" err="1"/>
              <a:t>независимо</a:t>
            </a:r>
            <a:r>
              <a:rPr lang="en-US" dirty="0"/>
              <a:t>,</a:t>
            </a:r>
          </a:p>
          <a:p>
            <a:r>
              <a:rPr lang="en-US" dirty="0"/>
              <a:t>и </a:t>
            </a:r>
            <a:r>
              <a:rPr lang="en-US" dirty="0" err="1"/>
              <a:t>используется</a:t>
            </a:r>
            <a:r>
              <a:rPr lang="en-US" dirty="0"/>
              <a:t> </a:t>
            </a:r>
            <a:r>
              <a:rPr lang="en-US" dirty="0" err="1"/>
              <a:t>встроенный</a:t>
            </a:r>
            <a:r>
              <a:rPr lang="en-US" dirty="0"/>
              <a:t> </a:t>
            </a:r>
            <a:r>
              <a:rPr lang="en-US" dirty="0" err="1"/>
              <a:t>сигнал</a:t>
            </a:r>
            <a:r>
              <a:rPr lang="en-US" dirty="0"/>
              <a:t> </a:t>
            </a:r>
            <a:r>
              <a:rPr lang="en-US" dirty="0" err="1"/>
              <a:t>тактовой</a:t>
            </a:r>
            <a:r>
              <a:rPr lang="en-US" dirty="0"/>
              <a:t> </a:t>
            </a:r>
            <a:r>
              <a:rPr lang="en-US" dirty="0" err="1"/>
              <a:t>частоты</a:t>
            </a:r>
            <a:r>
              <a:rPr lang="en-US" dirty="0"/>
              <a:t>. </a:t>
            </a:r>
            <a:r>
              <a:rPr lang="en-US" dirty="0" err="1"/>
              <a:t>Его</a:t>
            </a:r>
            <a:r>
              <a:rPr lang="en-US" dirty="0"/>
              <a:t> </a:t>
            </a:r>
            <a:r>
              <a:rPr lang="en-US" dirty="0" err="1"/>
              <a:t>скорость</a:t>
            </a:r>
            <a:r>
              <a:rPr lang="en-US" dirty="0"/>
              <a:t> </a:t>
            </a:r>
            <a:r>
              <a:rPr lang="en-US" dirty="0" err="1"/>
              <a:t>может</a:t>
            </a:r>
            <a:r>
              <a:rPr lang="en-US" dirty="0"/>
              <a:t> </a:t>
            </a:r>
            <a:r>
              <a:rPr lang="en-US" dirty="0" err="1"/>
              <a:t>достигать</a:t>
            </a:r>
            <a:r>
              <a:rPr lang="en-US" dirty="0"/>
              <a:t> 30 </a:t>
            </a:r>
            <a:r>
              <a:rPr lang="en-US" dirty="0" err="1"/>
              <a:t>раз</a:t>
            </a:r>
            <a:r>
              <a:rPr lang="en-US" dirty="0"/>
              <a:t> </a:t>
            </a:r>
            <a:r>
              <a:rPr lang="en-US" dirty="0" err="1"/>
              <a:t>больше</a:t>
            </a:r>
            <a:r>
              <a:rPr lang="en-US" dirty="0"/>
              <a:t>, </a:t>
            </a:r>
            <a:r>
              <a:rPr lang="en-US" dirty="0" err="1"/>
              <a:t>чем</a:t>
            </a:r>
            <a:r>
              <a:rPr lang="en-US" dirty="0"/>
              <a:t> у Parallel ATA (PATA).</a:t>
            </a:r>
          </a:p>
          <a:p>
            <a:r>
              <a:rPr lang="en-US" dirty="0"/>
              <a:t>2. </a:t>
            </a:r>
            <a:r>
              <a:rPr lang="en-US" dirty="0" err="1"/>
              <a:t>Вместо</a:t>
            </a:r>
            <a:r>
              <a:rPr lang="en-US" dirty="0"/>
              <a:t> </a:t>
            </a:r>
            <a:r>
              <a:rPr lang="en-US" dirty="0" err="1"/>
              <a:t>простого</a:t>
            </a:r>
            <a:r>
              <a:rPr lang="en-US" dirty="0"/>
              <a:t> </a:t>
            </a:r>
            <a:r>
              <a:rPr lang="en-US" dirty="0" err="1"/>
              <a:t>улучшения</a:t>
            </a:r>
            <a:r>
              <a:rPr lang="en-US" dirty="0"/>
              <a:t> PATA, </a:t>
            </a:r>
            <a:r>
              <a:rPr lang="en-US" dirty="0" err="1"/>
              <a:t>структура</a:t>
            </a:r>
            <a:r>
              <a:rPr lang="en-US" dirty="0"/>
              <a:t> </a:t>
            </a:r>
            <a:r>
              <a:rPr lang="en-US" dirty="0" err="1"/>
              <a:t>шины</a:t>
            </a:r>
            <a:r>
              <a:rPr lang="en-US" dirty="0"/>
              <a:t> </a:t>
            </a:r>
            <a:r>
              <a:rPr lang="en-US" dirty="0" err="1"/>
              <a:t>совершенно</a:t>
            </a:r>
            <a:r>
              <a:rPr lang="en-US" dirty="0"/>
              <a:t> </a:t>
            </a:r>
            <a:r>
              <a:rPr lang="en-US" dirty="0" err="1"/>
              <a:t>новая</a:t>
            </a:r>
            <a:r>
              <a:rPr lang="en-US" dirty="0"/>
              <a:t>.</a:t>
            </a:r>
          </a:p>
          <a:p>
            <a:r>
              <a:rPr lang="en-US" dirty="0"/>
              <a:t>3. </a:t>
            </a:r>
            <a:r>
              <a:rPr lang="en-US" dirty="0" err="1"/>
              <a:t>Управляющая</a:t>
            </a:r>
            <a:r>
              <a:rPr lang="en-US" dirty="0"/>
              <a:t> </a:t>
            </a:r>
            <a:r>
              <a:rPr lang="en-US" dirty="0" err="1"/>
              <a:t>информация</a:t>
            </a:r>
            <a:r>
              <a:rPr lang="en-US" dirty="0"/>
              <a:t> </a:t>
            </a:r>
            <a:r>
              <a:rPr lang="en-US" dirty="0" err="1"/>
              <a:t>разбросана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данным</a:t>
            </a:r>
            <a:r>
              <a:rPr lang="en-US" dirty="0"/>
              <a:t> и </a:t>
            </a:r>
            <a:r>
              <a:rPr lang="en-US" dirty="0" err="1"/>
              <a:t>передается</a:t>
            </a:r>
            <a:r>
              <a:rPr lang="en-US" dirty="0"/>
              <a:t> с </a:t>
            </a:r>
            <a:r>
              <a:rPr lang="en-US" dirty="0" err="1"/>
              <a:t>использованием</a:t>
            </a:r>
            <a:r>
              <a:rPr lang="en-US" dirty="0"/>
              <a:t> </a:t>
            </a:r>
            <a:r>
              <a:rPr lang="en-US" dirty="0" err="1"/>
              <a:t>предопределенного</a:t>
            </a:r>
            <a:r>
              <a:rPr lang="en-US" dirty="0"/>
              <a:t> </a:t>
            </a:r>
            <a:r>
              <a:rPr lang="en-US" dirty="0" err="1"/>
              <a:t>бита</a:t>
            </a:r>
            <a:r>
              <a:rPr lang="en-US" dirty="0"/>
              <a:t>.</a:t>
            </a:r>
          </a:p>
          <a:p>
            <a:r>
              <a:rPr lang="en-US" dirty="0"/>
              <a:t>4. </a:t>
            </a:r>
            <a:r>
              <a:rPr lang="en-US" dirty="0" err="1"/>
              <a:t>Один</a:t>
            </a:r>
            <a:r>
              <a:rPr lang="en-US" dirty="0"/>
              <a:t> </a:t>
            </a:r>
            <a:r>
              <a:rPr lang="en-US" dirty="0" err="1"/>
              <a:t>путь</a:t>
            </a:r>
            <a:r>
              <a:rPr lang="en-US" dirty="0"/>
              <a:t> </a:t>
            </a:r>
            <a:r>
              <a:rPr lang="en-US" dirty="0" err="1"/>
              <a:t>используется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передачи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, а </a:t>
            </a:r>
            <a:r>
              <a:rPr lang="en-US" dirty="0" err="1"/>
              <a:t>другой</a:t>
            </a:r>
            <a:r>
              <a:rPr lang="en-US" dirty="0"/>
              <a:t> —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возврата</a:t>
            </a:r>
            <a:r>
              <a:rPr lang="en-US" dirty="0"/>
              <a:t> </a:t>
            </a:r>
            <a:r>
              <a:rPr lang="en-US" dirty="0" err="1"/>
              <a:t>ответа</a:t>
            </a:r>
            <a:r>
              <a:rPr lang="en-US" dirty="0"/>
              <a:t>.</a:t>
            </a:r>
          </a:p>
          <a:p>
            <a:r>
              <a:rPr lang="en-US" dirty="0"/>
              <a:t>5. SATA </a:t>
            </a:r>
            <a:r>
              <a:rPr lang="en-US" dirty="0" err="1"/>
              <a:t>имеет</a:t>
            </a:r>
            <a:r>
              <a:rPr lang="en-US" dirty="0"/>
              <a:t> </a:t>
            </a:r>
            <a:r>
              <a:rPr lang="en-US" dirty="0" err="1"/>
              <a:t>более</a:t>
            </a:r>
            <a:r>
              <a:rPr lang="en-US" dirty="0"/>
              <a:t> </a:t>
            </a:r>
            <a:r>
              <a:rPr lang="en-US" dirty="0" err="1"/>
              <a:t>высокие</a:t>
            </a:r>
            <a:r>
              <a:rPr lang="en-US" dirty="0"/>
              <a:t> </a:t>
            </a:r>
            <a:r>
              <a:rPr lang="en-US" dirty="0" err="1"/>
              <a:t>возможности</a:t>
            </a:r>
            <a:r>
              <a:rPr lang="en-US" dirty="0"/>
              <a:t> </a:t>
            </a:r>
            <a:r>
              <a:rPr lang="en-US" dirty="0" err="1"/>
              <a:t>защиты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помех</a:t>
            </a:r>
            <a:r>
              <a:rPr lang="en-US" dirty="0"/>
              <a:t> и </a:t>
            </a:r>
            <a:r>
              <a:rPr lang="en-US" dirty="0" err="1"/>
              <a:t>более</a:t>
            </a:r>
            <a:r>
              <a:rPr lang="en-US" dirty="0"/>
              <a:t> </a:t>
            </a:r>
            <a:r>
              <a:rPr lang="en-US" dirty="0" err="1"/>
              <a:t>высокую</a:t>
            </a:r>
            <a:r>
              <a:rPr lang="en-US" dirty="0"/>
              <a:t> </a:t>
            </a:r>
            <a:r>
              <a:rPr lang="en-US" dirty="0" err="1"/>
              <a:t>скорость</a:t>
            </a:r>
            <a:r>
              <a:rPr lang="en-US" dirty="0"/>
              <a:t>, </a:t>
            </a:r>
            <a:r>
              <a:rPr lang="en-US" dirty="0" err="1"/>
              <a:t>чем</a:t>
            </a:r>
            <a:r>
              <a:rPr lang="en-US" dirty="0"/>
              <a:t> PATA. </a:t>
            </a:r>
            <a:r>
              <a:rPr lang="en-US" dirty="0" err="1"/>
              <a:t>Установка</a:t>
            </a:r>
            <a:r>
              <a:rPr lang="en-US" dirty="0"/>
              <a:t> </a:t>
            </a:r>
            <a:r>
              <a:rPr lang="en-US" dirty="0" err="1"/>
              <a:t>проще</a:t>
            </a:r>
            <a:r>
              <a:rPr lang="en-US" dirty="0"/>
              <a:t>, а </a:t>
            </a:r>
            <a:r>
              <a:rPr lang="en-US" dirty="0" err="1"/>
              <a:t>количество</a:t>
            </a:r>
            <a:r>
              <a:rPr lang="en-US" dirty="0"/>
              <a:t> </a:t>
            </a:r>
            <a:r>
              <a:rPr lang="en-US" dirty="0" err="1"/>
              <a:t>кабелей</a:t>
            </a:r>
            <a:r>
              <a:rPr lang="en-US" dirty="0"/>
              <a:t>, </a:t>
            </a:r>
            <a:r>
              <a:rPr lang="en-US" dirty="0" err="1"/>
              <a:t>используемых</a:t>
            </a:r>
            <a:r>
              <a:rPr lang="en-US" dirty="0"/>
              <a:t> в </a:t>
            </a:r>
            <a:r>
              <a:rPr lang="en-US" dirty="0" err="1"/>
              <a:t>шасси</a:t>
            </a:r>
            <a:r>
              <a:rPr lang="en-US" dirty="0"/>
              <a:t>, </a:t>
            </a:r>
            <a:r>
              <a:rPr lang="en-US" dirty="0" err="1"/>
              <a:t>сокращено</a:t>
            </a:r>
            <a:r>
              <a:rPr lang="en-US" dirty="0"/>
              <a:t>.</a:t>
            </a:r>
          </a:p>
          <a:p>
            <a:r>
              <a:rPr lang="en-US" dirty="0"/>
              <a:t>6. </a:t>
            </a:r>
            <a:r>
              <a:rPr lang="en-US" dirty="0" err="1"/>
              <a:t>Производительность</a:t>
            </a:r>
            <a:r>
              <a:rPr lang="en-US" dirty="0"/>
              <a:t> </a:t>
            </a:r>
            <a:r>
              <a:rPr lang="en-US" dirty="0" err="1"/>
              <a:t>однопоточных</a:t>
            </a:r>
            <a:r>
              <a:rPr lang="en-US" dirty="0"/>
              <a:t> </a:t>
            </a:r>
            <a:r>
              <a:rPr lang="en-US" dirty="0" err="1"/>
              <a:t>задач</a:t>
            </a:r>
            <a:r>
              <a:rPr lang="en-US" dirty="0"/>
              <a:t> </a:t>
            </a:r>
            <a:r>
              <a:rPr lang="en-US" dirty="0" err="1"/>
              <a:t>хорошая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Недостатки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1. SATA, </a:t>
            </a:r>
            <a:r>
              <a:rPr lang="en-US" dirty="0" err="1"/>
              <a:t>разработанный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приложений</a:t>
            </a:r>
            <a:r>
              <a:rPr lang="en-US" dirty="0"/>
              <a:t> </a:t>
            </a:r>
            <a:r>
              <a:rPr lang="en-US" dirty="0" err="1"/>
              <a:t>начального</a:t>
            </a:r>
            <a:r>
              <a:rPr lang="en-US" dirty="0"/>
              <a:t> </a:t>
            </a:r>
            <a:r>
              <a:rPr lang="en-US" dirty="0" err="1"/>
              <a:t>уровня</a:t>
            </a:r>
            <a:r>
              <a:rPr lang="en-US" dirty="0"/>
              <a:t>,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такой</a:t>
            </a:r>
            <a:r>
              <a:rPr lang="en-US" dirty="0"/>
              <a:t> </a:t>
            </a:r>
            <a:r>
              <a:rPr lang="en-US" dirty="0" err="1"/>
              <a:t>мощный</a:t>
            </a:r>
            <a:r>
              <a:rPr lang="en-US" dirty="0"/>
              <a:t>, </a:t>
            </a:r>
            <a:r>
              <a:rPr lang="en-US" dirty="0" err="1"/>
              <a:t>как</a:t>
            </a:r>
            <a:r>
              <a:rPr lang="en-US" dirty="0"/>
              <a:t> SCSI, с </a:t>
            </a:r>
            <a:r>
              <a:rPr lang="en-US" dirty="0" err="1"/>
              <a:t>точки</a:t>
            </a:r>
            <a:r>
              <a:rPr lang="en-US" dirty="0"/>
              <a:t> </a:t>
            </a:r>
            <a:r>
              <a:rPr lang="en-US" dirty="0" err="1"/>
              <a:t>зрения</a:t>
            </a:r>
            <a:r>
              <a:rPr lang="en-US" dirty="0"/>
              <a:t> </a:t>
            </a:r>
            <a:r>
              <a:rPr lang="en-US" dirty="0" err="1"/>
              <a:t>пропускной</a:t>
            </a:r>
            <a:r>
              <a:rPr lang="en-US" dirty="0"/>
              <a:t> </a:t>
            </a:r>
            <a:r>
              <a:rPr lang="en-US" dirty="0" err="1"/>
              <a:t>способности</a:t>
            </a:r>
            <a:r>
              <a:rPr lang="en-US" dirty="0"/>
              <a:t> </a:t>
            </a:r>
            <a:r>
              <a:rPr lang="en-US" dirty="0" err="1"/>
              <a:t>больших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многопоточной</a:t>
            </a:r>
            <a:endParaRPr lang="en-US" dirty="0"/>
          </a:p>
          <a:p>
            <a:r>
              <a:rPr lang="en-US" dirty="0" err="1"/>
              <a:t>передачи</a:t>
            </a:r>
            <a:r>
              <a:rPr lang="en-US" dirty="0"/>
              <a:t>. </a:t>
            </a:r>
          </a:p>
          <a:p>
            <a:r>
              <a:rPr lang="en-US" dirty="0"/>
              <a:t>2. </a:t>
            </a:r>
            <a:r>
              <a:rPr lang="en-US" dirty="0" err="1"/>
              <a:t>Когда</a:t>
            </a:r>
            <a:r>
              <a:rPr lang="en-US" dirty="0"/>
              <a:t> </a:t>
            </a:r>
            <a:r>
              <a:rPr lang="en-US" dirty="0" err="1"/>
              <a:t>несколько</a:t>
            </a:r>
            <a:r>
              <a:rPr lang="en-US" dirty="0"/>
              <a:t> </a:t>
            </a:r>
            <a:r>
              <a:rPr lang="en-US" dirty="0" err="1"/>
              <a:t>потоков</a:t>
            </a:r>
            <a:r>
              <a:rPr lang="en-US" dirty="0"/>
              <a:t> </a:t>
            </a:r>
            <a:r>
              <a:rPr lang="en-US" dirty="0" err="1"/>
              <a:t>считывают</a:t>
            </a:r>
            <a:r>
              <a:rPr lang="en-US" dirty="0"/>
              <a:t> </a:t>
            </a:r>
            <a:r>
              <a:rPr lang="en-US" dirty="0" err="1"/>
              <a:t>данные</a:t>
            </a:r>
            <a:r>
              <a:rPr lang="en-US" dirty="0"/>
              <a:t>, </a:t>
            </a:r>
            <a:r>
              <a:rPr lang="en-US" dirty="0" err="1"/>
              <a:t>головка</a:t>
            </a:r>
            <a:r>
              <a:rPr lang="en-US" dirty="0"/>
              <a:t> </a:t>
            </a:r>
            <a:r>
              <a:rPr lang="en-US" dirty="0" err="1"/>
              <a:t>диска</a:t>
            </a:r>
            <a:r>
              <a:rPr lang="en-US" dirty="0"/>
              <a:t> </a:t>
            </a:r>
            <a:r>
              <a:rPr lang="en-US" dirty="0" err="1"/>
              <a:t>качается</a:t>
            </a:r>
            <a:r>
              <a:rPr lang="en-US" dirty="0"/>
              <a:t> </a:t>
            </a:r>
            <a:r>
              <a:rPr lang="en-US" dirty="0" err="1"/>
              <a:t>вперед</a:t>
            </a:r>
            <a:r>
              <a:rPr lang="en-US" dirty="0"/>
              <a:t> и </a:t>
            </a:r>
            <a:r>
              <a:rPr lang="en-US" dirty="0" err="1"/>
              <a:t>назад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приводит</a:t>
            </a:r>
            <a:r>
              <a:rPr lang="en-US" dirty="0"/>
              <a:t> к </a:t>
            </a:r>
            <a:r>
              <a:rPr lang="en-US" dirty="0" err="1"/>
              <a:t>перегреву</a:t>
            </a:r>
            <a:r>
              <a:rPr lang="en-US" dirty="0"/>
              <a:t> </a:t>
            </a:r>
            <a:r>
              <a:rPr lang="en-US" dirty="0" err="1"/>
              <a:t>диска</a:t>
            </a:r>
            <a:r>
              <a:rPr lang="en-US" dirty="0"/>
              <a:t>.</a:t>
            </a:r>
          </a:p>
          <a:p>
            <a:endParaRPr lang="en-US" dirty="0">
              <a:latin typeface="Calibri"/>
              <a:ea typeface="Calibri"/>
              <a:cs typeface="Calibri"/>
            </a:endParaRPr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110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</a:t>
            </a:r>
            <a:r>
              <a:rPr lang="en-US" dirty="0" err="1"/>
              <a:t>Слайд</a:t>
            </a:r>
            <a:r>
              <a:rPr lang="en-US" dirty="0"/>
              <a:t> 15: </a:t>
            </a:r>
            <a:r>
              <a:rPr lang="en-US" dirty="0" err="1"/>
              <a:t>Классификация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протоколу</a:t>
            </a:r>
            <a:r>
              <a:rPr lang="en-US" dirty="0"/>
              <a:t>: SAS** **</a:t>
            </a:r>
            <a:r>
              <a:rPr lang="en-US" dirty="0" err="1"/>
              <a:t>Ведущий</a:t>
            </a:r>
            <a:r>
              <a:rPr lang="en-US" dirty="0"/>
              <a:t>:** "</a:t>
            </a:r>
            <a:r>
              <a:rPr lang="en-US" dirty="0" err="1"/>
              <a:t>Более</a:t>
            </a:r>
            <a:r>
              <a:rPr lang="en-US" dirty="0"/>
              <a:t> </a:t>
            </a:r>
            <a:r>
              <a:rPr lang="en-US" dirty="0" err="1"/>
              <a:t>серьезный</a:t>
            </a:r>
            <a:r>
              <a:rPr lang="en-US" dirty="0"/>
              <a:t> </a:t>
            </a:r>
            <a:r>
              <a:rPr lang="en-US" dirty="0" err="1"/>
              <a:t>протокол</a:t>
            </a:r>
            <a:r>
              <a:rPr lang="en-US" dirty="0"/>
              <a:t> — SAS. *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корпоративный</a:t>
            </a:r>
            <a:r>
              <a:rPr lang="en-US" dirty="0"/>
              <a:t> </a:t>
            </a:r>
            <a:r>
              <a:rPr lang="en-US" dirty="0" err="1"/>
              <a:t>стандарт</a:t>
            </a:r>
            <a:r>
              <a:rPr lang="en-US" dirty="0"/>
              <a:t>, </a:t>
            </a:r>
            <a:r>
              <a:rPr lang="en-US" dirty="0" err="1"/>
              <a:t>наследник</a:t>
            </a:r>
            <a:r>
              <a:rPr lang="en-US" dirty="0"/>
              <a:t> SCSI. </a:t>
            </a:r>
            <a:r>
              <a:rPr lang="en-US" dirty="0" err="1"/>
              <a:t>Диски</a:t>
            </a:r>
            <a:r>
              <a:rPr lang="en-US" dirty="0"/>
              <a:t> SAS </a:t>
            </a:r>
            <a:r>
              <a:rPr lang="en-US" dirty="0" err="1"/>
              <a:t>имеют</a:t>
            </a:r>
            <a:r>
              <a:rPr lang="en-US" dirty="0"/>
              <a:t> </a:t>
            </a:r>
            <a:r>
              <a:rPr lang="en-US" dirty="0" err="1"/>
              <a:t>более</a:t>
            </a:r>
            <a:r>
              <a:rPr lang="en-US" dirty="0"/>
              <a:t> </a:t>
            </a:r>
            <a:r>
              <a:rPr lang="en-US" dirty="0" err="1"/>
              <a:t>интеллектуальный</a:t>
            </a:r>
            <a:r>
              <a:rPr lang="en-US" dirty="0"/>
              <a:t> </a:t>
            </a:r>
            <a:r>
              <a:rPr lang="en-US" dirty="0" err="1"/>
              <a:t>контроллер</a:t>
            </a:r>
            <a:r>
              <a:rPr lang="en-US" dirty="0"/>
              <a:t>, </a:t>
            </a:r>
            <a:r>
              <a:rPr lang="en-US" dirty="0" err="1"/>
              <a:t>разгружающий</a:t>
            </a:r>
            <a:r>
              <a:rPr lang="en-US" dirty="0"/>
              <a:t> </a:t>
            </a:r>
            <a:r>
              <a:rPr lang="en-US" dirty="0" err="1"/>
              <a:t>процессор</a:t>
            </a:r>
            <a:r>
              <a:rPr lang="en-US" dirty="0"/>
              <a:t> </a:t>
            </a:r>
            <a:r>
              <a:rPr lang="en-US" dirty="0" err="1"/>
              <a:t>сервера</a:t>
            </a:r>
            <a:r>
              <a:rPr lang="en-US" dirty="0"/>
              <a:t>. * **</a:t>
            </a:r>
            <a:r>
              <a:rPr lang="en-US" dirty="0" err="1"/>
              <a:t>Ключевые</a:t>
            </a:r>
            <a:r>
              <a:rPr lang="en-US" dirty="0"/>
              <a:t> </a:t>
            </a:r>
            <a:r>
              <a:rPr lang="en-US" dirty="0" err="1"/>
              <a:t>преимущества</a:t>
            </a:r>
            <a:r>
              <a:rPr lang="en-US" dirty="0"/>
              <a:t>:** </a:t>
            </a:r>
            <a:r>
              <a:rPr lang="en-US" dirty="0" err="1"/>
              <a:t>высокая</a:t>
            </a:r>
            <a:r>
              <a:rPr lang="en-US" dirty="0"/>
              <a:t> </a:t>
            </a:r>
            <a:r>
              <a:rPr lang="en-US" dirty="0" err="1"/>
              <a:t>надежность</a:t>
            </a:r>
            <a:r>
              <a:rPr lang="en-US" dirty="0"/>
              <a:t>, </a:t>
            </a:r>
            <a:r>
              <a:rPr lang="en-US" dirty="0" err="1"/>
              <a:t>производительность</a:t>
            </a:r>
            <a:r>
              <a:rPr lang="en-US" dirty="0"/>
              <a:t>, </a:t>
            </a:r>
            <a:r>
              <a:rPr lang="en-US" dirty="0" err="1"/>
              <a:t>особенно</a:t>
            </a:r>
            <a:r>
              <a:rPr lang="en-US" dirty="0"/>
              <a:t> в </a:t>
            </a:r>
            <a:r>
              <a:rPr lang="en-US" dirty="0" err="1"/>
              <a:t>многопоточной</a:t>
            </a:r>
            <a:r>
              <a:rPr lang="en-US" dirty="0"/>
              <a:t> </a:t>
            </a:r>
            <a:r>
              <a:rPr lang="en-US" dirty="0" err="1"/>
              <a:t>работе</a:t>
            </a:r>
            <a:r>
              <a:rPr lang="en-US" dirty="0"/>
              <a:t>, </a:t>
            </a:r>
            <a:r>
              <a:rPr lang="en-US" dirty="0" err="1"/>
              <a:t>поддержка</a:t>
            </a:r>
            <a:r>
              <a:rPr lang="en-US" dirty="0"/>
              <a:t> </a:t>
            </a:r>
            <a:r>
              <a:rPr lang="en-US" dirty="0" err="1"/>
              <a:t>двух</a:t>
            </a:r>
            <a:r>
              <a:rPr lang="en-US" dirty="0"/>
              <a:t> </a:t>
            </a:r>
            <a:r>
              <a:rPr lang="en-US" dirty="0" err="1"/>
              <a:t>портов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подключения</a:t>
            </a:r>
            <a:r>
              <a:rPr lang="en-US" dirty="0"/>
              <a:t> к </a:t>
            </a:r>
            <a:r>
              <a:rPr lang="en-US" dirty="0" err="1"/>
              <a:t>разным</a:t>
            </a:r>
            <a:r>
              <a:rPr lang="en-US" dirty="0"/>
              <a:t> </a:t>
            </a:r>
            <a:r>
              <a:rPr lang="en-US" dirty="0" err="1"/>
              <a:t>контроллерам</a:t>
            </a:r>
            <a:r>
              <a:rPr lang="en-US" dirty="0"/>
              <a:t> (</a:t>
            </a:r>
            <a:r>
              <a:rPr lang="en-US" dirty="0" err="1"/>
              <a:t>дублирование</a:t>
            </a:r>
            <a:r>
              <a:rPr lang="en-US" dirty="0"/>
              <a:t>). * </a:t>
            </a:r>
            <a:r>
              <a:rPr lang="en-US" dirty="0" err="1"/>
              <a:t>Важная</a:t>
            </a:r>
            <a:r>
              <a:rPr lang="en-US" dirty="0"/>
              <a:t> </a:t>
            </a:r>
            <a:r>
              <a:rPr lang="en-US" dirty="0" err="1"/>
              <a:t>особенность</a:t>
            </a:r>
            <a:r>
              <a:rPr lang="en-US" dirty="0"/>
              <a:t> — </a:t>
            </a:r>
            <a:r>
              <a:rPr lang="en-US" dirty="0" err="1"/>
              <a:t>обратная</a:t>
            </a:r>
            <a:r>
              <a:rPr lang="en-US" dirty="0"/>
              <a:t> </a:t>
            </a:r>
            <a:r>
              <a:rPr lang="en-US" dirty="0" err="1"/>
              <a:t>совместимость</a:t>
            </a:r>
            <a:r>
              <a:rPr lang="en-US" dirty="0"/>
              <a:t> с SATA,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позволяет</a:t>
            </a:r>
            <a:r>
              <a:rPr lang="en-US" dirty="0"/>
              <a:t> </a:t>
            </a:r>
            <a:r>
              <a:rPr lang="en-US" dirty="0" err="1"/>
              <a:t>использовать</a:t>
            </a:r>
            <a:r>
              <a:rPr lang="en-US" dirty="0"/>
              <a:t> в </a:t>
            </a:r>
            <a:r>
              <a:rPr lang="en-US" dirty="0" err="1"/>
              <a:t>одной</a:t>
            </a:r>
            <a:r>
              <a:rPr lang="en-US" dirty="0"/>
              <a:t> </a:t>
            </a:r>
            <a:r>
              <a:rPr lang="en-US" dirty="0" err="1"/>
              <a:t>системе</a:t>
            </a:r>
            <a:r>
              <a:rPr lang="en-US" dirty="0"/>
              <a:t> </a:t>
            </a:r>
            <a:r>
              <a:rPr lang="en-US" dirty="0" err="1"/>
              <a:t>диски</a:t>
            </a:r>
            <a:r>
              <a:rPr lang="en-US" dirty="0"/>
              <a:t> </a:t>
            </a:r>
            <a:r>
              <a:rPr lang="en-US" dirty="0" err="1"/>
              <a:t>разных</a:t>
            </a:r>
            <a:r>
              <a:rPr lang="en-US" dirty="0"/>
              <a:t> </a:t>
            </a:r>
            <a:r>
              <a:rPr lang="en-US" dirty="0" err="1"/>
              <a:t>типов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разных</a:t>
            </a:r>
            <a:r>
              <a:rPr lang="en-US" dirty="0"/>
              <a:t> </a:t>
            </a:r>
            <a:r>
              <a:rPr lang="en-US" dirty="0" err="1"/>
              <a:t>задач</a:t>
            </a:r>
            <a:r>
              <a:rPr lang="en-US" dirty="0"/>
              <a:t>. * **</a:t>
            </a:r>
            <a:r>
              <a:rPr lang="en-US" dirty="0" err="1"/>
              <a:t>Недостаток</a:t>
            </a:r>
            <a:r>
              <a:rPr lang="en-US" dirty="0"/>
              <a:t>** — </a:t>
            </a:r>
            <a:r>
              <a:rPr lang="en-US" dirty="0" err="1"/>
              <a:t>более</a:t>
            </a:r>
            <a:r>
              <a:rPr lang="en-US" dirty="0"/>
              <a:t> </a:t>
            </a:r>
            <a:r>
              <a:rPr lang="en-US" dirty="0" err="1"/>
              <a:t>высокая</a:t>
            </a:r>
            <a:r>
              <a:rPr lang="en-US" dirty="0"/>
              <a:t> </a:t>
            </a:r>
            <a:r>
              <a:rPr lang="en-US" dirty="0" err="1"/>
              <a:t>стоимость</a:t>
            </a:r>
            <a:r>
              <a:rPr lang="en-US" dirty="0"/>
              <a:t>. * **</a:t>
            </a:r>
            <a:r>
              <a:rPr lang="en-US" dirty="0" err="1"/>
              <a:t>Применение</a:t>
            </a:r>
            <a:r>
              <a:rPr lang="en-US" dirty="0"/>
              <a:t>:** </a:t>
            </a:r>
            <a:r>
              <a:rPr lang="en-US" dirty="0" err="1"/>
              <a:t>высоконагруженные</a:t>
            </a:r>
            <a:r>
              <a:rPr lang="en-US" dirty="0"/>
              <a:t> </a:t>
            </a:r>
            <a:r>
              <a:rPr lang="en-US" dirty="0" err="1"/>
              <a:t>базы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, </a:t>
            </a:r>
            <a:r>
              <a:rPr lang="en-US" dirty="0" err="1"/>
              <a:t>виртуализация</a:t>
            </a:r>
            <a:r>
              <a:rPr lang="en-US" dirty="0"/>
              <a:t>, </a:t>
            </a:r>
            <a:r>
              <a:rPr lang="en-US" dirty="0" err="1"/>
              <a:t>критичные</a:t>
            </a:r>
            <a:r>
              <a:rPr lang="en-US" dirty="0"/>
              <a:t> </a:t>
            </a:r>
            <a:r>
              <a:rPr lang="en-US" dirty="0" err="1"/>
              <a:t>приложения</a:t>
            </a:r>
            <a:r>
              <a:rPr lang="en-US" dirty="0"/>
              <a:t>."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8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DE1F8-AA81-8341-7E70-DED4F7FE5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D2CCE85-4D2D-5895-32D9-0636F213A7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D41C3B1-6FED-9421-550A-300AA03AA7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**</a:t>
            </a:r>
            <a:r>
              <a:rPr lang="en-US" err="1"/>
              <a:t>Слайд</a:t>
            </a:r>
            <a:r>
              <a:rPr lang="en-US"/>
              <a:t> 16: </a:t>
            </a:r>
            <a:r>
              <a:rPr lang="en-US" err="1"/>
              <a:t>Классификация</a:t>
            </a:r>
            <a:r>
              <a:rPr lang="en-US"/>
              <a:t> по протоколу: NL-SAS** **Ведущий:** "NL-SAS — это гибридный вариант. * По сути, это недорогие диски SATA, но оснащенные более надежным интерфейсом SAS. * Они занимают нишу **near-line** хранения — для данных, которые нужны не так часто, но должны быть «под рукой», а не в ленточном архиве. * Это компромисс: емкость и цена как у SATA, а надежность подключения и управляемость — </a:t>
            </a:r>
            <a:r>
              <a:rPr lang="en-US" err="1"/>
              <a:t>как</a:t>
            </a:r>
            <a:r>
              <a:rPr lang="en-US"/>
              <a:t> у SAS." 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A3CC08-B5AB-883E-73DA-FAB1B3AB52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138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</a:t>
            </a:r>
            <a:r>
              <a:rPr lang="en-US" dirty="0" err="1"/>
              <a:t>Слайд</a:t>
            </a:r>
            <a:r>
              <a:rPr lang="en-US" dirty="0"/>
              <a:t> 17: SAS SSD** **</a:t>
            </a:r>
            <a:r>
              <a:rPr lang="en-US" dirty="0" err="1"/>
              <a:t>Ведущий</a:t>
            </a:r>
            <a:r>
              <a:rPr lang="en-US" dirty="0"/>
              <a:t>:** "</a:t>
            </a:r>
            <a:r>
              <a:rPr lang="en-US" dirty="0" err="1"/>
              <a:t>Когда</a:t>
            </a:r>
            <a:r>
              <a:rPr lang="en-US" dirty="0"/>
              <a:t> к </a:t>
            </a:r>
            <a:r>
              <a:rPr lang="en-US" dirty="0" err="1"/>
              <a:t>скорости</a:t>
            </a:r>
            <a:r>
              <a:rPr lang="en-US" dirty="0"/>
              <a:t> SAS </a:t>
            </a:r>
            <a:r>
              <a:rPr lang="en-US" dirty="0" err="1"/>
              <a:t>добавляется</a:t>
            </a:r>
            <a:r>
              <a:rPr lang="en-US" dirty="0"/>
              <a:t> </a:t>
            </a:r>
            <a:r>
              <a:rPr lang="en-US" dirty="0" err="1"/>
              <a:t>производительность</a:t>
            </a:r>
            <a:r>
              <a:rPr lang="en-US" dirty="0"/>
              <a:t> </a:t>
            </a:r>
            <a:r>
              <a:rPr lang="en-US" dirty="0" err="1"/>
              <a:t>флеш-памяти</a:t>
            </a:r>
            <a:r>
              <a:rPr lang="en-US" dirty="0"/>
              <a:t>, </a:t>
            </a:r>
            <a:r>
              <a:rPr lang="en-US" dirty="0" err="1"/>
              <a:t>мы</a:t>
            </a:r>
            <a:r>
              <a:rPr lang="en-US" dirty="0"/>
              <a:t> </a:t>
            </a:r>
            <a:r>
              <a:rPr lang="en-US" dirty="0" err="1"/>
              <a:t>получаем</a:t>
            </a:r>
            <a:r>
              <a:rPr lang="en-US" dirty="0"/>
              <a:t> SAS SSD. *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корпоративные</a:t>
            </a:r>
            <a:r>
              <a:rPr lang="en-US" dirty="0"/>
              <a:t> </a:t>
            </a:r>
            <a:r>
              <a:rPr lang="en-US" dirty="0" err="1"/>
              <a:t>твердотельные</a:t>
            </a:r>
            <a:r>
              <a:rPr lang="en-US" dirty="0"/>
              <a:t> </a:t>
            </a:r>
            <a:r>
              <a:rPr lang="en-US" dirty="0" err="1"/>
              <a:t>накопители</a:t>
            </a:r>
            <a:r>
              <a:rPr lang="en-US" dirty="0"/>
              <a:t> с </a:t>
            </a:r>
            <a:r>
              <a:rPr lang="en-US" dirty="0" err="1"/>
              <a:t>интерфейсом</a:t>
            </a:r>
            <a:r>
              <a:rPr lang="en-US" dirty="0"/>
              <a:t> SAS. * </a:t>
            </a:r>
            <a:r>
              <a:rPr lang="en-US" dirty="0" err="1"/>
              <a:t>Они</a:t>
            </a:r>
            <a:r>
              <a:rPr lang="en-US" dirty="0"/>
              <a:t> </a:t>
            </a:r>
            <a:r>
              <a:rPr lang="en-US" dirty="0" err="1"/>
              <a:t>обладают</a:t>
            </a:r>
            <a:r>
              <a:rPr lang="en-US" dirty="0"/>
              <a:t> </a:t>
            </a:r>
            <a:r>
              <a:rPr lang="en-US" dirty="0" err="1"/>
              <a:t>колоссальной</a:t>
            </a:r>
            <a:r>
              <a:rPr lang="en-US" dirty="0"/>
              <a:t> </a:t>
            </a:r>
            <a:r>
              <a:rPr lang="en-US" dirty="0" err="1"/>
              <a:t>производительностью</a:t>
            </a:r>
            <a:r>
              <a:rPr lang="en-US" dirty="0"/>
              <a:t> (</a:t>
            </a:r>
            <a:r>
              <a:rPr lang="en-US" dirty="0" err="1"/>
              <a:t>сотни</a:t>
            </a:r>
            <a:r>
              <a:rPr lang="en-US" dirty="0"/>
              <a:t> </a:t>
            </a:r>
            <a:r>
              <a:rPr lang="en-US" dirty="0" err="1"/>
              <a:t>тысяч</a:t>
            </a:r>
            <a:r>
              <a:rPr lang="en-US" dirty="0"/>
              <a:t> IOPS), </a:t>
            </a:r>
            <a:r>
              <a:rPr lang="en-US" dirty="0" err="1"/>
              <a:t>очень</a:t>
            </a:r>
            <a:r>
              <a:rPr lang="en-US" dirty="0"/>
              <a:t> </a:t>
            </a:r>
            <a:r>
              <a:rPr lang="en-US" dirty="0" err="1"/>
              <a:t>низкой</a:t>
            </a:r>
            <a:r>
              <a:rPr lang="en-US" dirty="0"/>
              <a:t> </a:t>
            </a:r>
            <a:r>
              <a:rPr lang="en-US" dirty="0" err="1"/>
              <a:t>задержкой</a:t>
            </a:r>
            <a:r>
              <a:rPr lang="en-US" dirty="0"/>
              <a:t> (</a:t>
            </a:r>
            <a:r>
              <a:rPr lang="en-US" dirty="0" err="1"/>
              <a:t>микросекунды</a:t>
            </a:r>
            <a:r>
              <a:rPr lang="en-US" dirty="0"/>
              <a:t>) и </a:t>
            </a:r>
            <a:r>
              <a:rPr lang="en-US" dirty="0" err="1"/>
              <a:t>высокой</a:t>
            </a:r>
            <a:r>
              <a:rPr lang="en-US" dirty="0"/>
              <a:t> </a:t>
            </a:r>
            <a:r>
              <a:rPr lang="en-US" dirty="0" err="1"/>
              <a:t>надежностью</a:t>
            </a:r>
            <a:r>
              <a:rPr lang="en-US" dirty="0"/>
              <a:t>. *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рабочие</a:t>
            </a:r>
            <a:r>
              <a:rPr lang="en-US" dirty="0"/>
              <a:t> </a:t>
            </a:r>
            <a:r>
              <a:rPr lang="en-US" dirty="0" err="1"/>
              <a:t>лошадки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самых</a:t>
            </a:r>
            <a:r>
              <a:rPr lang="en-US" dirty="0"/>
              <a:t> </a:t>
            </a:r>
            <a:r>
              <a:rPr lang="en-US" dirty="0" err="1"/>
              <a:t>требовательных</a:t>
            </a:r>
            <a:r>
              <a:rPr lang="en-US" dirty="0"/>
              <a:t> </a:t>
            </a:r>
            <a:r>
              <a:rPr lang="en-US" dirty="0" err="1"/>
              <a:t>задач</a:t>
            </a:r>
            <a:r>
              <a:rPr lang="en-US" dirty="0"/>
              <a:t> в </a:t>
            </a:r>
            <a:r>
              <a:rPr lang="en-US" dirty="0" err="1"/>
              <a:t>современных</a:t>
            </a:r>
            <a:r>
              <a:rPr lang="en-US" dirty="0"/>
              <a:t> </a:t>
            </a:r>
            <a:r>
              <a:rPr lang="en-US" dirty="0" err="1"/>
              <a:t>ЦОДах</a:t>
            </a:r>
            <a:r>
              <a:rPr lang="en-US" dirty="0"/>
              <a:t>."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8904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**</a:t>
            </a:r>
            <a:r>
              <a:rPr lang="en-US" err="1"/>
              <a:t>Слайд</a:t>
            </a:r>
            <a:r>
              <a:rPr lang="en-US"/>
              <a:t> 18: </a:t>
            </a:r>
            <a:r>
              <a:rPr lang="en-US" err="1"/>
              <a:t>NVMe</a:t>
            </a:r>
            <a:r>
              <a:rPr lang="en-US"/>
              <a:t> SSD** **Ведущий:** "Но настоящий прорыв в скорости совершил протокол **NVMe**. * Он был разработан специально для SSD, чтобы убрать все узкие места унаследованных протоколов (SATA, SAS), которые создавались для HDD. * NVMe подключается напрямую к шине PCIe, что обеспечивает рекордно низкие задержки и максимальную пропускную способность. * Сегодня это самый быстрый тип накопителей для самых критичных по производительности задач, таких как AI, аналитика в реальном времени и </a:t>
            </a:r>
            <a:r>
              <a:rPr lang="en-US" err="1"/>
              <a:t>высокопроизводительные</a:t>
            </a:r>
            <a:r>
              <a:rPr lang="en-US"/>
              <a:t> </a:t>
            </a:r>
            <a:r>
              <a:rPr lang="en-US" err="1"/>
              <a:t>вычисления</a:t>
            </a:r>
            <a:r>
              <a:rPr lang="en-US"/>
              <a:t> (HPC)."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965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</a:t>
            </a:r>
            <a:r>
              <a:rPr lang="en-US" dirty="0" err="1"/>
              <a:t>Слайд</a:t>
            </a:r>
            <a:r>
              <a:rPr lang="en-US" dirty="0"/>
              <a:t> 19: </a:t>
            </a:r>
            <a:r>
              <a:rPr lang="en-US" dirty="0" err="1"/>
              <a:t>Сравнение</a:t>
            </a:r>
            <a:r>
              <a:rPr lang="en-US" dirty="0"/>
              <a:t> </a:t>
            </a:r>
            <a:r>
              <a:rPr lang="en-US" dirty="0" err="1"/>
              <a:t>типов</a:t>
            </a:r>
            <a:r>
              <a:rPr lang="en-US" dirty="0"/>
              <a:t> </a:t>
            </a:r>
            <a:r>
              <a:rPr lang="en-US" dirty="0" err="1"/>
              <a:t>дисков</a:t>
            </a:r>
            <a:r>
              <a:rPr lang="en-US" dirty="0"/>
              <a:t>** **</a:t>
            </a:r>
            <a:r>
              <a:rPr lang="en-US" dirty="0" err="1"/>
              <a:t>Ведущий</a:t>
            </a:r>
            <a:r>
              <a:rPr lang="en-US" dirty="0"/>
              <a:t>:** "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наглядности</a:t>
            </a:r>
            <a:r>
              <a:rPr lang="en-US" dirty="0"/>
              <a:t> </a:t>
            </a:r>
            <a:r>
              <a:rPr lang="en-US" dirty="0" err="1"/>
              <a:t>сведим</a:t>
            </a:r>
            <a:r>
              <a:rPr lang="en-US" dirty="0"/>
              <a:t> </a:t>
            </a:r>
            <a:r>
              <a:rPr lang="en-US" dirty="0" err="1"/>
              <a:t>все</a:t>
            </a:r>
            <a:r>
              <a:rPr lang="en-US" dirty="0"/>
              <a:t> </a:t>
            </a:r>
            <a:r>
              <a:rPr lang="en-US" dirty="0" err="1"/>
              <a:t>основные</a:t>
            </a:r>
            <a:r>
              <a:rPr lang="en-US" dirty="0"/>
              <a:t> </a:t>
            </a:r>
            <a:r>
              <a:rPr lang="en-US" dirty="0" err="1"/>
              <a:t>характеристики</a:t>
            </a:r>
            <a:r>
              <a:rPr lang="en-US" dirty="0"/>
              <a:t> в </a:t>
            </a:r>
            <a:r>
              <a:rPr lang="en-US" dirty="0" err="1"/>
              <a:t>одну</a:t>
            </a:r>
            <a:r>
              <a:rPr lang="en-US" dirty="0"/>
              <a:t> </a:t>
            </a:r>
            <a:r>
              <a:rPr lang="en-US" dirty="0" err="1"/>
              <a:t>таблицу</a:t>
            </a:r>
            <a:r>
              <a:rPr lang="en-US" dirty="0"/>
              <a:t>. </a:t>
            </a:r>
            <a:r>
              <a:rPr lang="en-US" dirty="0" err="1"/>
              <a:t>Обратите</a:t>
            </a:r>
            <a:r>
              <a:rPr lang="en-US" dirty="0"/>
              <a:t> </a:t>
            </a:r>
            <a:r>
              <a:rPr lang="en-US" dirty="0" err="1"/>
              <a:t>внимание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ключевые</a:t>
            </a:r>
            <a:r>
              <a:rPr lang="en-US" dirty="0"/>
              <a:t> </a:t>
            </a:r>
            <a:r>
              <a:rPr lang="en-US" dirty="0" err="1"/>
              <a:t>метрики</a:t>
            </a:r>
            <a:r>
              <a:rPr lang="en-US" dirty="0"/>
              <a:t>: </a:t>
            </a:r>
            <a:r>
              <a:rPr lang="en-US" dirty="0" err="1"/>
              <a:t>скорость</a:t>
            </a:r>
            <a:r>
              <a:rPr lang="en-US" dirty="0"/>
              <a:t> </a:t>
            </a:r>
            <a:r>
              <a:rPr lang="en-US" dirty="0" err="1"/>
              <a:t>вращения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HDD, </a:t>
            </a:r>
            <a:r>
              <a:rPr lang="en-US" dirty="0" err="1"/>
              <a:t>интерфейс</a:t>
            </a:r>
            <a:r>
              <a:rPr lang="en-US" dirty="0"/>
              <a:t>, </a:t>
            </a:r>
            <a:r>
              <a:rPr lang="en-US" dirty="0" err="1"/>
              <a:t>емкость</a:t>
            </a:r>
            <a:r>
              <a:rPr lang="en-US" dirty="0"/>
              <a:t>, и </a:t>
            </a:r>
            <a:r>
              <a:rPr lang="en-US" dirty="0" err="1"/>
              <a:t>особенно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**MTBF** (</a:t>
            </a:r>
            <a:r>
              <a:rPr lang="en-US" dirty="0" err="1"/>
              <a:t>наработка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отказ</a:t>
            </a:r>
            <a:r>
              <a:rPr lang="en-US" dirty="0"/>
              <a:t>) и </a:t>
            </a:r>
            <a:r>
              <a:rPr lang="en-US" dirty="0" err="1"/>
              <a:t>годовую</a:t>
            </a:r>
            <a:r>
              <a:rPr lang="en-US" dirty="0"/>
              <a:t> </a:t>
            </a:r>
            <a:r>
              <a:rPr lang="en-US" dirty="0" err="1"/>
              <a:t>частоту</a:t>
            </a:r>
            <a:r>
              <a:rPr lang="en-US" dirty="0"/>
              <a:t> </a:t>
            </a:r>
            <a:r>
              <a:rPr lang="en-US" dirty="0" err="1"/>
              <a:t>отказов</a:t>
            </a:r>
            <a:r>
              <a:rPr lang="en-US" dirty="0"/>
              <a:t>. </a:t>
            </a:r>
            <a:r>
              <a:rPr lang="en-US" dirty="0" err="1"/>
              <a:t>Видно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SSD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надежности</a:t>
            </a:r>
            <a:r>
              <a:rPr lang="en-US" dirty="0"/>
              <a:t> </a:t>
            </a:r>
            <a:r>
              <a:rPr lang="en-US" dirty="0" err="1"/>
              <a:t>существенно</a:t>
            </a:r>
            <a:r>
              <a:rPr lang="en-US" dirty="0"/>
              <a:t> </a:t>
            </a:r>
            <a:r>
              <a:rPr lang="en-US" dirty="0" err="1"/>
              <a:t>превосходят</a:t>
            </a:r>
            <a:r>
              <a:rPr lang="en-US" dirty="0"/>
              <a:t> HDD." ---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59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Слайд</a:t>
            </a:r>
            <a:r>
              <a:rPr lang="en-US" b="1" dirty="0"/>
              <a:t> 2: </a:t>
            </a:r>
            <a:r>
              <a:rPr lang="en-US" b="1" dirty="0" err="1"/>
              <a:t>Содержание</a:t>
            </a:r>
            <a:endParaRPr lang="ru-RU" dirty="0" err="1"/>
          </a:p>
          <a:p>
            <a:r>
              <a:rPr lang="en-US" dirty="0"/>
              <a:t>"</a:t>
            </a:r>
            <a:r>
              <a:rPr lang="en-US" dirty="0" err="1"/>
              <a:t>Наш</a:t>
            </a:r>
            <a:r>
              <a:rPr lang="en-US" dirty="0"/>
              <a:t> </a:t>
            </a:r>
            <a:r>
              <a:rPr lang="en-US" dirty="0" err="1"/>
              <a:t>доклад</a:t>
            </a:r>
            <a:r>
              <a:rPr lang="en-US" dirty="0"/>
              <a:t> </a:t>
            </a:r>
            <a:r>
              <a:rPr lang="en-US" dirty="0" err="1"/>
              <a:t>будет</a:t>
            </a:r>
            <a:r>
              <a:rPr lang="en-US" dirty="0"/>
              <a:t> </a:t>
            </a:r>
            <a:r>
              <a:rPr lang="en-US" dirty="0" err="1"/>
              <a:t>состоять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четырех</a:t>
            </a:r>
            <a:r>
              <a:rPr lang="en-US" dirty="0"/>
              <a:t> </a:t>
            </a:r>
            <a:r>
              <a:rPr lang="en-US" dirty="0" err="1"/>
              <a:t>основных</a:t>
            </a:r>
            <a:r>
              <a:rPr lang="en-US" dirty="0"/>
              <a:t> </a:t>
            </a:r>
            <a:r>
              <a:rPr lang="en-US" dirty="0" err="1"/>
              <a:t>глав</a:t>
            </a:r>
            <a:r>
              <a:rPr lang="en-US" dirty="0"/>
              <a:t>:</a:t>
            </a:r>
          </a:p>
          <a:p>
            <a:pPr marL="171450" indent="-171450">
              <a:buFont typeface="Arial"/>
              <a:buChar char="•"/>
            </a:pPr>
            <a:r>
              <a:rPr lang="en-US" dirty="0" err="1"/>
              <a:t>Во-первых</a:t>
            </a:r>
            <a:r>
              <a:rPr lang="en-US" dirty="0"/>
              <a:t>, </a:t>
            </a:r>
            <a:r>
              <a:rPr lang="en-US" dirty="0" err="1"/>
              <a:t>мы</a:t>
            </a:r>
            <a:r>
              <a:rPr lang="en-US" dirty="0"/>
              <a:t> </a:t>
            </a:r>
            <a:r>
              <a:rPr lang="en-US" dirty="0" err="1"/>
              <a:t>определим</a:t>
            </a:r>
            <a:r>
              <a:rPr lang="en-US" dirty="0"/>
              <a:t> </a:t>
            </a:r>
            <a:r>
              <a:rPr lang="en-US" dirty="0" err="1"/>
              <a:t>место</a:t>
            </a:r>
            <a:r>
              <a:rPr lang="en-US" dirty="0"/>
              <a:t> и </a:t>
            </a:r>
            <a:r>
              <a:rPr lang="en-US" dirty="0" err="1"/>
              <a:t>классификацию</a:t>
            </a:r>
            <a:r>
              <a:rPr lang="en-US" dirty="0"/>
              <a:t> </a:t>
            </a:r>
            <a:r>
              <a:rPr lang="en-US" dirty="0" err="1"/>
              <a:t>систем</a:t>
            </a:r>
            <a:r>
              <a:rPr lang="en-US" dirty="0"/>
              <a:t> </a:t>
            </a:r>
            <a:r>
              <a:rPr lang="en-US" dirty="0" err="1"/>
              <a:t>хранения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.</a:t>
            </a:r>
          </a:p>
          <a:p>
            <a:pPr marL="171450" indent="-171450">
              <a:buFont typeface="Arial"/>
              <a:buChar char="•"/>
            </a:pPr>
            <a:r>
              <a:rPr lang="en-US" dirty="0" err="1"/>
              <a:t>Во-вторых</a:t>
            </a:r>
            <a:r>
              <a:rPr lang="en-US" dirty="0"/>
              <a:t>, </a:t>
            </a:r>
            <a:r>
              <a:rPr lang="en-US" dirty="0" err="1"/>
              <a:t>разберемся</a:t>
            </a:r>
            <a:r>
              <a:rPr lang="en-US" dirty="0"/>
              <a:t> в </a:t>
            </a:r>
            <a:r>
              <a:rPr lang="en-US" dirty="0" err="1"/>
              <a:t>основных</a:t>
            </a:r>
            <a:r>
              <a:rPr lang="en-US" dirty="0"/>
              <a:t> </a:t>
            </a:r>
            <a:r>
              <a:rPr lang="en-US" dirty="0" err="1"/>
              <a:t>понятиях</a:t>
            </a:r>
            <a:r>
              <a:rPr lang="en-US" dirty="0"/>
              <a:t>, </a:t>
            </a:r>
            <a:r>
              <a:rPr lang="en-US" dirty="0" err="1"/>
              <a:t>связанных</a:t>
            </a:r>
            <a:r>
              <a:rPr lang="en-US" dirty="0"/>
              <a:t> с </a:t>
            </a:r>
            <a:r>
              <a:rPr lang="en-US" dirty="0" err="1"/>
              <a:t>дисками</a:t>
            </a:r>
            <a:r>
              <a:rPr lang="en-US" dirty="0"/>
              <a:t> — </a:t>
            </a:r>
            <a:r>
              <a:rPr lang="en-US" dirty="0" err="1"/>
              <a:t>главными</a:t>
            </a:r>
            <a:r>
              <a:rPr lang="en-US" dirty="0"/>
              <a:t> </a:t>
            </a:r>
            <a:r>
              <a:rPr lang="en-US" dirty="0" err="1"/>
              <a:t>носителями</a:t>
            </a:r>
            <a:r>
              <a:rPr lang="en-US" dirty="0"/>
              <a:t> </a:t>
            </a:r>
            <a:r>
              <a:rPr lang="en-US" dirty="0" err="1"/>
              <a:t>информации</a:t>
            </a:r>
            <a:r>
              <a:rPr lang="en-US" dirty="0"/>
              <a:t>.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В-</a:t>
            </a:r>
            <a:r>
              <a:rPr lang="en-US" dirty="0" err="1"/>
              <a:t>третьих</a:t>
            </a:r>
            <a:r>
              <a:rPr lang="en-US" dirty="0"/>
              <a:t>, </a:t>
            </a:r>
            <a:r>
              <a:rPr lang="en-US" dirty="0" err="1"/>
              <a:t>поговорим</a:t>
            </a:r>
            <a:r>
              <a:rPr lang="en-US" dirty="0"/>
              <a:t> о </a:t>
            </a:r>
            <a:r>
              <a:rPr lang="en-US" dirty="0" err="1"/>
              <a:t>механизмах</a:t>
            </a:r>
            <a:r>
              <a:rPr lang="en-US" dirty="0"/>
              <a:t> </a:t>
            </a:r>
            <a:r>
              <a:rPr lang="en-US" dirty="0" err="1"/>
              <a:t>обеспечения</a:t>
            </a:r>
            <a:r>
              <a:rPr lang="en-US" dirty="0"/>
              <a:t> </a:t>
            </a:r>
            <a:r>
              <a:rPr lang="en-US" dirty="0" err="1"/>
              <a:t>надежности</a:t>
            </a:r>
            <a:r>
              <a:rPr lang="en-US" dirty="0"/>
              <a:t> и </a:t>
            </a:r>
            <a:r>
              <a:rPr lang="en-US" dirty="0" err="1"/>
              <a:t>отказоустойчивости</a:t>
            </a:r>
            <a:r>
              <a:rPr lang="en-US" dirty="0"/>
              <a:t>.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И, </a:t>
            </a:r>
            <a:r>
              <a:rPr lang="en-US" dirty="0" err="1"/>
              <a:t>наконец</a:t>
            </a:r>
            <a:r>
              <a:rPr lang="en-US" dirty="0"/>
              <a:t>, </a:t>
            </a:r>
            <a:r>
              <a:rPr lang="en-US" dirty="0" err="1"/>
              <a:t>взглянем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ключевые</a:t>
            </a:r>
            <a:r>
              <a:rPr lang="en-US" dirty="0"/>
              <a:t> </a:t>
            </a:r>
            <a:r>
              <a:rPr lang="en-US" dirty="0" err="1"/>
              <a:t>тренды</a:t>
            </a:r>
            <a:r>
              <a:rPr lang="en-US" dirty="0"/>
              <a:t> в </a:t>
            </a:r>
            <a:r>
              <a:rPr lang="en-US" dirty="0" err="1"/>
              <a:t>развитии</a:t>
            </a:r>
            <a:r>
              <a:rPr lang="en-US" dirty="0"/>
              <a:t> </a:t>
            </a:r>
            <a:r>
              <a:rPr lang="en-US" dirty="0" err="1"/>
              <a:t>технологий</a:t>
            </a:r>
            <a:r>
              <a:rPr lang="en-US" dirty="0"/>
              <a:t> </a:t>
            </a:r>
            <a:r>
              <a:rPr lang="en-US" dirty="0" err="1"/>
              <a:t>хранения</a:t>
            </a:r>
            <a:r>
              <a:rPr lang="en-US" dirty="0"/>
              <a:t>."</a:t>
            </a:r>
          </a:p>
          <a:p>
            <a:endParaRPr lang="en-US" dirty="0">
              <a:latin typeface="Calibri"/>
              <a:ea typeface="Calibri"/>
              <a:cs typeface="Calibri"/>
            </a:endParaRPr>
          </a:p>
          <a:p>
            <a:endParaRPr lang="en-US" dirty="0">
              <a:latin typeface="Calibri"/>
              <a:ea typeface="Calibri"/>
              <a:cs typeface="Calibri"/>
            </a:endParaRPr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8622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**</a:t>
            </a:r>
            <a:r>
              <a:rPr lang="en-US" err="1"/>
              <a:t>Слайд</a:t>
            </a:r>
            <a:r>
              <a:rPr lang="en-US"/>
              <a:t> 20: SCM — новая революционная технология** **Ведущий:** "Взгляд в будущее — память классаStorage (SCM). * Это не совсем SSD и не совсем оперативная память. SCM сочетает в себе **энергонезависимость** (как у SSD) и **байтовую адресацию с низкой задержкой** (как у памяти). * Пока что эта технология дорога и не массова, но она открывает фантастические перспективы: возможность создавать системы, где память и хранилище практически стирают границы, что сулит колоссальный прирост производительности для </a:t>
            </a:r>
            <a:r>
              <a:rPr lang="en-US" err="1"/>
              <a:t>целого</a:t>
            </a:r>
            <a:r>
              <a:rPr lang="en-US"/>
              <a:t> </a:t>
            </a:r>
            <a:r>
              <a:rPr lang="en-US" err="1"/>
              <a:t>класса</a:t>
            </a:r>
            <a:r>
              <a:rPr lang="en-US"/>
              <a:t> </a:t>
            </a:r>
            <a:r>
              <a:rPr lang="en-US" err="1"/>
              <a:t>приложений</a:t>
            </a:r>
            <a:r>
              <a:rPr lang="en-US"/>
              <a:t>."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5741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</a:t>
            </a:r>
            <a:r>
              <a:rPr lang="en-US" dirty="0" err="1"/>
              <a:t>Слайд</a:t>
            </a:r>
            <a:r>
              <a:rPr lang="en-US" dirty="0"/>
              <a:t> 20: SCM — </a:t>
            </a:r>
            <a:r>
              <a:rPr lang="en-US" dirty="0" err="1"/>
              <a:t>новая</a:t>
            </a:r>
            <a:r>
              <a:rPr lang="en-US" dirty="0"/>
              <a:t> </a:t>
            </a:r>
            <a:r>
              <a:rPr lang="en-US" dirty="0" err="1"/>
              <a:t>революционная</a:t>
            </a:r>
            <a:r>
              <a:rPr lang="en-US" dirty="0"/>
              <a:t> </a:t>
            </a:r>
            <a:r>
              <a:rPr lang="en-US" dirty="0" err="1"/>
              <a:t>технология</a:t>
            </a:r>
            <a:r>
              <a:rPr lang="en-US" dirty="0"/>
              <a:t>** **</a:t>
            </a:r>
            <a:r>
              <a:rPr lang="en-US" dirty="0" err="1"/>
              <a:t>Ведущий</a:t>
            </a:r>
            <a:r>
              <a:rPr lang="en-US" dirty="0"/>
              <a:t>:** "</a:t>
            </a:r>
            <a:r>
              <a:rPr lang="en-US" dirty="0" err="1"/>
              <a:t>Взгляд</a:t>
            </a:r>
            <a:r>
              <a:rPr lang="en-US" dirty="0"/>
              <a:t> в </a:t>
            </a:r>
            <a:r>
              <a:rPr lang="en-US" dirty="0" err="1"/>
              <a:t>будущее</a:t>
            </a:r>
            <a:r>
              <a:rPr lang="en-US" dirty="0"/>
              <a:t> — </a:t>
            </a:r>
            <a:r>
              <a:rPr lang="en-US" dirty="0" err="1"/>
              <a:t>память</a:t>
            </a:r>
            <a:r>
              <a:rPr lang="en-US" dirty="0"/>
              <a:t> </a:t>
            </a:r>
            <a:r>
              <a:rPr lang="en-US" dirty="0" err="1"/>
              <a:t>классаStorage</a:t>
            </a:r>
            <a:r>
              <a:rPr lang="en-US" dirty="0"/>
              <a:t> (SCM). *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совсем</a:t>
            </a:r>
            <a:r>
              <a:rPr lang="en-US" dirty="0"/>
              <a:t> SSD и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совсем</a:t>
            </a:r>
            <a:r>
              <a:rPr lang="en-US" dirty="0"/>
              <a:t> </a:t>
            </a:r>
            <a:r>
              <a:rPr lang="en-US" dirty="0" err="1"/>
              <a:t>оперативная</a:t>
            </a:r>
            <a:r>
              <a:rPr lang="en-US" dirty="0"/>
              <a:t> </a:t>
            </a:r>
            <a:r>
              <a:rPr lang="en-US" dirty="0" err="1"/>
              <a:t>память</a:t>
            </a:r>
            <a:r>
              <a:rPr lang="en-US" dirty="0"/>
              <a:t>. SCM </a:t>
            </a:r>
            <a:r>
              <a:rPr lang="en-US" dirty="0" err="1"/>
              <a:t>сочетает</a:t>
            </a:r>
            <a:r>
              <a:rPr lang="en-US" dirty="0"/>
              <a:t> в </a:t>
            </a:r>
            <a:r>
              <a:rPr lang="en-US" dirty="0" err="1"/>
              <a:t>себе</a:t>
            </a:r>
            <a:r>
              <a:rPr lang="en-US" dirty="0"/>
              <a:t> **</a:t>
            </a:r>
            <a:r>
              <a:rPr lang="en-US" dirty="0" err="1"/>
              <a:t>энергонезависимость</a:t>
            </a:r>
            <a:r>
              <a:rPr lang="en-US" dirty="0"/>
              <a:t>** (</a:t>
            </a:r>
            <a:r>
              <a:rPr lang="en-US" dirty="0" err="1"/>
              <a:t>как</a:t>
            </a:r>
            <a:r>
              <a:rPr lang="en-US" dirty="0"/>
              <a:t> у SSD) и **</a:t>
            </a:r>
            <a:r>
              <a:rPr lang="en-US" dirty="0" err="1"/>
              <a:t>байтовую</a:t>
            </a:r>
            <a:r>
              <a:rPr lang="en-US" dirty="0"/>
              <a:t> </a:t>
            </a:r>
            <a:r>
              <a:rPr lang="en-US" dirty="0" err="1"/>
              <a:t>адресацию</a:t>
            </a:r>
            <a:r>
              <a:rPr lang="en-US" dirty="0"/>
              <a:t> с </a:t>
            </a:r>
            <a:r>
              <a:rPr lang="en-US" dirty="0" err="1"/>
              <a:t>низкой</a:t>
            </a:r>
            <a:r>
              <a:rPr lang="en-US" dirty="0"/>
              <a:t> </a:t>
            </a:r>
            <a:r>
              <a:rPr lang="en-US" dirty="0" err="1"/>
              <a:t>задержкой</a:t>
            </a:r>
            <a:r>
              <a:rPr lang="en-US" dirty="0"/>
              <a:t>** (</a:t>
            </a:r>
            <a:r>
              <a:rPr lang="en-US" dirty="0" err="1"/>
              <a:t>как</a:t>
            </a:r>
            <a:r>
              <a:rPr lang="en-US" dirty="0"/>
              <a:t> у </a:t>
            </a:r>
            <a:r>
              <a:rPr lang="en-US" dirty="0" err="1"/>
              <a:t>памяти</a:t>
            </a:r>
            <a:r>
              <a:rPr lang="en-US" dirty="0"/>
              <a:t>). * </a:t>
            </a:r>
            <a:r>
              <a:rPr lang="en-US" dirty="0" err="1"/>
              <a:t>Пока</a:t>
            </a:r>
            <a:r>
              <a:rPr lang="en-US" dirty="0"/>
              <a:t>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эта</a:t>
            </a:r>
            <a:r>
              <a:rPr lang="en-US" dirty="0"/>
              <a:t> </a:t>
            </a:r>
            <a:r>
              <a:rPr lang="en-US" dirty="0" err="1"/>
              <a:t>технология</a:t>
            </a:r>
            <a:r>
              <a:rPr lang="en-US" dirty="0"/>
              <a:t> </a:t>
            </a:r>
            <a:r>
              <a:rPr lang="en-US" dirty="0" err="1"/>
              <a:t>дорога</a:t>
            </a:r>
            <a:r>
              <a:rPr lang="en-US" dirty="0"/>
              <a:t> и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массова</a:t>
            </a:r>
            <a:r>
              <a:rPr lang="en-US" dirty="0"/>
              <a:t>, </a:t>
            </a:r>
            <a:r>
              <a:rPr lang="en-US" dirty="0" err="1"/>
              <a:t>но</a:t>
            </a:r>
            <a:r>
              <a:rPr lang="en-US" dirty="0"/>
              <a:t> </a:t>
            </a:r>
            <a:r>
              <a:rPr lang="en-US" dirty="0" err="1"/>
              <a:t>она</a:t>
            </a:r>
            <a:r>
              <a:rPr lang="en-US" dirty="0"/>
              <a:t> </a:t>
            </a:r>
            <a:r>
              <a:rPr lang="en-US" dirty="0" err="1"/>
              <a:t>открывает</a:t>
            </a:r>
            <a:r>
              <a:rPr lang="en-US" dirty="0"/>
              <a:t> </a:t>
            </a:r>
            <a:r>
              <a:rPr lang="en-US" dirty="0" err="1"/>
              <a:t>фантастические</a:t>
            </a:r>
            <a:r>
              <a:rPr lang="en-US" dirty="0"/>
              <a:t> </a:t>
            </a:r>
            <a:r>
              <a:rPr lang="en-US" dirty="0" err="1"/>
              <a:t>перспективы</a:t>
            </a:r>
            <a:r>
              <a:rPr lang="en-US" dirty="0"/>
              <a:t>: </a:t>
            </a:r>
            <a:r>
              <a:rPr lang="en-US" dirty="0" err="1"/>
              <a:t>возможность</a:t>
            </a:r>
            <a:r>
              <a:rPr lang="en-US" dirty="0"/>
              <a:t> </a:t>
            </a:r>
            <a:r>
              <a:rPr lang="en-US" dirty="0" err="1"/>
              <a:t>создавать</a:t>
            </a:r>
            <a:r>
              <a:rPr lang="en-US" dirty="0"/>
              <a:t> </a:t>
            </a:r>
            <a:r>
              <a:rPr lang="en-US" dirty="0" err="1"/>
              <a:t>системы</a:t>
            </a:r>
            <a:r>
              <a:rPr lang="en-US" dirty="0"/>
              <a:t>, </a:t>
            </a:r>
            <a:r>
              <a:rPr lang="en-US" dirty="0" err="1"/>
              <a:t>где</a:t>
            </a:r>
            <a:r>
              <a:rPr lang="en-US" dirty="0"/>
              <a:t> </a:t>
            </a:r>
            <a:r>
              <a:rPr lang="en-US" dirty="0" err="1"/>
              <a:t>память</a:t>
            </a:r>
            <a:r>
              <a:rPr lang="en-US" dirty="0"/>
              <a:t> и </a:t>
            </a:r>
            <a:r>
              <a:rPr lang="en-US" dirty="0" err="1"/>
              <a:t>хранилище</a:t>
            </a:r>
            <a:r>
              <a:rPr lang="en-US" dirty="0"/>
              <a:t> </a:t>
            </a:r>
            <a:r>
              <a:rPr lang="en-US" dirty="0" err="1"/>
              <a:t>практически</a:t>
            </a:r>
            <a:r>
              <a:rPr lang="en-US" dirty="0"/>
              <a:t> </a:t>
            </a:r>
            <a:r>
              <a:rPr lang="en-US" dirty="0" err="1"/>
              <a:t>стирают</a:t>
            </a:r>
            <a:r>
              <a:rPr lang="en-US" dirty="0"/>
              <a:t> </a:t>
            </a:r>
            <a:r>
              <a:rPr lang="en-US" dirty="0" err="1"/>
              <a:t>границы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сулит</a:t>
            </a:r>
            <a:r>
              <a:rPr lang="en-US" dirty="0"/>
              <a:t> </a:t>
            </a:r>
            <a:r>
              <a:rPr lang="en-US" dirty="0" err="1"/>
              <a:t>колоссальный</a:t>
            </a:r>
            <a:r>
              <a:rPr lang="en-US" dirty="0"/>
              <a:t> </a:t>
            </a:r>
            <a:r>
              <a:rPr lang="en-US" dirty="0" err="1"/>
              <a:t>прирост</a:t>
            </a:r>
            <a:r>
              <a:rPr lang="en-US" dirty="0"/>
              <a:t> </a:t>
            </a:r>
            <a:r>
              <a:rPr lang="en-US" dirty="0" err="1"/>
              <a:t>производительности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целого</a:t>
            </a:r>
            <a:r>
              <a:rPr lang="en-US" dirty="0"/>
              <a:t> </a:t>
            </a:r>
            <a:r>
              <a:rPr lang="en-US" dirty="0" err="1"/>
              <a:t>класса</a:t>
            </a:r>
            <a:r>
              <a:rPr lang="en-US" dirty="0"/>
              <a:t> </a:t>
            </a:r>
            <a:r>
              <a:rPr lang="en-US" dirty="0" err="1"/>
              <a:t>приложений</a:t>
            </a:r>
            <a:r>
              <a:rPr lang="en-US" dirty="0"/>
              <a:t>."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9306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</a:t>
            </a:r>
            <a:r>
              <a:rPr lang="en-US" dirty="0" err="1"/>
              <a:t>Слайд</a:t>
            </a:r>
            <a:r>
              <a:rPr lang="en-US" dirty="0"/>
              <a:t> 22: </a:t>
            </a:r>
            <a:r>
              <a:rPr lang="en-US" dirty="0" err="1"/>
              <a:t>Технология</a:t>
            </a:r>
            <a:r>
              <a:rPr lang="en-US" dirty="0"/>
              <a:t> RAID** **</a:t>
            </a:r>
            <a:r>
              <a:rPr lang="en-US" dirty="0" err="1"/>
              <a:t>Ведущий</a:t>
            </a:r>
            <a:r>
              <a:rPr lang="en-US" dirty="0"/>
              <a:t>:** "</a:t>
            </a:r>
            <a:r>
              <a:rPr lang="en-US" dirty="0" err="1"/>
              <a:t>Классическая</a:t>
            </a:r>
            <a:r>
              <a:rPr lang="en-US" dirty="0"/>
              <a:t> </a:t>
            </a:r>
            <a:r>
              <a:rPr lang="en-US" dirty="0" err="1"/>
              <a:t>технология</a:t>
            </a:r>
            <a:r>
              <a:rPr lang="en-US" dirty="0"/>
              <a:t> </a:t>
            </a:r>
            <a:r>
              <a:rPr lang="en-US" dirty="0" err="1"/>
              <a:t>обеспечения</a:t>
            </a:r>
            <a:r>
              <a:rPr lang="en-US" dirty="0"/>
              <a:t> </a:t>
            </a:r>
            <a:r>
              <a:rPr lang="en-US" dirty="0" err="1"/>
              <a:t>отказоустойчивости</a:t>
            </a:r>
            <a:r>
              <a:rPr lang="en-US" dirty="0"/>
              <a:t> — </a:t>
            </a:r>
            <a:r>
              <a:rPr lang="en-US" dirty="0" err="1"/>
              <a:t>это</a:t>
            </a:r>
            <a:r>
              <a:rPr lang="en-US" dirty="0"/>
              <a:t> **RAID** (</a:t>
            </a:r>
            <a:r>
              <a:rPr lang="en-US" dirty="0" err="1"/>
              <a:t>избыточный</a:t>
            </a:r>
            <a:r>
              <a:rPr lang="en-US" dirty="0"/>
              <a:t> </a:t>
            </a:r>
            <a:r>
              <a:rPr lang="en-US" dirty="0" err="1"/>
              <a:t>массив</a:t>
            </a:r>
            <a:r>
              <a:rPr lang="en-US" dirty="0"/>
              <a:t> </a:t>
            </a:r>
            <a:r>
              <a:rPr lang="en-US" dirty="0" err="1"/>
              <a:t>независимых</a:t>
            </a:r>
            <a:r>
              <a:rPr lang="en-US" dirty="0"/>
              <a:t> </a:t>
            </a:r>
            <a:r>
              <a:rPr lang="en-US" dirty="0" err="1"/>
              <a:t>дисков</a:t>
            </a:r>
            <a:r>
              <a:rPr lang="en-US" dirty="0"/>
              <a:t>). * </a:t>
            </a:r>
            <a:r>
              <a:rPr lang="en-US" dirty="0" err="1"/>
              <a:t>Идея</a:t>
            </a:r>
            <a:r>
              <a:rPr lang="en-US" dirty="0"/>
              <a:t> </a:t>
            </a:r>
            <a:r>
              <a:rPr lang="en-US" dirty="0" err="1"/>
              <a:t>проста</a:t>
            </a:r>
            <a:r>
              <a:rPr lang="en-US" dirty="0"/>
              <a:t>: </a:t>
            </a:r>
            <a:r>
              <a:rPr lang="en-US" dirty="0" err="1"/>
              <a:t>мы</a:t>
            </a:r>
            <a:r>
              <a:rPr lang="en-US" dirty="0"/>
              <a:t> </a:t>
            </a:r>
            <a:r>
              <a:rPr lang="en-US" dirty="0" err="1"/>
              <a:t>объединяем</a:t>
            </a:r>
            <a:r>
              <a:rPr lang="en-US" dirty="0"/>
              <a:t> </a:t>
            </a:r>
            <a:r>
              <a:rPr lang="en-US" dirty="0" err="1"/>
              <a:t>несколько</a:t>
            </a:r>
            <a:r>
              <a:rPr lang="en-US" dirty="0"/>
              <a:t> </a:t>
            </a:r>
            <a:r>
              <a:rPr lang="en-US" dirty="0" err="1"/>
              <a:t>физических</a:t>
            </a:r>
            <a:r>
              <a:rPr lang="en-US" dirty="0"/>
              <a:t> </a:t>
            </a:r>
            <a:r>
              <a:rPr lang="en-US" dirty="0" err="1"/>
              <a:t>дисков</a:t>
            </a:r>
            <a:r>
              <a:rPr lang="en-US" dirty="0"/>
              <a:t> в </a:t>
            </a:r>
            <a:r>
              <a:rPr lang="en-US" dirty="0" err="1"/>
              <a:t>одну</a:t>
            </a:r>
            <a:r>
              <a:rPr lang="en-US" dirty="0"/>
              <a:t> </a:t>
            </a:r>
            <a:r>
              <a:rPr lang="en-US" dirty="0" err="1"/>
              <a:t>логическую</a:t>
            </a:r>
            <a:r>
              <a:rPr lang="en-US" dirty="0"/>
              <a:t> </a:t>
            </a:r>
            <a:r>
              <a:rPr lang="en-US" dirty="0" err="1"/>
              <a:t>группу</a:t>
            </a:r>
            <a:r>
              <a:rPr lang="en-US" dirty="0"/>
              <a:t> (</a:t>
            </a:r>
            <a:r>
              <a:rPr lang="en-US" dirty="0" err="1"/>
              <a:t>массив</a:t>
            </a:r>
            <a:r>
              <a:rPr lang="en-US" dirty="0"/>
              <a:t>). </a:t>
            </a:r>
            <a:r>
              <a:rPr lang="en-US" dirty="0" err="1"/>
              <a:t>Данные</a:t>
            </a:r>
            <a:r>
              <a:rPr lang="en-US" dirty="0"/>
              <a:t> </a:t>
            </a:r>
            <a:r>
              <a:rPr lang="en-US" dirty="0" err="1"/>
              <a:t>распределяются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ним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определенным</a:t>
            </a:r>
            <a:r>
              <a:rPr lang="en-US" dirty="0"/>
              <a:t> </a:t>
            </a:r>
            <a:r>
              <a:rPr lang="en-US" dirty="0" err="1"/>
              <a:t>алгоритмам</a:t>
            </a:r>
            <a:r>
              <a:rPr lang="en-US" dirty="0"/>
              <a:t>. * </a:t>
            </a:r>
            <a:r>
              <a:rPr lang="en-US" dirty="0" err="1"/>
              <a:t>Существуют</a:t>
            </a:r>
            <a:r>
              <a:rPr lang="en-US" dirty="0"/>
              <a:t> </a:t>
            </a:r>
            <a:r>
              <a:rPr lang="en-US" dirty="0" err="1"/>
              <a:t>разные</a:t>
            </a:r>
            <a:r>
              <a:rPr lang="en-US" dirty="0"/>
              <a:t> **</a:t>
            </a:r>
            <a:r>
              <a:rPr lang="en-US" dirty="0" err="1"/>
              <a:t>уровни</a:t>
            </a:r>
            <a:r>
              <a:rPr lang="en-US" dirty="0"/>
              <a:t> RAID** (0, 1, 5, 6, 10 и </a:t>
            </a:r>
            <a:r>
              <a:rPr lang="en-US" dirty="0" err="1"/>
              <a:t>другие</a:t>
            </a:r>
            <a:r>
              <a:rPr lang="en-US" dirty="0"/>
              <a:t>), </a:t>
            </a:r>
            <a:r>
              <a:rPr lang="en-US" dirty="0" err="1"/>
              <a:t>которые</a:t>
            </a:r>
            <a:r>
              <a:rPr lang="en-US" dirty="0"/>
              <a:t> </a:t>
            </a:r>
            <a:r>
              <a:rPr lang="en-US" dirty="0" err="1"/>
              <a:t>обеспечивают</a:t>
            </a:r>
            <a:r>
              <a:rPr lang="en-US" dirty="0"/>
              <a:t> </a:t>
            </a:r>
            <a:r>
              <a:rPr lang="en-US" dirty="0" err="1"/>
              <a:t>разный</a:t>
            </a:r>
            <a:r>
              <a:rPr lang="en-US" dirty="0"/>
              <a:t> </a:t>
            </a:r>
            <a:r>
              <a:rPr lang="en-US" dirty="0" err="1"/>
              <a:t>баланс</a:t>
            </a:r>
            <a:r>
              <a:rPr lang="en-US" dirty="0"/>
              <a:t> </a:t>
            </a:r>
            <a:r>
              <a:rPr lang="en-US" dirty="0" err="1"/>
              <a:t>между</a:t>
            </a:r>
            <a:r>
              <a:rPr lang="en-US" dirty="0"/>
              <a:t> </a:t>
            </a:r>
            <a:r>
              <a:rPr lang="en-US" dirty="0" err="1"/>
              <a:t>производительностью</a:t>
            </a:r>
            <a:r>
              <a:rPr lang="en-US" dirty="0"/>
              <a:t>, </a:t>
            </a:r>
            <a:r>
              <a:rPr lang="en-US" dirty="0" err="1"/>
              <a:t>надежностью</a:t>
            </a:r>
            <a:r>
              <a:rPr lang="en-US" dirty="0"/>
              <a:t> и </a:t>
            </a:r>
            <a:r>
              <a:rPr lang="en-US" dirty="0" err="1"/>
              <a:t>полезной</a:t>
            </a:r>
            <a:r>
              <a:rPr lang="en-US" dirty="0"/>
              <a:t> </a:t>
            </a:r>
            <a:r>
              <a:rPr lang="en-US" dirty="0" err="1"/>
              <a:t>емкостью</a:t>
            </a:r>
            <a:r>
              <a:rPr lang="en-US" dirty="0"/>
              <a:t>."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2213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**</a:t>
            </a:r>
            <a:r>
              <a:rPr lang="en-US" err="1"/>
              <a:t>Слайд</a:t>
            </a:r>
            <a:r>
              <a:rPr lang="en-US"/>
              <a:t> 23: </a:t>
            </a:r>
            <a:r>
              <a:rPr lang="en-US" err="1"/>
              <a:t>Сравнение</a:t>
            </a:r>
            <a:r>
              <a:rPr lang="en-US"/>
              <a:t> уровней RAID**</a:t>
            </a:r>
            <a:endParaRPr lang="ru-RU"/>
          </a:p>
          <a:p>
            <a:r>
              <a:rPr lang="en-US" dirty="0"/>
              <a:t> </a:t>
            </a:r>
            <a:endParaRPr lang="ru-RU" dirty="0"/>
          </a:p>
          <a:p>
            <a:r>
              <a:rPr lang="en-US" dirty="0"/>
              <a:t>**</a:t>
            </a:r>
            <a:r>
              <a:rPr lang="en-US" dirty="0" err="1"/>
              <a:t>Ведущий</a:t>
            </a:r>
            <a:r>
              <a:rPr lang="en-US" dirty="0"/>
              <a:t>:** "</a:t>
            </a:r>
            <a:r>
              <a:rPr lang="en-US" dirty="0" err="1"/>
              <a:t>Давайте</a:t>
            </a:r>
            <a:r>
              <a:rPr lang="en-US" dirty="0"/>
              <a:t> </a:t>
            </a:r>
            <a:r>
              <a:rPr lang="en-US" dirty="0" err="1"/>
              <a:t>сравним</a:t>
            </a:r>
            <a:r>
              <a:rPr lang="en-US" dirty="0"/>
              <a:t> </a:t>
            </a:r>
            <a:r>
              <a:rPr lang="en-US" dirty="0" err="1"/>
              <a:t>основные</a:t>
            </a:r>
            <a:r>
              <a:rPr lang="en-US" dirty="0"/>
              <a:t> </a:t>
            </a:r>
            <a:r>
              <a:rPr lang="en-US" dirty="0" err="1"/>
              <a:t>уровни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*   **RAID 0** (</a:t>
            </a:r>
            <a:r>
              <a:rPr lang="en-US" dirty="0" err="1"/>
              <a:t>стрипинг</a:t>
            </a:r>
            <a:r>
              <a:rPr lang="en-US" dirty="0"/>
              <a:t>): </a:t>
            </a:r>
            <a:r>
              <a:rPr lang="en-US" dirty="0" err="1"/>
              <a:t>высокая</a:t>
            </a:r>
            <a:r>
              <a:rPr lang="en-US" dirty="0"/>
              <a:t> </a:t>
            </a:r>
            <a:r>
              <a:rPr lang="en-US" dirty="0" err="1"/>
              <a:t>скорость</a:t>
            </a:r>
            <a:r>
              <a:rPr lang="en-US" dirty="0"/>
              <a:t>, </a:t>
            </a:r>
            <a:r>
              <a:rPr lang="en-US" dirty="0" err="1"/>
              <a:t>но</a:t>
            </a:r>
            <a:r>
              <a:rPr lang="en-US" dirty="0"/>
              <a:t> </a:t>
            </a:r>
            <a:r>
              <a:rPr lang="en-US" dirty="0" err="1"/>
              <a:t>нулевая</a:t>
            </a:r>
            <a:r>
              <a:rPr lang="en-US" dirty="0"/>
              <a:t> </a:t>
            </a:r>
            <a:r>
              <a:rPr lang="en-US" dirty="0" err="1"/>
              <a:t>надежность</a:t>
            </a:r>
            <a:r>
              <a:rPr lang="en-US" dirty="0"/>
              <a:t> — </a:t>
            </a:r>
            <a:r>
              <a:rPr lang="en-US" dirty="0" err="1"/>
              <a:t>выход</a:t>
            </a:r>
            <a:r>
              <a:rPr lang="en-US" dirty="0"/>
              <a:t> </a:t>
            </a:r>
            <a:r>
              <a:rPr lang="en-US" dirty="0" err="1"/>
              <a:t>одного</a:t>
            </a:r>
            <a:r>
              <a:rPr lang="en-US" dirty="0"/>
              <a:t> </a:t>
            </a:r>
            <a:r>
              <a:rPr lang="en-US" dirty="0" err="1"/>
              <a:t>диска</a:t>
            </a:r>
            <a:r>
              <a:rPr lang="en-US" dirty="0"/>
              <a:t> </a:t>
            </a:r>
            <a:r>
              <a:rPr lang="en-US" dirty="0" err="1"/>
              <a:t>означает</a:t>
            </a:r>
            <a:r>
              <a:rPr lang="en-US" dirty="0"/>
              <a:t> </a:t>
            </a:r>
            <a:r>
              <a:rPr lang="en-US" dirty="0" err="1"/>
              <a:t>потерю</a:t>
            </a:r>
            <a:r>
              <a:rPr lang="en-US" dirty="0"/>
              <a:t> </a:t>
            </a:r>
            <a:r>
              <a:rPr lang="en-US" dirty="0" err="1"/>
              <a:t>всех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*   **RAID 1** (</a:t>
            </a:r>
            <a:r>
              <a:rPr lang="en-US" dirty="0" err="1"/>
              <a:t>зеркалирование</a:t>
            </a:r>
            <a:r>
              <a:rPr lang="en-US" dirty="0"/>
              <a:t>): </a:t>
            </a:r>
            <a:r>
              <a:rPr lang="en-US" dirty="0" err="1"/>
              <a:t>полное</a:t>
            </a:r>
            <a:r>
              <a:rPr lang="en-US" dirty="0"/>
              <a:t> </a:t>
            </a:r>
            <a:r>
              <a:rPr lang="en-US" dirty="0" err="1"/>
              <a:t>дублирование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двух</a:t>
            </a:r>
            <a:r>
              <a:rPr lang="en-US" dirty="0"/>
              <a:t> </a:t>
            </a:r>
            <a:r>
              <a:rPr lang="en-US" dirty="0" err="1"/>
              <a:t>дисках</a:t>
            </a:r>
            <a:r>
              <a:rPr lang="en-US" dirty="0"/>
              <a:t>. </a:t>
            </a:r>
            <a:r>
              <a:rPr lang="en-US" dirty="0" err="1"/>
              <a:t>Высокая</a:t>
            </a:r>
            <a:r>
              <a:rPr lang="en-US" dirty="0"/>
              <a:t> </a:t>
            </a:r>
            <a:r>
              <a:rPr lang="en-US" dirty="0" err="1"/>
              <a:t>надежность</a:t>
            </a:r>
            <a:r>
              <a:rPr lang="en-US" dirty="0"/>
              <a:t>, </a:t>
            </a:r>
            <a:r>
              <a:rPr lang="en-US" dirty="0" err="1"/>
              <a:t>но</a:t>
            </a:r>
            <a:r>
              <a:rPr lang="en-US" dirty="0"/>
              <a:t> </a:t>
            </a:r>
            <a:r>
              <a:rPr lang="en-US" dirty="0" err="1"/>
              <a:t>полезная</a:t>
            </a:r>
            <a:r>
              <a:rPr lang="en-US" dirty="0"/>
              <a:t> </a:t>
            </a:r>
            <a:r>
              <a:rPr lang="en-US" dirty="0" err="1"/>
              <a:t>емкость</a:t>
            </a:r>
            <a:r>
              <a:rPr lang="en-US" dirty="0"/>
              <a:t> — </a:t>
            </a:r>
            <a:r>
              <a:rPr lang="en-US" dirty="0" err="1"/>
              <a:t>всего</a:t>
            </a:r>
            <a:r>
              <a:rPr lang="en-US" dirty="0"/>
              <a:t> 50%.</a:t>
            </a:r>
            <a:endParaRPr lang="ru-RU" dirty="0"/>
          </a:p>
          <a:p>
            <a:r>
              <a:rPr lang="en-US" dirty="0"/>
              <a:t>*   **RAID 5/6:** </a:t>
            </a:r>
            <a:r>
              <a:rPr lang="en-US" dirty="0" err="1"/>
              <a:t>золотая</a:t>
            </a:r>
            <a:r>
              <a:rPr lang="en-US" dirty="0"/>
              <a:t> </a:t>
            </a:r>
            <a:r>
              <a:rPr lang="en-US" dirty="0" err="1"/>
              <a:t>середина</a:t>
            </a:r>
            <a:r>
              <a:rPr lang="en-US" dirty="0"/>
              <a:t>. </a:t>
            </a:r>
            <a:r>
              <a:rPr lang="en-US" dirty="0" err="1"/>
              <a:t>Данные</a:t>
            </a:r>
            <a:r>
              <a:rPr lang="en-US" dirty="0"/>
              <a:t> и </a:t>
            </a:r>
            <a:r>
              <a:rPr lang="en-US" dirty="0" err="1"/>
              <a:t>контрольные</a:t>
            </a:r>
            <a:r>
              <a:rPr lang="en-US" dirty="0"/>
              <a:t> </a:t>
            </a:r>
            <a:r>
              <a:rPr lang="en-US" dirty="0" err="1"/>
              <a:t>суммы</a:t>
            </a:r>
            <a:r>
              <a:rPr lang="en-US" dirty="0"/>
              <a:t> </a:t>
            </a:r>
            <a:r>
              <a:rPr lang="en-US" dirty="0" err="1"/>
              <a:t>распределены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всем</a:t>
            </a:r>
            <a:r>
              <a:rPr lang="en-US" dirty="0"/>
              <a:t> </a:t>
            </a:r>
            <a:r>
              <a:rPr lang="en-US" dirty="0" err="1"/>
              <a:t>дискам</a:t>
            </a:r>
            <a:r>
              <a:rPr lang="en-US" dirty="0"/>
              <a:t>. RAID 5 </a:t>
            </a:r>
            <a:r>
              <a:rPr lang="en-US" dirty="0" err="1"/>
              <a:t>позволяет</a:t>
            </a:r>
            <a:r>
              <a:rPr lang="en-US" dirty="0"/>
              <a:t> </a:t>
            </a:r>
            <a:r>
              <a:rPr lang="en-US" dirty="0" err="1"/>
              <a:t>пережить</a:t>
            </a:r>
            <a:r>
              <a:rPr lang="en-US" dirty="0"/>
              <a:t> </a:t>
            </a:r>
            <a:r>
              <a:rPr lang="en-US" dirty="0" err="1"/>
              <a:t>отказ</a:t>
            </a:r>
            <a:r>
              <a:rPr lang="en-US" dirty="0"/>
              <a:t> </a:t>
            </a:r>
            <a:r>
              <a:rPr lang="en-US" dirty="0" err="1"/>
              <a:t>одного</a:t>
            </a:r>
            <a:r>
              <a:rPr lang="en-US" dirty="0"/>
              <a:t> </a:t>
            </a:r>
            <a:r>
              <a:rPr lang="en-US" dirty="0" err="1"/>
              <a:t>диска</a:t>
            </a:r>
            <a:r>
              <a:rPr lang="en-US" dirty="0"/>
              <a:t>, RAID 6 — </a:t>
            </a:r>
            <a:r>
              <a:rPr lang="en-US" dirty="0" err="1"/>
              <a:t>двух</a:t>
            </a:r>
            <a:r>
              <a:rPr lang="en-US" dirty="0"/>
              <a:t>. </a:t>
            </a:r>
            <a:r>
              <a:rPr lang="en-US" dirty="0" err="1"/>
              <a:t>Хорошая</a:t>
            </a:r>
            <a:r>
              <a:rPr lang="en-US" dirty="0"/>
              <a:t> </a:t>
            </a:r>
            <a:r>
              <a:rPr lang="en-US" dirty="0" err="1"/>
              <a:t>производительность</a:t>
            </a:r>
            <a:r>
              <a:rPr lang="en-US" dirty="0"/>
              <a:t> и </a:t>
            </a:r>
            <a:r>
              <a:rPr lang="en-US" dirty="0" err="1"/>
              <a:t>приемлемая</a:t>
            </a:r>
            <a:r>
              <a:rPr lang="en-US" dirty="0"/>
              <a:t> </a:t>
            </a:r>
            <a:r>
              <a:rPr lang="en-US" dirty="0" err="1"/>
              <a:t>полезная</a:t>
            </a:r>
            <a:r>
              <a:rPr lang="en-US" dirty="0"/>
              <a:t> </a:t>
            </a:r>
            <a:r>
              <a:rPr lang="en-US" dirty="0" err="1"/>
              <a:t>емкость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*   **RAID 10:**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комбинация</a:t>
            </a:r>
            <a:r>
              <a:rPr lang="en-US" dirty="0"/>
              <a:t> RAID 1 и RAID 0. </a:t>
            </a:r>
            <a:r>
              <a:rPr lang="en-US" dirty="0" err="1"/>
              <a:t>Высокая</a:t>
            </a:r>
            <a:r>
              <a:rPr lang="en-US" dirty="0"/>
              <a:t> </a:t>
            </a:r>
            <a:r>
              <a:rPr lang="en-US" dirty="0" err="1"/>
              <a:t>скорость</a:t>
            </a:r>
            <a:r>
              <a:rPr lang="en-US" dirty="0"/>
              <a:t> и </a:t>
            </a:r>
            <a:r>
              <a:rPr lang="en-US" dirty="0" err="1"/>
              <a:t>надежность</a:t>
            </a:r>
            <a:r>
              <a:rPr lang="en-US" dirty="0"/>
              <a:t>, </a:t>
            </a:r>
            <a:r>
              <a:rPr lang="en-US" dirty="0" err="1"/>
              <a:t>но</a:t>
            </a:r>
            <a:r>
              <a:rPr lang="en-US" dirty="0"/>
              <a:t> </a:t>
            </a:r>
            <a:r>
              <a:rPr lang="en-US" dirty="0" err="1"/>
              <a:t>еще</a:t>
            </a:r>
            <a:r>
              <a:rPr lang="en-US" dirty="0"/>
              <a:t> </a:t>
            </a:r>
            <a:r>
              <a:rPr lang="en-US" dirty="0" err="1"/>
              <a:t>меньшая</a:t>
            </a:r>
            <a:r>
              <a:rPr lang="en-US" dirty="0"/>
              <a:t> </a:t>
            </a:r>
            <a:r>
              <a:rPr lang="en-US" dirty="0" err="1"/>
              <a:t>эффективность</a:t>
            </a:r>
            <a:r>
              <a:rPr lang="en-US" dirty="0"/>
              <a:t> </a:t>
            </a:r>
            <a:r>
              <a:rPr lang="en-US" dirty="0" err="1"/>
              <a:t>использования</a:t>
            </a:r>
            <a:r>
              <a:rPr lang="en-US" dirty="0"/>
              <a:t> </a:t>
            </a:r>
            <a:r>
              <a:rPr lang="en-US" dirty="0" err="1"/>
              <a:t>емкости</a:t>
            </a:r>
            <a:r>
              <a:rPr lang="en-US" dirty="0"/>
              <a:t>, </a:t>
            </a:r>
            <a:r>
              <a:rPr lang="en-US" dirty="0" err="1"/>
              <a:t>чем</a:t>
            </a:r>
            <a:r>
              <a:rPr lang="en-US" dirty="0"/>
              <a:t> у RAID 1."</a:t>
            </a:r>
            <a:endParaRPr lang="ru-RU" dirty="0"/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2923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Стекое</a:t>
            </a:r>
            <a:r>
              <a:rPr lang="en-US" dirty="0"/>
              <a:t> </a:t>
            </a:r>
            <a:r>
              <a:rPr lang="en-US" dirty="0" err="1"/>
              <a:t>кодирование</a:t>
            </a:r>
            <a:r>
              <a:rPr lang="en-US"/>
              <a:t> (Erasure Coding) "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распределенных</a:t>
            </a:r>
            <a:r>
              <a:rPr lang="en-US" dirty="0"/>
              <a:t> </a:t>
            </a:r>
            <a:r>
              <a:rPr lang="en-US" dirty="0" err="1"/>
              <a:t>систем</a:t>
            </a:r>
            <a:r>
              <a:rPr lang="en-US" dirty="0"/>
              <a:t> Scale-Out </a:t>
            </a:r>
            <a:r>
              <a:rPr lang="en-US" dirty="0" err="1"/>
              <a:t>классический</a:t>
            </a:r>
            <a:r>
              <a:rPr lang="en-US" dirty="0"/>
              <a:t> RAID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всегда</a:t>
            </a:r>
            <a:r>
              <a:rPr lang="en-US" dirty="0"/>
              <a:t> </a:t>
            </a:r>
            <a:r>
              <a:rPr lang="en-US" dirty="0" err="1"/>
              <a:t>подходит</a:t>
            </a:r>
            <a:r>
              <a:rPr lang="en-US" dirty="0"/>
              <a:t>. </a:t>
            </a:r>
            <a:r>
              <a:rPr lang="en-US" dirty="0" err="1"/>
              <a:t>Там</a:t>
            </a:r>
            <a:r>
              <a:rPr lang="en-US" dirty="0"/>
              <a:t> </a:t>
            </a:r>
            <a:r>
              <a:rPr lang="en-US" dirty="0" err="1"/>
              <a:t>используется</a:t>
            </a:r>
            <a:r>
              <a:rPr lang="en-US" dirty="0"/>
              <a:t> </a:t>
            </a:r>
            <a:r>
              <a:rPr lang="en-US" dirty="0" err="1"/>
              <a:t>более</a:t>
            </a:r>
            <a:r>
              <a:rPr lang="en-US" dirty="0"/>
              <a:t> </a:t>
            </a:r>
            <a:r>
              <a:rPr lang="en-US" dirty="0" err="1"/>
              <a:t>продвинутая</a:t>
            </a:r>
            <a:r>
              <a:rPr lang="en-US" dirty="0"/>
              <a:t> </a:t>
            </a:r>
            <a:r>
              <a:rPr lang="en-US" dirty="0" err="1"/>
              <a:t>технология</a:t>
            </a:r>
            <a:r>
              <a:rPr lang="en-US" dirty="0"/>
              <a:t> — **</a:t>
            </a:r>
            <a:r>
              <a:rPr lang="en-US" dirty="0" err="1"/>
              <a:t>стекое</a:t>
            </a:r>
            <a:r>
              <a:rPr lang="en-US" dirty="0"/>
              <a:t> </a:t>
            </a:r>
            <a:r>
              <a:rPr lang="en-US" dirty="0" err="1"/>
              <a:t>кодирование</a:t>
            </a:r>
            <a:r>
              <a:rPr lang="en-US" dirty="0"/>
              <a:t> (Erasure Coding)**. * </a:t>
            </a:r>
            <a:r>
              <a:rPr lang="en-US" dirty="0" err="1"/>
              <a:t>Принцип</a:t>
            </a:r>
            <a:r>
              <a:rPr lang="en-US" dirty="0"/>
              <a:t>: </a:t>
            </a:r>
            <a:r>
              <a:rPr lang="en-US" dirty="0" err="1"/>
              <a:t>данные</a:t>
            </a:r>
            <a:r>
              <a:rPr lang="en-US" dirty="0"/>
              <a:t> </a:t>
            </a:r>
            <a:r>
              <a:rPr lang="en-US" dirty="0" err="1"/>
              <a:t>разбиваются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**N** </a:t>
            </a:r>
            <a:r>
              <a:rPr lang="en-US" dirty="0" err="1"/>
              <a:t>фрагментов</a:t>
            </a:r>
            <a:r>
              <a:rPr lang="en-US" dirty="0"/>
              <a:t>, и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них</a:t>
            </a:r>
            <a:r>
              <a:rPr lang="en-US" dirty="0"/>
              <a:t> </a:t>
            </a:r>
            <a:r>
              <a:rPr lang="en-US" dirty="0" err="1"/>
              <a:t>вычисляются</a:t>
            </a:r>
            <a:r>
              <a:rPr lang="en-US" dirty="0"/>
              <a:t> **M** </a:t>
            </a:r>
            <a:r>
              <a:rPr lang="en-US" dirty="0" err="1"/>
              <a:t>контрольных</a:t>
            </a:r>
            <a:r>
              <a:rPr lang="en-US" dirty="0"/>
              <a:t> </a:t>
            </a:r>
            <a:r>
              <a:rPr lang="en-US" dirty="0" err="1"/>
              <a:t>сумм</a:t>
            </a:r>
            <a:r>
              <a:rPr lang="en-US" dirty="0"/>
              <a:t>. </a:t>
            </a:r>
            <a:r>
              <a:rPr lang="en-US" dirty="0" err="1"/>
              <a:t>Исходные</a:t>
            </a:r>
            <a:r>
              <a:rPr lang="en-US" dirty="0"/>
              <a:t> </a:t>
            </a:r>
            <a:r>
              <a:rPr lang="en-US" dirty="0" err="1"/>
              <a:t>данные</a:t>
            </a:r>
            <a:r>
              <a:rPr lang="en-US" dirty="0"/>
              <a:t> </a:t>
            </a:r>
            <a:r>
              <a:rPr lang="en-US" dirty="0" err="1"/>
              <a:t>можно</a:t>
            </a:r>
            <a:r>
              <a:rPr lang="en-US" dirty="0"/>
              <a:t> </a:t>
            </a:r>
            <a:r>
              <a:rPr lang="en-US" dirty="0" err="1"/>
              <a:t>восстановить</a:t>
            </a:r>
            <a:r>
              <a:rPr lang="en-US" dirty="0"/>
              <a:t> </a:t>
            </a:r>
            <a:r>
              <a:rPr lang="en-US" dirty="0" err="1"/>
              <a:t>при</a:t>
            </a:r>
            <a:r>
              <a:rPr lang="en-US" dirty="0"/>
              <a:t> </a:t>
            </a:r>
            <a:r>
              <a:rPr lang="en-US" dirty="0" err="1"/>
              <a:t>потере</a:t>
            </a:r>
            <a:r>
              <a:rPr lang="en-US" dirty="0"/>
              <a:t> *</a:t>
            </a:r>
            <a:r>
              <a:rPr lang="en-US" dirty="0" err="1"/>
              <a:t>любых</a:t>
            </a:r>
            <a:r>
              <a:rPr lang="en-US" dirty="0"/>
              <a:t>* **M** </a:t>
            </a:r>
            <a:r>
              <a:rPr lang="en-US" dirty="0" err="1"/>
              <a:t>фрагментов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**N+M**. * **</a:t>
            </a:r>
            <a:r>
              <a:rPr lang="en-US" dirty="0" err="1"/>
              <a:t>Главное</a:t>
            </a:r>
            <a:r>
              <a:rPr lang="en-US" dirty="0"/>
              <a:t> </a:t>
            </a:r>
            <a:r>
              <a:rPr lang="en-US" dirty="0" err="1"/>
              <a:t>преимущество</a:t>
            </a:r>
            <a:r>
              <a:rPr lang="en-US" dirty="0"/>
              <a:t>** </a:t>
            </a:r>
            <a:r>
              <a:rPr lang="en-US" dirty="0" err="1"/>
              <a:t>перед</a:t>
            </a:r>
            <a:r>
              <a:rPr lang="en-US" dirty="0"/>
              <a:t> </a:t>
            </a:r>
            <a:r>
              <a:rPr lang="en-US" dirty="0" err="1"/>
              <a:t>простым</a:t>
            </a:r>
            <a:r>
              <a:rPr lang="en-US" dirty="0"/>
              <a:t> </a:t>
            </a:r>
            <a:r>
              <a:rPr lang="en-US" dirty="0" err="1"/>
              <a:t>зеркалированием</a:t>
            </a:r>
            <a:r>
              <a:rPr lang="en-US" dirty="0"/>
              <a:t> (</a:t>
            </a:r>
            <a:r>
              <a:rPr lang="en-US" dirty="0" err="1"/>
              <a:t>копированием</a:t>
            </a:r>
            <a:r>
              <a:rPr lang="en-US" dirty="0"/>
              <a:t>) — </a:t>
            </a:r>
            <a:r>
              <a:rPr lang="en-US" dirty="0" err="1"/>
              <a:t>гораздо</a:t>
            </a:r>
            <a:r>
              <a:rPr lang="en-US" dirty="0"/>
              <a:t> </a:t>
            </a:r>
            <a:r>
              <a:rPr lang="en-US" dirty="0" err="1"/>
              <a:t>более</a:t>
            </a:r>
            <a:r>
              <a:rPr lang="en-US" dirty="0"/>
              <a:t> </a:t>
            </a:r>
            <a:r>
              <a:rPr lang="en-US" dirty="0" err="1"/>
              <a:t>высокая</a:t>
            </a:r>
            <a:r>
              <a:rPr lang="en-US" dirty="0"/>
              <a:t> </a:t>
            </a:r>
            <a:r>
              <a:rPr lang="en-US" dirty="0" err="1"/>
              <a:t>эффективность</a:t>
            </a:r>
            <a:r>
              <a:rPr lang="en-US" dirty="0"/>
              <a:t> </a:t>
            </a:r>
            <a:r>
              <a:rPr lang="en-US" dirty="0" err="1"/>
              <a:t>использования</a:t>
            </a:r>
            <a:r>
              <a:rPr lang="en-US" dirty="0"/>
              <a:t> </a:t>
            </a:r>
            <a:r>
              <a:rPr lang="en-US" dirty="0" err="1"/>
              <a:t>дискового</a:t>
            </a:r>
            <a:r>
              <a:rPr lang="en-US" dirty="0"/>
              <a:t> </a:t>
            </a:r>
            <a:r>
              <a:rPr lang="en-US" dirty="0" err="1"/>
              <a:t>пространства</a:t>
            </a:r>
            <a:r>
              <a:rPr lang="en-US" dirty="0"/>
              <a:t> </a:t>
            </a:r>
            <a:r>
              <a:rPr lang="en-US" dirty="0" err="1"/>
              <a:t>при</a:t>
            </a:r>
            <a:r>
              <a:rPr lang="en-US" dirty="0"/>
              <a:t> </a:t>
            </a:r>
            <a:r>
              <a:rPr lang="en-US" dirty="0" err="1"/>
              <a:t>сопоставимом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даже</a:t>
            </a:r>
            <a:r>
              <a:rPr lang="en-US" dirty="0"/>
              <a:t> </a:t>
            </a:r>
            <a:r>
              <a:rPr lang="en-US" dirty="0" err="1"/>
              <a:t>более</a:t>
            </a:r>
            <a:r>
              <a:rPr lang="en-US" dirty="0"/>
              <a:t> </a:t>
            </a:r>
            <a:r>
              <a:rPr lang="en-US" dirty="0" err="1"/>
              <a:t>высоком</a:t>
            </a:r>
            <a:r>
              <a:rPr lang="en-US" dirty="0"/>
              <a:t> </a:t>
            </a:r>
            <a:r>
              <a:rPr lang="en-US" dirty="0" err="1"/>
              <a:t>уровне</a:t>
            </a:r>
            <a:r>
              <a:rPr lang="en-US" dirty="0"/>
              <a:t> </a:t>
            </a:r>
            <a:r>
              <a:rPr lang="en-US" dirty="0" err="1"/>
              <a:t>надежности</a:t>
            </a:r>
            <a:r>
              <a:rPr lang="en-US" dirty="0"/>
              <a:t>.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основа</a:t>
            </a:r>
            <a:r>
              <a:rPr lang="en-US" dirty="0"/>
              <a:t> </a:t>
            </a:r>
            <a:r>
              <a:rPr lang="en-US" dirty="0" err="1"/>
              <a:t>экономичной</a:t>
            </a:r>
            <a:r>
              <a:rPr lang="en-US" dirty="0"/>
              <a:t> </a:t>
            </a:r>
            <a:r>
              <a:rPr lang="en-US" dirty="0" err="1"/>
              <a:t>работы</a:t>
            </a:r>
            <a:r>
              <a:rPr lang="en-US" dirty="0"/>
              <a:t> с </a:t>
            </a:r>
            <a:r>
              <a:rPr lang="en-US" dirty="0" err="1"/>
              <a:t>большими</a:t>
            </a:r>
            <a:r>
              <a:rPr lang="en-US" dirty="0"/>
              <a:t> </a:t>
            </a:r>
            <a:r>
              <a:rPr lang="en-US" dirty="0" err="1"/>
              <a:t>данными</a:t>
            </a:r>
            <a:r>
              <a:rPr lang="en-US" dirty="0"/>
              <a:t>."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95865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Содержание</a:t>
            </a:r>
            <a:r>
              <a:rPr lang="en-US" dirty="0"/>
              <a:t> (</a:t>
            </a:r>
            <a:r>
              <a:rPr lang="en-US" dirty="0" err="1"/>
              <a:t>повторение</a:t>
            </a:r>
            <a:r>
              <a:rPr lang="en-US" dirty="0"/>
              <a:t>)</a:t>
            </a:r>
            <a:endParaRPr lang="ru-RU" dirty="0"/>
          </a:p>
          <a:p>
            <a:endParaRPr lang="en-US" dirty="0"/>
          </a:p>
          <a:p>
            <a:r>
              <a:rPr lang="en-US" dirty="0"/>
              <a:t> "И, </a:t>
            </a:r>
            <a:r>
              <a:rPr lang="en-US" dirty="0" err="1"/>
              <a:t>наконец</a:t>
            </a:r>
            <a:r>
              <a:rPr lang="en-US" dirty="0"/>
              <a:t>, </a:t>
            </a:r>
            <a:r>
              <a:rPr lang="en-US" dirty="0" err="1"/>
              <a:t>давайте</a:t>
            </a:r>
            <a:r>
              <a:rPr lang="en-US" dirty="0"/>
              <a:t> </a:t>
            </a:r>
            <a:r>
              <a:rPr lang="en-US" dirty="0" err="1"/>
              <a:t>посмотрим</a:t>
            </a:r>
            <a:r>
              <a:rPr lang="en-US" dirty="0"/>
              <a:t>, в </a:t>
            </a:r>
            <a:r>
              <a:rPr lang="en-US" dirty="0" err="1"/>
              <a:t>каком</a:t>
            </a:r>
            <a:r>
              <a:rPr lang="en-US" dirty="0"/>
              <a:t> </a:t>
            </a:r>
            <a:r>
              <a:rPr lang="en-US" dirty="0" err="1"/>
              <a:t>направлении</a:t>
            </a:r>
            <a:r>
              <a:rPr lang="en-US" dirty="0"/>
              <a:t> </a:t>
            </a:r>
            <a:r>
              <a:rPr lang="en-US" dirty="0" err="1"/>
              <a:t>развиваются</a:t>
            </a:r>
            <a:r>
              <a:rPr lang="en-US" dirty="0"/>
              <a:t> </a:t>
            </a:r>
            <a:r>
              <a:rPr lang="en-US" dirty="0" err="1"/>
              <a:t>технологии</a:t>
            </a:r>
            <a:r>
              <a:rPr lang="en-US" dirty="0"/>
              <a:t> </a:t>
            </a:r>
            <a:r>
              <a:rPr lang="en-US" dirty="0" err="1"/>
              <a:t>хранения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. </a:t>
            </a:r>
            <a:r>
              <a:rPr lang="en-US" dirty="0" err="1"/>
              <a:t>Глава</a:t>
            </a:r>
            <a:r>
              <a:rPr lang="en-US" dirty="0"/>
              <a:t> </a:t>
            </a:r>
            <a:r>
              <a:rPr lang="en-US" dirty="0" err="1"/>
              <a:t>четвертая</a:t>
            </a:r>
            <a:r>
              <a:rPr lang="en-US" dirty="0"/>
              <a:t>: </a:t>
            </a:r>
            <a:r>
              <a:rPr lang="en-US" dirty="0" err="1"/>
              <a:t>тренды</a:t>
            </a:r>
            <a:r>
              <a:rPr lang="en-US" dirty="0"/>
              <a:t>."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3425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Тренд</a:t>
            </a:r>
            <a:r>
              <a:rPr lang="en-US" dirty="0"/>
              <a:t> 1: </a:t>
            </a:r>
            <a:r>
              <a:rPr lang="en-US" dirty="0" err="1"/>
              <a:t>Мощные</a:t>
            </a:r>
            <a:r>
              <a:rPr lang="en-US" dirty="0"/>
              <a:t> и </a:t>
            </a:r>
            <a:r>
              <a:rPr lang="en-US" dirty="0" err="1"/>
              <a:t>надежные</a:t>
            </a:r>
            <a:r>
              <a:rPr lang="en-US" dirty="0"/>
              <a:t> </a:t>
            </a:r>
            <a:r>
              <a:rPr lang="en-US" dirty="0" err="1"/>
              <a:t>системы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критичных</a:t>
            </a:r>
            <a:r>
              <a:rPr lang="en-US" dirty="0"/>
              <a:t> </a:t>
            </a:r>
            <a:r>
              <a:rPr lang="en-US" dirty="0" err="1"/>
              <a:t>сервисов</a:t>
            </a:r>
          </a:p>
          <a:p>
            <a:r>
              <a:rPr lang="en-US" dirty="0"/>
              <a:t> "</a:t>
            </a:r>
            <a:r>
              <a:rPr lang="en-US" err="1"/>
              <a:t>Первый</a:t>
            </a:r>
            <a:r>
              <a:rPr lang="en-US" dirty="0"/>
              <a:t> </a:t>
            </a:r>
            <a:r>
              <a:rPr lang="en-US" err="1"/>
              <a:t>тренд</a:t>
            </a:r>
            <a:r>
              <a:rPr lang="en-US" dirty="0"/>
              <a:t> — </a:t>
            </a:r>
            <a:r>
              <a:rPr lang="en-US" err="1"/>
              <a:t>растущие</a:t>
            </a:r>
            <a:r>
              <a:rPr lang="en-US" dirty="0"/>
              <a:t> </a:t>
            </a:r>
            <a:r>
              <a:rPr lang="en-US" err="1"/>
              <a:t>требования</a:t>
            </a:r>
            <a:r>
              <a:rPr lang="en-US" dirty="0"/>
              <a:t> к </a:t>
            </a:r>
            <a:r>
              <a:rPr lang="en-US" err="1"/>
              <a:t>традиционным</a:t>
            </a:r>
            <a:r>
              <a:rPr lang="en-US" dirty="0"/>
              <a:t> </a:t>
            </a:r>
            <a:r>
              <a:rPr lang="en-US" err="1"/>
              <a:t>системам</a:t>
            </a:r>
            <a:r>
              <a:rPr lang="en-US" dirty="0"/>
              <a:t>. </a:t>
            </a:r>
            <a:endParaRPr lang="ru-RU"/>
          </a:p>
          <a:p>
            <a:r>
              <a:rPr lang="en-US" dirty="0"/>
              <a:t>* В </a:t>
            </a:r>
            <a:r>
              <a:rPr lang="en-US" dirty="0" err="1"/>
              <a:t>эпоху</a:t>
            </a:r>
            <a:r>
              <a:rPr lang="en-US" dirty="0"/>
              <a:t> 5G и </a:t>
            </a:r>
            <a:r>
              <a:rPr lang="en-US" dirty="0" err="1"/>
              <a:t>цифровизации</a:t>
            </a:r>
            <a:r>
              <a:rPr lang="en-US" dirty="0"/>
              <a:t> </a:t>
            </a:r>
            <a:r>
              <a:rPr lang="en-US" dirty="0" err="1"/>
              <a:t>финансовых</a:t>
            </a:r>
            <a:r>
              <a:rPr lang="en-US" dirty="0"/>
              <a:t> </a:t>
            </a:r>
            <a:r>
              <a:rPr lang="en-US" dirty="0" err="1"/>
              <a:t>услуг</a:t>
            </a:r>
            <a:r>
              <a:rPr lang="en-US" dirty="0"/>
              <a:t> </a:t>
            </a:r>
            <a:r>
              <a:rPr lang="en-US" dirty="0" err="1"/>
              <a:t>нагрузки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биллинговые</a:t>
            </a:r>
            <a:r>
              <a:rPr lang="en-US" dirty="0"/>
              <a:t> </a:t>
            </a:r>
            <a:r>
              <a:rPr lang="en-US" dirty="0" err="1"/>
              <a:t>системы</a:t>
            </a:r>
            <a:r>
              <a:rPr lang="en-US" dirty="0"/>
              <a:t>, </a:t>
            </a:r>
            <a:r>
              <a:rPr lang="en-US" dirty="0" err="1"/>
              <a:t>ядра</a:t>
            </a:r>
            <a:r>
              <a:rPr lang="en-US" dirty="0"/>
              <a:t> </a:t>
            </a:r>
            <a:r>
              <a:rPr lang="en-US" dirty="0" err="1"/>
              <a:t>банковских</a:t>
            </a:r>
            <a:r>
              <a:rPr lang="en-US" dirty="0"/>
              <a:t> </a:t>
            </a:r>
            <a:r>
              <a:rPr lang="en-US" dirty="0" err="1"/>
              <a:t>приложений</a:t>
            </a:r>
            <a:r>
              <a:rPr lang="en-US" dirty="0"/>
              <a:t> </a:t>
            </a:r>
            <a:r>
              <a:rPr lang="en-US" dirty="0" err="1"/>
              <a:t>растут</a:t>
            </a:r>
            <a:r>
              <a:rPr lang="en-US" dirty="0"/>
              <a:t> в </a:t>
            </a:r>
            <a:r>
              <a:rPr lang="en-US" dirty="0" err="1"/>
              <a:t>разы</a:t>
            </a:r>
            <a:r>
              <a:rPr lang="en-US" dirty="0"/>
              <a:t>. </a:t>
            </a:r>
            <a:endParaRPr lang="ru-RU"/>
          </a:p>
          <a:p>
            <a:r>
              <a:rPr lang="en-US" dirty="0"/>
              <a:t>* </a:t>
            </a:r>
            <a:r>
              <a:rPr lang="en-US" dirty="0" err="1"/>
              <a:t>Ключевые</a:t>
            </a:r>
            <a:r>
              <a:rPr lang="en-US" dirty="0"/>
              <a:t> </a:t>
            </a:r>
            <a:r>
              <a:rPr lang="en-US" dirty="0" err="1"/>
              <a:t>требования</a:t>
            </a:r>
            <a:r>
              <a:rPr lang="en-US" dirty="0"/>
              <a:t> — **</a:t>
            </a:r>
            <a:r>
              <a:rPr lang="en-US" dirty="0" err="1"/>
              <a:t>сверхнизкие</a:t>
            </a:r>
            <a:r>
              <a:rPr lang="en-US" dirty="0"/>
              <a:t> </a:t>
            </a:r>
            <a:r>
              <a:rPr lang="en-US" dirty="0" err="1"/>
              <a:t>задержки</a:t>
            </a:r>
            <a:r>
              <a:rPr lang="en-US" dirty="0"/>
              <a:t>** (</a:t>
            </a:r>
            <a:r>
              <a:rPr lang="en-US" dirty="0" err="1"/>
              <a:t>менее</a:t>
            </a:r>
            <a:r>
              <a:rPr lang="en-US" dirty="0"/>
              <a:t> 0.5 </a:t>
            </a:r>
            <a:r>
              <a:rPr lang="en-US" dirty="0" err="1"/>
              <a:t>мс</a:t>
            </a:r>
            <a:r>
              <a:rPr lang="en-US" dirty="0"/>
              <a:t>) и **</a:t>
            </a:r>
            <a:r>
              <a:rPr lang="en-US" dirty="0" err="1"/>
              <a:t>круглосуточная</a:t>
            </a:r>
            <a:r>
              <a:rPr lang="en-US" dirty="0"/>
              <a:t> </a:t>
            </a:r>
            <a:r>
              <a:rPr lang="en-US" dirty="0" err="1"/>
              <a:t>доступность</a:t>
            </a:r>
            <a:r>
              <a:rPr lang="en-US" dirty="0"/>
              <a:t>** 24/7/365. </a:t>
            </a:r>
            <a:endParaRPr lang="ru-RU"/>
          </a:p>
          <a:p>
            <a:r>
              <a:rPr lang="en-US" dirty="0"/>
              <a:t>*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драйвер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развития</a:t>
            </a:r>
            <a:r>
              <a:rPr lang="en-US" dirty="0"/>
              <a:t> </a:t>
            </a:r>
            <a:r>
              <a:rPr lang="en-US" dirty="0" err="1"/>
              <a:t>высокопроизводительных</a:t>
            </a:r>
            <a:r>
              <a:rPr lang="en-US" dirty="0"/>
              <a:t> ALL-Flash-</a:t>
            </a:r>
            <a:r>
              <a:rPr lang="en-US" dirty="0" err="1"/>
              <a:t>массивов</a:t>
            </a:r>
            <a:r>
              <a:rPr lang="en-US" dirty="0"/>
              <a:t>."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3427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Тренд</a:t>
            </a:r>
            <a:r>
              <a:rPr lang="en-US" dirty="0"/>
              <a:t> 2: </a:t>
            </a:r>
            <a:r>
              <a:rPr lang="en-US" dirty="0" err="1"/>
              <a:t>Высокопроизводительная</a:t>
            </a:r>
            <a:r>
              <a:rPr lang="en-US" dirty="0"/>
              <a:t> </a:t>
            </a:r>
            <a:r>
              <a:rPr lang="en-US" dirty="0" err="1"/>
              <a:t>обработка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 (HPDA)</a:t>
            </a:r>
            <a:endParaRPr lang="ru-RU" dirty="0"/>
          </a:p>
          <a:p>
            <a:r>
              <a:rPr lang="en-US" dirty="0"/>
              <a:t>* "</a:t>
            </a:r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тренд</a:t>
            </a:r>
            <a:r>
              <a:rPr lang="en-US" dirty="0"/>
              <a:t> — </a:t>
            </a:r>
            <a:r>
              <a:rPr lang="en-US" dirty="0" err="1"/>
              <a:t>взрывной</a:t>
            </a:r>
            <a:r>
              <a:rPr lang="en-US" dirty="0"/>
              <a:t> </a:t>
            </a:r>
            <a:r>
              <a:rPr lang="en-US" dirty="0" err="1"/>
              <a:t>рост</a:t>
            </a:r>
            <a:r>
              <a:rPr lang="en-US" dirty="0"/>
              <a:t> </a:t>
            </a:r>
            <a:r>
              <a:rPr lang="en-US" dirty="0" err="1"/>
              <a:t>объемов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 в </a:t>
            </a:r>
            <a:r>
              <a:rPr lang="en-US" dirty="0" err="1"/>
              <a:t>таких</a:t>
            </a:r>
            <a:r>
              <a:rPr lang="en-US" dirty="0"/>
              <a:t> </a:t>
            </a:r>
            <a:r>
              <a:rPr lang="en-US" dirty="0" err="1"/>
              <a:t>областях</a:t>
            </a:r>
            <a:r>
              <a:rPr lang="en-US" dirty="0"/>
              <a:t>, </a:t>
            </a:r>
            <a:r>
              <a:rPr lang="en-US" dirty="0" err="1"/>
              <a:t>как</a:t>
            </a:r>
            <a:r>
              <a:rPr lang="en-US" dirty="0"/>
              <a:t> ИИ, </a:t>
            </a:r>
            <a:r>
              <a:rPr lang="en-US" dirty="0" err="1"/>
              <a:t>автономное</a:t>
            </a:r>
            <a:r>
              <a:rPr lang="en-US" dirty="0"/>
              <a:t> </a:t>
            </a:r>
            <a:r>
              <a:rPr lang="en-US" dirty="0" err="1"/>
              <a:t>вождение</a:t>
            </a:r>
            <a:r>
              <a:rPr lang="en-US" dirty="0"/>
              <a:t>, </a:t>
            </a:r>
            <a:r>
              <a:rPr lang="en-US" dirty="0" err="1"/>
              <a:t>научные</a:t>
            </a:r>
            <a:r>
              <a:rPr lang="en-US" dirty="0"/>
              <a:t> </a:t>
            </a:r>
            <a:r>
              <a:rPr lang="en-US" dirty="0" err="1"/>
              <a:t>исследования</a:t>
            </a:r>
            <a:r>
              <a:rPr lang="en-US" dirty="0"/>
              <a:t>. </a:t>
            </a:r>
            <a:endParaRPr lang="ru-RU"/>
          </a:p>
          <a:p>
            <a:r>
              <a:rPr lang="en-US" dirty="0"/>
              <a:t>* </a:t>
            </a:r>
            <a:r>
              <a:rPr lang="en-US" dirty="0" err="1"/>
              <a:t>Здесь</a:t>
            </a:r>
            <a:r>
              <a:rPr lang="en-US" dirty="0"/>
              <a:t> </a:t>
            </a:r>
            <a:r>
              <a:rPr lang="en-US" dirty="0" err="1"/>
              <a:t>нужны</a:t>
            </a:r>
            <a:r>
              <a:rPr lang="en-US" dirty="0"/>
              <a:t> </a:t>
            </a:r>
            <a:r>
              <a:rPr lang="en-US" dirty="0" err="1"/>
              <a:t>системы</a:t>
            </a:r>
            <a:r>
              <a:rPr lang="en-US" dirty="0"/>
              <a:t>, </a:t>
            </a:r>
            <a:r>
              <a:rPr lang="en-US" dirty="0" err="1"/>
              <a:t>которые</a:t>
            </a:r>
            <a:r>
              <a:rPr lang="en-US" dirty="0"/>
              <a:t> </a:t>
            </a:r>
            <a:r>
              <a:rPr lang="en-US" dirty="0" err="1"/>
              <a:t>одновременно</a:t>
            </a:r>
            <a:r>
              <a:rPr lang="en-US" dirty="0"/>
              <a:t> </a:t>
            </a:r>
            <a:r>
              <a:rPr lang="en-US" dirty="0" err="1"/>
              <a:t>обеспечивают</a:t>
            </a:r>
            <a:r>
              <a:rPr lang="en-US" dirty="0"/>
              <a:t> **</a:t>
            </a:r>
            <a:r>
              <a:rPr lang="en-US" dirty="0" err="1"/>
              <a:t>огромную</a:t>
            </a:r>
            <a:r>
              <a:rPr lang="en-US" dirty="0"/>
              <a:t> </a:t>
            </a:r>
            <a:r>
              <a:rPr lang="en-US" dirty="0" err="1"/>
              <a:t>пропускную</a:t>
            </a:r>
            <a:r>
              <a:rPr lang="en-US" dirty="0"/>
              <a:t> </a:t>
            </a:r>
            <a:r>
              <a:rPr lang="en-US" dirty="0" err="1"/>
              <a:t>способность</a:t>
            </a:r>
            <a:r>
              <a:rPr lang="en-US" dirty="0"/>
              <a:t>** (</a:t>
            </a:r>
            <a:r>
              <a:rPr lang="en-US" dirty="0" err="1"/>
              <a:t>десятки</a:t>
            </a:r>
            <a:r>
              <a:rPr lang="en-US" dirty="0"/>
              <a:t> ГБ/с),</a:t>
            </a:r>
            <a:endParaRPr lang="ru-RU" dirty="0"/>
          </a:p>
          <a:p>
            <a:r>
              <a:rPr lang="en-US" dirty="0"/>
              <a:t> **</a:t>
            </a:r>
            <a:r>
              <a:rPr lang="en-US" err="1"/>
              <a:t>высокую</a:t>
            </a:r>
            <a:r>
              <a:rPr lang="en-US" dirty="0"/>
              <a:t> </a:t>
            </a:r>
            <a:r>
              <a:rPr lang="en-US" err="1"/>
              <a:t>скорость</a:t>
            </a:r>
            <a:r>
              <a:rPr lang="en-US" dirty="0"/>
              <a:t> </a:t>
            </a:r>
            <a:r>
              <a:rPr lang="en-US" err="1"/>
              <a:t>операций</a:t>
            </a:r>
            <a:r>
              <a:rPr lang="en-US" dirty="0"/>
              <a:t>** (</a:t>
            </a:r>
            <a:r>
              <a:rPr lang="en-US" err="1"/>
              <a:t>миллионы</a:t>
            </a:r>
            <a:r>
              <a:rPr lang="en-US" dirty="0"/>
              <a:t> </a:t>
            </a:r>
            <a:r>
              <a:rPr lang="en-US" err="1"/>
              <a:t>операций</a:t>
            </a:r>
            <a:r>
              <a:rPr lang="en-US" dirty="0"/>
              <a:t> в </a:t>
            </a:r>
            <a:r>
              <a:rPr lang="en-US" err="1"/>
              <a:t>секунду</a:t>
            </a:r>
            <a:r>
              <a:rPr lang="en-US"/>
              <a:t>) и</a:t>
            </a:r>
            <a:endParaRPr lang="ru-RU"/>
          </a:p>
          <a:p>
            <a:r>
              <a:rPr lang="en-US" dirty="0"/>
              <a:t> **</a:t>
            </a:r>
            <a:r>
              <a:rPr lang="en-US" dirty="0" err="1"/>
              <a:t>колоссальную</a:t>
            </a:r>
            <a:r>
              <a:rPr lang="en-US" dirty="0"/>
              <a:t> </a:t>
            </a:r>
            <a:r>
              <a:rPr lang="en-US" dirty="0" err="1"/>
              <a:t>емкость</a:t>
            </a:r>
            <a:r>
              <a:rPr lang="en-US" dirty="0"/>
              <a:t>** (</a:t>
            </a:r>
            <a:r>
              <a:rPr lang="en-US" dirty="0" err="1"/>
              <a:t>сотни</a:t>
            </a:r>
            <a:r>
              <a:rPr lang="en-US" dirty="0"/>
              <a:t> </a:t>
            </a:r>
            <a:r>
              <a:rPr lang="en-US" dirty="0" err="1"/>
              <a:t>петабайт</a:t>
            </a:r>
            <a:r>
              <a:rPr lang="en-US" dirty="0"/>
              <a:t>). </a:t>
            </a:r>
            <a:endParaRPr lang="ru-RU"/>
          </a:p>
          <a:p>
            <a:r>
              <a:rPr lang="en-US" dirty="0"/>
              <a:t>* </a:t>
            </a:r>
            <a:r>
              <a:rPr lang="en-US" dirty="0" err="1"/>
              <a:t>Ни</a:t>
            </a:r>
            <a:r>
              <a:rPr lang="en-US" dirty="0"/>
              <a:t> </a:t>
            </a:r>
            <a:r>
              <a:rPr lang="en-US" dirty="0" err="1"/>
              <a:t>одна</a:t>
            </a:r>
            <a:r>
              <a:rPr lang="en-US" dirty="0"/>
              <a:t> </a:t>
            </a:r>
            <a:r>
              <a:rPr lang="en-US" dirty="0" err="1"/>
              <a:t>система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может</a:t>
            </a:r>
            <a:r>
              <a:rPr lang="en-US" dirty="0"/>
              <a:t> </a:t>
            </a:r>
            <a:r>
              <a:rPr lang="en-US" dirty="0" err="1"/>
              <a:t>сделать</a:t>
            </a:r>
            <a:r>
              <a:rPr lang="en-US" dirty="0"/>
              <a:t> </a:t>
            </a:r>
            <a:r>
              <a:rPr lang="en-US" dirty="0" err="1"/>
              <a:t>это</a:t>
            </a:r>
            <a:r>
              <a:rPr lang="en-US" dirty="0"/>
              <a:t> в </a:t>
            </a:r>
            <a:r>
              <a:rPr lang="en-US" dirty="0" err="1"/>
              <a:t>одиночку</a:t>
            </a:r>
            <a:r>
              <a:rPr lang="en-US" dirty="0"/>
              <a:t>, </a:t>
            </a:r>
            <a:r>
              <a:rPr lang="en-US" dirty="0" err="1"/>
              <a:t>поэтому</a:t>
            </a:r>
            <a:r>
              <a:rPr lang="en-US" dirty="0"/>
              <a:t> </a:t>
            </a:r>
            <a:r>
              <a:rPr lang="en-US" dirty="0" err="1"/>
              <a:t>будущее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гибридными</a:t>
            </a:r>
            <a:r>
              <a:rPr lang="en-US" dirty="0"/>
              <a:t> </a:t>
            </a:r>
            <a:r>
              <a:rPr lang="en-US" dirty="0" err="1"/>
              <a:t>решениями</a:t>
            </a:r>
            <a:r>
              <a:rPr lang="en-US" dirty="0"/>
              <a:t>, </a:t>
            </a:r>
            <a:r>
              <a:rPr lang="en-US" dirty="0" err="1"/>
              <a:t>совмещающими</a:t>
            </a:r>
            <a:r>
              <a:rPr lang="en-US" dirty="0"/>
              <a:t> </a:t>
            </a:r>
            <a:r>
              <a:rPr lang="en-US" dirty="0" err="1"/>
              <a:t>разные</a:t>
            </a:r>
            <a:r>
              <a:rPr lang="en-US" dirty="0"/>
              <a:t> </a:t>
            </a:r>
            <a:r>
              <a:rPr lang="en-US" dirty="0" err="1"/>
              <a:t>типы</a:t>
            </a:r>
            <a:r>
              <a:rPr lang="en-US" dirty="0"/>
              <a:t> </a:t>
            </a:r>
            <a:r>
              <a:rPr lang="en-US" dirty="0" err="1"/>
              <a:t>хранения</a:t>
            </a:r>
            <a:r>
              <a:rPr lang="en-US" dirty="0"/>
              <a:t> (</a:t>
            </a:r>
            <a:r>
              <a:rPr lang="en-US" dirty="0" err="1"/>
              <a:t>объектное</a:t>
            </a:r>
            <a:r>
              <a:rPr lang="en-US" dirty="0"/>
              <a:t>, </a:t>
            </a:r>
            <a:r>
              <a:rPr lang="en-US" dirty="0" err="1"/>
              <a:t>файловое</a:t>
            </a:r>
            <a:r>
              <a:rPr lang="en-US" dirty="0"/>
              <a:t>) и </a:t>
            </a:r>
            <a:r>
              <a:rPr lang="en-US" dirty="0" err="1"/>
              <a:t>протоколы</a:t>
            </a:r>
            <a:r>
              <a:rPr lang="en-US" dirty="0"/>
              <a:t> (S3, NFS, HDFS)."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7714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Тренд</a:t>
            </a:r>
            <a:r>
              <a:rPr lang="en-US" dirty="0"/>
              <a:t> 3: </a:t>
            </a:r>
            <a:r>
              <a:rPr lang="en-US" dirty="0" err="1"/>
              <a:t>Интеллектуальное</a:t>
            </a:r>
            <a:r>
              <a:rPr lang="en-US" dirty="0"/>
              <a:t> </a:t>
            </a:r>
            <a:r>
              <a:rPr lang="en-US" dirty="0" err="1"/>
              <a:t>управление</a:t>
            </a:r>
          </a:p>
          <a:p>
            <a:r>
              <a:rPr lang="en-US" dirty="0"/>
              <a:t>* "</a:t>
            </a:r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тренд</a:t>
            </a:r>
            <a:r>
              <a:rPr lang="en-US" dirty="0"/>
              <a:t> — </a:t>
            </a:r>
            <a:r>
              <a:rPr lang="en-US" dirty="0" err="1"/>
              <a:t>усложнение</a:t>
            </a:r>
            <a:r>
              <a:rPr lang="en-US" dirty="0"/>
              <a:t> </a:t>
            </a:r>
            <a:r>
              <a:rPr lang="en-US" dirty="0" err="1"/>
              <a:t>управления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 * </a:t>
            </a:r>
            <a:r>
              <a:rPr lang="en-US" err="1"/>
              <a:t>Разнообразие</a:t>
            </a:r>
            <a:r>
              <a:rPr lang="en-US" dirty="0"/>
              <a:t> </a:t>
            </a:r>
            <a:r>
              <a:rPr lang="en-US" err="1"/>
              <a:t>устройств</a:t>
            </a:r>
            <a:r>
              <a:rPr lang="en-US" dirty="0"/>
              <a:t>, </a:t>
            </a:r>
            <a:r>
              <a:rPr lang="en-US" err="1"/>
              <a:t>типов</a:t>
            </a:r>
            <a:r>
              <a:rPr lang="en-US" dirty="0"/>
              <a:t> </a:t>
            </a:r>
            <a:r>
              <a:rPr lang="en-US" err="1"/>
              <a:t>данных</a:t>
            </a:r>
            <a:r>
              <a:rPr lang="en-US" dirty="0"/>
              <a:t> и </a:t>
            </a:r>
            <a:r>
              <a:rPr lang="en-US" err="1"/>
              <a:t>протоколов</a:t>
            </a:r>
            <a:r>
              <a:rPr lang="en-US" dirty="0"/>
              <a:t> </a:t>
            </a:r>
            <a:r>
              <a:rPr lang="en-US" err="1"/>
              <a:t>делает</a:t>
            </a:r>
            <a:r>
              <a:rPr lang="en-US" dirty="0"/>
              <a:t> </a:t>
            </a:r>
            <a:r>
              <a:rPr lang="en-US" err="1"/>
              <a:t>ручное</a:t>
            </a:r>
            <a:r>
              <a:rPr lang="en-US" dirty="0"/>
              <a:t> </a:t>
            </a:r>
            <a:r>
              <a:rPr lang="en-US" err="1"/>
              <a:t>управление</a:t>
            </a:r>
            <a:r>
              <a:rPr lang="en-US" dirty="0"/>
              <a:t> </a:t>
            </a:r>
            <a:r>
              <a:rPr lang="en-US" err="1"/>
              <a:t>невозможным</a:t>
            </a:r>
            <a:r>
              <a:rPr lang="en-US" dirty="0"/>
              <a:t>. </a:t>
            </a:r>
            <a:endParaRPr lang="ru-RU"/>
          </a:p>
          <a:p>
            <a:r>
              <a:rPr lang="en-US" dirty="0"/>
              <a:t>* </a:t>
            </a:r>
            <a:r>
              <a:rPr lang="en-US" err="1"/>
              <a:t>Будущее</a:t>
            </a:r>
            <a:r>
              <a:rPr lang="en-US" dirty="0"/>
              <a:t> </a:t>
            </a:r>
            <a:r>
              <a:rPr lang="en-US" err="1"/>
              <a:t>за</a:t>
            </a:r>
            <a:r>
              <a:rPr lang="en-US" dirty="0"/>
              <a:t> **</a:t>
            </a:r>
            <a:r>
              <a:rPr lang="en-US" err="1"/>
              <a:t>автоматизацией</a:t>
            </a:r>
            <a:r>
              <a:rPr lang="en-US" dirty="0"/>
              <a:t> и ИИ**: </a:t>
            </a:r>
            <a:r>
              <a:rPr lang="en-US" err="1"/>
              <a:t>системы</a:t>
            </a:r>
            <a:r>
              <a:rPr lang="en-US" dirty="0"/>
              <a:t> </a:t>
            </a:r>
            <a:r>
              <a:rPr lang="en-US" err="1"/>
              <a:t>будут</a:t>
            </a:r>
            <a:r>
              <a:rPr lang="en-US" dirty="0"/>
              <a:t> </a:t>
            </a:r>
            <a:r>
              <a:rPr lang="en-US" err="1"/>
              <a:t>сами</a:t>
            </a:r>
            <a:r>
              <a:rPr lang="en-US" dirty="0"/>
              <a:t> </a:t>
            </a:r>
            <a:r>
              <a:rPr lang="en-US" err="1"/>
              <a:t>мониторить</a:t>
            </a:r>
            <a:r>
              <a:rPr lang="en-US" dirty="0"/>
              <a:t> </a:t>
            </a:r>
            <a:r>
              <a:rPr lang="en-US" err="1"/>
              <a:t>свое</a:t>
            </a:r>
            <a:r>
              <a:rPr lang="en-US" dirty="0"/>
              <a:t> </a:t>
            </a:r>
            <a:r>
              <a:rPr lang="en-US" err="1"/>
              <a:t>состояние</a:t>
            </a:r>
            <a:r>
              <a:rPr lang="en-US" dirty="0"/>
              <a:t>, </a:t>
            </a:r>
            <a:r>
              <a:rPr lang="en-US" err="1"/>
              <a:t>предсказывать</a:t>
            </a:r>
            <a:r>
              <a:rPr lang="en-US" dirty="0"/>
              <a:t> </a:t>
            </a:r>
            <a:r>
              <a:rPr lang="en-US" err="1"/>
              <a:t>сбои</a:t>
            </a:r>
            <a:r>
              <a:rPr lang="en-US" dirty="0"/>
              <a:t>, </a:t>
            </a:r>
            <a:r>
              <a:rPr lang="en-US" err="1"/>
              <a:t>оптимизировать</a:t>
            </a:r>
            <a:r>
              <a:rPr lang="en-US" dirty="0"/>
              <a:t> </a:t>
            </a:r>
            <a:r>
              <a:rPr lang="en-US" err="1"/>
              <a:t>распределение</a:t>
            </a:r>
            <a:r>
              <a:rPr lang="en-US" dirty="0"/>
              <a:t> </a:t>
            </a:r>
            <a:r>
              <a:rPr lang="en-US" err="1"/>
              <a:t>данных</a:t>
            </a:r>
            <a:r>
              <a:rPr lang="en-US" dirty="0"/>
              <a:t> и </a:t>
            </a:r>
            <a:r>
              <a:rPr lang="en-US" err="1"/>
              <a:t>упрощать</a:t>
            </a:r>
            <a:r>
              <a:rPr lang="en-US" dirty="0"/>
              <a:t> </a:t>
            </a:r>
            <a:r>
              <a:rPr lang="en-US" err="1"/>
              <a:t>развертывание</a:t>
            </a:r>
            <a:r>
              <a:rPr lang="en-US" dirty="0"/>
              <a:t>. </a:t>
            </a:r>
            <a:r>
              <a:rPr lang="en-US" err="1"/>
              <a:t>Цель</a:t>
            </a:r>
            <a:r>
              <a:rPr lang="en-US" dirty="0"/>
              <a:t> — </a:t>
            </a:r>
            <a:r>
              <a:rPr lang="en-US" err="1"/>
              <a:t>управление</a:t>
            </a:r>
            <a:r>
              <a:rPr lang="en-US" dirty="0"/>
              <a:t> </a:t>
            </a:r>
            <a:r>
              <a:rPr lang="en-US" err="1"/>
              <a:t>экзабайтами</a:t>
            </a:r>
            <a:r>
              <a:rPr lang="en-US" dirty="0"/>
              <a:t> </a:t>
            </a:r>
            <a:r>
              <a:rPr lang="en-US" err="1"/>
              <a:t>данных</a:t>
            </a:r>
            <a:r>
              <a:rPr lang="en-US" dirty="0"/>
              <a:t> </a:t>
            </a:r>
            <a:r>
              <a:rPr lang="en-US" err="1"/>
              <a:t>силами</a:t>
            </a:r>
            <a:r>
              <a:rPr lang="en-US" dirty="0"/>
              <a:t> </a:t>
            </a:r>
            <a:r>
              <a:rPr lang="en-US" err="1"/>
              <a:t>одного</a:t>
            </a:r>
            <a:r>
              <a:rPr lang="en-US" dirty="0"/>
              <a:t> </a:t>
            </a:r>
            <a:r>
              <a:rPr lang="en-US" err="1"/>
              <a:t>инженера</a:t>
            </a:r>
            <a:r>
              <a:rPr lang="en-US" dirty="0"/>
              <a:t>."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6722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Тренд</a:t>
            </a:r>
            <a:r>
              <a:rPr lang="en-US" dirty="0"/>
              <a:t> 4: </a:t>
            </a:r>
            <a:r>
              <a:rPr lang="en-US" dirty="0" err="1"/>
              <a:t>Безопасность</a:t>
            </a:r>
            <a:r>
              <a:rPr lang="en-US" dirty="0"/>
              <a:t> </a:t>
            </a:r>
            <a:r>
              <a:rPr lang="en-US" dirty="0" err="1"/>
              <a:t>данных</a:t>
            </a:r>
          </a:p>
          <a:p>
            <a:r>
              <a:rPr lang="en-US" dirty="0"/>
              <a:t>* "</a:t>
            </a:r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тренд</a:t>
            </a:r>
            <a:r>
              <a:rPr lang="en-US" dirty="0"/>
              <a:t> — </a:t>
            </a:r>
            <a:r>
              <a:rPr lang="en-US" dirty="0" err="1"/>
              <a:t>парадигма</a:t>
            </a:r>
            <a:r>
              <a:rPr lang="en-US" dirty="0"/>
              <a:t> **</a:t>
            </a:r>
            <a:r>
              <a:rPr lang="en-US" dirty="0" err="1"/>
              <a:t>кибербезопасности</a:t>
            </a:r>
            <a:r>
              <a:rPr lang="en-US" dirty="0"/>
              <a:t>*. </a:t>
            </a:r>
            <a:endParaRPr lang="ru-RU" dirty="0"/>
          </a:p>
          <a:p>
            <a:r>
              <a:rPr lang="en-US" dirty="0"/>
              <a:t>* </a:t>
            </a:r>
            <a:r>
              <a:rPr lang="en-US" dirty="0" err="1"/>
              <a:t>Угрозы</a:t>
            </a:r>
            <a:r>
              <a:rPr lang="en-US" dirty="0"/>
              <a:t> </a:t>
            </a:r>
            <a:r>
              <a:rPr lang="en-US" dirty="0" err="1"/>
              <a:t>стали</a:t>
            </a:r>
            <a:r>
              <a:rPr lang="en-US" dirty="0"/>
              <a:t> </a:t>
            </a:r>
            <a:r>
              <a:rPr lang="en-US" dirty="0" err="1"/>
              <a:t>разнообразнее</a:t>
            </a:r>
            <a:r>
              <a:rPr lang="en-US" dirty="0"/>
              <a:t>: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стихийных</a:t>
            </a:r>
            <a:r>
              <a:rPr lang="en-US" dirty="0"/>
              <a:t> </a:t>
            </a:r>
            <a:r>
              <a:rPr lang="en-US" dirty="0" err="1"/>
              <a:t>бедствий</a:t>
            </a:r>
            <a:r>
              <a:rPr lang="en-US" dirty="0"/>
              <a:t> </a:t>
            </a:r>
            <a:r>
              <a:rPr lang="en-US" dirty="0" err="1"/>
              <a:t>до</a:t>
            </a:r>
            <a:r>
              <a:rPr lang="en-US" dirty="0"/>
              <a:t> </a:t>
            </a:r>
            <a:r>
              <a:rPr lang="en-US" dirty="0" err="1"/>
              <a:t>целевых</a:t>
            </a:r>
            <a:r>
              <a:rPr lang="en-US" dirty="0"/>
              <a:t> </a:t>
            </a:r>
            <a:r>
              <a:rPr lang="en-US" dirty="0" err="1"/>
              <a:t>хакерских</a:t>
            </a:r>
            <a:r>
              <a:rPr lang="en-US" dirty="0"/>
              <a:t> </a:t>
            </a:r>
            <a:r>
              <a:rPr lang="en-US" dirty="0" err="1"/>
              <a:t>атак</a:t>
            </a:r>
            <a:r>
              <a:rPr lang="en-US" dirty="0"/>
              <a:t> и </a:t>
            </a:r>
            <a:r>
              <a:rPr lang="en-US" dirty="0" err="1"/>
              <a:t>программ-вымогателей</a:t>
            </a:r>
            <a:r>
              <a:rPr lang="en-US" dirty="0"/>
              <a:t>. </a:t>
            </a:r>
            <a:endParaRPr lang="ru-RU"/>
          </a:p>
          <a:p>
            <a:r>
              <a:rPr lang="en-US" dirty="0"/>
              <a:t>* </a:t>
            </a:r>
            <a:r>
              <a:rPr lang="en-US" err="1"/>
              <a:t>Простое</a:t>
            </a:r>
            <a:r>
              <a:rPr lang="en-US" dirty="0"/>
              <a:t> </a:t>
            </a:r>
            <a:r>
              <a:rPr lang="en-US" err="1"/>
              <a:t>резервное</a:t>
            </a:r>
            <a:r>
              <a:rPr lang="en-US" dirty="0"/>
              <a:t> </a:t>
            </a:r>
            <a:r>
              <a:rPr lang="en-US" err="1"/>
              <a:t>копирование</a:t>
            </a:r>
            <a:r>
              <a:rPr lang="en-US" dirty="0"/>
              <a:t> </a:t>
            </a:r>
            <a:r>
              <a:rPr lang="en-US" err="1"/>
              <a:t>уже</a:t>
            </a:r>
            <a:r>
              <a:rPr lang="en-US" dirty="0"/>
              <a:t> </a:t>
            </a:r>
            <a:r>
              <a:rPr lang="en-US" err="1"/>
              <a:t>недостаточно</a:t>
            </a:r>
            <a:r>
              <a:rPr lang="en-US" dirty="0"/>
              <a:t>. </a:t>
            </a:r>
            <a:r>
              <a:rPr lang="en-US" err="1"/>
              <a:t>Необходим</a:t>
            </a:r>
            <a:r>
              <a:rPr lang="en-US" dirty="0"/>
              <a:t> </a:t>
            </a:r>
            <a:r>
              <a:rPr lang="en-US" err="1"/>
              <a:t>комплексный</a:t>
            </a:r>
            <a:r>
              <a:rPr lang="en-US" dirty="0"/>
              <a:t> </a:t>
            </a:r>
            <a:r>
              <a:rPr lang="en-US" err="1"/>
              <a:t>подход</a:t>
            </a:r>
            <a:r>
              <a:rPr lang="en-US" dirty="0"/>
              <a:t>: </a:t>
            </a:r>
            <a:r>
              <a:rPr lang="en-US" err="1"/>
              <a:t>географически</a:t>
            </a:r>
            <a:r>
              <a:rPr lang="en-US" dirty="0"/>
              <a:t> </a:t>
            </a:r>
            <a:r>
              <a:rPr lang="en-US" err="1"/>
              <a:t>распределенные</a:t>
            </a:r>
            <a:r>
              <a:rPr lang="en-US" dirty="0"/>
              <a:t> </a:t>
            </a:r>
            <a:r>
              <a:rPr lang="en-US" err="1"/>
              <a:t>ЦОДы</a:t>
            </a:r>
            <a:r>
              <a:rPr lang="en-US" dirty="0"/>
              <a:t>, </a:t>
            </a:r>
            <a:r>
              <a:rPr lang="en-US" err="1"/>
              <a:t>защита</a:t>
            </a:r>
            <a:r>
              <a:rPr lang="en-US" dirty="0"/>
              <a:t> </a:t>
            </a:r>
            <a:r>
              <a:rPr lang="en-US" err="1"/>
              <a:t>от</a:t>
            </a:r>
            <a:r>
              <a:rPr lang="en-US" dirty="0"/>
              <a:t> </a:t>
            </a:r>
            <a:r>
              <a:rPr lang="en-US" err="1"/>
              <a:t>удаления</a:t>
            </a:r>
            <a:r>
              <a:rPr lang="en-US" dirty="0"/>
              <a:t> (WORM-</a:t>
            </a:r>
            <a:r>
              <a:rPr lang="en-US" err="1"/>
              <a:t>функции</a:t>
            </a:r>
            <a:r>
              <a:rPr lang="en-US" dirty="0"/>
              <a:t>), </a:t>
            </a:r>
            <a:r>
              <a:rPr lang="en-US" err="1"/>
              <a:t>сквозное</a:t>
            </a:r>
            <a:r>
              <a:rPr lang="en-US" dirty="0"/>
              <a:t> </a:t>
            </a:r>
            <a:r>
              <a:rPr lang="en-US" err="1"/>
              <a:t>шифрование</a:t>
            </a:r>
            <a:r>
              <a:rPr lang="en-US" dirty="0"/>
              <a:t> и </a:t>
            </a:r>
            <a:r>
              <a:rPr lang="en-US" err="1"/>
              <a:t>эффективные</a:t>
            </a:r>
            <a:r>
              <a:rPr lang="en-US" dirty="0"/>
              <a:t> </a:t>
            </a:r>
            <a:r>
              <a:rPr lang="en-US" err="1"/>
              <a:t>инструменты</a:t>
            </a:r>
            <a:r>
              <a:rPr lang="en-US" dirty="0"/>
              <a:t> </a:t>
            </a:r>
            <a:r>
              <a:rPr lang="en-US" err="1"/>
              <a:t>аварийного</a:t>
            </a:r>
            <a:r>
              <a:rPr lang="en-US" dirty="0"/>
              <a:t> </a:t>
            </a:r>
            <a:r>
              <a:rPr lang="en-US" err="1"/>
              <a:t>восстановления</a:t>
            </a:r>
            <a:r>
              <a:rPr lang="en-US" dirty="0"/>
              <a:t>." 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884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Слайд</a:t>
            </a:r>
            <a:r>
              <a:rPr lang="en-US" b="1" dirty="0"/>
              <a:t> 3: </a:t>
            </a:r>
            <a:r>
              <a:rPr lang="en-US" b="1" dirty="0" err="1"/>
              <a:t>Новый</a:t>
            </a:r>
            <a:r>
              <a:rPr lang="en-US" b="1" dirty="0"/>
              <a:t> ЦОД: </a:t>
            </a:r>
            <a:r>
              <a:rPr lang="en-US" b="1" dirty="0" err="1"/>
              <a:t>Вычисления</a:t>
            </a:r>
            <a:r>
              <a:rPr lang="en-US" b="1" dirty="0"/>
              <a:t>, </a:t>
            </a:r>
            <a:r>
              <a:rPr lang="en-US" b="1" dirty="0" err="1"/>
              <a:t>Хранение</a:t>
            </a:r>
            <a:r>
              <a:rPr lang="en-US" b="1" dirty="0"/>
              <a:t>, </a:t>
            </a:r>
            <a:r>
              <a:rPr lang="en-US" b="1" dirty="0" err="1"/>
              <a:t>Сеть</a:t>
            </a:r>
            <a:r>
              <a:rPr lang="en-US" b="1" dirty="0"/>
              <a:t> и </a:t>
            </a:r>
            <a:r>
              <a:rPr lang="en-US" b="1" dirty="0" err="1"/>
              <a:t>Энергетика</a:t>
            </a:r>
            <a:endParaRPr lang="ru-RU" dirty="0" err="1"/>
          </a:p>
          <a:p>
            <a:r>
              <a:rPr lang="en-US" dirty="0"/>
              <a:t>"</a:t>
            </a:r>
            <a:r>
              <a:rPr lang="en-US" dirty="0" err="1"/>
              <a:t>Современный</a:t>
            </a:r>
            <a:r>
              <a:rPr lang="en-US" dirty="0"/>
              <a:t> </a:t>
            </a:r>
            <a:r>
              <a:rPr lang="en-US" dirty="0" err="1"/>
              <a:t>центр</a:t>
            </a:r>
            <a:r>
              <a:rPr lang="en-US" dirty="0"/>
              <a:t> </a:t>
            </a:r>
            <a:r>
              <a:rPr lang="en-US" dirty="0" err="1"/>
              <a:t>обработки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 —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сложная</a:t>
            </a:r>
            <a:r>
              <a:rPr lang="en-US" dirty="0"/>
              <a:t> </a:t>
            </a:r>
            <a:r>
              <a:rPr lang="en-US" dirty="0" err="1"/>
              <a:t>многоуровневая</a:t>
            </a:r>
            <a:r>
              <a:rPr lang="en-US" dirty="0"/>
              <a:t> </a:t>
            </a:r>
            <a:r>
              <a:rPr lang="en-US" dirty="0" err="1"/>
              <a:t>экосистема</a:t>
            </a:r>
            <a:r>
              <a:rPr lang="en-US" dirty="0"/>
              <a:t>. </a:t>
            </a:r>
            <a:r>
              <a:rPr lang="en-US" dirty="0" err="1"/>
              <a:t>Давайте</a:t>
            </a:r>
            <a:r>
              <a:rPr lang="en-US" dirty="0"/>
              <a:t> </a:t>
            </a:r>
            <a:r>
              <a:rPr lang="en-US" dirty="0" err="1"/>
              <a:t>посмотрим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нее</a:t>
            </a:r>
            <a:r>
              <a:rPr lang="en-US" dirty="0"/>
              <a:t> </a:t>
            </a:r>
            <a:r>
              <a:rPr lang="en-US" dirty="0" err="1"/>
              <a:t>схематично</a:t>
            </a:r>
            <a:r>
              <a:rPr lang="en-US" dirty="0"/>
              <a:t>.</a:t>
            </a:r>
          </a:p>
          <a:p>
            <a:pPr marL="171450" indent="-171450">
              <a:buFont typeface="Arial"/>
              <a:buChar char="•"/>
            </a:pPr>
            <a:r>
              <a:rPr lang="en-US" b="1" dirty="0" err="1"/>
              <a:t>На</a:t>
            </a:r>
            <a:r>
              <a:rPr lang="en-US" b="1" dirty="0"/>
              <a:t> </a:t>
            </a:r>
            <a:r>
              <a:rPr lang="en-US" b="1" dirty="0" err="1"/>
              <a:t>верхнем</a:t>
            </a:r>
            <a:r>
              <a:rPr lang="en-US" b="1" dirty="0"/>
              <a:t> </a:t>
            </a:r>
            <a:r>
              <a:rPr lang="en-US" b="1" dirty="0" err="1"/>
              <a:t>уровне</a:t>
            </a:r>
            <a:r>
              <a:rPr lang="en-US" b="1" dirty="0"/>
              <a:t> (</a:t>
            </a:r>
            <a:r>
              <a:rPr lang="en-US" b="1" dirty="0" err="1"/>
              <a:t>Уровень</a:t>
            </a:r>
            <a:r>
              <a:rPr lang="en-US" b="1" dirty="0"/>
              <a:t> 4)</a:t>
            </a:r>
            <a:r>
              <a:rPr lang="en-US" dirty="0"/>
              <a:t> </a:t>
            </a:r>
            <a:r>
              <a:rPr lang="en-US" dirty="0" err="1"/>
              <a:t>работают</a:t>
            </a:r>
            <a:r>
              <a:rPr lang="en-US" dirty="0"/>
              <a:t> </a:t>
            </a:r>
            <a:r>
              <a:rPr lang="en-US" dirty="0" err="1"/>
              <a:t>бизнес-приложения</a:t>
            </a:r>
            <a:r>
              <a:rPr lang="en-US" dirty="0"/>
              <a:t>, </a:t>
            </a:r>
            <a:r>
              <a:rPr lang="en-US" dirty="0" err="1"/>
              <a:t>такие</a:t>
            </a:r>
            <a:r>
              <a:rPr lang="en-US" dirty="0"/>
              <a:t> </a:t>
            </a:r>
            <a:r>
              <a:rPr lang="en-US" dirty="0" err="1"/>
              <a:t>как</a:t>
            </a:r>
            <a:r>
              <a:rPr lang="en-US" dirty="0"/>
              <a:t> ERP-</a:t>
            </a:r>
            <a:r>
              <a:rPr lang="en-US" dirty="0" err="1"/>
              <a:t>системы</a:t>
            </a:r>
            <a:r>
              <a:rPr lang="en-US" dirty="0"/>
              <a:t>, CRM, </a:t>
            </a:r>
            <a:r>
              <a:rPr lang="en-US" dirty="0" err="1"/>
              <a:t>почта</a:t>
            </a:r>
            <a:r>
              <a:rPr lang="en-US" dirty="0"/>
              <a:t> — </a:t>
            </a:r>
            <a:r>
              <a:rPr lang="en-US" dirty="0" err="1"/>
              <a:t>всё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используют</a:t>
            </a:r>
            <a:r>
              <a:rPr lang="en-US" dirty="0"/>
              <a:t> </a:t>
            </a:r>
            <a:r>
              <a:rPr lang="en-US" dirty="0" err="1"/>
              <a:t>конечные</a:t>
            </a:r>
            <a:r>
              <a:rPr lang="en-US" dirty="0"/>
              <a:t> </a:t>
            </a:r>
            <a:r>
              <a:rPr lang="en-US" dirty="0" err="1"/>
              <a:t>пользователи</a:t>
            </a:r>
            <a:r>
              <a:rPr lang="en-US" dirty="0"/>
              <a:t>.</a:t>
            </a:r>
          </a:p>
          <a:p>
            <a:pPr marL="171450" indent="-171450">
              <a:buFont typeface="Arial"/>
              <a:buChar char="•"/>
            </a:pPr>
            <a:r>
              <a:rPr lang="en-US" b="1" dirty="0" err="1"/>
              <a:t>Ниже</a:t>
            </a:r>
            <a:r>
              <a:rPr lang="en-US" b="1" dirty="0"/>
              <a:t> (</a:t>
            </a:r>
            <a:r>
              <a:rPr lang="en-US" b="1" dirty="0" err="1"/>
              <a:t>Уровень</a:t>
            </a:r>
            <a:r>
              <a:rPr lang="en-US" b="1" dirty="0"/>
              <a:t> 3)</a:t>
            </a:r>
            <a:r>
              <a:rPr lang="en-US" dirty="0"/>
              <a:t> </a:t>
            </a:r>
            <a:r>
              <a:rPr lang="en-US" dirty="0" err="1"/>
              <a:t>расположена</a:t>
            </a:r>
            <a:r>
              <a:rPr lang="en-US" dirty="0"/>
              <a:t> </a:t>
            </a:r>
            <a:r>
              <a:rPr lang="en-US" dirty="0" err="1"/>
              <a:t>программная</a:t>
            </a:r>
            <a:r>
              <a:rPr lang="en-US" dirty="0"/>
              <a:t> </a:t>
            </a:r>
            <a:r>
              <a:rPr lang="en-US" dirty="0" err="1"/>
              <a:t>платформа</a:t>
            </a:r>
            <a:r>
              <a:rPr lang="en-US" dirty="0"/>
              <a:t>: </a:t>
            </a:r>
            <a:r>
              <a:rPr lang="en-US" dirty="0" err="1"/>
              <a:t>базы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, </a:t>
            </a:r>
            <a:r>
              <a:rPr lang="en-US" dirty="0" err="1"/>
              <a:t>например</a:t>
            </a:r>
            <a:r>
              <a:rPr lang="en-US" dirty="0"/>
              <a:t>, Oracle, </a:t>
            </a:r>
            <a:r>
              <a:rPr lang="en-US" dirty="0" err="1"/>
              <a:t>системы</a:t>
            </a:r>
            <a:r>
              <a:rPr lang="en-US" dirty="0"/>
              <a:t> </a:t>
            </a:r>
            <a:r>
              <a:rPr lang="en-US" dirty="0" err="1"/>
              <a:t>анализа</a:t>
            </a:r>
            <a:r>
              <a:rPr lang="en-US" dirty="0"/>
              <a:t> </a:t>
            </a:r>
            <a:r>
              <a:rPr lang="en-US" dirty="0" err="1"/>
              <a:t>больших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 и </a:t>
            </a:r>
            <a:r>
              <a:rPr lang="en-US" dirty="0" err="1"/>
              <a:t>промежуточное</a:t>
            </a:r>
            <a:r>
              <a:rPr lang="en-US" dirty="0"/>
              <a:t> ПО, </a:t>
            </a:r>
            <a:r>
              <a:rPr lang="en-US" dirty="0" err="1"/>
              <a:t>которое</a:t>
            </a:r>
            <a:r>
              <a:rPr lang="en-US" dirty="0"/>
              <a:t> </a:t>
            </a:r>
            <a:r>
              <a:rPr lang="en-US" dirty="0" err="1"/>
              <a:t>связывает</a:t>
            </a:r>
            <a:r>
              <a:rPr lang="en-US" dirty="0"/>
              <a:t> </a:t>
            </a:r>
            <a:r>
              <a:rPr lang="en-US" dirty="0" err="1"/>
              <a:t>приложения</a:t>
            </a:r>
            <a:r>
              <a:rPr lang="en-US" dirty="0"/>
              <a:t> с </a:t>
            </a:r>
            <a:r>
              <a:rPr lang="en-US" dirty="0" err="1"/>
              <a:t>данными</a:t>
            </a:r>
            <a:r>
              <a:rPr lang="en-US" dirty="0"/>
              <a:t>.</a:t>
            </a:r>
          </a:p>
          <a:p>
            <a:pPr marL="171450" indent="-171450">
              <a:buFont typeface="Arial"/>
              <a:buChar char="•"/>
            </a:pPr>
            <a:r>
              <a:rPr lang="en-US" b="1" dirty="0" err="1"/>
              <a:t>Фундаментом</a:t>
            </a:r>
            <a:r>
              <a:rPr lang="en-US" b="1" dirty="0"/>
              <a:t> </a:t>
            </a:r>
            <a:r>
              <a:rPr lang="en-US" b="1" dirty="0" err="1"/>
              <a:t>для</a:t>
            </a:r>
            <a:r>
              <a:rPr lang="en-US" b="1" dirty="0"/>
              <a:t> </a:t>
            </a:r>
            <a:r>
              <a:rPr lang="en-US" b="1" dirty="0" err="1"/>
              <a:t>этого</a:t>
            </a:r>
            <a:r>
              <a:rPr lang="en-US" b="1" dirty="0"/>
              <a:t> </a:t>
            </a:r>
            <a:r>
              <a:rPr lang="en-US" b="1" dirty="0" err="1"/>
              <a:t>служит</a:t>
            </a:r>
            <a:r>
              <a:rPr lang="en-US" b="1" dirty="0"/>
              <a:t> </a:t>
            </a:r>
            <a:r>
              <a:rPr lang="en-US" b="1" dirty="0" err="1"/>
              <a:t>инфраструктура</a:t>
            </a:r>
            <a:r>
              <a:rPr lang="en-US" b="1" dirty="0"/>
              <a:t> (</a:t>
            </a:r>
            <a:r>
              <a:rPr lang="en-US" b="1" dirty="0" err="1"/>
              <a:t>Уровень</a:t>
            </a:r>
            <a:r>
              <a:rPr lang="en-US" b="1" dirty="0"/>
              <a:t> 2)</a:t>
            </a:r>
            <a:r>
              <a:rPr lang="en-US" dirty="0"/>
              <a:t> — </a:t>
            </a:r>
            <a:r>
              <a:rPr lang="en-US" dirty="0" err="1"/>
              <a:t>вычислительные</a:t>
            </a:r>
            <a:r>
              <a:rPr lang="en-US" dirty="0"/>
              <a:t> </a:t>
            </a:r>
            <a:r>
              <a:rPr lang="en-US" dirty="0" err="1"/>
              <a:t>серверы</a:t>
            </a:r>
            <a:r>
              <a:rPr lang="en-US" dirty="0"/>
              <a:t>, </a:t>
            </a:r>
            <a:r>
              <a:rPr lang="en-US" dirty="0" err="1"/>
              <a:t>системы</a:t>
            </a:r>
            <a:r>
              <a:rPr lang="en-US" dirty="0"/>
              <a:t> </a:t>
            </a:r>
            <a:r>
              <a:rPr lang="en-US" dirty="0" err="1"/>
              <a:t>хранения</a:t>
            </a:r>
            <a:r>
              <a:rPr lang="en-US" dirty="0"/>
              <a:t> и </a:t>
            </a:r>
            <a:r>
              <a:rPr lang="en-US" dirty="0" err="1"/>
              <a:t>сетевое</a:t>
            </a:r>
            <a:r>
              <a:rPr lang="en-US" dirty="0"/>
              <a:t> </a:t>
            </a:r>
            <a:r>
              <a:rPr lang="en-US" dirty="0" err="1"/>
              <a:t>оборудование</a:t>
            </a:r>
            <a:r>
              <a:rPr lang="en-US" dirty="0"/>
              <a:t>.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И </a:t>
            </a:r>
            <a:r>
              <a:rPr lang="en-US" dirty="0" err="1"/>
              <a:t>всё</a:t>
            </a:r>
            <a:r>
              <a:rPr lang="en-US" dirty="0"/>
              <a:t>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невозможно</a:t>
            </a:r>
            <a:r>
              <a:rPr lang="en-US" dirty="0"/>
              <a:t> </a:t>
            </a:r>
            <a:r>
              <a:rPr lang="en-US" dirty="0" err="1"/>
              <a:t>без</a:t>
            </a:r>
            <a:r>
              <a:rPr lang="en-US" dirty="0"/>
              <a:t> </a:t>
            </a:r>
            <a:r>
              <a:rPr lang="en-US" b="1" dirty="0" err="1"/>
              <a:t>инженерной</a:t>
            </a:r>
            <a:r>
              <a:rPr lang="en-US" b="1" dirty="0"/>
              <a:t> </a:t>
            </a:r>
            <a:r>
              <a:rPr lang="en-US" b="1" dirty="0" err="1"/>
              <a:t>инфраструктуры</a:t>
            </a:r>
            <a:r>
              <a:rPr lang="en-US" b="1" dirty="0"/>
              <a:t> (</a:t>
            </a:r>
            <a:r>
              <a:rPr lang="en-US" b="1" dirty="0" err="1"/>
              <a:t>Уровень</a:t>
            </a:r>
            <a:r>
              <a:rPr lang="en-US" b="1" dirty="0"/>
              <a:t> 1)</a:t>
            </a:r>
            <a:r>
              <a:rPr lang="en-US" dirty="0"/>
              <a:t>: </a:t>
            </a:r>
            <a:r>
              <a:rPr lang="en-US" dirty="0" err="1"/>
              <a:t>электропитания</a:t>
            </a:r>
            <a:r>
              <a:rPr lang="en-US" dirty="0"/>
              <a:t>, </a:t>
            </a:r>
            <a:r>
              <a:rPr lang="en-US" dirty="0" err="1"/>
              <a:t>охлаждения</a:t>
            </a:r>
            <a:r>
              <a:rPr lang="en-US" dirty="0"/>
              <a:t> и </a:t>
            </a:r>
            <a:r>
              <a:rPr lang="en-US" dirty="0" err="1"/>
              <a:t>систем</a:t>
            </a:r>
            <a:r>
              <a:rPr lang="en-US" dirty="0"/>
              <a:t> </a:t>
            </a:r>
            <a:r>
              <a:rPr lang="en-US" dirty="0" err="1"/>
              <a:t>безопасности</a:t>
            </a:r>
            <a:r>
              <a:rPr lang="en-US" dirty="0"/>
              <a:t>.</a:t>
            </a:r>
            <a:br>
              <a:rPr lang="en-US" dirty="0">
                <a:cs typeface="+mn-lt"/>
              </a:rPr>
            </a:b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видите</a:t>
            </a:r>
            <a:r>
              <a:rPr lang="en-US" dirty="0"/>
              <a:t>, </a:t>
            </a:r>
            <a:r>
              <a:rPr lang="en-US" dirty="0" err="1"/>
              <a:t>хранение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 —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один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ключевых</a:t>
            </a:r>
            <a:r>
              <a:rPr lang="en-US" dirty="0"/>
              <a:t> </a:t>
            </a:r>
            <a:r>
              <a:rPr lang="en-US" dirty="0" err="1"/>
              <a:t>кирпичиков</a:t>
            </a:r>
            <a:r>
              <a:rPr lang="en-US" dirty="0"/>
              <a:t> в </a:t>
            </a:r>
            <a:r>
              <a:rPr lang="en-US" dirty="0" err="1"/>
              <a:t>основе</a:t>
            </a:r>
            <a:r>
              <a:rPr lang="en-US" dirty="0"/>
              <a:t> </a:t>
            </a:r>
            <a:r>
              <a:rPr lang="en-US" dirty="0" err="1"/>
              <a:t>всего</a:t>
            </a:r>
            <a:r>
              <a:rPr lang="en-US" dirty="0"/>
              <a:t> </a:t>
            </a:r>
            <a:r>
              <a:rPr lang="en-US" dirty="0" err="1"/>
              <a:t>ЦОДа</a:t>
            </a:r>
            <a:r>
              <a:rPr lang="en-US" dirty="0"/>
              <a:t>."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79231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Тренд</a:t>
            </a:r>
            <a:r>
              <a:rPr lang="en-US" dirty="0"/>
              <a:t> 5: «</a:t>
            </a:r>
            <a:r>
              <a:rPr lang="en-US" dirty="0" err="1"/>
              <a:t>Зеленое</a:t>
            </a:r>
            <a:r>
              <a:rPr lang="en-US" dirty="0"/>
              <a:t>» </a:t>
            </a:r>
            <a:r>
              <a:rPr lang="en-US" dirty="0" err="1"/>
              <a:t>хранение</a:t>
            </a:r>
          </a:p>
          <a:p>
            <a:r>
              <a:rPr lang="en-US" dirty="0"/>
              <a:t>И, </a:t>
            </a:r>
            <a:r>
              <a:rPr lang="en-US" dirty="0" err="1"/>
              <a:t>наконец</a:t>
            </a:r>
            <a:r>
              <a:rPr lang="en-US" dirty="0"/>
              <a:t>, **</a:t>
            </a:r>
            <a:r>
              <a:rPr lang="en-US" dirty="0" err="1"/>
              <a:t>экологичность</a:t>
            </a:r>
            <a:r>
              <a:rPr lang="en-US" dirty="0"/>
              <a:t>**. </a:t>
            </a:r>
            <a:endParaRPr lang="ru-RU"/>
          </a:p>
          <a:p>
            <a:r>
              <a:rPr lang="en-US" dirty="0"/>
              <a:t>* </a:t>
            </a:r>
            <a:r>
              <a:rPr lang="en-US" dirty="0" err="1"/>
              <a:t>ЦОДы</a:t>
            </a:r>
            <a:r>
              <a:rPr lang="en-US" dirty="0"/>
              <a:t> — </a:t>
            </a:r>
            <a:r>
              <a:rPr lang="en-US" dirty="0" err="1"/>
              <a:t>крупные</a:t>
            </a:r>
            <a:r>
              <a:rPr lang="en-US" dirty="0"/>
              <a:t> </a:t>
            </a:r>
            <a:r>
              <a:rPr lang="en-US" dirty="0" err="1"/>
              <a:t>потребители</a:t>
            </a:r>
            <a:r>
              <a:rPr lang="en-US" dirty="0"/>
              <a:t> </a:t>
            </a:r>
            <a:r>
              <a:rPr lang="en-US" dirty="0" err="1"/>
              <a:t>энергии</a:t>
            </a:r>
            <a:r>
              <a:rPr lang="en-US" dirty="0"/>
              <a:t>. В </a:t>
            </a:r>
            <a:r>
              <a:rPr lang="en-US" dirty="0" err="1"/>
              <a:t>свете</a:t>
            </a:r>
            <a:r>
              <a:rPr lang="en-US" dirty="0"/>
              <a:t> </a:t>
            </a:r>
            <a:r>
              <a:rPr lang="en-US" dirty="0" err="1"/>
              <a:t>глобальных</a:t>
            </a:r>
            <a:r>
              <a:rPr lang="en-US" dirty="0"/>
              <a:t> </a:t>
            </a:r>
            <a:r>
              <a:rPr lang="en-US" dirty="0" err="1"/>
              <a:t>целей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углеродной</a:t>
            </a:r>
            <a:r>
              <a:rPr lang="en-US" dirty="0"/>
              <a:t> </a:t>
            </a:r>
            <a:r>
              <a:rPr lang="en-US" dirty="0" err="1"/>
              <a:t>нейтральности</a:t>
            </a:r>
            <a:r>
              <a:rPr lang="en-US" dirty="0"/>
              <a:t>, </a:t>
            </a:r>
            <a:r>
              <a:rPr lang="en-US" dirty="0" err="1"/>
              <a:t>энергоэффективность</a:t>
            </a:r>
            <a:r>
              <a:rPr lang="en-US" dirty="0"/>
              <a:t> </a:t>
            </a:r>
            <a:r>
              <a:rPr lang="en-US" dirty="0" err="1"/>
              <a:t>становится</a:t>
            </a:r>
            <a:r>
              <a:rPr lang="en-US" dirty="0"/>
              <a:t> </a:t>
            </a:r>
            <a:r>
              <a:rPr lang="en-US" dirty="0" err="1"/>
              <a:t>ключевым</a:t>
            </a:r>
            <a:r>
              <a:rPr lang="en-US" dirty="0"/>
              <a:t> </a:t>
            </a:r>
            <a:r>
              <a:rPr lang="en-US" dirty="0" err="1"/>
              <a:t>фактором</a:t>
            </a:r>
            <a:r>
              <a:rPr lang="en-US" dirty="0"/>
              <a:t>. * </a:t>
            </a:r>
            <a:endParaRPr lang="ru-RU"/>
          </a:p>
          <a:p>
            <a:r>
              <a:rPr lang="en-US" dirty="0"/>
              <a:t>**ALL-Flash-</a:t>
            </a:r>
            <a:r>
              <a:rPr lang="en-US" dirty="0" err="1"/>
              <a:t>системы</a:t>
            </a:r>
            <a:r>
              <a:rPr lang="en-US" dirty="0"/>
              <a:t>** </a:t>
            </a:r>
            <a:r>
              <a:rPr lang="en-US" dirty="0" err="1"/>
              <a:t>потребляют</a:t>
            </a:r>
            <a:r>
              <a:rPr lang="en-US" dirty="0"/>
              <a:t> </a:t>
            </a:r>
            <a:r>
              <a:rPr lang="en-US" dirty="0" err="1"/>
              <a:t>значительно</a:t>
            </a:r>
            <a:r>
              <a:rPr lang="en-US" dirty="0"/>
              <a:t> </a:t>
            </a:r>
            <a:r>
              <a:rPr lang="en-US" dirty="0" err="1"/>
              <a:t>меньше</a:t>
            </a:r>
            <a:r>
              <a:rPr lang="en-US" dirty="0"/>
              <a:t> </a:t>
            </a:r>
            <a:r>
              <a:rPr lang="en-US" dirty="0" err="1"/>
              <a:t>энергии</a:t>
            </a:r>
            <a:r>
              <a:rPr lang="en-US" dirty="0"/>
              <a:t>, </a:t>
            </a:r>
            <a:r>
              <a:rPr lang="en-US" dirty="0" err="1"/>
              <a:t>чем</a:t>
            </a:r>
            <a:r>
              <a:rPr lang="en-US" dirty="0"/>
              <a:t> </a:t>
            </a:r>
            <a:r>
              <a:rPr lang="en-US" dirty="0" err="1"/>
              <a:t>гибридные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HDD. </a:t>
            </a:r>
            <a:r>
              <a:rPr lang="en-US" dirty="0" err="1"/>
              <a:t>Переход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них</a:t>
            </a:r>
            <a:r>
              <a:rPr lang="en-US" dirty="0"/>
              <a:t> —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только</a:t>
            </a:r>
            <a:r>
              <a:rPr lang="en-US" dirty="0"/>
              <a:t> </a:t>
            </a:r>
            <a:r>
              <a:rPr lang="en-US" dirty="0" err="1"/>
              <a:t>рост</a:t>
            </a:r>
            <a:r>
              <a:rPr lang="en-US" dirty="0"/>
              <a:t> </a:t>
            </a:r>
            <a:r>
              <a:rPr lang="en-US" dirty="0" err="1"/>
              <a:t>производительности</a:t>
            </a:r>
            <a:r>
              <a:rPr lang="en-US" dirty="0"/>
              <a:t>, </a:t>
            </a:r>
            <a:r>
              <a:rPr lang="en-US" dirty="0" err="1"/>
              <a:t>но</a:t>
            </a:r>
            <a:r>
              <a:rPr lang="en-US" dirty="0"/>
              <a:t> и </a:t>
            </a:r>
            <a:r>
              <a:rPr lang="en-US" dirty="0" err="1"/>
              <a:t>реальный</a:t>
            </a:r>
            <a:r>
              <a:rPr lang="en-US" dirty="0"/>
              <a:t> </a:t>
            </a:r>
            <a:r>
              <a:rPr lang="en-US" dirty="0" err="1"/>
              <a:t>вклад</a:t>
            </a:r>
            <a:r>
              <a:rPr lang="en-US" dirty="0"/>
              <a:t> в </a:t>
            </a:r>
            <a:r>
              <a:rPr lang="en-US" dirty="0" err="1"/>
              <a:t>снижение</a:t>
            </a:r>
            <a:r>
              <a:rPr lang="en-US" dirty="0"/>
              <a:t> </a:t>
            </a:r>
            <a:r>
              <a:rPr lang="en-US" dirty="0" err="1"/>
              <a:t>углеродного</a:t>
            </a:r>
            <a:r>
              <a:rPr lang="en-US" dirty="0"/>
              <a:t> </a:t>
            </a:r>
            <a:r>
              <a:rPr lang="en-US" dirty="0" err="1"/>
              <a:t>следа</a:t>
            </a:r>
            <a:r>
              <a:rPr lang="en-US" dirty="0"/>
              <a:t>."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4519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</a:t>
            </a:r>
            <a:r>
              <a:rPr lang="en-US" dirty="0" err="1"/>
              <a:t>Слайд</a:t>
            </a:r>
            <a:r>
              <a:rPr lang="en-US" dirty="0"/>
              <a:t> 31: </a:t>
            </a:r>
            <a:r>
              <a:rPr lang="en-US" dirty="0" err="1"/>
              <a:t>Заключение</a:t>
            </a:r>
            <a:r>
              <a:rPr lang="en-US" dirty="0"/>
              <a:t>** **</a:t>
            </a:r>
            <a:r>
              <a:rPr lang="en-US" dirty="0" err="1"/>
              <a:t>Ведущий</a:t>
            </a:r>
            <a:r>
              <a:rPr lang="en-US" dirty="0"/>
              <a:t>:** "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этом</a:t>
            </a:r>
            <a:r>
              <a:rPr lang="en-US" dirty="0"/>
              <a:t> </a:t>
            </a:r>
            <a:r>
              <a:rPr lang="en-US" dirty="0" err="1"/>
              <a:t>наш</a:t>
            </a:r>
            <a:r>
              <a:rPr lang="en-US" dirty="0"/>
              <a:t> </a:t>
            </a:r>
            <a:r>
              <a:rPr lang="en-US" dirty="0" err="1"/>
              <a:t>обзор</a:t>
            </a:r>
            <a:r>
              <a:rPr lang="en-US" dirty="0"/>
              <a:t> </a:t>
            </a:r>
            <a:r>
              <a:rPr lang="en-US" dirty="0" err="1"/>
              <a:t>завершен</a:t>
            </a:r>
            <a:r>
              <a:rPr lang="en-US" dirty="0"/>
              <a:t>. </a:t>
            </a:r>
            <a:r>
              <a:rPr lang="en-US" dirty="0" err="1"/>
              <a:t>Мы</a:t>
            </a:r>
            <a:r>
              <a:rPr lang="en-US" dirty="0"/>
              <a:t> </a:t>
            </a:r>
            <a:r>
              <a:rPr lang="en-US" dirty="0" err="1"/>
              <a:t>рассмотрели</a:t>
            </a:r>
            <a:r>
              <a:rPr lang="en-US" dirty="0"/>
              <a:t> </a:t>
            </a:r>
            <a:r>
              <a:rPr lang="en-US" dirty="0" err="1"/>
              <a:t>основы</a:t>
            </a:r>
            <a:r>
              <a:rPr lang="en-US" dirty="0"/>
              <a:t> </a:t>
            </a:r>
            <a:r>
              <a:rPr lang="en-US" dirty="0" err="1"/>
              <a:t>хранения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: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типов</a:t>
            </a:r>
            <a:r>
              <a:rPr lang="en-US" dirty="0"/>
              <a:t> </a:t>
            </a:r>
            <a:r>
              <a:rPr lang="en-US" dirty="0" err="1"/>
              <a:t>дисков</a:t>
            </a:r>
            <a:r>
              <a:rPr lang="en-US" dirty="0"/>
              <a:t> и </a:t>
            </a:r>
            <a:r>
              <a:rPr lang="en-US" dirty="0" err="1"/>
              <a:t>архитектур</a:t>
            </a:r>
            <a:r>
              <a:rPr lang="en-US" dirty="0"/>
              <a:t> </a:t>
            </a:r>
            <a:r>
              <a:rPr lang="en-US" dirty="0" err="1"/>
              <a:t>до</a:t>
            </a:r>
            <a:r>
              <a:rPr lang="en-US" dirty="0"/>
              <a:t> </a:t>
            </a:r>
            <a:r>
              <a:rPr lang="en-US" dirty="0" err="1"/>
              <a:t>трендов</a:t>
            </a:r>
            <a:r>
              <a:rPr lang="en-US" dirty="0"/>
              <a:t>, </a:t>
            </a:r>
            <a:r>
              <a:rPr lang="en-US" dirty="0" err="1"/>
              <a:t>определяющих</a:t>
            </a:r>
            <a:r>
              <a:rPr lang="en-US" dirty="0"/>
              <a:t> </a:t>
            </a:r>
            <a:r>
              <a:rPr lang="en-US" dirty="0" err="1"/>
              <a:t>будущее</a:t>
            </a:r>
            <a:r>
              <a:rPr lang="en-US" dirty="0"/>
              <a:t> </a:t>
            </a:r>
            <a:r>
              <a:rPr lang="en-US" dirty="0" err="1"/>
              <a:t>индустрии</a:t>
            </a:r>
            <a:r>
              <a:rPr lang="en-US" dirty="0"/>
              <a:t>. </a:t>
            </a:r>
            <a:r>
              <a:rPr lang="en-US" dirty="0" err="1"/>
              <a:t>Системы</a:t>
            </a:r>
            <a:r>
              <a:rPr lang="en-US" dirty="0"/>
              <a:t> </a:t>
            </a:r>
            <a:r>
              <a:rPr lang="en-US" dirty="0" err="1"/>
              <a:t>хранения</a:t>
            </a:r>
            <a:r>
              <a:rPr lang="en-US" dirty="0"/>
              <a:t> —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критичная</a:t>
            </a:r>
            <a:r>
              <a:rPr lang="en-US" dirty="0"/>
              <a:t> и </a:t>
            </a:r>
            <a:r>
              <a:rPr lang="en-US" dirty="0" err="1"/>
              <a:t>быстроразвивающаяся</a:t>
            </a:r>
            <a:r>
              <a:rPr lang="en-US" dirty="0"/>
              <a:t> </a:t>
            </a:r>
            <a:r>
              <a:rPr lang="en-US" dirty="0" err="1"/>
              <a:t>часть</a:t>
            </a:r>
            <a:r>
              <a:rPr lang="en-US" dirty="0"/>
              <a:t> ИТ-</a:t>
            </a:r>
            <a:r>
              <a:rPr lang="en-US" dirty="0" err="1"/>
              <a:t>инфраструктуры</a:t>
            </a:r>
            <a:r>
              <a:rPr lang="en-US" dirty="0"/>
              <a:t>. </a:t>
            </a:r>
            <a:r>
              <a:rPr lang="en-US" dirty="0" err="1"/>
              <a:t>Спасибо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внимание</a:t>
            </a:r>
            <a:r>
              <a:rPr lang="en-US" dirty="0"/>
              <a:t>! </a:t>
            </a:r>
            <a:r>
              <a:rPr lang="en-US" dirty="0" err="1"/>
              <a:t>Готов</a:t>
            </a:r>
            <a:r>
              <a:rPr lang="en-US" dirty="0"/>
              <a:t> </a:t>
            </a:r>
            <a:r>
              <a:rPr lang="en-US" dirty="0" err="1"/>
              <a:t>ответить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ваши</a:t>
            </a:r>
            <a:r>
              <a:rPr lang="en-US" dirty="0"/>
              <a:t> </a:t>
            </a:r>
            <a:r>
              <a:rPr lang="en-US" dirty="0" err="1"/>
              <a:t>вопросы</a:t>
            </a:r>
            <a:r>
              <a:rPr lang="en-US" dirty="0"/>
              <a:t>." *** *P.S. Этот </a:t>
            </a:r>
            <a:r>
              <a:rPr lang="en-US" dirty="0" err="1"/>
              <a:t>текст</a:t>
            </a:r>
            <a:r>
              <a:rPr lang="en-US" dirty="0"/>
              <a:t> </a:t>
            </a:r>
            <a:r>
              <a:rPr lang="en-US" dirty="0" err="1"/>
              <a:t>можно</a:t>
            </a:r>
            <a:r>
              <a:rPr lang="en-US" dirty="0"/>
              <a:t> </a:t>
            </a:r>
            <a:r>
              <a:rPr lang="en-US" dirty="0" err="1"/>
              <a:t>использовать</a:t>
            </a:r>
            <a:r>
              <a:rPr lang="en-US" dirty="0"/>
              <a:t>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готовый</a:t>
            </a:r>
            <a:r>
              <a:rPr lang="en-US" dirty="0"/>
              <a:t> </a:t>
            </a:r>
            <a:r>
              <a:rPr lang="en-US" dirty="0" err="1"/>
              <a:t>сценарий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презентации</a:t>
            </a:r>
            <a:r>
              <a:rPr lang="en-US" dirty="0"/>
              <a:t>. </a:t>
            </a:r>
            <a:r>
              <a:rPr lang="en-US" dirty="0" err="1"/>
              <a:t>Он</a:t>
            </a:r>
            <a:r>
              <a:rPr lang="en-US" dirty="0"/>
              <a:t> </a:t>
            </a:r>
            <a:r>
              <a:rPr lang="en-US" dirty="0" err="1"/>
              <a:t>структурирован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слайдам</a:t>
            </a:r>
            <a:r>
              <a:rPr lang="en-US" dirty="0"/>
              <a:t>, </a:t>
            </a:r>
            <a:r>
              <a:rPr lang="en-US" dirty="0" err="1"/>
              <a:t>содержит</a:t>
            </a:r>
            <a:r>
              <a:rPr lang="en-US" dirty="0"/>
              <a:t> </a:t>
            </a:r>
            <a:r>
              <a:rPr lang="en-US" dirty="0" err="1"/>
              <a:t>логические</a:t>
            </a:r>
            <a:r>
              <a:rPr lang="en-US" dirty="0"/>
              <a:t> </a:t>
            </a:r>
            <a:r>
              <a:rPr lang="en-US" dirty="0" err="1"/>
              <a:t>переходы</a:t>
            </a:r>
            <a:r>
              <a:rPr lang="en-US" dirty="0"/>
              <a:t> и </a:t>
            </a:r>
            <a:r>
              <a:rPr lang="en-US" dirty="0" err="1"/>
              <a:t>акценты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ключевых</a:t>
            </a:r>
            <a:r>
              <a:rPr lang="en-US" dirty="0"/>
              <a:t> мыслях.*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955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Слайд</a:t>
            </a:r>
            <a:r>
              <a:rPr lang="en-US" dirty="0"/>
              <a:t> 4: </a:t>
            </a:r>
            <a:r>
              <a:rPr lang="en-US" dirty="0" err="1"/>
              <a:t>Надежные</a:t>
            </a:r>
            <a:r>
              <a:rPr lang="en-US" dirty="0"/>
              <a:t> </a:t>
            </a:r>
            <a:r>
              <a:rPr lang="en-US" dirty="0" err="1"/>
              <a:t>системы</a:t>
            </a:r>
            <a:r>
              <a:rPr lang="en-US" dirty="0"/>
              <a:t> </a:t>
            </a:r>
            <a:r>
              <a:rPr lang="en-US" dirty="0" err="1"/>
              <a:t>хранения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ЦОД </a:t>
            </a:r>
            <a:endParaRPr lang="ru-RU" dirty="0"/>
          </a:p>
          <a:p>
            <a:r>
              <a:rPr lang="en-US" dirty="0"/>
              <a:t>"</a:t>
            </a:r>
            <a:r>
              <a:rPr lang="en-US" dirty="0" err="1"/>
              <a:t>Чем</a:t>
            </a:r>
            <a:r>
              <a:rPr lang="en-US" dirty="0"/>
              <a:t> </a:t>
            </a:r>
            <a:r>
              <a:rPr lang="en-US" dirty="0" err="1"/>
              <a:t>же</a:t>
            </a:r>
            <a:r>
              <a:rPr lang="en-US" dirty="0"/>
              <a:t> </a:t>
            </a:r>
            <a:r>
              <a:rPr lang="en-US" dirty="0" err="1"/>
              <a:t>отличаются</a:t>
            </a:r>
            <a:r>
              <a:rPr lang="en-US" dirty="0"/>
              <a:t> </a:t>
            </a:r>
            <a:r>
              <a:rPr lang="en-US" dirty="0" err="1"/>
              <a:t>системы</a:t>
            </a:r>
            <a:r>
              <a:rPr lang="en-US" dirty="0"/>
              <a:t> </a:t>
            </a:r>
            <a:r>
              <a:rPr lang="en-US" dirty="0" err="1"/>
              <a:t>хранения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корпоративных</a:t>
            </a:r>
            <a:r>
              <a:rPr lang="en-US" dirty="0"/>
              <a:t> </a:t>
            </a:r>
            <a:r>
              <a:rPr lang="en-US" dirty="0" err="1"/>
              <a:t>ЦОДов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привычных</a:t>
            </a:r>
            <a:r>
              <a:rPr lang="en-US" dirty="0"/>
              <a:t> </a:t>
            </a:r>
            <a:r>
              <a:rPr lang="en-US" dirty="0" err="1"/>
              <a:t>нам</a:t>
            </a:r>
            <a:r>
              <a:rPr lang="en-US" dirty="0"/>
              <a:t> </a:t>
            </a:r>
            <a:r>
              <a:rPr lang="en-US" dirty="0" err="1"/>
              <a:t>домашних</a:t>
            </a:r>
            <a:r>
              <a:rPr lang="en-US" dirty="0"/>
              <a:t> </a:t>
            </a:r>
            <a:r>
              <a:rPr lang="en-US" dirty="0" err="1"/>
              <a:t>дисков</a:t>
            </a:r>
            <a:r>
              <a:rPr lang="en-US" dirty="0"/>
              <a:t>? </a:t>
            </a:r>
            <a:endParaRPr lang="ru-RU"/>
          </a:p>
          <a:p>
            <a:endParaRPr lang="en-US" dirty="0"/>
          </a:p>
          <a:p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индивидуального</a:t>
            </a:r>
            <a:r>
              <a:rPr lang="en-US" dirty="0"/>
              <a:t> </a:t>
            </a:r>
            <a:r>
              <a:rPr lang="en-US" dirty="0" err="1"/>
              <a:t>пользователя</a:t>
            </a:r>
            <a:endParaRPr lang="en-US" dirty="0"/>
          </a:p>
          <a:p>
            <a:r>
              <a:rPr lang="en-US" dirty="0"/>
              <a:t> </a:t>
            </a:r>
            <a:r>
              <a:rPr lang="en-US" err="1"/>
              <a:t>ключевые</a:t>
            </a:r>
            <a:r>
              <a:rPr lang="en-US" dirty="0"/>
              <a:t> </a:t>
            </a:r>
            <a:r>
              <a:rPr lang="en-US" err="1"/>
              <a:t>факторы</a:t>
            </a:r>
            <a:r>
              <a:rPr lang="en-US" dirty="0"/>
              <a:t> — </a:t>
            </a:r>
            <a:r>
              <a:rPr lang="en-US" err="1"/>
              <a:t>это</a:t>
            </a:r>
            <a:r>
              <a:rPr lang="en-US" dirty="0"/>
              <a:t> </a:t>
            </a:r>
            <a:r>
              <a:rPr lang="en-US" err="1"/>
              <a:t>низкая</a:t>
            </a:r>
            <a:r>
              <a:rPr lang="en-US" dirty="0"/>
              <a:t> </a:t>
            </a:r>
            <a:r>
              <a:rPr lang="en-US" err="1"/>
              <a:t>цена</a:t>
            </a:r>
            <a:r>
              <a:rPr lang="en-US" dirty="0"/>
              <a:t> и </a:t>
            </a:r>
            <a:r>
              <a:rPr lang="en-US" err="1"/>
              <a:t>достаточный</a:t>
            </a:r>
            <a:r>
              <a:rPr lang="en-US" dirty="0"/>
              <a:t> </a:t>
            </a:r>
            <a:r>
              <a:rPr lang="en-US" err="1"/>
              <a:t>объем</a:t>
            </a:r>
            <a:r>
              <a:rPr lang="en-US" dirty="0"/>
              <a:t>. </a:t>
            </a:r>
            <a:r>
              <a:rPr lang="en-US" err="1"/>
              <a:t>Мы</a:t>
            </a:r>
            <a:r>
              <a:rPr lang="en-US" dirty="0"/>
              <a:t> </a:t>
            </a:r>
            <a:r>
              <a:rPr lang="en-US" err="1"/>
              <a:t>готовы</a:t>
            </a:r>
            <a:r>
              <a:rPr lang="en-US" dirty="0"/>
              <a:t> </a:t>
            </a:r>
            <a:r>
              <a:rPr lang="en-US" err="1"/>
              <a:t>мириться</a:t>
            </a:r>
            <a:r>
              <a:rPr lang="en-US" dirty="0"/>
              <a:t> с </a:t>
            </a:r>
            <a:r>
              <a:rPr lang="en-US" err="1"/>
              <a:t>несколько</a:t>
            </a:r>
            <a:r>
              <a:rPr lang="en-US" dirty="0"/>
              <a:t> </a:t>
            </a:r>
            <a:r>
              <a:rPr lang="en-US" err="1"/>
              <a:t>меньшей</a:t>
            </a:r>
            <a:r>
              <a:rPr lang="en-US" dirty="0"/>
              <a:t> </a:t>
            </a:r>
            <a:r>
              <a:rPr lang="en-US" err="1"/>
              <a:t>скоростью</a:t>
            </a:r>
            <a:r>
              <a:rPr lang="en-US" dirty="0"/>
              <a:t> </a:t>
            </a:r>
            <a:r>
              <a:rPr lang="en-US" err="1"/>
              <a:t>или</a:t>
            </a:r>
            <a:r>
              <a:rPr lang="en-US" dirty="0"/>
              <a:t> </a:t>
            </a:r>
            <a:r>
              <a:rPr lang="en-US" err="1"/>
              <a:t>надежностью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бизнеса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первом</a:t>
            </a:r>
            <a:r>
              <a:rPr lang="en-US" dirty="0"/>
              <a:t> </a:t>
            </a:r>
            <a:r>
              <a:rPr lang="en-US" dirty="0" err="1"/>
              <a:t>месте</a:t>
            </a:r>
            <a:r>
              <a:rPr lang="en-US" dirty="0"/>
              <a:t> </a:t>
            </a:r>
            <a:r>
              <a:rPr lang="en-US" dirty="0" err="1"/>
              <a:t>стоят</a:t>
            </a:r>
            <a:r>
              <a:rPr lang="en-US" dirty="0"/>
              <a:t> </a:t>
            </a:r>
            <a:r>
              <a:rPr lang="en-US" dirty="0" err="1"/>
              <a:t>целостность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, </a:t>
            </a:r>
            <a:r>
              <a:rPr lang="en-US" dirty="0" err="1"/>
              <a:t>высочайшая</a:t>
            </a:r>
            <a:r>
              <a:rPr lang="en-US" dirty="0"/>
              <a:t> </a:t>
            </a:r>
            <a:r>
              <a:rPr lang="en-US" dirty="0" err="1"/>
              <a:t>надежность</a:t>
            </a:r>
            <a:r>
              <a:rPr lang="en-US" dirty="0"/>
              <a:t>, </a:t>
            </a:r>
            <a:r>
              <a:rPr lang="en-US" dirty="0" err="1"/>
              <a:t>производительность</a:t>
            </a:r>
            <a:r>
              <a:rPr lang="en-US" dirty="0"/>
              <a:t> и </a:t>
            </a:r>
            <a:r>
              <a:rPr lang="en-US" dirty="0" err="1"/>
              <a:t>масштабируемость</a:t>
            </a:r>
          </a:p>
          <a:p>
            <a:r>
              <a:rPr lang="en-US" dirty="0"/>
              <a:t> </a:t>
            </a:r>
            <a:endParaRPr lang="ru-RU"/>
          </a:p>
          <a:p>
            <a:r>
              <a:rPr lang="en-US" dirty="0" err="1"/>
              <a:t>Корпоративные</a:t>
            </a:r>
            <a:r>
              <a:rPr lang="en-US" dirty="0"/>
              <a:t> </a:t>
            </a:r>
            <a:r>
              <a:rPr lang="en-US" dirty="0" err="1"/>
              <a:t>системы</a:t>
            </a:r>
            <a:r>
              <a:rPr lang="en-US" dirty="0"/>
              <a:t> </a:t>
            </a:r>
            <a:r>
              <a:rPr lang="en-US" dirty="0" err="1"/>
              <a:t>хранения</a:t>
            </a:r>
            <a:r>
              <a:rPr lang="en-US" dirty="0"/>
              <a:t> —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просто</a:t>
            </a:r>
            <a:r>
              <a:rPr lang="en-US" dirty="0"/>
              <a:t> </a:t>
            </a:r>
            <a:r>
              <a:rPr lang="en-US" dirty="0" err="1"/>
              <a:t>коробка</a:t>
            </a:r>
            <a:r>
              <a:rPr lang="en-US" dirty="0"/>
              <a:t> с </a:t>
            </a:r>
            <a:r>
              <a:rPr lang="en-US" dirty="0" err="1"/>
              <a:t>дисками</a:t>
            </a:r>
            <a:r>
              <a:rPr lang="en-US" dirty="0"/>
              <a:t>.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сложные</a:t>
            </a:r>
            <a:r>
              <a:rPr lang="en-US" dirty="0"/>
              <a:t> </a:t>
            </a:r>
            <a:r>
              <a:rPr lang="en-US" dirty="0" err="1"/>
              <a:t>устройства</a:t>
            </a:r>
            <a:r>
              <a:rPr lang="en-US" dirty="0"/>
              <a:t> с </a:t>
            </a:r>
            <a:r>
              <a:rPr lang="en-US" dirty="0" err="1"/>
              <a:t>архитектурой</a:t>
            </a:r>
            <a:r>
              <a:rPr lang="en-US" dirty="0"/>
              <a:t> </a:t>
            </a:r>
            <a:r>
              <a:rPr lang="en-US" dirty="0" err="1"/>
              <a:t>высокой</a:t>
            </a:r>
            <a:r>
              <a:rPr lang="en-US" dirty="0"/>
              <a:t> </a:t>
            </a:r>
            <a:r>
              <a:rPr lang="en-US" dirty="0" err="1"/>
              <a:t>доступности</a:t>
            </a:r>
            <a:r>
              <a:rPr lang="en-US" dirty="0"/>
              <a:t>, </a:t>
            </a:r>
            <a:r>
              <a:rPr lang="en-US" dirty="0" err="1"/>
              <a:t>защитой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сбоев</a:t>
            </a:r>
            <a:r>
              <a:rPr lang="en-US" dirty="0"/>
              <a:t> </a:t>
            </a:r>
            <a:r>
              <a:rPr lang="en-US" dirty="0" err="1"/>
              <a:t>питания</a:t>
            </a:r>
            <a:r>
              <a:rPr lang="en-US" dirty="0"/>
              <a:t> и </a:t>
            </a:r>
            <a:r>
              <a:rPr lang="en-US" dirty="0" err="1"/>
              <a:t>строжайшим</a:t>
            </a:r>
            <a:r>
              <a:rPr lang="en-US" dirty="0"/>
              <a:t> </a:t>
            </a:r>
            <a:r>
              <a:rPr lang="en-US" dirty="0" err="1"/>
              <a:t>контролем</a:t>
            </a:r>
            <a:r>
              <a:rPr lang="en-US" dirty="0"/>
              <a:t> </a:t>
            </a:r>
            <a:r>
              <a:rPr lang="en-US" dirty="0" err="1"/>
              <a:t>качества</a:t>
            </a:r>
            <a:r>
              <a:rPr lang="en-US" dirty="0"/>
              <a:t>." </a:t>
            </a:r>
            <a:endParaRPr lang="ru-RU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008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Слайд</a:t>
            </a:r>
            <a:r>
              <a:rPr lang="en-US" dirty="0"/>
              <a:t> 5: </a:t>
            </a:r>
            <a:r>
              <a:rPr lang="en-US" dirty="0" err="1"/>
              <a:t>Классификация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типу</a:t>
            </a:r>
            <a:r>
              <a:rPr lang="en-US" dirty="0"/>
              <a:t> </a:t>
            </a:r>
            <a:r>
              <a:rPr lang="en-US" dirty="0" err="1"/>
              <a:t>доступа</a:t>
            </a:r>
            <a:r>
              <a:rPr lang="en-US" dirty="0"/>
              <a:t>: </a:t>
            </a:r>
            <a:r>
              <a:rPr lang="en-US" dirty="0" err="1"/>
              <a:t>Блочное</a:t>
            </a:r>
            <a:r>
              <a:rPr lang="en-US" dirty="0"/>
              <a:t> </a:t>
            </a:r>
            <a:r>
              <a:rPr lang="en-US" dirty="0" err="1"/>
              <a:t>хранение</a:t>
            </a:r>
            <a:r>
              <a:rPr lang="en-US" dirty="0"/>
              <a:t> (Block Storage) </a:t>
            </a:r>
            <a:endParaRPr lang="ru-RU" dirty="0"/>
          </a:p>
          <a:p>
            <a:r>
              <a:rPr lang="en-US" dirty="0"/>
              <a:t>"</a:t>
            </a:r>
            <a:r>
              <a:rPr lang="en-US" dirty="0" err="1"/>
              <a:t>Перейдем</a:t>
            </a:r>
            <a:r>
              <a:rPr lang="en-US" dirty="0"/>
              <a:t> к </a:t>
            </a:r>
            <a:r>
              <a:rPr lang="en-US" dirty="0" err="1"/>
              <a:t>классификации</a:t>
            </a:r>
            <a:r>
              <a:rPr lang="en-US" dirty="0"/>
              <a:t>. </a:t>
            </a:r>
            <a:r>
              <a:rPr lang="en-US" dirty="0" err="1"/>
              <a:t>Первый</a:t>
            </a:r>
            <a:r>
              <a:rPr lang="en-US" dirty="0"/>
              <a:t> и </a:t>
            </a:r>
            <a:r>
              <a:rPr lang="en-US" dirty="0" err="1"/>
              <a:t>самый</a:t>
            </a:r>
            <a:r>
              <a:rPr lang="en-US" dirty="0"/>
              <a:t> </a:t>
            </a:r>
            <a:r>
              <a:rPr lang="en-US" dirty="0" err="1"/>
              <a:t>производительный</a:t>
            </a:r>
            <a:r>
              <a:rPr lang="en-US" dirty="0"/>
              <a:t> </a:t>
            </a:r>
            <a:r>
              <a:rPr lang="en-US" dirty="0" err="1"/>
              <a:t>тип</a:t>
            </a:r>
            <a:r>
              <a:rPr lang="en-US" dirty="0"/>
              <a:t> —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блочное</a:t>
            </a:r>
            <a:r>
              <a:rPr lang="en-US" dirty="0"/>
              <a:t> </a:t>
            </a:r>
            <a:r>
              <a:rPr lang="en-US" dirty="0" err="1"/>
              <a:t>хранение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/>
              <a:t> </a:t>
            </a:r>
            <a:r>
              <a:rPr lang="en-US" dirty="0" err="1"/>
              <a:t>Его</a:t>
            </a:r>
            <a:r>
              <a:rPr lang="en-US" dirty="0"/>
              <a:t> </a:t>
            </a:r>
            <a:r>
              <a:rPr lang="en-US" dirty="0" err="1"/>
              <a:t>можно</a:t>
            </a:r>
            <a:r>
              <a:rPr lang="en-US" dirty="0"/>
              <a:t> </a:t>
            </a:r>
            <a:r>
              <a:rPr lang="en-US" dirty="0" err="1"/>
              <a:t>представить</a:t>
            </a:r>
            <a:r>
              <a:rPr lang="en-US" dirty="0"/>
              <a:t>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работу</a:t>
            </a:r>
            <a:r>
              <a:rPr lang="en-US" dirty="0"/>
              <a:t> с </a:t>
            </a:r>
            <a:r>
              <a:rPr lang="en-US" dirty="0" err="1"/>
              <a:t>жестким</a:t>
            </a:r>
            <a:r>
              <a:rPr lang="en-US" dirty="0"/>
              <a:t> </a:t>
            </a:r>
            <a:r>
              <a:rPr lang="en-US" dirty="0" err="1"/>
              <a:t>диском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очень</a:t>
            </a:r>
            <a:r>
              <a:rPr lang="en-US" dirty="0"/>
              <a:t> </a:t>
            </a:r>
            <a:r>
              <a:rPr lang="en-US" dirty="0" err="1"/>
              <a:t>низком</a:t>
            </a:r>
            <a:r>
              <a:rPr lang="en-US" dirty="0"/>
              <a:t> </a:t>
            </a:r>
            <a:r>
              <a:rPr lang="en-US" dirty="0" err="1"/>
              <a:t>уровне</a:t>
            </a:r>
            <a:r>
              <a:rPr lang="en-US" dirty="0"/>
              <a:t>: </a:t>
            </a:r>
            <a:r>
              <a:rPr lang="en-US" dirty="0" err="1"/>
              <a:t>данные</a:t>
            </a:r>
            <a:r>
              <a:rPr lang="en-US" dirty="0"/>
              <a:t> </a:t>
            </a:r>
            <a:r>
              <a:rPr lang="en-US" dirty="0" err="1"/>
              <a:t>читаются</a:t>
            </a:r>
            <a:r>
              <a:rPr lang="en-US" dirty="0"/>
              <a:t> и </a:t>
            </a:r>
            <a:r>
              <a:rPr lang="en-US" dirty="0" err="1"/>
              <a:t>пишутся</a:t>
            </a:r>
            <a:r>
              <a:rPr lang="en-US" dirty="0"/>
              <a:t> </a:t>
            </a:r>
            <a:r>
              <a:rPr lang="en-US" dirty="0" err="1"/>
              <a:t>блоками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определенным</a:t>
            </a:r>
            <a:r>
              <a:rPr lang="en-US" dirty="0"/>
              <a:t> </a:t>
            </a:r>
            <a:r>
              <a:rPr lang="en-US" dirty="0" err="1"/>
              <a:t>адресам</a:t>
            </a:r>
            <a:r>
              <a:rPr lang="en-US" dirty="0"/>
              <a:t>, </a:t>
            </a:r>
            <a:r>
              <a:rPr lang="en-US" dirty="0" err="1"/>
              <a:t>без</a:t>
            </a:r>
            <a:r>
              <a:rPr lang="en-US" dirty="0"/>
              <a:t> </a:t>
            </a:r>
            <a:r>
              <a:rPr lang="en-US" dirty="0" err="1"/>
              <a:t>какой-либо</a:t>
            </a:r>
            <a:r>
              <a:rPr lang="en-US" dirty="0"/>
              <a:t> </a:t>
            </a:r>
            <a:r>
              <a:rPr lang="en-US" dirty="0" err="1"/>
              <a:t>дополнительной</a:t>
            </a:r>
            <a:r>
              <a:rPr lang="en-US" dirty="0"/>
              <a:t> </a:t>
            </a:r>
            <a:r>
              <a:rPr lang="en-US" dirty="0" err="1"/>
              <a:t>структуры</a:t>
            </a:r>
            <a:r>
              <a:rPr lang="en-US" dirty="0"/>
              <a:t>. </a:t>
            </a:r>
            <a:endParaRPr lang="ru-RU"/>
          </a:p>
          <a:p>
            <a:r>
              <a:rPr lang="en-US" dirty="0"/>
              <a:t> 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доступа</a:t>
            </a:r>
            <a:r>
              <a:rPr lang="en-US" dirty="0"/>
              <a:t> </a:t>
            </a:r>
            <a:r>
              <a:rPr lang="en-US" dirty="0" err="1"/>
              <a:t>используются</a:t>
            </a:r>
            <a:r>
              <a:rPr lang="en-US" dirty="0"/>
              <a:t> </a:t>
            </a:r>
            <a:r>
              <a:rPr lang="en-US" dirty="0" err="1"/>
              <a:t>специализированные</a:t>
            </a:r>
            <a:r>
              <a:rPr lang="en-US" dirty="0"/>
              <a:t> </a:t>
            </a:r>
            <a:r>
              <a:rPr lang="en-US" dirty="0" err="1"/>
              <a:t>протоколы</a:t>
            </a:r>
            <a:r>
              <a:rPr lang="en-US" dirty="0"/>
              <a:t>, </a:t>
            </a:r>
            <a:r>
              <a:rPr lang="en-US" dirty="0" err="1"/>
              <a:t>такие</a:t>
            </a:r>
            <a:r>
              <a:rPr lang="en-US" dirty="0"/>
              <a:t> </a:t>
            </a:r>
            <a:r>
              <a:rPr lang="en-US" dirty="0" err="1"/>
              <a:t>как</a:t>
            </a:r>
            <a:r>
              <a:rPr lang="en-US" dirty="0"/>
              <a:t> iSCSI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Fibre</a:t>
            </a:r>
            <a:r>
              <a:rPr lang="en-US" dirty="0"/>
              <a:t> Channel.  Главное </a:t>
            </a:r>
            <a:r>
              <a:rPr lang="en-US" dirty="0" err="1"/>
              <a:t>преимущество</a:t>
            </a:r>
            <a:r>
              <a:rPr lang="en-US" dirty="0"/>
              <a:t> — </a:t>
            </a:r>
            <a:r>
              <a:rPr lang="en-US" dirty="0" err="1"/>
              <a:t>минимальные</a:t>
            </a:r>
            <a:r>
              <a:rPr lang="en-US" dirty="0"/>
              <a:t> </a:t>
            </a:r>
            <a:r>
              <a:rPr lang="en-US" dirty="0" err="1"/>
              <a:t>задержки</a:t>
            </a:r>
            <a:r>
              <a:rPr lang="en-US" dirty="0"/>
              <a:t> и </a:t>
            </a:r>
            <a:r>
              <a:rPr lang="en-US" dirty="0" err="1"/>
              <a:t>максимальная</a:t>
            </a:r>
            <a:r>
              <a:rPr lang="en-US" dirty="0"/>
              <a:t> </a:t>
            </a:r>
            <a:r>
              <a:rPr lang="en-US" dirty="0" err="1"/>
              <a:t>скорость</a:t>
            </a:r>
            <a:r>
              <a:rPr lang="en-US" dirty="0"/>
              <a:t>, </a:t>
            </a:r>
            <a:r>
              <a:rPr lang="en-US" dirty="0" err="1"/>
              <a:t>так</a:t>
            </a:r>
            <a:r>
              <a:rPr lang="en-US" dirty="0"/>
              <a:t>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накладные</a:t>
            </a:r>
            <a:r>
              <a:rPr lang="en-US" dirty="0"/>
              <a:t> </a:t>
            </a:r>
            <a:r>
              <a:rPr lang="en-US" dirty="0" err="1"/>
              <a:t>расходы</a:t>
            </a:r>
            <a:r>
              <a:rPr lang="en-US" dirty="0"/>
              <a:t> </a:t>
            </a:r>
            <a:r>
              <a:rPr lang="en-US" dirty="0" err="1"/>
              <a:t>сведены</a:t>
            </a:r>
            <a:r>
              <a:rPr lang="en-US" dirty="0"/>
              <a:t> к </a:t>
            </a:r>
            <a:r>
              <a:rPr lang="en-US" dirty="0" err="1"/>
              <a:t>минимуму</a:t>
            </a:r>
            <a:r>
              <a:rPr lang="en-US" dirty="0"/>
              <a:t>. </a:t>
            </a:r>
            <a:endParaRPr lang="ru-RU"/>
          </a:p>
          <a:p>
            <a:r>
              <a:rPr lang="en-US" dirty="0" err="1"/>
              <a:t>Недостаток</a:t>
            </a:r>
            <a:r>
              <a:rPr lang="en-US" dirty="0"/>
              <a:t> — </a:t>
            </a:r>
            <a:r>
              <a:rPr lang="en-US" dirty="0" err="1"/>
              <a:t>относительно</a:t>
            </a:r>
            <a:r>
              <a:rPr lang="en-US" dirty="0"/>
              <a:t> </a:t>
            </a:r>
            <a:r>
              <a:rPr lang="en-US" dirty="0" err="1"/>
              <a:t>высокая</a:t>
            </a:r>
            <a:r>
              <a:rPr lang="en-US" dirty="0"/>
              <a:t> </a:t>
            </a:r>
            <a:r>
              <a:rPr lang="en-US" dirty="0" err="1"/>
              <a:t>стоимость</a:t>
            </a:r>
            <a:r>
              <a:rPr lang="en-US" dirty="0"/>
              <a:t> и </a:t>
            </a:r>
            <a:r>
              <a:rPr lang="en-US" dirty="0" err="1"/>
              <a:t>сложность</a:t>
            </a:r>
            <a:r>
              <a:rPr lang="en-US" dirty="0"/>
              <a:t> </a:t>
            </a:r>
            <a:r>
              <a:rPr lang="en-US" dirty="0" err="1"/>
              <a:t>масштабирования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 err="1"/>
              <a:t>Основная</a:t>
            </a:r>
            <a:r>
              <a:rPr lang="en-US" dirty="0"/>
              <a:t> </a:t>
            </a:r>
            <a:r>
              <a:rPr lang="en-US" dirty="0" err="1"/>
              <a:t>сфера</a:t>
            </a:r>
            <a:r>
              <a:rPr lang="en-US" dirty="0"/>
              <a:t> </a:t>
            </a:r>
            <a:r>
              <a:rPr lang="en-US" dirty="0" err="1"/>
              <a:t>применения</a:t>
            </a:r>
            <a:r>
              <a:rPr lang="en-US" dirty="0"/>
              <a:t> — </a:t>
            </a:r>
            <a:r>
              <a:rPr lang="en-US" dirty="0" err="1"/>
              <a:t>критические</a:t>
            </a:r>
            <a:r>
              <a:rPr lang="en-US" dirty="0"/>
              <a:t> </a:t>
            </a:r>
            <a:r>
              <a:rPr lang="en-US" dirty="0" err="1"/>
              <a:t>нагрузки</a:t>
            </a:r>
            <a:r>
              <a:rPr lang="en-US" dirty="0"/>
              <a:t>: </a:t>
            </a:r>
            <a:r>
              <a:rPr lang="en-US" dirty="0" err="1"/>
              <a:t>базы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, </a:t>
            </a:r>
            <a:r>
              <a:rPr lang="en-US" dirty="0" err="1"/>
              <a:t>как</a:t>
            </a:r>
            <a:r>
              <a:rPr lang="en-US" dirty="0"/>
              <a:t> Oracle, и </a:t>
            </a:r>
            <a:r>
              <a:rPr lang="en-US" dirty="0" err="1"/>
              <a:t>виртуализация</a:t>
            </a:r>
            <a:r>
              <a:rPr lang="en-US" dirty="0"/>
              <a:t>, </a:t>
            </a:r>
            <a:r>
              <a:rPr lang="en-US" dirty="0" err="1"/>
              <a:t>например</a:t>
            </a:r>
            <a:r>
              <a:rPr lang="en-US" dirty="0"/>
              <a:t>,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платформе</a:t>
            </a:r>
            <a:r>
              <a:rPr lang="en-US" dirty="0"/>
              <a:t> VMware." </a:t>
            </a:r>
            <a:endParaRPr lang="ru-RU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184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Слайд</a:t>
            </a:r>
            <a:r>
              <a:rPr lang="en-US" dirty="0"/>
              <a:t> 6: </a:t>
            </a:r>
            <a:r>
              <a:rPr lang="en-US" dirty="0" err="1"/>
              <a:t>Классификация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типу</a:t>
            </a:r>
            <a:r>
              <a:rPr lang="en-US" dirty="0"/>
              <a:t> </a:t>
            </a:r>
            <a:r>
              <a:rPr lang="en-US" dirty="0" err="1"/>
              <a:t>доступа</a:t>
            </a:r>
            <a:r>
              <a:rPr lang="en-US" dirty="0"/>
              <a:t>: </a:t>
            </a:r>
            <a:r>
              <a:rPr lang="en-US" dirty="0" err="1"/>
              <a:t>Файловое</a:t>
            </a:r>
            <a:r>
              <a:rPr lang="en-US" dirty="0"/>
              <a:t> </a:t>
            </a:r>
            <a:r>
              <a:rPr lang="en-US" dirty="0" err="1"/>
              <a:t>хранение</a:t>
            </a:r>
            <a:r>
              <a:rPr lang="en-US" dirty="0"/>
              <a:t> (File Storage)</a:t>
            </a:r>
            <a:endParaRPr lang="ru-RU" dirty="0"/>
          </a:p>
          <a:p>
            <a:r>
              <a:rPr lang="en-US" dirty="0"/>
              <a:t> "</a:t>
            </a:r>
            <a:r>
              <a:rPr lang="en-US" dirty="0" err="1"/>
              <a:t>Следующий</a:t>
            </a:r>
            <a:r>
              <a:rPr lang="en-US" dirty="0"/>
              <a:t> </a:t>
            </a:r>
            <a:r>
              <a:rPr lang="en-US" dirty="0" err="1"/>
              <a:t>тип</a:t>
            </a:r>
            <a:r>
              <a:rPr lang="en-US" dirty="0"/>
              <a:t> — </a:t>
            </a:r>
            <a:r>
              <a:rPr lang="en-US" dirty="0" err="1"/>
              <a:t>файловое</a:t>
            </a:r>
            <a:r>
              <a:rPr lang="en-US" dirty="0"/>
              <a:t> </a:t>
            </a:r>
            <a:r>
              <a:rPr lang="en-US" dirty="0" err="1"/>
              <a:t>хранение</a:t>
            </a:r>
            <a:r>
              <a:rPr lang="en-US" dirty="0"/>
              <a:t>. </a:t>
            </a:r>
            <a:r>
              <a:rPr lang="en-US" dirty="0" err="1"/>
              <a:t>Оно</a:t>
            </a:r>
            <a:r>
              <a:rPr lang="en-US" dirty="0"/>
              <a:t> </a:t>
            </a:r>
            <a:r>
              <a:rPr lang="en-US" dirty="0" err="1"/>
              <a:t>знакомо</a:t>
            </a:r>
            <a:r>
              <a:rPr lang="en-US" dirty="0"/>
              <a:t> </a:t>
            </a:r>
            <a:r>
              <a:rPr lang="en-US" dirty="0" err="1"/>
              <a:t>каждому</a:t>
            </a:r>
            <a:r>
              <a:rPr lang="en-US" dirty="0"/>
              <a:t>, </a:t>
            </a:r>
            <a:r>
              <a:rPr lang="en-US" dirty="0" err="1"/>
              <a:t>кто</a:t>
            </a:r>
            <a:r>
              <a:rPr lang="en-US" dirty="0"/>
              <a:t> </a:t>
            </a:r>
            <a:r>
              <a:rPr lang="en-US" dirty="0" err="1"/>
              <a:t>работал</a:t>
            </a:r>
            <a:r>
              <a:rPr lang="en-US" dirty="0"/>
              <a:t> с </a:t>
            </a:r>
            <a:r>
              <a:rPr lang="en-US" dirty="0" err="1"/>
              <a:t>сетевыми</a:t>
            </a:r>
            <a:r>
              <a:rPr lang="en-US" dirty="0"/>
              <a:t> </a:t>
            </a:r>
            <a:r>
              <a:rPr lang="en-US" dirty="0" err="1"/>
              <a:t>дисками</a:t>
            </a:r>
            <a:r>
              <a:rPr lang="en-US" dirty="0"/>
              <a:t>. </a:t>
            </a:r>
            <a:endParaRPr lang="ru-RU"/>
          </a:p>
          <a:p>
            <a:r>
              <a:rPr lang="en-US" dirty="0"/>
              <a:t> </a:t>
            </a:r>
            <a:r>
              <a:rPr lang="en-US" dirty="0" err="1"/>
              <a:t>Здесь</a:t>
            </a:r>
            <a:r>
              <a:rPr lang="en-US" dirty="0"/>
              <a:t> </a:t>
            </a:r>
            <a:r>
              <a:rPr lang="en-US" dirty="0" err="1"/>
              <a:t>данные</a:t>
            </a:r>
            <a:r>
              <a:rPr lang="en-US" dirty="0"/>
              <a:t> </a:t>
            </a:r>
            <a:r>
              <a:rPr lang="en-US" dirty="0" err="1"/>
              <a:t>организованы</a:t>
            </a:r>
            <a:r>
              <a:rPr lang="en-US" dirty="0"/>
              <a:t> в </a:t>
            </a:r>
            <a:r>
              <a:rPr lang="en-US" dirty="0" err="1"/>
              <a:t>привычную</a:t>
            </a:r>
            <a:r>
              <a:rPr lang="en-US" dirty="0"/>
              <a:t> </a:t>
            </a:r>
            <a:r>
              <a:rPr lang="en-US" dirty="0" err="1"/>
              <a:t>иерархию</a:t>
            </a:r>
            <a:r>
              <a:rPr lang="en-US" dirty="0"/>
              <a:t> </a:t>
            </a:r>
            <a:r>
              <a:rPr lang="en-US" dirty="0" err="1"/>
              <a:t>файлов</a:t>
            </a:r>
            <a:r>
              <a:rPr lang="en-US" dirty="0"/>
              <a:t> и </a:t>
            </a:r>
            <a:r>
              <a:rPr lang="en-US" dirty="0" err="1"/>
              <a:t>папок</a:t>
            </a:r>
            <a:r>
              <a:rPr lang="en-US" dirty="0"/>
              <a:t>.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доступа</a:t>
            </a:r>
            <a:r>
              <a:rPr lang="en-US" dirty="0"/>
              <a:t> </a:t>
            </a:r>
            <a:r>
              <a:rPr lang="en-US" dirty="0" err="1"/>
              <a:t>используются</a:t>
            </a:r>
            <a:r>
              <a:rPr lang="en-US" dirty="0"/>
              <a:t> </a:t>
            </a:r>
            <a:r>
              <a:rPr lang="en-US" dirty="0" err="1"/>
              <a:t>протоколы</a:t>
            </a:r>
            <a:r>
              <a:rPr lang="en-US" dirty="0"/>
              <a:t> NFS </a:t>
            </a:r>
            <a:r>
              <a:rPr lang="en-US" dirty="0" err="1"/>
              <a:t>для</a:t>
            </a:r>
            <a:r>
              <a:rPr lang="en-US" dirty="0"/>
              <a:t> Unix-</a:t>
            </a:r>
            <a:r>
              <a:rPr lang="en-US" dirty="0" err="1"/>
              <a:t>систем</a:t>
            </a:r>
            <a:r>
              <a:rPr lang="en-US" dirty="0"/>
              <a:t> и CIFS/SMB </a:t>
            </a:r>
            <a:r>
              <a:rPr lang="en-US" dirty="0" err="1"/>
              <a:t>для</a:t>
            </a:r>
            <a:r>
              <a:rPr lang="en-US" dirty="0"/>
              <a:t> Windows.</a:t>
            </a:r>
            <a:endParaRPr lang="ru-RU" dirty="0"/>
          </a:p>
          <a:p>
            <a:r>
              <a:rPr lang="en-US" dirty="0"/>
              <a:t> </a:t>
            </a:r>
            <a:r>
              <a:rPr lang="en-US" err="1"/>
              <a:t>По</a:t>
            </a:r>
            <a:r>
              <a:rPr lang="en-US" dirty="0"/>
              <a:t> </a:t>
            </a:r>
            <a:r>
              <a:rPr lang="en-US" err="1"/>
              <a:t>сути</a:t>
            </a:r>
            <a:r>
              <a:rPr lang="en-US" dirty="0"/>
              <a:t>, </a:t>
            </a:r>
            <a:r>
              <a:rPr lang="en-US" err="1"/>
              <a:t>это</a:t>
            </a:r>
            <a:r>
              <a:rPr lang="en-US" dirty="0"/>
              <a:t> </a:t>
            </a:r>
            <a:r>
              <a:rPr lang="en-US" err="1"/>
              <a:t>блочное</a:t>
            </a:r>
            <a:r>
              <a:rPr lang="en-US" dirty="0"/>
              <a:t> </a:t>
            </a:r>
            <a:r>
              <a:rPr lang="en-US" err="1"/>
              <a:t>хранилище</a:t>
            </a:r>
            <a:r>
              <a:rPr lang="en-US" dirty="0"/>
              <a:t>, </a:t>
            </a:r>
            <a:r>
              <a:rPr lang="en-US" err="1"/>
              <a:t>поверх</a:t>
            </a:r>
            <a:r>
              <a:rPr lang="en-US" dirty="0"/>
              <a:t> </a:t>
            </a:r>
            <a:r>
              <a:rPr lang="en-US" err="1"/>
              <a:t>которого</a:t>
            </a:r>
            <a:r>
              <a:rPr lang="en-US" dirty="0"/>
              <a:t> </a:t>
            </a:r>
            <a:r>
              <a:rPr lang="en-US" err="1"/>
              <a:t>добавлена</a:t>
            </a:r>
            <a:r>
              <a:rPr lang="en-US" dirty="0"/>
              <a:t> </a:t>
            </a:r>
            <a:r>
              <a:rPr lang="en-US" err="1"/>
              <a:t>файловая</a:t>
            </a:r>
            <a:r>
              <a:rPr lang="en-US" dirty="0"/>
              <a:t> </a:t>
            </a:r>
            <a:r>
              <a:rPr lang="en-US" err="1"/>
              <a:t>система</a:t>
            </a:r>
            <a:r>
              <a:rPr lang="en-US" dirty="0"/>
              <a:t>, </a:t>
            </a:r>
            <a:r>
              <a:rPr lang="en-US" err="1"/>
              <a:t>позволяющая</a:t>
            </a:r>
            <a:r>
              <a:rPr lang="en-US" dirty="0"/>
              <a:t> </a:t>
            </a:r>
            <a:r>
              <a:rPr lang="en-US" err="1"/>
              <a:t>организовать</a:t>
            </a:r>
            <a:r>
              <a:rPr lang="en-US" dirty="0"/>
              <a:t> </a:t>
            </a:r>
            <a:r>
              <a:rPr lang="en-US" err="1"/>
              <a:t>совместный</a:t>
            </a:r>
            <a:r>
              <a:rPr lang="en-US" dirty="0"/>
              <a:t> </a:t>
            </a:r>
            <a:r>
              <a:rPr lang="en-US" err="1"/>
              <a:t>доступ</a:t>
            </a:r>
            <a:r>
              <a:rPr lang="en-US"/>
              <a:t>.</a:t>
            </a:r>
            <a:endParaRPr lang="ru-RU"/>
          </a:p>
          <a:p>
            <a:endParaRPr lang="en-US" dirty="0"/>
          </a:p>
          <a:p>
            <a:r>
              <a:rPr lang="en-US" dirty="0" err="1"/>
              <a:t>Плюсы</a:t>
            </a:r>
            <a:r>
              <a:rPr lang="en-US" dirty="0"/>
              <a:t>:</a:t>
            </a:r>
            <a:endParaRPr lang="ru-RU" dirty="0"/>
          </a:p>
          <a:p>
            <a:r>
              <a:rPr lang="en-US" dirty="0"/>
              <a:t> </a:t>
            </a:r>
            <a:r>
              <a:rPr lang="en-US" err="1"/>
              <a:t>удобство</a:t>
            </a:r>
            <a:r>
              <a:rPr lang="en-US" dirty="0"/>
              <a:t> </a:t>
            </a:r>
            <a:r>
              <a:rPr lang="en-US" err="1"/>
              <a:t>управления</a:t>
            </a:r>
            <a:r>
              <a:rPr lang="en-US" dirty="0"/>
              <a:t> и </a:t>
            </a:r>
            <a:r>
              <a:rPr lang="en-US" err="1"/>
              <a:t>простота</a:t>
            </a:r>
            <a:r>
              <a:rPr lang="en-US" dirty="0"/>
              <a:t> </a:t>
            </a:r>
            <a:r>
              <a:rPr lang="en-US" err="1"/>
              <a:t>интеграции</a:t>
            </a:r>
            <a:r>
              <a:rPr lang="en-US" dirty="0"/>
              <a:t> с </a:t>
            </a:r>
            <a:r>
              <a:rPr lang="en-US" err="1"/>
              <a:t>приложениями</a:t>
            </a:r>
            <a:r>
              <a:rPr lang="en-US" dirty="0"/>
              <a:t>. </a:t>
            </a:r>
            <a:endParaRPr lang="ru-RU"/>
          </a:p>
          <a:p>
            <a:endParaRPr lang="en-US" dirty="0"/>
          </a:p>
          <a:p>
            <a:r>
              <a:rPr lang="en-US" dirty="0" err="1"/>
              <a:t>Минусы</a:t>
            </a:r>
            <a:r>
              <a:rPr lang="en-US" dirty="0"/>
              <a:t>:</a:t>
            </a:r>
            <a:endParaRPr lang="ru-RU" dirty="0"/>
          </a:p>
          <a:p>
            <a:r>
              <a:rPr lang="en-US" dirty="0" err="1"/>
              <a:t>Производительность</a:t>
            </a:r>
            <a:r>
              <a:rPr lang="en-US" dirty="0"/>
              <a:t> </a:t>
            </a:r>
            <a:r>
              <a:rPr lang="en-US" dirty="0" err="1"/>
              <a:t>может</a:t>
            </a:r>
            <a:r>
              <a:rPr lang="en-US" dirty="0"/>
              <a:t> </a:t>
            </a:r>
            <a:r>
              <a:rPr lang="en-US" dirty="0" err="1"/>
              <a:t>быть</a:t>
            </a:r>
            <a:r>
              <a:rPr lang="en-US" dirty="0"/>
              <a:t> </a:t>
            </a:r>
            <a:r>
              <a:rPr lang="en-US" dirty="0" err="1"/>
              <a:t>ниже</a:t>
            </a:r>
            <a:r>
              <a:rPr lang="en-US" dirty="0"/>
              <a:t>, </a:t>
            </a:r>
            <a:r>
              <a:rPr lang="en-US" dirty="0" err="1"/>
              <a:t>чем</a:t>
            </a:r>
            <a:r>
              <a:rPr lang="en-US" dirty="0"/>
              <a:t> у </a:t>
            </a:r>
            <a:r>
              <a:rPr lang="en-US" dirty="0" err="1"/>
              <a:t>блочного</a:t>
            </a:r>
            <a:r>
              <a:rPr lang="en-US" dirty="0"/>
              <a:t> </a:t>
            </a:r>
            <a:r>
              <a:rPr lang="en-US" dirty="0" err="1"/>
              <a:t>хранилища</a:t>
            </a:r>
            <a:r>
              <a:rPr lang="en-US" dirty="0"/>
              <a:t>, а </a:t>
            </a:r>
            <a:r>
              <a:rPr lang="en-US" dirty="0" err="1"/>
              <a:t>масштабирование</a:t>
            </a:r>
            <a:r>
              <a:rPr lang="en-US" dirty="0"/>
              <a:t> </a:t>
            </a:r>
            <a:r>
              <a:rPr lang="en-US" dirty="0" err="1"/>
              <a:t>имеет</a:t>
            </a:r>
            <a:r>
              <a:rPr lang="en-US" dirty="0"/>
              <a:t> </a:t>
            </a:r>
            <a:r>
              <a:rPr lang="en-US" dirty="0" err="1"/>
              <a:t>свои</a:t>
            </a:r>
            <a:r>
              <a:rPr lang="en-US" dirty="0"/>
              <a:t> </a:t>
            </a:r>
            <a:r>
              <a:rPr lang="en-US" dirty="0" err="1"/>
              <a:t>ограничения</a:t>
            </a:r>
            <a:r>
              <a:rPr lang="en-US" dirty="0"/>
              <a:t>. </a:t>
            </a:r>
            <a:endParaRPr lang="ru-RU"/>
          </a:p>
          <a:p>
            <a:r>
              <a:rPr lang="en-US" dirty="0" err="1"/>
              <a:t>Используется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хранения</a:t>
            </a:r>
            <a:r>
              <a:rPr lang="en-US" dirty="0"/>
              <a:t> </a:t>
            </a:r>
            <a:r>
              <a:rPr lang="en-US" dirty="0" err="1"/>
              <a:t>неструктурированных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: </a:t>
            </a:r>
            <a:r>
              <a:rPr lang="en-US" dirty="0" err="1"/>
              <a:t>документов</a:t>
            </a:r>
            <a:r>
              <a:rPr lang="en-US" dirty="0"/>
              <a:t>, </a:t>
            </a:r>
            <a:r>
              <a:rPr lang="en-US" dirty="0" err="1"/>
              <a:t>медицинских</a:t>
            </a:r>
            <a:r>
              <a:rPr lang="en-US" dirty="0"/>
              <a:t> </a:t>
            </a:r>
            <a:r>
              <a:rPr lang="en-US" dirty="0" err="1"/>
              <a:t>снимков</a:t>
            </a:r>
            <a:r>
              <a:rPr lang="en-US" dirty="0"/>
              <a:t> (PACS), </a:t>
            </a:r>
            <a:r>
              <a:rPr lang="en-US" dirty="0" err="1"/>
              <a:t>архивов</a:t>
            </a:r>
            <a:r>
              <a:rPr lang="en-US" dirty="0"/>
              <a:t> </a:t>
            </a:r>
            <a:r>
              <a:rPr lang="en-US" dirty="0" err="1"/>
              <a:t>телеком-операторов</a:t>
            </a:r>
            <a:r>
              <a:rPr lang="en-US" dirty="0"/>
              <a:t>, </a:t>
            </a:r>
            <a:r>
              <a:rPr lang="en-US" dirty="0" err="1"/>
              <a:t>данных</a:t>
            </a:r>
            <a:r>
              <a:rPr lang="en-US" dirty="0"/>
              <a:t> </a:t>
            </a:r>
            <a:r>
              <a:rPr lang="en-US" dirty="0" err="1"/>
              <a:t>проектирования</a:t>
            </a:r>
            <a:r>
              <a:rPr lang="en-US" dirty="0"/>
              <a:t> (EDA)." </a:t>
            </a:r>
            <a:endParaRPr lang="ru-RU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577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**</a:t>
            </a:r>
            <a:r>
              <a:rPr lang="en-US" err="1"/>
              <a:t>Слайд</a:t>
            </a:r>
            <a:r>
              <a:rPr lang="en-US"/>
              <a:t> 7: </a:t>
            </a:r>
            <a:r>
              <a:rPr lang="en-US" err="1"/>
              <a:t>Классификация</a:t>
            </a:r>
            <a:r>
              <a:rPr lang="en-US"/>
              <a:t> по типу доступа: Объектное хранение (Object Storage)** **Ведущий:** "Третий тип — объектное хранение, которое стало популярным с приходом эпохи больших данных и облаков. * Данные здесь хранятся не в виде файлов или блоков, а в виде **объектов**. Каждый объект — это сами данные, их метаданные и уникальный идентификатор (ключ). * Структура плоская, что позволяет практически безгранично масштабироваться. * Доступ осуществляется по стандартным HTTP-протоколам (REST, SOAP, S3). * **Сильные стороны:** отличная масштабируемость, удобство управления большими объемами данных и невысокая стоимость. * **Слабая сторона:** как правило, более высокие задержки по сравнению с блочными системами. * **Идеально подходит** для архивов, резервных копий, хранения контента веб-сайтов и работы в </a:t>
            </a:r>
            <a:r>
              <a:rPr lang="en-US" err="1"/>
              <a:t>публичных</a:t>
            </a:r>
            <a:r>
              <a:rPr lang="en-US"/>
              <a:t> </a:t>
            </a:r>
            <a:r>
              <a:rPr lang="en-US" err="1"/>
              <a:t>облаках</a:t>
            </a:r>
            <a:r>
              <a:rPr lang="en-US"/>
              <a:t>."</a:t>
            </a:r>
          </a:p>
          <a:p>
            <a:endParaRPr lang="en-US" dirty="0"/>
          </a:p>
          <a:p>
            <a:r>
              <a:rPr lang="en-US" dirty="0" err="1"/>
              <a:t>Классификация</a:t>
            </a:r>
            <a:r>
              <a:rPr lang="en-US" dirty="0"/>
              <a:t> </a:t>
            </a:r>
            <a:r>
              <a:rPr lang="en-US" dirty="0" err="1"/>
              <a:t>систем</a:t>
            </a:r>
            <a:r>
              <a:rPr lang="en-US" dirty="0"/>
              <a:t> </a:t>
            </a:r>
            <a:r>
              <a:rPr lang="en-US" dirty="0" err="1"/>
              <a:t>хранения</a:t>
            </a:r>
            <a:r>
              <a:rPr lang="en-US" dirty="0"/>
              <a:t>  :  Объектное </a:t>
            </a:r>
            <a:r>
              <a:rPr lang="en-US" dirty="0" err="1"/>
              <a:t>хранение</a:t>
            </a:r>
            <a:endParaRPr lang="en-US" dirty="0"/>
          </a:p>
          <a:p>
            <a:endParaRPr lang="en-US" dirty="0"/>
          </a:p>
          <a:p>
            <a:r>
              <a:rPr lang="en-US" dirty="0"/>
              <a:t>Объектное </a:t>
            </a:r>
            <a:r>
              <a:rPr lang="en-US" dirty="0" err="1"/>
              <a:t>хранилище</a:t>
            </a:r>
            <a:r>
              <a:rPr lang="en-US" dirty="0"/>
              <a:t>, </a:t>
            </a:r>
            <a:r>
              <a:rPr lang="en-US" dirty="0" err="1"/>
              <a:t>также</a:t>
            </a:r>
            <a:r>
              <a:rPr lang="en-US" dirty="0"/>
              <a:t> </a:t>
            </a:r>
            <a:r>
              <a:rPr lang="en-US" dirty="0" err="1"/>
              <a:t>известное</a:t>
            </a:r>
            <a:r>
              <a:rPr lang="en-US" dirty="0"/>
              <a:t>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объектно-ориентированное</a:t>
            </a:r>
            <a:r>
              <a:rPr lang="en-US" dirty="0"/>
              <a:t> </a:t>
            </a:r>
            <a:r>
              <a:rPr lang="en-US" dirty="0" err="1"/>
              <a:t>хранилище</a:t>
            </a:r>
            <a:r>
              <a:rPr lang="en-US" dirty="0"/>
              <a:t> (OBS), </a:t>
            </a:r>
            <a:r>
              <a:rPr lang="en-US" dirty="0" err="1"/>
              <a:t>представляет</a:t>
            </a:r>
            <a:r>
              <a:rPr lang="en-US" dirty="0"/>
              <a:t> </a:t>
            </a:r>
            <a:r>
              <a:rPr lang="en-US" dirty="0" err="1"/>
              <a:t>собой</a:t>
            </a:r>
            <a:r>
              <a:rPr lang="en-US" dirty="0"/>
              <a:t> </a:t>
            </a:r>
            <a:r>
              <a:rPr lang="en-US" dirty="0" err="1"/>
              <a:t>сетевую</a:t>
            </a:r>
            <a:r>
              <a:rPr lang="en-US" dirty="0"/>
              <a:t> </a:t>
            </a:r>
            <a:r>
              <a:rPr lang="en-US" dirty="0" err="1"/>
              <a:t>архитектуру</a:t>
            </a:r>
            <a:r>
              <a:rPr lang="en-US" dirty="0"/>
              <a:t> </a:t>
            </a:r>
            <a:r>
              <a:rPr lang="en-US" dirty="0" err="1"/>
              <a:t>хранения</a:t>
            </a:r>
            <a:r>
              <a:rPr lang="en-US" dirty="0"/>
              <a:t>. </a:t>
            </a:r>
          </a:p>
          <a:p>
            <a:r>
              <a:rPr lang="en-US" dirty="0" err="1"/>
              <a:t>Различия</a:t>
            </a:r>
            <a:r>
              <a:rPr lang="en-US" dirty="0"/>
              <a:t> </a:t>
            </a:r>
            <a:r>
              <a:rPr lang="en-US" dirty="0" err="1"/>
              <a:t>между</a:t>
            </a:r>
            <a:r>
              <a:rPr lang="en-US" dirty="0"/>
              <a:t> OBS и </a:t>
            </a:r>
            <a:r>
              <a:rPr lang="en-US" dirty="0" err="1"/>
              <a:t>блочным</a:t>
            </a:r>
            <a:r>
              <a:rPr lang="en-US" dirty="0"/>
              <a:t> </a:t>
            </a:r>
            <a:r>
              <a:rPr lang="en-US" dirty="0" err="1"/>
              <a:t>хранилищем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файловым</a:t>
            </a:r>
            <a:r>
              <a:rPr lang="en-US" dirty="0"/>
              <a:t> </a:t>
            </a:r>
            <a:r>
              <a:rPr lang="en-US" dirty="0" err="1"/>
              <a:t>хранилищем</a:t>
            </a:r>
            <a:r>
              <a:rPr lang="en-US" dirty="0"/>
              <a:t> </a:t>
            </a:r>
            <a:r>
              <a:rPr lang="en-US" dirty="0" err="1"/>
              <a:t>заключаются</a:t>
            </a:r>
            <a:r>
              <a:rPr lang="en-US" dirty="0"/>
              <a:t> в </a:t>
            </a:r>
            <a:r>
              <a:rPr lang="en-US" dirty="0" err="1"/>
              <a:t>интерфейсах</a:t>
            </a:r>
            <a:r>
              <a:rPr lang="en-US" dirty="0"/>
              <a:t> (</a:t>
            </a:r>
            <a:r>
              <a:rPr lang="en-US" dirty="0" err="1"/>
              <a:t>интерфейсах</a:t>
            </a:r>
            <a:r>
              <a:rPr lang="en-US" dirty="0"/>
              <a:t> S3), </a:t>
            </a:r>
            <a:r>
              <a:rPr lang="en-US" dirty="0" err="1"/>
              <a:t>предоставляемых</a:t>
            </a:r>
            <a:r>
              <a:rPr lang="en-US" dirty="0"/>
              <a:t> OBS. OBS </a:t>
            </a:r>
            <a:r>
              <a:rPr lang="en-US" dirty="0" err="1"/>
              <a:t>только</a:t>
            </a:r>
            <a:endParaRPr lang="en-US" dirty="0"/>
          </a:p>
          <a:p>
            <a:r>
              <a:rPr lang="en-US" dirty="0" err="1"/>
              <a:t>генерирует</a:t>
            </a:r>
            <a:r>
              <a:rPr lang="en-US" dirty="0"/>
              <a:t> </a:t>
            </a:r>
            <a:r>
              <a:rPr lang="en-US" dirty="0" err="1"/>
              <a:t>идентификатор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метаданных</a:t>
            </a:r>
            <a:r>
              <a:rPr lang="en-US" dirty="0"/>
              <a:t> </a:t>
            </a:r>
            <a:r>
              <a:rPr lang="en-US" dirty="0" err="1"/>
              <a:t>хранимых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 и </a:t>
            </a:r>
            <a:r>
              <a:rPr lang="en-US" dirty="0" err="1"/>
              <a:t>хранит</a:t>
            </a:r>
            <a:r>
              <a:rPr lang="en-US" dirty="0"/>
              <a:t> </a:t>
            </a:r>
            <a:r>
              <a:rPr lang="en-US" dirty="0" err="1"/>
              <a:t>идентификатор</a:t>
            </a:r>
            <a:r>
              <a:rPr lang="en-US" dirty="0"/>
              <a:t> </a:t>
            </a:r>
            <a:r>
              <a:rPr lang="en-US" dirty="0" err="1"/>
              <a:t>независимо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типа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Эта</a:t>
            </a:r>
            <a:r>
              <a:rPr lang="en-US" dirty="0"/>
              <a:t> </a:t>
            </a:r>
            <a:r>
              <a:rPr lang="en-US" dirty="0" err="1"/>
              <a:t>архитектура</a:t>
            </a:r>
            <a:r>
              <a:rPr lang="en-US" dirty="0"/>
              <a:t> </a:t>
            </a:r>
            <a:r>
              <a:rPr lang="en-US" dirty="0" err="1"/>
              <a:t>хранения</a:t>
            </a:r>
            <a:r>
              <a:rPr lang="en-US" dirty="0"/>
              <a:t> в </a:t>
            </a:r>
            <a:r>
              <a:rPr lang="en-US" dirty="0" err="1"/>
              <a:t>основном</a:t>
            </a:r>
            <a:r>
              <a:rPr lang="en-US" dirty="0"/>
              <a:t> </a:t>
            </a:r>
            <a:r>
              <a:rPr lang="en-US" dirty="0" err="1"/>
              <a:t>используется</a:t>
            </a:r>
            <a:r>
              <a:rPr lang="en-US" dirty="0"/>
              <a:t> в </a:t>
            </a:r>
            <a:r>
              <a:rPr lang="en-US" dirty="0" err="1"/>
              <a:t>сценариях</a:t>
            </a:r>
            <a:r>
              <a:rPr lang="en-US" dirty="0"/>
              <a:t> </a:t>
            </a:r>
            <a:r>
              <a:rPr lang="en-US" dirty="0" err="1"/>
              <a:t>приложений</a:t>
            </a:r>
            <a:r>
              <a:rPr lang="en-US" dirty="0"/>
              <a:t>, </a:t>
            </a:r>
            <a:r>
              <a:rPr lang="en-US" dirty="0" err="1"/>
              <a:t>которые</a:t>
            </a:r>
            <a:r>
              <a:rPr lang="en-US" dirty="0"/>
              <a:t> </a:t>
            </a:r>
            <a:r>
              <a:rPr lang="en-US" dirty="0" err="1"/>
              <a:t>имеют</a:t>
            </a:r>
            <a:r>
              <a:rPr lang="en-US" dirty="0"/>
              <a:t> </a:t>
            </a:r>
            <a:r>
              <a:rPr lang="en-US" dirty="0" err="1"/>
              <a:t>низкие</a:t>
            </a:r>
            <a:r>
              <a:rPr lang="en-US" dirty="0"/>
              <a:t> </a:t>
            </a:r>
            <a:r>
              <a:rPr lang="en-US" dirty="0" err="1"/>
              <a:t>требования</a:t>
            </a:r>
            <a:r>
              <a:rPr lang="en-US" dirty="0"/>
              <a:t> к</a:t>
            </a:r>
          </a:p>
          <a:p>
            <a:r>
              <a:rPr lang="en-US" dirty="0" err="1"/>
              <a:t>производительности</a:t>
            </a:r>
            <a:r>
              <a:rPr lang="en-US" dirty="0"/>
              <a:t>, </a:t>
            </a:r>
            <a:r>
              <a:rPr lang="en-US" dirty="0" err="1"/>
              <a:t>но</a:t>
            </a:r>
            <a:r>
              <a:rPr lang="en-US" dirty="0"/>
              <a:t> </a:t>
            </a:r>
            <a:r>
              <a:rPr lang="en-US" dirty="0" err="1"/>
              <a:t>высокие</a:t>
            </a:r>
            <a:r>
              <a:rPr lang="en-US" dirty="0"/>
              <a:t> </a:t>
            </a:r>
            <a:r>
              <a:rPr lang="en-US" dirty="0" err="1"/>
              <a:t>требования</a:t>
            </a:r>
            <a:r>
              <a:rPr lang="en-US" dirty="0"/>
              <a:t> к </a:t>
            </a:r>
            <a:r>
              <a:rPr lang="en-US" dirty="0" err="1"/>
              <a:t>емкости</a:t>
            </a:r>
            <a:r>
              <a:rPr lang="en-US" dirty="0"/>
              <a:t>. </a:t>
            </a:r>
            <a:r>
              <a:rPr lang="en-US" dirty="0" err="1"/>
              <a:t>Она</a:t>
            </a:r>
            <a:r>
              <a:rPr lang="en-US" dirty="0"/>
              <a:t> в </a:t>
            </a:r>
            <a:r>
              <a:rPr lang="en-US" dirty="0" err="1"/>
              <a:t>основном</a:t>
            </a:r>
            <a:r>
              <a:rPr lang="en-US" dirty="0"/>
              <a:t> </a:t>
            </a:r>
            <a:r>
              <a:rPr lang="en-US" dirty="0" err="1"/>
              <a:t>используется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удовлетворения</a:t>
            </a:r>
            <a:r>
              <a:rPr lang="en-US" dirty="0"/>
              <a:t> </a:t>
            </a:r>
            <a:r>
              <a:rPr lang="en-US" dirty="0" err="1"/>
              <a:t>требований</a:t>
            </a:r>
            <a:r>
              <a:rPr lang="en-US" dirty="0"/>
              <a:t> </a:t>
            </a:r>
            <a:r>
              <a:rPr lang="en-US" dirty="0" err="1"/>
              <a:t>клиентов</a:t>
            </a:r>
            <a:r>
              <a:rPr lang="en-US" dirty="0"/>
              <a:t> к </a:t>
            </a:r>
            <a:r>
              <a:rPr lang="en-US" dirty="0" err="1"/>
              <a:t>большой</a:t>
            </a:r>
            <a:endParaRPr lang="en-US" dirty="0"/>
          </a:p>
          <a:p>
            <a:r>
              <a:rPr lang="en-US" dirty="0" err="1"/>
              <a:t>емкости</a:t>
            </a:r>
            <a:r>
              <a:rPr lang="en-US" dirty="0"/>
              <a:t> и </a:t>
            </a:r>
            <a:r>
              <a:rPr lang="en-US" dirty="0" err="1"/>
              <a:t>низкой</a:t>
            </a:r>
            <a:r>
              <a:rPr lang="en-US" dirty="0"/>
              <a:t> </a:t>
            </a:r>
            <a:r>
              <a:rPr lang="en-US" dirty="0" err="1"/>
              <a:t>цене</a:t>
            </a:r>
            <a:r>
              <a:rPr lang="en-US" dirty="0"/>
              <a:t>. </a:t>
            </a:r>
            <a:r>
              <a:rPr lang="en-US" dirty="0" err="1"/>
              <a:t>Сценарии</a:t>
            </a:r>
            <a:r>
              <a:rPr lang="en-US" dirty="0"/>
              <a:t> </a:t>
            </a:r>
            <a:r>
              <a:rPr lang="en-US" dirty="0" err="1"/>
              <a:t>приложений</a:t>
            </a:r>
            <a:r>
              <a:rPr lang="en-US" dirty="0"/>
              <a:t> </a:t>
            </a:r>
            <a:r>
              <a:rPr lang="en-US" dirty="0" err="1"/>
              <a:t>включают</a:t>
            </a:r>
            <a:r>
              <a:rPr lang="en-US" dirty="0"/>
              <a:t> </a:t>
            </a:r>
            <a:r>
              <a:rPr lang="en-US" dirty="0" err="1"/>
              <a:t>публичное</a:t>
            </a:r>
            <a:r>
              <a:rPr lang="en-US" dirty="0"/>
              <a:t> </a:t>
            </a:r>
            <a:r>
              <a:rPr lang="en-US" dirty="0" err="1"/>
              <a:t>облако</a:t>
            </a:r>
            <a:r>
              <a:rPr lang="en-US" dirty="0"/>
              <a:t>, </a:t>
            </a:r>
            <a:r>
              <a:rPr lang="en-US" dirty="0" err="1"/>
              <a:t>Интернет</a:t>
            </a:r>
            <a:r>
              <a:rPr lang="en-US" dirty="0"/>
              <a:t> и </a:t>
            </a:r>
            <a:r>
              <a:rPr lang="en-US" dirty="0" err="1"/>
              <a:t>аренду</a:t>
            </a:r>
            <a:r>
              <a:rPr lang="en-US" dirty="0"/>
              <a:t> </a:t>
            </a:r>
            <a:r>
              <a:rPr lang="en-US" dirty="0" err="1"/>
              <a:t>пространства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Особенности</a:t>
            </a:r>
            <a:r>
              <a:rPr lang="en-US" dirty="0"/>
              <a:t> </a:t>
            </a:r>
            <a:r>
              <a:rPr lang="en-US" dirty="0" err="1"/>
              <a:t>объектного</a:t>
            </a:r>
            <a:r>
              <a:rPr lang="en-US" dirty="0"/>
              <a:t> </a:t>
            </a:r>
            <a:r>
              <a:rPr lang="en-US" dirty="0" err="1"/>
              <a:t>хранилища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Плоская</a:t>
            </a:r>
            <a:r>
              <a:rPr lang="en-US" dirty="0"/>
              <a:t> </a:t>
            </a:r>
            <a:r>
              <a:rPr lang="en-US" dirty="0" err="1"/>
              <a:t>структура</a:t>
            </a:r>
            <a:r>
              <a:rPr lang="en-US" dirty="0"/>
              <a:t> и </a:t>
            </a:r>
            <a:r>
              <a:rPr lang="en-US" dirty="0" err="1"/>
              <a:t>практически</a:t>
            </a:r>
            <a:r>
              <a:rPr lang="en-US" dirty="0"/>
              <a:t> </a:t>
            </a:r>
            <a:r>
              <a:rPr lang="en-US" dirty="0" err="1"/>
              <a:t>неограниченное</a:t>
            </a:r>
            <a:r>
              <a:rPr lang="en-US" dirty="0"/>
              <a:t> </a:t>
            </a:r>
            <a:r>
              <a:rPr lang="en-US" dirty="0" err="1"/>
              <a:t>расширение</a:t>
            </a:r>
            <a:r>
              <a:rPr lang="en-US" dirty="0"/>
              <a:t> </a:t>
            </a:r>
            <a:r>
              <a:rPr lang="en-US" dirty="0" err="1"/>
              <a:t>емкости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Более</a:t>
            </a:r>
            <a:r>
              <a:rPr lang="en-US" dirty="0"/>
              <a:t> </a:t>
            </a:r>
            <a:r>
              <a:rPr lang="en-US" dirty="0" err="1"/>
              <a:t>интеллектуальное</a:t>
            </a:r>
            <a:r>
              <a:rPr lang="en-US" dirty="0"/>
              <a:t> </a:t>
            </a:r>
            <a:r>
              <a:rPr lang="en-US" dirty="0" err="1"/>
              <a:t>самоуправление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Стандартные</a:t>
            </a:r>
            <a:r>
              <a:rPr lang="en-US" dirty="0"/>
              <a:t> </a:t>
            </a:r>
            <a:r>
              <a:rPr lang="en-US" dirty="0" err="1"/>
              <a:t>интернет-протоколы</a:t>
            </a:r>
            <a:r>
              <a:rPr lang="en-US" dirty="0"/>
              <a:t> и </a:t>
            </a:r>
            <a:r>
              <a:rPr lang="en-US" dirty="0" err="1"/>
              <a:t>возможности</a:t>
            </a:r>
            <a:r>
              <a:rPr lang="en-US" dirty="0"/>
              <a:t> </a:t>
            </a:r>
            <a:r>
              <a:rPr lang="en-US" dirty="0" err="1"/>
              <a:t>передачи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 </a:t>
            </a:r>
            <a:r>
              <a:rPr lang="en-US" dirty="0" err="1"/>
              <a:t>между</a:t>
            </a:r>
            <a:r>
              <a:rPr lang="en-US" dirty="0"/>
              <a:t> </a:t>
            </a:r>
            <a:r>
              <a:rPr lang="en-US" dirty="0" err="1"/>
              <a:t>регионами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Сценарии</a:t>
            </a:r>
            <a:r>
              <a:rPr lang="en-US" dirty="0"/>
              <a:t> </a:t>
            </a:r>
            <a:r>
              <a:rPr lang="en-US" dirty="0" err="1"/>
              <a:t>применения</a:t>
            </a:r>
            <a:r>
              <a:rPr lang="en-US" dirty="0"/>
              <a:t>: </a:t>
            </a:r>
            <a:r>
              <a:rPr lang="en-US" dirty="0" err="1"/>
              <a:t>Интернет-ориентированное</a:t>
            </a:r>
            <a:r>
              <a:rPr lang="en-US" dirty="0"/>
              <a:t> </a:t>
            </a:r>
            <a:r>
              <a:rPr lang="en-US" dirty="0" err="1"/>
              <a:t>хранение</a:t>
            </a:r>
            <a:r>
              <a:rPr lang="en-US" dirty="0"/>
              <a:t>, </a:t>
            </a:r>
            <a:r>
              <a:rPr lang="en-US" dirty="0" err="1"/>
              <a:t>архивирование</a:t>
            </a:r>
            <a:r>
              <a:rPr lang="en-US" dirty="0"/>
              <a:t> и </a:t>
            </a:r>
            <a:r>
              <a:rPr lang="en-US" dirty="0" err="1"/>
              <a:t>резервное</a:t>
            </a:r>
            <a:r>
              <a:rPr lang="en-US" dirty="0"/>
              <a:t> </a:t>
            </a:r>
            <a:r>
              <a:rPr lang="en-US" dirty="0" err="1"/>
              <a:t>копирование</a:t>
            </a:r>
            <a:endParaRPr lang="en-US" dirty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262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**</a:t>
            </a:r>
            <a:r>
              <a:rPr lang="en-US" err="1"/>
              <a:t>Слайд</a:t>
            </a:r>
            <a:r>
              <a:rPr lang="en-US"/>
              <a:t> 8: </a:t>
            </a:r>
            <a:r>
              <a:rPr lang="en-US" err="1"/>
              <a:t>Классификация</a:t>
            </a:r>
            <a:r>
              <a:rPr lang="en-US"/>
              <a:t> по архитектуре: Централизованное хранение (Scale-Up)** **Ведущий:** "Теперь посмотрим на архитектуру. Классический подход — централизованные системы. * Их сердце — это **контроллеры** (обычно два для надежности), которые управляют всеми операциями чтения и записи. Если один контроллер выходит из строя, второй мгновенно берет нагрузку на себя. * Диски размещаются в отдельных корзинах (disk enclosures) и являются, по сути, пассивными носителями. * Масштабирование происходит по принципу **Scale-Up** (вертикальное): чтобы увеличить мощность или объем, мы добавляем диски или заменяем контроллеры на более мощные. * Такие системы надежны и производительны, но их </a:t>
            </a:r>
            <a:r>
              <a:rPr lang="en-US" err="1"/>
              <a:t>масштабирование</a:t>
            </a:r>
            <a:r>
              <a:rPr lang="en-US"/>
              <a:t> </a:t>
            </a:r>
            <a:r>
              <a:rPr lang="en-US" err="1"/>
              <a:t>имеет</a:t>
            </a:r>
            <a:r>
              <a:rPr lang="en-US"/>
              <a:t> </a:t>
            </a:r>
            <a:r>
              <a:rPr lang="en-US" err="1"/>
              <a:t>предел</a:t>
            </a:r>
            <a:r>
              <a:rPr lang="en-US"/>
              <a:t>." </a:t>
            </a:r>
            <a:endParaRPr lang="ru-RU"/>
          </a:p>
          <a:p>
            <a:endParaRPr lang="en-US" dirty="0"/>
          </a:p>
          <a:p>
            <a:r>
              <a:rPr lang="en-US" dirty="0" err="1"/>
              <a:t>Классификация</a:t>
            </a:r>
            <a:r>
              <a:rPr lang="en-US" dirty="0"/>
              <a:t> </a:t>
            </a:r>
            <a:r>
              <a:rPr lang="en-US" dirty="0" err="1"/>
              <a:t>систем</a:t>
            </a:r>
            <a:r>
              <a:rPr lang="en-US" dirty="0"/>
              <a:t> </a:t>
            </a:r>
            <a:r>
              <a:rPr lang="en-US" dirty="0" err="1"/>
              <a:t>хранения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  : </a:t>
            </a:r>
            <a:r>
              <a:rPr lang="en-US" dirty="0" err="1"/>
              <a:t>Централизованное</a:t>
            </a:r>
            <a:r>
              <a:rPr lang="en-US" dirty="0"/>
              <a:t> </a:t>
            </a:r>
            <a:r>
              <a:rPr lang="en-US" dirty="0" err="1"/>
              <a:t>хранилище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Централизованное</a:t>
            </a:r>
            <a:r>
              <a:rPr lang="en-US" dirty="0"/>
              <a:t> </a:t>
            </a:r>
            <a:r>
              <a:rPr lang="en-US" dirty="0" err="1"/>
              <a:t>хранилище</a:t>
            </a:r>
            <a:r>
              <a:rPr lang="en-US" dirty="0"/>
              <a:t>:</a:t>
            </a:r>
          </a:p>
          <a:p>
            <a:r>
              <a:rPr lang="en-US" dirty="0"/>
              <a:t>• </a:t>
            </a:r>
            <a:r>
              <a:rPr lang="en-US" dirty="0" err="1"/>
              <a:t>Контроллер</a:t>
            </a:r>
            <a:r>
              <a:rPr lang="en-US" dirty="0"/>
              <a:t>: </a:t>
            </a:r>
            <a:r>
              <a:rPr lang="en-US" dirty="0" err="1"/>
              <a:t>управляет</a:t>
            </a:r>
            <a:r>
              <a:rPr lang="en-US" dirty="0"/>
              <a:t> </a:t>
            </a:r>
            <a:r>
              <a:rPr lang="en-US" dirty="0" err="1"/>
              <a:t>всеми</a:t>
            </a:r>
            <a:r>
              <a:rPr lang="en-US" dirty="0"/>
              <a:t> </a:t>
            </a:r>
            <a:r>
              <a:rPr lang="en-US" dirty="0" err="1"/>
              <a:t>данными</a:t>
            </a:r>
            <a:r>
              <a:rPr lang="en-US" dirty="0"/>
              <a:t>. </a:t>
            </a:r>
            <a:r>
              <a:rPr lang="en-US" dirty="0" err="1"/>
              <a:t>Когда</a:t>
            </a:r>
            <a:r>
              <a:rPr lang="en-US" dirty="0"/>
              <a:t> </a:t>
            </a:r>
            <a:r>
              <a:rPr lang="en-US" dirty="0" err="1"/>
              <a:t>контроллер</a:t>
            </a:r>
            <a:r>
              <a:rPr lang="en-US" dirty="0"/>
              <a:t> </a:t>
            </a:r>
            <a:r>
              <a:rPr lang="en-US" dirty="0" err="1"/>
              <a:t>выходит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строя</a:t>
            </a:r>
            <a:r>
              <a:rPr lang="en-US" dirty="0"/>
              <a:t>, </a:t>
            </a:r>
            <a:r>
              <a:rPr lang="en-US" dirty="0" err="1"/>
              <a:t>другой</a:t>
            </a:r>
            <a:r>
              <a:rPr lang="en-US" dirty="0"/>
              <a:t> </a:t>
            </a:r>
            <a:r>
              <a:rPr lang="en-US" dirty="0" err="1"/>
              <a:t>контроллер</a:t>
            </a:r>
            <a:r>
              <a:rPr lang="en-US" dirty="0"/>
              <a:t> </a:t>
            </a:r>
            <a:r>
              <a:rPr lang="en-US" dirty="0" err="1"/>
              <a:t>берет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себя</a:t>
            </a:r>
            <a:r>
              <a:rPr lang="en-US" dirty="0"/>
              <a:t> </a:t>
            </a:r>
            <a:r>
              <a:rPr lang="en-US" dirty="0" err="1"/>
              <a:t>обслуживание</a:t>
            </a:r>
            <a:r>
              <a:rPr lang="en-US" dirty="0"/>
              <a:t>.</a:t>
            </a:r>
          </a:p>
          <a:p>
            <a:r>
              <a:rPr lang="en-US" dirty="0"/>
              <a:t>•  </a:t>
            </a:r>
            <a:r>
              <a:rPr lang="en-US" dirty="0" err="1"/>
              <a:t>Дисковое</a:t>
            </a:r>
            <a:r>
              <a:rPr lang="en-US" dirty="0"/>
              <a:t> </a:t>
            </a:r>
            <a:r>
              <a:rPr lang="en-US" dirty="0" err="1"/>
              <a:t>хранилище</a:t>
            </a:r>
            <a:r>
              <a:rPr lang="en-US" dirty="0"/>
              <a:t> (</a:t>
            </a:r>
            <a:r>
              <a:rPr lang="en-US" dirty="0" err="1"/>
              <a:t>корзина</a:t>
            </a:r>
            <a:r>
              <a:rPr lang="en-US" dirty="0"/>
              <a:t>) : </a:t>
            </a:r>
            <a:r>
              <a:rPr lang="en-US" dirty="0" err="1"/>
              <a:t>только</a:t>
            </a:r>
            <a:r>
              <a:rPr lang="en-US" dirty="0"/>
              <a:t> </a:t>
            </a:r>
            <a:r>
              <a:rPr lang="en-US" dirty="0" err="1"/>
              <a:t>хранит</a:t>
            </a:r>
            <a:r>
              <a:rPr lang="en-US" dirty="0"/>
              <a:t> </a:t>
            </a:r>
            <a:r>
              <a:rPr lang="en-US" dirty="0" err="1"/>
              <a:t>данные</a:t>
            </a:r>
            <a:r>
              <a:rPr lang="en-US" dirty="0"/>
              <a:t>. </a:t>
            </a:r>
            <a:r>
              <a:rPr lang="en-US" dirty="0" err="1"/>
              <a:t>Контроллер</a:t>
            </a:r>
            <a:r>
              <a:rPr lang="en-US" dirty="0"/>
              <a:t> </a:t>
            </a:r>
            <a:r>
              <a:rPr lang="en-US" dirty="0" err="1"/>
              <a:t>определяет</a:t>
            </a:r>
            <a:r>
              <a:rPr lang="en-US" dirty="0"/>
              <a:t>,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хранить</a:t>
            </a:r>
            <a:r>
              <a:rPr lang="en-US" dirty="0"/>
              <a:t> </a:t>
            </a:r>
            <a:r>
              <a:rPr lang="en-US" dirty="0" err="1"/>
              <a:t>данные</a:t>
            </a:r>
            <a:r>
              <a:rPr lang="en-US" dirty="0"/>
              <a:t>.</a:t>
            </a:r>
          </a:p>
          <a:p>
            <a:r>
              <a:rPr lang="en-US" dirty="0"/>
              <a:t>• </a:t>
            </a:r>
            <a:r>
              <a:rPr lang="en-US" dirty="0" err="1"/>
              <a:t>Емкость</a:t>
            </a:r>
            <a:r>
              <a:rPr lang="en-US" dirty="0"/>
              <a:t> </a:t>
            </a:r>
            <a:r>
              <a:rPr lang="en-US" dirty="0" err="1"/>
              <a:t>обычно</a:t>
            </a:r>
            <a:r>
              <a:rPr lang="en-US" dirty="0"/>
              <a:t> </a:t>
            </a:r>
            <a:r>
              <a:rPr lang="en-US" dirty="0" err="1"/>
              <a:t>варьируется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ТБ </a:t>
            </a:r>
            <a:r>
              <a:rPr lang="en-US" dirty="0" err="1"/>
              <a:t>до</a:t>
            </a:r>
            <a:r>
              <a:rPr lang="en-US" dirty="0"/>
              <a:t> </a:t>
            </a:r>
            <a:r>
              <a:rPr lang="en-US" dirty="0" err="1"/>
              <a:t>десятков</a:t>
            </a:r>
            <a:r>
              <a:rPr lang="en-US" dirty="0"/>
              <a:t> ПБ.</a:t>
            </a:r>
          </a:p>
          <a:p>
            <a:r>
              <a:rPr lang="en-US" dirty="0"/>
              <a:t>• </a:t>
            </a:r>
            <a:r>
              <a:rPr lang="en-US" dirty="0" err="1"/>
              <a:t>Контроллеры</a:t>
            </a:r>
            <a:r>
              <a:rPr lang="en-US" dirty="0"/>
              <a:t> в </a:t>
            </a:r>
            <a:r>
              <a:rPr lang="en-US" dirty="0" err="1"/>
              <a:t>корпусе</a:t>
            </a:r>
            <a:r>
              <a:rPr lang="en-US" dirty="0"/>
              <a:t> </a:t>
            </a:r>
            <a:r>
              <a:rPr lang="en-US" dirty="0" err="1"/>
              <a:t>контроллера</a:t>
            </a:r>
            <a:r>
              <a:rPr lang="en-US" dirty="0"/>
              <a:t> </a:t>
            </a:r>
            <a:r>
              <a:rPr lang="en-US" dirty="0" err="1"/>
              <a:t>напрямую</a:t>
            </a:r>
            <a:r>
              <a:rPr lang="en-US" dirty="0"/>
              <a:t> </a:t>
            </a:r>
            <a:r>
              <a:rPr lang="en-US" dirty="0" err="1"/>
              <a:t>подключены</a:t>
            </a:r>
            <a:r>
              <a:rPr lang="en-US" dirty="0"/>
              <a:t> </a:t>
            </a:r>
            <a:r>
              <a:rPr lang="en-US" dirty="0" err="1"/>
              <a:t>через</a:t>
            </a:r>
            <a:r>
              <a:rPr lang="en-US" dirty="0"/>
              <a:t> </a:t>
            </a:r>
            <a:r>
              <a:rPr lang="en-US" dirty="0" err="1"/>
              <a:t>цепи</a:t>
            </a:r>
            <a:r>
              <a:rPr lang="en-US" dirty="0"/>
              <a:t> </a:t>
            </a:r>
            <a:r>
              <a:rPr lang="en-US" dirty="0" err="1"/>
              <a:t>объединительной</a:t>
            </a:r>
            <a:r>
              <a:rPr lang="en-US" dirty="0"/>
              <a:t> </a:t>
            </a:r>
            <a:r>
              <a:rPr lang="en-US" dirty="0" err="1"/>
              <a:t>платы</a:t>
            </a:r>
            <a:r>
              <a:rPr lang="en-US" dirty="0"/>
              <a:t>, а </a:t>
            </a:r>
            <a:r>
              <a:rPr lang="en-US" dirty="0" err="1"/>
              <a:t>корпуса</a:t>
            </a:r>
            <a:r>
              <a:rPr lang="en-US" dirty="0"/>
              <a:t> </a:t>
            </a:r>
            <a:r>
              <a:rPr lang="en-US" dirty="0" err="1"/>
              <a:t>контроллеров</a:t>
            </a:r>
            <a:r>
              <a:rPr lang="en-US" dirty="0"/>
              <a:t> </a:t>
            </a:r>
            <a:r>
              <a:rPr lang="en-US" dirty="0" err="1"/>
              <a:t>соединены</a:t>
            </a:r>
            <a:r>
              <a:rPr lang="en-US" dirty="0"/>
              <a:t> </a:t>
            </a:r>
            <a:r>
              <a:rPr lang="en-US" dirty="0" err="1"/>
              <a:t>через</a:t>
            </a:r>
            <a:r>
              <a:rPr lang="en-US" dirty="0"/>
              <a:t> </a:t>
            </a:r>
            <a:r>
              <a:rPr lang="en-US" dirty="0" err="1"/>
              <a:t>сети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Примечание</a:t>
            </a:r>
            <a:r>
              <a:rPr lang="en-US" dirty="0"/>
              <a:t>: </a:t>
            </a:r>
            <a:r>
              <a:rPr lang="en-US" dirty="0" err="1"/>
              <a:t>Устройства</a:t>
            </a:r>
            <a:r>
              <a:rPr lang="en-US" dirty="0"/>
              <a:t>, </a:t>
            </a:r>
            <a:r>
              <a:rPr lang="en-US" dirty="0" err="1"/>
              <a:t>поддерживающие</a:t>
            </a:r>
            <a:r>
              <a:rPr lang="en-US" dirty="0"/>
              <a:t> </a:t>
            </a:r>
            <a:r>
              <a:rPr lang="en-US" dirty="0" err="1"/>
              <a:t>несколько</a:t>
            </a:r>
            <a:r>
              <a:rPr lang="en-US" dirty="0"/>
              <a:t> </a:t>
            </a:r>
            <a:r>
              <a:rPr lang="en-US" dirty="0" err="1"/>
              <a:t>контроллеров</a:t>
            </a:r>
            <a:r>
              <a:rPr lang="en-US" dirty="0"/>
              <a:t>, </a:t>
            </a:r>
            <a:r>
              <a:rPr lang="en-US" dirty="0" err="1"/>
              <a:t>можно</a:t>
            </a:r>
            <a:r>
              <a:rPr lang="en-US" dirty="0"/>
              <a:t> </a:t>
            </a:r>
            <a:r>
              <a:rPr lang="en-US" dirty="0" err="1"/>
              <a:t>расширять</a:t>
            </a:r>
            <a:r>
              <a:rPr lang="en-US" dirty="0"/>
              <a:t> </a:t>
            </a:r>
            <a:r>
              <a:rPr lang="en-US" dirty="0" err="1"/>
              <a:t>горизонтально</a:t>
            </a:r>
            <a:r>
              <a:rPr lang="en-US" dirty="0"/>
              <a:t>.</a:t>
            </a:r>
          </a:p>
          <a:p>
            <a:r>
              <a:rPr lang="en-US" dirty="0" err="1"/>
              <a:t>Обычно</a:t>
            </a:r>
            <a:r>
              <a:rPr lang="en-US" dirty="0"/>
              <a:t> </a:t>
            </a:r>
            <a:r>
              <a:rPr lang="en-US" dirty="0" err="1"/>
              <a:t>поддерживается</a:t>
            </a:r>
            <a:r>
              <a:rPr lang="en-US" dirty="0"/>
              <a:t> </a:t>
            </a:r>
            <a:r>
              <a:rPr lang="en-US" dirty="0" err="1"/>
              <a:t>максимум</a:t>
            </a:r>
            <a:r>
              <a:rPr lang="en-US" dirty="0"/>
              <a:t> 32 </a:t>
            </a:r>
            <a:r>
              <a:rPr lang="en-US" dirty="0" err="1"/>
              <a:t>контроллера</a:t>
            </a:r>
            <a:r>
              <a:rPr lang="en-US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879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**</a:t>
            </a:r>
            <a:r>
              <a:rPr lang="en-US" err="1"/>
              <a:t>Слайд</a:t>
            </a:r>
            <a:r>
              <a:rPr lang="en-US"/>
              <a:t> 9: </a:t>
            </a:r>
            <a:r>
              <a:rPr lang="en-US" err="1"/>
              <a:t>Классификация</a:t>
            </a:r>
            <a:r>
              <a:rPr lang="en-US"/>
              <a:t> по архитектуре: Распределенное хранение (Scale-Out)** **Ведущий:** "Альтернатива — распределенные, или Scale-Out, системы. * Здесь нет единого контроллера. Система состоит из **узлов** (серверов с дисками), каждый из которых участвует и в обработке, и в хранении данных. * Узлы соединяются высокоскоростной сетью. Минимальный кластер — обычно 3 узла, но может масштабироваться до тысяч. * **Главное преимущество:** отказоустойчивость и гибкое масштабирование. При выходе из строя одного узла система продолжает работать. Чтобы увеличить мощность, мы просто добавляем новые узлы. * Такие системы идеальны для работы с огромными </a:t>
            </a:r>
            <a:r>
              <a:rPr lang="en-US" err="1"/>
              <a:t>объемами</a:t>
            </a:r>
            <a:r>
              <a:rPr lang="en-US"/>
              <a:t> </a:t>
            </a:r>
            <a:r>
              <a:rPr lang="en-US" err="1"/>
              <a:t>неструктурированных</a:t>
            </a:r>
            <a:r>
              <a:rPr lang="en-US"/>
              <a:t> </a:t>
            </a:r>
            <a:r>
              <a:rPr lang="en-US" err="1"/>
              <a:t>данных</a:t>
            </a:r>
            <a:r>
              <a:rPr lang="en-US"/>
              <a:t>." </a:t>
            </a:r>
          </a:p>
          <a:p>
            <a:endParaRPr lang="en-US" dirty="0"/>
          </a:p>
          <a:p>
            <a:r>
              <a:rPr lang="en-US" err="1"/>
              <a:t>Классификация</a:t>
            </a:r>
            <a:r>
              <a:rPr lang="en-US" dirty="0"/>
              <a:t> </a:t>
            </a:r>
            <a:r>
              <a:rPr lang="en-US" err="1"/>
              <a:t>систем</a:t>
            </a:r>
            <a:r>
              <a:rPr lang="en-US" dirty="0"/>
              <a:t> </a:t>
            </a:r>
            <a:r>
              <a:rPr lang="en-US" err="1"/>
              <a:t>хранения</a:t>
            </a:r>
            <a:r>
              <a:rPr lang="en-US" dirty="0"/>
              <a:t> </a:t>
            </a:r>
            <a:r>
              <a:rPr lang="en-US" err="1"/>
              <a:t>данных</a:t>
            </a:r>
            <a:r>
              <a:rPr lang="en-US" dirty="0"/>
              <a:t>  : </a:t>
            </a:r>
            <a:r>
              <a:rPr lang="en-US" err="1"/>
              <a:t>Масштабируемое</a:t>
            </a:r>
            <a:r>
              <a:rPr lang="en-US" dirty="0"/>
              <a:t> </a:t>
            </a:r>
            <a:r>
              <a:rPr lang="en-US" err="1"/>
              <a:t>хранилище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Масштабируемое</a:t>
            </a:r>
            <a:r>
              <a:rPr lang="en-US" dirty="0"/>
              <a:t> </a:t>
            </a:r>
            <a:r>
              <a:rPr lang="en-US" dirty="0" err="1"/>
              <a:t>хранилище</a:t>
            </a:r>
            <a:r>
              <a:rPr lang="en-US" dirty="0"/>
              <a:t>:</a:t>
            </a:r>
          </a:p>
          <a:p>
            <a:r>
              <a:rPr lang="en-US" dirty="0"/>
              <a:t>• </a:t>
            </a:r>
            <a:r>
              <a:rPr lang="en-US" dirty="0" err="1"/>
              <a:t>Каждый</a:t>
            </a:r>
            <a:r>
              <a:rPr lang="en-US" dirty="0"/>
              <a:t> </a:t>
            </a:r>
            <a:r>
              <a:rPr lang="en-US" dirty="0" err="1"/>
              <a:t>узел</a:t>
            </a:r>
            <a:r>
              <a:rPr lang="en-US" dirty="0"/>
              <a:t> </a:t>
            </a:r>
            <a:r>
              <a:rPr lang="en-US" dirty="0" err="1"/>
              <a:t>участвует</a:t>
            </a:r>
            <a:r>
              <a:rPr lang="en-US" dirty="0"/>
              <a:t> в </a:t>
            </a:r>
            <a:r>
              <a:rPr lang="en-US" dirty="0" err="1"/>
              <a:t>управлении</a:t>
            </a:r>
            <a:r>
              <a:rPr lang="en-US" dirty="0"/>
              <a:t> </a:t>
            </a:r>
            <a:r>
              <a:rPr lang="en-US" dirty="0" err="1"/>
              <a:t>данными</a:t>
            </a:r>
            <a:r>
              <a:rPr lang="en-US" dirty="0"/>
              <a:t> и </a:t>
            </a:r>
            <a:r>
              <a:rPr lang="en-US" dirty="0" err="1"/>
              <a:t>их</a:t>
            </a:r>
            <a:r>
              <a:rPr lang="en-US" dirty="0"/>
              <a:t> </a:t>
            </a:r>
            <a:r>
              <a:rPr lang="en-US" dirty="0" err="1"/>
              <a:t>хранении</a:t>
            </a:r>
            <a:r>
              <a:rPr lang="en-US" dirty="0"/>
              <a:t>. </a:t>
            </a:r>
            <a:r>
              <a:rPr lang="en-US" dirty="0" err="1"/>
              <a:t>Если</a:t>
            </a:r>
            <a:r>
              <a:rPr lang="en-US" dirty="0"/>
              <a:t> </a:t>
            </a:r>
            <a:r>
              <a:rPr lang="en-US" dirty="0" err="1"/>
              <a:t>один</a:t>
            </a:r>
            <a:r>
              <a:rPr lang="en-US" dirty="0"/>
              <a:t> </a:t>
            </a:r>
            <a:r>
              <a:rPr lang="en-US" dirty="0" err="1"/>
              <a:t>узел</a:t>
            </a:r>
            <a:r>
              <a:rPr lang="en-US" dirty="0"/>
              <a:t> </a:t>
            </a:r>
            <a:r>
              <a:rPr lang="en-US" dirty="0" err="1"/>
              <a:t>выходит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строя</a:t>
            </a:r>
            <a:r>
              <a:rPr lang="en-US" dirty="0"/>
              <a:t>, </a:t>
            </a:r>
            <a:r>
              <a:rPr lang="en-US" dirty="0" err="1"/>
              <a:t>остальные</a:t>
            </a:r>
            <a:r>
              <a:rPr lang="en-US" dirty="0"/>
              <a:t> </a:t>
            </a:r>
            <a:r>
              <a:rPr lang="en-US" dirty="0" err="1"/>
              <a:t>узлы</a:t>
            </a:r>
            <a:r>
              <a:rPr lang="en-US" dirty="0"/>
              <a:t> </a:t>
            </a:r>
            <a:r>
              <a:rPr lang="en-US" dirty="0" err="1"/>
              <a:t>продолжают</a:t>
            </a:r>
            <a:r>
              <a:rPr lang="en-US" dirty="0"/>
              <a:t> </a:t>
            </a:r>
            <a:r>
              <a:rPr lang="en-US" dirty="0" err="1"/>
              <a:t>работать</a:t>
            </a:r>
            <a:r>
              <a:rPr lang="en-US" dirty="0"/>
              <a:t>.</a:t>
            </a:r>
          </a:p>
          <a:p>
            <a:r>
              <a:rPr lang="en-US" dirty="0"/>
              <a:t>• </a:t>
            </a:r>
            <a:r>
              <a:rPr lang="en-US" dirty="0" err="1"/>
              <a:t>Емкость</a:t>
            </a:r>
            <a:r>
              <a:rPr lang="en-US" dirty="0"/>
              <a:t> </a:t>
            </a:r>
            <a:r>
              <a:rPr lang="en-US" dirty="0" err="1"/>
              <a:t>варьируется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100 ТБ </a:t>
            </a:r>
            <a:r>
              <a:rPr lang="en-US" dirty="0" err="1"/>
              <a:t>до</a:t>
            </a:r>
            <a:r>
              <a:rPr lang="en-US" dirty="0"/>
              <a:t> ЭБ.</a:t>
            </a:r>
          </a:p>
          <a:p>
            <a:r>
              <a:rPr lang="en-US" dirty="0"/>
              <a:t>• </a:t>
            </a:r>
            <a:r>
              <a:rPr lang="en-US" dirty="0" err="1"/>
              <a:t>Узлы</a:t>
            </a:r>
            <a:r>
              <a:rPr lang="en-US" dirty="0"/>
              <a:t> </a:t>
            </a:r>
            <a:r>
              <a:rPr lang="en-US" dirty="0" err="1"/>
              <a:t>соединены</a:t>
            </a:r>
            <a:r>
              <a:rPr lang="en-US" dirty="0"/>
              <a:t> </a:t>
            </a:r>
            <a:r>
              <a:rPr lang="en-US" dirty="0" err="1"/>
              <a:t>между</a:t>
            </a:r>
            <a:r>
              <a:rPr lang="en-US" dirty="0"/>
              <a:t> </a:t>
            </a:r>
            <a:r>
              <a:rPr lang="en-US" dirty="0" err="1"/>
              <a:t>собой</a:t>
            </a:r>
            <a:r>
              <a:rPr lang="en-US" dirty="0"/>
              <a:t> </a:t>
            </a:r>
            <a:r>
              <a:rPr lang="en-US" dirty="0" err="1"/>
              <a:t>через</a:t>
            </a:r>
            <a:r>
              <a:rPr lang="en-US" dirty="0"/>
              <a:t> </a:t>
            </a:r>
            <a:r>
              <a:rPr lang="en-US" dirty="0" err="1"/>
              <a:t>сеть</a:t>
            </a:r>
            <a:r>
              <a:rPr lang="en-US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948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 latinLnBrk="0">
              <a:defRPr lang="ru-RU" sz="5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grpSp>
        <p:nvGrpSpPr>
          <p:cNvPr id="256" name="линия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Полилиния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8" name="Полилиния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9" name="Полилиния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0" name="Полилиния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1" name="Полилиния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2" name="Полилиния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3" name="Полилиния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4" name="Полилиния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5" name="Полилиния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6" name="Полилиния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" name="Полилиния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8" name="Полилиния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9" name="Полилиния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0" name="Полилиния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1" name="Полилиния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2" name="Полилиния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3" name="Полилиния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4" name="Полилиния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5" name="Полилиния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6" name="Полилиния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7" name="Полилиния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8" name="Полилиния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9" name="Полилиния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0" name="Полилиния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1" name="Полилиния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2" name="Полилиния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3" name="Полилиния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4" name="Полилиния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5" name="Полилиния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6" name="Полилиния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7" name="Полилиния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8" name="Полилиния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9" name="Полилиния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0" name="Полилиния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1" name="Полилиния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2" name="Полилиния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3" name="Полилиния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4" name="Полилиния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5" name="Полилиния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6" name="Полилиния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7" name="Полилиния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8" name="Полилиния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9" name="Полилиния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0" name="Полилиния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1" name="Полилиния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2" name="Полилиния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3" name="Полилиния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4" name="Полилиния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5" name="Полилиния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6" name="Полилиния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" name="Полилиния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8" name="Полилиния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9" name="Полилиния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0" name="Полилиния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1" name="Полилиния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2" name="Полилиния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3" name="Полилиния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4" name="Полилиния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5" name="Полилиния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6" name="Полилиния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7" name="Полилиния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8" name="Полилиния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9" name="Полилиния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0" name="Полилиния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1" name="Полилиния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2" name="Полилиния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3" name="Полилиния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4" name="Полилиния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5" name="Полилиния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6" name="Полилиния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7" name="Полилиния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8" name="Полилиния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9" name="Полилиния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0" name="Полилиния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1" name="Полилиния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2" name="Полилиния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3" name="Полилиния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4" name="Полилиния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5" name="Полилиния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6" name="Полилиния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7" name="Полилиния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8" name="Полилиния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9" name="Полилиния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0" name="Полилиния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1" name="Полилиния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2" name="Полилиния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3" name="Полилиния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4" name="Полилиния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5" name="Полилиния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6" name="Полилиния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7" name="Полилиния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8" name="Полилиния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9" name="Полилиния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0" name="Полилиния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1" name="Полилиния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2" name="Полилиния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3" name="Полилиния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4" name="Полилиния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5" name="Полилиния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6" name="Полилиния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7" name="Полилиния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8" name="Полилиния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9" name="Полилиния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0" name="Полилиния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1" name="Полилиния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2" name="Полилиния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3" name="Полилиния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4" name="Полилиния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5" name="Полилиния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6" name="Полилиния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7" name="Полилиния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8" name="Полилиния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9" name="Полилиния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0" name="Полилиния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1" name="Полилиния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2" name="Полилиния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3" name="Полилиния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4" name="Полилиния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5" name="Полилиния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6" name="Полилиния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7" name="Полилиния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8" name="Полилиния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9" name="Полилиния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линия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Полилиния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9" name="Полилиния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0" name="Полилиния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3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4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8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8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ru-RU"/>
            </a:lvl5pPr>
            <a:lvl6pPr marL="1956816" latinLnBrk="0">
              <a:defRPr lang="ru-RU"/>
            </a:lvl6pPr>
            <a:lvl7pPr marL="1956816" latinLnBrk="0">
              <a:defRPr lang="ru-RU"/>
            </a:lvl7pPr>
            <a:lvl8pPr marL="1956816" latinLnBrk="0">
              <a:defRPr lang="ru-RU"/>
            </a:lvl8pPr>
            <a:lvl9pPr marL="1956816" latinLnBrk="0">
              <a:defRPr lang="ru-RU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/>
              <a:t>08.10.2025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ое назва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линия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9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0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3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4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8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8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2" name="Вертикальное название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 latinLnBrk="0">
              <a:defRPr lang="ru-RU"/>
            </a:lvl5pPr>
            <a:lvl6pPr latinLnBrk="0">
              <a:defRPr lang="ru-RU"/>
            </a:lvl6pPr>
            <a:lvl7pPr latinLnBrk="0">
              <a:defRPr lang="ru-RU"/>
            </a:lvl7pPr>
            <a:lvl8pPr latinLnBrk="0">
              <a:defRPr lang="ru-RU" baseline="0"/>
            </a:lvl8pPr>
            <a:lvl9pPr latinLnBrk="0">
              <a:defRPr lang="ru-RU" baseline="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/>
              <a:t>08.10.2025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линия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9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0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3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4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4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4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 latinLnBrk="0">
              <a:defRPr lang="ru-RU"/>
            </a:lvl2pPr>
            <a:lvl3pPr marL="777240" latinLnBrk="0">
              <a:defRPr lang="ru-RU"/>
            </a:lvl3pPr>
            <a:lvl4pPr marL="1005840" latinLnBrk="0">
              <a:defRPr lang="ru-RU"/>
            </a:lvl4pPr>
            <a:lvl5pPr marL="1234440" latinLnBrk="0">
              <a:defRPr lang="ru-RU"/>
            </a:lvl5pPr>
            <a:lvl6pPr marL="1463040" latinLnBrk="0">
              <a:defRPr lang="ru-RU" baseline="0"/>
            </a:lvl6pPr>
            <a:lvl7pPr marL="1691640" latinLnBrk="0">
              <a:defRPr lang="ru-RU" baseline="0"/>
            </a:lvl7pPr>
            <a:lvl8pPr marL="1920240" latinLnBrk="0">
              <a:defRPr lang="ru-RU" baseline="0"/>
            </a:lvl8pPr>
            <a:lvl9pPr marL="2148840" latinLnBrk="0">
              <a:defRPr lang="ru-RU" baseline="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/>
              <a:t>08.10.2025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линия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Полилиния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7" name="Полилиния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8" name="Полилиния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9" name="Полилиния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0" name="Полилиния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1" name="Полилиния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2" name="Полилиния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3" name="Полилиния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4" name="Полилиния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5" name="Полилиния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6" name="Полилиния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" name="Полилиния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8" name="Полилиния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9" name="Полилиния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0" name="Полилиния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1" name="Полилиния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2" name="Полилиния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3" name="Полилиния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4" name="Полилиния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5" name="Полилиния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6" name="Полилиния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7" name="Полилиния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8" name="Полилиния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9" name="Полилиния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0" name="Полилиния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1" name="Полилиния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2" name="Полилиния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3" name="Полилиния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4" name="Полилиния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5" name="Полилиния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6" name="Полилиния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7" name="Полилиния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8" name="Полилиния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9" name="Полилиния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0" name="Полилиния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1" name="Полилиния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2" name="Полилиния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3" name="Полилиния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4" name="Полилиния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5" name="Полилиния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6" name="Полилиния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7" name="Полилиния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8" name="Полилиния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9" name="Полилиния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0" name="Полилиния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1" name="Полилиния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2" name="Полилиния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3" name="Полилиния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4" name="Полилиния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5" name="Полилиния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6" name="Полилиния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" name="Полилиния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8" name="Полилиния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9" name="Полилиния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0" name="Полилиния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1" name="Полилиния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2" name="Полилиния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3" name="Полилиния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4" name="Полилиния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5" name="Полилиния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6" name="Полилиния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7" name="Полилиния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8" name="Полилиния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9" name="Полилиния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0" name="Полилиния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1" name="Полилиния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2" name="Полилиния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3" name="Полилиния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4" name="Полилиния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5" name="Полилиния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6" name="Полилиния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7" name="Полилиния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8" name="Полилиния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9" name="Полилиния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0" name="Полилиния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1" name="Полилиния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2" name="Полилиния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3" name="Полилиния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4" name="Полилиния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5" name="Полилиния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6" name="Полилиния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7" name="Полилиния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8" name="Полилиния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9" name="Полилиния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0" name="Полилиния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1" name="Полилиния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2" name="Полилиния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3" name="Полилиния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4" name="Полилиния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5" name="Полилиния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6" name="Полилиния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7" name="Полилиния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8" name="Полилиния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9" name="Полилиния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0" name="Полилиния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1" name="Полилиния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2" name="Полилиния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3" name="Полилиния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4" name="Полилиния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5" name="Полилиния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6" name="Полилиния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7" name="Полилиния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8" name="Полилиния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9" name="Полилиния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0" name="Полилиния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1" name="Полилиния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2" name="Полилиния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3" name="Полилиния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4" name="Полилиния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5" name="Полилиния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6" name="Полилиния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7" name="Полилиния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8" name="Полилиния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9" name="Полилиния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0" name="Полилиния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1" name="Полилиния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2" name="Полилиния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3" name="Полилиния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4" name="Полилиния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5" name="Полилиния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6" name="Полилиния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7" name="Полилиния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8" name="Полилиния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 latinLnBrk="0">
              <a:defRPr lang="ru-RU" sz="4400" b="0" cap="none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ru-RU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/>
              <a:t>08.10.2025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линия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0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1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2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3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4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5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6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7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8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9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0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1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2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3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4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5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6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7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8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9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0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1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2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3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4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5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6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7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8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9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0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1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2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3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4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5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6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7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8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9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0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1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2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3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4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5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6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7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8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9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0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1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2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3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4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5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6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7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8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9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0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1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2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3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4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5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6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7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8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9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0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1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2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marL="1956816" latinLnBrk="0">
              <a:defRPr lang="ru-RU" sz="1600"/>
            </a:lvl6pPr>
            <a:lvl7pPr marL="1956816" latinLnBrk="0">
              <a:defRPr lang="ru-RU" sz="1600" baseline="0"/>
            </a:lvl7pPr>
            <a:lvl8pPr marL="1956816" latinLnBrk="0">
              <a:defRPr lang="ru-RU" sz="1600" baseline="0"/>
            </a:lvl8pPr>
            <a:lvl9pPr marL="1956816" latinLnBrk="0">
              <a:defRPr lang="ru-RU" sz="1600" baseline="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marL="1956816" latinLnBrk="0">
              <a:defRPr lang="ru-RU" sz="1600"/>
            </a:lvl6pPr>
            <a:lvl7pPr marL="1956816" latinLnBrk="0">
              <a:defRPr lang="ru-RU" sz="1600"/>
            </a:lvl7pPr>
            <a:lvl8pPr marL="1956816" latinLnBrk="0">
              <a:defRPr lang="ru-RU" sz="1600" baseline="0"/>
            </a:lvl8pPr>
            <a:lvl9pPr marL="1956816" latinLnBrk="0">
              <a:defRPr lang="ru-RU" sz="1600" baseline="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/>
              <a:t>08.10.2025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линия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Полилиния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2" name="Полилиния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3" name="Полилиния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4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5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6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7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8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9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0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1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2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3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4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5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6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7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8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9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0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1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2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3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4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5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6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7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8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9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0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1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2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3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4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5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6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7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8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9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0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1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2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3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4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5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6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7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8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9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0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1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2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3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4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5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6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7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8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9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0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1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2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3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4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5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6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7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8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9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0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1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2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3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4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 latinLnBrk="0">
              <a:defRPr lang="ru-RU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ru-RU" sz="2400" b="0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marL="1956816" latinLnBrk="0">
              <a:defRPr lang="ru-RU" sz="1600"/>
            </a:lvl6pPr>
            <a:lvl7pPr marL="1956816" latinLnBrk="0">
              <a:defRPr lang="ru-RU" sz="1600" baseline="0"/>
            </a:lvl7pPr>
            <a:lvl8pPr marL="1956816" latinLnBrk="0">
              <a:defRPr lang="ru-RU" sz="1600" baseline="0"/>
            </a:lvl8pPr>
            <a:lvl9pPr marL="1956816" latinLnBrk="0">
              <a:defRPr lang="ru-RU" sz="1600" baseline="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ru-RU" sz="2400" b="0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marL="1956816" latinLnBrk="0">
              <a:defRPr lang="ru-RU" sz="1600"/>
            </a:lvl5pPr>
            <a:lvl6pPr marL="1956816" latinLnBrk="0">
              <a:defRPr lang="ru-RU" sz="1600"/>
            </a:lvl6pPr>
            <a:lvl7pPr marL="1956816" latinLnBrk="0">
              <a:defRPr lang="ru-RU" sz="1600"/>
            </a:lvl7pPr>
            <a:lvl8pPr marL="1956816" latinLnBrk="0">
              <a:defRPr lang="ru-RU" sz="1600"/>
            </a:lvl8pPr>
            <a:lvl9pPr marL="1956816" latinLnBrk="0">
              <a:defRPr lang="ru-RU"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/>
              <a:t>08.10.2025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линия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58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59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0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1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2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3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4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5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6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7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8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9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0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1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2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3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4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5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6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7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8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9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0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1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2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3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4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5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6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7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8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9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0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1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2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3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4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5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6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7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8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9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0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1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2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3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4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5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6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7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8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9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0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1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2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3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4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5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6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7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8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9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0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1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2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3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4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5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6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7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8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9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0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/>
              <a:t>08.10.2025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ые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/>
              <a:t>08.10.2025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рамка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Группа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Группа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Полилиния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Полилиния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Полилиния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Группа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Полилиния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Полилиния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Полилиния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Группа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Группа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Полилиния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Полилиния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Полилиния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Группа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Полилиния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Полилиния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Полилиния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 latinLnBrk="0">
              <a:defRPr lang="ru-RU" sz="32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 baseline="0"/>
            </a:lvl7pPr>
            <a:lvl8pPr latinLnBrk="0">
              <a:defRPr lang="ru-RU" sz="1600" baseline="0"/>
            </a:lvl8pPr>
            <a:lvl9pPr latinLnBrk="0">
              <a:defRPr lang="ru-RU" sz="1600" baseline="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ru-RU" sz="16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/>
              <a:t>08.10.2025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рамка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Группа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Группа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Полилиния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Полилиния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Полилиния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Группа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Полилиния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Полилиния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Полилиния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Группа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Группа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Полилиния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Полилиния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Полилиния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Группа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Полилиния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Полилиния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Полилиния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Полилиния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Полилиния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Полилиния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Полилиния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Полилиния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Полилиния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Полилиния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Полилиния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Полилиния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Полилиния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Полилиния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Полилиния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Полилиния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Полилиния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Полилиния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Полилиния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Полилиния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Полилиния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Полилиния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Полилиния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Полилиния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Полилиния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Полилиния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Полилиния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Полилиния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Полилиния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Полилиния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Полилиния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Полилиния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Полилиния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Полилиния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Полилиния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Полилиния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Полилиния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Полилиния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Полилиния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Полилиния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Полилиния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Полилиния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Полилиния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Полилиния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Полилиния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Полилиния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Полилиния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Полилиния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Полилиния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Полилиния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Полилиния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Полилиния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Полилиния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Полилиния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Полилиния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Полилиния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Полилиния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Полилиния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Полилиния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Полилиния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Полилиния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Полилиния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Полилиния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Полилиния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Полилиния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Полилиния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Полилиния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Полилиния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Полилиния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Полилиния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Полилиния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Полилиния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Полилиния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Полилиния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 latinLnBrk="0">
              <a:defRPr lang="ru-RU" sz="32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 latinLnBrk="0">
              <a:buNone/>
              <a:defRPr lang="ru-RU" sz="24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dirty="0"/>
              <a:t>Щелкните значок, чтобы добавить изображение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ru-RU" sz="16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/>
              <a:t>08.10.2025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ru-RU"/>
              <a:pPr/>
              <a:t>08.10.2025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Хранилища данных. Основные понятия.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ru-RU" dirty="0"/>
              <a:t>На основе курса Академии Huawei:  </a:t>
            </a:r>
            <a:r>
              <a:rPr lang="ru-RU" dirty="0">
                <a:ea typeface="+mn-lt"/>
                <a:cs typeface="+mn-lt"/>
              </a:rPr>
              <a:t>Basic </a:t>
            </a:r>
            <a:r>
              <a:rPr lang="ru-RU" dirty="0" err="1">
                <a:ea typeface="+mn-lt"/>
                <a:cs typeface="+mn-lt"/>
              </a:rPr>
              <a:t>Knowledge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of</a:t>
            </a:r>
            <a:r>
              <a:rPr lang="ru-RU" dirty="0">
                <a:ea typeface="+mn-lt"/>
                <a:cs typeface="+mn-lt"/>
              </a:rPr>
              <a:t> Data Storage</a:t>
            </a:r>
          </a:p>
          <a:p>
            <a:endParaRPr lang="ru-RU" dirty="0"/>
          </a:p>
          <a:p>
            <a:r>
              <a:rPr lang="ru-RU" dirty="0"/>
              <a:t>Преподаватель  - Александр </a:t>
            </a:r>
            <a:r>
              <a:rPr lang="ru-RU" dirty="0" err="1"/>
              <a:t>Шкребец</a:t>
            </a:r>
            <a:r>
              <a:rPr lang="ru-RU" dirty="0"/>
              <a:t>.       Санкт-Петербург,   2024  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диаграмма, линия">
            <a:extLst>
              <a:ext uri="{FF2B5EF4-FFF2-40B4-BE49-F238E27FC236}">
                <a16:creationId xmlns:a16="http://schemas.microsoft.com/office/drawing/2014/main" id="{B1BBFFE0-896A-0BC1-E381-D2592CB03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2" y="2679"/>
            <a:ext cx="12175255" cy="68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1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D66841CE-2C59-007C-621D-F1E06B54D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9"/>
            <a:ext cx="12179302" cy="68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7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круг, диаграмма, Шрифт">
            <a:extLst>
              <a:ext uri="{FF2B5EF4-FFF2-40B4-BE49-F238E27FC236}">
                <a16:creationId xmlns:a16="http://schemas.microsoft.com/office/drawing/2014/main" id="{3C9675FC-BF70-91FF-729B-EDC3E7215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9"/>
            <a:ext cx="12175255" cy="68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9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электроника, снимок экрана, диск">
            <a:extLst>
              <a:ext uri="{FF2B5EF4-FFF2-40B4-BE49-F238E27FC236}">
                <a16:creationId xmlns:a16="http://schemas.microsoft.com/office/drawing/2014/main" id="{648F8563-7B32-813B-A0AD-ED7FE5BC0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9"/>
            <a:ext cx="12175255" cy="68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9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число, Шрифт">
            <a:extLst>
              <a:ext uri="{FF2B5EF4-FFF2-40B4-BE49-F238E27FC236}">
                <a16:creationId xmlns:a16="http://schemas.microsoft.com/office/drawing/2014/main" id="{F6BB6A4D-39CF-9628-B7C3-D1CA476E2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9"/>
            <a:ext cx="12179302" cy="68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7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Шрифт, документ">
            <a:extLst>
              <a:ext uri="{FF2B5EF4-FFF2-40B4-BE49-F238E27FC236}">
                <a16:creationId xmlns:a16="http://schemas.microsoft.com/office/drawing/2014/main" id="{EF0506CA-4D33-FE5C-FF93-2215EC166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9"/>
            <a:ext cx="12179302" cy="68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3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Шрифт, документ">
            <a:extLst>
              <a:ext uri="{FF2B5EF4-FFF2-40B4-BE49-F238E27FC236}">
                <a16:creationId xmlns:a16="http://schemas.microsoft.com/office/drawing/2014/main" id="{F976D755-445C-FBBD-5FB9-BBFD9B32D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9"/>
            <a:ext cx="12182543" cy="68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4A894-4DE4-6927-844A-AD729FB14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Шрифт">
            <a:extLst>
              <a:ext uri="{FF2B5EF4-FFF2-40B4-BE49-F238E27FC236}">
                <a16:creationId xmlns:a16="http://schemas.microsoft.com/office/drawing/2014/main" id="{3B4E10F5-831B-5560-B552-E2442F914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9"/>
            <a:ext cx="12182543" cy="68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2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дизайн">
            <a:extLst>
              <a:ext uri="{FF2B5EF4-FFF2-40B4-BE49-F238E27FC236}">
                <a16:creationId xmlns:a16="http://schemas.microsoft.com/office/drawing/2014/main" id="{AEED7CB4-CF7B-43FD-53F0-8763DE579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9"/>
            <a:ext cx="12182543" cy="68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5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Шрифт, логотип">
            <a:extLst>
              <a:ext uri="{FF2B5EF4-FFF2-40B4-BE49-F238E27FC236}">
                <a16:creationId xmlns:a16="http://schemas.microsoft.com/office/drawing/2014/main" id="{08F8DD62-B9B1-07F6-0103-1F9BB0BCA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9"/>
            <a:ext cx="12182543" cy="68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4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облако, на открытом воздухе, снег">
            <a:extLst>
              <a:ext uri="{FF2B5EF4-FFF2-40B4-BE49-F238E27FC236}">
                <a16:creationId xmlns:a16="http://schemas.microsoft.com/office/drawing/2014/main" id="{FBE7C560-69DD-DD4C-61AA-75D740E14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9"/>
            <a:ext cx="12179302" cy="68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5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Шрифт, чис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3036DDF-C1D5-F71B-6E6F-CD0F27FD9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9"/>
            <a:ext cx="12182543" cy="68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Шрифт, документ">
            <a:extLst>
              <a:ext uri="{FF2B5EF4-FFF2-40B4-BE49-F238E27FC236}">
                <a16:creationId xmlns:a16="http://schemas.microsoft.com/office/drawing/2014/main" id="{4BC939E4-4A69-BC41-EB7F-9A939096D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9"/>
            <a:ext cx="12182543" cy="68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9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Шрифт, дизайн">
            <a:extLst>
              <a:ext uri="{FF2B5EF4-FFF2-40B4-BE49-F238E27FC236}">
                <a16:creationId xmlns:a16="http://schemas.microsoft.com/office/drawing/2014/main" id="{04E1B300-B043-2BE5-A21E-BA19A1184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9"/>
            <a:ext cx="12182543" cy="68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1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часы, дизайн">
            <a:extLst>
              <a:ext uri="{FF2B5EF4-FFF2-40B4-BE49-F238E27FC236}">
                <a16:creationId xmlns:a16="http://schemas.microsoft.com/office/drawing/2014/main" id="{4AC89AFC-B890-160A-7CEB-74A00520B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9"/>
            <a:ext cx="12182543" cy="68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3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Шрифт, чис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673329E-9DB6-CE8B-9662-BDAE6D5B8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9"/>
            <a:ext cx="12182543" cy="68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5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Шрифт, число">
            <a:extLst>
              <a:ext uri="{FF2B5EF4-FFF2-40B4-BE49-F238E27FC236}">
                <a16:creationId xmlns:a16="http://schemas.microsoft.com/office/drawing/2014/main" id="{62DCF723-6B82-4F07-9DFA-10D3D4DE4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9"/>
            <a:ext cx="12182543" cy="68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F4C4975-5CA9-DB73-07D2-E4A475BC7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9"/>
            <a:ext cx="12182543" cy="68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3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Шрифт, диаграмма">
            <a:extLst>
              <a:ext uri="{FF2B5EF4-FFF2-40B4-BE49-F238E27FC236}">
                <a16:creationId xmlns:a16="http://schemas.microsoft.com/office/drawing/2014/main" id="{279C24A6-BADF-6B31-0F66-7A113E67D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9"/>
            <a:ext cx="12182543" cy="68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2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Шрифт, дизайн">
            <a:extLst>
              <a:ext uri="{FF2B5EF4-FFF2-40B4-BE49-F238E27FC236}">
                <a16:creationId xmlns:a16="http://schemas.microsoft.com/office/drawing/2014/main" id="{91F7B0EF-A171-2F18-4EF5-C4D2EDAB4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9"/>
            <a:ext cx="12182543" cy="68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диаграмма, Шрифт">
            <a:extLst>
              <a:ext uri="{FF2B5EF4-FFF2-40B4-BE49-F238E27FC236}">
                <a16:creationId xmlns:a16="http://schemas.microsoft.com/office/drawing/2014/main" id="{60861A23-ADFE-E848-24F4-939C67A99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9"/>
            <a:ext cx="12182543" cy="68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Шрифт, дизайн">
            <a:extLst>
              <a:ext uri="{FF2B5EF4-FFF2-40B4-BE49-F238E27FC236}">
                <a16:creationId xmlns:a16="http://schemas.microsoft.com/office/drawing/2014/main" id="{9EFDB712-582E-24FA-43E4-49D7CF2E4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9"/>
            <a:ext cx="12179302" cy="68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электроника, компьютер, снимок экрана">
            <a:extLst>
              <a:ext uri="{FF2B5EF4-FFF2-40B4-BE49-F238E27FC236}">
                <a16:creationId xmlns:a16="http://schemas.microsoft.com/office/drawing/2014/main" id="{3EFB3ECA-466A-C7AA-A408-57575117A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9"/>
            <a:ext cx="12182543" cy="68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6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Шрифт, диаграм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7955074-1F93-BE31-7D5F-CCE04AE6F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9"/>
            <a:ext cx="12182543" cy="68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Шрифт, дизайн">
            <a:extLst>
              <a:ext uri="{FF2B5EF4-FFF2-40B4-BE49-F238E27FC236}">
                <a16:creationId xmlns:a16="http://schemas.microsoft.com/office/drawing/2014/main" id="{76308F6B-9C67-C03D-410E-BF5E7A3BE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9"/>
            <a:ext cx="12182543" cy="68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число, Шрифт">
            <a:extLst>
              <a:ext uri="{FF2B5EF4-FFF2-40B4-BE49-F238E27FC236}">
                <a16:creationId xmlns:a16="http://schemas.microsoft.com/office/drawing/2014/main" id="{A30186C4-B50D-051F-EFAB-F8AC9435D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9"/>
            <a:ext cx="12175255" cy="68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4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Мобильный телефон, дизайн">
            <a:extLst>
              <a:ext uri="{FF2B5EF4-FFF2-40B4-BE49-F238E27FC236}">
                <a16:creationId xmlns:a16="http://schemas.microsoft.com/office/drawing/2014/main" id="{6B760B7E-380E-C95D-DC77-EDE4F747E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9"/>
            <a:ext cx="12175255" cy="68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6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Шрифт, диаграмма">
            <a:extLst>
              <a:ext uri="{FF2B5EF4-FFF2-40B4-BE49-F238E27FC236}">
                <a16:creationId xmlns:a16="http://schemas.microsoft.com/office/drawing/2014/main" id="{2710D606-4849-6D38-F044-F371B2016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6590" y="2679"/>
            <a:ext cx="12175255" cy="68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5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Шрифт, диаграмма">
            <a:extLst>
              <a:ext uri="{FF2B5EF4-FFF2-40B4-BE49-F238E27FC236}">
                <a16:creationId xmlns:a16="http://schemas.microsoft.com/office/drawing/2014/main" id="{3FF9551B-20A3-7F74-0425-C74004A2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854" y="2679"/>
            <a:ext cx="12179302" cy="68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5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Шрифт, дизайн">
            <a:extLst>
              <a:ext uri="{FF2B5EF4-FFF2-40B4-BE49-F238E27FC236}">
                <a16:creationId xmlns:a16="http://schemas.microsoft.com/office/drawing/2014/main" id="{81C9DD95-3E45-F404-D69D-49AD3E723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8743" y="2679"/>
            <a:ext cx="12175255" cy="68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0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Шрифт, диаграмма">
            <a:extLst>
              <a:ext uri="{FF2B5EF4-FFF2-40B4-BE49-F238E27FC236}">
                <a16:creationId xmlns:a16="http://schemas.microsoft.com/office/drawing/2014/main" id="{D256683E-5C25-A2E6-9CD1-EF113B91F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" y="12086"/>
            <a:ext cx="12179302" cy="68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4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льзовательские">
  <a:themeElements>
    <a:clrScheme name="Классная доска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 lang="ru-RU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lang="ru-RU"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Custom" id="{37DB63F3-72C7-4A67-82CB-DE1EC68F0B1F}" vid="{1DDF8815-C24B-4878-AB18-C1C7DB7407AA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Это значение указывает на число сохранений и редакций. Программа отвечает за обновление этого значения после каждой редакции.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Форма библиотеки документов</Display>
  <Edit>Форма библиотеки документов</Edit>
  <New>Форма библиотеки документов</New>
</FormTemplates>
</file>

<file path=customXml/itemProps1.xml><?xml version="1.0" encoding="utf-8"?>
<ds:datastoreItem xmlns:ds="http://schemas.openxmlformats.org/officeDocument/2006/customXml" ds:itemID="{08F4CB80-51E5-47C8-B45D-3834AA25DD5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85DBF61-A50A-4EA0-945F-5445B1740A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41CC889-B55A-4246-8D72-AEC912BCD2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</Words>
  <Application>Microsoft Office PowerPoint</Application>
  <PresentationFormat>Произвольный</PresentationFormat>
  <Paragraphs>36</Paragraphs>
  <Slides>32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Пользовательские</vt:lpstr>
      <vt:lpstr>Хранилища данных. Основные понятия.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551</cp:revision>
  <dcterms:created xsi:type="dcterms:W3CDTF">2024-09-30T10:07:46Z</dcterms:created>
  <dcterms:modified xsi:type="dcterms:W3CDTF">2025-10-08T13:42:59Z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