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6"/>
  </p:notesMasterIdLst>
  <p:handoutMasterIdLst>
    <p:handoutMasterId r:id="rId67"/>
  </p:handout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B090C6-C3A3-AC7F-A808-29120C0FD5F6}" v="2" dt="2025-10-08T13:35:11.758"/>
    <p1510:client id="{71916EFA-BFC5-5F10-6DB9-72D0E168CCDC}" v="65" dt="2025-10-07T13:00:23.747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8878" autoAdjust="0"/>
  </p:normalViewPr>
  <p:slideViewPr>
    <p:cSldViewPr>
      <p:cViewPr varScale="1">
        <p:scale>
          <a:sx n="98" d="100"/>
          <a:sy n="98" d="100"/>
        </p:scale>
        <p:origin x="114" y="52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1" d="100"/>
          <a:sy n="101" d="100"/>
        </p:scale>
        <p:origin x="280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784AA43A-3F76-4A13-9CD6-36134EB429E3}" type="datetimeFigureOut">
              <a:rPr lang="ru-RU"/>
              <a:t>08.10.2025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A850423A-8BCE-448E-A97B-03A88B2B12C1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5F674A4F-2B7A-4ECB-A400-260B2FFC03C1}" type="datetimeFigureOut">
              <a:rPr lang="ru-RU"/>
              <a:t>08.10.2025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01F2A70B-78F2-4DCF-B53B-C990D2FAFB8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\\NAS\Shared_Folder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</a:t>
            </a:r>
            <a:r>
              <a:rPr lang="en-US" err="1"/>
              <a:t>Обзор</a:t>
            </a:r>
            <a:r>
              <a:rPr lang="en-US"/>
              <a:t> </a:t>
            </a:r>
            <a:r>
              <a:rPr lang="en-US" err="1"/>
              <a:t>хранилища</a:t>
            </a:r>
            <a:r>
              <a:rPr lang="en-US"/>
              <a:t> SAN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45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>
                <a:solidFill>
                  <a:srgbClr val="0F1115"/>
                </a:solidFill>
              </a:rPr>
              <a:t>Сравнение централизованных и распределенных SAN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детально</a:t>
            </a:r>
            <a:r>
              <a:rPr lang="en-US">
                <a:solidFill>
                  <a:srgbClr val="0F1115"/>
                </a:solidFill>
              </a:rPr>
              <a:t> сравнивает две принципиально разные архитектуры систем хранения данных.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Ключевой вывод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Выбор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архитектурами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компромисс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надежностью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производительностью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централизованной</a:t>
            </a:r>
            <a:r>
              <a:rPr lang="en-US" b="1" dirty="0">
                <a:solidFill>
                  <a:srgbClr val="0F1115"/>
                </a:solidFill>
              </a:rPr>
              <a:t> SAN</a:t>
            </a:r>
            <a:r>
              <a:rPr lang="en-US" dirty="0">
                <a:solidFill>
                  <a:srgbClr val="0F1115"/>
                </a:solidFill>
              </a:rPr>
              <a:t> и </a:t>
            </a:r>
            <a:r>
              <a:rPr lang="en-US" b="1" dirty="0" err="1">
                <a:solidFill>
                  <a:srgbClr val="0F1115"/>
                </a:solidFill>
              </a:rPr>
              <a:t>масштабируемостью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гибкостью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распределенной</a:t>
            </a:r>
            <a:r>
              <a:rPr lang="en-US" b="1" dirty="0">
                <a:solidFill>
                  <a:srgbClr val="0F1115"/>
                </a:solidFill>
              </a:rPr>
              <a:t> SAN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Централизованная</a:t>
            </a:r>
            <a:r>
              <a:rPr lang="en-US" b="1" dirty="0">
                <a:solidFill>
                  <a:srgbClr val="0F1115"/>
                </a:solidFill>
              </a:rPr>
              <a:t> SAN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Мерседес</a:t>
            </a:r>
            <a:r>
              <a:rPr lang="en-US" dirty="0">
                <a:solidFill>
                  <a:srgbClr val="0F1115"/>
                </a:solidFill>
              </a:rPr>
              <a:t>": </a:t>
            </a:r>
            <a:r>
              <a:rPr lang="en-US" dirty="0" err="1">
                <a:solidFill>
                  <a:srgbClr val="0F1115"/>
                </a:solidFill>
              </a:rPr>
              <a:t>надежный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предсказуемый</a:t>
            </a:r>
            <a:r>
              <a:rPr lang="en-US" dirty="0">
                <a:solidFill>
                  <a:srgbClr val="0F1115"/>
                </a:solidFill>
              </a:rPr>
              <a:t>, с </a:t>
            </a:r>
            <a:r>
              <a:rPr lang="en-US" dirty="0" err="1">
                <a:solidFill>
                  <a:srgbClr val="0F1115"/>
                </a:solidFill>
              </a:rPr>
              <a:t>отличной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поддержкой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дорогой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такой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гибкий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Распределенная</a:t>
            </a:r>
            <a:r>
              <a:rPr lang="en-US" b="1" dirty="0">
                <a:solidFill>
                  <a:srgbClr val="0F1115"/>
                </a:solidFill>
              </a:rPr>
              <a:t> SAN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конструктор</a:t>
            </a:r>
            <a:r>
              <a:rPr lang="en-US" dirty="0">
                <a:solidFill>
                  <a:srgbClr val="0F1115"/>
                </a:solidFill>
              </a:rPr>
              <a:t> Lego":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построить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любого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размера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деталей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легко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масштабировать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общая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надежность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управляемость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зависят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качества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сборки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сложнее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достигаются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Детальное сравнение</a:t>
            </a:r>
            <a:endParaRPr lang="ru-RU" dirty="0"/>
          </a:p>
          <a:p>
            <a:r>
              <a:rPr lang="ru-RU" dirty="0"/>
              <a:t>Параметр</a:t>
            </a:r>
          </a:p>
          <a:p>
            <a:r>
              <a:rPr lang="ru-RU" dirty="0"/>
              <a:t>Централизованная SAN</a:t>
            </a:r>
          </a:p>
          <a:p>
            <a:r>
              <a:rPr lang="ru-RU" dirty="0"/>
              <a:t>Распределенная SAN</a:t>
            </a:r>
          </a:p>
          <a:p>
            <a:r>
              <a:rPr lang="ru-RU" b="1" dirty="0"/>
              <a:t>Аппаратная архитектура</a:t>
            </a:r>
            <a:endParaRPr lang="ru-RU" dirty="0"/>
          </a:p>
          <a:p>
            <a:r>
              <a:rPr lang="ru-RU" b="1" dirty="0"/>
              <a:t>Специализированная:</a:t>
            </a:r>
            <a:r>
              <a:rPr lang="ru-RU" dirty="0"/>
              <a:t> Использует выделенное оборудование (контроллеры, дисковые полки).</a:t>
            </a:r>
          </a:p>
          <a:p>
            <a:r>
              <a:rPr lang="ru-RU" b="1" dirty="0"/>
              <a:t>Универсальная:</a:t>
            </a:r>
            <a:r>
              <a:rPr lang="ru-RU" dirty="0"/>
              <a:t> Строится на стандартных серверах x86.</a:t>
            </a:r>
          </a:p>
          <a:p>
            <a:r>
              <a:rPr lang="ru-RU" b="1" dirty="0"/>
              <a:t>Программное обеспечение</a:t>
            </a:r>
            <a:endParaRPr lang="ru-RU" dirty="0"/>
          </a:p>
          <a:p>
            <a:r>
              <a:rPr lang="ru-RU" b="1" dirty="0"/>
              <a:t>Проприетарное (закрытое):</a:t>
            </a:r>
            <a:r>
              <a:rPr lang="ru-RU" dirty="0"/>
              <a:t> ПО поставляется и обновляется только вендором.</a:t>
            </a:r>
          </a:p>
          <a:p>
            <a:r>
              <a:rPr lang="ru-RU" b="1" dirty="0"/>
              <a:t>Открытое:</a:t>
            </a:r>
            <a:r>
              <a:rPr lang="ru-RU" dirty="0"/>
              <a:t> Поддерживает как проприетарное, так и открытое ПО (например, </a:t>
            </a:r>
            <a:r>
              <a:rPr lang="ru-RU" dirty="0" err="1"/>
              <a:t>Ceph</a:t>
            </a:r>
            <a:r>
              <a:rPr lang="ru-RU" dirty="0"/>
              <a:t>).</a:t>
            </a:r>
          </a:p>
          <a:p>
            <a:r>
              <a:rPr lang="ru-RU" b="1" dirty="0"/>
              <a:t>Сеть</a:t>
            </a:r>
            <a:endParaRPr lang="ru-RU" dirty="0"/>
          </a:p>
          <a:p>
            <a:r>
              <a:rPr lang="ru-RU" b="1" dirty="0"/>
              <a:t>FC / </a:t>
            </a:r>
            <a:r>
              <a:rPr lang="ru-RU" b="1" dirty="0" err="1"/>
              <a:t>iSCSI</a:t>
            </a:r>
            <a:r>
              <a:rPr lang="ru-RU" b="1" dirty="0"/>
              <a:t> / </a:t>
            </a:r>
            <a:r>
              <a:rPr lang="ru-RU" b="1" dirty="0" err="1"/>
              <a:t>NVMe</a:t>
            </a:r>
            <a:r>
              <a:rPr lang="ru-RU" b="1" dirty="0"/>
              <a:t> / IB:</a:t>
            </a:r>
            <a:r>
              <a:rPr lang="ru-RU" dirty="0"/>
              <a:t> Поддерживает все высокоскоростные протоколы, включая специализированные (FC).</a:t>
            </a:r>
          </a:p>
          <a:p>
            <a:r>
              <a:rPr lang="ru-RU" b="1" dirty="0"/>
              <a:t>В основном </a:t>
            </a:r>
            <a:r>
              <a:rPr lang="ru-RU" b="1" dirty="0" err="1"/>
              <a:t>iSCSI</a:t>
            </a:r>
            <a:r>
              <a:rPr lang="ru-RU" b="1" dirty="0"/>
              <a:t>:</a:t>
            </a:r>
            <a:r>
              <a:rPr lang="ru-RU" dirty="0"/>
              <a:t> Использует стандартные IP-сети.</a:t>
            </a:r>
          </a:p>
          <a:p>
            <a:r>
              <a:rPr lang="ru-RU" b="1" dirty="0"/>
              <a:t>Масштабируемость</a:t>
            </a:r>
            <a:endParaRPr lang="ru-RU" dirty="0"/>
          </a:p>
          <a:p>
            <a:r>
              <a:rPr lang="ru-RU" b="1" dirty="0"/>
              <a:t>Ограниченная:</a:t>
            </a:r>
            <a:r>
              <a:rPr lang="ru-RU" dirty="0"/>
              <a:t> Поддерживает вертикальное (</a:t>
            </a:r>
            <a:r>
              <a:rPr lang="ru-RU" dirty="0" err="1"/>
              <a:t>scale-up</a:t>
            </a:r>
            <a:r>
              <a:rPr lang="ru-RU" dirty="0"/>
              <a:t>) и горизонтальное (</a:t>
            </a:r>
            <a:r>
              <a:rPr lang="ru-RU" dirty="0" err="1"/>
              <a:t>scale-out</a:t>
            </a:r>
            <a:r>
              <a:rPr lang="ru-RU" dirty="0"/>
              <a:t>) масштабирование, но с ограниченным количеством узлов в кластере.</a:t>
            </a:r>
          </a:p>
          <a:p>
            <a:r>
              <a:rPr lang="ru-RU" b="1" dirty="0"/>
              <a:t>Лучшая:</a:t>
            </a:r>
            <a:r>
              <a:rPr lang="ru-RU" dirty="0"/>
              <a:t> Поддерживает тысячи узлов, емкость на уровне эксабайт (EB) и расширение/сжатие по требованию.</a:t>
            </a:r>
          </a:p>
          <a:p>
            <a:r>
              <a:rPr lang="ru-RU" b="1" dirty="0"/>
              <a:t>Надежность</a:t>
            </a:r>
            <a:endParaRPr lang="ru-RU" dirty="0"/>
          </a:p>
          <a:p>
            <a:r>
              <a:rPr lang="ru-RU" b="1" dirty="0"/>
              <a:t>Высокая надежность:</a:t>
            </a:r>
            <a:r>
              <a:rPr lang="ru-RU" dirty="0"/>
              <a:t> Зрелая архитектура, выделенное сквозное проектирование и множество функций аварийного восстановления (DR).</a:t>
            </a:r>
          </a:p>
          <a:p>
            <a:r>
              <a:rPr lang="ru-RU" b="1" dirty="0"/>
              <a:t>Требует улучшения:</a:t>
            </a:r>
            <a:r>
              <a:rPr lang="ru-RU" dirty="0"/>
              <a:t> По сравнению с традиционными системами, использует менее надежное универсальное железо x86, а функции DR не так развиты.</a:t>
            </a:r>
          </a:p>
          <a:p>
            <a:r>
              <a:rPr lang="ru-RU" b="1" dirty="0"/>
              <a:t>Производительность</a:t>
            </a:r>
            <a:endParaRPr lang="ru-RU" dirty="0"/>
          </a:p>
          <a:p>
            <a:r>
              <a:rPr lang="ru-RU" b="1" dirty="0"/>
              <a:t>Ограниченная пиковая производительность, но низкая задержка:</a:t>
            </a:r>
            <a:r>
              <a:rPr lang="ru-RU" dirty="0"/>
              <a:t> Максимальная производительность упирается в количество контроллеров, но задержка очень низкая.</a:t>
            </a:r>
          </a:p>
          <a:p>
            <a:r>
              <a:rPr lang="ru-RU" b="1" dirty="0"/>
              <a:t>Неограниченная пиковая производительность, но высокая задержка:</a:t>
            </a:r>
            <a:r>
              <a:rPr lang="ru-RU" dirty="0"/>
              <a:t> Высокая пропускная способность, но задержка выше из-за сложной сетевой инфраструктуры и необходимости поддержания согласованности данных между узлами.</a:t>
            </a:r>
          </a:p>
          <a:p>
            <a:r>
              <a:rPr lang="ru-RU" b="1" dirty="0"/>
              <a:t>Сценарии применения</a:t>
            </a:r>
            <a:endParaRPr lang="ru-RU" dirty="0"/>
          </a:p>
          <a:p>
            <a:r>
              <a:rPr lang="ru-RU" b="1" dirty="0"/>
              <a:t>Критически важные приложения,</a:t>
            </a:r>
            <a:r>
              <a:rPr lang="ru-RU" dirty="0"/>
              <a:t> требующие высокой надежности и низкой задержки: например, </a:t>
            </a:r>
            <a:r>
              <a:rPr lang="ru-RU" b="1" dirty="0"/>
              <a:t>базы данных (Oracle, SAP, MS SQL)</a:t>
            </a:r>
            <a:r>
              <a:rPr lang="ru-RU" dirty="0"/>
              <a:t>.</a:t>
            </a:r>
          </a:p>
          <a:p>
            <a:r>
              <a:rPr lang="ru-RU" b="1" dirty="0"/>
              <a:t>Облачные приложения,</a:t>
            </a:r>
            <a:r>
              <a:rPr lang="ru-RU" dirty="0"/>
              <a:t> требующие эластичности и высокой пропускной способности: например, </a:t>
            </a:r>
            <a:r>
              <a:rPr lang="ru-RU" b="1" dirty="0"/>
              <a:t>хостинг-услуги у интернет-провайдеров, Big Data, хранение файлов.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Кому что выбирать?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Выбирайте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Централизованную</a:t>
            </a:r>
            <a:r>
              <a:rPr lang="en-US" b="1" dirty="0">
                <a:solidFill>
                  <a:srgbClr val="0F1115"/>
                </a:solidFill>
              </a:rPr>
              <a:t> SAN, </a:t>
            </a:r>
            <a:r>
              <a:rPr lang="en-US" b="1" dirty="0" err="1">
                <a:solidFill>
                  <a:srgbClr val="0F1115"/>
                </a:solidFill>
              </a:rPr>
              <a:t>если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Ваш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главный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приоритет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бесперебойная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ключевых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бизнеса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приложений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финансовые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транзакции</a:t>
            </a:r>
            <a:r>
              <a:rPr lang="en-US" dirty="0">
                <a:solidFill>
                  <a:srgbClr val="0F1115"/>
                </a:solidFill>
              </a:rPr>
              <a:t>, ERP-</a:t>
            </a:r>
            <a:r>
              <a:rPr lang="en-US" dirty="0" err="1">
                <a:solidFill>
                  <a:srgbClr val="0F1115"/>
                </a:solidFill>
              </a:rPr>
              <a:t>системы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тяжелые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базы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где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каждая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миллисекунда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счету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простои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недопустимы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Выбирайте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Распределенную</a:t>
            </a:r>
            <a:r>
              <a:rPr lang="en-US" b="1" dirty="0">
                <a:solidFill>
                  <a:srgbClr val="0F1115"/>
                </a:solidFill>
              </a:rPr>
              <a:t> SAN, </a:t>
            </a:r>
            <a:r>
              <a:rPr lang="en-US" b="1" dirty="0" err="1">
                <a:solidFill>
                  <a:srgbClr val="0F1115"/>
                </a:solidFill>
              </a:rPr>
              <a:t>если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Вам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построить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большое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дешевое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легко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масштабируемое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больших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резервных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копий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виртуализации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общего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назначения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или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публичного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облака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где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пожертвовать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минимальной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ради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гибкости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стоимости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128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>
                <a:solidFill>
                  <a:srgbClr val="0F1115"/>
                </a:solidFill>
              </a:rPr>
              <a:t>Сравнение DAS, SAN и NAS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наглядно</a:t>
            </a:r>
            <a:r>
              <a:rPr lang="en-US">
                <a:solidFill>
                  <a:srgbClr val="0F1115"/>
                </a:solidFill>
              </a:rPr>
              <a:t> сравнивает три основные архитектуры систем хранения данных, показывая их ключевые различия.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Ключевой вывод</a:t>
            </a:r>
            <a:endParaRPr lang="ru-RU" dirty="0"/>
          </a:p>
          <a:p>
            <a:r>
              <a:rPr lang="en-US" dirty="0">
                <a:solidFill>
                  <a:srgbClr val="0F1115"/>
                </a:solidFill>
              </a:rPr>
              <a:t>Главное </a:t>
            </a:r>
            <a:r>
              <a:rPr lang="en-US" dirty="0" err="1">
                <a:solidFill>
                  <a:srgbClr val="0F1115"/>
                </a:solidFill>
              </a:rPr>
              <a:t>отличие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заключается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том</a:t>
            </a:r>
            <a:r>
              <a:rPr lang="en-US" dirty="0">
                <a:solidFill>
                  <a:srgbClr val="0F1115"/>
                </a:solidFill>
              </a:rPr>
              <a:t>, </a:t>
            </a: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передаются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кому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принадлежит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файловая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DAS и SAN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работают</a:t>
            </a:r>
            <a:r>
              <a:rPr lang="en-US" dirty="0">
                <a:solidFill>
                  <a:srgbClr val="0F1115"/>
                </a:solidFill>
              </a:rPr>
              <a:t> с </a:t>
            </a:r>
            <a:r>
              <a:rPr lang="en-US" b="1" dirty="0" err="1">
                <a:solidFill>
                  <a:srgbClr val="0F1115"/>
                </a:solidFill>
              </a:rPr>
              <a:t>блоками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(Block)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если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внутри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Файловая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находится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NAS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работает</a:t>
            </a:r>
            <a:r>
              <a:rPr lang="en-US" dirty="0">
                <a:solidFill>
                  <a:srgbClr val="0F1115"/>
                </a:solidFill>
              </a:rPr>
              <a:t> с </a:t>
            </a:r>
            <a:r>
              <a:rPr lang="en-US" b="1" dirty="0" err="1">
                <a:solidFill>
                  <a:srgbClr val="0F1115"/>
                </a:solidFill>
              </a:rPr>
              <a:t>файлами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папками</a:t>
            </a:r>
            <a:r>
              <a:rPr lang="en-US" b="1" dirty="0">
                <a:solidFill>
                  <a:srgbClr val="0F1115"/>
                </a:solidFill>
              </a:rPr>
              <a:t> (File)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Файловая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находится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устройстве</a:t>
            </a:r>
            <a:r>
              <a:rPr lang="en-US" dirty="0">
                <a:solidFill>
                  <a:srgbClr val="0F1115"/>
                </a:solidFill>
              </a:rPr>
              <a:t> NAS, а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обращается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ней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Детальное сравнение</a:t>
            </a:r>
            <a:endParaRPr lang="ru-RU" dirty="0"/>
          </a:p>
          <a:p>
            <a:r>
              <a:rPr lang="ru-RU" dirty="0"/>
              <a:t>Параметр</a:t>
            </a:r>
          </a:p>
          <a:p>
            <a:r>
              <a:rPr lang="ru-RU" dirty="0"/>
              <a:t>DAS (Direct-</a:t>
            </a:r>
            <a:r>
              <a:rPr lang="ru-RU" dirty="0" err="1"/>
              <a:t>Attached</a:t>
            </a:r>
            <a:r>
              <a:rPr lang="ru-RU" dirty="0"/>
              <a:t> Storage)</a:t>
            </a:r>
          </a:p>
          <a:p>
            <a:r>
              <a:rPr lang="ru-RU" dirty="0"/>
              <a:t>SAN (Storage Area Network)</a:t>
            </a:r>
          </a:p>
          <a:p>
            <a:r>
              <a:rPr lang="ru-RU" dirty="0"/>
              <a:t>NAS (Network </a:t>
            </a:r>
            <a:r>
              <a:rPr lang="ru-RU" dirty="0" err="1"/>
              <a:t>Attached</a:t>
            </a:r>
            <a:r>
              <a:rPr lang="ru-RU" dirty="0"/>
              <a:t> Storage)</a:t>
            </a:r>
          </a:p>
          <a:p>
            <a:r>
              <a:rPr lang="ru-RU" b="1" dirty="0"/>
              <a:t>Схема</a:t>
            </a:r>
            <a:endParaRPr lang="ru-RU" dirty="0"/>
          </a:p>
          <a:p>
            <a:r>
              <a:rPr lang="ru-RU" dirty="0"/>
              <a:t>[Сервер прилож.] ←(</a:t>
            </a:r>
            <a:r>
              <a:rPr lang="ru-RU" b="1" dirty="0"/>
              <a:t>Протокол</a:t>
            </a:r>
            <a:r>
              <a:rPr lang="ru-RU" dirty="0"/>
              <a:t>)→ [Файловая система]</a:t>
            </a:r>
          </a:p>
          <a:p>
            <a:r>
              <a:rPr lang="ru-RU" dirty="0"/>
              <a:t>[Сервер прилож.] ←(</a:t>
            </a:r>
            <a:r>
              <a:rPr lang="ru-RU" b="1" dirty="0"/>
              <a:t>Протокол</a:t>
            </a:r>
            <a:r>
              <a:rPr lang="ru-RU" dirty="0"/>
              <a:t>)→ [Файловая система]</a:t>
            </a:r>
          </a:p>
          <a:p>
            <a:r>
              <a:rPr lang="ru-RU" dirty="0"/>
              <a:t>[Сервер прилож.] ←(</a:t>
            </a:r>
            <a:r>
              <a:rPr lang="ru-RU" b="1" dirty="0"/>
              <a:t>Сетевой протокол</a:t>
            </a:r>
            <a:r>
              <a:rPr lang="ru-RU" dirty="0"/>
              <a:t>)→ [NAS-устройство]</a:t>
            </a:r>
          </a:p>
          <a:p>
            <a:r>
              <a:rPr lang="ru-RU" b="1" dirty="0"/>
              <a:t>Протокол доступа</a:t>
            </a:r>
            <a:endParaRPr lang="ru-RU" dirty="0"/>
          </a:p>
          <a:p>
            <a:r>
              <a:rPr lang="ru-RU" b="1" dirty="0"/>
              <a:t>SCSI, FC, SATA, SAS</a:t>
            </a:r>
            <a:r>
              <a:rPr lang="ru-RU" dirty="0"/>
              <a:t> (прямое соединение)</a:t>
            </a:r>
          </a:p>
          <a:p>
            <a:r>
              <a:rPr lang="ru-RU" b="1" dirty="0"/>
              <a:t>FC, </a:t>
            </a:r>
            <a:r>
              <a:rPr lang="ru-RU" b="1" dirty="0" err="1"/>
              <a:t>iSCSI</a:t>
            </a:r>
            <a:r>
              <a:rPr lang="ru-RU" dirty="0"/>
              <a:t> (по сети)</a:t>
            </a:r>
          </a:p>
          <a:p>
            <a:r>
              <a:rPr lang="ru-RU" b="1" dirty="0"/>
              <a:t>NFS, CIFS/SMB</a:t>
            </a:r>
            <a:r>
              <a:rPr lang="ru-RU" dirty="0"/>
              <a:t> (поверх TCP/IP)</a:t>
            </a:r>
          </a:p>
          <a:p>
            <a:r>
              <a:rPr lang="ru-RU" b="1" dirty="0"/>
              <a:t>Тип передачи данных</a:t>
            </a:r>
            <a:endParaRPr lang="ru-RU" dirty="0"/>
          </a:p>
          <a:p>
            <a:r>
              <a:rPr lang="ru-RU" b="1" dirty="0"/>
              <a:t>Блочный (Block)</a:t>
            </a:r>
            <a:endParaRPr lang="ru-RU" dirty="0"/>
          </a:p>
          <a:p>
            <a:r>
              <a:rPr lang="ru-RU" b="1" dirty="0"/>
              <a:t>Блочный (Block)</a:t>
            </a:r>
            <a:endParaRPr lang="ru-RU" dirty="0"/>
          </a:p>
          <a:p>
            <a:r>
              <a:rPr lang="ru-RU" b="1" dirty="0"/>
              <a:t>Файловый (File)</a:t>
            </a:r>
            <a:endParaRPr lang="ru-RU" dirty="0"/>
          </a:p>
          <a:p>
            <a:r>
              <a:rPr lang="ru-RU" b="1" dirty="0"/>
              <a:t>Типичные сценарии использования</a:t>
            </a:r>
            <a:endParaRPr lang="ru-RU" dirty="0"/>
          </a:p>
          <a:p>
            <a:r>
              <a:rPr lang="ru-RU" b="1" dirty="0"/>
              <a:t>JBOD</a:t>
            </a:r>
            <a:r>
              <a:rPr lang="ru-RU" dirty="0"/>
              <a:t> для отдельного сервера, внешний диск-массив, прямое подключение</a:t>
            </a:r>
          </a:p>
          <a:p>
            <a:r>
              <a:rPr lang="ru-RU" b="1" dirty="0"/>
              <a:t>Базы данных, виртуализация</a:t>
            </a:r>
            <a:r>
              <a:rPr lang="ru-RU" dirty="0"/>
              <a:t> — везде, где нужна высокая производительность и низкая задержка</a:t>
            </a:r>
          </a:p>
          <a:p>
            <a:r>
              <a:rPr lang="ru-RU" b="1" dirty="0"/>
              <a:t>Файловый общий доступ</a:t>
            </a:r>
            <a:r>
              <a:rPr lang="ru-RU" dirty="0"/>
              <a:t>, домашние медиа-хранилища, совместная работа с документами</a:t>
            </a:r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Простыми словами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DAS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личный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сейф</a:t>
            </a:r>
            <a:r>
              <a:rPr lang="en-US" b="1" dirty="0">
                <a:solidFill>
                  <a:srgbClr val="0F1115"/>
                </a:solidFill>
              </a:rPr>
              <a:t>" </a:t>
            </a:r>
            <a:r>
              <a:rPr lang="en-US" b="1" dirty="0" err="1">
                <a:solidFill>
                  <a:srgbClr val="0F1115"/>
                </a:solidFill>
              </a:rPr>
              <a:t>сервера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Диск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массив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напрямую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серверу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внешний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жесткий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компьютеру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Высокая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простота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нельзя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легко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разделить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другими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SAN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складская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логистическая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сеть</a:t>
            </a:r>
            <a:r>
              <a:rPr lang="en-US" b="1" dirty="0">
                <a:solidFill>
                  <a:srgbClr val="0F1115"/>
                </a:solidFill>
              </a:rPr>
              <a:t>".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Создается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выделенная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высокоскоростная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сеть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частная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дорога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грузовиков</a:t>
            </a:r>
            <a:r>
              <a:rPr lang="en-US" dirty="0">
                <a:solidFill>
                  <a:srgbClr val="0F1115"/>
                </a:solidFill>
              </a:rPr>
              <a:t>), к </a:t>
            </a:r>
            <a:r>
              <a:rPr lang="en-US" dirty="0" err="1">
                <a:solidFill>
                  <a:srgbClr val="0F1115"/>
                </a:solidFill>
              </a:rPr>
              <a:t>которой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множество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Каждый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видит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удаленные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собственные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сам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управляет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них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создает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файловую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систему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Высокая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гибкость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возможность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разделять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многими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Сложность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высокая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стоимость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NAS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файловый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сервер</a:t>
            </a:r>
            <a:r>
              <a:rPr lang="en-US" b="1" dirty="0">
                <a:solidFill>
                  <a:srgbClr val="0F1115"/>
                </a:solidFill>
              </a:rPr>
              <a:t>" </a:t>
            </a:r>
            <a:r>
              <a:rPr lang="en-US" b="1" dirty="0" err="1">
                <a:solidFill>
                  <a:srgbClr val="0F1115"/>
                </a:solidFill>
              </a:rPr>
              <a:t>или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облачная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папка</a:t>
            </a:r>
            <a:r>
              <a:rPr lang="en-US" b="1" dirty="0">
                <a:solidFill>
                  <a:srgbClr val="0F1115"/>
                </a:solidFill>
              </a:rPr>
              <a:t>" в </a:t>
            </a:r>
            <a:r>
              <a:rPr lang="en-US" b="1" dirty="0" err="1">
                <a:solidFill>
                  <a:srgbClr val="0F1115"/>
                </a:solidFill>
              </a:rPr>
              <a:t>сети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самостоятельное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своей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файловой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системой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Вы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подключаетесь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нему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обычной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работаете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файлами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папками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 </a:t>
            </a:r>
            <a:r>
              <a:rPr lang="en-US" dirty="0">
                <a:solidFill>
                  <a:srgbClr val="0F1115"/>
                </a:solidFill>
                <a:hlinkClick r:id="rId3"/>
              </a:rPr>
              <a:t>\\NAS\Shared_Folder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Простота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легкость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общего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централизованное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управление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файлами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ниже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чем</a:t>
            </a:r>
            <a:r>
              <a:rPr lang="en-US" dirty="0">
                <a:solidFill>
                  <a:srgbClr val="0F1115"/>
                </a:solidFill>
              </a:rPr>
              <a:t> у SAN, </a:t>
            </a:r>
            <a:r>
              <a:rPr lang="en-US" dirty="0" err="1">
                <a:solidFill>
                  <a:srgbClr val="0F1115"/>
                </a:solidFill>
              </a:rPr>
              <a:t>так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накладные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расходы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файловые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протоколы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640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 </a:t>
            </a:r>
            <a:r>
              <a:rPr lang="en-US" dirty="0" err="1"/>
              <a:t>Сеть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SAN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338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/>
              <a:t>Сетевая инфраструктура SAN (SAN Storage Networking)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показывает</a:t>
            </a:r>
            <a:r>
              <a:rPr lang="en-US">
                <a:solidFill>
                  <a:srgbClr val="0F1115"/>
                </a:solidFill>
              </a:rPr>
              <a:t>, из каких компонентов состоит типичная SAN и как через них проходит путь данных (I/O stack).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/>
              <a:t>1. Три основных слоя SAN</a:t>
            </a:r>
            <a:endParaRPr lang="ru-RU"/>
          </a:p>
          <a:p>
            <a:r>
              <a:rPr lang="en-US" dirty="0" err="1">
                <a:solidFill>
                  <a:srgbClr val="0F1115"/>
                </a:solidFill>
              </a:rPr>
              <a:t>Схема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разделена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ключевых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уровня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r>
              <a:rPr lang="en-US" b="1" dirty="0">
                <a:solidFill>
                  <a:srgbClr val="0F1115"/>
                </a:solidFill>
              </a:rPr>
              <a:t>а) </a:t>
            </a:r>
            <a:r>
              <a:rPr lang="en-US" b="1" dirty="0" err="1">
                <a:solidFill>
                  <a:srgbClr val="0F1115"/>
                </a:solidFill>
              </a:rPr>
              <a:t>Слой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серверов</a:t>
            </a:r>
            <a:r>
              <a:rPr lang="en-US" b="1" dirty="0">
                <a:solidFill>
                  <a:srgbClr val="0F1115"/>
                </a:solidFill>
              </a:rPr>
              <a:t> (Host layer)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Что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Серверы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хосты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которым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данным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Компоненты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Различные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операционные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системы</a:t>
            </a:r>
            <a:r>
              <a:rPr lang="en-US" dirty="0">
                <a:solidFill>
                  <a:srgbClr val="0F1115"/>
                </a:solidFill>
              </a:rPr>
              <a:t>: </a:t>
            </a:r>
            <a:r>
              <a:rPr lang="en-US" b="1" dirty="0">
                <a:solidFill>
                  <a:srgbClr val="0F1115"/>
                </a:solidFill>
              </a:rPr>
              <a:t>Windows, Linux, AIX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HBA (Host Bus Adapter)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специализированная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карта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устанавливается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FC-SAN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FC HBA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IP-SAN — </a:t>
            </a:r>
            <a:r>
              <a:rPr lang="en-US" b="1" dirty="0">
                <a:solidFill>
                  <a:srgbClr val="0F1115"/>
                </a:solidFill>
              </a:rPr>
              <a:t>iSCSI HBA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обычная</a:t>
            </a:r>
            <a:r>
              <a:rPr lang="en-US" dirty="0">
                <a:solidFill>
                  <a:srgbClr val="0F1115"/>
                </a:solidFill>
              </a:rPr>
              <a:t> Ethernet-</a:t>
            </a:r>
            <a:r>
              <a:rPr lang="en-US" dirty="0" err="1">
                <a:solidFill>
                  <a:srgbClr val="0F1115"/>
                </a:solidFill>
              </a:rPr>
              <a:t>карта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поддержкой</a:t>
            </a:r>
            <a:r>
              <a:rPr lang="en-US" dirty="0">
                <a:solidFill>
                  <a:srgbClr val="0F1115"/>
                </a:solidFill>
              </a:rPr>
              <a:t> iSCSI Offload.</a:t>
            </a:r>
            <a:endParaRPr lang="ru-RU" dirty="0"/>
          </a:p>
          <a:p>
            <a:pPr lvl="1"/>
            <a:r>
              <a:rPr lang="en-US" b="1" dirty="0">
                <a:solidFill>
                  <a:srgbClr val="0F1115"/>
                </a:solidFill>
              </a:rPr>
              <a:t>б) </a:t>
            </a:r>
            <a:r>
              <a:rPr lang="en-US" b="1" dirty="0" err="1">
                <a:solidFill>
                  <a:srgbClr val="0F1115"/>
                </a:solidFill>
              </a:rPr>
              <a:t>Коммутирующий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слой</a:t>
            </a:r>
            <a:r>
              <a:rPr lang="en-US" b="1" dirty="0">
                <a:solidFill>
                  <a:srgbClr val="0F1115"/>
                </a:solidFill>
              </a:rPr>
              <a:t> (Fabric layer)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Что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"</a:t>
            </a:r>
            <a:r>
              <a:rPr lang="en-US" dirty="0" err="1">
                <a:solidFill>
                  <a:srgbClr val="0F1115"/>
                </a:solidFill>
              </a:rPr>
              <a:t>Нервная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" SAN,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множество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множеством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Компоненты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SAN-</a:t>
            </a:r>
            <a:r>
              <a:rPr lang="en-US" b="1" dirty="0" err="1">
                <a:solidFill>
                  <a:srgbClr val="0F1115"/>
                </a:solidFill>
              </a:rPr>
              <a:t>коммутаторы</a:t>
            </a:r>
            <a:r>
              <a:rPr lang="en-US" dirty="0">
                <a:solidFill>
                  <a:srgbClr val="0F1115"/>
                </a:solidFill>
              </a:rPr>
              <a:t> (FC-</a:t>
            </a:r>
            <a:r>
              <a:rPr lang="en-US" dirty="0" err="1">
                <a:solidFill>
                  <a:srgbClr val="0F1115"/>
                </a:solidFill>
              </a:rPr>
              <a:t>свитчи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Ethernet-</a:t>
            </a:r>
            <a:r>
              <a:rPr lang="en-US" dirty="0" err="1">
                <a:solidFill>
                  <a:srgbClr val="0F1115"/>
                </a:solidFill>
              </a:rPr>
              <a:t>свитчи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iSCSI).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Кабели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оптические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FC, </a:t>
            </a:r>
            <a:r>
              <a:rPr lang="en-US" dirty="0" err="1">
                <a:solidFill>
                  <a:srgbClr val="0F1115"/>
                </a:solidFill>
              </a:rPr>
              <a:t>медные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Ethernet).</a:t>
            </a:r>
            <a:endParaRPr lang="ru-RU" dirty="0"/>
          </a:p>
          <a:p>
            <a:pPr lvl="1"/>
            <a:r>
              <a:rPr lang="en-US" b="1" dirty="0">
                <a:solidFill>
                  <a:srgbClr val="0F1115"/>
                </a:solidFill>
              </a:rPr>
              <a:t>в) </a:t>
            </a:r>
            <a:r>
              <a:rPr lang="en-US" b="1" dirty="0" err="1">
                <a:solidFill>
                  <a:srgbClr val="0F1115"/>
                </a:solidFill>
              </a:rPr>
              <a:t>Слой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 (Storage layer)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Что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Собственно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(Storage Array).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Компоненты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Front-end interface module: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Модули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подключаются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 SAN (</a:t>
            </a:r>
            <a:r>
              <a:rPr lang="en-US" dirty="0" err="1">
                <a:solidFill>
                  <a:srgbClr val="0F1115"/>
                </a:solidFill>
              </a:rPr>
              <a:t>аналогичны</a:t>
            </a:r>
            <a:r>
              <a:rPr lang="en-US" dirty="0">
                <a:solidFill>
                  <a:srgbClr val="0F1115"/>
                </a:solidFill>
              </a:rPr>
              <a:t> HBA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стороне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Storage controller ("</a:t>
            </a:r>
            <a:r>
              <a:rPr lang="en-US" b="1" dirty="0" err="1">
                <a:solidFill>
                  <a:srgbClr val="0F1115"/>
                </a:solidFill>
              </a:rPr>
              <a:t>мозги</a:t>
            </a:r>
            <a:r>
              <a:rPr lang="en-US" b="1" dirty="0">
                <a:solidFill>
                  <a:srgbClr val="0F1115"/>
                </a:solidFill>
              </a:rPr>
              <a:t>" </a:t>
            </a:r>
            <a:r>
              <a:rPr lang="en-US" b="1" dirty="0" err="1">
                <a:solidFill>
                  <a:srgbClr val="0F1115"/>
                </a:solidFill>
              </a:rPr>
              <a:t>массива</a:t>
            </a:r>
            <a:r>
              <a:rPr lang="en-US" b="1" dirty="0">
                <a:solidFill>
                  <a:srgbClr val="0F1115"/>
                </a:solidFill>
              </a:rPr>
              <a:t>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Обрабатывает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ввода-вывода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управляет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кэшем</a:t>
            </a:r>
            <a:r>
              <a:rPr lang="en-US" dirty="0">
                <a:solidFill>
                  <a:srgbClr val="0F1115"/>
                </a:solidFill>
              </a:rPr>
              <a:t>, RAID.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Storage cache: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Быстрая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память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обычно</a:t>
            </a:r>
            <a:r>
              <a:rPr lang="en-US" dirty="0">
                <a:solidFill>
                  <a:srgbClr val="0F1115"/>
                </a:solidFill>
              </a:rPr>
              <a:t> DRAM)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ускорения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чтения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Диски</a:t>
            </a:r>
            <a:r>
              <a:rPr lang="en-US" b="1" dirty="0">
                <a:solidFill>
                  <a:srgbClr val="0F1115"/>
                </a:solidFill>
              </a:rPr>
              <a:t> (Disk):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Физические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носители</a:t>
            </a:r>
            <a:r>
              <a:rPr lang="en-US" dirty="0">
                <a:solidFill>
                  <a:srgbClr val="0F1115"/>
                </a:solidFill>
              </a:rPr>
              <a:t> (HDD, SSD), </a:t>
            </a:r>
            <a:r>
              <a:rPr lang="en-US" dirty="0" err="1">
                <a:solidFill>
                  <a:srgbClr val="0F1115"/>
                </a:solidFill>
              </a:rPr>
              <a:t>объединенные</a:t>
            </a:r>
            <a:r>
              <a:rPr lang="en-US" dirty="0">
                <a:solidFill>
                  <a:srgbClr val="0F1115"/>
                </a:solidFill>
              </a:rPr>
              <a:t> в RAID-</a:t>
            </a:r>
            <a:r>
              <a:rPr lang="en-US" dirty="0" err="1">
                <a:solidFill>
                  <a:srgbClr val="0F1115"/>
                </a:solidFill>
              </a:rPr>
              <a:t>группы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Disk enclosure: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Корзины</a:t>
            </a:r>
            <a:r>
              <a:rPr lang="en-US" dirty="0">
                <a:solidFill>
                  <a:srgbClr val="0F1115"/>
                </a:solidFill>
              </a:rPr>
              <a:t> (JBOD), в </a:t>
            </a:r>
            <a:r>
              <a:rPr lang="en-US" dirty="0" err="1">
                <a:solidFill>
                  <a:srgbClr val="0F1115"/>
                </a:solidFill>
              </a:rPr>
              <a:t>которых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размещаются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Внутренняя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шина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Соединение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контроллерами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дисковыми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корзинами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чаще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SAS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ru-RU" b="1" dirty="0"/>
              <a:t>2. Стек ввода-вывода (I/O </a:t>
            </a:r>
            <a:r>
              <a:rPr lang="ru-RU" b="1" dirty="0" err="1"/>
              <a:t>Stack</a:t>
            </a:r>
            <a:r>
              <a:rPr lang="ru-RU" b="1" dirty="0"/>
              <a:t>)</a:t>
            </a:r>
            <a:endParaRPr lang="ru-RU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логическая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цепочка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проходит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команда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"</a:t>
            </a:r>
            <a:r>
              <a:rPr lang="en-US" dirty="0" err="1">
                <a:solidFill>
                  <a:srgbClr val="0F1115"/>
                </a:solidFill>
              </a:rPr>
              <a:t>записать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")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приложения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Приложение</a:t>
            </a:r>
            <a:r>
              <a:rPr lang="en-US" b="1" dirty="0">
                <a:solidFill>
                  <a:srgbClr val="0F1115"/>
                </a:solidFill>
              </a:rPr>
              <a:t> (Application):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база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хочет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прочитать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информацию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Файловая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система</a:t>
            </a:r>
            <a:r>
              <a:rPr lang="en-US" b="1" dirty="0">
                <a:solidFill>
                  <a:srgbClr val="0F1115"/>
                </a:solidFill>
              </a:rPr>
              <a:t> (File system):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Преобразует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запрос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открой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файл</a:t>
            </a:r>
            <a:r>
              <a:rPr lang="en-US" dirty="0">
                <a:solidFill>
                  <a:srgbClr val="0F1115"/>
                </a:solidFill>
              </a:rPr>
              <a:t>" в </a:t>
            </a:r>
            <a:r>
              <a:rPr lang="en-US" dirty="0" err="1">
                <a:solidFill>
                  <a:srgbClr val="0F1115"/>
                </a:solidFill>
              </a:rPr>
              <a:t>операции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блоками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NTFS, ext4).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Управление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томами</a:t>
            </a:r>
            <a:r>
              <a:rPr lang="en-US" b="1" dirty="0">
                <a:solidFill>
                  <a:srgbClr val="0F1115"/>
                </a:solidFill>
              </a:rPr>
              <a:t> (Volume management):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Работает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логическими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томами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разделами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могут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объединять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несколько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дисков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LVM в Linux).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Программное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обеспечение</a:t>
            </a:r>
            <a:r>
              <a:rPr lang="en-US" b="1" dirty="0">
                <a:solidFill>
                  <a:srgbClr val="0F1115"/>
                </a:solidFill>
              </a:rPr>
              <a:t> multipathing (Multipathing software):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отказоустойчивость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балансировку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нагрузки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используя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несколько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путей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разные</a:t>
            </a:r>
            <a:r>
              <a:rPr lang="en-US" dirty="0">
                <a:solidFill>
                  <a:srgbClr val="0F1115"/>
                </a:solidFill>
              </a:rPr>
              <a:t> HBA и </a:t>
            </a:r>
            <a:r>
              <a:rPr lang="en-US" dirty="0" err="1">
                <a:solidFill>
                  <a:srgbClr val="0F1115"/>
                </a:solidFill>
              </a:rPr>
              <a:t>свитчи</a:t>
            </a:r>
            <a:r>
              <a:rPr lang="en-US" dirty="0">
                <a:solidFill>
                  <a:srgbClr val="0F1115"/>
                </a:solidFill>
              </a:rPr>
              <a:t>) к </a:t>
            </a:r>
            <a:r>
              <a:rPr lang="en-US" dirty="0" err="1">
                <a:solidFill>
                  <a:srgbClr val="0F1115"/>
                </a:solidFill>
              </a:rPr>
              <a:t>одному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тому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диску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Аппаратный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драйвер</a:t>
            </a:r>
            <a:r>
              <a:rPr lang="en-US" b="1" dirty="0">
                <a:solidFill>
                  <a:srgbClr val="0F1115"/>
                </a:solidFill>
              </a:rPr>
              <a:t> (Hardware drive):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Драйвер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HBA,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HBA: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Аппаратный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адаптер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отправляет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сеть</a:t>
            </a:r>
            <a:r>
              <a:rPr lang="en-US" dirty="0">
                <a:solidFill>
                  <a:srgbClr val="0F1115"/>
                </a:solidFill>
              </a:rPr>
              <a:t> SAN.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r>
              <a:rPr lang="ru-RU" b="1" dirty="0"/>
              <a:t>Как это работает вместе</a:t>
            </a:r>
            <a:endParaRPr lang="ru-RU"/>
          </a:p>
          <a:p>
            <a:r>
              <a:rPr lang="en-US" b="1" dirty="0" err="1">
                <a:solidFill>
                  <a:srgbClr val="0F1115"/>
                </a:solidFill>
              </a:rPr>
              <a:t>Пример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запроса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запись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Приложение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сервере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решает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проходят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весь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I/O Stack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 (ФС -&gt; </a:t>
            </a:r>
            <a:r>
              <a:rPr lang="en-US" dirty="0" err="1">
                <a:solidFill>
                  <a:srgbClr val="0F1115"/>
                </a:solidFill>
              </a:rPr>
              <a:t>Менеджер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томов</a:t>
            </a:r>
            <a:r>
              <a:rPr lang="en-US" dirty="0">
                <a:solidFill>
                  <a:srgbClr val="0F1115"/>
                </a:solidFill>
              </a:rPr>
              <a:t> -&gt; Multipathing -&gt; </a:t>
            </a:r>
            <a:r>
              <a:rPr lang="en-US" dirty="0" err="1">
                <a:solidFill>
                  <a:srgbClr val="0F1115"/>
                </a:solidFill>
              </a:rPr>
              <a:t>Драйвер</a:t>
            </a:r>
            <a:r>
              <a:rPr lang="en-US" dirty="0">
                <a:solidFill>
                  <a:srgbClr val="0F1115"/>
                </a:solidFill>
              </a:rPr>
              <a:t> -&gt; </a:t>
            </a:r>
            <a:r>
              <a:rPr lang="en-US" b="1" dirty="0">
                <a:solidFill>
                  <a:srgbClr val="0F1115"/>
                </a:solidFill>
              </a:rPr>
              <a:t>HBA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HBA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отправляет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кабель</a:t>
            </a:r>
            <a:r>
              <a:rPr lang="en-US" dirty="0">
                <a:solidFill>
                  <a:srgbClr val="0F1115"/>
                </a:solidFill>
              </a:rPr>
              <a:t> в </a:t>
            </a:r>
            <a:r>
              <a:rPr lang="en-US" b="1" dirty="0">
                <a:solidFill>
                  <a:srgbClr val="0F1115"/>
                </a:solidFill>
              </a:rPr>
              <a:t>SAN-</a:t>
            </a:r>
            <a:r>
              <a:rPr lang="en-US" b="1" dirty="0" err="1">
                <a:solidFill>
                  <a:srgbClr val="0F1115"/>
                </a:solidFill>
              </a:rPr>
              <a:t>коммутатор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Коммутатор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направляет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трафик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нужный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Front-end interface module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системы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поступают</a:t>
            </a:r>
            <a:r>
              <a:rPr lang="en-US" dirty="0">
                <a:solidFill>
                  <a:srgbClr val="0F1115"/>
                </a:solidFill>
              </a:rPr>
              <a:t> в </a:t>
            </a:r>
            <a:r>
              <a:rPr lang="en-US" b="1" dirty="0" err="1">
                <a:solidFill>
                  <a:srgbClr val="0F1115"/>
                </a:solidFill>
              </a:rPr>
              <a:t>контроллер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помещает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быстрый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кэш</a:t>
            </a:r>
            <a:r>
              <a:rPr lang="en-US" dirty="0">
                <a:solidFill>
                  <a:srgbClr val="0F1115"/>
                </a:solidFill>
              </a:rPr>
              <a:t> (и </a:t>
            </a:r>
            <a:r>
              <a:rPr lang="en-US" dirty="0" err="1">
                <a:solidFill>
                  <a:srgbClr val="0F1115"/>
                </a:solidFill>
              </a:rPr>
              <a:t>сразу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подтверждает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получение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серверу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Затем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контроллер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кэша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диски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внутреннюю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шину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b="1" dirty="0">
                <a:solidFill>
                  <a:srgbClr val="0F1115"/>
                </a:solidFill>
              </a:rPr>
              <a:t>SAS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673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>
                <a:solidFill>
                  <a:srgbClr val="0F1115"/>
                </a:solidFill>
              </a:rPr>
              <a:t>Коммутация в SAN — Коммутатор (Switch)</a:t>
            </a:r>
            <a:endParaRPr lang="en-US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объясняет</a:t>
            </a:r>
            <a:r>
              <a:rPr lang="en-US">
                <a:solidFill>
                  <a:srgbClr val="0F1115"/>
                </a:solidFill>
              </a:rPr>
              <a:t> ключевую роль коммутаторов в сети хранения данных.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Ключевая идея</a:t>
            </a:r>
            <a:endParaRPr lang="en-US"/>
          </a:p>
          <a:p>
            <a:r>
              <a:rPr lang="en-US" b="1" dirty="0">
                <a:solidFill>
                  <a:srgbClr val="0F1115"/>
                </a:solidFill>
              </a:rPr>
              <a:t>SAN-</a:t>
            </a:r>
            <a:r>
              <a:rPr lang="en-US" b="1" dirty="0" err="1">
                <a:solidFill>
                  <a:srgbClr val="0F1115"/>
                </a:solidFill>
              </a:rPr>
              <a:t>коммутатор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мозг</a:t>
            </a:r>
            <a:r>
              <a:rPr lang="en-US" b="1" dirty="0">
                <a:solidFill>
                  <a:srgbClr val="0F1115"/>
                </a:solidFill>
              </a:rPr>
              <a:t>" и "</a:t>
            </a:r>
            <a:r>
              <a:rPr lang="en-US" b="1" dirty="0" err="1">
                <a:solidFill>
                  <a:srgbClr val="0F1115"/>
                </a:solidFill>
              </a:rPr>
              <a:t>центральный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узел</a:t>
            </a:r>
            <a:r>
              <a:rPr lang="en-US" b="1" dirty="0">
                <a:solidFill>
                  <a:srgbClr val="0F1115"/>
                </a:solidFill>
              </a:rPr>
              <a:t>" </a:t>
            </a:r>
            <a:r>
              <a:rPr lang="en-US" b="1" dirty="0" err="1">
                <a:solidFill>
                  <a:srgbClr val="0F1115"/>
                </a:solidFill>
              </a:rPr>
              <a:t>сети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устройства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предоставляет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интеллектуальные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сервисы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управления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инфраструктурой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Роли и </a:t>
            </a:r>
            <a:r>
              <a:rPr lang="en-US" b="1" dirty="0" err="1">
                <a:solidFill>
                  <a:srgbClr val="0F1115"/>
                </a:solidFill>
              </a:rPr>
              <a:t>функции</a:t>
            </a:r>
            <a:r>
              <a:rPr lang="en-US" b="1" dirty="0">
                <a:solidFill>
                  <a:srgbClr val="0F1115"/>
                </a:solidFill>
              </a:rPr>
              <a:t> SAN-</a:t>
            </a:r>
            <a:r>
              <a:rPr lang="en-US" b="1" dirty="0" err="1">
                <a:solidFill>
                  <a:srgbClr val="0F1115"/>
                </a:solidFill>
              </a:rPr>
              <a:t>коммутатора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Ядро</a:t>
            </a:r>
            <a:r>
              <a:rPr lang="en-US" b="1" dirty="0">
                <a:solidFill>
                  <a:srgbClr val="0F1115"/>
                </a:solidFill>
              </a:rPr>
              <a:t> SAN: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центральным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компонентом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соединяющим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серверы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системы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Многоканальные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соединения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автоматическое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соединение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многие-ко-многим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подключенными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Служба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имён</a:t>
            </a:r>
            <a:r>
              <a:rPr lang="en-US" b="1" dirty="0">
                <a:solidFill>
                  <a:srgbClr val="0F1115"/>
                </a:solidFill>
              </a:rPr>
              <a:t> (Name Lookup):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Выполняет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роль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телефонного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справочника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SAN. </a:t>
            </a:r>
            <a:r>
              <a:rPr lang="en-US" dirty="0" err="1">
                <a:solidFill>
                  <a:srgbClr val="0F1115"/>
                </a:solidFill>
              </a:rPr>
              <a:t>Когда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запрашивает</a:t>
            </a:r>
            <a:r>
              <a:rPr lang="en-US" dirty="0">
                <a:solidFill>
                  <a:srgbClr val="0F1115"/>
                </a:solidFill>
              </a:rPr>
              <a:t> у </a:t>
            </a:r>
            <a:r>
              <a:rPr lang="en-US" dirty="0" err="1">
                <a:solidFill>
                  <a:srgbClr val="0F1115"/>
                </a:solidFill>
              </a:rPr>
              <a:t>коммутатора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адрес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 (WWN — World Wide Name).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Безопасность</a:t>
            </a:r>
            <a:r>
              <a:rPr lang="en-US" b="1" dirty="0">
                <a:solidFill>
                  <a:srgbClr val="0F1115"/>
                </a:solidFill>
              </a:rPr>
              <a:t> (Security):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настраивать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политики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доступа</a:t>
            </a:r>
            <a:r>
              <a:rPr lang="en-US" dirty="0">
                <a:solidFill>
                  <a:srgbClr val="0F1115"/>
                </a:solidFill>
              </a:rPr>
              <a:t> (Zoning), </a:t>
            </a:r>
            <a:r>
              <a:rPr lang="en-US" dirty="0" err="1">
                <a:solidFill>
                  <a:srgbClr val="0F1115"/>
                </a:solidFill>
              </a:rPr>
              <a:t>чтобы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видел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разрешено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видеть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Резервирование</a:t>
            </a:r>
            <a:r>
              <a:rPr lang="en-US" b="1" dirty="0">
                <a:solidFill>
                  <a:srgbClr val="0F1115"/>
                </a:solidFill>
              </a:rPr>
              <a:t> (Redundancy):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отказоустойчивость</a:t>
            </a:r>
            <a:r>
              <a:rPr lang="en-US" dirty="0">
                <a:solidFill>
                  <a:srgbClr val="0F1115"/>
                </a:solidFill>
              </a:rPr>
              <a:t>. В </a:t>
            </a:r>
            <a:r>
              <a:rPr lang="en-US" dirty="0" err="1">
                <a:solidFill>
                  <a:srgbClr val="0F1115"/>
                </a:solidFill>
              </a:rPr>
              <a:t>типовой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схеме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независимых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коммутатора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резервных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путей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Типы </a:t>
            </a:r>
            <a:r>
              <a:rPr lang="en-US" b="1" dirty="0" err="1">
                <a:solidFill>
                  <a:srgbClr val="0F1115"/>
                </a:solidFill>
              </a:rPr>
              <a:t>коммутаторов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вендоры</a:t>
            </a:r>
            <a:endParaRPr lang="en-US" dirty="0" err="1"/>
          </a:p>
          <a:p>
            <a:r>
              <a:rPr lang="en-US" dirty="0" err="1">
                <a:solidFill>
                  <a:srgbClr val="0F1115"/>
                </a:solidFill>
              </a:rPr>
              <a:t>Слайд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показывает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тип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коммутатора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зависит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выбранного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</a:t>
            </a:r>
            <a:r>
              <a:rPr lang="en-US" dirty="0">
                <a:solidFill>
                  <a:srgbClr val="0F1115"/>
                </a:solidFill>
              </a:rPr>
              <a:t> SAN: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 Switch: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распространенный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тип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классических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высокопроизводительных</a:t>
            </a:r>
            <a:r>
              <a:rPr lang="en-US" dirty="0">
                <a:solidFill>
                  <a:srgbClr val="0F1115"/>
                </a:solidFill>
              </a:rPr>
              <a:t> SAN.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IB Switch (InfiniBand):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InfiniBand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средах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экстремальными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требованиями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пропускной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способности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низкой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задержке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HPC, </a:t>
            </a:r>
            <a:r>
              <a:rPr lang="en-US" dirty="0" err="1">
                <a:solidFill>
                  <a:srgbClr val="0F1115"/>
                </a:solidFill>
              </a:rPr>
              <a:t>суперкомпьютеры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IP Switch: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iSCSI</a:t>
            </a:r>
            <a:r>
              <a:rPr lang="en-US" dirty="0">
                <a:solidFill>
                  <a:srgbClr val="0F1115"/>
                </a:solidFill>
              </a:rPr>
              <a:t> и </a:t>
            </a:r>
            <a:r>
              <a:rPr lang="en-US" b="1" dirty="0" err="1">
                <a:solidFill>
                  <a:srgbClr val="0F1115"/>
                </a:solidFill>
              </a:rPr>
              <a:t>FCoE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сути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стандартные</a:t>
            </a:r>
            <a:r>
              <a:rPr lang="en-US" dirty="0">
                <a:solidFill>
                  <a:srgbClr val="0F1115"/>
                </a:solidFill>
              </a:rPr>
              <a:t> Ethernet-</a:t>
            </a:r>
            <a:r>
              <a:rPr lang="en-US" dirty="0" err="1">
                <a:solidFill>
                  <a:srgbClr val="0F1115"/>
                </a:solidFill>
              </a:rPr>
              <a:t>коммутаторы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часто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улучшенными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характеристиками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Основные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производители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Broadcom: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ранее</a:t>
            </a:r>
            <a:r>
              <a:rPr lang="en-US" dirty="0">
                <a:solidFill>
                  <a:srgbClr val="0F1115"/>
                </a:solidFill>
              </a:rPr>
              <a:t> Brocade) — </a:t>
            </a:r>
            <a:r>
              <a:rPr lang="en-US" dirty="0" err="1">
                <a:solidFill>
                  <a:srgbClr val="0F1115"/>
                </a:solidFill>
              </a:rPr>
              <a:t>один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лидеров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рынке</a:t>
            </a:r>
            <a:r>
              <a:rPr lang="en-US" dirty="0">
                <a:solidFill>
                  <a:srgbClr val="0F1115"/>
                </a:solidFill>
              </a:rPr>
              <a:t> FC-</a:t>
            </a:r>
            <a:r>
              <a:rPr lang="en-US" dirty="0" err="1">
                <a:solidFill>
                  <a:srgbClr val="0F1115"/>
                </a:solidFill>
              </a:rPr>
              <a:t>коммутаторов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Cisco: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Другой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гигант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предлагающий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решения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FC, </a:t>
            </a:r>
            <a:r>
              <a:rPr lang="en-US" dirty="0" err="1">
                <a:solidFill>
                  <a:srgbClr val="0F1115"/>
                </a:solidFill>
              </a:rPr>
              <a:t>FCoE</a:t>
            </a:r>
            <a:r>
              <a:rPr lang="en-US" dirty="0">
                <a:solidFill>
                  <a:srgbClr val="0F1115"/>
                </a:solidFill>
              </a:rPr>
              <a:t> и IP.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Mellanox (</a:t>
            </a:r>
            <a:r>
              <a:rPr lang="en-US" b="1" dirty="0" err="1">
                <a:solidFill>
                  <a:srgbClr val="0F1115"/>
                </a:solidFill>
              </a:rPr>
              <a:t>ныне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часть</a:t>
            </a:r>
            <a:r>
              <a:rPr lang="en-US" b="1" dirty="0">
                <a:solidFill>
                  <a:srgbClr val="0F1115"/>
                </a:solidFill>
              </a:rPr>
              <a:t> NVIDIA):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Лидер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области</a:t>
            </a:r>
            <a:r>
              <a:rPr lang="en-US" dirty="0">
                <a:solidFill>
                  <a:srgbClr val="0F1115"/>
                </a:solidFill>
              </a:rPr>
              <a:t> InfiniBand и </a:t>
            </a:r>
            <a:r>
              <a:rPr lang="en-US" dirty="0" err="1">
                <a:solidFill>
                  <a:srgbClr val="0F1115"/>
                </a:solidFill>
              </a:rPr>
              <a:t>высокоскоростных</a:t>
            </a:r>
            <a:r>
              <a:rPr lang="en-US" dirty="0">
                <a:solidFill>
                  <a:srgbClr val="0F1115"/>
                </a:solidFill>
              </a:rPr>
              <a:t> Ethernet-</a:t>
            </a:r>
            <a:r>
              <a:rPr lang="en-US" dirty="0" err="1">
                <a:solidFill>
                  <a:srgbClr val="0F1115"/>
                </a:solidFill>
              </a:rPr>
              <a:t>решений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Критерии выбора SAN-коммутатора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Вопросы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проектировании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Тип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протокола</a:t>
            </a:r>
            <a:r>
              <a:rPr lang="en-US" b="1" dirty="0">
                <a:solidFill>
                  <a:srgbClr val="0F1115"/>
                </a:solidFill>
              </a:rPr>
              <a:t>?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FC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iSCSI</a:t>
            </a:r>
            <a:r>
              <a:rPr lang="en-US" dirty="0">
                <a:solidFill>
                  <a:srgbClr val="0F1115"/>
                </a:solidFill>
              </a:rPr>
              <a:t>?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фундаментальный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выбор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определяющий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всё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остальное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Количество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портов</a:t>
            </a:r>
            <a:r>
              <a:rPr lang="en-US" b="1" dirty="0">
                <a:solidFill>
                  <a:srgbClr val="0F1115"/>
                </a:solidFill>
              </a:rPr>
              <a:t>?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48 </a:t>
            </a:r>
            <a:r>
              <a:rPr lang="en-US" b="1" dirty="0" err="1">
                <a:solidFill>
                  <a:srgbClr val="0F1115"/>
                </a:solidFill>
              </a:rPr>
              <a:t>или</a:t>
            </a:r>
            <a:r>
              <a:rPr lang="en-US" b="1" dirty="0">
                <a:solidFill>
                  <a:srgbClr val="0F1115"/>
                </a:solidFill>
              </a:rPr>
              <a:t> 96</a:t>
            </a:r>
            <a:r>
              <a:rPr lang="en-US" dirty="0">
                <a:solidFill>
                  <a:srgbClr val="0F1115"/>
                </a:solidFill>
              </a:rPr>
              <a:t>? </a:t>
            </a:r>
            <a:r>
              <a:rPr lang="en-US" dirty="0" err="1">
                <a:solidFill>
                  <a:srgbClr val="0F1115"/>
                </a:solidFill>
              </a:rPr>
              <a:t>Зависит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количества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систем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подключить</a:t>
            </a:r>
            <a:r>
              <a:rPr lang="en-US" dirty="0">
                <a:solidFill>
                  <a:srgbClr val="0F1115"/>
                </a:solidFill>
              </a:rPr>
              <a:t>, с </a:t>
            </a:r>
            <a:r>
              <a:rPr lang="en-US" dirty="0" err="1">
                <a:solidFill>
                  <a:srgbClr val="0F1115"/>
                </a:solidFill>
              </a:rPr>
              <a:t>учетом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будущего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роста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Требуемая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пропускная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способность</a:t>
            </a:r>
            <a:r>
              <a:rPr lang="en-US" b="1" dirty="0">
                <a:solidFill>
                  <a:srgbClr val="0F1115"/>
                </a:solidFill>
              </a:rPr>
              <a:t>?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FC: </a:t>
            </a:r>
            <a:r>
              <a:rPr lang="en-US" b="1" dirty="0">
                <a:solidFill>
                  <a:srgbClr val="0F1115"/>
                </a:solidFill>
              </a:rPr>
              <a:t>16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/с, 32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уже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64/128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IP (iSCSI): </a:t>
            </a:r>
            <a:r>
              <a:rPr lang="en-US" b="1" dirty="0">
                <a:solidFill>
                  <a:srgbClr val="0F1115"/>
                </a:solidFill>
              </a:rPr>
              <a:t>10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 (10GE), 25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 (25GE)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выше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Логическая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изоляция</a:t>
            </a:r>
            <a:r>
              <a:rPr lang="en-US" b="1" dirty="0">
                <a:solidFill>
                  <a:srgbClr val="0F1115"/>
                </a:solidFill>
              </a:rPr>
              <a:t>?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FC Zoning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FC)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VLAN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IP)? 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трафика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обеспечения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безопасности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Топология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сети</a:t>
            </a:r>
            <a:r>
              <a:rPr lang="en-US" b="1" dirty="0">
                <a:solidFill>
                  <a:srgbClr val="0F1115"/>
                </a:solidFill>
              </a:rPr>
              <a:t>?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Каскад</a:t>
            </a:r>
            <a:r>
              <a:rPr lang="en-US" b="1" dirty="0">
                <a:solidFill>
                  <a:srgbClr val="0F1115"/>
                </a:solidFill>
              </a:rPr>
              <a:t> (Waterfall)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Полносвязная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сеть</a:t>
            </a:r>
            <a:r>
              <a:rPr lang="en-US" b="1" dirty="0">
                <a:solidFill>
                  <a:srgbClr val="0F1115"/>
                </a:solidFill>
              </a:rPr>
              <a:t> (Mesh)</a:t>
            </a:r>
            <a:r>
              <a:rPr lang="en-US" dirty="0">
                <a:solidFill>
                  <a:srgbClr val="0F1115"/>
                </a:solidFill>
              </a:rPr>
              <a:t>? </a:t>
            </a:r>
            <a:r>
              <a:rPr lang="en-US" dirty="0" err="1">
                <a:solidFill>
                  <a:srgbClr val="0F1115"/>
                </a:solidFill>
              </a:rPr>
              <a:t>Каскад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проще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дешевле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полносвязная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лучшую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отказоустойчивость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Подключение</a:t>
            </a:r>
            <a:r>
              <a:rPr lang="en-US" dirty="0"/>
              <a:t> SAN – Коммутатор</a:t>
            </a:r>
            <a:endParaRPr lang="ru-RU"/>
          </a:p>
          <a:p>
            <a:endParaRPr lang="en-US" dirty="0"/>
          </a:p>
          <a:p>
            <a:r>
              <a:rPr lang="en-US" dirty="0"/>
              <a:t>Коммутатор </a:t>
            </a:r>
            <a:r>
              <a:rPr lang="en-US" dirty="0" err="1"/>
              <a:t>является</a:t>
            </a:r>
            <a:r>
              <a:rPr lang="en-US" dirty="0"/>
              <a:t> </a:t>
            </a:r>
            <a:r>
              <a:rPr lang="en-US" dirty="0" err="1"/>
              <a:t>основным</a:t>
            </a:r>
            <a:r>
              <a:rPr lang="en-US" dirty="0"/>
              <a:t> </a:t>
            </a:r>
            <a:r>
              <a:rPr lang="en-US" dirty="0" err="1"/>
              <a:t>компонентом</a:t>
            </a:r>
            <a:r>
              <a:rPr lang="en-US" dirty="0"/>
              <a:t> SAN, </a:t>
            </a:r>
            <a:r>
              <a:rPr lang="en-US" dirty="0" err="1"/>
              <a:t>соединяющим</a:t>
            </a:r>
            <a:r>
              <a:rPr lang="en-US" dirty="0"/>
              <a:t> </a:t>
            </a:r>
            <a:r>
              <a:rPr lang="en-US" dirty="0" err="1"/>
              <a:t>серверы</a:t>
            </a:r>
            <a:r>
              <a:rPr lang="en-US" dirty="0"/>
              <a:t> и </a:t>
            </a:r>
            <a:r>
              <a:rPr lang="en-US" dirty="0" err="1"/>
              <a:t>устройства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автоматическое</a:t>
            </a:r>
            <a:r>
              <a:rPr lang="en-US" dirty="0"/>
              <a:t> </a:t>
            </a:r>
            <a:r>
              <a:rPr lang="en-US" dirty="0" err="1"/>
              <a:t>соединение</a:t>
            </a:r>
            <a:r>
              <a:rPr lang="en-US" dirty="0"/>
              <a:t> «</a:t>
            </a:r>
            <a:r>
              <a:rPr lang="en-US" dirty="0" err="1"/>
              <a:t>многие</a:t>
            </a:r>
            <a:r>
              <a:rPr lang="en-US" dirty="0"/>
              <a:t> </a:t>
            </a:r>
            <a:r>
              <a:rPr lang="en-US" dirty="0" err="1"/>
              <a:t>ко</a:t>
            </a:r>
            <a:r>
              <a:rPr lang="en-US" dirty="0"/>
              <a:t> </a:t>
            </a:r>
            <a:r>
              <a:rPr lang="en-US" dirty="0" err="1"/>
              <a:t>многим</a:t>
            </a:r>
            <a:r>
              <a:rPr lang="en-US" dirty="0"/>
              <a:t>»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отправителями</a:t>
            </a:r>
            <a:r>
              <a:rPr lang="en-US" dirty="0"/>
              <a:t> и </a:t>
            </a:r>
            <a:r>
              <a:rPr lang="en-US" dirty="0" err="1"/>
              <a:t>получателями</a:t>
            </a:r>
            <a:r>
              <a:rPr lang="en-US" dirty="0"/>
              <a:t>, </a:t>
            </a:r>
            <a:r>
              <a:rPr lang="en-US" dirty="0" err="1"/>
              <a:t>поиск</a:t>
            </a:r>
            <a:r>
              <a:rPr lang="en-US" dirty="0"/>
              <a:t> </a:t>
            </a:r>
            <a:r>
              <a:rPr lang="en-US" dirty="0" err="1"/>
              <a:t>имени</a:t>
            </a:r>
            <a:r>
              <a:rPr lang="en-US" dirty="0"/>
              <a:t> </a:t>
            </a:r>
            <a:r>
              <a:rPr lang="en-US" dirty="0" err="1"/>
              <a:t>устройства</a:t>
            </a:r>
            <a:r>
              <a:rPr lang="en-US" dirty="0"/>
              <a:t>, </a:t>
            </a:r>
            <a:r>
              <a:rPr lang="en-US" dirty="0" err="1"/>
              <a:t>безопасность</a:t>
            </a:r>
            <a:r>
              <a:rPr lang="en-US" dirty="0"/>
              <a:t> и </a:t>
            </a:r>
            <a:r>
              <a:rPr lang="en-US" dirty="0" err="1"/>
              <a:t>резервирование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Факторы</a:t>
            </a:r>
            <a:r>
              <a:rPr lang="en-US" dirty="0"/>
              <a:t> </a:t>
            </a:r>
            <a:r>
              <a:rPr lang="en-US" dirty="0" err="1"/>
              <a:t>выбора</a:t>
            </a:r>
            <a:r>
              <a:rPr lang="en-US" dirty="0"/>
              <a:t> </a:t>
            </a:r>
            <a:r>
              <a:rPr lang="en-US" dirty="0" err="1"/>
              <a:t>коммутатора</a:t>
            </a:r>
            <a:r>
              <a:rPr lang="en-US" dirty="0"/>
              <a:t> SAN: </a:t>
            </a:r>
          </a:p>
          <a:p>
            <a:endParaRPr lang="en-US" dirty="0"/>
          </a:p>
          <a:p>
            <a:r>
              <a:rPr lang="en-US" dirty="0" err="1"/>
              <a:t>Какой</a:t>
            </a:r>
            <a:r>
              <a:rPr lang="en-US" dirty="0"/>
              <a:t> </a:t>
            </a:r>
            <a:r>
              <a:rPr lang="en-US" dirty="0" err="1"/>
              <a:t>тип</a:t>
            </a:r>
            <a:r>
              <a:rPr lang="en-US" dirty="0"/>
              <a:t>? FC </a:t>
            </a:r>
            <a:r>
              <a:rPr lang="en-US" dirty="0" err="1"/>
              <a:t>или</a:t>
            </a:r>
            <a:r>
              <a:rPr lang="en-US" dirty="0"/>
              <a:t> iSCSI </a:t>
            </a:r>
            <a:endParaRPr lang="en-US"/>
          </a:p>
          <a:p>
            <a:endParaRPr lang="en-US"/>
          </a:p>
          <a:p>
            <a:r>
              <a:rPr lang="en-US" dirty="0" err="1"/>
              <a:t>Сколько</a:t>
            </a:r>
            <a:r>
              <a:rPr lang="en-US" dirty="0"/>
              <a:t> </a:t>
            </a:r>
            <a:r>
              <a:rPr lang="en-US" dirty="0" err="1"/>
              <a:t>портов</a:t>
            </a:r>
            <a:r>
              <a:rPr lang="en-US" dirty="0"/>
              <a:t>? 48 </a:t>
            </a:r>
            <a:r>
              <a:rPr lang="en-US" dirty="0" err="1"/>
              <a:t>или</a:t>
            </a:r>
            <a:r>
              <a:rPr lang="en-US" dirty="0"/>
              <a:t> 96</a:t>
            </a:r>
          </a:p>
          <a:p>
            <a:r>
              <a:rPr lang="en-US" dirty="0"/>
              <a:t> </a:t>
            </a:r>
            <a:endParaRPr lang="en-US"/>
          </a:p>
          <a:p>
            <a:r>
              <a:rPr lang="en-US" dirty="0" err="1"/>
              <a:t>Какая</a:t>
            </a:r>
            <a:r>
              <a:rPr lang="en-US" dirty="0"/>
              <a:t> </a:t>
            </a:r>
            <a:r>
              <a:rPr lang="en-US" dirty="0" err="1"/>
              <a:t>пропускная</a:t>
            </a:r>
            <a:r>
              <a:rPr lang="en-US" dirty="0"/>
              <a:t> </a:t>
            </a:r>
            <a:r>
              <a:rPr lang="en-US" dirty="0" err="1"/>
              <a:t>способность</a:t>
            </a:r>
            <a:r>
              <a:rPr lang="en-US" dirty="0"/>
              <a:t> </a:t>
            </a:r>
            <a:r>
              <a:rPr lang="en-US" dirty="0" err="1"/>
              <a:t>требуется</a:t>
            </a:r>
            <a:r>
              <a:rPr lang="en-US" dirty="0"/>
              <a:t>? 16 </a:t>
            </a:r>
            <a:r>
              <a:rPr lang="en-US" dirty="0" err="1"/>
              <a:t>Гбит</a:t>
            </a:r>
            <a:r>
              <a:rPr lang="en-US" dirty="0"/>
              <a:t>/с </a:t>
            </a:r>
            <a:r>
              <a:rPr lang="en-US" dirty="0" err="1"/>
              <a:t>или</a:t>
            </a:r>
            <a:r>
              <a:rPr lang="en-US" dirty="0"/>
              <a:t> 32 </a:t>
            </a:r>
            <a:r>
              <a:rPr lang="en-US" dirty="0" err="1"/>
              <a:t>Гбит</a:t>
            </a:r>
            <a:r>
              <a:rPr lang="en-US" dirty="0"/>
              <a:t>/с FC, 10GE </a:t>
            </a:r>
            <a:r>
              <a:rPr lang="en-US" dirty="0" err="1"/>
              <a:t>или</a:t>
            </a:r>
            <a:r>
              <a:rPr lang="en-US" dirty="0"/>
              <a:t> 25GE </a:t>
            </a:r>
          </a:p>
          <a:p>
            <a:endParaRPr lang="en-US"/>
          </a:p>
          <a:p>
            <a:r>
              <a:rPr lang="en-US" dirty="0"/>
              <a:t>IP </a:t>
            </a:r>
            <a:r>
              <a:rPr lang="en-US" dirty="0" err="1"/>
              <a:t>Физический</a:t>
            </a:r>
            <a:r>
              <a:rPr lang="en-US" dirty="0"/>
              <a:t> </a:t>
            </a:r>
            <a:r>
              <a:rPr lang="en-US" dirty="0" err="1"/>
              <a:t>раздел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VLAN? </a:t>
            </a:r>
          </a:p>
          <a:p>
            <a:endParaRPr lang="en-US"/>
          </a:p>
          <a:p>
            <a:r>
              <a:rPr lang="en-US" dirty="0"/>
              <a:t>Водопадная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ячеистая</a:t>
            </a:r>
            <a:r>
              <a:rPr lang="en-US" dirty="0"/>
              <a:t> </a:t>
            </a:r>
            <a:r>
              <a:rPr lang="en-US" dirty="0" err="1"/>
              <a:t>сеть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684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F1115"/>
                </a:solidFill>
              </a:rPr>
              <a:t>Коммутация в SAN — Адаптер шины хоста (HBA)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посвящен</a:t>
            </a:r>
            <a:r>
              <a:rPr lang="en-US">
                <a:solidFill>
                  <a:srgbClr val="0F1115"/>
                </a:solidFill>
              </a:rPr>
              <a:t> ключевому компоненту для подключения сервера к сети хранения — HBA.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>
                <a:solidFill>
                  <a:srgbClr val="0F1115"/>
                </a:solidFill>
              </a:rPr>
              <a:t>Что такое HBA?</a:t>
            </a:r>
            <a:endParaRPr lang="en-US"/>
          </a:p>
          <a:p>
            <a:r>
              <a:rPr lang="en-US" b="1" dirty="0">
                <a:solidFill>
                  <a:srgbClr val="0F1115"/>
                </a:solidFill>
              </a:rPr>
              <a:t>HBA (Host Bus Adapter)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плата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расширения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адаптер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устанавливается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хост</a:t>
            </a:r>
            <a:r>
              <a:rPr lang="en-US" dirty="0">
                <a:solidFill>
                  <a:srgbClr val="0F1115"/>
                </a:solidFill>
              </a:rPr>
              <a:t>) и </a:t>
            </a:r>
            <a:r>
              <a:rPr lang="en-US" dirty="0" err="1">
                <a:solidFill>
                  <a:srgbClr val="0F1115"/>
                </a:solidFill>
              </a:rPr>
              <a:t>выполняет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несколько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критически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важных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функций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Физическое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подключение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сервером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сетью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Обработка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операций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ввода-вывода</a:t>
            </a:r>
            <a:r>
              <a:rPr lang="en-US" b="1" dirty="0">
                <a:solidFill>
                  <a:srgbClr val="0F1115"/>
                </a:solidFill>
              </a:rPr>
              <a:t> (I/O Processing):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Взяла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себя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сложную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обработке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iSCSI), </a:t>
            </a:r>
            <a:r>
              <a:rPr lang="en-US" dirty="0" err="1">
                <a:solidFill>
                  <a:srgbClr val="0F1115"/>
                </a:solidFill>
              </a:rPr>
              <a:t>разгружая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центральный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процессор</a:t>
            </a:r>
            <a:r>
              <a:rPr lang="en-US" dirty="0">
                <a:solidFill>
                  <a:srgbClr val="0F1115"/>
                </a:solidFill>
              </a:rPr>
              <a:t> (CPU)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Передача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Отвечает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надежную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эффективную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сервером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системой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Разгрузка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сервера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Выполняя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извлечения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самостоятельно</a:t>
            </a:r>
            <a:r>
              <a:rPr lang="en-US" dirty="0">
                <a:solidFill>
                  <a:srgbClr val="0F1115"/>
                </a:solidFill>
              </a:rPr>
              <a:t>, HBA </a:t>
            </a:r>
            <a:r>
              <a:rPr lang="en-US" b="1" dirty="0" err="1">
                <a:solidFill>
                  <a:srgbClr val="0F1115"/>
                </a:solidFill>
              </a:rPr>
              <a:t>освобождает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ресурсы</a:t>
            </a:r>
            <a:r>
              <a:rPr lang="en-US" b="1" dirty="0">
                <a:solidFill>
                  <a:srgbClr val="0F1115"/>
                </a:solidFill>
              </a:rPr>
              <a:t> CPU </a:t>
            </a:r>
            <a:r>
              <a:rPr lang="en-US" b="1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позволяя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ему</a:t>
            </a:r>
            <a:r>
              <a:rPr lang="ja-JP" altLang="en-US" dirty="0" err="1">
                <a:solidFill>
                  <a:srgbClr val="0F1115"/>
                </a:solidFill>
                <a:ea typeface="HGｺﾞｼｯｸM"/>
              </a:rPr>
              <a:t>专注于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выполнении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прикладных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задач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Простыми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словами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HBA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специализированный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курьер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Вместо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чтобы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главному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офису</a:t>
            </a:r>
            <a:r>
              <a:rPr lang="en-US" dirty="0">
                <a:solidFill>
                  <a:srgbClr val="0F1115"/>
                </a:solidFill>
              </a:rPr>
              <a:t> (CPU) </a:t>
            </a:r>
            <a:r>
              <a:rPr lang="en-US" dirty="0" err="1">
                <a:solidFill>
                  <a:srgbClr val="0F1115"/>
                </a:solidFill>
              </a:rPr>
              <a:t>самому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бегать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почту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нанимает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профессионала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знает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тонкости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делает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быстро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эффективно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отвлекая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офис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дел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Типы HBA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Тип</a:t>
            </a:r>
            <a:r>
              <a:rPr lang="en-US" dirty="0">
                <a:solidFill>
                  <a:srgbClr val="0F1115"/>
                </a:solidFill>
              </a:rPr>
              <a:t> HBA </a:t>
            </a:r>
            <a:r>
              <a:rPr lang="en-US" dirty="0" err="1">
                <a:solidFill>
                  <a:srgbClr val="0F1115"/>
                </a:solidFill>
              </a:rPr>
              <a:t>зависит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</a:t>
            </a:r>
            <a:r>
              <a:rPr lang="en-US" dirty="0">
                <a:solidFill>
                  <a:srgbClr val="0F1115"/>
                </a:solidFill>
              </a:rPr>
              <a:t> SAN,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используете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 HBA (</a:t>
            </a:r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 HBA):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Самый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распространенный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тип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высокопроизводительных</a:t>
            </a:r>
            <a:r>
              <a:rPr lang="en-US" dirty="0">
                <a:solidFill>
                  <a:srgbClr val="0F1115"/>
                </a:solidFill>
              </a:rPr>
              <a:t> SAN. </a:t>
            </a:r>
            <a:r>
              <a:rPr lang="en-US" dirty="0" err="1">
                <a:solidFill>
                  <a:srgbClr val="0F1115"/>
                </a:solidFill>
              </a:rPr>
              <a:t>Создает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соединение</a:t>
            </a:r>
            <a:r>
              <a:rPr lang="en-US" dirty="0">
                <a:solidFill>
                  <a:srgbClr val="0F1115"/>
                </a:solidFill>
              </a:rPr>
              <a:t> с FC-</a:t>
            </a:r>
            <a:r>
              <a:rPr lang="en-US" dirty="0" err="1">
                <a:solidFill>
                  <a:srgbClr val="0F1115"/>
                </a:solidFill>
              </a:rPr>
              <a:t>сетью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iSCSI HBA: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двух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видов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i="1" dirty="0" err="1">
                <a:solidFill>
                  <a:srgbClr val="0F1115"/>
                </a:solidFill>
              </a:rPr>
              <a:t>Настоящий</a:t>
            </a:r>
            <a:r>
              <a:rPr lang="en-US" i="1" dirty="0">
                <a:solidFill>
                  <a:srgbClr val="0F1115"/>
                </a:solidFill>
              </a:rPr>
              <a:t> iSCSI HBA: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Имеет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собственный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процессор</a:t>
            </a:r>
            <a:r>
              <a:rPr lang="en-US" dirty="0">
                <a:solidFill>
                  <a:srgbClr val="0F1115"/>
                </a:solidFill>
              </a:rPr>
              <a:t> (TOE - TCP/IP Offload Engine),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полностью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разгружает</a:t>
            </a:r>
            <a:r>
              <a:rPr lang="en-US" dirty="0">
                <a:solidFill>
                  <a:srgbClr val="0F1115"/>
                </a:solidFill>
              </a:rPr>
              <a:t> CPU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обработки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стека</a:t>
            </a:r>
            <a:r>
              <a:rPr lang="en-US" dirty="0">
                <a:solidFill>
                  <a:srgbClr val="0F1115"/>
                </a:solidFill>
              </a:rPr>
              <a:t> TCP/IP и iSCSI.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i="1" dirty="0" err="1">
                <a:solidFill>
                  <a:srgbClr val="0F1115"/>
                </a:solidFill>
              </a:rPr>
              <a:t>Стандартная</a:t>
            </a:r>
            <a:r>
              <a:rPr lang="en-US" i="1" dirty="0">
                <a:solidFill>
                  <a:srgbClr val="0F1115"/>
                </a:solidFill>
              </a:rPr>
              <a:t> Ethernet-</a:t>
            </a:r>
            <a:r>
              <a:rPr lang="en-US" i="1" dirty="0" err="1">
                <a:solidFill>
                  <a:srgbClr val="0F1115"/>
                </a:solidFill>
              </a:rPr>
              <a:t>карта</a:t>
            </a:r>
            <a:r>
              <a:rPr lang="en-US" i="1" dirty="0">
                <a:solidFill>
                  <a:srgbClr val="0F1115"/>
                </a:solidFill>
              </a:rPr>
              <a:t> (NIC) с </a:t>
            </a:r>
            <a:r>
              <a:rPr lang="en-US" i="1" dirty="0" err="1">
                <a:solidFill>
                  <a:srgbClr val="0F1115"/>
                </a:solidFill>
              </a:rPr>
              <a:t>программным</a:t>
            </a:r>
            <a:r>
              <a:rPr lang="en-US" i="1" dirty="0">
                <a:solidFill>
                  <a:srgbClr val="0F1115"/>
                </a:solidFill>
              </a:rPr>
              <a:t> iSCSI-</a:t>
            </a:r>
            <a:r>
              <a:rPr lang="en-US" i="1" dirty="0" err="1">
                <a:solidFill>
                  <a:srgbClr val="0F1115"/>
                </a:solidFill>
              </a:rPr>
              <a:t>инициатором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В </a:t>
            </a:r>
            <a:r>
              <a:rPr lang="en-US" dirty="0" err="1">
                <a:solidFill>
                  <a:srgbClr val="0F1115"/>
                </a:solidFill>
              </a:rPr>
              <a:t>этом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случае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обработка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ложится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CPU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IB HBA (InfiniBand HBA):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подключения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высокоскоростным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сетям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InfiniBand,</a:t>
            </a:r>
            <a:r>
              <a:rPr lang="ja-JP" altLang="en-US" dirty="0" err="1">
                <a:solidFill>
                  <a:srgbClr val="0F1115"/>
                </a:solidFill>
                <a:ea typeface="HGｺﾞｼｯｸM"/>
              </a:rPr>
              <a:t>常见于</a:t>
            </a:r>
            <a:r>
              <a:rPr lang="en-US" dirty="0">
                <a:solidFill>
                  <a:srgbClr val="0F1115"/>
                </a:solidFill>
              </a:rPr>
              <a:t> HPC и AI-</a:t>
            </a:r>
            <a:r>
              <a:rPr lang="en-US" dirty="0" err="1">
                <a:solidFill>
                  <a:srgbClr val="0F1115"/>
                </a:solidFill>
              </a:rPr>
              <a:t>средах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Что такое SFP?</a:t>
            </a: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SFP (Small Form-factor Pluggable)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модуль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трансивер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вставляется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порт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HBA (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коммутаторе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Его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роль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Преобразовать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электрические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сигналы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платы</a:t>
            </a:r>
            <a:r>
              <a:rPr lang="en-US" dirty="0">
                <a:solidFill>
                  <a:srgbClr val="0F1115"/>
                </a:solidFill>
              </a:rPr>
              <a:t> HBA в </a:t>
            </a:r>
            <a:r>
              <a:rPr lang="en-US" dirty="0" err="1">
                <a:solidFill>
                  <a:srgbClr val="0F1115"/>
                </a:solidFill>
              </a:rPr>
              <a:t>оптические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сигналы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наоборот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оптоволоконному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кабелю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Важность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SFP </a:t>
            </a:r>
            <a:r>
              <a:rPr lang="en-US" dirty="0" err="1">
                <a:solidFill>
                  <a:srgbClr val="0F1115"/>
                </a:solidFill>
              </a:rPr>
              <a:t>определяет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тип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подключения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скорость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8G, 16G, 32G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FC) и </a:t>
            </a:r>
            <a:r>
              <a:rPr lang="en-US" dirty="0" err="1">
                <a:solidFill>
                  <a:srgbClr val="0F1115"/>
                </a:solidFill>
              </a:rPr>
              <a:t>тип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используемого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оптического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кабеля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многомодовый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одномодовый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Простыми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словами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Если</a:t>
            </a:r>
            <a:r>
              <a:rPr lang="en-US" dirty="0">
                <a:solidFill>
                  <a:srgbClr val="0F1115"/>
                </a:solidFill>
              </a:rPr>
              <a:t> HBA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модем</a:t>
            </a:r>
            <a:r>
              <a:rPr lang="en-US" dirty="0">
                <a:solidFill>
                  <a:srgbClr val="0F1115"/>
                </a:solidFill>
              </a:rPr>
              <a:t>", </a:t>
            </a:r>
            <a:r>
              <a:rPr lang="en-US" dirty="0" err="1">
                <a:solidFill>
                  <a:srgbClr val="0F1115"/>
                </a:solidFill>
              </a:rPr>
              <a:t>то</a:t>
            </a:r>
            <a:r>
              <a:rPr lang="en-US" dirty="0">
                <a:solidFill>
                  <a:srgbClr val="0F1115"/>
                </a:solidFill>
              </a:rPr>
              <a:t> SFP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сменный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штекер</a:t>
            </a:r>
            <a:r>
              <a:rPr lang="en-US" dirty="0">
                <a:solidFill>
                  <a:srgbClr val="0F1115"/>
                </a:solidFill>
              </a:rPr>
              <a:t>",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подбирается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конкретную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розетку</a:t>
            </a:r>
            <a:r>
              <a:rPr lang="en-US" dirty="0">
                <a:solidFill>
                  <a:srgbClr val="0F1115"/>
                </a:solidFill>
              </a:rPr>
              <a:t>" (</a:t>
            </a:r>
            <a:r>
              <a:rPr lang="en-US" dirty="0" err="1">
                <a:solidFill>
                  <a:srgbClr val="0F1115"/>
                </a:solidFill>
              </a:rPr>
              <a:t>тип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err="1"/>
              <a:t>Подключение</a:t>
            </a:r>
            <a:r>
              <a:rPr lang="en-US" dirty="0"/>
              <a:t> SAN – HBA</a:t>
            </a:r>
            <a:endParaRPr lang="ru-RU"/>
          </a:p>
          <a:p>
            <a:endParaRPr lang="en-US" dirty="0"/>
          </a:p>
          <a:p>
            <a:r>
              <a:rPr lang="en-US" dirty="0" err="1"/>
              <a:t>Адаптер</a:t>
            </a:r>
            <a:r>
              <a:rPr lang="en-US" dirty="0"/>
              <a:t> </a:t>
            </a:r>
            <a:r>
              <a:rPr lang="en-US" dirty="0" err="1"/>
              <a:t>шины</a:t>
            </a:r>
            <a:r>
              <a:rPr lang="en-US" dirty="0"/>
              <a:t> </a:t>
            </a:r>
            <a:r>
              <a:rPr lang="en-US" dirty="0" err="1"/>
              <a:t>хоста</a:t>
            </a:r>
            <a:r>
              <a:rPr lang="en-US" dirty="0"/>
              <a:t> (HBA)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печатная</a:t>
            </a:r>
            <a:r>
              <a:rPr lang="en-US" dirty="0"/>
              <a:t> </a:t>
            </a:r>
            <a:r>
              <a:rPr lang="en-US" dirty="0" err="1"/>
              <a:t>плата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независимый</a:t>
            </a:r>
            <a:r>
              <a:rPr lang="en-US" dirty="0"/>
              <a:t> </a:t>
            </a:r>
            <a:r>
              <a:rPr lang="en-US" dirty="0" err="1"/>
              <a:t>адаптер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Обеспечивать</a:t>
            </a:r>
            <a:r>
              <a:rPr lang="en-US" dirty="0"/>
              <a:t> </a:t>
            </a:r>
            <a:r>
              <a:rPr lang="en-US" dirty="0" err="1"/>
              <a:t>физическое</a:t>
            </a:r>
            <a:r>
              <a:rPr lang="en-US" dirty="0"/>
              <a:t> </a:t>
            </a:r>
            <a:r>
              <a:rPr lang="en-US" dirty="0" err="1"/>
              <a:t>соединение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сервером</a:t>
            </a:r>
            <a:r>
              <a:rPr lang="en-US" dirty="0"/>
              <a:t> </a:t>
            </a:r>
            <a:r>
              <a:rPr lang="en-US" dirty="0" err="1"/>
              <a:t>хоста</a:t>
            </a:r>
            <a:r>
              <a:rPr lang="en-US" dirty="0"/>
              <a:t> и </a:t>
            </a:r>
            <a:r>
              <a:rPr lang="en-US" dirty="0" err="1"/>
              <a:t>совместимыми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/</a:t>
            </a:r>
            <a:r>
              <a:rPr lang="en-US" dirty="0" err="1"/>
              <a:t>сетями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Выполнять</a:t>
            </a:r>
            <a:r>
              <a:rPr lang="en-US" dirty="0"/>
              <a:t> </a:t>
            </a:r>
            <a:r>
              <a:rPr lang="en-US" dirty="0" err="1"/>
              <a:t>обработку</a:t>
            </a:r>
            <a:r>
              <a:rPr lang="en-US" dirty="0"/>
              <a:t> </a:t>
            </a:r>
            <a:r>
              <a:rPr lang="en-US" dirty="0" err="1"/>
              <a:t>ввода-вывода</a:t>
            </a:r>
            <a:r>
              <a:rPr lang="en-US" dirty="0"/>
              <a:t> (I/O).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Передавать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подключенными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 и </a:t>
            </a:r>
            <a:r>
              <a:rPr lang="en-US" dirty="0" err="1"/>
              <a:t>хост-компьютером</a:t>
            </a:r>
            <a:r>
              <a:rPr lang="en-US" dirty="0"/>
              <a:t>.</a:t>
            </a:r>
            <a:endParaRPr lang="en-US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Освобождать</a:t>
            </a:r>
            <a:r>
              <a:rPr lang="en-US" dirty="0"/>
              <a:t> </a:t>
            </a:r>
            <a:r>
              <a:rPr lang="en-US" dirty="0" err="1"/>
              <a:t>ресурсы</a:t>
            </a:r>
            <a:r>
              <a:rPr lang="en-US" dirty="0"/>
              <a:t> </a:t>
            </a:r>
            <a:r>
              <a:rPr lang="en-US" dirty="0" err="1"/>
              <a:t>хост-компьютера</a:t>
            </a:r>
            <a:r>
              <a:rPr lang="en-US" dirty="0"/>
              <a:t>, </a:t>
            </a:r>
            <a:r>
              <a:rPr lang="en-US" dirty="0" err="1"/>
              <a:t>выполняя</a:t>
            </a:r>
            <a:r>
              <a:rPr lang="en-US" dirty="0"/>
              <a:t> </a:t>
            </a:r>
            <a:r>
              <a:rPr lang="en-US" dirty="0" err="1"/>
              <a:t>операции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и </a:t>
            </a:r>
            <a:r>
              <a:rPr lang="en-US" dirty="0" err="1"/>
              <a:t>извлечения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самостоятельно</a:t>
            </a:r>
            <a:r>
              <a:rPr lang="en-US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074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/>
              <a:t>Подключение в SAN — Кабели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В </a:t>
            </a:r>
            <a:r>
              <a:rPr lang="en-US" err="1">
                <a:solidFill>
                  <a:srgbClr val="0F1115"/>
                </a:solidFill>
              </a:rPr>
              <a:t>этом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слайде</a:t>
            </a:r>
            <a:r>
              <a:rPr lang="en-US">
                <a:solidFill>
                  <a:srgbClr val="0F1115"/>
                </a:solidFill>
              </a:rPr>
              <a:t> представлены основные типы кабелей, используемых для соединения компонентов SAN.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/>
              <a:t>1. Оптический кабель (Optical </a:t>
            </a:r>
            <a:r>
              <a:rPr lang="ru-RU" b="1" dirty="0" err="1"/>
              <a:t>Fiber</a:t>
            </a:r>
            <a:r>
              <a:rPr lang="ru-RU" b="1" dirty="0"/>
              <a:t> Cable)</a:t>
            </a:r>
            <a:endParaRPr lang="ru-RU" dirty="0"/>
          </a:p>
          <a:p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сфера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применения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Высокоскоростные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особенно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 SAN.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типу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передачи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Одномодовый</a:t>
            </a:r>
            <a:r>
              <a:rPr lang="en-US" b="1" dirty="0">
                <a:solidFill>
                  <a:srgbClr val="0F1115"/>
                </a:solidFill>
              </a:rPr>
              <a:t> (SMF):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дальних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расстояний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 10 </a:t>
            </a:r>
            <a:r>
              <a:rPr lang="en-US" dirty="0" err="1">
                <a:solidFill>
                  <a:srgbClr val="0F1115"/>
                </a:solidFill>
              </a:rPr>
              <a:t>км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). </a:t>
            </a:r>
            <a:r>
              <a:rPr lang="en-US" dirty="0" err="1">
                <a:solidFill>
                  <a:srgbClr val="0F1115"/>
                </a:solidFill>
              </a:rPr>
              <a:t>Тонкое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ядро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передает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один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луч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света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Многомодовый</a:t>
            </a:r>
            <a:r>
              <a:rPr lang="en-US" b="1" dirty="0">
                <a:solidFill>
                  <a:srgbClr val="0F1115"/>
                </a:solidFill>
              </a:rPr>
              <a:t> (MMF):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коротких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расстояний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обычно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 500 м).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толстое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ядро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передает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несколько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лучей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Дешевле</a:t>
            </a:r>
            <a:r>
              <a:rPr lang="en-US" dirty="0">
                <a:solidFill>
                  <a:srgbClr val="0F1115"/>
                </a:solidFill>
              </a:rPr>
              <a:t> SMF.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Типы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разъемов</a:t>
            </a:r>
            <a:r>
              <a:rPr lang="en-US" b="1" dirty="0">
                <a:solidFill>
                  <a:srgbClr val="0F1115"/>
                </a:solidFill>
              </a:rPr>
              <a:t> (</a:t>
            </a:r>
            <a:r>
              <a:rPr lang="en-US" b="1" dirty="0" err="1">
                <a:solidFill>
                  <a:srgbClr val="0F1115"/>
                </a:solidFill>
              </a:rPr>
              <a:t>Интерфейсы</a:t>
            </a:r>
            <a:r>
              <a:rPr lang="en-US" b="1" dirty="0">
                <a:solidFill>
                  <a:srgbClr val="0F1115"/>
                </a:solidFill>
              </a:rPr>
              <a:t>):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LC: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Самый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распространенный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разъем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скоростей</a:t>
            </a:r>
            <a:r>
              <a:rPr lang="en-US" dirty="0">
                <a:solidFill>
                  <a:srgbClr val="0F1115"/>
                </a:solidFill>
              </a:rPr>
              <a:t> 1/10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 Ethernet и 8/16/32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 FC.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MPO: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Многожильный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разъем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высокоскоростных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каналов</a:t>
            </a:r>
            <a:r>
              <a:rPr lang="en-US" dirty="0">
                <a:solidFill>
                  <a:srgbClr val="0F1115"/>
                </a:solidFill>
              </a:rPr>
              <a:t> 40/100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 Ethernet. 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подключаться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MPO-MPO, </a:t>
            </a:r>
            <a:r>
              <a:rPr lang="en-US" dirty="0" err="1">
                <a:solidFill>
                  <a:srgbClr val="0F1115"/>
                </a:solidFill>
              </a:rPr>
              <a:t>так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разветвляться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4 LC-</a:t>
            </a:r>
            <a:r>
              <a:rPr lang="en-US" dirty="0" err="1">
                <a:solidFill>
                  <a:srgbClr val="0F1115"/>
                </a:solidFill>
              </a:rPr>
              <a:t>разъема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ru-RU" b="1" dirty="0"/>
              <a:t>2. Ethernet-кабель (витая пара, RJ45)</a:t>
            </a:r>
            <a:endParaRPr lang="ru-RU" dirty="0"/>
          </a:p>
          <a:p>
            <a:pPr lvl="1"/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сфера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применения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IP SAN (iSCSI) и </a:t>
            </a:r>
            <a:r>
              <a:rPr lang="en-US" dirty="0" err="1">
                <a:solidFill>
                  <a:srgbClr val="0F1115"/>
                </a:solidFill>
              </a:rPr>
              <a:t>FCoE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Типы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кабеля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CAT 5/5e/6: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Поддерживают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скорость</a:t>
            </a:r>
            <a:r>
              <a:rPr lang="en-US" dirty="0">
                <a:solidFill>
                  <a:srgbClr val="0F1115"/>
                </a:solidFill>
              </a:rPr>
              <a:t> 1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 (1GE).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CAT 6a/7/7a: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Необходимы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 10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 (10GE).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Главный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недостаток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Ограничение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дистанции</a:t>
            </a:r>
            <a:r>
              <a:rPr lang="en-US" dirty="0">
                <a:solidFill>
                  <a:srgbClr val="0F1115"/>
                </a:solidFill>
              </a:rPr>
              <a:t> — </a:t>
            </a:r>
            <a:r>
              <a:rPr lang="en-US" b="1" dirty="0" err="1">
                <a:solidFill>
                  <a:srgbClr val="0F1115"/>
                </a:solidFill>
              </a:rPr>
              <a:t>менее</a:t>
            </a:r>
            <a:r>
              <a:rPr lang="en-US" b="1" dirty="0">
                <a:solidFill>
                  <a:srgbClr val="0F1115"/>
                </a:solidFill>
              </a:rPr>
              <a:t> 100 </a:t>
            </a:r>
            <a:r>
              <a:rPr lang="en-US" b="1" dirty="0" err="1">
                <a:solidFill>
                  <a:srgbClr val="0F1115"/>
                </a:solidFill>
              </a:rPr>
              <a:t>метров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r>
              <a:rPr lang="ru-RU" b="1" dirty="0"/>
              <a:t>3. AOC / DAC кабели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готовые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заводские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кабельные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решения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объединяющие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разъемы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единое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целое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DAC (Direct Attached Copper):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Медный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кабель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напаянными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разъемами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Низкая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стоимость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низкое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энергопотребление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Короткая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дистанция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b="1" dirty="0" err="1">
                <a:solidFill>
                  <a:srgbClr val="0F1115"/>
                </a:solidFill>
              </a:rPr>
              <a:t>до</a:t>
            </a:r>
            <a:r>
              <a:rPr lang="en-US" b="1" dirty="0">
                <a:solidFill>
                  <a:srgbClr val="0F1115"/>
                </a:solidFill>
              </a:rPr>
              <a:t> 10 м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большой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вес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радиус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изгиба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Применение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Соединение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соседнего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оборудования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стойке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AOC (Active Optical Cable):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Оптический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встроенными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оптическими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трансиверами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концах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Большая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дистанция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b="1" dirty="0" err="1">
                <a:solidFill>
                  <a:srgbClr val="0F1115"/>
                </a:solidFill>
              </a:rPr>
              <a:t>до</a:t>
            </a:r>
            <a:r>
              <a:rPr lang="en-US" b="1" dirty="0">
                <a:solidFill>
                  <a:srgbClr val="0F1115"/>
                </a:solidFill>
              </a:rPr>
              <a:t> 300 м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тонкий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гибкий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Выше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цена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чем</a:t>
            </a:r>
            <a:r>
              <a:rPr lang="en-US" dirty="0">
                <a:solidFill>
                  <a:srgbClr val="0F1115"/>
                </a:solidFill>
              </a:rPr>
              <a:t> у DAC.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Применение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Соединение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оборудования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пределах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дата-центра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r>
              <a:rPr lang="en-US" b="1" dirty="0" err="1">
                <a:solidFill>
                  <a:srgbClr val="0F1115"/>
                </a:solidFill>
              </a:rPr>
              <a:t>Оба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типа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поддерживают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: 10GE, 25GE, 40GE, 100GE.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ru-RU" b="1" dirty="0"/>
              <a:t>Итог</a:t>
            </a:r>
            <a:endParaRPr lang="ru-RU" dirty="0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Выбор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зависит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главных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факторов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 (FC, iSCSI, Ethernet).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Требуемая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скорость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Расстояние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подключаемыми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946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Протоколы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 SAN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878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/>
              <a:t>SCSI — это основа всего</a:t>
            </a:r>
            <a:endParaRPr lang="en-US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объясняет</a:t>
            </a:r>
            <a:r>
              <a:rPr lang="en-US">
                <a:solidFill>
                  <a:srgbClr val="0F1115"/>
                </a:solidFill>
              </a:rPr>
              <a:t>, почему протокол SCSI является фундаментальным для современных систем хранения, и сравнивает его с устаревшим IDE.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/>
              <a:t>Что такое SCSI?</a:t>
            </a:r>
            <a:endParaRPr lang="en-US"/>
          </a:p>
          <a:p>
            <a:r>
              <a:rPr lang="en-US" b="1" dirty="0">
                <a:solidFill>
                  <a:srgbClr val="0F1115"/>
                </a:solidFill>
              </a:rPr>
              <a:t>SCSI (Small Computer System Interface)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разъем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комплекс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стандартов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определяет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Команды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именно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компьютер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просит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у </a:t>
            </a:r>
            <a:r>
              <a:rPr lang="en-US" dirty="0" err="1">
                <a:solidFill>
                  <a:srgbClr val="0F1115"/>
                </a:solidFill>
              </a:rPr>
              <a:t>диска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Протоколы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"</a:t>
            </a:r>
            <a:r>
              <a:rPr lang="en-US" dirty="0" err="1">
                <a:solidFill>
                  <a:srgbClr val="0F1115"/>
                </a:solidFill>
              </a:rPr>
              <a:t>Язык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общения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Интерфейсы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Физическую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реализацию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электрические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оптические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параметры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логику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разъемы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Главная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идея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SCSI </a:t>
            </a:r>
            <a:r>
              <a:rPr lang="en-US" dirty="0" err="1">
                <a:solidFill>
                  <a:srgbClr val="0F1115"/>
                </a:solidFill>
              </a:rPr>
              <a:t>был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разработан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универсальный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мощный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интерфейс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других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сканеров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приводов</a:t>
            </a:r>
            <a:r>
              <a:rPr lang="en-US" dirty="0">
                <a:solidFill>
                  <a:srgbClr val="0F1115"/>
                </a:solidFill>
              </a:rPr>
              <a:t>). </a:t>
            </a:r>
            <a:r>
              <a:rPr lang="en-US" dirty="0" err="1">
                <a:solidFill>
                  <a:srgbClr val="0F1115"/>
                </a:solidFill>
              </a:rPr>
              <a:t>Именно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набор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</a:t>
            </a:r>
            <a:r>
              <a:rPr lang="en-US" dirty="0">
                <a:solidFill>
                  <a:srgbClr val="0F1115"/>
                </a:solidFill>
              </a:rPr>
              <a:t> SCSI </a:t>
            </a:r>
            <a:r>
              <a:rPr lang="en-US" dirty="0" err="1">
                <a:solidFill>
                  <a:srgbClr val="0F1115"/>
                </a:solidFill>
              </a:rPr>
              <a:t>лег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основу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многих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современных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даже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если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они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другие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Сравнение SCSI и IDE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Таблица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наглядно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показывает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почему</a:t>
            </a:r>
            <a:r>
              <a:rPr lang="en-US" dirty="0">
                <a:solidFill>
                  <a:srgbClr val="0F1115"/>
                </a:solidFill>
              </a:rPr>
              <a:t> SCSI </a:t>
            </a:r>
            <a:r>
              <a:rPr lang="en-US" dirty="0" err="1">
                <a:solidFill>
                  <a:srgbClr val="0F1115"/>
                </a:solidFill>
              </a:rPr>
              <a:t>стал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систем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, а IDE </a:t>
            </a:r>
            <a:r>
              <a:rPr lang="en-US" dirty="0" err="1">
                <a:solidFill>
                  <a:srgbClr val="0F1115"/>
                </a:solidFill>
              </a:rPr>
              <a:t>остался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потребительских</a:t>
            </a:r>
            <a:r>
              <a:rPr lang="en-US" dirty="0">
                <a:solidFill>
                  <a:srgbClr val="0F1115"/>
                </a:solidFill>
              </a:rPr>
              <a:t> ПК.</a:t>
            </a:r>
            <a:endParaRPr lang="en-US" dirty="0"/>
          </a:p>
          <a:p>
            <a:r>
              <a:rPr lang="en-US" dirty="0"/>
              <a:t>Параметр</a:t>
            </a:r>
          </a:p>
          <a:p>
            <a:r>
              <a:rPr lang="en-US" dirty="0"/>
              <a:t>SCSI</a:t>
            </a:r>
          </a:p>
          <a:p>
            <a:r>
              <a:rPr lang="en-US" dirty="0"/>
              <a:t>IDE (Integrated Drive Electronics)</a:t>
            </a:r>
          </a:p>
          <a:p>
            <a:r>
              <a:rPr lang="en-US" b="1" dirty="0"/>
              <a:t>Основное применение</a:t>
            </a:r>
            <a:endParaRPr lang="en-US" dirty="0"/>
          </a:p>
          <a:p>
            <a:r>
              <a:rPr lang="en-US" b="1" dirty="0"/>
              <a:t>Интерфейс между компьютерами и дисками</a:t>
            </a:r>
            <a:r>
              <a:rPr lang="en-US" dirty="0"/>
              <a:t> (в серверах и высокопроизводительных системах)</a:t>
            </a:r>
          </a:p>
          <a:p>
            <a:r>
              <a:rPr lang="en-US" b="1" dirty="0"/>
              <a:t>Интерфейс </a:t>
            </a:r>
            <a:r>
              <a:rPr lang="en-US" b="1" dirty="0" err="1"/>
              <a:t>между</a:t>
            </a:r>
            <a:r>
              <a:rPr lang="en-US" b="1" dirty="0"/>
              <a:t> </a:t>
            </a:r>
            <a:r>
              <a:rPr lang="en-US" b="1" dirty="0" err="1"/>
              <a:t>персональными</a:t>
            </a:r>
            <a:r>
              <a:rPr lang="en-US" b="1" dirty="0"/>
              <a:t> </a:t>
            </a:r>
            <a:r>
              <a:rPr lang="en-US" b="1" dirty="0" err="1"/>
              <a:t>компьютерами</a:t>
            </a:r>
            <a:r>
              <a:rPr lang="en-US" b="1" dirty="0"/>
              <a:t> и </a:t>
            </a:r>
            <a:r>
              <a:rPr lang="en-US" b="1" dirty="0" err="1"/>
              <a:t>дисками</a:t>
            </a:r>
            <a:endParaRPr lang="en-US" dirty="0" err="1"/>
          </a:p>
          <a:p>
            <a:r>
              <a:rPr lang="en-US" b="1" dirty="0"/>
              <a:t>Производительность</a:t>
            </a:r>
            <a:endParaRPr lang="en-US" dirty="0"/>
          </a:p>
          <a:p>
            <a:r>
              <a:rPr lang="en-US" b="1" dirty="0"/>
              <a:t>Высокая:</a:t>
            </a:r>
            <a:r>
              <a:rPr lang="en-US" dirty="0"/>
              <a:t> от 320 МБ/с до 4000 МБ/с и выше. Современные SAS (</a:t>
            </a:r>
            <a:r>
              <a:rPr lang="en-US" dirty="0" err="1"/>
              <a:t>Serial</a:t>
            </a:r>
            <a:r>
              <a:rPr lang="en-US" dirty="0"/>
              <a:t> </a:t>
            </a:r>
            <a:r>
              <a:rPr lang="en-US" dirty="0" err="1"/>
              <a:t>Attached</a:t>
            </a:r>
            <a:r>
              <a:rPr lang="en-US" dirty="0"/>
              <a:t> SCSI) обеспечивают огромные скорости.</a:t>
            </a:r>
          </a:p>
          <a:p>
            <a:r>
              <a:rPr lang="en-US" b="1" dirty="0"/>
              <a:t>Очень низкая:</a:t>
            </a:r>
            <a:r>
              <a:rPr lang="en-US" dirty="0"/>
              <a:t> от 20 МБ/с до 40 МБ/с.</a:t>
            </a:r>
          </a:p>
          <a:p>
            <a:r>
              <a:rPr lang="en-US" b="1" dirty="0"/>
              <a:t>Масштабируемость</a:t>
            </a:r>
            <a:endParaRPr lang="en-US" dirty="0"/>
          </a:p>
          <a:p>
            <a:r>
              <a:rPr lang="en-US" b="1" dirty="0"/>
              <a:t>Отличная:</a:t>
            </a:r>
            <a:r>
              <a:rPr lang="en-US" dirty="0"/>
              <a:t> позволяет подключать </a:t>
            </a:r>
            <a:r>
              <a:rPr lang="en-US" b="1" dirty="0"/>
              <a:t>тысячи жестких дисков</a:t>
            </a:r>
            <a:r>
              <a:rPr lang="en-US" dirty="0"/>
              <a:t> к одной системе.</a:t>
            </a:r>
          </a:p>
          <a:p>
            <a:r>
              <a:rPr lang="en-US" b="1" dirty="0"/>
              <a:t>Очень ограниченная:</a:t>
            </a:r>
            <a:r>
              <a:rPr lang="en-US" dirty="0"/>
              <a:t> обычно всего </a:t>
            </a:r>
            <a:r>
              <a:rPr lang="en-US" b="1" dirty="0"/>
              <a:t>два устройства</a:t>
            </a:r>
            <a:r>
              <a:rPr lang="en-US" dirty="0"/>
              <a:t> на шлейф.</a:t>
            </a:r>
          </a:p>
          <a:p>
            <a:r>
              <a:rPr lang="en-US" b="1" dirty="0"/>
              <a:t>Типы дисков</a:t>
            </a:r>
            <a:endParaRPr lang="en-US" dirty="0"/>
          </a:p>
          <a:p>
            <a:r>
              <a:rPr lang="en-US" b="1" dirty="0"/>
              <a:t>Высокопроизводительные:</a:t>
            </a:r>
            <a:r>
              <a:rPr lang="en-US" dirty="0"/>
              <a:t> диски со скоростью вращения свыше 10,000 об/мин и даже SSD.</a:t>
            </a:r>
          </a:p>
          <a:p>
            <a:r>
              <a:rPr lang="en-US" b="1" dirty="0"/>
              <a:t>Бюджетные:</a:t>
            </a:r>
            <a:r>
              <a:rPr lang="en-US" dirty="0"/>
              <a:t> диски со скоростью вращения 5400 или 7200 об/мин.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Почему </a:t>
            </a:r>
            <a:r>
              <a:rPr lang="en-US" b="1" dirty="0" err="1"/>
              <a:t>это</a:t>
            </a:r>
            <a:r>
              <a:rPr lang="en-US" b="1" dirty="0"/>
              <a:t> </a:t>
            </a:r>
            <a:r>
              <a:rPr lang="en-US" b="1" dirty="0" err="1"/>
              <a:t>важно</a:t>
            </a:r>
            <a:r>
              <a:rPr lang="en-US" b="1" dirty="0"/>
              <a:t> </a:t>
            </a:r>
            <a:r>
              <a:rPr lang="en-US" b="1" dirty="0" err="1"/>
              <a:t>сегодня</a:t>
            </a:r>
            <a:r>
              <a:rPr lang="en-US" b="1" dirty="0"/>
              <a:t>?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Физические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интерфейсы</a:t>
            </a:r>
            <a:r>
              <a:rPr lang="en-US" dirty="0">
                <a:solidFill>
                  <a:srgbClr val="0F1115"/>
                </a:solidFill>
              </a:rPr>
              <a:t> SCSI (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параллельный</a:t>
            </a:r>
            <a:r>
              <a:rPr lang="en-US" dirty="0">
                <a:solidFill>
                  <a:srgbClr val="0F1115"/>
                </a:solidFill>
              </a:rPr>
              <a:t> SCSI) </a:t>
            </a:r>
            <a:r>
              <a:rPr lang="en-US" dirty="0" err="1">
                <a:solidFill>
                  <a:srgbClr val="0F1115"/>
                </a:solidFill>
              </a:rPr>
              <a:t>устарели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логическая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часть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набор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команд</a:t>
            </a:r>
            <a:r>
              <a:rPr lang="en-US" b="1" dirty="0">
                <a:solidFill>
                  <a:srgbClr val="0F1115"/>
                </a:solidFill>
              </a:rPr>
              <a:t> SCSI — </a:t>
            </a:r>
            <a:r>
              <a:rPr lang="en-US" b="1" dirty="0" err="1">
                <a:solidFill>
                  <a:srgbClr val="0F1115"/>
                </a:solidFill>
              </a:rPr>
              <a:t>живет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является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основой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таких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Serial Attached SCSI (SAS):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Прямой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наследник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дисков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серверам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системам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 (FC) и iSCSI: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Эти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протоколы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инкапсулируют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команды</a:t>
            </a:r>
            <a:r>
              <a:rPr lang="en-US" b="1" dirty="0">
                <a:solidFill>
                  <a:srgbClr val="0F1115"/>
                </a:solidFill>
              </a:rPr>
              <a:t> SCSI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внутри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кадров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Когда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посылает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команду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прочитать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SAN, 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именно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команду</a:t>
            </a:r>
            <a:r>
              <a:rPr lang="en-US" dirty="0">
                <a:solidFill>
                  <a:srgbClr val="0F1115"/>
                </a:solidFill>
              </a:rPr>
              <a:t> SCSI, </a:t>
            </a:r>
            <a:r>
              <a:rPr lang="en-US" dirty="0" err="1">
                <a:solidFill>
                  <a:srgbClr val="0F1115"/>
                </a:solidFill>
              </a:rPr>
              <a:t>упакованную</a:t>
            </a:r>
            <a:r>
              <a:rPr lang="en-US" dirty="0">
                <a:solidFill>
                  <a:srgbClr val="0F1115"/>
                </a:solidFill>
              </a:rPr>
              <a:t> в FC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TCP/IP </a:t>
            </a:r>
            <a:r>
              <a:rPr lang="en-US" dirty="0" err="1">
                <a:solidFill>
                  <a:srgbClr val="0F1115"/>
                </a:solidFill>
              </a:rPr>
              <a:t>пакет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Вывод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SCSI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латынь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мира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латынь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многих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европейских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языков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</a:t>
            </a:r>
            <a:r>
              <a:rPr lang="en-US" dirty="0">
                <a:solidFill>
                  <a:srgbClr val="0F1115"/>
                </a:solidFill>
              </a:rPr>
              <a:t> и SCSI </a:t>
            </a:r>
            <a:r>
              <a:rPr lang="en-US" dirty="0" err="1">
                <a:solidFill>
                  <a:srgbClr val="0F1115"/>
                </a:solidFill>
              </a:rPr>
              <a:t>стал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большинства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современных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интерфейсов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/>
              <a:t>SCSI — </a:t>
            </a:r>
            <a:r>
              <a:rPr lang="en-US" err="1"/>
              <a:t>основа</a:t>
            </a:r>
            <a:r>
              <a:rPr lang="en-US" dirty="0"/>
              <a:t> </a:t>
            </a:r>
            <a:r>
              <a:rPr lang="en-US" err="1"/>
              <a:t>всего</a:t>
            </a:r>
            <a:endParaRPr lang="en-US"/>
          </a:p>
          <a:p>
            <a:endParaRPr lang="en-US" dirty="0"/>
          </a:p>
          <a:p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такое</a:t>
            </a:r>
            <a:r>
              <a:rPr lang="en-US" dirty="0"/>
              <a:t> SCSI?</a:t>
            </a:r>
          </a:p>
          <a:p>
            <a:endParaRPr lang="en-US" dirty="0"/>
          </a:p>
          <a:p>
            <a:r>
              <a:rPr lang="en-US" dirty="0" err="1"/>
              <a:t>Интерфейс</a:t>
            </a:r>
            <a:r>
              <a:rPr lang="en-US" dirty="0"/>
              <a:t> </a:t>
            </a:r>
            <a:r>
              <a:rPr lang="en-US" dirty="0" err="1"/>
              <a:t>малых</a:t>
            </a:r>
            <a:r>
              <a:rPr lang="en-US" dirty="0"/>
              <a:t> </a:t>
            </a:r>
            <a:r>
              <a:rPr lang="en-US" dirty="0" err="1"/>
              <a:t>компьютерных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(SCSI)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набор</a:t>
            </a:r>
            <a:r>
              <a:rPr lang="en-US" dirty="0"/>
              <a:t> </a:t>
            </a:r>
            <a:r>
              <a:rPr lang="en-US" dirty="0" err="1"/>
              <a:t>стандартов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физического</a:t>
            </a:r>
            <a:r>
              <a:rPr lang="en-US" dirty="0"/>
              <a:t> </a:t>
            </a:r>
            <a:r>
              <a:rPr lang="en-US" dirty="0" err="1"/>
              <a:t>соединения</a:t>
            </a:r>
            <a:r>
              <a:rPr lang="en-US" dirty="0"/>
              <a:t> и </a:t>
            </a:r>
            <a:r>
              <a:rPr lang="en-US" dirty="0" err="1"/>
              <a:t>передачи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компьютерами</a:t>
            </a:r>
            <a:r>
              <a:rPr lang="en-US" dirty="0"/>
              <a:t> и </a:t>
            </a:r>
            <a:r>
              <a:rPr lang="en-US" dirty="0" err="1"/>
              <a:t>периферийными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. </a:t>
            </a:r>
            <a:r>
              <a:rPr lang="en-US" dirty="0" err="1"/>
              <a:t>Стандарты</a:t>
            </a:r>
            <a:r>
              <a:rPr lang="en-US" dirty="0"/>
              <a:t> SCSI </a:t>
            </a:r>
            <a:r>
              <a:rPr lang="en-US" dirty="0" err="1"/>
              <a:t>определяют</a:t>
            </a:r>
            <a:r>
              <a:rPr lang="en-US" dirty="0"/>
              <a:t> </a:t>
            </a:r>
            <a:r>
              <a:rPr lang="en-US" dirty="0" err="1"/>
              <a:t>команды</a:t>
            </a:r>
            <a:r>
              <a:rPr lang="en-US" dirty="0"/>
              <a:t>, </a:t>
            </a:r>
            <a:r>
              <a:rPr lang="en-US" dirty="0" err="1"/>
              <a:t>протоколы</a:t>
            </a:r>
            <a:r>
              <a:rPr lang="en-US" dirty="0"/>
              <a:t>, </a:t>
            </a:r>
            <a:r>
              <a:rPr lang="en-US" dirty="0" err="1"/>
              <a:t>электрические</a:t>
            </a:r>
            <a:r>
              <a:rPr lang="en-US" dirty="0"/>
              <a:t>, </a:t>
            </a:r>
            <a:r>
              <a:rPr lang="en-US" dirty="0" err="1"/>
              <a:t>оптические</a:t>
            </a:r>
            <a:r>
              <a:rPr lang="en-US" dirty="0"/>
              <a:t> и </a:t>
            </a:r>
            <a:r>
              <a:rPr lang="en-US" dirty="0" err="1"/>
              <a:t>логические</a:t>
            </a:r>
            <a:r>
              <a:rPr lang="en-US" dirty="0"/>
              <a:t> </a:t>
            </a:r>
            <a:r>
              <a:rPr lang="en-US" dirty="0" err="1"/>
              <a:t>интерфейсы</a:t>
            </a:r>
            <a:r>
              <a:rPr lang="en-US" dirty="0"/>
              <a:t>. SCSI </a:t>
            </a:r>
            <a:r>
              <a:rPr lang="en-US" dirty="0" err="1"/>
              <a:t>чаще</a:t>
            </a:r>
            <a:r>
              <a:rPr lang="en-US" dirty="0"/>
              <a:t> </a:t>
            </a:r>
            <a:r>
              <a:rPr lang="en-US" dirty="0" err="1"/>
              <a:t>всего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жестких</a:t>
            </a:r>
            <a:r>
              <a:rPr lang="en-US" dirty="0"/>
              <a:t> </a:t>
            </a:r>
            <a:r>
              <a:rPr lang="en-US" dirty="0" err="1"/>
              <a:t>дисков</a:t>
            </a:r>
            <a:r>
              <a:rPr lang="en-US" dirty="0"/>
              <a:t> и </a:t>
            </a:r>
            <a:r>
              <a:rPr lang="en-US" dirty="0" err="1"/>
              <a:t>ленточных</a:t>
            </a:r>
            <a:r>
              <a:rPr lang="en-US" dirty="0"/>
              <a:t> </a:t>
            </a:r>
            <a:r>
              <a:rPr lang="en-US" dirty="0" err="1"/>
              <a:t>накопителей</a:t>
            </a:r>
            <a:r>
              <a:rPr lang="en-US" dirty="0"/>
              <a:t>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его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подключать</a:t>
            </a:r>
            <a:r>
              <a:rPr lang="en-US" dirty="0"/>
              <a:t> к </a:t>
            </a:r>
            <a:r>
              <a:rPr lang="en-US" dirty="0" err="1"/>
              <a:t>широкому</a:t>
            </a:r>
            <a:r>
              <a:rPr lang="en-US" dirty="0"/>
              <a:t> </a:t>
            </a:r>
            <a:r>
              <a:rPr lang="en-US" dirty="0" err="1"/>
              <a:t>спектру</a:t>
            </a:r>
            <a:r>
              <a:rPr lang="en-US" dirty="0"/>
              <a:t> </a:t>
            </a:r>
            <a:r>
              <a:rPr lang="en-US" dirty="0" err="1"/>
              <a:t>других</a:t>
            </a:r>
            <a:r>
              <a:rPr lang="en-US" dirty="0"/>
              <a:t> </a:t>
            </a:r>
            <a:r>
              <a:rPr lang="en-US" dirty="0" err="1"/>
              <a:t>устройств</a:t>
            </a:r>
            <a:r>
              <a:rPr lang="en-US" dirty="0"/>
              <a:t>, </a:t>
            </a:r>
            <a:r>
              <a:rPr lang="en-US" dirty="0" err="1"/>
              <a:t>включая</a:t>
            </a:r>
            <a:r>
              <a:rPr lang="en-US" dirty="0"/>
              <a:t> </a:t>
            </a:r>
            <a:r>
              <a:rPr lang="en-US" dirty="0" err="1"/>
              <a:t>сканеры</a:t>
            </a:r>
            <a:r>
              <a:rPr lang="en-US" dirty="0"/>
              <a:t> и CD-</a:t>
            </a:r>
            <a:r>
              <a:rPr lang="en-US" dirty="0" err="1"/>
              <a:t>приводы</a:t>
            </a:r>
            <a:r>
              <a:rPr lang="en-US" dirty="0"/>
              <a:t>, </a:t>
            </a:r>
            <a:r>
              <a:rPr lang="en-US" dirty="0" err="1"/>
              <a:t>хотя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контроллеры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работать</a:t>
            </a:r>
            <a:r>
              <a:rPr lang="en-US" dirty="0"/>
              <a:t> </a:t>
            </a:r>
            <a:r>
              <a:rPr lang="en-US" dirty="0" err="1"/>
              <a:t>со</a:t>
            </a:r>
            <a:r>
              <a:rPr lang="en-US" dirty="0"/>
              <a:t> </a:t>
            </a:r>
            <a:r>
              <a:rPr lang="en-US" dirty="0" err="1"/>
              <a:t>всеми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192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/>
              <a:t>История развития SCSI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показывает</a:t>
            </a:r>
            <a:r>
              <a:rPr lang="en-US">
                <a:solidFill>
                  <a:srgbClr val="0F1115"/>
                </a:solidFill>
              </a:rPr>
              <a:t> эволюцию стандарта SCSI от его появления до современного состояния.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/>
              <a:t>SCSI-1 (1983–1985)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первая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базовая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версия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Годы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1983–1985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Другое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название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Common SCSI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Основные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характеристики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7-битная </a:t>
            </a:r>
            <a:r>
              <a:rPr lang="en-US" b="1" dirty="0" err="1">
                <a:solidFill>
                  <a:srgbClr val="0F1115"/>
                </a:solidFill>
              </a:rPr>
              <a:t>шина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Ширина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шины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передавать</a:t>
            </a:r>
            <a:r>
              <a:rPr lang="en-US" dirty="0">
                <a:solidFill>
                  <a:srgbClr val="0F1115"/>
                </a:solidFill>
              </a:rPr>
              <a:t> 7 </a:t>
            </a:r>
            <a:r>
              <a:rPr lang="en-US" dirty="0" err="1">
                <a:solidFill>
                  <a:srgbClr val="0F1115"/>
                </a:solidFill>
              </a:rPr>
              <a:t>бит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одновременно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До</a:t>
            </a:r>
            <a:r>
              <a:rPr lang="en-US" b="1" dirty="0">
                <a:solidFill>
                  <a:srgbClr val="0F1115"/>
                </a:solidFill>
              </a:rPr>
              <a:t> 7 </a:t>
            </a:r>
            <a:r>
              <a:rPr lang="en-US" b="1" dirty="0" err="1">
                <a:solidFill>
                  <a:srgbClr val="0F1115"/>
                </a:solidFill>
              </a:rPr>
              <a:t>устройств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К </a:t>
            </a:r>
            <a:r>
              <a:rPr lang="en-US" dirty="0" err="1">
                <a:solidFill>
                  <a:srgbClr val="0F1115"/>
                </a:solidFill>
              </a:rPr>
              <a:t>одному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контроллеру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было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 7 </a:t>
            </a:r>
            <a:r>
              <a:rPr lang="en-US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дисков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ленточных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накопителей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ru-RU" b="1" dirty="0"/>
              <a:t>SCSI-2 (1988–1994)</a:t>
            </a:r>
            <a:endParaRPr lang="ru-RU" dirty="0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Вторая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версия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шагом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вперед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стандартизировав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расширив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возможности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интерфейса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Годы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Принят</a:t>
            </a:r>
            <a:r>
              <a:rPr lang="en-US" dirty="0">
                <a:solidFill>
                  <a:srgbClr val="0F1115"/>
                </a:solidFill>
              </a:rPr>
              <a:t> в 1988–1994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Основные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улучшения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Стандартный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набор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команд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могли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вариации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</a:t>
            </a:r>
            <a:r>
              <a:rPr lang="en-US" dirty="0">
                <a:solidFill>
                  <a:srgbClr val="0F1115"/>
                </a:solidFill>
              </a:rPr>
              <a:t>. SCSI-2 </a:t>
            </a:r>
            <a:r>
              <a:rPr lang="en-US" dirty="0" err="1">
                <a:solidFill>
                  <a:srgbClr val="0F1115"/>
                </a:solidFill>
              </a:rPr>
              <a:t>ввел</a:t>
            </a:r>
            <a:r>
              <a:rPr lang="en-US" dirty="0">
                <a:solidFill>
                  <a:srgbClr val="0F1115"/>
                </a:solidFill>
              </a:rPr>
              <a:t> Common Command Set (CCS),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улучшило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совместимость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16-битная </a:t>
            </a:r>
            <a:r>
              <a:rPr lang="en-US" b="1" dirty="0" err="1">
                <a:solidFill>
                  <a:srgbClr val="0F1115"/>
                </a:solidFill>
              </a:rPr>
              <a:t>шина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Удвоила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ширину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шины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увеличило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пропускную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способность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До</a:t>
            </a:r>
            <a:r>
              <a:rPr lang="en-US" b="1" dirty="0">
                <a:solidFill>
                  <a:srgbClr val="0F1115"/>
                </a:solidFill>
              </a:rPr>
              <a:t> 15 </a:t>
            </a:r>
            <a:r>
              <a:rPr lang="en-US" b="1" dirty="0" err="1">
                <a:solidFill>
                  <a:srgbClr val="0F1115"/>
                </a:solidFill>
              </a:rPr>
              <a:t>устройств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Увеличила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максимальное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количество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подключаемых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ru-RU" b="1" dirty="0"/>
              <a:t>SCSI-3 (с 1993 года)</a:t>
            </a:r>
            <a:endParaRPr lang="ru-RU" dirty="0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Самое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важное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поколение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превратило</a:t>
            </a:r>
            <a:r>
              <a:rPr lang="en-US" dirty="0">
                <a:solidFill>
                  <a:srgbClr val="0F1115"/>
                </a:solidFill>
              </a:rPr>
              <a:t> SCSI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интерфейса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универсальный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набор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Год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утверждения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1993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Основные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революционные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изменения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Совместимость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Оставалась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обратная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совместимость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командами</a:t>
            </a:r>
            <a:r>
              <a:rPr lang="en-US" dirty="0">
                <a:solidFill>
                  <a:srgbClr val="0F1115"/>
                </a:solidFill>
              </a:rPr>
              <a:t> SCSI-1 и SCSI-2.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Поддержка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последовательной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передачи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В </a:t>
            </a:r>
            <a:r>
              <a:rPr lang="en-US" dirty="0" err="1">
                <a:solidFill>
                  <a:srgbClr val="0F1115"/>
                </a:solidFill>
              </a:rPr>
              <a:t>отличие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предыдущих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параллельных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версий</a:t>
            </a:r>
            <a:r>
              <a:rPr lang="en-US" dirty="0">
                <a:solidFill>
                  <a:srgbClr val="0F1115"/>
                </a:solidFill>
              </a:rPr>
              <a:t>, SCSI-3 </a:t>
            </a:r>
            <a:r>
              <a:rPr lang="en-US" dirty="0" err="1">
                <a:solidFill>
                  <a:srgbClr val="0F1115"/>
                </a:solidFill>
              </a:rPr>
              <a:t>начал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поддерживать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последовательную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передачу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 (Serial),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позволило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резко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увеличить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длину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Архитектура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отделенных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протоколов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SCSI-3 </a:t>
            </a:r>
            <a:r>
              <a:rPr lang="en-US" dirty="0" err="1">
                <a:solidFill>
                  <a:srgbClr val="0F1115"/>
                </a:solidFill>
              </a:rPr>
              <a:t>разделил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набор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физический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интерфейс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позволило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SCSI </a:t>
            </a:r>
            <a:r>
              <a:rPr lang="en-US" dirty="0" err="1">
                <a:solidFill>
                  <a:srgbClr val="0F1115"/>
                </a:solidFill>
              </a:rPr>
              <a:t>поверх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2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 (FC)</a:t>
            </a:r>
            <a:endParaRPr lang="ru-RU" dirty="0"/>
          </a:p>
          <a:p>
            <a:pPr marL="285750" lvl="2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iSCSI</a:t>
            </a:r>
            <a:endParaRPr lang="ru-RU" dirty="0"/>
          </a:p>
          <a:p>
            <a:pPr marL="285750" lvl="2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SAS (Serial Attached SCSI)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прямой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наследник</a:t>
            </a:r>
            <a:r>
              <a:rPr lang="en-US" dirty="0">
                <a:solidFill>
                  <a:srgbClr val="0F1115"/>
                </a:solidFill>
              </a:rPr>
              <a:t> SCSI-3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интерфейса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2"/>
            <a:br>
              <a:rPr lang="en-US" dirty="0"/>
            </a:br>
            <a:endParaRPr lang="en-US" dirty="0"/>
          </a:p>
          <a:p>
            <a:pPr lvl="2"/>
            <a:r>
              <a:rPr lang="ru-RU" b="1" dirty="0"/>
              <a:t>Почему SCSI-3 — это главный этап?</a:t>
            </a:r>
            <a:endParaRPr lang="ru-RU" dirty="0"/>
          </a:p>
          <a:p>
            <a:pPr lvl="2"/>
            <a:r>
              <a:rPr lang="en-US" dirty="0">
                <a:solidFill>
                  <a:srgbClr val="0F1115"/>
                </a:solidFill>
              </a:rPr>
              <a:t>SCSI-3 </a:t>
            </a:r>
            <a:r>
              <a:rPr lang="en-US" dirty="0" err="1">
                <a:solidFill>
                  <a:srgbClr val="0F1115"/>
                </a:solidFill>
              </a:rPr>
              <a:t>перестал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шлейфом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дисков</a:t>
            </a:r>
            <a:r>
              <a:rPr lang="en-US" dirty="0">
                <a:solidFill>
                  <a:srgbClr val="0F1115"/>
                </a:solidFill>
              </a:rPr>
              <a:t>". 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стал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универсальным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языком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Благодаря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этому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мы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сегодня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те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(SCSI), </a:t>
            </a:r>
            <a:r>
              <a:rPr lang="en-US" dirty="0" err="1">
                <a:solidFill>
                  <a:srgbClr val="0F1115"/>
                </a:solidFill>
              </a:rPr>
              <a:t>передавая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специализированной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 (FC),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обычному</a:t>
            </a:r>
            <a:r>
              <a:rPr lang="en-US" dirty="0">
                <a:solidFill>
                  <a:srgbClr val="0F1115"/>
                </a:solidFill>
              </a:rPr>
              <a:t> Ethernet (iSCSI)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прямому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кабелю</a:t>
            </a:r>
            <a:r>
              <a:rPr lang="en-US" dirty="0">
                <a:solidFill>
                  <a:srgbClr val="0F1115"/>
                </a:solidFill>
              </a:rPr>
              <a:t> (SAS).</a:t>
            </a:r>
            <a:endParaRPr lang="ru-RU" dirty="0"/>
          </a:p>
          <a:p>
            <a:pPr lvl="2"/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есть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самая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b="1" dirty="0" err="1">
                <a:solidFill>
                  <a:srgbClr val="0F1115"/>
                </a:solidFill>
              </a:rPr>
              <a:t>основа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всего</a:t>
            </a: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dirty="0">
                <a:solidFill>
                  <a:srgbClr val="0F1115"/>
                </a:solidFill>
              </a:rPr>
              <a:t>, о </a:t>
            </a:r>
            <a:r>
              <a:rPr lang="en-US" dirty="0" err="1">
                <a:solidFill>
                  <a:srgbClr val="0F1115"/>
                </a:solidFill>
              </a:rPr>
              <a:t>которой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говорилось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предыдущем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слайде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2"/>
            <a:br>
              <a:rPr lang="en-US" dirty="0"/>
            </a:b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4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>
                <a:solidFill>
                  <a:srgbClr val="0F1115"/>
                </a:solidFill>
              </a:rPr>
              <a:t>"</a:t>
            </a:r>
            <a:r>
              <a:rPr lang="en-US" err="1">
                <a:solidFill>
                  <a:srgbClr val="0F1115"/>
                </a:solidFill>
              </a:rPr>
              <a:t>Перед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архитектура</a:t>
            </a:r>
            <a:r>
              <a:rPr lang="en-US">
                <a:solidFill>
                  <a:srgbClr val="0F1115"/>
                </a:solidFill>
              </a:rPr>
              <a:t> DAS — прямо подключённого хранилища. Это выделенное устройство, которое соединяется с сервером или ПК напрямую, через кабель, без использования сетевых устройств вроде коммутаторов.</a:t>
            </a:r>
            <a:endParaRPr lang="en-US"/>
          </a:p>
          <a:p>
            <a:r>
              <a:rPr lang="en-US" dirty="0" err="1">
                <a:solidFill>
                  <a:srgbClr val="0F1115"/>
                </a:solidFill>
              </a:rPr>
              <a:t>Существует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типа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Внутренний</a:t>
            </a:r>
            <a:r>
              <a:rPr lang="en-US" b="1" dirty="0">
                <a:solidFill>
                  <a:srgbClr val="0F1115"/>
                </a:solidFill>
              </a:rPr>
              <a:t> DAS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диски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внутри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Внешний</a:t>
            </a:r>
            <a:r>
              <a:rPr lang="en-US" b="1" dirty="0">
                <a:solidFill>
                  <a:srgbClr val="0F1115"/>
                </a:solidFill>
              </a:rPr>
              <a:t> DAS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отдельный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корпус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JBOD), </a:t>
            </a:r>
            <a:r>
              <a:rPr lang="en-US" dirty="0" err="1">
                <a:solidFill>
                  <a:srgbClr val="0F1115"/>
                </a:solidFill>
              </a:rPr>
              <a:t>подключённый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специализированному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протоколу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схеме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>
                <a:solidFill>
                  <a:srgbClr val="0F1115"/>
                </a:solidFill>
              </a:rPr>
              <a:t>DAS </a:t>
            </a:r>
            <a:r>
              <a:rPr lang="en-US" dirty="0" err="1">
                <a:solidFill>
                  <a:srgbClr val="0F1115"/>
                </a:solidFill>
              </a:rPr>
              <a:t>предоставляет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блочный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уровень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доступа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экономичным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решением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типичные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сценарии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хранение</a:t>
            </a:r>
            <a:r>
              <a:rPr lang="en-US" dirty="0">
                <a:solidFill>
                  <a:srgbClr val="0F1115"/>
                </a:solidFill>
              </a:rPr>
              <a:t> '</a:t>
            </a:r>
            <a:r>
              <a:rPr lang="en-US" dirty="0" err="1">
                <a:solidFill>
                  <a:srgbClr val="0F1115"/>
                </a:solidFill>
              </a:rPr>
              <a:t>холодных</a:t>
            </a:r>
            <a:r>
              <a:rPr lang="en-US" dirty="0">
                <a:solidFill>
                  <a:srgbClr val="0F1115"/>
                </a:solidFill>
              </a:rPr>
              <a:t>'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резервные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архивы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видеонаблюдения</a:t>
            </a:r>
            <a:r>
              <a:rPr lang="en-US" dirty="0">
                <a:solidFill>
                  <a:srgbClr val="0F1115"/>
                </a:solidFill>
              </a:rPr>
              <a:t>."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246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/>
              <a:t>Модель передачи данных SCSI – Инициатор и Цель</a:t>
            </a:r>
            <a:endParaRPr lang="ru-RU"/>
          </a:p>
          <a:p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базовая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архитектура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клиент-сервер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r>
              <a:rPr lang="ru-RU" b="1" dirty="0"/>
              <a:t>Инициатор (</a:t>
            </a:r>
            <a:r>
              <a:rPr lang="ru-RU" b="1" dirty="0" err="1"/>
              <a:t>Initiator</a:t>
            </a:r>
            <a:r>
              <a:rPr lang="ru-RU" b="1" dirty="0"/>
              <a:t>)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Устройство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которое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запрашивает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операции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чтения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 В </a:t>
            </a:r>
            <a:r>
              <a:rPr lang="en-US" dirty="0" err="1">
                <a:solidFill>
                  <a:srgbClr val="0F1115"/>
                </a:solidFill>
              </a:rPr>
              <a:t>мире</a:t>
            </a:r>
            <a:r>
              <a:rPr lang="en-US" dirty="0">
                <a:solidFill>
                  <a:srgbClr val="0F1115"/>
                </a:solidFill>
              </a:rPr>
              <a:t> SAN </a:t>
            </a:r>
            <a:r>
              <a:rPr lang="en-US" dirty="0" err="1">
                <a:solidFill>
                  <a:srgbClr val="0F1115"/>
                </a:solidFill>
              </a:rPr>
              <a:t>инициатором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почти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выступает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хост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работает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Приложению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инициатор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формирует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SCSI-</a:t>
            </a:r>
            <a:r>
              <a:rPr lang="en-US" b="1" dirty="0" err="1">
                <a:solidFill>
                  <a:srgbClr val="0F1115"/>
                </a:solidFill>
              </a:rPr>
              <a:t>команду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"</a:t>
            </a:r>
            <a:r>
              <a:rPr lang="en-US" dirty="0" err="1">
                <a:solidFill>
                  <a:srgbClr val="0F1115"/>
                </a:solidFill>
              </a:rPr>
              <a:t>прочитать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№ 12345").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Эта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упаковывается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определенный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 (FC, iSCSI),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письмо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кладут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конверт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Затем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пакет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отправляется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физическому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соединению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оптический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кабель</a:t>
            </a:r>
            <a:r>
              <a:rPr lang="en-US" dirty="0">
                <a:solidFill>
                  <a:srgbClr val="0F1115"/>
                </a:solidFill>
              </a:rPr>
              <a:t> FC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Ethernet) к </a:t>
            </a:r>
            <a:r>
              <a:rPr lang="en-US" dirty="0" err="1">
                <a:solidFill>
                  <a:srgbClr val="0F1115"/>
                </a:solidFill>
              </a:rPr>
              <a:t>цели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r>
              <a:rPr lang="en-US" b="1" dirty="0" err="1">
                <a:solidFill>
                  <a:srgbClr val="0F1115"/>
                </a:solidFill>
              </a:rPr>
              <a:t>Простыми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словами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Инициатор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клиент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ходит</a:t>
            </a:r>
            <a:r>
              <a:rPr lang="en-US" dirty="0">
                <a:solidFill>
                  <a:srgbClr val="0F1115"/>
                </a:solidFill>
              </a:rPr>
              <a:t>" в </a:t>
            </a:r>
            <a:r>
              <a:rPr lang="en-US" dirty="0" err="1">
                <a:solidFill>
                  <a:srgbClr val="0F1115"/>
                </a:solidFill>
              </a:rPr>
              <a:t>хранилище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ru-RU" b="1" dirty="0"/>
              <a:t>Цель (Target)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Устройство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которое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предоставляет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доступ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данным</a:t>
            </a:r>
            <a:r>
              <a:rPr lang="en-US" dirty="0">
                <a:solidFill>
                  <a:srgbClr val="0F1115"/>
                </a:solidFill>
              </a:rPr>
              <a:t> и </a:t>
            </a:r>
            <a:r>
              <a:rPr lang="en-US" b="1" dirty="0" err="1">
                <a:solidFill>
                  <a:srgbClr val="0F1115"/>
                </a:solidFill>
              </a:rPr>
              <a:t>выполняет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инициатора</a:t>
            </a:r>
            <a:r>
              <a:rPr lang="en-US" dirty="0">
                <a:solidFill>
                  <a:srgbClr val="0F1115"/>
                </a:solidFill>
              </a:rPr>
              <a:t>. В </a:t>
            </a:r>
            <a:r>
              <a:rPr lang="en-US" dirty="0" err="1">
                <a:solidFill>
                  <a:srgbClr val="0F1115"/>
                </a:solidFill>
              </a:rPr>
              <a:t>мире</a:t>
            </a:r>
            <a:r>
              <a:rPr lang="en-US" dirty="0">
                <a:solidFill>
                  <a:srgbClr val="0F1115"/>
                </a:solidFill>
              </a:rPr>
              <a:t> SAN </a:t>
            </a:r>
            <a:r>
              <a:rPr lang="en-US" dirty="0" err="1">
                <a:solidFill>
                  <a:srgbClr val="0F1115"/>
                </a:solidFill>
              </a:rPr>
              <a:t>целью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система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 (Storage Array)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отдельный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внутри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работает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Цель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получает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пакет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соединению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Она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распаковывает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 (FC, iSCSI) и </a:t>
            </a:r>
            <a:r>
              <a:rPr lang="en-US" dirty="0" err="1">
                <a:solidFill>
                  <a:srgbClr val="0F1115"/>
                </a:solidFill>
              </a:rPr>
              <a:t>извлекает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SCSI-</a:t>
            </a:r>
            <a:r>
              <a:rPr lang="en-US" b="1" dirty="0" err="1">
                <a:solidFill>
                  <a:srgbClr val="0F1115"/>
                </a:solidFill>
              </a:rPr>
              <a:t>команду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Выполняет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команду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находит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диске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Затем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отправляет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запрошенные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подтверждение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обратно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цепочке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инициатору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r>
              <a:rPr lang="en-US" b="1" dirty="0" err="1">
                <a:solidFill>
                  <a:srgbClr val="0F1115"/>
                </a:solidFill>
              </a:rPr>
              <a:t>Простыми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словами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Цель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сервер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обслуживает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запросы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клиентов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ru-RU" b="1" dirty="0"/>
              <a:t>Главная суть</a:t>
            </a:r>
            <a:endParaRPr lang="ru-RU" dirty="0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Вся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работа</a:t>
            </a:r>
            <a:r>
              <a:rPr lang="en-US" dirty="0">
                <a:solidFill>
                  <a:srgbClr val="0F1115"/>
                </a:solidFill>
              </a:rPr>
              <a:t> SAN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диалог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схеме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b="1" dirty="0" err="1">
                <a:solidFill>
                  <a:srgbClr val="0F1115"/>
                </a:solidFill>
              </a:rPr>
              <a:t>Инициатор</a:t>
            </a:r>
            <a:r>
              <a:rPr lang="en-US" b="1" dirty="0">
                <a:solidFill>
                  <a:srgbClr val="0F1115"/>
                </a:solidFill>
              </a:rPr>
              <a:t> → </a:t>
            </a:r>
            <a:r>
              <a:rPr lang="en-US" b="1" dirty="0" err="1">
                <a:solidFill>
                  <a:srgbClr val="0F1115"/>
                </a:solidFill>
              </a:rPr>
              <a:t>Команда</a:t>
            </a:r>
            <a:r>
              <a:rPr lang="en-US" b="1" dirty="0">
                <a:solidFill>
                  <a:srgbClr val="0F1115"/>
                </a:solidFill>
              </a:rPr>
              <a:t> → </a:t>
            </a:r>
            <a:r>
              <a:rPr lang="en-US" b="1" dirty="0" err="1">
                <a:solidFill>
                  <a:srgbClr val="0F1115"/>
                </a:solidFill>
              </a:rPr>
              <a:t>Цель</a:t>
            </a: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модель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зависит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того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именно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 (FC, iSCSI)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среда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оптоволокно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медь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используются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универсальна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Даже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современных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 over Fabrics,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похожая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продвинутая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модель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где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инициатор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называется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хост</a:t>
            </a:r>
            <a:r>
              <a:rPr lang="en-US" dirty="0">
                <a:solidFill>
                  <a:srgbClr val="0F1115"/>
                </a:solidFill>
              </a:rPr>
              <a:t>", а </a:t>
            </a:r>
            <a:r>
              <a:rPr lang="en-US" dirty="0" err="1">
                <a:solidFill>
                  <a:srgbClr val="0F1115"/>
                </a:solidFill>
              </a:rPr>
              <a:t>цель</a:t>
            </a:r>
            <a:r>
              <a:rPr lang="en-US" dirty="0">
                <a:solidFill>
                  <a:srgbClr val="0F1115"/>
                </a:solidFill>
              </a:rPr>
              <a:t> — "</a:t>
            </a:r>
            <a:r>
              <a:rPr lang="en-US" dirty="0" err="1">
                <a:solidFill>
                  <a:srgbClr val="0F1115"/>
                </a:solidFill>
              </a:rPr>
              <a:t>контроллер</a:t>
            </a:r>
            <a:r>
              <a:rPr lang="en-US" dirty="0">
                <a:solidFill>
                  <a:srgbClr val="0F1115"/>
                </a:solidFill>
              </a:rPr>
              <a:t>".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563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/>
              <a:t>Сетевые протоколы SAN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показывает</a:t>
            </a:r>
            <a:r>
              <a:rPr lang="en-US">
                <a:solidFill>
                  <a:srgbClr val="0F1115"/>
                </a:solidFill>
              </a:rPr>
              <a:t>, как команды SCSI "упаковываются" для передачи по разным типам сетей, и сравнивает структуру кадров.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/>
              <a:t>Сравнение стеков протоколов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Здесь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доставляют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те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(SCSI) 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цели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r>
              <a:rPr lang="ru-RU" dirty="0"/>
              <a:t>Уровень модели OSI</a:t>
            </a:r>
          </a:p>
          <a:p>
            <a:r>
              <a:rPr lang="ru-RU" dirty="0"/>
              <a:t>Fibre Channel (FC)</a:t>
            </a:r>
          </a:p>
          <a:p>
            <a:r>
              <a:rPr lang="ru-RU" dirty="0" err="1"/>
              <a:t>iSCSI</a:t>
            </a:r>
          </a:p>
          <a:p>
            <a:r>
              <a:rPr lang="ru-RU" dirty="0" err="1"/>
              <a:t>FCoE</a:t>
            </a:r>
          </a:p>
          <a:p>
            <a:r>
              <a:rPr lang="ru-RU" dirty="0" err="1"/>
              <a:t>InfiniBand</a:t>
            </a:r>
            <a:r>
              <a:rPr lang="ru-RU" dirty="0"/>
              <a:t> (SRP)</a:t>
            </a:r>
          </a:p>
          <a:p>
            <a:r>
              <a:rPr lang="ru-RU" b="1" dirty="0"/>
              <a:t>Уровень отображения</a:t>
            </a:r>
            <a:br>
              <a:rPr lang="ru-RU" b="1" dirty="0">
                <a:cs typeface="+mn-lt"/>
              </a:rPr>
            </a:br>
            <a:r>
              <a:rPr lang="ru-RU" b="1" dirty="0"/>
              <a:t>(Инкапсуляция команд SCSI)</a:t>
            </a:r>
            <a:endParaRPr lang="ru-RU" dirty="0"/>
          </a:p>
          <a:p>
            <a:r>
              <a:rPr lang="ru-RU" b="1" dirty="0"/>
              <a:t>FC-4</a:t>
            </a:r>
            <a:endParaRPr lang="ru-RU" dirty="0"/>
          </a:p>
          <a:p>
            <a:r>
              <a:rPr lang="ru-RU" b="1" dirty="0" err="1"/>
              <a:t>iSCSI</a:t>
            </a:r>
            <a:endParaRPr lang="ru-RU" dirty="0" err="1"/>
          </a:p>
          <a:p>
            <a:r>
              <a:rPr lang="ru-RU" b="1" dirty="0"/>
              <a:t>FC-4</a:t>
            </a:r>
            <a:endParaRPr lang="ru-RU" dirty="0"/>
          </a:p>
          <a:p>
            <a:r>
              <a:rPr lang="ru-RU" b="1" dirty="0"/>
              <a:t>SRP</a:t>
            </a:r>
            <a:r>
              <a:rPr lang="ru-RU" dirty="0"/>
              <a:t> (SCSI RDMA Protocol)</a:t>
            </a:r>
          </a:p>
          <a:p>
            <a:r>
              <a:rPr lang="ru-RU" b="1" dirty="0"/>
              <a:t>Транспортный уровень</a:t>
            </a:r>
            <a:br>
              <a:rPr lang="ru-RU" b="1" dirty="0">
                <a:cs typeface="+mn-lt"/>
              </a:rPr>
            </a:br>
            <a:r>
              <a:rPr lang="ru-RU" b="1" dirty="0"/>
              <a:t>(Управление потоком данных)</a:t>
            </a:r>
            <a:endParaRPr lang="ru-RU" dirty="0"/>
          </a:p>
          <a:p>
            <a:r>
              <a:rPr lang="ru-RU" b="1" dirty="0"/>
              <a:t>FC-3</a:t>
            </a:r>
            <a:r>
              <a:rPr lang="ru-RU" dirty="0"/>
              <a:t> (Общие услуги)</a:t>
            </a:r>
          </a:p>
          <a:p>
            <a:r>
              <a:rPr lang="ru-RU" b="1" dirty="0"/>
              <a:t>TCP</a:t>
            </a:r>
            <a:endParaRPr lang="ru-RU" dirty="0"/>
          </a:p>
          <a:p>
            <a:r>
              <a:rPr lang="ru-RU" b="1" dirty="0"/>
              <a:t>FC-3</a:t>
            </a:r>
            <a:endParaRPr lang="ru-RU" dirty="0"/>
          </a:p>
          <a:p>
            <a:r>
              <a:rPr lang="ru-RU" b="1" dirty="0"/>
              <a:t>IBA </a:t>
            </a:r>
            <a:r>
              <a:rPr lang="ru-RU" b="1" dirty="0" err="1"/>
              <a:t>Operation</a:t>
            </a:r>
            <a:r>
              <a:rPr lang="ru-RU" b="1" dirty="0"/>
              <a:t> SAR</a:t>
            </a:r>
            <a:endParaRPr lang="ru-RU" dirty="0"/>
          </a:p>
          <a:p>
            <a:r>
              <a:rPr lang="ru-RU" b="1" dirty="0"/>
              <a:t>Сетевой уровень</a:t>
            </a:r>
            <a:br>
              <a:rPr lang="ru-RU" b="1" dirty="0">
                <a:cs typeface="+mn-lt"/>
              </a:rPr>
            </a:br>
            <a:r>
              <a:rPr lang="ru-RU" b="1" dirty="0"/>
              <a:t>(Маршрутизация)</a:t>
            </a:r>
            <a:endParaRPr lang="ru-RU" dirty="0"/>
          </a:p>
          <a:p>
            <a:r>
              <a:rPr lang="ru-RU" b="1" dirty="0"/>
              <a:t>FC-2</a:t>
            </a:r>
            <a:r>
              <a:rPr lang="ru-RU" dirty="0"/>
              <a:t> (Кодирование/</a:t>
            </a:r>
            <a:r>
              <a:rPr lang="ru-RU" dirty="0" err="1"/>
              <a:t>Фрейминг</a:t>
            </a:r>
            <a:r>
              <a:rPr lang="ru-RU" dirty="0"/>
              <a:t>)</a:t>
            </a:r>
          </a:p>
          <a:p>
            <a:r>
              <a:rPr lang="ru-RU" b="1" dirty="0"/>
              <a:t>IP</a:t>
            </a:r>
            <a:endParaRPr lang="ru-RU" dirty="0"/>
          </a:p>
          <a:p>
            <a:r>
              <a:rPr lang="ru-RU" b="1" dirty="0"/>
              <a:t>FC-2</a:t>
            </a:r>
            <a:endParaRPr lang="ru-RU" dirty="0"/>
          </a:p>
          <a:p>
            <a:r>
              <a:rPr lang="ru-RU" b="1" dirty="0"/>
              <a:t>Network</a:t>
            </a:r>
            <a:endParaRPr lang="ru-RU" dirty="0"/>
          </a:p>
          <a:p>
            <a:r>
              <a:rPr lang="ru-RU" b="1" dirty="0"/>
              <a:t>Канальный уровень</a:t>
            </a:r>
            <a:br>
              <a:rPr lang="ru-RU" b="1" dirty="0">
                <a:cs typeface="+mn-lt"/>
              </a:rPr>
            </a:br>
            <a:r>
              <a:rPr lang="ru-RU" b="1" dirty="0"/>
              <a:t>(Доступ к среде)</a:t>
            </a:r>
            <a:endParaRPr lang="ru-RU" dirty="0"/>
          </a:p>
          <a:p>
            <a:r>
              <a:rPr lang="ru-RU" b="1" dirty="0"/>
              <a:t>FC-1</a:t>
            </a:r>
            <a:r>
              <a:rPr lang="ru-RU" dirty="0"/>
              <a:t> (Кодирование)</a:t>
            </a:r>
          </a:p>
          <a:p>
            <a:r>
              <a:rPr lang="ru-RU" b="1" dirty="0"/>
              <a:t>Ethernet (ETH)</a:t>
            </a:r>
            <a:endParaRPr lang="ru-RU" dirty="0"/>
          </a:p>
          <a:p>
            <a:r>
              <a:rPr lang="ru-RU" b="1" dirty="0" err="1"/>
              <a:t>FCoE</a:t>
            </a:r>
            <a:endParaRPr lang="ru-RU" dirty="0" err="1"/>
          </a:p>
          <a:p>
            <a:r>
              <a:rPr lang="ru-RU" b="1" dirty="0"/>
              <a:t>Link</a:t>
            </a:r>
            <a:endParaRPr lang="ru-RU" dirty="0"/>
          </a:p>
          <a:p>
            <a:r>
              <a:rPr lang="ru-RU" b="1" dirty="0"/>
              <a:t>Физический уровень</a:t>
            </a:r>
            <a:br>
              <a:rPr lang="ru-RU" b="1" dirty="0">
                <a:cs typeface="+mn-lt"/>
              </a:rPr>
            </a:br>
            <a:r>
              <a:rPr lang="ru-RU" b="1" dirty="0"/>
              <a:t>(Сигналы и кабели)</a:t>
            </a:r>
            <a:endParaRPr lang="ru-RU" dirty="0"/>
          </a:p>
          <a:p>
            <a:r>
              <a:rPr lang="ru-RU" b="1" dirty="0"/>
              <a:t>FC-0</a:t>
            </a:r>
            <a:r>
              <a:rPr lang="ru-RU" dirty="0"/>
              <a:t> (Оптика/Медь)</a:t>
            </a:r>
          </a:p>
          <a:p>
            <a:r>
              <a:rPr lang="ru-RU" b="1" dirty="0"/>
              <a:t>Ethernet (ETH)</a:t>
            </a:r>
            <a:endParaRPr lang="ru-RU" dirty="0"/>
          </a:p>
          <a:p>
            <a:r>
              <a:rPr lang="ru-RU" b="1" dirty="0" err="1"/>
              <a:t>Lossless</a:t>
            </a:r>
            <a:r>
              <a:rPr lang="ru-RU" b="1" dirty="0"/>
              <a:t> ETH</a:t>
            </a:r>
            <a:br>
              <a:rPr lang="ru-RU" b="1" dirty="0">
                <a:cs typeface="+mn-lt"/>
              </a:rPr>
            </a:br>
            <a:r>
              <a:rPr lang="ru-RU" b="1" dirty="0"/>
              <a:t>(Бес-</a:t>
            </a:r>
            <a:r>
              <a:rPr lang="ru-RU" b="1" dirty="0" err="1"/>
              <a:t>потерьный</a:t>
            </a:r>
            <a:r>
              <a:rPr lang="ru-RU" b="1" dirty="0"/>
              <a:t> Ethernet)</a:t>
            </a:r>
            <a:endParaRPr lang="ru-RU" dirty="0"/>
          </a:p>
          <a:p>
            <a:r>
              <a:rPr lang="ru-RU" b="1" dirty="0"/>
              <a:t>PHY</a:t>
            </a:r>
            <a:endParaRPr lang="ru-RU" dirty="0"/>
          </a:p>
          <a:p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мысль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Независимо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стека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верхнем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находятся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SCSI (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аналог</a:t>
            </a:r>
            <a:r>
              <a:rPr lang="en-US" dirty="0">
                <a:solidFill>
                  <a:srgbClr val="0F1115"/>
                </a:solidFill>
              </a:rPr>
              <a:t>). </a:t>
            </a:r>
            <a:r>
              <a:rPr lang="en-US" dirty="0" err="1">
                <a:solidFill>
                  <a:srgbClr val="0F1115"/>
                </a:solidFill>
              </a:rPr>
              <a:t>Разница</a:t>
            </a:r>
            <a:r>
              <a:rPr lang="en-US" dirty="0">
                <a:solidFill>
                  <a:srgbClr val="0F1115"/>
                </a:solidFill>
              </a:rPr>
              <a:t> — в </a:t>
            </a:r>
            <a:r>
              <a:rPr lang="en-US" dirty="0" err="1">
                <a:solidFill>
                  <a:srgbClr val="0F1115"/>
                </a:solidFill>
              </a:rPr>
              <a:t>том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оборачивают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r>
              <a:rPr lang="ru-RU" b="1" dirty="0"/>
              <a:t>Структура кадров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наглядное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сравнение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того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выглядит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посылка</a:t>
            </a:r>
            <a:r>
              <a:rPr lang="en-US" dirty="0">
                <a:solidFill>
                  <a:srgbClr val="0F1115"/>
                </a:solidFill>
              </a:rPr>
              <a:t>" с </a:t>
            </a:r>
            <a:r>
              <a:rPr lang="en-US" dirty="0" err="1">
                <a:solidFill>
                  <a:srgbClr val="0F1115"/>
                </a:solidFill>
              </a:rPr>
              <a:t>данными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разных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 (FC) Frame: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Эффективный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простой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Создан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специально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SOF (Start of Frame):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Маркер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начала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кадра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Header: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Содержит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служебную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информацию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адрес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получателя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отправителя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тип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кадра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т.д</a:t>
            </a:r>
            <a:r>
              <a:rPr lang="en-US" dirty="0">
                <a:solidFill>
                  <a:srgbClr val="0F1115"/>
                </a:solidFill>
              </a:rPr>
              <a:t>.).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Data: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Полезная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нагрузка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сами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SCSI и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CRC: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Контрольная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сумма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проверки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целостности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EOF (End of Frame):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Маркер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конца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кадра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r>
              <a:rPr lang="en-US" b="1" dirty="0">
                <a:solidFill>
                  <a:srgbClr val="0F1115"/>
                </a:solidFill>
              </a:rPr>
              <a:t>iSCSI Frame: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b="1" dirty="0" err="1">
                <a:solidFill>
                  <a:srgbClr val="0F1115"/>
                </a:solidFill>
              </a:rPr>
              <a:t>Матрешка</a:t>
            </a:r>
            <a:r>
              <a:rPr lang="en-US" b="1" dirty="0">
                <a:solidFill>
                  <a:srgbClr val="0F1115"/>
                </a:solidFill>
              </a:rPr>
              <a:t>" </a:t>
            </a:r>
            <a:r>
              <a:rPr lang="en-US" b="1" dirty="0" err="1">
                <a:solidFill>
                  <a:srgbClr val="0F1115"/>
                </a:solidFill>
              </a:rPr>
              <a:t>внутри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стандартного</a:t>
            </a:r>
            <a:r>
              <a:rPr lang="en-US" b="1" dirty="0">
                <a:solidFill>
                  <a:srgbClr val="0F1115"/>
                </a:solidFill>
              </a:rPr>
              <a:t> Ethernet-</a:t>
            </a:r>
            <a:r>
              <a:rPr lang="en-US" b="1" dirty="0" err="1">
                <a:solidFill>
                  <a:srgbClr val="0F1115"/>
                </a:solidFill>
              </a:rPr>
              <a:t>пакета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Использует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существующие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протоколы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Ethernet header:</a:t>
            </a:r>
            <a:r>
              <a:rPr lang="en-US" dirty="0">
                <a:solidFill>
                  <a:srgbClr val="0F1115"/>
                </a:solidFill>
              </a:rPr>
              <a:t> MAC-</a:t>
            </a:r>
            <a:r>
              <a:rPr lang="en-US" dirty="0" err="1">
                <a:solidFill>
                  <a:srgbClr val="0F1115"/>
                </a:solidFill>
              </a:rPr>
              <a:t>адреса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получателя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отправителя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IP header:</a:t>
            </a:r>
            <a:r>
              <a:rPr lang="en-US" dirty="0">
                <a:solidFill>
                  <a:srgbClr val="0F1115"/>
                </a:solidFill>
              </a:rPr>
              <a:t> IP-</a:t>
            </a:r>
            <a:r>
              <a:rPr lang="en-US" dirty="0" err="1">
                <a:solidFill>
                  <a:srgbClr val="0F1115"/>
                </a:solidFill>
              </a:rPr>
              <a:t>адреса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маршрутизации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TCP header: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Гарантирует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доставку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пакетов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правильном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порядке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iSCSI header: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Содержит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SCSI.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Data: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Полезная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нагрузка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Ethernet trailer: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Контрольная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сумма</a:t>
            </a:r>
            <a:r>
              <a:rPr lang="en-US" dirty="0">
                <a:solidFill>
                  <a:srgbClr val="0F1115"/>
                </a:solidFill>
              </a:rPr>
              <a:t> (FCS).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r>
              <a:rPr lang="ru-RU" b="1" dirty="0"/>
              <a:t>Главный вывод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специализированная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экспресс-трасса</a:t>
            </a: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трафика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быстрая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эффективная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собственной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инфраструктуры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iSCSI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грузовик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который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едет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обычным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дорогам</a:t>
            </a:r>
            <a:r>
              <a:rPr lang="en-US" b="1" dirty="0">
                <a:solidFill>
                  <a:srgbClr val="0F1115"/>
                </a:solidFill>
              </a:rPr>
              <a:t> (IP-</a:t>
            </a:r>
            <a:r>
              <a:rPr lang="en-US" b="1" dirty="0" err="1">
                <a:solidFill>
                  <a:srgbClr val="0F1115"/>
                </a:solidFill>
              </a:rPr>
              <a:t>сети</a:t>
            </a:r>
            <a:r>
              <a:rPr lang="en-US" b="1" dirty="0">
                <a:solidFill>
                  <a:srgbClr val="0F1115"/>
                </a:solidFill>
              </a:rPr>
              <a:t>)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универсален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использует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существующую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инфраструктуру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менее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эффективен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из-за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количества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упаковки</a:t>
            </a:r>
            <a:r>
              <a:rPr lang="en-US" dirty="0">
                <a:solidFill>
                  <a:srgbClr val="0F1115"/>
                </a:solidFill>
              </a:rPr>
              <a:t>" (</a:t>
            </a:r>
            <a:r>
              <a:rPr lang="en-US" dirty="0" err="1">
                <a:solidFill>
                  <a:srgbClr val="0F1115"/>
                </a:solidFill>
              </a:rPr>
              <a:t>заголовков</a:t>
            </a:r>
            <a:r>
              <a:rPr lang="en-US" dirty="0">
                <a:solidFill>
                  <a:srgbClr val="0F1115"/>
                </a:solidFill>
              </a:rPr>
              <a:t> TCP/IP).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206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F1115"/>
                </a:solidFill>
              </a:rPr>
              <a:t>Протокол Fibre Channel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подробно</a:t>
            </a:r>
            <a:r>
              <a:rPr lang="en-US">
                <a:solidFill>
                  <a:srgbClr val="0F1115"/>
                </a:solidFill>
              </a:rPr>
              <a:t> рассказывает о Fibre Channel — одном из главных протоколов для построения SAN.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>
                <a:solidFill>
                  <a:srgbClr val="0F1115"/>
                </a:solidFill>
              </a:rPr>
              <a:t>Общее описание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 (FC)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транспортного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созданный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специально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высокоскоростной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компьютерами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периферийными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задача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Транспортировка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пакетов</a:t>
            </a:r>
            <a:r>
              <a:rPr lang="en-US" dirty="0">
                <a:solidFill>
                  <a:srgbClr val="0F1115"/>
                </a:solidFill>
              </a:rPr>
              <a:t> SCSI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системам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в SAN.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История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Разработан</a:t>
            </a:r>
            <a:r>
              <a:rPr lang="en-US" dirty="0">
                <a:solidFill>
                  <a:srgbClr val="0F1115"/>
                </a:solidFill>
              </a:rPr>
              <a:t> в 1988 </a:t>
            </a:r>
            <a:r>
              <a:rPr lang="en-US" dirty="0" err="1">
                <a:solidFill>
                  <a:srgbClr val="0F1115"/>
                </a:solidFill>
              </a:rPr>
              <a:t>году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утвержден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</a:t>
            </a:r>
            <a:r>
              <a:rPr lang="en-US" dirty="0">
                <a:solidFill>
                  <a:srgbClr val="0F1115"/>
                </a:solidFill>
              </a:rPr>
              <a:t> ANSI в 1994.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Плюсы и </a:t>
            </a:r>
            <a:r>
              <a:rPr lang="en-US" b="1" dirty="0" err="1">
                <a:solidFill>
                  <a:srgbClr val="0F1115"/>
                </a:solidFill>
              </a:rPr>
              <a:t>минусы</a:t>
            </a:r>
            <a:r>
              <a:rPr lang="en-US" b="1" dirty="0">
                <a:solidFill>
                  <a:srgbClr val="0F1115"/>
                </a:solidFill>
              </a:rPr>
              <a:t> FC</a:t>
            </a:r>
            <a:endParaRPr lang="en-US" dirty="0"/>
          </a:p>
          <a:p>
            <a:r>
              <a:rPr lang="en-US" dirty="0"/>
              <a:t>Плюсы</a:t>
            </a:r>
          </a:p>
          <a:p>
            <a:r>
              <a:rPr lang="en-US" dirty="0"/>
              <a:t>Минусы</a:t>
            </a:r>
          </a:p>
          <a:p>
            <a:r>
              <a:rPr lang="en-US" b="1" dirty="0"/>
              <a:t>Низкая задержка:</a:t>
            </a:r>
            <a:br>
              <a:rPr lang="en-US" b="1" dirty="0">
                <a:cs typeface="+mn-lt"/>
              </a:rPr>
            </a:br>
            <a:r>
              <a:rPr lang="en-US" b="1" dirty="0"/>
              <a:t>Небольшой служебный трафик (</a:t>
            </a:r>
            <a:r>
              <a:rPr lang="en-US" b="1" dirty="0" err="1"/>
              <a:t>overhead</a:t>
            </a:r>
            <a:r>
              <a:rPr lang="en-US" b="1" dirty="0"/>
              <a:t>) протокола снижает время передачи данных.</a:t>
            </a:r>
            <a:endParaRPr lang="en-US" dirty="0"/>
          </a:p>
          <a:p>
            <a:r>
              <a:rPr lang="en-US" b="1" dirty="0"/>
              <a:t>Высокая стоимость:</a:t>
            </a:r>
            <a:br>
              <a:rPr lang="en-US" b="1" dirty="0">
                <a:cs typeface="+mn-lt"/>
              </a:rPr>
            </a:br>
            <a:r>
              <a:rPr lang="en-US" b="1" dirty="0"/>
              <a:t>Требует специализированного оборудования (FC HBA, FC-коммутаторы), что делает развертывание дорогим.</a:t>
            </a:r>
            <a:endParaRPr lang="en-US" dirty="0"/>
          </a:p>
          <a:p>
            <a:r>
              <a:rPr lang="en-US" b="1" dirty="0"/>
              <a:t>Высокая безопасность:</a:t>
            </a:r>
            <a:br>
              <a:rPr lang="en-US" b="1" dirty="0">
                <a:cs typeface="+mn-lt"/>
              </a:rPr>
            </a:br>
            <a:r>
              <a:rPr lang="en-US" b="1" dirty="0"/>
              <a:t>FC-сеть физически отделена от LAN (сети передачи данных), что повышает ее защищенность.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Стек </a:t>
            </a:r>
            <a:r>
              <a:rPr lang="en-US" b="1" dirty="0" err="1">
                <a:solidFill>
                  <a:srgbClr val="0F1115"/>
                </a:solidFill>
              </a:rPr>
              <a:t>протоколов</a:t>
            </a:r>
            <a:r>
              <a:rPr lang="en-US" b="1" dirty="0">
                <a:solidFill>
                  <a:srgbClr val="0F1115"/>
                </a:solidFill>
              </a:rPr>
              <a:t> FC и </a:t>
            </a:r>
            <a:r>
              <a:rPr lang="en-US" b="1" dirty="0" err="1">
                <a:solidFill>
                  <a:srgbClr val="0F1115"/>
                </a:solidFill>
              </a:rPr>
              <a:t>эволюция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скоростей</a:t>
            </a:r>
            <a:endParaRPr lang="en-US" dirty="0" err="1"/>
          </a:p>
          <a:p>
            <a:r>
              <a:rPr lang="en-US" dirty="0" err="1">
                <a:solidFill>
                  <a:srgbClr val="0F1115"/>
                </a:solidFill>
              </a:rPr>
              <a:t>Справа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детализация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стека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FC и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временем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росли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Уровни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стека</a:t>
            </a:r>
            <a:r>
              <a:rPr lang="en-US" b="1" dirty="0">
                <a:solidFill>
                  <a:srgbClr val="0F1115"/>
                </a:solidFill>
              </a:rPr>
              <a:t> FC: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FC-4 (Upper Layer Protocol):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SCSI-3 "</a:t>
            </a:r>
            <a:r>
              <a:rPr lang="en-US" dirty="0" err="1">
                <a:solidFill>
                  <a:srgbClr val="0F1115"/>
                </a:solidFill>
              </a:rPr>
              <a:t>отображаются</a:t>
            </a:r>
            <a:r>
              <a:rPr lang="en-US" dirty="0">
                <a:solidFill>
                  <a:srgbClr val="0F1115"/>
                </a:solidFill>
              </a:rPr>
              <a:t>" в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 FC.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FC-3 (Common Services):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Общие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услуги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шифрование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сжатие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редко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FC-2 (Framing and Flow Control):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Формирует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кадры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управляет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потоком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чтобы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отправитель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завалил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получателя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FC-1 (Encode/Decode):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Кодирует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надежной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схеме</a:t>
            </a:r>
            <a:r>
              <a:rPr lang="en-US" dirty="0">
                <a:solidFill>
                  <a:srgbClr val="0F1115"/>
                </a:solidFill>
              </a:rPr>
              <a:t> 8B/10B).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FC-0 (Physical):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Определяет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характеристики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кабели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разъемы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оптические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трансиверы</a:t>
            </a:r>
            <a:r>
              <a:rPr lang="en-US" dirty="0">
                <a:solidFill>
                  <a:srgbClr val="0F1115"/>
                </a:solidFill>
              </a:rPr>
              <a:t> и </a:t>
            </a:r>
            <a:r>
              <a:rPr lang="en-US" b="1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Эволюция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скоростей</a:t>
            </a:r>
            <a:r>
              <a:rPr lang="en-US" b="1" dirty="0">
                <a:solidFill>
                  <a:srgbClr val="0F1115"/>
                </a:solidFill>
              </a:rPr>
              <a:t> (Data Rates):</a:t>
            </a:r>
            <a:endParaRPr lang="en-US"/>
          </a:p>
          <a:p>
            <a:r>
              <a:rPr lang="en-US" dirty="0" err="1">
                <a:solidFill>
                  <a:srgbClr val="0F1115"/>
                </a:solidFill>
              </a:rPr>
              <a:t>Слайд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устаревшие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текущие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важный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момент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оборудование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поколений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несовместимо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Устаревшие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скорости</a:t>
            </a:r>
            <a:r>
              <a:rPr lang="en-US" b="1" dirty="0">
                <a:solidFill>
                  <a:srgbClr val="0F1115"/>
                </a:solidFill>
              </a:rPr>
              <a:t> (Obsolete):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>
                <a:solidFill>
                  <a:srgbClr val="0F1115"/>
                </a:solidFill>
              </a:rPr>
              <a:t>133 </a:t>
            </a:r>
            <a:r>
              <a:rPr lang="en-US" dirty="0" err="1">
                <a:solidFill>
                  <a:srgbClr val="0F1115"/>
                </a:solidFill>
              </a:rPr>
              <a:t>Мбит</a:t>
            </a:r>
            <a:r>
              <a:rPr lang="en-US" dirty="0">
                <a:solidFill>
                  <a:srgbClr val="0F1115"/>
                </a:solidFill>
              </a:rPr>
              <a:t>/с, 266 </a:t>
            </a:r>
            <a:r>
              <a:rPr lang="en-US" dirty="0" err="1">
                <a:solidFill>
                  <a:srgbClr val="0F1115"/>
                </a:solidFill>
              </a:rPr>
              <a:t>Мбит</a:t>
            </a:r>
            <a:r>
              <a:rPr lang="en-US" dirty="0">
                <a:solidFill>
                  <a:srgbClr val="0F1115"/>
                </a:solidFill>
              </a:rPr>
              <a:t>/с, 531 </a:t>
            </a:r>
            <a:r>
              <a:rPr lang="en-US" dirty="0" err="1">
                <a:solidFill>
                  <a:srgbClr val="0F1115"/>
                </a:solidFill>
              </a:rPr>
              <a:t>Мбит</a:t>
            </a:r>
            <a:r>
              <a:rPr lang="en-US" dirty="0">
                <a:solidFill>
                  <a:srgbClr val="0F1115"/>
                </a:solidFill>
              </a:rPr>
              <a:t>/с, 1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/с, 2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/с, 4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Оборудование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этими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скоростями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новых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инсталляциях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Текущие</a:t>
            </a:r>
            <a:r>
              <a:rPr lang="en-US" b="1" dirty="0">
                <a:solidFill>
                  <a:srgbClr val="0F1115"/>
                </a:solidFill>
              </a:rPr>
              <a:t>/</a:t>
            </a:r>
            <a:r>
              <a:rPr lang="en-US" b="1" dirty="0" err="1">
                <a:solidFill>
                  <a:srgbClr val="0F1115"/>
                </a:solidFill>
              </a:rPr>
              <a:t>актуальные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скорости</a:t>
            </a:r>
            <a:r>
              <a:rPr lang="en-US" b="1" dirty="0">
                <a:solidFill>
                  <a:srgbClr val="0F1115"/>
                </a:solidFill>
              </a:rPr>
              <a:t> (Current data rates):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dirty="0">
                <a:solidFill>
                  <a:srgbClr val="0F1115"/>
                </a:solidFill>
              </a:rPr>
              <a:t>8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/с, 16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/с, 32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разрабатывается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современное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оборудование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момент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слайда</a:t>
            </a:r>
            <a:r>
              <a:rPr lang="en-US" dirty="0">
                <a:solidFill>
                  <a:srgbClr val="0F1115"/>
                </a:solidFill>
              </a:rPr>
              <a:t> 32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 </a:t>
            </a:r>
            <a:r>
              <a:rPr lang="en-US" dirty="0" err="1">
                <a:solidFill>
                  <a:srgbClr val="0F1115"/>
                </a:solidFill>
              </a:rPr>
              <a:t>была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передовой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сейчас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распространены</a:t>
            </a:r>
            <a:r>
              <a:rPr lang="en-US" dirty="0">
                <a:solidFill>
                  <a:srgbClr val="0F1115"/>
                </a:solidFill>
              </a:rPr>
              <a:t> 64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 и 128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/с.</a:t>
            </a:r>
            <a:endParaRPr lang="en-US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en-US" b="1" dirty="0">
                <a:solidFill>
                  <a:srgbClr val="0F1115"/>
                </a:solidFill>
              </a:rPr>
              <a:t>Основная мысль</a:t>
            </a:r>
            <a:endParaRPr lang="en-US" dirty="0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гоночный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болид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среди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максимальную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предсказуемость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инвестиций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собственную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специализированную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инфраструктуру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err="1"/>
              <a:t>Протокол</a:t>
            </a:r>
            <a:r>
              <a:rPr lang="en-US" dirty="0"/>
              <a:t> </a:t>
            </a:r>
            <a:r>
              <a:rPr lang="en-US" err="1"/>
              <a:t>Fibre</a:t>
            </a:r>
            <a:r>
              <a:rPr lang="en-US" dirty="0"/>
              <a:t> Channel</a:t>
            </a:r>
            <a:endParaRPr lang="en-US"/>
          </a:p>
          <a:p>
            <a:endParaRPr lang="en-US" dirty="0"/>
          </a:p>
          <a:p>
            <a:r>
              <a:rPr lang="en-US" dirty="0" err="1"/>
              <a:t>Fibre</a:t>
            </a:r>
            <a:r>
              <a:rPr lang="en-US" dirty="0"/>
              <a:t> Channel (FC)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протокол</a:t>
            </a:r>
            <a:r>
              <a:rPr lang="en-US" dirty="0"/>
              <a:t> </a:t>
            </a:r>
            <a:r>
              <a:rPr lang="en-US" dirty="0" err="1"/>
              <a:t>транспортного</a:t>
            </a:r>
            <a:r>
              <a:rPr lang="en-US" dirty="0"/>
              <a:t> </a:t>
            </a:r>
            <a:r>
              <a:rPr lang="en-US" dirty="0" err="1"/>
              <a:t>уровня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передачи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компьютерами</a:t>
            </a:r>
            <a:r>
              <a:rPr lang="en-US" dirty="0"/>
              <a:t> и </a:t>
            </a:r>
            <a:r>
              <a:rPr lang="en-US" dirty="0" err="1"/>
              <a:t>периферийными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. </a:t>
            </a:r>
            <a:r>
              <a:rPr lang="en-US" dirty="0" err="1"/>
              <a:t>Он</a:t>
            </a:r>
            <a:r>
              <a:rPr lang="en-US" dirty="0"/>
              <a:t> в </a:t>
            </a:r>
            <a:r>
              <a:rPr lang="en-US" dirty="0" err="1"/>
              <a:t>основном</a:t>
            </a:r>
            <a:r>
              <a:rPr lang="en-US" dirty="0"/>
              <a:t> </a:t>
            </a:r>
            <a:r>
              <a:rPr lang="en-US" dirty="0" err="1"/>
              <a:t>использовался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передачи</a:t>
            </a:r>
            <a:r>
              <a:rPr lang="en-US" dirty="0"/>
              <a:t> </a:t>
            </a:r>
            <a:r>
              <a:rPr lang="en-US" dirty="0" err="1"/>
              <a:t>пакетов</a:t>
            </a:r>
            <a:r>
              <a:rPr lang="en-US" dirty="0"/>
              <a:t> SCSI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серверов</a:t>
            </a:r>
            <a:r>
              <a:rPr lang="en-US" dirty="0"/>
              <a:t> к SAN. FC </a:t>
            </a:r>
            <a:r>
              <a:rPr lang="en-US" dirty="0" err="1"/>
              <a:t>был</a:t>
            </a:r>
            <a:r>
              <a:rPr lang="en-US" dirty="0"/>
              <a:t> </a:t>
            </a:r>
            <a:r>
              <a:rPr lang="en-US" dirty="0" err="1"/>
              <a:t>запущен</a:t>
            </a:r>
            <a:r>
              <a:rPr lang="en-US" dirty="0"/>
              <a:t> в 1988 </a:t>
            </a:r>
            <a:r>
              <a:rPr lang="en-US" dirty="0" err="1"/>
              <a:t>году</a:t>
            </a:r>
            <a:r>
              <a:rPr lang="en-US" dirty="0"/>
              <a:t> и </a:t>
            </a:r>
            <a:r>
              <a:rPr lang="en-US" dirty="0" err="1"/>
              <a:t>получил</a:t>
            </a:r>
            <a:r>
              <a:rPr lang="en-US" dirty="0"/>
              <a:t> </a:t>
            </a:r>
            <a:r>
              <a:rPr lang="en-US" dirty="0" err="1"/>
              <a:t>одобрение</a:t>
            </a:r>
            <a:r>
              <a:rPr lang="en-US" dirty="0"/>
              <a:t> </a:t>
            </a:r>
            <a:r>
              <a:rPr lang="en-US" dirty="0" err="1"/>
              <a:t>стандарта</a:t>
            </a:r>
            <a:r>
              <a:rPr lang="en-US" dirty="0"/>
              <a:t> ANSI в 1994 </a:t>
            </a:r>
            <a:r>
              <a:rPr lang="en-US" dirty="0" err="1"/>
              <a:t>году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Достоинства</a:t>
            </a:r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Низкая</a:t>
            </a:r>
            <a:r>
              <a:rPr lang="en-US" dirty="0"/>
              <a:t> </a:t>
            </a:r>
            <a:r>
              <a:rPr lang="en-US" dirty="0" err="1"/>
              <a:t>задержка</a:t>
            </a:r>
            <a:endParaRPr lang="en-US" dirty="0"/>
          </a:p>
          <a:p>
            <a:r>
              <a:rPr lang="en-US" dirty="0" err="1"/>
              <a:t>Легкие</a:t>
            </a:r>
            <a:r>
              <a:rPr lang="en-US" dirty="0"/>
              <a:t> </a:t>
            </a:r>
            <a:r>
              <a:rPr lang="en-US" dirty="0" err="1"/>
              <a:t>накладные</a:t>
            </a:r>
            <a:r>
              <a:rPr lang="en-US" dirty="0"/>
              <a:t> </a:t>
            </a:r>
            <a:r>
              <a:rPr lang="en-US" dirty="0" err="1"/>
              <a:t>расходы</a:t>
            </a:r>
            <a:r>
              <a:rPr lang="en-US" dirty="0"/>
              <a:t> </a:t>
            </a:r>
            <a:r>
              <a:rPr lang="en-US" dirty="0" err="1"/>
              <a:t>протокола</a:t>
            </a:r>
            <a:r>
              <a:rPr lang="en-US" dirty="0"/>
              <a:t> FC </a:t>
            </a:r>
            <a:r>
              <a:rPr lang="en-US" dirty="0" err="1"/>
              <a:t>уменьшают</a:t>
            </a:r>
            <a:endParaRPr lang="en-US" dirty="0"/>
          </a:p>
          <a:p>
            <a:r>
              <a:rPr lang="en-US" dirty="0" err="1"/>
              <a:t>задержку</a:t>
            </a:r>
            <a:r>
              <a:rPr lang="en-US" dirty="0"/>
              <a:t> </a:t>
            </a:r>
            <a:r>
              <a:rPr lang="en-US" dirty="0" err="1"/>
              <a:t>передачи</a:t>
            </a:r>
            <a:r>
              <a:rPr lang="en-US" dirty="0"/>
              <a:t>.</a:t>
            </a:r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безопасность</a:t>
            </a:r>
            <a:endParaRPr lang="en-US" dirty="0"/>
          </a:p>
          <a:p>
            <a:r>
              <a:rPr lang="en-US" dirty="0" err="1"/>
              <a:t>Сеть</a:t>
            </a:r>
            <a:r>
              <a:rPr lang="en-US" dirty="0"/>
              <a:t> FC </a:t>
            </a:r>
            <a:r>
              <a:rPr lang="en-US" dirty="0" err="1"/>
              <a:t>отделена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локальной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 </a:t>
            </a:r>
            <a:r>
              <a:rPr lang="en-US" dirty="0" err="1"/>
              <a:t>для</a:t>
            </a:r>
            <a:endParaRPr lang="en-US" dirty="0"/>
          </a:p>
          <a:p>
            <a:r>
              <a:rPr lang="en-US" dirty="0" err="1"/>
              <a:t>более</a:t>
            </a:r>
            <a:r>
              <a:rPr lang="en-US" dirty="0"/>
              <a:t> </a:t>
            </a:r>
            <a:r>
              <a:rPr lang="en-US" dirty="0" err="1"/>
              <a:t>высокой</a:t>
            </a:r>
            <a:r>
              <a:rPr lang="en-US" dirty="0"/>
              <a:t> </a:t>
            </a:r>
            <a:r>
              <a:rPr lang="en-US" dirty="0" err="1"/>
              <a:t>безопасности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Недостатки</a:t>
            </a:r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стоимость</a:t>
            </a:r>
            <a:endParaRPr lang="en-US" dirty="0"/>
          </a:p>
          <a:p>
            <a:r>
              <a:rPr lang="en-US" dirty="0" err="1"/>
              <a:t>Сети</a:t>
            </a:r>
            <a:r>
              <a:rPr lang="en-US" dirty="0"/>
              <a:t> FC </a:t>
            </a:r>
            <a:r>
              <a:rPr lang="en-US" dirty="0" err="1"/>
              <a:t>требуют</a:t>
            </a:r>
            <a:r>
              <a:rPr lang="en-US" dirty="0"/>
              <a:t> </a:t>
            </a:r>
            <a:r>
              <a:rPr lang="en-US" dirty="0" err="1"/>
              <a:t>специальных</a:t>
            </a:r>
            <a:r>
              <a:rPr lang="en-US" dirty="0"/>
              <a:t> </a:t>
            </a:r>
            <a:r>
              <a:rPr lang="en-US" dirty="0" err="1"/>
              <a:t>адаптеров</a:t>
            </a:r>
            <a:r>
              <a:rPr lang="en-US" dirty="0"/>
              <a:t> и </a:t>
            </a:r>
            <a:r>
              <a:rPr lang="en-US" dirty="0" err="1"/>
              <a:t>коммутаторов</a:t>
            </a:r>
            <a:r>
              <a:rPr lang="en-US" dirty="0"/>
              <a:t>, </a:t>
            </a:r>
            <a:r>
              <a:rPr lang="en-US" dirty="0" err="1"/>
              <a:t>поэтому</a:t>
            </a:r>
            <a:r>
              <a:rPr lang="en-US" dirty="0"/>
              <a:t> </a:t>
            </a:r>
            <a:r>
              <a:rPr lang="en-US" dirty="0" err="1"/>
              <a:t>их</a:t>
            </a:r>
            <a:r>
              <a:rPr lang="en-US" dirty="0"/>
              <a:t> </a:t>
            </a:r>
            <a:r>
              <a:rPr lang="en-US" dirty="0" err="1"/>
              <a:t>развертывание</a:t>
            </a:r>
            <a:r>
              <a:rPr lang="en-US" dirty="0"/>
              <a:t> </a:t>
            </a:r>
            <a:r>
              <a:rPr lang="en-US" dirty="0" err="1"/>
              <a:t>обходится</a:t>
            </a:r>
            <a:r>
              <a:rPr lang="en-US" dirty="0"/>
              <a:t> </a:t>
            </a:r>
            <a:r>
              <a:rPr lang="en-US" dirty="0" err="1"/>
              <a:t>дорого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840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>
                <a:solidFill>
                  <a:srgbClr val="0F1115"/>
                </a:solidFill>
              </a:rPr>
              <a:t>Сети Fibre Channel: Топологии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описывает</a:t>
            </a:r>
            <a:r>
              <a:rPr lang="en-US">
                <a:solidFill>
                  <a:srgbClr val="0F1115"/>
                </a:solidFill>
              </a:rPr>
              <a:t> три основные топологии, по которым можно построить сеть Fibre Channel. Они показывают эволюцию FC от простых соединений к сложным и масштабируемым сетям.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1. Точка-точка (Point-</a:t>
            </a:r>
            <a:r>
              <a:rPr lang="ru-RU" b="1" dirty="0" err="1">
                <a:solidFill>
                  <a:srgbClr val="0F1115"/>
                </a:solidFill>
              </a:rPr>
              <a:t>to</a:t>
            </a:r>
            <a:r>
              <a:rPr lang="ru-RU" b="1" dirty="0">
                <a:solidFill>
                  <a:srgbClr val="0F1115"/>
                </a:solidFill>
              </a:rPr>
              <a:t>-</a:t>
            </a:r>
            <a:r>
              <a:rPr lang="ru-RU" b="1" dirty="0" err="1">
                <a:solidFill>
                  <a:srgbClr val="0F1115"/>
                </a:solidFill>
              </a:rPr>
              <a:t>point</a:t>
            </a:r>
            <a:r>
              <a:rPr lang="ru-RU" b="1" dirty="0">
                <a:solidFill>
                  <a:srgbClr val="0F1115"/>
                </a:solidFill>
              </a:rPr>
              <a:t>)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Что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Прямое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только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двух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один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одна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работает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Простое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прямое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кабелем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Максимально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просто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дешево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двух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Полное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отсутствие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масштабируемости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Нельзя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добавить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третье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устройство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2. Петля с арбитражем (</a:t>
            </a:r>
            <a:r>
              <a:rPr lang="ru-RU" b="1" dirty="0" err="1">
                <a:solidFill>
                  <a:srgbClr val="0F1115"/>
                </a:solidFill>
              </a:rPr>
              <a:t>Arbitrated</a:t>
            </a:r>
            <a:r>
              <a:rPr lang="ru-RU" b="1" dirty="0">
                <a:solidFill>
                  <a:srgbClr val="0F1115"/>
                </a:solidFill>
              </a:rPr>
              <a:t> </a:t>
            </a:r>
            <a:r>
              <a:rPr lang="ru-RU" b="1" dirty="0" err="1">
                <a:solidFill>
                  <a:srgbClr val="0F1115"/>
                </a:solidFill>
              </a:rPr>
              <a:t>Loop</a:t>
            </a:r>
            <a:r>
              <a:rPr lang="ru-RU" b="1" dirty="0">
                <a:solidFill>
                  <a:srgbClr val="0F1115"/>
                </a:solidFill>
              </a:rPr>
              <a:t>, FC-AL)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Что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Устройства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подключаются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кольцо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образуя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общую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среду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работает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требуются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FC-</a:t>
            </a:r>
            <a:r>
              <a:rPr lang="en-US" b="1" dirty="0" err="1">
                <a:solidFill>
                  <a:srgbClr val="0F1115"/>
                </a:solidFill>
              </a:rPr>
              <a:t>концентраторы</a:t>
            </a:r>
            <a:r>
              <a:rPr lang="en-US" b="1" dirty="0">
                <a:solidFill>
                  <a:srgbClr val="0F1115"/>
                </a:solidFill>
              </a:rPr>
              <a:t> (hubs)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Устройства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петле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договариваются</a:t>
            </a:r>
            <a:r>
              <a:rPr lang="en-US" dirty="0">
                <a:solidFill>
                  <a:srgbClr val="0F1115"/>
                </a:solidFill>
              </a:rPr>
              <a:t>" (</a:t>
            </a:r>
            <a:r>
              <a:rPr lang="en-US" dirty="0" err="1">
                <a:solidFill>
                  <a:srgbClr val="0F1115"/>
                </a:solidFill>
              </a:rPr>
              <a:t>арбитраж</a:t>
            </a:r>
            <a:r>
              <a:rPr lang="en-US" dirty="0">
                <a:solidFill>
                  <a:srgbClr val="0F1115"/>
                </a:solidFill>
              </a:rPr>
              <a:t>) о </a:t>
            </a:r>
            <a:r>
              <a:rPr lang="en-US" dirty="0" err="1">
                <a:solidFill>
                  <a:srgbClr val="0F1115"/>
                </a:solidFill>
              </a:rPr>
              <a:t>том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кто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данный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момент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Поддерживает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126 </a:t>
            </a:r>
            <a:r>
              <a:rPr lang="en-US" b="1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Дешевле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чем</a:t>
            </a:r>
            <a:r>
              <a:rPr lang="en-US" dirty="0">
                <a:solidFill>
                  <a:srgbClr val="0F1115"/>
                </a:solidFill>
              </a:rPr>
              <a:t> Fabric,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Низкая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отказоустойчивость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Если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устройство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петле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выходит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строя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вся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петля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падать</a:t>
            </a:r>
            <a:r>
              <a:rPr lang="en-US" dirty="0">
                <a:solidFill>
                  <a:srgbClr val="0F1115"/>
                </a:solidFill>
              </a:rPr>
              <a:t>". </a:t>
            </a:r>
            <a:r>
              <a:rPr lang="en-US" dirty="0" err="1">
                <a:solidFill>
                  <a:srgbClr val="0F1115"/>
                </a:solidFill>
              </a:rPr>
              <a:t>Считается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устаревшей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3. Коммутируемая фабрика (</a:t>
            </a:r>
            <a:r>
              <a:rPr lang="ru-RU" b="1" dirty="0" err="1">
                <a:solidFill>
                  <a:srgbClr val="0F1115"/>
                </a:solidFill>
              </a:rPr>
              <a:t>Fabric</a:t>
            </a:r>
            <a:r>
              <a:rPr lang="ru-RU" b="1" dirty="0">
                <a:solidFill>
                  <a:srgbClr val="0F1115"/>
                </a:solidFill>
              </a:rPr>
              <a:t>)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Что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Самая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популярная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современная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топология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Устройства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подключаются</a:t>
            </a:r>
            <a:r>
              <a:rPr lang="en-US" dirty="0">
                <a:solidFill>
                  <a:srgbClr val="0F1115"/>
                </a:solidFill>
              </a:rPr>
              <a:t> к </a:t>
            </a:r>
            <a:r>
              <a:rPr lang="en-US" b="1" dirty="0">
                <a:solidFill>
                  <a:srgbClr val="0F1115"/>
                </a:solidFill>
              </a:rPr>
              <a:t>FC-</a:t>
            </a:r>
            <a:r>
              <a:rPr lang="en-US" b="1" dirty="0" err="1">
                <a:solidFill>
                  <a:srgbClr val="0F1115"/>
                </a:solidFill>
              </a:rPr>
              <a:t>коммутаторам</a:t>
            </a:r>
            <a:r>
              <a:rPr lang="en-US" b="1" dirty="0">
                <a:solidFill>
                  <a:srgbClr val="0F1115"/>
                </a:solidFill>
              </a:rPr>
              <a:t> (switches)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работает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Коммутатор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управляет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соединениями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обеспечивая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одновременную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несколькими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парами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Поддерживает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огромное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количество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адресов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1,600,000 </a:t>
            </a:r>
            <a:r>
              <a:rPr lang="en-US" b="1" dirty="0" err="1">
                <a:solidFill>
                  <a:srgbClr val="0F1115"/>
                </a:solidFill>
              </a:rPr>
              <a:t>устройств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Высокая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масштабируемость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Отказоустойчивость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выход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строя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порта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влияет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остальных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Возможность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построения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сложных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избыточных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Самый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дорогой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вариант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из-за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необходимости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покупки</a:t>
            </a:r>
            <a:r>
              <a:rPr lang="en-US" dirty="0">
                <a:solidFill>
                  <a:srgbClr val="0F1115"/>
                </a:solidFill>
              </a:rPr>
              <a:t> FC-</a:t>
            </a:r>
            <a:r>
              <a:rPr lang="en-US" dirty="0" err="1">
                <a:solidFill>
                  <a:srgbClr val="0F1115"/>
                </a:solidFill>
              </a:rPr>
              <a:t>коммутаторов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r>
              <a:rPr lang="ru-RU" b="1" dirty="0">
                <a:solidFill>
                  <a:srgbClr val="0F1115"/>
                </a:solidFill>
              </a:rPr>
              <a:t>Итог: что используется сегодня?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Топология</a:t>
            </a:r>
            <a:r>
              <a:rPr lang="en-US" b="1" dirty="0">
                <a:solidFill>
                  <a:srgbClr val="0F1115"/>
                </a:solidFill>
              </a:rPr>
              <a:t> "Fabric" </a:t>
            </a:r>
            <a:r>
              <a:rPr lang="en-US" b="1" dirty="0" err="1">
                <a:solidFill>
                  <a:srgbClr val="0F1115"/>
                </a:solidFill>
              </a:rPr>
              <a:t>является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абсолютным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стандартом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современных</a:t>
            </a:r>
            <a:r>
              <a:rPr lang="en-US" dirty="0">
                <a:solidFill>
                  <a:srgbClr val="0F1115"/>
                </a:solidFill>
              </a:rPr>
              <a:t> SAN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базе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Channel.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Топологии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Точка-точка</a:t>
            </a:r>
            <a:r>
              <a:rPr lang="en-US" dirty="0">
                <a:solidFill>
                  <a:srgbClr val="0F1115"/>
                </a:solidFill>
              </a:rPr>
              <a:t>" и "</a:t>
            </a:r>
            <a:r>
              <a:rPr lang="en-US" dirty="0" err="1">
                <a:solidFill>
                  <a:srgbClr val="0F1115"/>
                </a:solidFill>
              </a:rPr>
              <a:t>Петля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считаются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устаревшими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встречаются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очень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старых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специфических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524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/>
              <a:t>Протокол </a:t>
            </a:r>
            <a:r>
              <a:rPr lang="en-US" b="1" err="1"/>
              <a:t>iSCSI</a:t>
            </a:r>
            <a:endParaRPr lang="en-US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посвящен</a:t>
            </a:r>
            <a:r>
              <a:rPr lang="en-US">
                <a:solidFill>
                  <a:srgbClr val="0F1115"/>
                </a:solidFill>
              </a:rPr>
              <a:t> протоколу iSCSI — решению, которое позволяет строить SAN на базе обычных IP-сетей.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Общее описание</a:t>
            </a:r>
            <a:endParaRPr lang="en-US"/>
          </a:p>
          <a:p>
            <a:r>
              <a:rPr lang="en-US" b="1" dirty="0">
                <a:solidFill>
                  <a:srgbClr val="0F1115"/>
                </a:solidFill>
              </a:rPr>
              <a:t>iSCSI (Internet Small Computer System Interface)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описывает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SCSI </a:t>
            </a:r>
            <a:r>
              <a:rPr lang="en-US" dirty="0" err="1">
                <a:solidFill>
                  <a:srgbClr val="0F1115"/>
                </a:solidFill>
              </a:rPr>
              <a:t>должны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передаваться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сеть</a:t>
            </a:r>
            <a:r>
              <a:rPr lang="en-US" dirty="0">
                <a:solidFill>
                  <a:srgbClr val="0F1115"/>
                </a:solidFill>
              </a:rPr>
              <a:t> TCP/IP.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идея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существующую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инфраструктуру</a:t>
            </a:r>
            <a:r>
              <a:rPr lang="en-US" dirty="0">
                <a:solidFill>
                  <a:srgbClr val="0F1115"/>
                </a:solidFill>
              </a:rPr>
              <a:t> (Ethernet, IP-</a:t>
            </a:r>
            <a:r>
              <a:rPr lang="en-US" dirty="0" err="1">
                <a:solidFill>
                  <a:srgbClr val="0F1115"/>
                </a:solidFill>
              </a:rPr>
              <a:t>коммутаторы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маршрутизаторы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блоковых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История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Создан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компаниями</a:t>
            </a:r>
            <a:r>
              <a:rPr lang="en-US" dirty="0">
                <a:solidFill>
                  <a:srgbClr val="0F1115"/>
                </a:solidFill>
              </a:rPr>
              <a:t> IBM и Cisco в 1998 </a:t>
            </a:r>
            <a:r>
              <a:rPr lang="en-US" dirty="0" err="1">
                <a:solidFill>
                  <a:srgbClr val="0F1115"/>
                </a:solidFill>
              </a:rPr>
              <a:t>году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Стал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стандартом</a:t>
            </a:r>
            <a:r>
              <a:rPr lang="en-US" dirty="0">
                <a:solidFill>
                  <a:srgbClr val="0F1115"/>
                </a:solidFill>
              </a:rPr>
              <a:t> IETF в 2000 </a:t>
            </a:r>
            <a:r>
              <a:rPr lang="en-US" dirty="0" err="1">
                <a:solidFill>
                  <a:srgbClr val="0F1115"/>
                </a:solidFill>
              </a:rPr>
              <a:t>году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Плюсы и </a:t>
            </a:r>
            <a:r>
              <a:rPr lang="en-US" b="1" dirty="0" err="1"/>
              <a:t>минусы</a:t>
            </a:r>
            <a:r>
              <a:rPr lang="en-US" b="1" dirty="0"/>
              <a:t> iSCSI</a:t>
            </a:r>
            <a:endParaRPr lang="en-US"/>
          </a:p>
          <a:p>
            <a:r>
              <a:rPr lang="en-US" dirty="0"/>
              <a:t>Плюсы</a:t>
            </a:r>
          </a:p>
          <a:p>
            <a:r>
              <a:rPr lang="en-US" dirty="0"/>
              <a:t>Минусы</a:t>
            </a:r>
          </a:p>
          <a:p>
            <a:r>
              <a:rPr lang="en-US" b="1" dirty="0"/>
              <a:t>Низкая стоимость:</a:t>
            </a:r>
            <a:br>
              <a:rPr lang="en-US" b="1" dirty="0">
                <a:cs typeface="+mn-lt"/>
              </a:rPr>
            </a:br>
            <a:r>
              <a:rPr lang="en-US" b="1" dirty="0"/>
              <a:t>Использует стандартные Ethernet-коммутаторы и сетевые карты, что устраняет необходимость в дорогом оборудовании FC (адаптеры, коммутаторы).</a:t>
            </a:r>
            <a:endParaRPr lang="en-US"/>
          </a:p>
          <a:p>
            <a:r>
              <a:rPr lang="en-US" b="1" dirty="0"/>
              <a:t>Низкая надежность (на стандартном Ethernet):</a:t>
            </a:r>
            <a:br>
              <a:rPr lang="en-US" b="1" dirty="0">
                <a:cs typeface="+mn-lt"/>
              </a:rPr>
            </a:br>
            <a:r>
              <a:rPr lang="en-US" b="1" dirty="0"/>
              <a:t>Обычный Ethernet допускает потерю пакетов, что делает его менее надежным по сравнению с FC. Примечание:</a:t>
            </a:r>
            <a:r>
              <a:rPr lang="en-US" dirty="0"/>
              <a:t> В слайде указано, что </a:t>
            </a:r>
            <a:r>
              <a:rPr lang="en-US" dirty="0" err="1"/>
              <a:t>iSCSI</a:t>
            </a:r>
            <a:r>
              <a:rPr lang="en-US" dirty="0"/>
              <a:t> подходит для приложений общего назначения.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Стек протоколов </a:t>
            </a:r>
            <a:r>
              <a:rPr lang="en-US" b="1" dirty="0" err="1"/>
              <a:t>iSCSI</a:t>
            </a:r>
            <a:endParaRPr lang="en-US"/>
          </a:p>
          <a:p>
            <a:r>
              <a:rPr lang="en-US" dirty="0" err="1">
                <a:solidFill>
                  <a:srgbClr val="0F1115"/>
                </a:solidFill>
              </a:rPr>
              <a:t>Справа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упаковываются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SCSI-3 Command: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Сама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команда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"</a:t>
            </a:r>
            <a:r>
              <a:rPr lang="en-US" dirty="0" err="1">
                <a:solidFill>
                  <a:srgbClr val="0F1115"/>
                </a:solidFill>
              </a:rPr>
              <a:t>записать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</a:t>
            </a:r>
            <a:r>
              <a:rPr lang="en-US" dirty="0">
                <a:solidFill>
                  <a:srgbClr val="0F1115"/>
                </a:solidFill>
              </a:rPr>
              <a:t>").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iSCSI: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инкапсулирует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команду</a:t>
            </a:r>
            <a:r>
              <a:rPr lang="en-US" dirty="0">
                <a:solidFill>
                  <a:srgbClr val="0F1115"/>
                </a:solidFill>
              </a:rPr>
              <a:t> SCSI.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TCP: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Гарантирует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доставку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пакетов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правильном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порядке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IP: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маршрутизацию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пакетов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dirty="0" err="1">
                <a:solidFill>
                  <a:srgbClr val="0F1115"/>
                </a:solidFill>
              </a:rPr>
              <a:t>Эта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матрешка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любой</a:t>
            </a:r>
            <a:r>
              <a:rPr lang="en-US" dirty="0">
                <a:solidFill>
                  <a:srgbClr val="0F1115"/>
                </a:solidFill>
              </a:rPr>
              <a:t> IP-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Доступные </a:t>
            </a:r>
            <a:r>
              <a:rPr lang="en-US" b="1" dirty="0" err="1"/>
              <a:t>скорости</a:t>
            </a:r>
            <a:r>
              <a:rPr lang="en-US" b="1" dirty="0"/>
              <a:t> (Data Availability)</a:t>
            </a:r>
            <a:endParaRPr lang="en-US"/>
          </a:p>
          <a:p>
            <a:r>
              <a:rPr lang="en-US" dirty="0">
                <a:solidFill>
                  <a:srgbClr val="0F1115"/>
                </a:solidFill>
              </a:rPr>
              <a:t>iSCSI </a:t>
            </a:r>
            <a:r>
              <a:rPr lang="en-US" dirty="0" err="1">
                <a:solidFill>
                  <a:srgbClr val="0F1115"/>
                </a:solidFill>
              </a:rPr>
              <a:t>поддерживает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 Ethernet,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делает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очень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гибким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1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10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25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40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100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</a:t>
            </a:r>
            <a:endParaRPr lang="en-US"/>
          </a:p>
          <a:p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означает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iSCSI-</a:t>
            </a:r>
            <a:r>
              <a:rPr lang="en-US" dirty="0" err="1">
                <a:solidFill>
                  <a:srgbClr val="0F1115"/>
                </a:solidFill>
              </a:rPr>
              <a:t>хранилища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легко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увеличить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просто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модернизировав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инфраструктуру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скоростей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Главный вывод</a:t>
            </a:r>
            <a:endParaRPr lang="en-US"/>
          </a:p>
          <a:p>
            <a:r>
              <a:rPr lang="en-US" b="1" dirty="0">
                <a:solidFill>
                  <a:srgbClr val="0F1115"/>
                </a:solidFill>
              </a:rPr>
              <a:t>iSCSI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экономичная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гибкая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альтернатива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чего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он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идеален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виртуализации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файловых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баз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среднего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масштаба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других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задач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где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снизить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затраты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абсолютная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максимальная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FC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критичной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Важное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уточнение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Упомянутый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недостаток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низкой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надежности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сегодня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смягчается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использованием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высокоскоростного</a:t>
            </a:r>
            <a:r>
              <a:rPr lang="en-US" b="1" dirty="0">
                <a:solidFill>
                  <a:srgbClr val="0F1115"/>
                </a:solidFill>
              </a:rPr>
              <a:t> Ethernet (10 </a:t>
            </a:r>
            <a:r>
              <a:rPr lang="en-US" b="1" dirty="0" err="1">
                <a:solidFill>
                  <a:srgbClr val="0F1115"/>
                </a:solidFill>
              </a:rPr>
              <a:t>Гбит</a:t>
            </a:r>
            <a:r>
              <a:rPr lang="en-US" b="1" dirty="0">
                <a:solidFill>
                  <a:srgbClr val="0F1115"/>
                </a:solidFill>
              </a:rPr>
              <a:t>/с и </a:t>
            </a:r>
            <a:r>
              <a:rPr lang="en-US" b="1" dirty="0" err="1">
                <a:solidFill>
                  <a:srgbClr val="0F1115"/>
                </a:solidFill>
              </a:rPr>
              <a:t>выше</a:t>
            </a:r>
            <a:r>
              <a:rPr lang="en-US" b="1" dirty="0">
                <a:solidFill>
                  <a:srgbClr val="0F1115"/>
                </a:solidFill>
              </a:rPr>
              <a:t>)</a:t>
            </a:r>
            <a:r>
              <a:rPr lang="en-US" dirty="0">
                <a:solidFill>
                  <a:srgbClr val="0F1115"/>
                </a:solidFill>
              </a:rPr>
              <a:t> и </a:t>
            </a:r>
            <a:r>
              <a:rPr lang="en-US" dirty="0" err="1">
                <a:solidFill>
                  <a:srgbClr val="0F1115"/>
                </a:solidFill>
              </a:rPr>
              <a:t>технологий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DCB (Data Center Bridging)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делают</a:t>
            </a:r>
            <a:r>
              <a:rPr lang="en-US" dirty="0">
                <a:solidFill>
                  <a:srgbClr val="0F1115"/>
                </a:solidFill>
              </a:rPr>
              <a:t> Ethernet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предсказуемым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подходящим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трафика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iSCSI-</a:t>
            </a:r>
            <a:r>
              <a:rPr lang="en-US" dirty="0" err="1"/>
              <a:t>протокол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Интерфейс</a:t>
            </a:r>
            <a:r>
              <a:rPr lang="en-US" dirty="0"/>
              <a:t> </a:t>
            </a:r>
            <a:r>
              <a:rPr lang="en-US" dirty="0" err="1"/>
              <a:t>малых</a:t>
            </a:r>
            <a:r>
              <a:rPr lang="en-US" dirty="0"/>
              <a:t> </a:t>
            </a:r>
            <a:r>
              <a:rPr lang="en-US" dirty="0" err="1"/>
              <a:t>компьютерных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r>
              <a:rPr lang="en-US" dirty="0" err="1"/>
              <a:t>Интернета</a:t>
            </a:r>
            <a:r>
              <a:rPr lang="en-US" dirty="0"/>
              <a:t> (iSCSI)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протокол</a:t>
            </a:r>
            <a:r>
              <a:rPr lang="en-US" dirty="0"/>
              <a:t> </a:t>
            </a:r>
            <a:r>
              <a:rPr lang="en-US" dirty="0" err="1"/>
              <a:t>транспортного</a:t>
            </a:r>
            <a:r>
              <a:rPr lang="en-US" dirty="0"/>
              <a:t> </a:t>
            </a:r>
            <a:r>
              <a:rPr lang="en-US" dirty="0" err="1"/>
              <a:t>уровня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описывает</a:t>
            </a:r>
            <a:r>
              <a:rPr lang="en-US" dirty="0"/>
              <a:t>,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SCSI </a:t>
            </a:r>
            <a:r>
              <a:rPr lang="en-US" dirty="0" err="1"/>
              <a:t>должны</a:t>
            </a:r>
            <a:r>
              <a:rPr lang="en-US" dirty="0"/>
              <a:t> </a:t>
            </a:r>
            <a:r>
              <a:rPr lang="en-US" dirty="0" err="1"/>
              <a:t>передаваться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 TCP/IP, </a:t>
            </a:r>
            <a:r>
              <a:rPr lang="en-US" dirty="0" err="1"/>
              <a:t>предоставляя</a:t>
            </a:r>
            <a:r>
              <a:rPr lang="en-US" dirty="0"/>
              <a:t> </a:t>
            </a:r>
            <a:r>
              <a:rPr lang="en-US" dirty="0" err="1"/>
              <a:t>совместимое</a:t>
            </a:r>
            <a:r>
              <a:rPr lang="en-US" dirty="0"/>
              <a:t> </a:t>
            </a:r>
            <a:r>
              <a:rPr lang="en-US" dirty="0" err="1"/>
              <a:t>решение</a:t>
            </a:r>
            <a:r>
              <a:rPr lang="en-US" dirty="0"/>
              <a:t>, </a:t>
            </a:r>
            <a:r>
              <a:rPr lang="en-US" dirty="0" err="1"/>
              <a:t>которое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использовать</a:t>
            </a:r>
            <a:r>
              <a:rPr lang="en-US" dirty="0"/>
              <a:t> </a:t>
            </a:r>
            <a:r>
              <a:rPr lang="en-US" dirty="0" err="1"/>
              <a:t>преимущества</a:t>
            </a:r>
            <a:r>
              <a:rPr lang="en-US" dirty="0"/>
              <a:t> </a:t>
            </a:r>
            <a:r>
              <a:rPr lang="en-US" dirty="0" err="1"/>
              <a:t>существующей</a:t>
            </a:r>
            <a:r>
              <a:rPr lang="en-US" dirty="0"/>
              <a:t> </a:t>
            </a:r>
            <a:r>
              <a:rPr lang="en-US" dirty="0" err="1"/>
              <a:t>инфраструктуры</a:t>
            </a:r>
            <a:r>
              <a:rPr lang="en-US" dirty="0"/>
              <a:t> </a:t>
            </a:r>
            <a:r>
              <a:rPr lang="en-US" dirty="0" err="1"/>
              <a:t>Интернета</a:t>
            </a:r>
            <a:r>
              <a:rPr lang="en-US" dirty="0"/>
              <a:t>. iSCSI </a:t>
            </a:r>
            <a:r>
              <a:rPr lang="en-US" dirty="0" err="1"/>
              <a:t>был</a:t>
            </a:r>
            <a:r>
              <a:rPr lang="en-US" dirty="0"/>
              <a:t> </a:t>
            </a:r>
            <a:r>
              <a:rPr lang="en-US" dirty="0" err="1"/>
              <a:t>впервые</a:t>
            </a:r>
            <a:r>
              <a:rPr lang="en-US" dirty="0"/>
              <a:t> </a:t>
            </a:r>
            <a:r>
              <a:rPr lang="en-US" dirty="0" err="1"/>
              <a:t>предложен</a:t>
            </a:r>
            <a:r>
              <a:rPr lang="en-US" dirty="0"/>
              <a:t> IBM и Cisco в 1998 </a:t>
            </a:r>
            <a:r>
              <a:rPr lang="en-US" dirty="0" err="1"/>
              <a:t>году</a:t>
            </a:r>
            <a:r>
              <a:rPr lang="en-US" dirty="0"/>
              <a:t> и </a:t>
            </a:r>
            <a:r>
              <a:rPr lang="en-US" dirty="0" err="1"/>
              <a:t>представлен</a:t>
            </a:r>
            <a:r>
              <a:rPr lang="en-US" dirty="0"/>
              <a:t> в </a:t>
            </a:r>
            <a:r>
              <a:rPr lang="en-US" dirty="0" err="1"/>
              <a:t>качестве</a:t>
            </a:r>
            <a:r>
              <a:rPr lang="en-US" dirty="0"/>
              <a:t> </a:t>
            </a:r>
            <a:r>
              <a:rPr lang="en-US" dirty="0" err="1"/>
              <a:t>проекта</a:t>
            </a:r>
            <a:r>
              <a:rPr lang="en-US" dirty="0"/>
              <a:t> </a:t>
            </a:r>
            <a:r>
              <a:rPr lang="en-US" dirty="0" err="1"/>
              <a:t>стандарта</a:t>
            </a:r>
            <a:r>
              <a:rPr lang="en-US" dirty="0"/>
              <a:t> </a:t>
            </a:r>
            <a:r>
              <a:rPr lang="en-US" dirty="0" err="1"/>
              <a:t>Инженерной</a:t>
            </a:r>
            <a:r>
              <a:rPr lang="en-US" dirty="0"/>
              <a:t> </a:t>
            </a:r>
            <a:r>
              <a:rPr lang="en-US" dirty="0" err="1"/>
              <a:t>рабочей</a:t>
            </a:r>
            <a:r>
              <a:rPr lang="en-US" dirty="0"/>
              <a:t> </a:t>
            </a:r>
            <a:r>
              <a:rPr lang="en-US" dirty="0" err="1"/>
              <a:t>группой</a:t>
            </a:r>
            <a:r>
              <a:rPr lang="en-US" dirty="0"/>
              <a:t> </a:t>
            </a:r>
            <a:r>
              <a:rPr lang="en-US" dirty="0" err="1"/>
              <a:t>Интернета</a:t>
            </a:r>
            <a:r>
              <a:rPr lang="en-US" dirty="0"/>
              <a:t> (IETF) в </a:t>
            </a:r>
            <a:r>
              <a:rPr lang="en-US" dirty="0" err="1"/>
              <a:t>марте</a:t>
            </a:r>
            <a:r>
              <a:rPr lang="en-US" dirty="0"/>
              <a:t> 2000 </a:t>
            </a:r>
            <a:r>
              <a:rPr lang="en-US" dirty="0" err="1"/>
              <a:t>года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Достоинства</a:t>
            </a:r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Низкие</a:t>
            </a:r>
            <a:r>
              <a:rPr lang="en-US" dirty="0"/>
              <a:t> </a:t>
            </a:r>
            <a:r>
              <a:rPr lang="en-US" dirty="0" err="1"/>
              <a:t>затраты</a:t>
            </a:r>
            <a:r>
              <a:rPr lang="en-US" dirty="0"/>
              <a:t> </a:t>
            </a:r>
            <a:r>
              <a:rPr lang="en-US" dirty="0" err="1"/>
              <a:t>Благодаря</a:t>
            </a:r>
            <a:r>
              <a:rPr lang="en-US" dirty="0"/>
              <a:t> </a:t>
            </a:r>
            <a:r>
              <a:rPr lang="en-US" dirty="0" err="1"/>
              <a:t>стандартному</a:t>
            </a:r>
            <a:r>
              <a:rPr lang="en-US" dirty="0"/>
              <a:t> Ethernet </a:t>
            </a:r>
            <a:r>
              <a:rPr lang="en-US" dirty="0" err="1"/>
              <a:t>протокол</a:t>
            </a:r>
            <a:r>
              <a:rPr lang="en-US" dirty="0"/>
              <a:t> iSCSI </a:t>
            </a:r>
            <a:r>
              <a:rPr lang="en-US" dirty="0" err="1"/>
              <a:t>устраняет</a:t>
            </a:r>
            <a:r>
              <a:rPr lang="en-US" dirty="0"/>
              <a:t> </a:t>
            </a:r>
            <a:r>
              <a:rPr lang="en-US" dirty="0" err="1"/>
              <a:t>необходимость</a:t>
            </a:r>
            <a:r>
              <a:rPr lang="en-US" dirty="0"/>
              <a:t> в </a:t>
            </a:r>
            <a:r>
              <a:rPr lang="en-US" dirty="0" err="1"/>
              <a:t>дорогих</a:t>
            </a:r>
            <a:r>
              <a:rPr lang="en-US" dirty="0"/>
              <a:t> и </a:t>
            </a:r>
            <a:r>
              <a:rPr lang="en-US" dirty="0" err="1"/>
              <a:t>сложных</a:t>
            </a:r>
            <a:r>
              <a:rPr lang="en-US" dirty="0"/>
              <a:t> </a:t>
            </a:r>
            <a:r>
              <a:rPr lang="en-US" dirty="0" err="1"/>
              <a:t>коммутаторах</a:t>
            </a:r>
            <a:r>
              <a:rPr lang="en-US" dirty="0"/>
              <a:t> и </a:t>
            </a:r>
            <a:r>
              <a:rPr lang="en-US" dirty="0" err="1"/>
              <a:t>интерфейсных</a:t>
            </a:r>
            <a:r>
              <a:rPr lang="en-US" dirty="0"/>
              <a:t> </a:t>
            </a:r>
            <a:r>
              <a:rPr lang="en-US" dirty="0" err="1"/>
              <a:t>модулях</a:t>
            </a:r>
            <a:r>
              <a:rPr lang="en-US" dirty="0"/>
              <a:t>, </a:t>
            </a:r>
            <a:r>
              <a:rPr lang="en-US" dirty="0" err="1"/>
              <a:t>таких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FC,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делает</a:t>
            </a:r>
            <a:r>
              <a:rPr lang="en-US" dirty="0"/>
              <a:t> </a:t>
            </a:r>
            <a:r>
              <a:rPr lang="en-US" dirty="0" err="1"/>
              <a:t>его</a:t>
            </a:r>
            <a:r>
              <a:rPr lang="en-US" dirty="0"/>
              <a:t> </a:t>
            </a:r>
            <a:r>
              <a:rPr lang="en-US" dirty="0" err="1"/>
              <a:t>более</a:t>
            </a:r>
            <a:r>
              <a:rPr lang="en-US" dirty="0"/>
              <a:t> </a:t>
            </a:r>
            <a:r>
              <a:rPr lang="en-US" dirty="0" err="1"/>
              <a:t>доступным</a:t>
            </a:r>
            <a:r>
              <a:rPr lang="en-US" dirty="0"/>
              <a:t>. 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гибкость</a:t>
            </a:r>
            <a:r>
              <a:rPr lang="en-US" dirty="0"/>
              <a:t> iSCSI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работать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IP,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упрощает</a:t>
            </a:r>
            <a:r>
              <a:rPr lang="en-US" dirty="0"/>
              <a:t> </a:t>
            </a:r>
            <a:r>
              <a:rPr lang="en-US" dirty="0" err="1"/>
              <a:t>подключение</a:t>
            </a:r>
            <a:r>
              <a:rPr lang="en-US" dirty="0"/>
              <a:t> и </a:t>
            </a:r>
            <a:r>
              <a:rPr lang="en-US" dirty="0" err="1"/>
              <a:t>расширение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Недостатки</a:t>
            </a:r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Низкая</a:t>
            </a:r>
            <a:r>
              <a:rPr lang="en-US" dirty="0"/>
              <a:t> </a:t>
            </a:r>
            <a:r>
              <a:rPr lang="en-US" dirty="0" err="1"/>
              <a:t>надежность</a:t>
            </a:r>
            <a:endParaRPr lang="en-US" dirty="0"/>
          </a:p>
          <a:p>
            <a:r>
              <a:rPr lang="en-US" dirty="0" err="1"/>
              <a:t>Стандартный</a:t>
            </a:r>
            <a:r>
              <a:rPr lang="en-US" dirty="0"/>
              <a:t> Ethernet </a:t>
            </a:r>
            <a:r>
              <a:rPr lang="en-US" dirty="0" err="1"/>
              <a:t>страдает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потери</a:t>
            </a:r>
            <a:r>
              <a:rPr lang="en-US" dirty="0"/>
              <a:t> </a:t>
            </a:r>
            <a:r>
              <a:rPr lang="en-US" dirty="0" err="1"/>
              <a:t>пакетов</a:t>
            </a:r>
            <a:r>
              <a:rPr lang="en-US" dirty="0"/>
              <a:t>, </a:t>
            </a:r>
            <a:r>
              <a:rPr lang="en-US" dirty="0" err="1"/>
              <a:t>поэтому</a:t>
            </a:r>
            <a:r>
              <a:rPr lang="en-US" dirty="0"/>
              <a:t>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так</a:t>
            </a:r>
            <a:r>
              <a:rPr lang="en-US" dirty="0"/>
              <a:t> </a:t>
            </a:r>
            <a:r>
              <a:rPr lang="en-US" dirty="0" err="1"/>
              <a:t>надежен</a:t>
            </a:r>
            <a:r>
              <a:rPr lang="en-US" dirty="0"/>
              <a:t>, </a:t>
            </a:r>
            <a:r>
              <a:rPr lang="en-US" dirty="0" err="1"/>
              <a:t>как</a:t>
            </a:r>
            <a:r>
              <a:rPr lang="en-US" dirty="0"/>
              <a:t> FC. </a:t>
            </a:r>
            <a:r>
              <a:rPr lang="en-US" dirty="0" err="1"/>
              <a:t>Однако</a:t>
            </a:r>
            <a:r>
              <a:rPr lang="en-US" dirty="0"/>
              <a:t> iSCSI </a:t>
            </a:r>
            <a:r>
              <a:rPr lang="en-US" dirty="0" err="1"/>
              <a:t>подходит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 </a:t>
            </a:r>
            <a:r>
              <a:rPr lang="en-US" dirty="0" err="1"/>
              <a:t>общего</a:t>
            </a:r>
            <a:r>
              <a:rPr lang="en-US" dirty="0"/>
              <a:t> </a:t>
            </a:r>
            <a:r>
              <a:rPr lang="en-US" dirty="0" err="1"/>
              <a:t>назначения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683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Протокол </a:t>
            </a:r>
            <a:r>
              <a:rPr lang="en-US" b="1" err="1"/>
              <a:t>FCoE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рассказывает</a:t>
            </a:r>
            <a:r>
              <a:rPr lang="en-US">
                <a:solidFill>
                  <a:srgbClr val="0F1115"/>
                </a:solidFill>
              </a:rPr>
              <a:t> о протоколе FCoE — технологии, которая пыталась объединить мир Fibre Channel и Ethernet.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/>
              <a:t>Общее описание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FCoE</a:t>
            </a:r>
            <a:r>
              <a:rPr lang="en-US" b="1" dirty="0">
                <a:solidFill>
                  <a:srgbClr val="0F1115"/>
                </a:solidFill>
              </a:rPr>
              <a:t> (</a:t>
            </a:r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 over Ethernet)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трафику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 </a:t>
            </a:r>
            <a:r>
              <a:rPr lang="en-US" dirty="0" err="1">
                <a:solidFill>
                  <a:srgbClr val="0F1115"/>
                </a:solidFill>
              </a:rPr>
              <a:t>передаваться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напрямую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поверх</a:t>
            </a:r>
            <a:r>
              <a:rPr lang="en-US" dirty="0">
                <a:solidFill>
                  <a:srgbClr val="0F1115"/>
                </a:solidFill>
              </a:rPr>
              <a:t> Ethernet.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цель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Объединить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(SAN) и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(LAN)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инфраструктуре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высокоскоростном</a:t>
            </a:r>
            <a:r>
              <a:rPr lang="en-US" dirty="0">
                <a:solidFill>
                  <a:srgbClr val="0F1115"/>
                </a:solidFill>
              </a:rPr>
              <a:t> Ethernet.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Статус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Был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утвержден</a:t>
            </a:r>
            <a:r>
              <a:rPr lang="en-US" dirty="0">
                <a:solidFill>
                  <a:srgbClr val="0F1115"/>
                </a:solidFill>
              </a:rPr>
              <a:t> ANSI в 2009 </a:t>
            </a:r>
            <a:r>
              <a:rPr lang="en-US" dirty="0" err="1">
                <a:solidFill>
                  <a:srgbClr val="0F1115"/>
                </a:solidFill>
              </a:rPr>
              <a:t>году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сегодняшний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день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используется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редко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Как работает </a:t>
            </a:r>
            <a:r>
              <a:rPr lang="en-US" b="1" dirty="0" err="1"/>
              <a:t>FCoE</a:t>
            </a:r>
            <a:r>
              <a:rPr lang="en-US" b="1" dirty="0"/>
              <a:t>?</a:t>
            </a:r>
            <a:endParaRPr lang="en-US"/>
          </a:p>
          <a:p>
            <a:r>
              <a:rPr lang="en-US" dirty="0" err="1">
                <a:solidFill>
                  <a:srgbClr val="0F1115"/>
                </a:solidFill>
              </a:rPr>
              <a:t>Схема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центре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принцип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работы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Берется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почти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весь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стек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FC (FC-4, FC-3, FC-2).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Вместо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нижних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уровней</a:t>
            </a:r>
            <a:r>
              <a:rPr lang="en-US" dirty="0">
                <a:solidFill>
                  <a:srgbClr val="0F1115"/>
                </a:solidFill>
              </a:rPr>
              <a:t> (FC-1 и FC-0)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специальный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уровень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b="1" dirty="0" err="1">
                <a:solidFill>
                  <a:srgbClr val="0F1115"/>
                </a:solidFill>
              </a:rPr>
              <a:t>FCoE</a:t>
            </a:r>
            <a:r>
              <a:rPr lang="en-US" b="1" dirty="0">
                <a:solidFill>
                  <a:srgbClr val="0F1115"/>
                </a:solidFill>
              </a:rPr>
              <a:t> Mapping"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помещает</a:t>
            </a:r>
            <a:r>
              <a:rPr lang="en-US" dirty="0">
                <a:solidFill>
                  <a:srgbClr val="0F1115"/>
                </a:solidFill>
              </a:rPr>
              <a:t> FC-</a:t>
            </a:r>
            <a:r>
              <a:rPr lang="en-US" dirty="0" err="1">
                <a:solidFill>
                  <a:srgbClr val="0F1115"/>
                </a:solidFill>
              </a:rPr>
              <a:t>кадры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внутрь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кадров</a:t>
            </a:r>
            <a:r>
              <a:rPr lang="en-US" dirty="0">
                <a:solidFill>
                  <a:srgbClr val="0F1115"/>
                </a:solidFill>
              </a:rPr>
              <a:t> Ethernet.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Эта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гибридная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конструкция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b="1" dirty="0" err="1">
                <a:solidFill>
                  <a:srgbClr val="0F1115"/>
                </a:solidFill>
              </a:rPr>
              <a:t>FCoE</a:t>
            </a:r>
            <a:r>
              <a:rPr lang="en-US" b="1" dirty="0">
                <a:solidFill>
                  <a:srgbClr val="0F1115"/>
                </a:solidFill>
              </a:rPr>
              <a:t> stack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затем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стандартному</a:t>
            </a:r>
            <a:r>
              <a:rPr lang="en-US" dirty="0">
                <a:solidFill>
                  <a:srgbClr val="0F1115"/>
                </a:solidFill>
              </a:rPr>
              <a:t> Ethernet (</a:t>
            </a:r>
            <a:r>
              <a:rPr lang="en-US" b="1" dirty="0">
                <a:solidFill>
                  <a:srgbClr val="0F1115"/>
                </a:solidFill>
              </a:rPr>
              <a:t>ETH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Простыми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словами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FCoE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переводчик</a:t>
            </a:r>
            <a:r>
              <a:rPr lang="en-US" dirty="0">
                <a:solidFill>
                  <a:srgbClr val="0F1115"/>
                </a:solidFill>
              </a:rPr>
              <a:t>",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берет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родную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речь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 и </a:t>
            </a:r>
            <a:r>
              <a:rPr lang="en-US" dirty="0" err="1">
                <a:solidFill>
                  <a:srgbClr val="0F1115"/>
                </a:solidFill>
              </a:rPr>
              <a:t>заворачивает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ее</a:t>
            </a:r>
            <a:r>
              <a:rPr lang="en-US" dirty="0">
                <a:solidFill>
                  <a:srgbClr val="0F1115"/>
                </a:solidFill>
              </a:rPr>
              <a:t> в "</a:t>
            </a:r>
            <a:r>
              <a:rPr lang="en-US" dirty="0" err="1">
                <a:solidFill>
                  <a:srgbClr val="0F1115"/>
                </a:solidFill>
              </a:rPr>
              <a:t>конверт</a:t>
            </a:r>
            <a:r>
              <a:rPr lang="en-US" dirty="0">
                <a:solidFill>
                  <a:srgbClr val="0F1115"/>
                </a:solidFill>
              </a:rPr>
              <a:t>" Ethernet, </a:t>
            </a:r>
            <a:r>
              <a:rPr lang="en-US" dirty="0" err="1">
                <a:solidFill>
                  <a:srgbClr val="0F1115"/>
                </a:solidFill>
              </a:rPr>
              <a:t>чтобы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могла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путешествовать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Ethernet-</a:t>
            </a:r>
            <a:r>
              <a:rPr lang="en-US" dirty="0" err="1">
                <a:solidFill>
                  <a:srgbClr val="0F1115"/>
                </a:solidFill>
              </a:rPr>
              <a:t>сетям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Плюсы и </a:t>
            </a:r>
            <a:r>
              <a:rPr lang="en-US" b="1" dirty="0" err="1"/>
              <a:t>минусы</a:t>
            </a:r>
            <a:r>
              <a:rPr lang="en-US" b="1" dirty="0"/>
              <a:t> </a:t>
            </a:r>
            <a:r>
              <a:rPr lang="en-US" b="1" dirty="0" err="1"/>
              <a:t>FCoE</a:t>
            </a:r>
            <a:endParaRPr lang="en-US" dirty="0" err="1"/>
          </a:p>
          <a:p>
            <a:r>
              <a:rPr lang="en-US" dirty="0"/>
              <a:t>Плюсы</a:t>
            </a:r>
          </a:p>
          <a:p>
            <a:r>
              <a:rPr lang="en-US" dirty="0"/>
              <a:t>Минусы</a:t>
            </a:r>
          </a:p>
          <a:p>
            <a:r>
              <a:rPr lang="en-US" b="1" dirty="0"/>
              <a:t>Упрощение структуры сети:</a:t>
            </a:r>
            <a:br>
              <a:rPr lang="en-US" b="1" dirty="0"/>
            </a:br>
            <a:r>
              <a:rPr lang="en-US" b="1" dirty="0"/>
              <a:t>Объединяет интерфейсы ввода-вывода и позволяет пропускать трафик SAN и LAN по одним и тем же кабелям и сетевым картам. Это сокращает количество адаптеров, коммутаторов и кабелей в стойке.</a:t>
            </a:r>
            <a:endParaRPr lang="en-US" dirty="0"/>
          </a:p>
          <a:p>
            <a:r>
              <a:rPr lang="en-US" b="1" dirty="0"/>
              <a:t>Высокие затраты на перестройку:</a:t>
            </a:r>
            <a:br>
              <a:rPr lang="en-US" b="1" dirty="0"/>
            </a:br>
            <a:r>
              <a:rPr lang="en-US" b="1" dirty="0" err="1"/>
              <a:t>FCoE</a:t>
            </a:r>
            <a:r>
              <a:rPr lang="en-US" b="1" dirty="0"/>
              <a:t> требует </a:t>
            </a:r>
            <a:r>
              <a:rPr lang="en-US" b="1" dirty="0" err="1"/>
              <a:t>беспотерьного</a:t>
            </a:r>
            <a:r>
              <a:rPr lang="en-US" b="1" dirty="0"/>
              <a:t> Ethernet (</a:t>
            </a:r>
            <a:r>
              <a:rPr lang="en-US" b="1" dirty="0" err="1"/>
              <a:t>Lossless</a:t>
            </a:r>
            <a:r>
              <a:rPr lang="en-US" b="1" dirty="0"/>
              <a:t> Ethernet)</a:t>
            </a:r>
            <a:r>
              <a:rPr lang="en-US" dirty="0"/>
              <a:t>. Это означает, что существующую сеть часто нужно полностью менять на поддерживающее это оборудование (например, коммутаторы с DCB). Клиенты не хотели менять работающие традиционные сети.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Почему </a:t>
            </a:r>
            <a:r>
              <a:rPr lang="en-US" b="1" dirty="0" err="1"/>
              <a:t>FCoE</a:t>
            </a:r>
            <a:r>
              <a:rPr lang="en-US" b="1" dirty="0"/>
              <a:t> </a:t>
            </a:r>
            <a:r>
              <a:rPr lang="en-US" b="1" dirty="0" err="1"/>
              <a:t>не</a:t>
            </a:r>
            <a:r>
              <a:rPr lang="en-US" b="1" dirty="0"/>
              <a:t> </a:t>
            </a:r>
            <a:r>
              <a:rPr lang="en-US" b="1" dirty="0" err="1"/>
              <a:t>получил</a:t>
            </a:r>
            <a:r>
              <a:rPr lang="en-US" b="1" dirty="0"/>
              <a:t> </a:t>
            </a:r>
            <a:r>
              <a:rPr lang="en-US" b="1" dirty="0" err="1"/>
              <a:t>широкого</a:t>
            </a:r>
            <a:r>
              <a:rPr lang="en-US" b="1" dirty="0"/>
              <a:t> </a:t>
            </a:r>
            <a:r>
              <a:rPr lang="en-US" b="1" dirty="0" err="1"/>
              <a:t>распространения</a:t>
            </a:r>
            <a:r>
              <a:rPr lang="en-US" b="1" dirty="0"/>
              <a:t>?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Стоимость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сложность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Необходимость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замены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инфраструктуры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совместимую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FCoE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свела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экономию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объединения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Рост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скоростей</a:t>
            </a:r>
            <a:r>
              <a:rPr lang="en-US" b="1" dirty="0">
                <a:solidFill>
                  <a:srgbClr val="0F1115"/>
                </a:solidFill>
              </a:rPr>
              <a:t> iSCSI: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Появление</a:t>
            </a:r>
            <a:r>
              <a:rPr lang="en-US" dirty="0">
                <a:solidFill>
                  <a:srgbClr val="0F1115"/>
                </a:solidFill>
              </a:rPr>
              <a:t> iSCSI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10 </a:t>
            </a:r>
            <a:r>
              <a:rPr lang="en-US" dirty="0" err="1">
                <a:solidFill>
                  <a:srgbClr val="0F1115"/>
                </a:solidFill>
              </a:rPr>
              <a:t>Гбит</a:t>
            </a:r>
            <a:r>
              <a:rPr lang="en-US" dirty="0">
                <a:solidFill>
                  <a:srgbClr val="0F1115"/>
                </a:solidFill>
              </a:rPr>
              <a:t>/с и </a:t>
            </a:r>
            <a:r>
              <a:rPr lang="en-US" dirty="0" err="1">
                <a:solidFill>
                  <a:srgbClr val="0F1115"/>
                </a:solidFill>
              </a:rPr>
              <a:t>выше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сделало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достаточно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хорошим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многих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задач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ради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которых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рассматривался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FCoE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необходимости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специальной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Упорство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рынка</a:t>
            </a:r>
            <a:r>
              <a:rPr lang="en-US" b="1" dirty="0">
                <a:solidFill>
                  <a:srgbClr val="0F1115"/>
                </a:solidFill>
              </a:rPr>
              <a:t> FC: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Там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где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действительно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нужна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максимальная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предпочтение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оставалось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чистым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Channel, а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гибридным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решением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Итог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FCoE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интересной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нишевой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технологией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смогла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массовым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стандартом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зажатая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простым</a:t>
            </a:r>
            <a:r>
              <a:rPr lang="en-US" dirty="0">
                <a:solidFill>
                  <a:srgbClr val="0F1115"/>
                </a:solidFill>
              </a:rPr>
              <a:t> iSCSI и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производительным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нативным</a:t>
            </a:r>
            <a:r>
              <a:rPr lang="en-US" dirty="0">
                <a:solidFill>
                  <a:srgbClr val="0F1115"/>
                </a:solidFill>
              </a:rPr>
              <a:t>" FC.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Протокол</a:t>
            </a:r>
            <a:r>
              <a:rPr lang="en-US" dirty="0"/>
              <a:t> </a:t>
            </a:r>
            <a:r>
              <a:rPr lang="en-US" dirty="0" err="1"/>
              <a:t>FCoE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Fibre</a:t>
            </a:r>
            <a:r>
              <a:rPr lang="en-US" dirty="0"/>
              <a:t> Channel over Ethernet (</a:t>
            </a:r>
            <a:r>
              <a:rPr lang="en-US" dirty="0" err="1"/>
              <a:t>FCoE</a:t>
            </a:r>
            <a:r>
              <a:rPr lang="en-US" dirty="0"/>
              <a:t>)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протокол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FC-</a:t>
            </a:r>
            <a:r>
              <a:rPr lang="en-US" dirty="0" err="1"/>
              <a:t>коммуникациям</a:t>
            </a:r>
            <a:r>
              <a:rPr lang="en-US" dirty="0"/>
              <a:t> </a:t>
            </a:r>
            <a:r>
              <a:rPr lang="en-US" dirty="0" err="1"/>
              <a:t>работать</a:t>
            </a:r>
            <a:r>
              <a:rPr lang="en-US" dirty="0"/>
              <a:t> </a:t>
            </a:r>
            <a:r>
              <a:rPr lang="en-US" dirty="0" err="1"/>
              <a:t>напрямую</a:t>
            </a:r>
            <a:r>
              <a:rPr lang="en-US" dirty="0"/>
              <a:t> </a:t>
            </a:r>
            <a:r>
              <a:rPr lang="en-US" dirty="0" err="1"/>
              <a:t>через</a:t>
            </a:r>
            <a:r>
              <a:rPr lang="en-US" dirty="0"/>
              <a:t> Ethernet. </a:t>
            </a:r>
            <a:r>
              <a:rPr lang="en-US" dirty="0" err="1"/>
              <a:t>FCoE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перемещать</a:t>
            </a:r>
            <a:r>
              <a:rPr lang="en-US" dirty="0"/>
              <a:t> </a:t>
            </a:r>
            <a:r>
              <a:rPr lang="en-US" dirty="0" err="1"/>
              <a:t>трафик</a:t>
            </a:r>
            <a:r>
              <a:rPr lang="en-US" dirty="0"/>
              <a:t> FC </a:t>
            </a:r>
            <a:r>
              <a:rPr lang="en-US" dirty="0" err="1"/>
              <a:t>через</a:t>
            </a:r>
            <a:r>
              <a:rPr lang="en-US" dirty="0"/>
              <a:t> </a:t>
            </a:r>
            <a:r>
              <a:rPr lang="en-US" dirty="0" err="1"/>
              <a:t>существующую</a:t>
            </a:r>
            <a:r>
              <a:rPr lang="en-US" dirty="0"/>
              <a:t> </a:t>
            </a:r>
            <a:r>
              <a:rPr lang="en-US" dirty="0" err="1"/>
              <a:t>высокоскоростную</a:t>
            </a:r>
            <a:r>
              <a:rPr lang="en-US" dirty="0"/>
              <a:t> </a:t>
            </a:r>
            <a:r>
              <a:rPr lang="en-US" dirty="0" err="1"/>
              <a:t>инфраструктуру</a:t>
            </a:r>
            <a:r>
              <a:rPr lang="en-US" dirty="0"/>
              <a:t> Ethernet и </a:t>
            </a:r>
            <a:r>
              <a:rPr lang="en-US" dirty="0" err="1"/>
              <a:t>объединяет</a:t>
            </a:r>
            <a:r>
              <a:rPr lang="en-US" dirty="0"/>
              <a:t> </a:t>
            </a:r>
            <a:r>
              <a:rPr lang="en-US" dirty="0" err="1"/>
              <a:t>протоколы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и IP в </a:t>
            </a:r>
            <a:r>
              <a:rPr lang="en-US" dirty="0" err="1"/>
              <a:t>один</a:t>
            </a:r>
            <a:r>
              <a:rPr lang="en-US" dirty="0"/>
              <a:t> </a:t>
            </a:r>
            <a:r>
              <a:rPr lang="en-US" dirty="0" err="1"/>
              <a:t>кабель</a:t>
            </a:r>
            <a:r>
              <a:rPr lang="en-US" dirty="0"/>
              <a:t> </a:t>
            </a:r>
            <a:r>
              <a:rPr lang="en-US" dirty="0" err="1"/>
              <a:t>передачи</a:t>
            </a:r>
            <a:r>
              <a:rPr lang="en-US" dirty="0"/>
              <a:t> и </a:t>
            </a:r>
            <a:r>
              <a:rPr lang="en-US" dirty="0" err="1"/>
              <a:t>интерфейс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FCoE</a:t>
            </a:r>
            <a:r>
              <a:rPr lang="en-US" dirty="0"/>
              <a:t> </a:t>
            </a:r>
            <a:r>
              <a:rPr lang="en-US" dirty="0" err="1"/>
              <a:t>был</a:t>
            </a:r>
            <a:r>
              <a:rPr lang="en-US" dirty="0"/>
              <a:t> </a:t>
            </a:r>
            <a:r>
              <a:rPr lang="en-US" dirty="0" err="1"/>
              <a:t>одобрен</a:t>
            </a:r>
            <a:r>
              <a:rPr lang="en-US" dirty="0"/>
              <a:t> ANSI в 2009 </a:t>
            </a:r>
            <a:r>
              <a:rPr lang="en-US" dirty="0" err="1"/>
              <a:t>году</a:t>
            </a:r>
            <a:r>
              <a:rPr lang="en-US" dirty="0"/>
              <a:t> и в </a:t>
            </a:r>
            <a:r>
              <a:rPr lang="en-US" dirty="0" err="1"/>
              <a:t>настоящее</a:t>
            </a:r>
            <a:r>
              <a:rPr lang="en-US" dirty="0"/>
              <a:t> </a:t>
            </a:r>
            <a:r>
              <a:rPr lang="en-US" dirty="0" err="1"/>
              <a:t>время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редко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Достоинства</a:t>
            </a:r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Упрощенная</a:t>
            </a:r>
            <a:r>
              <a:rPr lang="en-US" dirty="0"/>
              <a:t> </a:t>
            </a:r>
            <a:r>
              <a:rPr lang="en-US" dirty="0" err="1"/>
              <a:t>структура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 </a:t>
            </a:r>
            <a:r>
              <a:rPr lang="en-US" dirty="0" err="1"/>
              <a:t>FCoE</a:t>
            </a:r>
            <a:r>
              <a:rPr lang="en-US" dirty="0"/>
              <a:t> </a:t>
            </a:r>
            <a:r>
              <a:rPr lang="en-US" dirty="0" err="1"/>
              <a:t>объединяет</a:t>
            </a:r>
            <a:r>
              <a:rPr lang="en-US" dirty="0"/>
              <a:t> </a:t>
            </a:r>
            <a:r>
              <a:rPr lang="en-US" dirty="0" err="1"/>
              <a:t>интерфейсы</a:t>
            </a:r>
            <a:r>
              <a:rPr lang="en-US" dirty="0"/>
              <a:t> </a:t>
            </a:r>
            <a:r>
              <a:rPr lang="en-US" dirty="0" err="1"/>
              <a:t>ввода</a:t>
            </a:r>
            <a:r>
              <a:rPr lang="en-US" dirty="0"/>
              <a:t>/</a:t>
            </a:r>
            <a:r>
              <a:rPr lang="en-US" dirty="0" err="1"/>
              <a:t>вывода</a:t>
            </a:r>
            <a:r>
              <a:rPr lang="en-US" dirty="0"/>
              <a:t> (I/O) и </a:t>
            </a:r>
            <a:r>
              <a:rPr lang="en-US" dirty="0" err="1"/>
              <a:t>объединяет</a:t>
            </a:r>
            <a:r>
              <a:rPr lang="en-US" dirty="0"/>
              <a:t> SAN и </a:t>
            </a:r>
            <a:r>
              <a:rPr lang="en-US" dirty="0" err="1"/>
              <a:t>другой</a:t>
            </a:r>
            <a:r>
              <a:rPr lang="en-US" dirty="0"/>
              <a:t> </a:t>
            </a:r>
            <a:r>
              <a:rPr lang="en-US" dirty="0" err="1"/>
              <a:t>трафик</a:t>
            </a:r>
            <a:r>
              <a:rPr lang="en-US" dirty="0"/>
              <a:t> в </a:t>
            </a:r>
            <a:r>
              <a:rPr lang="en-US" dirty="0" err="1"/>
              <a:t>одну</a:t>
            </a:r>
            <a:r>
              <a:rPr lang="en-US" dirty="0"/>
              <a:t> </a:t>
            </a:r>
            <a:r>
              <a:rPr lang="en-US" dirty="0" err="1"/>
              <a:t>сеть</a:t>
            </a:r>
            <a:r>
              <a:rPr lang="en-US" dirty="0"/>
              <a:t>.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уменьшает</a:t>
            </a:r>
            <a:r>
              <a:rPr lang="en-US" dirty="0"/>
              <a:t> </a:t>
            </a:r>
            <a:r>
              <a:rPr lang="en-US" dirty="0" err="1"/>
              <a:t>количество</a:t>
            </a:r>
            <a:r>
              <a:rPr lang="en-US" dirty="0"/>
              <a:t> </a:t>
            </a:r>
            <a:r>
              <a:rPr lang="en-US" dirty="0" err="1"/>
              <a:t>интерфейсных</a:t>
            </a:r>
            <a:r>
              <a:rPr lang="en-US" dirty="0"/>
              <a:t> </a:t>
            </a:r>
            <a:r>
              <a:rPr lang="en-US" dirty="0" err="1"/>
              <a:t>модулей</a:t>
            </a:r>
            <a:endParaRPr lang="en-US" dirty="0"/>
          </a:p>
          <a:p>
            <a:r>
              <a:rPr lang="en-US" dirty="0"/>
              <a:t>и </a:t>
            </a:r>
            <a:r>
              <a:rPr lang="en-US" dirty="0" err="1"/>
              <a:t>кабелей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Недостатки</a:t>
            </a:r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Высокие</a:t>
            </a:r>
            <a:r>
              <a:rPr lang="en-US" dirty="0"/>
              <a:t> </a:t>
            </a:r>
            <a:r>
              <a:rPr lang="en-US" dirty="0" err="1"/>
              <a:t>затраты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реконструкцию</a:t>
            </a:r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FCoE</a:t>
            </a:r>
            <a:r>
              <a:rPr lang="en-US" dirty="0"/>
              <a:t> </a:t>
            </a:r>
            <a:r>
              <a:rPr lang="en-US" dirty="0" err="1"/>
              <a:t>разработан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основе</a:t>
            </a:r>
            <a:r>
              <a:rPr lang="en-US" dirty="0"/>
              <a:t> Ethernet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потерь</a:t>
            </a:r>
            <a:r>
              <a:rPr lang="en-US" dirty="0"/>
              <a:t>.</a:t>
            </a:r>
          </a:p>
          <a:p>
            <a:r>
              <a:rPr lang="en-US" dirty="0" err="1"/>
              <a:t>Клиенты</a:t>
            </a:r>
            <a:r>
              <a:rPr lang="en-US" dirty="0"/>
              <a:t> </a:t>
            </a:r>
            <a:r>
              <a:rPr lang="en-US" dirty="0" err="1"/>
              <a:t>неохотно</a:t>
            </a:r>
            <a:r>
              <a:rPr lang="en-US" dirty="0"/>
              <a:t> </a:t>
            </a:r>
            <a:r>
              <a:rPr lang="en-US" dirty="0" err="1"/>
              <a:t>меняют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заменяют</a:t>
            </a:r>
            <a:r>
              <a:rPr lang="en-US" dirty="0"/>
              <a:t> </a:t>
            </a:r>
            <a:r>
              <a:rPr lang="en-US" dirty="0" err="1"/>
              <a:t>свои</a:t>
            </a:r>
            <a:r>
              <a:rPr lang="en-US" dirty="0"/>
              <a:t> </a:t>
            </a:r>
            <a:r>
              <a:rPr lang="en-US" dirty="0" err="1"/>
              <a:t>устаревшие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FCoE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50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Протокол </a:t>
            </a:r>
            <a:r>
              <a:rPr lang="en-US" b="1" err="1"/>
              <a:t>InfiniBand</a:t>
            </a:r>
            <a:r>
              <a:rPr lang="en-US" b="1"/>
              <a:t> (IB)</a:t>
            </a:r>
            <a:endParaRPr lang="ru-RU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посвящен</a:t>
            </a:r>
            <a:r>
              <a:rPr lang="en-US">
                <a:solidFill>
                  <a:srgbClr val="0F1115"/>
                </a:solidFill>
              </a:rPr>
              <a:t> протоколу InfiniBand — технологии, которая является лидером в сегменте экстремально высокопроизводительных вычислений.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Общее описание</a:t>
            </a: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InfiniBand (IB)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созданный</a:t>
            </a:r>
            <a:r>
              <a:rPr lang="en-US" dirty="0">
                <a:solidFill>
                  <a:srgbClr val="0F1115"/>
                </a:solidFill>
              </a:rPr>
              <a:t> в 1999 </a:t>
            </a:r>
            <a:r>
              <a:rPr lang="en-US" dirty="0" err="1">
                <a:solidFill>
                  <a:srgbClr val="0F1115"/>
                </a:solidFill>
              </a:rPr>
              <a:t>году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сфера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применения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Высокопроизводительные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вычисления</a:t>
            </a:r>
            <a:r>
              <a:rPr lang="en-US" dirty="0">
                <a:solidFill>
                  <a:srgbClr val="0F1115"/>
                </a:solidFill>
              </a:rPr>
              <a:t> (HPC), </a:t>
            </a:r>
            <a:r>
              <a:rPr lang="en-US" dirty="0" err="1">
                <a:solidFill>
                  <a:srgbClr val="0F1115"/>
                </a:solidFill>
              </a:rPr>
              <a:t>искусственный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интеллект</a:t>
            </a:r>
            <a:r>
              <a:rPr lang="en-US" dirty="0">
                <a:solidFill>
                  <a:srgbClr val="0F1115"/>
                </a:solidFill>
              </a:rPr>
              <a:t> (AI), </a:t>
            </a:r>
            <a:r>
              <a:rPr lang="en-US" dirty="0" err="1">
                <a:solidFill>
                  <a:srgbClr val="0F1115"/>
                </a:solidFill>
              </a:rPr>
              <a:t>машинное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обучение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другие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области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где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критически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важны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высочайшая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пропускная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способность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минимальные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Функция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соединения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серверами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также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серверами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системами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Плюсы и </a:t>
            </a:r>
            <a:r>
              <a:rPr lang="en-US" b="1" dirty="0" err="1"/>
              <a:t>минусы</a:t>
            </a:r>
            <a:r>
              <a:rPr lang="en-US" b="1" dirty="0"/>
              <a:t> InfiniBand</a:t>
            </a:r>
            <a:endParaRPr lang="en-US" dirty="0"/>
          </a:p>
          <a:p>
            <a:r>
              <a:rPr lang="en-US" dirty="0"/>
              <a:t>Плюсы</a:t>
            </a:r>
          </a:p>
          <a:p>
            <a:r>
              <a:rPr lang="en-US" dirty="0"/>
              <a:t>Минусы</a:t>
            </a:r>
          </a:p>
          <a:p>
            <a:r>
              <a:rPr lang="en-US" b="1" dirty="0"/>
              <a:t>Очень высокая скорость:</a:t>
            </a:r>
            <a:br>
              <a:rPr lang="en-US" b="1" dirty="0">
                <a:cs typeface="+mn-lt"/>
              </a:rPr>
            </a:br>
            <a:r>
              <a:rPr lang="en-US" b="1" dirty="0"/>
              <a:t>40 Гбит/с (QDR), 56 Гбит/с (FDR), 100 Гбит/с (EDR), 200 Гбит/с (HDR). Современные версии достигают еще более высоких скоростей.</a:t>
            </a:r>
            <a:endParaRPr lang="en-US" dirty="0"/>
          </a:p>
          <a:p>
            <a:r>
              <a:rPr lang="en-US" b="1" dirty="0"/>
              <a:t>Очень высокая стоимость:</a:t>
            </a:r>
            <a:br>
              <a:rPr lang="en-US" b="1" dirty="0">
                <a:cs typeface="+mn-lt"/>
              </a:rPr>
            </a:br>
            <a:r>
              <a:rPr lang="en-US" b="1" dirty="0"/>
              <a:t>Требует специализированных адаптеров (HCA) и коммутаторов. Как правило, </a:t>
            </a:r>
            <a:r>
              <a:rPr lang="en-US" b="1" dirty="0" err="1"/>
              <a:t>InfiniBand</a:t>
            </a:r>
            <a:r>
              <a:rPr lang="en-US" b="1" dirty="0"/>
              <a:t> дороже, чем даже Fibre Channel.</a:t>
            </a:r>
            <a:endParaRPr lang="en-US" dirty="0"/>
          </a:p>
          <a:p>
            <a:r>
              <a:rPr lang="en-US" b="1" dirty="0"/>
              <a:t>Крайне низкая задержка:</a:t>
            </a:r>
            <a:br>
              <a:rPr lang="en-US" b="1" dirty="0">
                <a:cs typeface="+mn-lt"/>
              </a:rPr>
            </a:br>
            <a:r>
              <a:rPr lang="en-US" b="1" dirty="0"/>
              <a:t>IB уменьшает нагрузку на операционную систему, используя механизм удаленного прямого доступа к памяти (RDMA), что позволяет передавать данные с минимальной задержкой.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Стек протоколов </a:t>
            </a:r>
            <a:r>
              <a:rPr lang="en-US" b="1" dirty="0" err="1"/>
              <a:t>InfiniBand</a:t>
            </a:r>
            <a:endParaRPr lang="en-US" dirty="0" err="1"/>
          </a:p>
          <a:p>
            <a:r>
              <a:rPr lang="en-US" dirty="0" err="1">
                <a:solidFill>
                  <a:srgbClr val="0F1115"/>
                </a:solidFill>
              </a:rPr>
              <a:t>Справа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в InfiniBand </a:t>
            </a:r>
            <a:r>
              <a:rPr lang="en-US" dirty="0" err="1">
                <a:solidFill>
                  <a:srgbClr val="0F1115"/>
                </a:solidFill>
              </a:rPr>
              <a:t>реализуется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</a:t>
            </a:r>
            <a:r>
              <a:rPr lang="en-US" dirty="0">
                <a:solidFill>
                  <a:srgbClr val="0F1115"/>
                </a:solidFill>
              </a:rPr>
              <a:t> SCSI: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SCSI-3 Command: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Базовая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SRP (SCSI RDMA Protocol):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Специальный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SCSI, </a:t>
            </a:r>
            <a:r>
              <a:rPr lang="en-US" dirty="0" err="1">
                <a:solidFill>
                  <a:srgbClr val="0F1115"/>
                </a:solidFill>
              </a:rPr>
              <a:t>используя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технологию</a:t>
            </a:r>
            <a:r>
              <a:rPr lang="en-US" dirty="0">
                <a:solidFill>
                  <a:srgbClr val="0F1115"/>
                </a:solidFill>
              </a:rPr>
              <a:t> RDMA.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главная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особенность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обеспечивающая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низкую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задержку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IBA Operation SAR (Segmentation and Reassembly):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Уровень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делит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сообщения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пакеты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собирает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обратно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Network, Link, PHY: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Стандартные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стека</a:t>
            </a:r>
            <a:r>
              <a:rPr lang="en-US" dirty="0">
                <a:solidFill>
                  <a:srgbClr val="0F1115"/>
                </a:solidFill>
              </a:rPr>
              <a:t> InfiniBand, </a:t>
            </a:r>
            <a:r>
              <a:rPr lang="en-US" dirty="0" err="1">
                <a:solidFill>
                  <a:srgbClr val="0F1115"/>
                </a:solidFill>
              </a:rPr>
              <a:t>отвечающие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маршрутизацию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канальный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физический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уровень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Снизу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указаны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поддерживаемые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соответствующие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поколениям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Главный вывод</a:t>
            </a:r>
            <a:endParaRPr lang="en-US"/>
          </a:p>
          <a:p>
            <a:r>
              <a:rPr lang="en-US" b="1" dirty="0">
                <a:solidFill>
                  <a:srgbClr val="0F1115"/>
                </a:solidFill>
              </a:rPr>
              <a:t>InfiniBand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гоночный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болид</a:t>
            </a:r>
            <a:r>
              <a:rPr lang="en-US" b="1" dirty="0">
                <a:solidFill>
                  <a:srgbClr val="0F1115"/>
                </a:solidFill>
              </a:rPr>
              <a:t> Формулы-1" в </a:t>
            </a:r>
            <a:r>
              <a:rPr lang="en-US" b="1" dirty="0" err="1">
                <a:solidFill>
                  <a:srgbClr val="0F1115"/>
                </a:solidFill>
              </a:rPr>
              <a:t>мире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сетевых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технологий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чего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он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идеален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задач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где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важна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каждая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микросекунда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каждый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гигабит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пропускной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способности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суперкомпьютеры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кластеры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AI/ML, </a:t>
            </a:r>
            <a:r>
              <a:rPr lang="en-US" dirty="0" err="1">
                <a:solidFill>
                  <a:srgbClr val="0F1115"/>
                </a:solidFill>
              </a:rPr>
              <a:t>сложное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финансовое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моделирование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Почему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он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заменил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другие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протоколы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Чрезвычайно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стоимость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узкая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специализация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подавляющего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большинства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корпоративных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задач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базы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виртуализация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достаточно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скоростного</a:t>
            </a:r>
            <a:r>
              <a:rPr lang="en-US" dirty="0">
                <a:solidFill>
                  <a:srgbClr val="0F1115"/>
                </a:solidFill>
              </a:rPr>
              <a:t> iSCSI.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/>
              <a:t>IB Protocol</a:t>
            </a:r>
            <a:endParaRPr lang="ru-RU"/>
          </a:p>
          <a:p>
            <a:endParaRPr lang="en-US" dirty="0"/>
          </a:p>
          <a:p>
            <a:r>
              <a:rPr lang="en-US" dirty="0"/>
              <a:t>InfiniBand (IB) — </a:t>
            </a:r>
            <a:r>
              <a:rPr lang="en-US" dirty="0" err="1"/>
              <a:t>сетевой</a:t>
            </a:r>
            <a:r>
              <a:rPr lang="en-US" dirty="0"/>
              <a:t> </a:t>
            </a:r>
            <a:r>
              <a:rPr lang="en-US" dirty="0" err="1"/>
              <a:t>протокол</a:t>
            </a:r>
            <a:r>
              <a:rPr lang="en-US" dirty="0"/>
              <a:t> </a:t>
            </a:r>
            <a:r>
              <a:rPr lang="en-US" dirty="0" err="1"/>
              <a:t>связи</a:t>
            </a:r>
            <a:r>
              <a:rPr lang="en-US" dirty="0"/>
              <a:t>, </a:t>
            </a:r>
            <a:r>
              <a:rPr lang="en-US" dirty="0" err="1"/>
              <a:t>созданный</a:t>
            </a:r>
            <a:r>
              <a:rPr lang="en-US" dirty="0"/>
              <a:t> в 1999 </a:t>
            </a:r>
            <a:r>
              <a:rPr lang="en-US" dirty="0" err="1"/>
              <a:t>году</a:t>
            </a:r>
            <a:r>
              <a:rPr lang="en-US" dirty="0"/>
              <a:t> и </a:t>
            </a:r>
            <a:r>
              <a:rPr lang="en-US" dirty="0" err="1"/>
              <a:t>используемый</a:t>
            </a:r>
            <a:r>
              <a:rPr lang="en-US" dirty="0"/>
              <a:t> в </a:t>
            </a:r>
            <a:r>
              <a:rPr lang="en-US" dirty="0" err="1"/>
              <a:t>высокопроизводительных</a:t>
            </a:r>
            <a:r>
              <a:rPr lang="en-US" dirty="0"/>
              <a:t> </a:t>
            </a:r>
            <a:r>
              <a:rPr lang="en-US" dirty="0" err="1"/>
              <a:t>вычислениях</a:t>
            </a:r>
            <a:r>
              <a:rPr lang="en-US" dirty="0"/>
              <a:t>, </a:t>
            </a:r>
            <a:r>
              <a:rPr lang="en-US" dirty="0" err="1"/>
              <a:t>которые</a:t>
            </a:r>
            <a:r>
              <a:rPr lang="en-US" dirty="0"/>
              <a:t> </a:t>
            </a:r>
            <a:r>
              <a:rPr lang="en-US" dirty="0" err="1"/>
              <a:t>характеризуются</a:t>
            </a:r>
            <a:r>
              <a:rPr lang="en-US" dirty="0"/>
              <a:t> </a:t>
            </a:r>
            <a:r>
              <a:rPr lang="en-US" dirty="0" err="1"/>
              <a:t>высокой</a:t>
            </a:r>
            <a:r>
              <a:rPr lang="en-US" dirty="0"/>
              <a:t> </a:t>
            </a:r>
            <a:r>
              <a:rPr lang="en-US" dirty="0" err="1"/>
              <a:t>пропускной</a:t>
            </a:r>
            <a:r>
              <a:rPr lang="en-US" dirty="0"/>
              <a:t> </a:t>
            </a:r>
            <a:r>
              <a:rPr lang="en-US" dirty="0" err="1"/>
              <a:t>способностью</a:t>
            </a:r>
            <a:r>
              <a:rPr lang="en-US" dirty="0"/>
              <a:t> и </a:t>
            </a:r>
            <a:r>
              <a:rPr lang="en-US" dirty="0" err="1"/>
              <a:t>низкой</a:t>
            </a:r>
            <a:r>
              <a:rPr lang="en-US" dirty="0"/>
              <a:t> </a:t>
            </a:r>
            <a:r>
              <a:rPr lang="en-US" dirty="0" err="1"/>
              <a:t>задержкой</a:t>
            </a:r>
            <a:r>
              <a:rPr lang="en-US" dirty="0"/>
              <a:t>.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установления</a:t>
            </a:r>
            <a:r>
              <a:rPr lang="en-US" dirty="0"/>
              <a:t> </a:t>
            </a:r>
            <a:r>
              <a:rPr lang="en-US" dirty="0" err="1"/>
              <a:t>соединений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  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серверами</a:t>
            </a:r>
            <a:r>
              <a:rPr lang="en-US" dirty="0"/>
              <a:t>,  </a:t>
            </a:r>
            <a:r>
              <a:rPr lang="en-US" dirty="0" err="1"/>
              <a:t>серверами</a:t>
            </a:r>
            <a:r>
              <a:rPr lang="en-US" dirty="0"/>
              <a:t> и </a:t>
            </a:r>
            <a:r>
              <a:rPr lang="en-US" dirty="0" err="1"/>
              <a:t>устройствами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а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 </a:t>
            </a:r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использует</a:t>
            </a:r>
            <a:r>
              <a:rPr lang="en-US" dirty="0"/>
              <a:t> </a:t>
            </a:r>
            <a:r>
              <a:rPr lang="en-US" dirty="0" err="1"/>
              <a:t>прямое</a:t>
            </a:r>
            <a:r>
              <a:rPr lang="en-US" dirty="0"/>
              <a:t> </a:t>
            </a:r>
            <a:r>
              <a:rPr lang="en-US" dirty="0" err="1"/>
              <a:t>соединение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переключение</a:t>
            </a:r>
            <a:r>
              <a:rPr lang="en-US" dirty="0"/>
              <a:t> </a:t>
            </a:r>
            <a:r>
              <a:rPr lang="en-US" dirty="0" err="1"/>
              <a:t>сетевых</a:t>
            </a:r>
            <a:r>
              <a:rPr lang="en-US" dirty="0"/>
              <a:t> </a:t>
            </a:r>
            <a:r>
              <a:rPr lang="en-US" dirty="0" err="1"/>
              <a:t>режимов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err="1"/>
              <a:t>Достоинства</a:t>
            </a:r>
            <a:endParaRPr lang="en-US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скорость</a:t>
            </a:r>
          </a:p>
          <a:p>
            <a:r>
              <a:rPr lang="en-US" dirty="0"/>
              <a:t>40 </a:t>
            </a:r>
            <a:r>
              <a:rPr lang="en-US" dirty="0" err="1"/>
              <a:t>Гбит</a:t>
            </a:r>
            <a:r>
              <a:rPr lang="en-US" dirty="0"/>
              <a:t>/с (QDR), 56 </a:t>
            </a:r>
            <a:r>
              <a:rPr lang="en-US" dirty="0" err="1"/>
              <a:t>Гбит</a:t>
            </a:r>
            <a:r>
              <a:rPr lang="en-US" dirty="0"/>
              <a:t>/с (FDR), 100 </a:t>
            </a:r>
            <a:r>
              <a:rPr lang="en-US" dirty="0" err="1"/>
              <a:t>Гбит</a:t>
            </a:r>
            <a:r>
              <a:rPr lang="en-US" dirty="0"/>
              <a:t>/с (EDR), 200 </a:t>
            </a:r>
            <a:r>
              <a:rPr lang="en-US" dirty="0" err="1"/>
              <a:t>Гбит</a:t>
            </a:r>
            <a:r>
              <a:rPr lang="en-US" dirty="0"/>
              <a:t>/с (HDR)</a:t>
            </a:r>
          </a:p>
          <a:p>
            <a:r>
              <a:rPr lang="en-US" dirty="0"/>
              <a:t>◼ </a:t>
            </a:r>
            <a:r>
              <a:rPr lang="en-US" dirty="0" err="1"/>
              <a:t>Низкая</a:t>
            </a:r>
            <a:r>
              <a:rPr lang="en-US" dirty="0"/>
              <a:t> </a:t>
            </a:r>
            <a:r>
              <a:rPr lang="en-US" dirty="0" err="1"/>
              <a:t>задержка</a:t>
            </a:r>
            <a:endParaRPr lang="en-US" dirty="0"/>
          </a:p>
          <a:p>
            <a:r>
              <a:rPr lang="en-US" dirty="0" err="1"/>
              <a:t>Поскольку</a:t>
            </a:r>
            <a:r>
              <a:rPr lang="en-US" dirty="0"/>
              <a:t> IB </a:t>
            </a:r>
            <a:r>
              <a:rPr lang="en-US" dirty="0" err="1"/>
              <a:t>снижает</a:t>
            </a:r>
            <a:r>
              <a:rPr lang="en-US" dirty="0"/>
              <a:t> </a:t>
            </a:r>
            <a:r>
              <a:rPr lang="en-US" dirty="0" err="1"/>
              <a:t>нагрузку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ОС,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передаваться</a:t>
            </a:r>
            <a:r>
              <a:rPr lang="en-US" dirty="0"/>
              <a:t> </a:t>
            </a:r>
            <a:r>
              <a:rPr lang="en-US" dirty="0" err="1"/>
              <a:t>быстрее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Недостатки</a:t>
            </a:r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стоимость</a:t>
            </a:r>
            <a:endParaRPr lang="en-US" dirty="0"/>
          </a:p>
          <a:p>
            <a:r>
              <a:rPr lang="en-US" dirty="0"/>
              <a:t>IB </a:t>
            </a:r>
            <a:r>
              <a:rPr lang="en-US" dirty="0" err="1"/>
              <a:t>требует</a:t>
            </a:r>
            <a:r>
              <a:rPr lang="en-US" dirty="0"/>
              <a:t> </a:t>
            </a:r>
            <a:r>
              <a:rPr lang="en-US" dirty="0" err="1"/>
              <a:t>специального</a:t>
            </a:r>
            <a:r>
              <a:rPr lang="en-US" dirty="0"/>
              <a:t> </a:t>
            </a:r>
            <a:r>
              <a:rPr lang="en-US" dirty="0" err="1"/>
              <a:t>адаптера</a:t>
            </a:r>
            <a:r>
              <a:rPr lang="en-US" dirty="0"/>
              <a:t> и </a:t>
            </a:r>
            <a:r>
              <a:rPr lang="en-US" dirty="0" err="1"/>
              <a:t>коммутатора</a:t>
            </a:r>
            <a:r>
              <a:rPr lang="en-US" dirty="0"/>
              <a:t>.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правило</a:t>
            </a:r>
            <a:r>
              <a:rPr lang="en-US" dirty="0"/>
              <a:t>, IB </a:t>
            </a:r>
            <a:r>
              <a:rPr lang="en-US" dirty="0" err="1"/>
              <a:t>дороже</a:t>
            </a:r>
            <a:r>
              <a:rPr lang="en-US" dirty="0"/>
              <a:t>, </a:t>
            </a:r>
            <a:r>
              <a:rPr lang="en-US" dirty="0" err="1"/>
              <a:t>чем</a:t>
            </a:r>
            <a:r>
              <a:rPr lang="en-US" dirty="0"/>
              <a:t> FC.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544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/>
              <a:t>Протокол </a:t>
            </a:r>
            <a:r>
              <a:rPr lang="en-US" b="1" err="1"/>
              <a:t>NVMe</a:t>
            </a:r>
            <a:r>
              <a:rPr lang="en-US" b="1"/>
              <a:t> </a:t>
            </a:r>
            <a:r>
              <a:rPr lang="en-US" b="1" err="1"/>
              <a:t>over</a:t>
            </a:r>
            <a:r>
              <a:rPr lang="en-US" b="1"/>
              <a:t> Fabrics (NVMe-of)</a:t>
            </a:r>
            <a:endParaRPr lang="en-US"/>
          </a:p>
          <a:p>
            <a:r>
              <a:rPr lang="en-US" err="1">
                <a:solidFill>
                  <a:srgbClr val="0F1115"/>
                </a:solidFill>
              </a:rPr>
              <a:t>Этот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слайд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знакомит</a:t>
            </a:r>
            <a:r>
              <a:rPr lang="en-US">
                <a:solidFill>
                  <a:srgbClr val="0F1115"/>
                </a:solidFill>
              </a:rPr>
              <a:t> с самым современным протоколом для хранения данных, созданным специально для эпохи сверхбыстрых SSD-накопителей.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r>
              <a:rPr lang="en-US" b="1"/>
              <a:t>Что такое </a:t>
            </a:r>
            <a:r>
              <a:rPr lang="en-US" b="1" err="1"/>
              <a:t>NVMe</a:t>
            </a:r>
            <a:r>
              <a:rPr lang="en-US" b="1"/>
              <a:t>?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 (Non-Volatile Memory Express)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сетей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интерфейс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язык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общения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компьютером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современными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энергонезависими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накопителями</a:t>
            </a:r>
            <a:r>
              <a:rPr lang="en-US" dirty="0">
                <a:solidFill>
                  <a:srgbClr val="0F1115"/>
                </a:solidFill>
              </a:rPr>
              <a:t> (в </a:t>
            </a:r>
            <a:r>
              <a:rPr lang="en-US" dirty="0" err="1">
                <a:solidFill>
                  <a:srgbClr val="0F1115"/>
                </a:solidFill>
              </a:rPr>
              <a:t>первую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очередь</a:t>
            </a:r>
            <a:r>
              <a:rPr lang="en-US" dirty="0">
                <a:solidFill>
                  <a:srgbClr val="0F1115"/>
                </a:solidFill>
              </a:rPr>
              <a:t>, SSD).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идея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Старый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язык</a:t>
            </a:r>
            <a:r>
              <a:rPr lang="en-US" dirty="0">
                <a:solidFill>
                  <a:srgbClr val="0F1115"/>
                </a:solidFill>
              </a:rPr>
              <a:t>" SCSI </a:t>
            </a:r>
            <a:r>
              <a:rPr lang="en-US" dirty="0" err="1">
                <a:solidFill>
                  <a:srgbClr val="0F1115"/>
                </a:solidFill>
              </a:rPr>
              <a:t>был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медленных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механических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дисков</a:t>
            </a:r>
            <a:r>
              <a:rPr lang="en-US" dirty="0">
                <a:solidFill>
                  <a:srgbClr val="0F1115"/>
                </a:solidFill>
              </a:rPr>
              <a:t> (HDD).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новый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эффективный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язык</a:t>
            </a:r>
            <a:r>
              <a:rPr lang="en-US" dirty="0">
                <a:solidFill>
                  <a:srgbClr val="0F1115"/>
                </a:solidFill>
              </a:rPr>
              <a:t>", </a:t>
            </a:r>
            <a:r>
              <a:rPr lang="en-US" dirty="0" err="1">
                <a:solidFill>
                  <a:srgbClr val="0F1115"/>
                </a:solidFill>
              </a:rPr>
              <a:t>созданный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специально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быстрой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флеш-памяти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чтобы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полностью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раскрыть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потенциал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Разработка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Впервые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предложен</a:t>
            </a:r>
            <a:r>
              <a:rPr lang="en-US" dirty="0">
                <a:solidFill>
                  <a:srgbClr val="0F1115"/>
                </a:solidFill>
              </a:rPr>
              <a:t> в 2011 </a:t>
            </a:r>
            <a:r>
              <a:rPr lang="en-US" dirty="0" err="1">
                <a:solidFill>
                  <a:srgbClr val="0F1115"/>
                </a:solidFill>
              </a:rPr>
              <a:t>году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консорциумом</a:t>
            </a:r>
            <a:r>
              <a:rPr lang="en-US" dirty="0">
                <a:solidFill>
                  <a:srgbClr val="0F1115"/>
                </a:solidFill>
              </a:rPr>
              <a:t> NVM Express.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Сравнение </a:t>
            </a:r>
            <a:r>
              <a:rPr lang="en-US" b="1" dirty="0" err="1"/>
              <a:t>NVMe</a:t>
            </a:r>
            <a:r>
              <a:rPr lang="en-US" b="1" dirty="0"/>
              <a:t> и SCSI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Таблица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показывает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почему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преемником</a:t>
            </a:r>
            <a:r>
              <a:rPr lang="en-US" dirty="0">
                <a:solidFill>
                  <a:srgbClr val="0F1115"/>
                </a:solidFill>
              </a:rPr>
              <a:t> SCSI.</a:t>
            </a:r>
            <a:endParaRPr lang="en-US" dirty="0"/>
          </a:p>
          <a:p>
            <a:r>
              <a:rPr lang="en-US" dirty="0"/>
              <a:t>Параметр</a:t>
            </a:r>
          </a:p>
          <a:p>
            <a:r>
              <a:rPr lang="en-US" dirty="0"/>
              <a:t>SCSI</a:t>
            </a:r>
          </a:p>
          <a:p>
            <a:r>
              <a:rPr lang="en-US" dirty="0" err="1"/>
              <a:t>NVMe</a:t>
            </a:r>
          </a:p>
          <a:p>
            <a:r>
              <a:rPr lang="en-US" b="1" dirty="0"/>
              <a:t>Сценарии использования</a:t>
            </a:r>
            <a:endParaRPr lang="en-US" dirty="0"/>
          </a:p>
          <a:p>
            <a:r>
              <a:rPr lang="en-US" dirty="0"/>
              <a:t>SAN с HDD </a:t>
            </a:r>
            <a:r>
              <a:rPr lang="en-US" dirty="0" err="1"/>
              <a:t>или</a:t>
            </a:r>
            <a:r>
              <a:rPr lang="en-US" dirty="0"/>
              <a:t> SAS SSD</a:t>
            </a:r>
          </a:p>
          <a:p>
            <a:r>
              <a:rPr lang="en-US" dirty="0"/>
              <a:t>SAN с </a:t>
            </a:r>
            <a:r>
              <a:rPr lang="en-US" b="1" dirty="0" err="1"/>
              <a:t>NVMe</a:t>
            </a:r>
            <a:r>
              <a:rPr lang="en-US" b="1" dirty="0"/>
              <a:t> SSD</a:t>
            </a:r>
            <a:endParaRPr lang="en-US" dirty="0"/>
          </a:p>
          <a:p>
            <a:r>
              <a:rPr lang="en-US" b="1" dirty="0"/>
              <a:t>Пропускная способность</a:t>
            </a:r>
            <a:endParaRPr lang="en-US" dirty="0"/>
          </a:p>
          <a:p>
            <a:r>
              <a:rPr lang="en-US" dirty="0"/>
              <a:t>Низкая</a:t>
            </a:r>
          </a:p>
          <a:p>
            <a:r>
              <a:rPr lang="en-US" b="1" dirty="0"/>
              <a:t>Высокая</a:t>
            </a:r>
            <a:endParaRPr lang="en-US" dirty="0"/>
          </a:p>
          <a:p>
            <a:r>
              <a:rPr lang="en-US" b="1" dirty="0"/>
              <a:t>Задержка (</a:t>
            </a:r>
            <a:r>
              <a:rPr lang="en-US" b="1" dirty="0" err="1"/>
              <a:t>Latency</a:t>
            </a:r>
            <a:r>
              <a:rPr lang="en-US" b="1" dirty="0"/>
              <a:t>)</a:t>
            </a:r>
            <a:endParaRPr lang="en-US" dirty="0"/>
          </a:p>
          <a:p>
            <a:r>
              <a:rPr lang="en-US" dirty="0"/>
              <a:t>Высокая</a:t>
            </a:r>
          </a:p>
          <a:p>
            <a:r>
              <a:rPr lang="en-US" b="1" dirty="0"/>
              <a:t>Очень низкая</a:t>
            </a:r>
            <a:endParaRPr lang="en-US" dirty="0"/>
          </a:p>
          <a:p>
            <a:r>
              <a:rPr lang="en-US" b="1" dirty="0"/>
              <a:t>Очереди команд</a:t>
            </a:r>
            <a:endParaRPr lang="en-US" dirty="0"/>
          </a:p>
          <a:p>
            <a:r>
              <a:rPr lang="en-US" b="1" dirty="0"/>
              <a:t>Одна очередь</a:t>
            </a:r>
            <a:r>
              <a:rPr lang="en-US" dirty="0"/>
              <a:t> на устройство</a:t>
            </a:r>
          </a:p>
          <a:p>
            <a:r>
              <a:rPr lang="en-US" b="1" dirty="0"/>
              <a:t>Множество очередей</a:t>
            </a:r>
            <a:r>
              <a:rPr lang="en-US" dirty="0"/>
              <a:t> (до 64K) на устройство</a:t>
            </a:r>
          </a:p>
          <a:p>
            <a:r>
              <a:rPr lang="en-US" b="1" dirty="0" err="1">
                <a:solidFill>
                  <a:srgbClr val="0F1115"/>
                </a:solidFill>
              </a:rPr>
              <a:t>Простое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объяснение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очереди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Представьте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диску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выстроилась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длинная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очередь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машин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команд</a:t>
            </a:r>
            <a:r>
              <a:rPr lang="en-US" dirty="0">
                <a:solidFill>
                  <a:srgbClr val="0F1115"/>
                </a:solidFill>
              </a:rPr>
              <a:t>)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SCSI. </a:t>
            </a:r>
            <a:r>
              <a:rPr lang="en-US" dirty="0" err="1">
                <a:solidFill>
                  <a:srgbClr val="0F1115"/>
                </a:solidFill>
              </a:rPr>
              <a:t>Теперь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представьте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тому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ведут</a:t>
            </a:r>
            <a:r>
              <a:rPr lang="en-US" dirty="0">
                <a:solidFill>
                  <a:srgbClr val="0F1115"/>
                </a:solidFill>
              </a:rPr>
              <a:t> 64 </a:t>
            </a:r>
            <a:r>
              <a:rPr lang="en-US" dirty="0" err="1">
                <a:solidFill>
                  <a:srgbClr val="0F1115"/>
                </a:solidFill>
              </a:rPr>
              <a:t>тысячи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отдельных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полос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Понятно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схема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гораздо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лучшую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параллельность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скорость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Что </a:t>
            </a:r>
            <a:r>
              <a:rPr lang="en-US" b="1" dirty="0" err="1"/>
              <a:t>такое</a:t>
            </a:r>
            <a:r>
              <a:rPr lang="en-US" b="1" dirty="0"/>
              <a:t> </a:t>
            </a:r>
            <a:r>
              <a:rPr lang="en-US" b="1" dirty="0" err="1"/>
              <a:t>NVMe</a:t>
            </a:r>
            <a:r>
              <a:rPr lang="en-US" b="1" dirty="0"/>
              <a:t> over Fabrics (</a:t>
            </a:r>
            <a:r>
              <a:rPr lang="en-US" b="1" dirty="0" err="1"/>
              <a:t>NVMe</a:t>
            </a:r>
            <a:r>
              <a:rPr lang="en-US" b="1" dirty="0"/>
              <a:t>-of)?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расширение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позволяющее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эффективный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язык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внутри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и </a:t>
            </a:r>
            <a:r>
              <a:rPr lang="en-US" b="1" dirty="0" err="1">
                <a:solidFill>
                  <a:srgbClr val="0F1115"/>
                </a:solidFill>
              </a:rPr>
              <a:t>по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Суть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-of "</a:t>
            </a:r>
            <a:r>
              <a:rPr lang="en-US" dirty="0" err="1">
                <a:solidFill>
                  <a:srgbClr val="0F1115"/>
                </a:solidFill>
              </a:rPr>
              <a:t>упаковывает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команды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различным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протоколам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-of/FC)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Ethernet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RoCE - RDMA over Converged Ethernet)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InfiniBand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-of/IB)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TCP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-of/TCP)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Текущие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лидеры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Наиболее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популярными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сегодня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являются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-of/RoCE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максимальной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скорости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новых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дата-центрах</a:t>
            </a:r>
            <a:r>
              <a:rPr lang="en-US" dirty="0">
                <a:solidFill>
                  <a:srgbClr val="0F1115"/>
                </a:solidFill>
              </a:rPr>
              <a:t>) и </a:t>
            </a: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-of/FC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модернизации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существующих</a:t>
            </a:r>
            <a:r>
              <a:rPr lang="en-US" dirty="0">
                <a:solidFill>
                  <a:srgbClr val="0F1115"/>
                </a:solidFill>
              </a:rPr>
              <a:t> FC-</a:t>
            </a:r>
            <a:r>
              <a:rPr lang="en-US" dirty="0" err="1">
                <a:solidFill>
                  <a:srgbClr val="0F1115"/>
                </a:solidFill>
              </a:rPr>
              <a:t>инфраструктур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Главная мысль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будущее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высокопроизводительных</a:t>
            </a:r>
            <a:r>
              <a:rPr lang="en-US" b="1" dirty="0">
                <a:solidFill>
                  <a:srgbClr val="0F1115"/>
                </a:solidFill>
              </a:rPr>
              <a:t> SAN.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приходит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смену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традиционным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протоколам</a:t>
            </a:r>
            <a:r>
              <a:rPr lang="en-US" dirty="0">
                <a:solidFill>
                  <a:srgbClr val="0F1115"/>
                </a:solidFill>
              </a:rPr>
              <a:t> (SCSI </a:t>
            </a:r>
            <a:r>
              <a:rPr lang="en-US" dirty="0" err="1">
                <a:solidFill>
                  <a:srgbClr val="0F1115"/>
                </a:solidFill>
              </a:rPr>
              <a:t>поверх</a:t>
            </a:r>
            <a:r>
              <a:rPr lang="en-US" dirty="0">
                <a:solidFill>
                  <a:srgbClr val="0F1115"/>
                </a:solidFill>
              </a:rPr>
              <a:t> FC/iSCSI), </a:t>
            </a:r>
            <a:r>
              <a:rPr lang="en-US" dirty="0" err="1">
                <a:solidFill>
                  <a:srgbClr val="0F1115"/>
                </a:solidFill>
              </a:rPr>
              <a:t>чтобы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устранить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узкое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быстрыми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всефлешевыми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массивами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серверами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обеспечивая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беспрецедентно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низкую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задержку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высокую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пропускную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способность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err="1"/>
              <a:t>NVMe-oF</a:t>
            </a:r>
            <a:r>
              <a:rPr lang="en-US" dirty="0"/>
              <a:t> Protocol</a:t>
            </a:r>
            <a:endParaRPr lang="ru-RU"/>
          </a:p>
          <a:p>
            <a:endParaRPr lang="en-US" dirty="0"/>
          </a:p>
          <a:p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такое</a:t>
            </a:r>
            <a:r>
              <a:rPr lang="en-US" dirty="0"/>
              <a:t> </a:t>
            </a:r>
            <a:r>
              <a:rPr lang="en-US" dirty="0" err="1"/>
              <a:t>NVMe</a:t>
            </a:r>
            <a:r>
              <a:rPr lang="en-US" dirty="0"/>
              <a:t>? </a:t>
            </a:r>
            <a:r>
              <a:rPr lang="en-US" dirty="0" err="1"/>
              <a:t>NVMe</a:t>
            </a:r>
            <a:r>
              <a:rPr lang="en-US" dirty="0"/>
              <a:t> — </a:t>
            </a:r>
            <a:r>
              <a:rPr lang="en-US" dirty="0" err="1"/>
              <a:t>лучшая</a:t>
            </a:r>
            <a:r>
              <a:rPr lang="en-US" dirty="0"/>
              <a:t> </a:t>
            </a:r>
            <a:r>
              <a:rPr lang="en-US" dirty="0" err="1"/>
              <a:t>альтернатива</a:t>
            </a:r>
            <a:r>
              <a:rPr lang="en-US" dirty="0"/>
              <a:t> SCSI.</a:t>
            </a:r>
          </a:p>
          <a:p>
            <a:r>
              <a:rPr lang="en-US" dirty="0" err="1"/>
              <a:t>NVMe</a:t>
            </a:r>
            <a:r>
              <a:rPr lang="en-US" dirty="0"/>
              <a:t> (</a:t>
            </a:r>
            <a:r>
              <a:rPr lang="en-US" dirty="0" err="1"/>
              <a:t>NVMe</a:t>
            </a:r>
            <a:r>
              <a:rPr lang="en-US" dirty="0"/>
              <a:t>)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спецификация</a:t>
            </a:r>
            <a:r>
              <a:rPr lang="en-US" dirty="0"/>
              <a:t> </a:t>
            </a:r>
            <a:r>
              <a:rPr lang="en-US" dirty="0" err="1"/>
              <a:t>интерфейса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компьютерами</a:t>
            </a:r>
            <a:r>
              <a:rPr lang="en-US" dirty="0"/>
              <a:t> и </a:t>
            </a:r>
            <a:r>
              <a:rPr lang="en-US" dirty="0" err="1"/>
              <a:t>энергонезависимой</a:t>
            </a:r>
            <a:r>
              <a:rPr lang="en-US" dirty="0"/>
              <a:t> </a:t>
            </a:r>
            <a:r>
              <a:rPr lang="en-US" dirty="0" err="1"/>
              <a:t>памятью</a:t>
            </a:r>
            <a:r>
              <a:rPr lang="en-US" dirty="0"/>
              <a:t> (</a:t>
            </a:r>
            <a:r>
              <a:rPr lang="en-US" dirty="0" err="1"/>
              <a:t>особенно</a:t>
            </a:r>
            <a:r>
              <a:rPr lang="en-US" dirty="0"/>
              <a:t> SSD). </a:t>
            </a:r>
            <a:r>
              <a:rPr lang="en-US" dirty="0" err="1"/>
              <a:t>Впервые</a:t>
            </a:r>
            <a:r>
              <a:rPr lang="en-US" dirty="0"/>
              <a:t> </a:t>
            </a:r>
            <a:r>
              <a:rPr lang="en-US" dirty="0" err="1"/>
              <a:t>она</a:t>
            </a:r>
            <a:r>
              <a:rPr lang="en-US" dirty="0"/>
              <a:t> </a:t>
            </a:r>
            <a:r>
              <a:rPr lang="en-US" dirty="0" err="1"/>
              <a:t>была</a:t>
            </a:r>
            <a:r>
              <a:rPr lang="en-US" dirty="0"/>
              <a:t> </a:t>
            </a:r>
            <a:r>
              <a:rPr lang="en-US" dirty="0" err="1"/>
              <a:t>предложена</a:t>
            </a:r>
            <a:r>
              <a:rPr lang="en-US" dirty="0"/>
              <a:t> </a:t>
            </a:r>
            <a:r>
              <a:rPr lang="en-US" dirty="0" err="1"/>
              <a:t>группой</a:t>
            </a:r>
            <a:r>
              <a:rPr lang="en-US" dirty="0"/>
              <a:t> NVM Express в 2011 </a:t>
            </a:r>
            <a:r>
              <a:rPr lang="en-US" dirty="0" err="1"/>
              <a:t>году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err="1"/>
              <a:t>NVMe-oF</a:t>
            </a:r>
            <a:endParaRPr lang="en-US" dirty="0" err="1"/>
          </a:p>
          <a:p>
            <a:r>
              <a:rPr lang="en-US" dirty="0"/>
              <a:t>NVM Express over Fabrics (</a:t>
            </a:r>
            <a:r>
              <a:rPr lang="en-US" dirty="0" err="1"/>
              <a:t>NVMe-oF</a:t>
            </a:r>
            <a:r>
              <a:rPr lang="en-US" dirty="0"/>
              <a:t>)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транспортный</a:t>
            </a:r>
            <a:r>
              <a:rPr lang="en-US" dirty="0"/>
              <a:t> </a:t>
            </a:r>
            <a:r>
              <a:rPr lang="en-US" dirty="0" err="1"/>
              <a:t>протокол</a:t>
            </a:r>
            <a:r>
              <a:rPr lang="en-US" dirty="0"/>
              <a:t>, </a:t>
            </a:r>
            <a:r>
              <a:rPr lang="en-US" dirty="0" err="1"/>
              <a:t>используемый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связи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компьютерами</a:t>
            </a:r>
            <a:r>
              <a:rPr lang="en-US" dirty="0"/>
              <a:t> и </a:t>
            </a:r>
            <a:r>
              <a:rPr lang="en-US" dirty="0" err="1"/>
              <a:t>периферийными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 (</a:t>
            </a:r>
            <a:r>
              <a:rPr lang="en-US" dirty="0" err="1"/>
              <a:t>особенно</a:t>
            </a:r>
            <a:r>
              <a:rPr lang="en-US" dirty="0"/>
              <a:t> </a:t>
            </a:r>
            <a:r>
              <a:rPr lang="en-US" dirty="0" err="1"/>
              <a:t>флэш-накопителями</a:t>
            </a:r>
            <a:r>
              <a:rPr lang="en-US" dirty="0"/>
              <a:t>).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протоколу</a:t>
            </a:r>
            <a:r>
              <a:rPr lang="en-US" dirty="0"/>
              <a:t> </a:t>
            </a:r>
            <a:r>
              <a:rPr lang="en-US" dirty="0" err="1"/>
              <a:t>NVMe</a:t>
            </a:r>
            <a:r>
              <a:rPr lang="en-US" dirty="0"/>
              <a:t> </a:t>
            </a:r>
            <a:r>
              <a:rPr lang="en-US" dirty="0" err="1"/>
              <a:t>работать</a:t>
            </a:r>
            <a:r>
              <a:rPr lang="en-US" dirty="0"/>
              <a:t> в </a:t>
            </a:r>
            <a:r>
              <a:rPr lang="en-US" dirty="0" err="1"/>
              <a:t>сетях</a:t>
            </a:r>
            <a:r>
              <a:rPr lang="en-US" dirty="0"/>
              <a:t>, </a:t>
            </a:r>
            <a:r>
              <a:rPr lang="en-US" dirty="0" err="1"/>
              <a:t>использующих</a:t>
            </a:r>
            <a:r>
              <a:rPr lang="en-US" dirty="0"/>
              <a:t> </a:t>
            </a:r>
            <a:r>
              <a:rPr lang="en-US" dirty="0" err="1"/>
              <a:t>такие</a:t>
            </a:r>
            <a:r>
              <a:rPr lang="en-US" dirty="0"/>
              <a:t> </a:t>
            </a:r>
            <a:r>
              <a:rPr lang="en-US" dirty="0" err="1"/>
              <a:t>протоколы</a:t>
            </a:r>
            <a:r>
              <a:rPr lang="en-US" dirty="0"/>
              <a:t>, </a:t>
            </a:r>
            <a:r>
              <a:rPr lang="en-US" dirty="0" err="1"/>
              <a:t>как</a:t>
            </a:r>
            <a:r>
              <a:rPr lang="en-US" dirty="0"/>
              <a:t> FC, RoCE, IB и TCP.</a:t>
            </a:r>
          </a:p>
          <a:p>
            <a:endParaRPr lang="en-US" dirty="0"/>
          </a:p>
          <a:p>
            <a:r>
              <a:rPr lang="en-US" dirty="0"/>
              <a:t>В </a:t>
            </a:r>
            <a:r>
              <a:rPr lang="en-US" dirty="0" err="1"/>
              <a:t>настоящее</a:t>
            </a:r>
            <a:r>
              <a:rPr lang="en-US" dirty="0"/>
              <a:t> </a:t>
            </a:r>
            <a:r>
              <a:rPr lang="en-US" dirty="0" err="1"/>
              <a:t>время</a:t>
            </a:r>
            <a:r>
              <a:rPr lang="en-US" dirty="0"/>
              <a:t> </a:t>
            </a:r>
            <a:r>
              <a:rPr lang="en-US" dirty="0" err="1"/>
              <a:t>наиболее</a:t>
            </a:r>
            <a:r>
              <a:rPr lang="en-US" dirty="0"/>
              <a:t> </a:t>
            </a:r>
            <a:r>
              <a:rPr lang="en-US" dirty="0" err="1"/>
              <a:t>часто</a:t>
            </a:r>
            <a:r>
              <a:rPr lang="en-US" dirty="0"/>
              <a:t> </a:t>
            </a:r>
            <a:r>
              <a:rPr lang="en-US" dirty="0" err="1"/>
              <a:t>используемыми</a:t>
            </a:r>
            <a:r>
              <a:rPr lang="en-US" dirty="0"/>
              <a:t> </a:t>
            </a:r>
            <a:r>
              <a:rPr lang="en-US" dirty="0" err="1"/>
              <a:t>протоколами</a:t>
            </a:r>
            <a:r>
              <a:rPr lang="en-US" dirty="0"/>
              <a:t> </a:t>
            </a:r>
            <a:r>
              <a:rPr lang="en-US" dirty="0" err="1"/>
              <a:t>являются</a:t>
            </a:r>
            <a:r>
              <a:rPr lang="en-US" dirty="0"/>
              <a:t> </a:t>
            </a:r>
            <a:r>
              <a:rPr lang="en-US" dirty="0" err="1"/>
              <a:t>NVMe-oF</a:t>
            </a:r>
            <a:r>
              <a:rPr lang="en-US" dirty="0"/>
              <a:t>/RoCE и </a:t>
            </a:r>
            <a:r>
              <a:rPr lang="en-US" dirty="0" err="1"/>
              <a:t>NVMe-oF</a:t>
            </a:r>
            <a:r>
              <a:rPr lang="en-US" dirty="0"/>
              <a:t>/FC.</a:t>
            </a:r>
            <a:endParaRPr lang="en-US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853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</a:t>
            </a:r>
            <a:r>
              <a:rPr lang="en-US" b="1" err="1">
                <a:solidFill>
                  <a:srgbClr val="0F1115"/>
                </a:solidFill>
              </a:rPr>
              <a:t>NVMe</a:t>
            </a:r>
            <a:r>
              <a:rPr lang="en-US" b="1">
                <a:solidFill>
                  <a:srgbClr val="0F1115"/>
                </a:solidFill>
              </a:rPr>
              <a:t>-of/RoCE Protocol Stack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dirty="0" err="1">
                <a:solidFill>
                  <a:srgbClr val="0F1115"/>
                </a:solidFill>
              </a:rPr>
              <a:t>Этот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слайд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наглядно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эволюцию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стека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реализации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RDMA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удаленного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прямого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доступа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памяти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высокопроизводительных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NVMe-oF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Перед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ключевых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стека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b="1" dirty="0" err="1">
                <a:solidFill>
                  <a:srgbClr val="0F1115"/>
                </a:solidFill>
              </a:rPr>
              <a:t>Нативный</a:t>
            </a:r>
            <a:r>
              <a:rPr lang="en-US" b="1" dirty="0">
                <a:solidFill>
                  <a:srgbClr val="0F1115"/>
                </a:solidFill>
              </a:rPr>
              <a:t>" InfiniBand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Изначально</a:t>
            </a:r>
            <a:r>
              <a:rPr lang="en-US" dirty="0">
                <a:solidFill>
                  <a:srgbClr val="0F1115"/>
                </a:solidFill>
              </a:rPr>
              <a:t> RDMA 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собственная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 InfiniBand. </a:t>
            </a:r>
            <a:r>
              <a:rPr lang="en-US" dirty="0" err="1">
                <a:solidFill>
                  <a:srgbClr val="0F1115"/>
                </a:solidFill>
              </a:rPr>
              <a:t>Здесь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стек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IB,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транспортного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уровня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решение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максимальную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RoCE v1 (RDMA over Converged Ethernet)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Первая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версия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перенесла</a:t>
            </a:r>
            <a:r>
              <a:rPr lang="en-US" dirty="0">
                <a:solidFill>
                  <a:srgbClr val="0F1115"/>
                </a:solidFill>
              </a:rPr>
              <a:t> RDMA в </a:t>
            </a:r>
            <a:r>
              <a:rPr lang="en-US" dirty="0" err="1">
                <a:solidFill>
                  <a:srgbClr val="0F1115"/>
                </a:solidFill>
              </a:rPr>
              <a:t>среду</a:t>
            </a:r>
            <a:r>
              <a:rPr lang="en-US" dirty="0">
                <a:solidFill>
                  <a:srgbClr val="0F1115"/>
                </a:solidFill>
              </a:rPr>
              <a:t> Ethernet. </a:t>
            </a:r>
            <a:r>
              <a:rPr lang="en-US" dirty="0" err="1">
                <a:solidFill>
                  <a:srgbClr val="0F1115"/>
                </a:solidFill>
              </a:rPr>
              <a:t>Однако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пределах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одного</a:t>
            </a:r>
            <a:r>
              <a:rPr lang="en-US" dirty="0">
                <a:solidFill>
                  <a:srgbClr val="0F1115"/>
                </a:solidFill>
              </a:rPr>
              <a:t> Ethernet-</a:t>
            </a:r>
            <a:r>
              <a:rPr lang="en-US" dirty="0" err="1">
                <a:solidFill>
                  <a:srgbClr val="0F1115"/>
                </a:solidFill>
              </a:rPr>
              <a:t>бродкаст</a:t>
            </a:r>
            <a:r>
              <a:rPr lang="en-US" dirty="0">
                <a:solidFill>
                  <a:srgbClr val="0F1115"/>
                </a:solidFill>
              </a:rPr>
              <a:t>-</a:t>
            </a:r>
            <a:r>
              <a:rPr lang="en-US" dirty="0" err="1">
                <a:solidFill>
                  <a:srgbClr val="0F1115"/>
                </a:solidFill>
              </a:rPr>
              <a:t>домена</a:t>
            </a:r>
            <a:r>
              <a:rPr lang="en-US" dirty="0">
                <a:solidFill>
                  <a:srgbClr val="0F1115"/>
                </a:solidFill>
              </a:rPr>
              <a:t> (L2), </a:t>
            </a:r>
            <a:r>
              <a:rPr lang="en-US" dirty="0" err="1">
                <a:solidFill>
                  <a:srgbClr val="0F1115"/>
                </a:solidFill>
              </a:rPr>
              <a:t>так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</a:t>
            </a:r>
            <a:r>
              <a:rPr lang="en-US" dirty="0">
                <a:solidFill>
                  <a:srgbClr val="0F1115"/>
                </a:solidFill>
              </a:rPr>
              <a:t> IP-</a:t>
            </a:r>
            <a:r>
              <a:rPr lang="en-US" dirty="0" err="1">
                <a:solidFill>
                  <a:srgbClr val="0F1115"/>
                </a:solidFill>
              </a:rPr>
              <a:t>адресацию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ограничивает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масштабируемость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RoCE v2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эволюция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стандарта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решает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главный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недостаток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версии</a:t>
            </a:r>
            <a:r>
              <a:rPr lang="en-US" dirty="0">
                <a:solidFill>
                  <a:srgbClr val="0F1115"/>
                </a:solidFill>
              </a:rPr>
              <a:t>. RoCE v2 </a:t>
            </a:r>
            <a:r>
              <a:rPr lang="en-US" dirty="0" err="1">
                <a:solidFill>
                  <a:srgbClr val="0F1115"/>
                </a:solidFill>
              </a:rPr>
              <a:t>инкапсулирует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транспортный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 IB в </a:t>
            </a:r>
            <a:r>
              <a:rPr lang="en-US" b="1" dirty="0">
                <a:solidFill>
                  <a:srgbClr val="0F1115"/>
                </a:solidFill>
              </a:rPr>
              <a:t>UDP и IP </a:t>
            </a:r>
            <a:r>
              <a:rPr lang="en-US" b="1" dirty="0" err="1">
                <a:solidFill>
                  <a:srgbClr val="0F1115"/>
                </a:solidFill>
              </a:rPr>
              <a:t>пакеты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маршрутизировать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трафик</a:t>
            </a:r>
            <a:r>
              <a:rPr lang="en-US" dirty="0">
                <a:solidFill>
                  <a:srgbClr val="0F1115"/>
                </a:solidFill>
              </a:rPr>
              <a:t> RDMA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IP-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 (L3),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кардинально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повышает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гибкость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масштабируемость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развертывания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Оба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варианта</a:t>
            </a:r>
            <a:r>
              <a:rPr lang="en-US" dirty="0">
                <a:solidFill>
                  <a:srgbClr val="0F1115"/>
                </a:solidFill>
              </a:rPr>
              <a:t> RoCE </a:t>
            </a:r>
            <a:r>
              <a:rPr lang="en-US" dirty="0" err="1">
                <a:solidFill>
                  <a:srgbClr val="0F1115"/>
                </a:solidFill>
              </a:rPr>
              <a:t>требуют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беспотерьного</a:t>
            </a:r>
            <a:r>
              <a:rPr lang="en-US" b="1" dirty="0">
                <a:solidFill>
                  <a:srgbClr val="0F1115"/>
                </a:solidFill>
              </a:rPr>
              <a:t> Ethernet (Lossless ETH)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Ключевое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уравнение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слайда</a:t>
            </a:r>
            <a:r>
              <a:rPr lang="en-US" dirty="0">
                <a:solidFill>
                  <a:srgbClr val="0F1115"/>
                </a:solidFill>
              </a:rPr>
              <a:t>: </a:t>
            </a:r>
            <a:r>
              <a:rPr lang="en-US" b="1" dirty="0">
                <a:solidFill>
                  <a:srgbClr val="0F1115"/>
                </a:solidFill>
              </a:rPr>
              <a:t>RDMA/Flexibility = IB + IP → RoCE v2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означает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RoCE v2 </a:t>
            </a:r>
            <a:r>
              <a:rPr lang="en-US" dirty="0" err="1">
                <a:solidFill>
                  <a:srgbClr val="0F1115"/>
                </a:solidFill>
              </a:rPr>
              <a:t>объединяет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технологии</a:t>
            </a:r>
            <a:r>
              <a:rPr lang="en-US" dirty="0">
                <a:solidFill>
                  <a:srgbClr val="0F1115"/>
                </a:solidFill>
              </a:rPr>
              <a:t> InfiniBand с </a:t>
            </a:r>
            <a:r>
              <a:rPr lang="en-US" dirty="0" err="1">
                <a:solidFill>
                  <a:srgbClr val="0F1115"/>
                </a:solidFill>
              </a:rPr>
              <a:t>гибкостью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универсальностью</a:t>
            </a:r>
            <a:r>
              <a:rPr lang="en-US" dirty="0">
                <a:solidFill>
                  <a:srgbClr val="0F1115"/>
                </a:solidFill>
              </a:rPr>
              <a:t> IP-сетей».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RoCE v2 </a:t>
            </a:r>
            <a:r>
              <a:rPr lang="en-US" b="1" dirty="0" err="1">
                <a:solidFill>
                  <a:srgbClr val="0F1115"/>
                </a:solidFill>
              </a:rPr>
              <a:t>стал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доминирующим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транспортом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развертывания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NVMe-oF</a:t>
            </a:r>
            <a:r>
              <a:rPr lang="en-US" b="1" dirty="0">
                <a:solidFill>
                  <a:srgbClr val="0F1115"/>
                </a:solidFill>
              </a:rPr>
              <a:t> в Ethernet-</a:t>
            </a:r>
            <a:r>
              <a:rPr lang="en-US" b="1" dirty="0" err="1">
                <a:solidFill>
                  <a:srgbClr val="0F1115"/>
                </a:solidFill>
              </a:rPr>
              <a:t>сетях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так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он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сочетает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сверхнизкую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задержку</a:t>
            </a:r>
            <a:r>
              <a:rPr lang="en-US" b="1" dirty="0">
                <a:solidFill>
                  <a:srgbClr val="0F1115"/>
                </a:solidFill>
              </a:rPr>
              <a:t> RDMA с </a:t>
            </a:r>
            <a:r>
              <a:rPr lang="en-US" b="1" dirty="0" err="1">
                <a:solidFill>
                  <a:srgbClr val="0F1115"/>
                </a:solidFill>
              </a:rPr>
              <a:t>масштабируемостью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относительной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простотой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использования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стандартных</a:t>
            </a:r>
            <a:r>
              <a:rPr lang="en-US" b="1" dirty="0">
                <a:solidFill>
                  <a:srgbClr val="0F1115"/>
                </a:solidFill>
              </a:rPr>
              <a:t> IP-сетей.</a:t>
            </a: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520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 28: </a:t>
            </a:r>
            <a:r>
              <a:rPr lang="en-US" b="1" err="1">
                <a:solidFill>
                  <a:srgbClr val="0F1115"/>
                </a:solidFill>
              </a:rPr>
              <a:t>NVMe</a:t>
            </a:r>
            <a:r>
              <a:rPr lang="en-US" b="1">
                <a:solidFill>
                  <a:srgbClr val="0F1115"/>
                </a:solidFill>
              </a:rPr>
              <a:t>-of/RoCE Ecosystem</a:t>
            </a:r>
            <a:endParaRPr lang="ru-RU"/>
          </a:p>
          <a:p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развертывания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-of, </a:t>
            </a:r>
            <a:r>
              <a:rPr lang="en-US" b="1" dirty="0" err="1">
                <a:solidFill>
                  <a:srgbClr val="0F1115"/>
                </a:solidFill>
              </a:rPr>
              <a:t>особенно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поверх</a:t>
            </a:r>
            <a:r>
              <a:rPr lang="en-US" b="1" dirty="0">
                <a:solidFill>
                  <a:srgbClr val="0F1115"/>
                </a:solidFill>
              </a:rPr>
              <a:t> RDMA over Converged Ethernet (RoCE), </a:t>
            </a:r>
            <a:r>
              <a:rPr lang="en-US" b="1" dirty="0" err="1">
                <a:solidFill>
                  <a:srgbClr val="0F1115"/>
                </a:solidFill>
              </a:rPr>
              <a:t>требуется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совместимое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оборудование</a:t>
            </a:r>
            <a:r>
              <a:rPr lang="en-US" b="1" dirty="0">
                <a:solidFill>
                  <a:srgbClr val="0F1115"/>
                </a:solidFill>
              </a:rPr>
              <a:t> и ПО across entire ecosystem.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таблица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ключевые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компоненты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включают</a:t>
            </a:r>
            <a:r>
              <a:rPr lang="en-US" dirty="0">
                <a:solidFill>
                  <a:srgbClr val="0F1115"/>
                </a:solidFill>
              </a:rPr>
              <a:t>: </a:t>
            </a:r>
            <a:r>
              <a:rPr lang="en-US" b="1" dirty="0" err="1">
                <a:solidFill>
                  <a:srgbClr val="0F1115"/>
                </a:solidFill>
              </a:rPr>
              <a:t>Серверы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совместимые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сетевые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карты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Mellanox, Marvell; </a:t>
            </a:r>
            <a:r>
              <a:rPr lang="en-US" dirty="0" err="1">
                <a:solidFill>
                  <a:srgbClr val="0F1115"/>
                </a:solidFill>
              </a:rPr>
              <a:t>драйверы</a:t>
            </a:r>
            <a:r>
              <a:rPr lang="en-US" dirty="0">
                <a:solidFill>
                  <a:srgbClr val="0F1115"/>
                </a:solidFill>
              </a:rPr>
              <a:t> в ОС Linux, Windows, VMware), </a:t>
            </a:r>
            <a:r>
              <a:rPr lang="en-US" b="1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коммутаторы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поддержкой</a:t>
            </a:r>
            <a:r>
              <a:rPr lang="en-US" dirty="0">
                <a:solidFill>
                  <a:srgbClr val="0F1115"/>
                </a:solidFill>
              </a:rPr>
              <a:t> RoCE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Cisco, Huawei, Mellanox) и </a:t>
            </a:r>
            <a:r>
              <a:rPr lang="en-US" b="1" dirty="0" err="1">
                <a:solidFill>
                  <a:srgbClr val="0F1115"/>
                </a:solidFill>
              </a:rPr>
              <a:t>Системы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поддержка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-of/RoCE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Huawei, NetApp, Pure Storage). </a:t>
            </a:r>
            <a:r>
              <a:rPr lang="en-US" dirty="0" err="1">
                <a:solidFill>
                  <a:srgbClr val="0F1115"/>
                </a:solidFill>
              </a:rPr>
              <a:t>Также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ведется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активная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совместимости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-of over FC.</a:t>
            </a:r>
            <a:endParaRPr lang="ru-RU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Успешное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развертывание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 </a:t>
            </a:r>
            <a:r>
              <a:rPr lang="en-US" b="1" dirty="0" err="1">
                <a:solidFill>
                  <a:srgbClr val="0F1115"/>
                </a:solidFill>
              </a:rPr>
              <a:t>зависит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зрелости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совместимости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экосистемы</a:t>
            </a:r>
            <a:r>
              <a:rPr lang="en-US" b="1" dirty="0">
                <a:solidFill>
                  <a:srgbClr val="0F1115"/>
                </a:solidFill>
              </a:rPr>
              <a:t>.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момент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быстро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развивается</a:t>
            </a:r>
            <a:r>
              <a:rPr lang="en-US" b="1" dirty="0">
                <a:solidFill>
                  <a:srgbClr val="0F1115"/>
                </a:solidFill>
              </a:rPr>
              <a:t>, и </a:t>
            </a:r>
            <a:r>
              <a:rPr lang="en-US" b="1" dirty="0" err="1">
                <a:solidFill>
                  <a:srgbClr val="0F1115"/>
                </a:solidFill>
              </a:rPr>
              <a:t>ведущие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вендоры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активно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участвуют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ее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формировании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br>
              <a:rPr lang="en-US" dirty="0"/>
            </a:b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85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F1115"/>
                </a:solidFill>
              </a:rPr>
              <a:t>"</a:t>
            </a:r>
            <a:r>
              <a:rPr lang="en-US" err="1">
                <a:solidFill>
                  <a:srgbClr val="0F1115"/>
                </a:solidFill>
              </a:rPr>
              <a:t>Эволюция</a:t>
            </a:r>
            <a:r>
              <a:rPr lang="en-US">
                <a:solidFill>
                  <a:srgbClr val="0F1115"/>
                </a:solidFill>
              </a:rPr>
              <a:t> DAS </a:t>
            </a:r>
            <a:r>
              <a:rPr lang="en-US" err="1">
                <a:solidFill>
                  <a:srgbClr val="0F1115"/>
                </a:solidFill>
              </a:rPr>
              <a:t>прошла</a:t>
            </a:r>
            <a:r>
              <a:rPr lang="en-US">
                <a:solidFill>
                  <a:srgbClr val="0F1115"/>
                </a:solidFill>
              </a:rPr>
              <a:t> три ключевых этапа:</a:t>
            </a:r>
            <a:endParaRPr lang="ru-RU"/>
          </a:p>
          <a:p>
            <a:r>
              <a:rPr lang="en-US" b="1" dirty="0">
                <a:solidFill>
                  <a:srgbClr val="0F1115"/>
                </a:solidFill>
              </a:rPr>
              <a:t>1. </a:t>
            </a:r>
            <a:r>
              <a:rPr lang="en-US" b="1" dirty="0" err="1">
                <a:solidFill>
                  <a:srgbClr val="0F1115"/>
                </a:solidFill>
              </a:rPr>
              <a:t>Встроенный</a:t>
            </a:r>
            <a:r>
              <a:rPr lang="en-US" b="1" dirty="0">
                <a:solidFill>
                  <a:srgbClr val="0F1115"/>
                </a:solidFill>
              </a:rPr>
              <a:t> DAS: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Обычные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внутри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Просто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ёмкость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ограничена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2. </a:t>
            </a:r>
            <a:r>
              <a:rPr lang="en-US" b="1" dirty="0" err="1">
                <a:solidFill>
                  <a:srgbClr val="0F1115"/>
                </a:solidFill>
              </a:rPr>
              <a:t>Внешний</a:t>
            </a:r>
            <a:r>
              <a:rPr lang="en-US" b="1" dirty="0">
                <a:solidFill>
                  <a:srgbClr val="0F1115"/>
                </a:solidFill>
              </a:rPr>
              <a:t> DAS (JBOD — '</a:t>
            </a:r>
            <a:r>
              <a:rPr lang="en-US" b="1" dirty="0" err="1">
                <a:solidFill>
                  <a:srgbClr val="0F1115"/>
                </a:solidFill>
              </a:rPr>
              <a:t>просто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пачка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дисков</a:t>
            </a:r>
            <a:r>
              <a:rPr lang="en-US" b="1" dirty="0">
                <a:solidFill>
                  <a:srgbClr val="0F1115"/>
                </a:solidFill>
              </a:rPr>
              <a:t>'):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Диски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вынесены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отдельный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корпус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Ёмкость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увеличилась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функции</a:t>
            </a:r>
            <a:r>
              <a:rPr lang="en-US" dirty="0">
                <a:solidFill>
                  <a:srgbClr val="0F1115"/>
                </a:solidFill>
              </a:rPr>
              <a:t> RAID и </a:t>
            </a:r>
            <a:r>
              <a:rPr lang="en-US" dirty="0" err="1">
                <a:solidFill>
                  <a:srgbClr val="0F1115"/>
                </a:solidFill>
              </a:rPr>
              <a:t>управление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по-прежнему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лежат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нагружая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процессор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3. </a:t>
            </a:r>
            <a:r>
              <a:rPr lang="en-US" b="1" dirty="0" err="1">
                <a:solidFill>
                  <a:srgbClr val="0F1115"/>
                </a:solidFill>
              </a:rPr>
              <a:t>Интеллектуальный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внешний</a:t>
            </a:r>
            <a:r>
              <a:rPr lang="en-US" b="1" dirty="0">
                <a:solidFill>
                  <a:srgbClr val="0F1115"/>
                </a:solidFill>
              </a:rPr>
              <a:t> DAS (DAS-RAID):</a:t>
            </a:r>
            <a:r>
              <a:rPr lang="en-US" dirty="0">
                <a:solidFill>
                  <a:srgbClr val="0F1115"/>
                </a:solidFill>
              </a:rPr>
              <a:t> В </a:t>
            </a:r>
            <a:r>
              <a:rPr lang="en-US" dirty="0" err="1">
                <a:solidFill>
                  <a:srgbClr val="0F1115"/>
                </a:solidFill>
              </a:rPr>
              <a:t>корпус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добавлен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контроллер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Теперь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выполняет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расчёт</a:t>
            </a:r>
            <a:r>
              <a:rPr lang="en-US" dirty="0">
                <a:solidFill>
                  <a:srgbClr val="0F1115"/>
                </a:solidFill>
              </a:rPr>
              <a:t> RAID и </a:t>
            </a:r>
            <a:r>
              <a:rPr lang="en-US" dirty="0" err="1">
                <a:solidFill>
                  <a:srgbClr val="0F1115"/>
                </a:solidFill>
              </a:rPr>
              <a:t>базовые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функции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управления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разгружая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повышая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системы</a:t>
            </a:r>
            <a:r>
              <a:rPr lang="en-US" dirty="0">
                <a:solidFill>
                  <a:srgbClr val="0F1115"/>
                </a:solidFill>
              </a:rPr>
              <a:t>."</a:t>
            </a:r>
            <a:endParaRPr lang="en-US" dirty="0"/>
          </a:p>
          <a:p>
            <a:endParaRPr lang="en-US" dirty="0"/>
          </a:p>
          <a:p>
            <a:endParaRPr lang="en-US"/>
          </a:p>
          <a:p>
            <a:r>
              <a:rPr lang="en-US" err="1"/>
              <a:t>Типы</a:t>
            </a:r>
            <a:r>
              <a:rPr lang="en-US" dirty="0"/>
              <a:t> и </a:t>
            </a:r>
            <a:r>
              <a:rPr lang="en-US" err="1"/>
              <a:t>эволюция</a:t>
            </a:r>
            <a:r>
              <a:rPr lang="en-US" dirty="0"/>
              <a:t> DAS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Встроенные</a:t>
            </a:r>
            <a:r>
              <a:rPr lang="en-US" dirty="0"/>
              <a:t> </a:t>
            </a:r>
            <a:r>
              <a:rPr lang="en-US" dirty="0" err="1"/>
              <a:t>жесткие</a:t>
            </a:r>
            <a:r>
              <a:rPr lang="en-US" dirty="0"/>
              <a:t> </a:t>
            </a:r>
            <a:r>
              <a:rPr lang="en-US" dirty="0" err="1"/>
              <a:t>диски</a:t>
            </a:r>
            <a:r>
              <a:rPr lang="en-US" dirty="0"/>
              <a:t> </a:t>
            </a:r>
            <a:r>
              <a:rPr lang="en-US" dirty="0" err="1"/>
              <a:t>сервера</a:t>
            </a:r>
            <a:r>
              <a:rPr lang="en-US" dirty="0"/>
              <a:t> </a:t>
            </a:r>
          </a:p>
          <a:p>
            <a:r>
              <a:rPr lang="en-US" dirty="0"/>
              <a:t>• </a:t>
            </a:r>
            <a:r>
              <a:rPr lang="en-US" dirty="0" err="1"/>
              <a:t>Ограниченное</a:t>
            </a:r>
            <a:r>
              <a:rPr lang="en-US" dirty="0"/>
              <a:t> </a:t>
            </a:r>
            <a:r>
              <a:rPr lang="en-US" dirty="0" err="1"/>
              <a:t>количество</a:t>
            </a:r>
            <a:r>
              <a:rPr lang="en-US" dirty="0"/>
              <a:t> </a:t>
            </a:r>
            <a:r>
              <a:rPr lang="en-US" dirty="0" err="1"/>
              <a:t>дисков</a:t>
            </a:r>
            <a:r>
              <a:rPr lang="en-US" dirty="0"/>
              <a:t> </a:t>
            </a:r>
            <a:r>
              <a:rPr lang="en-US" dirty="0" err="1"/>
              <a:t>обеспечивают</a:t>
            </a:r>
            <a:r>
              <a:rPr lang="en-US" dirty="0"/>
              <a:t> </a:t>
            </a:r>
            <a:r>
              <a:rPr lang="en-US" dirty="0" err="1"/>
              <a:t>малую</a:t>
            </a:r>
            <a:r>
              <a:rPr lang="en-US" dirty="0"/>
              <a:t> </a:t>
            </a:r>
            <a:r>
              <a:rPr lang="en-US" dirty="0" err="1"/>
              <a:t>емкость</a:t>
            </a:r>
            <a:r>
              <a:rPr lang="en-US" dirty="0"/>
              <a:t>.</a:t>
            </a:r>
            <a:endParaRPr lang="en-US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Жесткие</a:t>
            </a:r>
            <a:r>
              <a:rPr lang="en-US" dirty="0"/>
              <a:t> </a:t>
            </a:r>
            <a:r>
              <a:rPr lang="en-US" dirty="0" err="1"/>
              <a:t>диски</a:t>
            </a:r>
            <a:r>
              <a:rPr lang="en-US" dirty="0"/>
              <a:t> </a:t>
            </a:r>
            <a:r>
              <a:rPr lang="en-US" dirty="0" err="1"/>
              <a:t>размещаются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внешнем</a:t>
            </a:r>
            <a:r>
              <a:rPr lang="en-US" dirty="0"/>
              <a:t> </a:t>
            </a:r>
            <a:r>
              <a:rPr lang="en-US" dirty="0" err="1"/>
              <a:t>устройстве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 </a:t>
            </a:r>
          </a:p>
          <a:p>
            <a:r>
              <a:rPr lang="en-US" dirty="0"/>
              <a:t>• </a:t>
            </a:r>
            <a:r>
              <a:rPr lang="en-US" dirty="0" err="1"/>
              <a:t>Больше</a:t>
            </a:r>
            <a:r>
              <a:rPr lang="en-US" dirty="0"/>
              <a:t>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еще</a:t>
            </a:r>
            <a:r>
              <a:rPr lang="en-US" dirty="0"/>
              <a:t> </a:t>
            </a:r>
            <a:r>
              <a:rPr lang="en-US" dirty="0" err="1"/>
              <a:t>ограниченное</a:t>
            </a:r>
            <a:r>
              <a:rPr lang="en-US" dirty="0"/>
              <a:t> </a:t>
            </a:r>
            <a:r>
              <a:rPr lang="en-US" dirty="0" err="1"/>
              <a:t>количество</a:t>
            </a:r>
            <a:r>
              <a:rPr lang="en-US" dirty="0"/>
              <a:t> </a:t>
            </a:r>
            <a:r>
              <a:rPr lang="en-US" dirty="0" err="1"/>
              <a:t>дисков</a:t>
            </a:r>
            <a:r>
              <a:rPr lang="en-US" dirty="0"/>
              <a:t>. </a:t>
            </a:r>
          </a:p>
          <a:p>
            <a:r>
              <a:rPr lang="en-US" dirty="0"/>
              <a:t>• </a:t>
            </a:r>
            <a:r>
              <a:rPr lang="en-US" dirty="0" err="1"/>
              <a:t>Предоставляется</a:t>
            </a:r>
            <a:r>
              <a:rPr lang="en-US" dirty="0"/>
              <a:t> </a:t>
            </a:r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емкость</a:t>
            </a:r>
            <a:r>
              <a:rPr lang="en-US" dirty="0"/>
              <a:t>. Функция RAID </a:t>
            </a:r>
            <a:r>
              <a:rPr lang="en-US" dirty="0" err="1"/>
              <a:t>по-прежнему</a:t>
            </a:r>
            <a:r>
              <a:rPr lang="en-US" dirty="0"/>
              <a:t> </a:t>
            </a:r>
            <a:r>
              <a:rPr lang="en-US" dirty="0" err="1"/>
              <a:t>предоставляется</a:t>
            </a:r>
            <a:r>
              <a:rPr lang="en-US" dirty="0"/>
              <a:t> </a:t>
            </a:r>
            <a:r>
              <a:rPr lang="en-US" dirty="0" err="1"/>
              <a:t>серверами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Микросхемы</a:t>
            </a:r>
            <a:r>
              <a:rPr lang="en-US" dirty="0"/>
              <a:t> </a:t>
            </a:r>
            <a:r>
              <a:rPr lang="en-US" dirty="0" err="1"/>
              <a:t>контроллеров</a:t>
            </a:r>
            <a:r>
              <a:rPr lang="en-US" dirty="0"/>
              <a:t> </a:t>
            </a:r>
            <a:r>
              <a:rPr lang="en-US" dirty="0" err="1"/>
              <a:t>добавляются</a:t>
            </a:r>
            <a:r>
              <a:rPr lang="en-US" dirty="0"/>
              <a:t> к DAS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перегрузки</a:t>
            </a:r>
            <a:r>
              <a:rPr lang="en-US" dirty="0"/>
              <a:t> </a:t>
            </a:r>
            <a:r>
              <a:rPr lang="en-US" dirty="0" err="1"/>
              <a:t>функции</a:t>
            </a:r>
            <a:r>
              <a:rPr lang="en-US" dirty="0"/>
              <a:t> RAID </a:t>
            </a:r>
            <a:r>
              <a:rPr lang="en-US" dirty="0" err="1"/>
              <a:t>на</a:t>
            </a:r>
            <a:r>
              <a:rPr lang="en-US" dirty="0"/>
              <a:t> DAS. </a:t>
            </a:r>
          </a:p>
          <a:p>
            <a:r>
              <a:rPr lang="en-US" dirty="0"/>
              <a:t>• </a:t>
            </a:r>
            <a:r>
              <a:rPr lang="en-US" dirty="0" err="1"/>
              <a:t>Обеспечивают</a:t>
            </a:r>
            <a:r>
              <a:rPr lang="en-US" dirty="0"/>
              <a:t> </a:t>
            </a:r>
            <a:r>
              <a:rPr lang="en-US" dirty="0" err="1"/>
              <a:t>простые</a:t>
            </a:r>
            <a:r>
              <a:rPr lang="en-US" dirty="0"/>
              <a:t> </a:t>
            </a:r>
            <a:r>
              <a:rPr lang="en-US" dirty="0" err="1"/>
              <a:t>функции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 </a:t>
            </a:r>
            <a:r>
              <a:rPr lang="en-US" dirty="0" err="1"/>
              <a:t>данными</a:t>
            </a:r>
            <a:r>
              <a:rPr lang="en-US" dirty="0"/>
              <a:t>. </a:t>
            </a:r>
          </a:p>
          <a:p>
            <a:r>
              <a:rPr lang="en-US" dirty="0"/>
              <a:t>• </a:t>
            </a:r>
            <a:r>
              <a:rPr lang="en-US" dirty="0" err="1"/>
              <a:t>Другое</a:t>
            </a:r>
            <a:r>
              <a:rPr lang="en-US" dirty="0"/>
              <a:t> </a:t>
            </a:r>
            <a:r>
              <a:rPr lang="en-US" dirty="0" err="1"/>
              <a:t>название</a:t>
            </a:r>
            <a:r>
              <a:rPr lang="en-US" dirty="0"/>
              <a:t> — </a:t>
            </a:r>
            <a:r>
              <a:rPr lang="en-US" dirty="0" err="1"/>
              <a:t>хранилище</a:t>
            </a:r>
            <a:r>
              <a:rPr lang="en-US" dirty="0"/>
              <a:t> DAS-RAID.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252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Trend of NVMe-of Protocol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dirty="0" err="1">
                <a:solidFill>
                  <a:srgbClr val="0F1115"/>
                </a:solidFill>
              </a:rPr>
              <a:t>Этот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слайд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демонстрирует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тренды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дорожную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карту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развития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 over Fabrics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Слева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видим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абстракцию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транспортного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уровня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стороне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хоста</a:t>
            </a:r>
            <a:r>
              <a:rPr lang="en-US" b="1" dirty="0">
                <a:solidFill>
                  <a:srgbClr val="0F1115"/>
                </a:solidFill>
              </a:rPr>
              <a:t> (Host Side Transport Abstraction)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означает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ПО </a:t>
            </a:r>
            <a:r>
              <a:rPr lang="en-US" dirty="0" err="1">
                <a:solidFill>
                  <a:srgbClr val="0F1115"/>
                </a:solidFill>
              </a:rPr>
              <a:t>хоста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единый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интерфейс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поверх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транспортов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InfiniBand</a:t>
            </a:r>
            <a:r>
              <a:rPr lang="en-US" dirty="0">
                <a:solidFill>
                  <a:srgbClr val="0F1115"/>
                </a:solidFill>
              </a:rPr>
              <a:t> и </a:t>
            </a:r>
            <a:r>
              <a:rPr lang="en-US" b="1" dirty="0">
                <a:solidFill>
                  <a:srgbClr val="0F1115"/>
                </a:solidFill>
              </a:rPr>
              <a:t>RoCE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обеспечивают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наименьшую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задержку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отмечены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тремя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звездами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TCP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решение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жертвует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минимальной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ради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максимальной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универсальности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простоты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развертывания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любых</a:t>
            </a:r>
            <a:r>
              <a:rPr lang="en-US" dirty="0">
                <a:solidFill>
                  <a:srgbClr val="0F1115"/>
                </a:solidFill>
              </a:rPr>
              <a:t> IP-</a:t>
            </a:r>
            <a:r>
              <a:rPr lang="en-US" dirty="0" err="1">
                <a:solidFill>
                  <a:srgbClr val="0F1115"/>
                </a:solidFill>
              </a:rPr>
              <a:t>сетях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выше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две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звезды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стоимость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внедрения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низкая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Справа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показана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эволюция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стороне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контроллера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 (Controller Side)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Ключевой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тренд</a:t>
            </a:r>
            <a:r>
              <a:rPr lang="en-US" dirty="0">
                <a:solidFill>
                  <a:srgbClr val="0F1115"/>
                </a:solidFill>
              </a:rPr>
              <a:t> — </a:t>
            </a:r>
            <a:r>
              <a:rPr lang="en-US" b="1" dirty="0" err="1">
                <a:solidFill>
                  <a:srgbClr val="0F1115"/>
                </a:solidFill>
              </a:rPr>
              <a:t>замена</a:t>
            </a:r>
            <a:r>
              <a:rPr lang="en-US" b="1" dirty="0">
                <a:solidFill>
                  <a:srgbClr val="0F1115"/>
                </a:solidFill>
              </a:rPr>
              <a:t> (Replace)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старых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NVMe-oF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-of/FC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приходит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смену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FC-SCSI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-of/RoCE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заменяет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IB</a:t>
            </a:r>
            <a:r>
              <a:rPr lang="en-US" dirty="0">
                <a:solidFill>
                  <a:srgbClr val="0F1115"/>
                </a:solidFill>
              </a:rPr>
              <a:t> в </a:t>
            </a:r>
            <a:r>
              <a:rPr lang="en-US" dirty="0" err="1">
                <a:solidFill>
                  <a:srgbClr val="0F1115"/>
                </a:solidFill>
              </a:rPr>
              <a:t>многих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сценариях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-of/TCP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эволюционной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заменой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iSCSI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Внизу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приведена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дорожная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карта</a:t>
            </a:r>
            <a:r>
              <a:rPr lang="en-US" b="1" dirty="0">
                <a:solidFill>
                  <a:srgbClr val="0F1115"/>
                </a:solidFill>
              </a:rPr>
              <a:t> Huawei (Huawei Storage </a:t>
            </a: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-of Roadmap)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показывающая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поэтапное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внедрение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поддержки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транспортов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NVMe-oF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ru-RU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Общий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тренд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очевиден</a:t>
            </a:r>
            <a:r>
              <a:rPr lang="en-US" b="1" dirty="0">
                <a:solidFill>
                  <a:srgbClr val="0F1115"/>
                </a:solidFill>
              </a:rPr>
              <a:t>: </a:t>
            </a:r>
            <a:r>
              <a:rPr lang="en-US" b="1" dirty="0" err="1">
                <a:solidFill>
                  <a:srgbClr val="0F1115"/>
                </a:solidFill>
              </a:rPr>
              <a:t>NVMe-oF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становится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новым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стандартом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высокопроизводительного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доступа</a:t>
            </a:r>
            <a:r>
              <a:rPr lang="en-US" b="1" dirty="0">
                <a:solidFill>
                  <a:srgbClr val="0F1115"/>
                </a:solidFill>
              </a:rPr>
              <a:t> к </a:t>
            </a:r>
            <a:r>
              <a:rPr lang="en-US" b="1" dirty="0" err="1">
                <a:solidFill>
                  <a:srgbClr val="0F1115"/>
                </a:solidFill>
              </a:rPr>
              <a:t>данным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предлагая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различные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варианты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транспорта</a:t>
            </a:r>
            <a:r>
              <a:rPr lang="en-US" b="1" dirty="0">
                <a:solidFill>
                  <a:srgbClr val="0F1115"/>
                </a:solidFill>
              </a:rPr>
              <a:t> (FC, RoCE, TCP)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баланса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между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задержкой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стоимостью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простотой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внедрения</a:t>
            </a:r>
            <a:r>
              <a:rPr lang="en-US" b="1" dirty="0">
                <a:solidFill>
                  <a:srgbClr val="0F1115"/>
                </a:solidFill>
              </a:rPr>
              <a:t>, и </a:t>
            </a:r>
            <a:r>
              <a:rPr lang="en-US" b="1" dirty="0" err="1">
                <a:solidFill>
                  <a:srgbClr val="0F1115"/>
                </a:solidFill>
              </a:rPr>
              <a:t>вытесняя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устаревающие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протоколы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основе</a:t>
            </a:r>
            <a:r>
              <a:rPr lang="en-US" b="1" dirty="0">
                <a:solidFill>
                  <a:srgbClr val="0F1115"/>
                </a:solidFill>
              </a:rPr>
              <a:t> SCSI.</a:t>
            </a:r>
            <a:endParaRPr lang="ru-RU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021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err="1"/>
              <a:t>Технологии</a:t>
            </a:r>
            <a:r>
              <a:rPr lang="en-US" dirty="0"/>
              <a:t> </a:t>
            </a:r>
            <a:r>
              <a:rPr lang="en-US" err="1"/>
              <a:t>хранения</a:t>
            </a:r>
            <a:r>
              <a:rPr lang="en-US" dirty="0"/>
              <a:t> </a:t>
            </a:r>
            <a:r>
              <a:rPr lang="en-US" err="1"/>
              <a:t>данных</a:t>
            </a:r>
            <a:r>
              <a:rPr lang="en-US"/>
              <a:t> SAN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0902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F1115"/>
                </a:solidFill>
              </a:rPr>
              <a:t> SAN Storage Functions</a:t>
            </a:r>
            <a:endParaRPr lang="ru-RU" dirty="0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dirty="0" err="1">
                <a:solidFill>
                  <a:srgbClr val="0F1115"/>
                </a:solidFill>
              </a:rPr>
              <a:t>Современные</a:t>
            </a:r>
            <a:r>
              <a:rPr lang="en-US" dirty="0">
                <a:solidFill>
                  <a:srgbClr val="0F1115"/>
                </a:solidFill>
              </a:rPr>
              <a:t> SAN-</a:t>
            </a:r>
            <a:r>
              <a:rPr lang="en-US" dirty="0" err="1">
                <a:solidFill>
                  <a:srgbClr val="0F1115"/>
                </a:solidFill>
              </a:rPr>
              <a:t>массивы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предлагают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широкий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спектр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дополнительных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функций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добавляют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ценность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базовым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логическим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томам</a:t>
            </a:r>
            <a:r>
              <a:rPr lang="en-US" dirty="0">
                <a:solidFill>
                  <a:srgbClr val="0F1115"/>
                </a:solidFill>
              </a:rPr>
              <a:t> (LUN).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условно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группы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Функции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повышения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эффективности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лучше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Сюда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входят</a:t>
            </a:r>
            <a:r>
              <a:rPr lang="en-US" dirty="0">
                <a:solidFill>
                  <a:srgbClr val="0F1115"/>
                </a:solidFill>
              </a:rPr>
              <a:t>: Thin Provisioning, </a:t>
            </a:r>
            <a:r>
              <a:rPr lang="en-US" dirty="0" err="1">
                <a:solidFill>
                  <a:srgbClr val="0F1115"/>
                </a:solidFill>
              </a:rPr>
              <a:t>многоуровневое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хранение</a:t>
            </a:r>
            <a:r>
              <a:rPr lang="en-US" dirty="0">
                <a:solidFill>
                  <a:srgbClr val="0F1115"/>
                </a:solidFill>
              </a:rPr>
              <a:t> (Tier), </a:t>
            </a:r>
            <a:r>
              <a:rPr lang="en-US" dirty="0" err="1">
                <a:solidFill>
                  <a:srgbClr val="0F1115"/>
                </a:solidFill>
              </a:rPr>
              <a:t>кэширование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управление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качеством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обслуживания</a:t>
            </a:r>
            <a:r>
              <a:rPr lang="en-US" dirty="0">
                <a:solidFill>
                  <a:srgbClr val="0F1115"/>
                </a:solidFill>
              </a:rPr>
              <a:t> (QoS), </a:t>
            </a:r>
            <a:r>
              <a:rPr lang="en-US" dirty="0" err="1">
                <a:solidFill>
                  <a:srgbClr val="0F1115"/>
                </a:solidFill>
              </a:rPr>
              <a:t>дедупликация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сжатие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миграция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виртуализация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Функции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защиты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обеспечивающие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доступность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сохранность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 К </a:t>
            </a:r>
            <a:r>
              <a:rPr lang="en-US" dirty="0" err="1">
                <a:solidFill>
                  <a:srgbClr val="0F1115"/>
                </a:solidFill>
              </a:rPr>
              <a:t>ним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относятся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снапшоты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снимки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клонирование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репликация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метрокластер</a:t>
            </a:r>
            <a:r>
              <a:rPr lang="en-US" dirty="0">
                <a:solidFill>
                  <a:srgbClr val="0F1115"/>
                </a:solidFill>
              </a:rPr>
              <a:t> (Metro)».</a:t>
            </a:r>
            <a:endParaRPr lang="ru-RU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Именно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эти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умные</a:t>
            </a:r>
            <a:r>
              <a:rPr lang="en-US" b="1" dirty="0">
                <a:solidFill>
                  <a:srgbClr val="0F1115"/>
                </a:solidFill>
              </a:rPr>
              <a:t>" </a:t>
            </a:r>
            <a:r>
              <a:rPr lang="en-US" b="1" dirty="0" err="1">
                <a:solidFill>
                  <a:srgbClr val="0F1115"/>
                </a:solidFill>
              </a:rPr>
              <a:t>функции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отличают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корпоративное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хранилище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простого</a:t>
            </a:r>
            <a:r>
              <a:rPr lang="en-US" b="1" dirty="0">
                <a:solidFill>
                  <a:srgbClr val="0F1115"/>
                </a:solidFill>
              </a:rPr>
              <a:t> JBOD, </a:t>
            </a:r>
            <a:r>
              <a:rPr lang="en-US" b="1" dirty="0" err="1">
                <a:solidFill>
                  <a:srgbClr val="0F1115"/>
                </a:solidFill>
              </a:rPr>
              <a:t>обеспечивая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эффективность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управляемость</a:t>
            </a:r>
            <a:r>
              <a:rPr lang="en-US" b="1" dirty="0">
                <a:solidFill>
                  <a:srgbClr val="0F1115"/>
                </a:solidFill>
              </a:rPr>
              <a:t> и, </a:t>
            </a:r>
            <a:r>
              <a:rPr lang="en-US" b="1" dirty="0" err="1">
                <a:solidFill>
                  <a:srgbClr val="0F1115"/>
                </a:solidFill>
              </a:rPr>
              <a:t>что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самое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главное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бесперебойную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бизнес-сервисов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193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LUNs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err="1">
                <a:solidFill>
                  <a:srgbClr val="0F1115"/>
                </a:solidFill>
              </a:rPr>
              <a:t>Логический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номер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устройства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или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>
                <a:solidFill>
                  <a:srgbClr val="0F1115"/>
                </a:solidFill>
              </a:rPr>
              <a:t>LUN</a:t>
            </a:r>
            <a:r>
              <a:rPr lang="en-US">
                <a:solidFill>
                  <a:srgbClr val="0F1115"/>
                </a:solidFill>
              </a:rPr>
              <a:t>, 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фундаментальное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понятие</a:t>
            </a:r>
            <a:r>
              <a:rPr lang="en-US">
                <a:solidFill>
                  <a:srgbClr val="0F1115"/>
                </a:solidFill>
              </a:rPr>
              <a:t> в SAN.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уникальный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идентификатор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назначается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логическому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блочному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устройству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созданному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Физические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диски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массива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разбиваются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разделы</a:t>
            </a:r>
            <a:r>
              <a:rPr lang="en-US">
                <a:solidFill>
                  <a:srgbClr val="0F1115"/>
                </a:solidFill>
              </a:rPr>
              <a:t> с </a:t>
            </a:r>
            <a:r>
              <a:rPr lang="en-US" err="1">
                <a:solidFill>
                  <a:srgbClr val="0F1115"/>
                </a:solidFill>
              </a:rPr>
              <a:t>логическими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адресами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эти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разделы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становятся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LUN’ами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сервера</a:t>
            </a:r>
            <a:r>
              <a:rPr lang="en-US">
                <a:solidFill>
                  <a:srgbClr val="0F1115"/>
                </a:solidFill>
              </a:rPr>
              <a:t> LUN </a:t>
            </a:r>
            <a:r>
              <a:rPr lang="en-US" err="1">
                <a:solidFill>
                  <a:srgbClr val="0F1115"/>
                </a:solidFill>
              </a:rPr>
              <a:t>выглядит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как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обычный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локальный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диск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err="1">
                <a:solidFill>
                  <a:srgbClr val="0F1115"/>
                </a:solidFill>
              </a:rPr>
              <a:t>Процесс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предоставления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места</a:t>
            </a:r>
            <a:r>
              <a:rPr lang="en-US">
                <a:solidFill>
                  <a:srgbClr val="0F1115"/>
                </a:solidFill>
              </a:rPr>
              <a:t> серверу включает несколько шагов: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Хранилище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LUN’ы</a:t>
            </a:r>
            <a:r>
              <a:rPr lang="en-US" dirty="0">
                <a:solidFill>
                  <a:srgbClr val="0F1115"/>
                </a:solidFill>
              </a:rPr>
              <a:t> и </a:t>
            </a:r>
            <a:r>
              <a:rPr lang="en-US" dirty="0" err="1">
                <a:solidFill>
                  <a:srgbClr val="0F1115"/>
                </a:solidFill>
              </a:rPr>
              <a:t>объединяет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в </a:t>
            </a:r>
            <a:r>
              <a:rPr lang="en-US" b="1" dirty="0">
                <a:solidFill>
                  <a:srgbClr val="0F1115"/>
                </a:solidFill>
              </a:rPr>
              <a:t>LUN Group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стороне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представлены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Hosts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объединяются</a:t>
            </a:r>
            <a:r>
              <a:rPr lang="en-US" dirty="0">
                <a:solidFill>
                  <a:srgbClr val="0F1115"/>
                </a:solidFill>
              </a:rPr>
              <a:t> в </a:t>
            </a:r>
            <a:r>
              <a:rPr lang="en-US" b="1" dirty="0">
                <a:solidFill>
                  <a:srgbClr val="0F1115"/>
                </a:solidFill>
              </a:rPr>
              <a:t>Host Group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LUN Group</a:t>
            </a:r>
            <a:r>
              <a:rPr lang="en-US" dirty="0">
                <a:solidFill>
                  <a:srgbClr val="0F1115"/>
                </a:solidFill>
              </a:rPr>
              <a:t> и </a:t>
            </a:r>
            <a:r>
              <a:rPr lang="en-US" b="1" dirty="0">
                <a:solidFill>
                  <a:srgbClr val="0F1115"/>
                </a:solidFill>
              </a:rPr>
              <a:t>Host Group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создается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Mapping View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После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просканировать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шину</a:t>
            </a:r>
            <a:r>
              <a:rPr lang="en-US" dirty="0">
                <a:solidFill>
                  <a:srgbClr val="0F1115"/>
                </a:solidFill>
              </a:rPr>
              <a:t> и "</a:t>
            </a:r>
            <a:r>
              <a:rPr lang="en-US" dirty="0" err="1">
                <a:solidFill>
                  <a:srgbClr val="0F1115"/>
                </a:solidFill>
              </a:rPr>
              <a:t>увидеть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выделенные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LUN’ы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диски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LUN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основная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единица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дискового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пространства</a:t>
            </a:r>
            <a:r>
              <a:rPr lang="en-US" b="1" dirty="0">
                <a:solidFill>
                  <a:srgbClr val="0F1115"/>
                </a:solidFill>
              </a:rPr>
              <a:t> в SAN, </a:t>
            </a:r>
            <a:r>
              <a:rPr lang="en-US" b="1" dirty="0" err="1">
                <a:solidFill>
                  <a:srgbClr val="0F1115"/>
                </a:solidFill>
              </a:rPr>
              <a:t>которая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позволяет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гибко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централизованно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распределять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ресурсы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между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множеством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серверов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LUN</a:t>
            </a:r>
            <a:endParaRPr lang="ru-RU"/>
          </a:p>
          <a:p>
            <a:endParaRPr lang="en-US" dirty="0"/>
          </a:p>
          <a:p>
            <a:r>
              <a:rPr lang="en-US" dirty="0"/>
              <a:t>В </a:t>
            </a:r>
            <a:r>
              <a:rPr lang="en-US" dirty="0" err="1"/>
              <a:t>системе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SAN </a:t>
            </a:r>
            <a:r>
              <a:rPr lang="en-US" dirty="0" err="1"/>
              <a:t>логический</a:t>
            </a:r>
            <a:r>
              <a:rPr lang="en-US" dirty="0"/>
              <a:t> </a:t>
            </a:r>
            <a:r>
              <a:rPr lang="en-US" dirty="0" err="1"/>
              <a:t>номер</a:t>
            </a:r>
            <a:r>
              <a:rPr lang="en-US" dirty="0"/>
              <a:t> </a:t>
            </a:r>
            <a:r>
              <a:rPr lang="en-US" dirty="0" err="1"/>
              <a:t>устройства</a:t>
            </a:r>
            <a:r>
              <a:rPr lang="en-US" dirty="0"/>
              <a:t> (LUN)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уникальный</a:t>
            </a:r>
            <a:r>
              <a:rPr lang="en-US" dirty="0"/>
              <a:t> </a:t>
            </a:r>
            <a:r>
              <a:rPr lang="en-US" dirty="0" err="1"/>
              <a:t>идентификатор</a:t>
            </a:r>
            <a:r>
              <a:rPr lang="en-US" dirty="0"/>
              <a:t>, </a:t>
            </a:r>
            <a:r>
              <a:rPr lang="en-US" dirty="0" err="1"/>
              <a:t>назначаемый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идентификации</a:t>
            </a:r>
            <a:r>
              <a:rPr lang="en-US" dirty="0"/>
              <a:t> </a:t>
            </a:r>
            <a:r>
              <a:rPr lang="en-US" dirty="0" err="1"/>
              <a:t>логического</a:t>
            </a:r>
            <a:r>
              <a:rPr lang="en-US" dirty="0"/>
              <a:t> </a:t>
            </a:r>
            <a:r>
              <a:rPr lang="en-US" dirty="0" err="1"/>
              <a:t>устройства</a:t>
            </a:r>
            <a:r>
              <a:rPr lang="en-US" dirty="0"/>
              <a:t>. </a:t>
            </a:r>
            <a:r>
              <a:rPr lang="en-US" dirty="0" err="1"/>
              <a:t>Система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разделяет</a:t>
            </a:r>
            <a:r>
              <a:rPr lang="en-US" dirty="0"/>
              <a:t> </a:t>
            </a:r>
            <a:r>
              <a:rPr lang="en-US" dirty="0" err="1"/>
              <a:t>физические</a:t>
            </a:r>
            <a:r>
              <a:rPr lang="en-US" dirty="0"/>
              <a:t> </a:t>
            </a:r>
            <a:r>
              <a:rPr lang="en-US" dirty="0" err="1"/>
              <a:t>диски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части</a:t>
            </a:r>
            <a:r>
              <a:rPr lang="en-US" dirty="0"/>
              <a:t> с </a:t>
            </a:r>
            <a:r>
              <a:rPr lang="en-US" dirty="0" err="1"/>
              <a:t>логическими</a:t>
            </a:r>
            <a:r>
              <a:rPr lang="en-US" dirty="0"/>
              <a:t> </a:t>
            </a:r>
            <a:r>
              <a:rPr lang="en-US" dirty="0" err="1"/>
              <a:t>адресами</a:t>
            </a:r>
            <a:r>
              <a:rPr lang="en-US" dirty="0"/>
              <a:t> и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хостам</a:t>
            </a:r>
            <a:r>
              <a:rPr lang="en-US" dirty="0"/>
              <a:t> </a:t>
            </a:r>
            <a:r>
              <a:rPr lang="en-US" dirty="0" err="1"/>
              <a:t>считывать</a:t>
            </a:r>
            <a:r>
              <a:rPr lang="en-US" dirty="0"/>
              <a:t> и </a:t>
            </a:r>
            <a:r>
              <a:rPr lang="en-US" dirty="0" err="1"/>
              <a:t>записывать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в </a:t>
            </a:r>
            <a:r>
              <a:rPr lang="en-US" dirty="0" err="1"/>
              <a:t>разделы</a:t>
            </a:r>
            <a:r>
              <a:rPr lang="en-US" dirty="0"/>
              <a:t>. </a:t>
            </a:r>
            <a:r>
              <a:rPr lang="en-US" dirty="0" err="1"/>
              <a:t>Таким</a:t>
            </a:r>
            <a:r>
              <a:rPr lang="en-US" dirty="0"/>
              <a:t> </a:t>
            </a:r>
            <a:r>
              <a:rPr lang="en-US" dirty="0" err="1"/>
              <a:t>образом</a:t>
            </a:r>
            <a:r>
              <a:rPr lang="en-US" dirty="0"/>
              <a:t>, </a:t>
            </a:r>
            <a:r>
              <a:rPr lang="en-US" dirty="0" err="1"/>
              <a:t>раздел</a:t>
            </a:r>
            <a:r>
              <a:rPr lang="en-US" dirty="0"/>
              <a:t> </a:t>
            </a:r>
            <a:r>
              <a:rPr lang="en-US" dirty="0" err="1"/>
              <a:t>становится</a:t>
            </a:r>
            <a:r>
              <a:rPr lang="en-US" dirty="0"/>
              <a:t> LUN,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представляет</a:t>
            </a:r>
            <a:r>
              <a:rPr lang="en-US" dirty="0"/>
              <a:t> </a:t>
            </a:r>
            <a:r>
              <a:rPr lang="en-US" dirty="0" err="1"/>
              <a:t>собой</a:t>
            </a:r>
            <a:r>
              <a:rPr lang="en-US" dirty="0"/>
              <a:t> </a:t>
            </a:r>
            <a:r>
              <a:rPr lang="en-US" dirty="0" err="1"/>
              <a:t>логический</a:t>
            </a:r>
            <a:r>
              <a:rPr lang="en-US" dirty="0"/>
              <a:t> </a:t>
            </a:r>
            <a:r>
              <a:rPr lang="en-US" dirty="0" err="1"/>
              <a:t>диск</a:t>
            </a:r>
            <a:r>
              <a:rPr lang="en-US" dirty="0"/>
              <a:t>, </a:t>
            </a:r>
            <a:r>
              <a:rPr lang="en-US" dirty="0" err="1"/>
              <a:t>созданный</a:t>
            </a:r>
            <a:r>
              <a:rPr lang="en-US" dirty="0"/>
              <a:t> в </a:t>
            </a:r>
            <a:r>
              <a:rPr lang="en-US" dirty="0" err="1"/>
              <a:t>системе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SAN.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Хранилище</a:t>
            </a:r>
            <a:r>
              <a:rPr lang="en-US" dirty="0"/>
              <a:t> SAN </a:t>
            </a:r>
            <a:r>
              <a:rPr lang="en-US" dirty="0" err="1"/>
              <a:t>делит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несколько</a:t>
            </a:r>
            <a:r>
              <a:rPr lang="en-US" dirty="0"/>
              <a:t> LUN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основе</a:t>
            </a:r>
            <a:r>
              <a:rPr lang="en-US" dirty="0"/>
              <a:t> </a:t>
            </a:r>
            <a:r>
              <a:rPr lang="en-US" dirty="0" err="1"/>
              <a:t>требований</a:t>
            </a:r>
            <a:r>
              <a:rPr lang="en-US" dirty="0"/>
              <a:t> к </a:t>
            </a:r>
            <a:r>
              <a:rPr lang="en-US" dirty="0" err="1"/>
              <a:t>обслуживанию</a:t>
            </a:r>
            <a:r>
              <a:rPr lang="en-US" dirty="0"/>
              <a:t>. </a:t>
            </a:r>
            <a:r>
              <a:rPr lang="en-US" dirty="0" err="1"/>
              <a:t>Группы</a:t>
            </a:r>
            <a:r>
              <a:rPr lang="en-US" dirty="0"/>
              <a:t> LUN </a:t>
            </a:r>
            <a:r>
              <a:rPr lang="en-US" dirty="0" err="1"/>
              <a:t>создаются</a:t>
            </a:r>
            <a:r>
              <a:rPr lang="en-US" dirty="0"/>
              <a:t> и </a:t>
            </a:r>
            <a:r>
              <a:rPr lang="en-US" dirty="0" err="1"/>
              <a:t>сопоставляются</a:t>
            </a:r>
            <a:r>
              <a:rPr lang="en-US" dirty="0"/>
              <a:t> с </a:t>
            </a:r>
            <a:r>
              <a:rPr lang="en-US" dirty="0" err="1"/>
              <a:t>группами</a:t>
            </a:r>
            <a:r>
              <a:rPr lang="en-US" dirty="0"/>
              <a:t> </a:t>
            </a:r>
            <a:r>
              <a:rPr lang="en-US" dirty="0" err="1"/>
              <a:t>хостов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лучшего</a:t>
            </a:r>
            <a:endParaRPr lang="en-US" dirty="0"/>
          </a:p>
          <a:p>
            <a:r>
              <a:rPr lang="en-US" dirty="0" err="1"/>
              <a:t>Управления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Хост</a:t>
            </a:r>
            <a:r>
              <a:rPr lang="en-US" dirty="0"/>
              <a:t>, </a:t>
            </a:r>
            <a:r>
              <a:rPr lang="en-US" dirty="0" err="1"/>
              <a:t>созданный</a:t>
            </a:r>
            <a:r>
              <a:rPr lang="en-US" dirty="0"/>
              <a:t> в </a:t>
            </a:r>
            <a:r>
              <a:rPr lang="en-US" dirty="0" err="1"/>
              <a:t>системе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представляет</a:t>
            </a:r>
            <a:r>
              <a:rPr lang="en-US" dirty="0"/>
              <a:t> </a:t>
            </a:r>
            <a:r>
              <a:rPr lang="en-US" dirty="0" err="1"/>
              <a:t>собой</a:t>
            </a:r>
            <a:r>
              <a:rPr lang="en-US" dirty="0"/>
              <a:t>  </a:t>
            </a:r>
            <a:r>
              <a:rPr lang="en-US" dirty="0" err="1"/>
              <a:t>сервер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.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быть</a:t>
            </a:r>
            <a:r>
              <a:rPr lang="en-US" dirty="0"/>
              <a:t> </a:t>
            </a:r>
            <a:r>
              <a:rPr lang="en-US" dirty="0" err="1"/>
              <a:t>выделено</a:t>
            </a:r>
            <a:r>
              <a:rPr lang="en-US" dirty="0"/>
              <a:t> </a:t>
            </a:r>
            <a:r>
              <a:rPr lang="en-US" dirty="0" err="1"/>
              <a:t>серверам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 </a:t>
            </a: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того</a:t>
            </a:r>
            <a:r>
              <a:rPr lang="en-US" dirty="0"/>
              <a:t>,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будет</a:t>
            </a:r>
            <a:r>
              <a:rPr lang="en-US" dirty="0"/>
              <a:t> </a:t>
            </a:r>
            <a:r>
              <a:rPr lang="en-US" dirty="0" err="1"/>
              <a:t>установлено</a:t>
            </a:r>
            <a:endParaRPr lang="en-US" dirty="0"/>
          </a:p>
          <a:p>
            <a:r>
              <a:rPr lang="en-US" dirty="0" err="1"/>
              <a:t>Сопоставление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группой</a:t>
            </a:r>
            <a:r>
              <a:rPr lang="en-US" dirty="0"/>
              <a:t> </a:t>
            </a:r>
            <a:r>
              <a:rPr lang="en-US" dirty="0" err="1"/>
              <a:t>хостов</a:t>
            </a:r>
            <a:r>
              <a:rPr lang="en-US" dirty="0"/>
              <a:t> и </a:t>
            </a:r>
            <a:r>
              <a:rPr lang="en-US" dirty="0" err="1"/>
              <a:t>группой</a:t>
            </a:r>
            <a:r>
              <a:rPr lang="en-US" dirty="0"/>
              <a:t> LUN.</a:t>
            </a:r>
          </a:p>
          <a:p>
            <a:endParaRPr lang="en-US" dirty="0"/>
          </a:p>
          <a:p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подключения</a:t>
            </a:r>
            <a:r>
              <a:rPr lang="en-US" dirty="0"/>
              <a:t> </a:t>
            </a:r>
            <a:r>
              <a:rPr lang="en-US" dirty="0" err="1"/>
              <a:t>сервера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 к </a:t>
            </a:r>
            <a:r>
              <a:rPr lang="en-US" dirty="0" err="1"/>
              <a:t>системе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сканировать</a:t>
            </a:r>
            <a:r>
              <a:rPr lang="en-US" dirty="0"/>
              <a:t> LUN,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найти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выделенное</a:t>
            </a:r>
            <a:r>
              <a:rPr lang="en-US" dirty="0"/>
              <a:t> </a:t>
            </a:r>
            <a:r>
              <a:rPr lang="en-US" dirty="0" err="1"/>
              <a:t>системой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881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Thin Provisioning</a:t>
            </a:r>
            <a:endParaRPr lang="ru-RU"/>
          </a:p>
          <a:p>
            <a:r>
              <a:rPr lang="en-US" b="1">
                <a:solidFill>
                  <a:srgbClr val="0F1115"/>
                </a:solidFill>
              </a:rPr>
              <a:t>Thin Provisioning (</a:t>
            </a:r>
            <a:r>
              <a:rPr lang="en-US" b="1" err="1">
                <a:solidFill>
                  <a:srgbClr val="0F1115"/>
                </a:solidFill>
              </a:rPr>
              <a:t>Тонкое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предоставление</a:t>
            </a:r>
            <a:r>
              <a:rPr lang="en-US" b="1">
                <a:solidFill>
                  <a:srgbClr val="0F1115"/>
                </a:solidFill>
              </a:rPr>
              <a:t>)</a:t>
            </a:r>
            <a:r>
              <a:rPr lang="en-US">
                <a:solidFill>
                  <a:srgbClr val="0F1115"/>
                </a:solidFill>
              </a:rPr>
              <a:t> 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технология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динамически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выделяет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физическое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пространство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LUN’у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только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момент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фактической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, а </a:t>
            </a:r>
            <a:r>
              <a:rPr lang="en-US" err="1">
                <a:solidFill>
                  <a:srgbClr val="0F1115"/>
                </a:solidFill>
              </a:rPr>
              <a:t>не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момент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его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создания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dirty="0" err="1">
                <a:solidFill>
                  <a:srgbClr val="0F1115"/>
                </a:solidFill>
              </a:rPr>
              <a:t>Рассмотрим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проблемы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традиционного</a:t>
            </a:r>
            <a:r>
              <a:rPr lang="en-US" b="1" dirty="0">
                <a:solidFill>
                  <a:srgbClr val="0F1115"/>
                </a:solidFill>
              </a:rPr>
              <a:t> ("</a:t>
            </a:r>
            <a:r>
              <a:rPr lang="en-US" b="1" dirty="0" err="1">
                <a:solidFill>
                  <a:srgbClr val="0F1115"/>
                </a:solidFill>
              </a:rPr>
              <a:t>толстого</a:t>
            </a:r>
            <a:r>
              <a:rPr lang="en-US" b="1" dirty="0">
                <a:solidFill>
                  <a:srgbClr val="0F1115"/>
                </a:solidFill>
              </a:rPr>
              <a:t>") </a:t>
            </a:r>
            <a:r>
              <a:rPr lang="en-US" b="1" dirty="0" err="1">
                <a:solidFill>
                  <a:srgbClr val="0F1115"/>
                </a:solidFill>
              </a:rPr>
              <a:t>выделения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Большая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часть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выделенного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пространства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часто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простаивает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ведет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бесполезному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резервированию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перерасходу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бюджета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Если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закончилось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требуется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дорогостоящее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часто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сложное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расширение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массива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работает</a:t>
            </a:r>
            <a:r>
              <a:rPr lang="en-US" b="1" dirty="0">
                <a:solidFill>
                  <a:srgbClr val="0F1115"/>
                </a:solidFill>
              </a:rPr>
              <a:t> Thin Provisioning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создает</a:t>
            </a:r>
            <a:r>
              <a:rPr lang="en-US" dirty="0">
                <a:solidFill>
                  <a:srgbClr val="0F1115"/>
                </a:solidFill>
              </a:rPr>
              <a:t> LUN </a:t>
            </a:r>
            <a:r>
              <a:rPr lang="en-US" dirty="0" err="1">
                <a:solidFill>
                  <a:srgbClr val="0F1115"/>
                </a:solidFill>
              </a:rPr>
              <a:t>большого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i="1" dirty="0" err="1">
                <a:solidFill>
                  <a:srgbClr val="0F1115"/>
                </a:solidFill>
              </a:rPr>
              <a:t>логического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размера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резервирует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лишь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небольшой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пул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поступлении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пространство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выделяется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блоками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требованию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общего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пула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отслеживания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таблица</a:t>
            </a:r>
            <a:r>
              <a:rPr lang="ja-JP" altLang="en-US" b="1" dirty="0" err="1">
                <a:solidFill>
                  <a:srgbClr val="0F1115"/>
                </a:solidFill>
                <a:ea typeface="HGｺﾞｼｯｸM"/>
              </a:rPr>
              <a:t>映射</a:t>
            </a:r>
            <a:r>
              <a:rPr lang="en-US" b="1" dirty="0">
                <a:solidFill>
                  <a:srgbClr val="0F1115"/>
                </a:solidFill>
              </a:rPr>
              <a:t> (mapping table)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связывает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логические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адреса</a:t>
            </a:r>
            <a:r>
              <a:rPr lang="en-US" dirty="0">
                <a:solidFill>
                  <a:srgbClr val="0F1115"/>
                </a:solidFill>
              </a:rPr>
              <a:t> LUN с </a:t>
            </a:r>
            <a:r>
              <a:rPr lang="en-US" dirty="0" err="1">
                <a:solidFill>
                  <a:srgbClr val="0F1115"/>
                </a:solidFill>
              </a:rPr>
              <a:t>физическими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блоками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пуле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Thin Provisioning </a:t>
            </a:r>
            <a:r>
              <a:rPr lang="en-US" b="1" dirty="0" err="1">
                <a:solidFill>
                  <a:srgbClr val="0F1115"/>
                </a:solidFill>
              </a:rPr>
              <a:t>кардинально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повышает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утилизацию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ресурсов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позволяя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переназначать</a:t>
            </a:r>
            <a:r>
              <a:rPr lang="en-US" b="1" dirty="0">
                <a:solidFill>
                  <a:srgbClr val="0F1115"/>
                </a:solidFill>
              </a:rPr>
              <a:t>" </a:t>
            </a:r>
            <a:r>
              <a:rPr lang="en-US" b="1" dirty="0" err="1">
                <a:solidFill>
                  <a:srgbClr val="0F1115"/>
                </a:solidFill>
              </a:rPr>
              <a:t>свободное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пространство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между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разными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задачами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откладывая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дорогостоящие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закупки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новых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дисков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Introduction to Thin Provisioning</a:t>
            </a:r>
            <a:endParaRPr lang="ru-RU" dirty="0"/>
          </a:p>
          <a:p>
            <a:endParaRPr lang="en-US" dirty="0"/>
          </a:p>
          <a:p>
            <a:r>
              <a:rPr lang="en-US" dirty="0"/>
              <a:t>ТР  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динамически</a:t>
            </a:r>
            <a:r>
              <a:rPr lang="en-US" dirty="0"/>
              <a:t> </a:t>
            </a:r>
            <a:r>
              <a:rPr lang="en-US" dirty="0" err="1"/>
              <a:t>выделять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требованию</a:t>
            </a:r>
            <a:r>
              <a:rPr lang="en-US" dirty="0"/>
              <a:t>, </a:t>
            </a:r>
            <a:r>
              <a:rPr lang="en-US" dirty="0" err="1"/>
              <a:t>когда</a:t>
            </a:r>
            <a:r>
              <a:rPr lang="en-US" dirty="0"/>
              <a:t> LUN </a:t>
            </a:r>
            <a:r>
              <a:rPr lang="en-US" dirty="0" err="1"/>
              <a:t>используются</a:t>
            </a:r>
            <a:r>
              <a:rPr lang="en-US" dirty="0"/>
              <a:t>, </a:t>
            </a:r>
            <a:r>
              <a:rPr lang="en-US" dirty="0" err="1"/>
              <a:t>улучшая</a:t>
            </a:r>
            <a:r>
              <a:rPr lang="en-US" dirty="0"/>
              <a:t> </a:t>
            </a:r>
            <a:r>
              <a:rPr lang="en-US" dirty="0" err="1"/>
              <a:t>использование</a:t>
            </a:r>
            <a:r>
              <a:rPr lang="en-US" dirty="0"/>
              <a:t> </a:t>
            </a:r>
            <a:r>
              <a:rPr lang="en-US" dirty="0" err="1"/>
              <a:t>ресурсов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Болевые</a:t>
            </a:r>
            <a:r>
              <a:rPr lang="en-US" dirty="0"/>
              <a:t> </a:t>
            </a:r>
            <a:r>
              <a:rPr lang="en-US" dirty="0" err="1"/>
              <a:t>точки</a:t>
            </a:r>
            <a:r>
              <a:rPr lang="en-US" dirty="0"/>
              <a:t> </a:t>
            </a:r>
            <a:r>
              <a:rPr lang="en-US" dirty="0" err="1"/>
              <a:t>традиционных</a:t>
            </a:r>
            <a:r>
              <a:rPr lang="en-US" dirty="0"/>
              <a:t> </a:t>
            </a:r>
            <a:r>
              <a:rPr lang="en-US" dirty="0" err="1"/>
              <a:t>режимов</a:t>
            </a:r>
            <a:r>
              <a:rPr lang="en-US" dirty="0"/>
              <a:t> </a:t>
            </a:r>
            <a:r>
              <a:rPr lang="en-US" dirty="0" err="1"/>
              <a:t>распределения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выделения</a:t>
            </a:r>
            <a:r>
              <a:rPr lang="en-US" dirty="0"/>
              <a:t> </a:t>
            </a:r>
            <a:r>
              <a:rPr lang="en-US" dirty="0" err="1"/>
              <a:t>определенным</a:t>
            </a:r>
            <a:r>
              <a:rPr lang="en-US" dirty="0"/>
              <a:t> LUN </a:t>
            </a:r>
            <a:r>
              <a:rPr lang="en-US" dirty="0" err="1"/>
              <a:t>большая</a:t>
            </a:r>
            <a:r>
              <a:rPr lang="en-US" dirty="0"/>
              <a:t> </a:t>
            </a:r>
            <a:r>
              <a:rPr lang="en-US" dirty="0" err="1"/>
              <a:t>часть</a:t>
            </a:r>
            <a:r>
              <a:rPr lang="en-US" dirty="0"/>
              <a:t> </a:t>
            </a:r>
            <a:r>
              <a:rPr lang="en-US" dirty="0" err="1"/>
              <a:t>пространства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остается</a:t>
            </a:r>
            <a:r>
              <a:rPr lang="en-US" dirty="0"/>
              <a:t> </a:t>
            </a:r>
            <a:r>
              <a:rPr lang="en-US" dirty="0" err="1"/>
              <a:t>неиспользованной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приводит</a:t>
            </a:r>
            <a:r>
              <a:rPr lang="en-US" dirty="0"/>
              <a:t> к </a:t>
            </a:r>
            <a:r>
              <a:rPr lang="en-US" dirty="0" err="1"/>
              <a:t>бесполезной</a:t>
            </a:r>
            <a:r>
              <a:rPr lang="en-US" dirty="0"/>
              <a:t> </a:t>
            </a:r>
            <a:r>
              <a:rPr lang="en-US" dirty="0" err="1"/>
              <a:t>трате</a:t>
            </a:r>
            <a:r>
              <a:rPr lang="en-US" dirty="0"/>
              <a:t> </a:t>
            </a:r>
            <a:r>
              <a:rPr lang="en-US" dirty="0" err="1"/>
              <a:t>ресурсов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</a:t>
            </a:r>
            <a:endParaRPr lang="en-US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Свободное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недоступно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новых</a:t>
            </a:r>
            <a:r>
              <a:rPr lang="en-US" dirty="0"/>
              <a:t> </a:t>
            </a:r>
            <a:r>
              <a:rPr lang="en-US" dirty="0" err="1"/>
              <a:t>запросов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хранению</a:t>
            </a:r>
            <a:r>
              <a:rPr lang="en-US" dirty="0"/>
              <a:t>, </a:t>
            </a:r>
            <a:r>
              <a:rPr lang="en-US" dirty="0" err="1"/>
              <a:t>поэтому</a:t>
            </a:r>
            <a:r>
              <a:rPr lang="en-US" dirty="0"/>
              <a:t> </a:t>
            </a:r>
            <a:r>
              <a:rPr lang="en-US" dirty="0" err="1"/>
              <a:t>требуется</a:t>
            </a:r>
            <a:r>
              <a:rPr lang="en-US" dirty="0"/>
              <a:t> </a:t>
            </a:r>
            <a:r>
              <a:rPr lang="en-US" dirty="0" err="1"/>
              <a:t>расширение</a:t>
            </a:r>
            <a:r>
              <a:rPr lang="en-US" dirty="0"/>
              <a:t> </a:t>
            </a:r>
            <a:r>
              <a:rPr lang="en-US" dirty="0" err="1"/>
              <a:t>пространства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влечет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собой</a:t>
            </a:r>
            <a:r>
              <a:rPr lang="en-US" dirty="0"/>
              <a:t>  </a:t>
            </a:r>
            <a:r>
              <a:rPr lang="en-US" dirty="0" err="1"/>
              <a:t>дополнительные</a:t>
            </a:r>
            <a:r>
              <a:rPr lang="en-US" dirty="0"/>
              <a:t> </a:t>
            </a:r>
            <a:r>
              <a:rPr lang="en-US" dirty="0" err="1"/>
              <a:t>расходы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закупку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LUN с </a:t>
            </a:r>
            <a:r>
              <a:rPr lang="en-US" dirty="0" err="1"/>
              <a:t>функцией</a:t>
            </a:r>
            <a:r>
              <a:rPr lang="en-US" dirty="0"/>
              <a:t> Thin Provisioning </a:t>
            </a:r>
            <a:r>
              <a:rPr lang="en-US" dirty="0" err="1"/>
              <a:t>называется</a:t>
            </a:r>
            <a:r>
              <a:rPr lang="en-US" dirty="0"/>
              <a:t> </a:t>
            </a:r>
            <a:r>
              <a:rPr lang="en-US" dirty="0" err="1"/>
              <a:t>тонким</a:t>
            </a:r>
            <a:r>
              <a:rPr lang="en-US" dirty="0"/>
              <a:t> LUN. </a:t>
            </a: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создания</a:t>
            </a:r>
            <a:r>
              <a:rPr lang="en-US" dirty="0"/>
              <a:t> </a:t>
            </a:r>
            <a:r>
              <a:rPr lang="en-US" dirty="0" err="1"/>
              <a:t>тонкого</a:t>
            </a:r>
            <a:r>
              <a:rPr lang="en-US" dirty="0"/>
              <a:t> LUN </a:t>
            </a:r>
            <a:r>
              <a:rPr lang="en-US" dirty="0" err="1"/>
              <a:t>система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сразу</a:t>
            </a:r>
            <a:r>
              <a:rPr lang="en-US" dirty="0"/>
              <a:t> </a:t>
            </a:r>
            <a:r>
              <a:rPr lang="en-US" dirty="0" err="1"/>
              <a:t>выделяет</a:t>
            </a:r>
            <a:r>
              <a:rPr lang="en-US" dirty="0"/>
              <a:t> </a:t>
            </a:r>
            <a:r>
              <a:rPr lang="en-US" dirty="0" err="1"/>
              <a:t>физическое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тонкого</a:t>
            </a:r>
            <a:r>
              <a:rPr lang="en-US" dirty="0"/>
              <a:t> LUN. </a:t>
            </a:r>
            <a:r>
              <a:rPr lang="en-US" dirty="0" err="1"/>
              <a:t>Вместо</a:t>
            </a:r>
            <a:r>
              <a:rPr lang="en-US" dirty="0"/>
              <a:t> </a:t>
            </a:r>
            <a:r>
              <a:rPr lang="en-US" dirty="0" err="1"/>
              <a:t>этого</a:t>
            </a:r>
            <a:r>
              <a:rPr lang="en-US" dirty="0"/>
              <a:t> </a:t>
            </a:r>
            <a:r>
              <a:rPr lang="en-US" dirty="0" err="1"/>
              <a:t>система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генерирует</a:t>
            </a:r>
            <a:r>
              <a:rPr lang="en-US" dirty="0"/>
              <a:t> </a:t>
            </a:r>
            <a:r>
              <a:rPr lang="en-US" dirty="0" err="1"/>
              <a:t>таблицу</a:t>
            </a:r>
            <a:r>
              <a:rPr lang="en-US" dirty="0"/>
              <a:t> </a:t>
            </a:r>
            <a:r>
              <a:rPr lang="en-US" dirty="0" err="1"/>
              <a:t>сопоставления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связать</a:t>
            </a:r>
            <a:r>
              <a:rPr lang="en-US" dirty="0"/>
              <a:t> </a:t>
            </a:r>
            <a:r>
              <a:rPr lang="en-US" dirty="0" err="1"/>
              <a:t>логический</a:t>
            </a:r>
            <a:r>
              <a:rPr lang="en-US" dirty="0"/>
              <a:t> </a:t>
            </a:r>
            <a:r>
              <a:rPr lang="en-US" dirty="0" err="1"/>
              <a:t>адрес</a:t>
            </a:r>
            <a:r>
              <a:rPr lang="en-US" dirty="0"/>
              <a:t> </a:t>
            </a:r>
            <a:r>
              <a:rPr lang="en-US" dirty="0" err="1"/>
              <a:t>тонкого</a:t>
            </a:r>
            <a:r>
              <a:rPr lang="en-US" dirty="0"/>
              <a:t> LUN с </a:t>
            </a:r>
            <a:r>
              <a:rPr lang="en-US" dirty="0" err="1"/>
              <a:t>физическим</a:t>
            </a:r>
            <a:r>
              <a:rPr lang="en-US" dirty="0"/>
              <a:t> </a:t>
            </a:r>
            <a:r>
              <a:rPr lang="en-US" dirty="0" err="1"/>
              <a:t>пулом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 </a:t>
            </a:r>
            <a:r>
              <a:rPr lang="en-US" dirty="0" err="1"/>
              <a:t>Таким</a:t>
            </a:r>
            <a:r>
              <a:rPr lang="en-US" dirty="0"/>
              <a:t> </a:t>
            </a:r>
            <a:r>
              <a:rPr lang="en-US" dirty="0" err="1"/>
              <a:t>образом</a:t>
            </a:r>
            <a:r>
              <a:rPr lang="en-US" dirty="0"/>
              <a:t>,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быть</a:t>
            </a:r>
            <a:endParaRPr lang="en-US" dirty="0"/>
          </a:p>
          <a:p>
            <a:r>
              <a:rPr lang="en-US" dirty="0" err="1"/>
              <a:t>выделено</a:t>
            </a:r>
            <a:r>
              <a:rPr lang="en-US" dirty="0"/>
              <a:t> </a:t>
            </a:r>
            <a:r>
              <a:rPr lang="en-US" dirty="0" err="1"/>
              <a:t>динамически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основе</a:t>
            </a:r>
            <a:r>
              <a:rPr lang="en-US" dirty="0"/>
              <a:t> </a:t>
            </a:r>
            <a:r>
              <a:rPr lang="en-US" dirty="0" err="1"/>
              <a:t>запросов</a:t>
            </a:r>
            <a:r>
              <a:rPr lang="en-US" dirty="0"/>
              <a:t> </a:t>
            </a:r>
            <a:r>
              <a:rPr lang="en-US" dirty="0" err="1"/>
              <a:t>серверов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чтение</a:t>
            </a:r>
            <a:r>
              <a:rPr lang="en-US" dirty="0"/>
              <a:t> и </a:t>
            </a:r>
            <a:r>
              <a:rPr lang="en-US" dirty="0" err="1"/>
              <a:t>запись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Благодаря</a:t>
            </a:r>
            <a:r>
              <a:rPr lang="en-US" dirty="0"/>
              <a:t> </a:t>
            </a:r>
            <a:r>
              <a:rPr lang="en-US" dirty="0" err="1"/>
              <a:t>тонким</a:t>
            </a:r>
            <a:r>
              <a:rPr lang="en-US" dirty="0"/>
              <a:t> LUN,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быть</a:t>
            </a:r>
            <a:r>
              <a:rPr lang="en-US" dirty="0"/>
              <a:t> </a:t>
            </a:r>
            <a:r>
              <a:rPr lang="en-US" dirty="0" err="1"/>
              <a:t>выделено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запросу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улучшает</a:t>
            </a:r>
            <a:r>
              <a:rPr lang="en-US" dirty="0"/>
              <a:t> </a:t>
            </a:r>
            <a:r>
              <a:rPr lang="en-US" dirty="0" err="1"/>
              <a:t>использование</a:t>
            </a:r>
            <a:r>
              <a:rPr lang="en-US" dirty="0"/>
              <a:t> </a:t>
            </a:r>
            <a:r>
              <a:rPr lang="en-US" dirty="0" err="1"/>
              <a:t>ресурсов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57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Сценарии</a:t>
            </a:r>
            <a:r>
              <a:rPr lang="en-US" dirty="0"/>
              <a:t> </a:t>
            </a:r>
            <a:r>
              <a:rPr lang="en-US" dirty="0" err="1"/>
              <a:t>применения</a:t>
            </a:r>
            <a:r>
              <a:rPr lang="en-US" dirty="0"/>
              <a:t> </a:t>
            </a:r>
            <a:r>
              <a:rPr lang="en-US" dirty="0" err="1"/>
              <a:t>тонкого</a:t>
            </a:r>
            <a:r>
              <a:rPr lang="en-US" dirty="0"/>
              <a:t> </a:t>
            </a:r>
            <a:r>
              <a:rPr lang="en-US" dirty="0" err="1"/>
              <a:t>выделения</a:t>
            </a:r>
            <a:r>
              <a:rPr lang="en-US" dirty="0"/>
              <a:t> </a:t>
            </a:r>
            <a:r>
              <a:rPr lang="en-US" dirty="0" err="1"/>
              <a:t>ресурсов</a:t>
            </a:r>
            <a:endParaRPr lang="ru-RU" dirty="0" err="1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основных</a:t>
            </a:r>
            <a:r>
              <a:rPr lang="en-US" dirty="0"/>
              <a:t> </a:t>
            </a:r>
            <a:r>
              <a:rPr lang="en-US" dirty="0" err="1"/>
              <a:t>сервисных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, </a:t>
            </a:r>
            <a:r>
              <a:rPr lang="en-US" dirty="0" err="1"/>
              <a:t>предъявляющих</a:t>
            </a:r>
            <a:r>
              <a:rPr lang="en-US" dirty="0"/>
              <a:t> </a:t>
            </a:r>
            <a:r>
              <a:rPr lang="en-US" dirty="0" err="1"/>
              <a:t>высокие</a:t>
            </a:r>
            <a:r>
              <a:rPr lang="en-US" dirty="0"/>
              <a:t> </a:t>
            </a:r>
            <a:r>
              <a:rPr lang="en-US" dirty="0" err="1"/>
              <a:t>требования</a:t>
            </a:r>
            <a:r>
              <a:rPr lang="en-US" dirty="0"/>
              <a:t> к </a:t>
            </a:r>
            <a:r>
              <a:rPr lang="en-US" dirty="0" err="1"/>
              <a:t>непрерывности</a:t>
            </a:r>
            <a:r>
              <a:rPr lang="en-US" dirty="0"/>
              <a:t> </a:t>
            </a:r>
            <a:r>
              <a:rPr lang="en-US" dirty="0" err="1"/>
              <a:t>бизнеса</a:t>
            </a:r>
            <a:r>
              <a:rPr lang="en-US" dirty="0"/>
              <a:t>, </a:t>
            </a:r>
            <a:r>
              <a:rPr lang="en-US" dirty="0" err="1"/>
              <a:t>таких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</a:t>
            </a:r>
            <a:r>
              <a:rPr lang="en-US" dirty="0" err="1"/>
              <a:t>банковских</a:t>
            </a:r>
            <a:r>
              <a:rPr lang="en-US" dirty="0"/>
              <a:t> </a:t>
            </a:r>
            <a:r>
              <a:rPr lang="en-US" dirty="0" err="1"/>
              <a:t>транзакций</a:t>
            </a:r>
            <a:r>
              <a:rPr lang="en-US" dirty="0"/>
              <a:t>, </a:t>
            </a:r>
            <a:r>
              <a:rPr lang="en-US" dirty="0" err="1"/>
              <a:t>интеллектуальная</a:t>
            </a:r>
            <a:r>
              <a:rPr lang="en-US" dirty="0"/>
              <a:t> </a:t>
            </a:r>
            <a:r>
              <a:rPr lang="en-US" dirty="0" err="1"/>
              <a:t>функция</a:t>
            </a:r>
            <a:r>
              <a:rPr lang="en-US" dirty="0"/>
              <a:t> </a:t>
            </a:r>
            <a:r>
              <a:rPr lang="en-US" dirty="0" err="1"/>
              <a:t>тонкого</a:t>
            </a:r>
            <a:r>
              <a:rPr lang="en-US" dirty="0"/>
              <a:t> </a:t>
            </a:r>
            <a:r>
              <a:rPr lang="en-US" dirty="0" err="1"/>
              <a:t>выделения</a:t>
            </a:r>
            <a:r>
              <a:rPr lang="en-US" dirty="0"/>
              <a:t> </a:t>
            </a:r>
            <a:r>
              <a:rPr lang="en-US" dirty="0" err="1"/>
              <a:t>ресурсов</a:t>
            </a:r>
            <a:r>
              <a:rPr lang="en-US" dirty="0"/>
              <a:t> </a:t>
            </a:r>
            <a:r>
              <a:rPr lang="en-US" dirty="0" err="1"/>
              <a:t>помогает</a:t>
            </a:r>
            <a:r>
              <a:rPr lang="en-US" dirty="0"/>
              <a:t> </a:t>
            </a:r>
            <a:r>
              <a:rPr lang="en-US" dirty="0" err="1"/>
              <a:t>расширить</a:t>
            </a:r>
            <a:r>
              <a:rPr lang="en-US" dirty="0"/>
              <a:t> </a:t>
            </a:r>
            <a:r>
              <a:rPr lang="en-US" dirty="0" err="1"/>
              <a:t>емкость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в </a:t>
            </a:r>
            <a:r>
              <a:rPr lang="en-US" dirty="0" err="1"/>
              <a:t>режиме</a:t>
            </a:r>
            <a:r>
              <a:rPr lang="en-US" dirty="0"/>
              <a:t> </a:t>
            </a:r>
            <a:r>
              <a:rPr lang="en-US" dirty="0" err="1"/>
              <a:t>онлайн</a:t>
            </a:r>
            <a:r>
              <a:rPr lang="en-US" dirty="0"/>
              <a:t>,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прерывая</a:t>
            </a:r>
            <a:r>
              <a:rPr lang="en-US" dirty="0"/>
              <a:t> </a:t>
            </a:r>
            <a:r>
              <a:rPr lang="en-US" dirty="0" err="1"/>
              <a:t>текущие</a:t>
            </a:r>
            <a:r>
              <a:rPr lang="en-US" dirty="0"/>
              <a:t> </a:t>
            </a:r>
            <a:r>
              <a:rPr lang="en-US" dirty="0" err="1"/>
              <a:t>сервисы</a:t>
            </a:r>
            <a:r>
              <a:rPr lang="en-US" dirty="0"/>
              <a:t>.</a:t>
            </a:r>
            <a:endParaRPr lang="ru-RU" dirty="0"/>
          </a:p>
          <a:p>
            <a:r>
              <a:rPr lang="en-US" b="1" dirty="0" err="1">
                <a:solidFill>
                  <a:srgbClr val="0F1115"/>
                </a:solidFill>
              </a:rPr>
              <a:t>Слайд</a:t>
            </a:r>
            <a:r>
              <a:rPr lang="en-US" b="1" dirty="0">
                <a:solidFill>
                  <a:srgbClr val="0F1115"/>
                </a:solidFill>
              </a:rPr>
              <a:t>: Application Scenarios of Thin Provisioning</a:t>
            </a:r>
            <a:endParaRPr lang="en-US" dirty="0"/>
          </a:p>
          <a:p>
            <a:r>
              <a:rPr lang="en-US" dirty="0">
                <a:solidFill>
                  <a:srgbClr val="0F1115"/>
                </a:solidFill>
              </a:rPr>
              <a:t>«Thin Provisioning </a:t>
            </a:r>
            <a:r>
              <a:rPr lang="en-US" dirty="0" err="1">
                <a:solidFill>
                  <a:srgbClr val="0F1115"/>
                </a:solidFill>
              </a:rPr>
              <a:t>находит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применение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нескольких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ключевых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сценариях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Критические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системы</a:t>
            </a:r>
            <a:r>
              <a:rPr lang="en-US" b="1" dirty="0">
                <a:solidFill>
                  <a:srgbClr val="0F1115"/>
                </a:solidFill>
              </a:rPr>
              <a:t> с </a:t>
            </a:r>
            <a:r>
              <a:rPr lang="en-US" b="1" dirty="0" err="1">
                <a:solidFill>
                  <a:srgbClr val="0F1115"/>
                </a:solidFill>
              </a:rPr>
              <a:t>высокими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требованиями</a:t>
            </a:r>
            <a:r>
              <a:rPr lang="en-US" b="1" dirty="0">
                <a:solidFill>
                  <a:srgbClr val="0F1115"/>
                </a:solidFill>
              </a:rPr>
              <a:t> к </a:t>
            </a:r>
            <a:r>
              <a:rPr lang="en-US" b="1" dirty="0" err="1">
                <a:solidFill>
                  <a:srgbClr val="0F1115"/>
                </a:solidFill>
              </a:rPr>
              <a:t>непрерывности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работы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банковские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транзакционные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системы</a:t>
            </a:r>
            <a:r>
              <a:rPr lang="en-US" dirty="0">
                <a:solidFill>
                  <a:srgbClr val="0F1115"/>
                </a:solidFill>
              </a:rPr>
              <a:t>). 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онлайн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расширять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емкость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прерывания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сервиса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Сервисы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где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сложно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предсказать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объем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электронная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почта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веб-диски</a:t>
            </a:r>
            <a:r>
              <a:rPr lang="en-US" dirty="0">
                <a:solidFill>
                  <a:srgbClr val="0F1115"/>
                </a:solidFill>
              </a:rPr>
              <a:t>).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выделять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пространство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строго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мере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необходимости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избегая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простоя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Смешанные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рабочие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нагрузки</a:t>
            </a:r>
            <a:r>
              <a:rPr lang="en-US" b="1" dirty="0">
                <a:solidFill>
                  <a:srgbClr val="0F1115"/>
                </a:solidFill>
              </a:rPr>
              <a:t> с </a:t>
            </a:r>
            <a:r>
              <a:rPr lang="en-US" b="1" dirty="0" err="1">
                <a:solidFill>
                  <a:srgbClr val="0F1115"/>
                </a:solidFill>
              </a:rPr>
              <a:t>разнообразными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требованиями</a:t>
            </a:r>
            <a:r>
              <a:rPr lang="en-US" b="1" dirty="0">
                <a:solidFill>
                  <a:srgbClr val="0F1115"/>
                </a:solidFill>
              </a:rPr>
              <a:t> к </a:t>
            </a:r>
            <a:r>
              <a:rPr lang="en-US" b="1" dirty="0" err="1">
                <a:solidFill>
                  <a:srgbClr val="0F1115"/>
                </a:solidFill>
              </a:rPr>
              <a:t>хранилищу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у </a:t>
            </a:r>
            <a:r>
              <a:rPr lang="en-US" dirty="0" err="1">
                <a:solidFill>
                  <a:srgbClr val="0F1115"/>
                </a:solidFill>
              </a:rPr>
              <a:t>операторов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связи</a:t>
            </a:r>
            <a:r>
              <a:rPr lang="en-US" dirty="0">
                <a:solidFill>
                  <a:srgbClr val="0F1115"/>
                </a:solidFill>
              </a:rPr>
              <a:t>).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эффективно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перераспределять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общий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пул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пространства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сервисами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Thin Provisioning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просто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экономия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средств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но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важный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инструмент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построения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гибких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адаптивных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отказоустойчивых</a:t>
            </a:r>
            <a:r>
              <a:rPr lang="en-US" b="1" dirty="0">
                <a:solidFill>
                  <a:srgbClr val="0F1115"/>
                </a:solidFill>
              </a:rPr>
              <a:t> ИТ-</a:t>
            </a:r>
            <a:r>
              <a:rPr lang="en-US" b="1" dirty="0" err="1">
                <a:solidFill>
                  <a:srgbClr val="0F1115"/>
                </a:solidFill>
              </a:rPr>
              <a:t>инфраструктур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сервисов</a:t>
            </a:r>
            <a:r>
              <a:rPr lang="en-US" dirty="0"/>
              <a:t>, </a:t>
            </a:r>
            <a:r>
              <a:rPr lang="en-US" dirty="0" err="1"/>
              <a:t>где</a:t>
            </a:r>
            <a:r>
              <a:rPr lang="en-US" dirty="0"/>
              <a:t> </a:t>
            </a:r>
            <a:r>
              <a:rPr lang="en-US" dirty="0" err="1"/>
              <a:t>сложно</a:t>
            </a:r>
            <a:r>
              <a:rPr lang="en-US" dirty="0"/>
              <a:t> </a:t>
            </a:r>
            <a:r>
              <a:rPr lang="en-US" dirty="0" err="1"/>
              <a:t>точно</a:t>
            </a:r>
            <a:r>
              <a:rPr lang="en-US" dirty="0"/>
              <a:t> </a:t>
            </a:r>
            <a:r>
              <a:rPr lang="en-US" dirty="0" err="1"/>
              <a:t>оценить</a:t>
            </a:r>
            <a:r>
              <a:rPr lang="en-US" dirty="0"/>
              <a:t> </a:t>
            </a:r>
            <a:r>
              <a:rPr lang="en-US" dirty="0" err="1"/>
              <a:t>потенциальный</a:t>
            </a:r>
            <a:r>
              <a:rPr lang="en-US" dirty="0"/>
              <a:t> </a:t>
            </a:r>
            <a:r>
              <a:rPr lang="en-US" dirty="0" err="1"/>
              <a:t>размер</a:t>
            </a:r>
            <a:r>
              <a:rPr lang="en-US" dirty="0"/>
              <a:t> </a:t>
            </a:r>
            <a:r>
              <a:rPr lang="en-US" dirty="0" err="1"/>
              <a:t>системных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таких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сервисы</a:t>
            </a:r>
            <a:r>
              <a:rPr lang="en-US" dirty="0"/>
              <a:t> </a:t>
            </a:r>
            <a:r>
              <a:rPr lang="en-US" dirty="0" err="1"/>
              <a:t>электронной</a:t>
            </a:r>
            <a:r>
              <a:rPr lang="en-US" dirty="0"/>
              <a:t> </a:t>
            </a:r>
            <a:r>
              <a:rPr lang="en-US" dirty="0" err="1"/>
              <a:t>почты</a:t>
            </a:r>
            <a:r>
              <a:rPr lang="en-US" dirty="0"/>
              <a:t> и </a:t>
            </a:r>
            <a:r>
              <a:rPr lang="en-US" dirty="0" err="1"/>
              <a:t>веб-дисков</a:t>
            </a:r>
            <a:r>
              <a:rPr lang="en-US" dirty="0"/>
              <a:t>, </a:t>
            </a:r>
            <a:r>
              <a:rPr lang="en-US" dirty="0" err="1"/>
              <a:t>эта</a:t>
            </a:r>
            <a:r>
              <a:rPr lang="en-US" dirty="0"/>
              <a:t> </a:t>
            </a:r>
            <a:r>
              <a:rPr lang="en-US" dirty="0" err="1"/>
              <a:t>функция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помочь</a:t>
            </a:r>
            <a:r>
              <a:rPr lang="en-US" dirty="0"/>
              <a:t> с </a:t>
            </a:r>
            <a:r>
              <a:rPr lang="en-US" dirty="0" err="1"/>
              <a:t>распределением</a:t>
            </a:r>
            <a:r>
              <a:rPr lang="en-US" dirty="0"/>
              <a:t> </a:t>
            </a:r>
            <a:r>
              <a:rPr lang="en-US" dirty="0" err="1"/>
              <a:t>физического</a:t>
            </a:r>
            <a:r>
              <a:rPr lang="en-US" dirty="0"/>
              <a:t> </a:t>
            </a:r>
            <a:r>
              <a:rPr lang="en-US" dirty="0" err="1"/>
              <a:t>пространства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требованию</a:t>
            </a:r>
            <a:r>
              <a:rPr lang="en-US" dirty="0"/>
              <a:t>, </a:t>
            </a:r>
            <a:r>
              <a:rPr lang="en-US" dirty="0" err="1"/>
              <a:t>предотвращая</a:t>
            </a:r>
            <a:r>
              <a:rPr lang="en-US" dirty="0"/>
              <a:t> </a:t>
            </a:r>
            <a:r>
              <a:rPr lang="en-US" dirty="0" err="1"/>
              <a:t>его</a:t>
            </a:r>
            <a:r>
              <a:rPr lang="en-US" dirty="0"/>
              <a:t> </a:t>
            </a:r>
            <a:r>
              <a:rPr lang="en-US" dirty="0" err="1"/>
              <a:t>неэффективное</a:t>
            </a:r>
            <a:r>
              <a:rPr lang="en-US" dirty="0"/>
              <a:t> </a:t>
            </a:r>
            <a:r>
              <a:rPr lang="en-US" dirty="0" err="1"/>
              <a:t>использование</a:t>
            </a:r>
            <a:r>
              <a:rPr lang="en-US" dirty="0"/>
              <a:t>.</a:t>
            </a:r>
            <a:endParaRPr lang="ru-RU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смешанных</a:t>
            </a:r>
            <a:r>
              <a:rPr lang="en-US" dirty="0"/>
              <a:t> </a:t>
            </a:r>
            <a:r>
              <a:rPr lang="en-US" dirty="0" err="1"/>
              <a:t>сервисов</a:t>
            </a:r>
            <a:r>
              <a:rPr lang="en-US" dirty="0"/>
              <a:t>, </a:t>
            </a:r>
            <a:r>
              <a:rPr lang="en-US" dirty="0" err="1"/>
              <a:t>предъявляющих</a:t>
            </a:r>
            <a:r>
              <a:rPr lang="en-US" dirty="0"/>
              <a:t> </a:t>
            </a:r>
            <a:r>
              <a:rPr lang="en-US" dirty="0" err="1"/>
              <a:t>различные</a:t>
            </a:r>
            <a:r>
              <a:rPr lang="en-US" dirty="0"/>
              <a:t> </a:t>
            </a:r>
            <a:r>
              <a:rPr lang="en-US" dirty="0" err="1"/>
              <a:t>требования</a:t>
            </a:r>
            <a:r>
              <a:rPr lang="en-US" dirty="0"/>
              <a:t> к </a:t>
            </a:r>
            <a:r>
              <a:rPr lang="en-US" dirty="0" err="1"/>
              <a:t>хранению</a:t>
            </a:r>
            <a:r>
              <a:rPr lang="en-US" dirty="0"/>
              <a:t>, </a:t>
            </a:r>
            <a:r>
              <a:rPr lang="en-US" dirty="0" err="1"/>
              <a:t>таких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сервисы</a:t>
            </a:r>
            <a:r>
              <a:rPr lang="en-US" dirty="0"/>
              <a:t> </a:t>
            </a:r>
            <a:r>
              <a:rPr lang="en-US" dirty="0" err="1"/>
              <a:t>операторов</a:t>
            </a:r>
            <a:r>
              <a:rPr lang="en-US" dirty="0"/>
              <a:t>, </a:t>
            </a:r>
            <a:r>
              <a:rPr lang="en-US" dirty="0" err="1"/>
              <a:t>тонкое</a:t>
            </a:r>
            <a:r>
              <a:rPr lang="en-US" dirty="0"/>
              <a:t> </a:t>
            </a:r>
            <a:r>
              <a:rPr lang="en-US" dirty="0" err="1"/>
              <a:t>выделение</a:t>
            </a:r>
            <a:r>
              <a:rPr lang="en-US" dirty="0"/>
              <a:t> </a:t>
            </a:r>
            <a:r>
              <a:rPr lang="en-US" dirty="0" err="1"/>
              <a:t>ресурсов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помочь</a:t>
            </a:r>
            <a:r>
              <a:rPr lang="en-US" dirty="0"/>
              <a:t> с </a:t>
            </a:r>
            <a:r>
              <a:rPr lang="en-US" dirty="0" err="1"/>
              <a:t>конкуренцией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физическое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, </a:t>
            </a:r>
            <a:r>
              <a:rPr lang="en-US" dirty="0" err="1"/>
              <a:t>достигая</a:t>
            </a:r>
            <a:r>
              <a:rPr lang="en-US" dirty="0"/>
              <a:t> </a:t>
            </a:r>
            <a:r>
              <a:rPr lang="en-US" dirty="0" err="1"/>
              <a:t>оптимизированной</a:t>
            </a:r>
            <a:r>
              <a:rPr lang="en-US" dirty="0"/>
              <a:t> </a:t>
            </a:r>
            <a:r>
              <a:rPr lang="en-US" dirty="0" err="1"/>
              <a:t>конфигурации</a:t>
            </a:r>
            <a:r>
              <a:rPr lang="en-US" dirty="0"/>
              <a:t> </a:t>
            </a:r>
            <a:r>
              <a:rPr lang="en-US" dirty="0" err="1"/>
              <a:t>пространства</a:t>
            </a:r>
            <a:r>
              <a:rPr lang="en-US" dirty="0"/>
              <a:t>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6759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Tier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dirty="0" err="1">
                <a:solidFill>
                  <a:srgbClr val="0F1115"/>
                </a:solidFill>
              </a:rPr>
              <a:t>Многоуровневое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Tier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автоматически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перемещает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типами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носителей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зависимости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температуры</a:t>
            </a:r>
            <a:r>
              <a:rPr lang="en-US" dirty="0">
                <a:solidFill>
                  <a:srgbClr val="0F1115"/>
                </a:solidFill>
              </a:rPr>
              <a:t>" — </a:t>
            </a:r>
            <a:r>
              <a:rPr lang="en-US" dirty="0" err="1">
                <a:solidFill>
                  <a:srgbClr val="0F1115"/>
                </a:solidFill>
              </a:rPr>
              <a:t>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есть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частоты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обращения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Современные</a:t>
            </a:r>
            <a:r>
              <a:rPr lang="en-US" dirty="0">
                <a:solidFill>
                  <a:srgbClr val="0F1115"/>
                </a:solidFill>
              </a:rPr>
              <a:t> SAN-</a:t>
            </a:r>
            <a:r>
              <a:rPr lang="en-US" dirty="0" err="1">
                <a:solidFill>
                  <a:srgbClr val="0F1115"/>
                </a:solidFill>
              </a:rPr>
              <a:t>массивы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гибрид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различных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носителей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Производительный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уровень</a:t>
            </a:r>
            <a:r>
              <a:rPr lang="en-US" b="1" dirty="0">
                <a:solidFill>
                  <a:srgbClr val="0F1115"/>
                </a:solidFill>
              </a:rPr>
              <a:t> (Performance Tier)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основан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SSD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высокие</a:t>
            </a:r>
            <a:r>
              <a:rPr lang="en-US" dirty="0">
                <a:solidFill>
                  <a:srgbClr val="0F1115"/>
                </a:solidFill>
              </a:rPr>
              <a:t> IOPS,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имеет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стоимость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терабайт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Предназначен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горячих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высокой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частотой</a:t>
            </a:r>
            <a:r>
              <a:rPr lang="en-US" dirty="0">
                <a:solidFill>
                  <a:srgbClr val="0F1115"/>
                </a:solidFill>
              </a:rPr>
              <a:t> access.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Емкостной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уровень</a:t>
            </a:r>
            <a:r>
              <a:rPr lang="en-US" b="1" dirty="0">
                <a:solidFill>
                  <a:srgbClr val="0F1115"/>
                </a:solidFill>
              </a:rPr>
              <a:t> (Capacity Tier)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основан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HDD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низкие</a:t>
            </a:r>
            <a:r>
              <a:rPr lang="en-US" dirty="0">
                <a:solidFill>
                  <a:srgbClr val="0F1115"/>
                </a:solidFill>
              </a:rPr>
              <a:t> IOPS,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имеет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низкую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стоимость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терабайт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Предназначен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холодных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объема</a:t>
            </a:r>
            <a:r>
              <a:rPr lang="en-US" dirty="0">
                <a:solidFill>
                  <a:srgbClr val="0F1115"/>
                </a:solidFill>
              </a:rPr>
              <a:t>, к </a:t>
            </a:r>
            <a:r>
              <a:rPr lang="en-US" dirty="0" err="1">
                <a:solidFill>
                  <a:srgbClr val="0F1115"/>
                </a:solidFill>
              </a:rPr>
              <a:t>которым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редко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обращаются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Работает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следующим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образом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постоянно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интеллектуально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мониторит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активность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F1115"/>
                </a:solidFill>
              </a:rPr>
              <a:t>"</a:t>
            </a:r>
            <a:r>
              <a:rPr lang="en-US" dirty="0" err="1">
                <a:solidFill>
                  <a:srgbClr val="0F1115"/>
                </a:solidFill>
              </a:rPr>
              <a:t>Горячие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блоки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автоматически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мигрируют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уровень</a:t>
            </a:r>
            <a:r>
              <a:rPr lang="en-US" b="1" dirty="0">
                <a:solidFill>
                  <a:srgbClr val="0F1115"/>
                </a:solidFill>
              </a:rPr>
              <a:t> SSD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F1115"/>
                </a:solidFill>
              </a:rPr>
              <a:t>"</a:t>
            </a:r>
            <a:r>
              <a:rPr lang="en-US" dirty="0" err="1">
                <a:solidFill>
                  <a:srgbClr val="0F1115"/>
                </a:solidFill>
              </a:rPr>
              <a:t>Остывшие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перемещаются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уровень</a:t>
            </a:r>
            <a:r>
              <a:rPr lang="en-US" b="1" dirty="0">
                <a:solidFill>
                  <a:srgbClr val="0F1115"/>
                </a:solidFill>
              </a:rPr>
              <a:t> HDD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Миграция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управляется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политиками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могут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учитывать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время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скорость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загрузку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канала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другие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параметры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Технология</a:t>
            </a:r>
            <a:r>
              <a:rPr lang="en-US" b="1" dirty="0">
                <a:solidFill>
                  <a:srgbClr val="0F1115"/>
                </a:solidFill>
              </a:rPr>
              <a:t> Tiering </a:t>
            </a:r>
            <a:r>
              <a:rPr lang="en-US" b="1" dirty="0" err="1">
                <a:solidFill>
                  <a:srgbClr val="0F1115"/>
                </a:solidFill>
              </a:rPr>
              <a:t>позволяет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создать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сбалансированную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систему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которая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автоматически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сочетает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высокую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b="1" dirty="0">
                <a:solidFill>
                  <a:srgbClr val="0F1115"/>
                </a:solidFill>
              </a:rPr>
              <a:t> SSD и </a:t>
            </a:r>
            <a:r>
              <a:rPr lang="en-US" b="1" dirty="0" err="1">
                <a:solidFill>
                  <a:srgbClr val="0F1115"/>
                </a:solidFill>
              </a:rPr>
              <a:t>низкую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стоимость</a:t>
            </a:r>
            <a:r>
              <a:rPr lang="en-US" b="1" dirty="0">
                <a:solidFill>
                  <a:srgbClr val="0F1115"/>
                </a:solidFill>
              </a:rPr>
              <a:t> HDD, </a:t>
            </a:r>
            <a:r>
              <a:rPr lang="en-US" b="1" dirty="0" err="1">
                <a:solidFill>
                  <a:srgbClr val="0F1115"/>
                </a:solidFill>
              </a:rPr>
              <a:t>значительно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снижая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общую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стоимость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владения</a:t>
            </a:r>
            <a:r>
              <a:rPr lang="en-US" b="1" dirty="0">
                <a:solidFill>
                  <a:srgbClr val="0F1115"/>
                </a:solidFill>
              </a:rPr>
              <a:t> (TCO) </a:t>
            </a:r>
            <a:r>
              <a:rPr lang="en-US" b="1" dirty="0" err="1">
                <a:solidFill>
                  <a:srgbClr val="0F1115"/>
                </a:solidFill>
              </a:rPr>
              <a:t>без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ущерба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производительности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критически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важных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Tier</a:t>
            </a:r>
            <a:endParaRPr lang="ru-RU"/>
          </a:p>
          <a:p>
            <a:r>
              <a:rPr lang="en-US" err="1"/>
              <a:t>Если</a:t>
            </a:r>
            <a:r>
              <a:rPr lang="en-US" dirty="0"/>
              <a:t> </a:t>
            </a:r>
            <a:r>
              <a:rPr lang="en-US" err="1"/>
              <a:t>производительность</a:t>
            </a:r>
            <a:r>
              <a:rPr lang="en-US" dirty="0"/>
              <a:t> </a:t>
            </a:r>
            <a:r>
              <a:rPr lang="en-US" err="1"/>
              <a:t>носителя</a:t>
            </a:r>
            <a:r>
              <a:rPr lang="en-US" dirty="0"/>
              <a:t> в </a:t>
            </a:r>
            <a:r>
              <a:rPr lang="en-US" err="1"/>
              <a:t>хранилище</a:t>
            </a:r>
            <a:r>
              <a:rPr lang="en-US" dirty="0"/>
              <a:t> SAN </a:t>
            </a:r>
            <a:r>
              <a:rPr lang="en-US" err="1"/>
              <a:t>варьируется</a:t>
            </a:r>
            <a:r>
              <a:rPr lang="en-US" dirty="0"/>
              <a:t>, </a:t>
            </a:r>
            <a:r>
              <a:rPr lang="en-US" err="1"/>
              <a:t>функция</a:t>
            </a:r>
            <a:r>
              <a:rPr lang="en-US" dirty="0"/>
              <a:t> Tier </a:t>
            </a:r>
            <a:r>
              <a:rPr lang="en-US" err="1"/>
              <a:t>поддерживает</a:t>
            </a:r>
            <a:r>
              <a:rPr lang="en-US" dirty="0"/>
              <a:t> </a:t>
            </a:r>
            <a:r>
              <a:rPr lang="en-US" err="1"/>
              <a:t>динамическую</a:t>
            </a:r>
            <a:r>
              <a:rPr lang="en-US" dirty="0"/>
              <a:t> </a:t>
            </a:r>
            <a:r>
              <a:rPr lang="en-US" err="1"/>
              <a:t>миграцию</a:t>
            </a:r>
            <a:r>
              <a:rPr lang="en-US" dirty="0"/>
              <a:t> </a:t>
            </a:r>
            <a:r>
              <a:rPr lang="en-US" err="1"/>
              <a:t>данных</a:t>
            </a:r>
            <a:r>
              <a:rPr lang="en-US" dirty="0"/>
              <a:t> </a:t>
            </a:r>
            <a:r>
              <a:rPr lang="en-US" err="1"/>
              <a:t>на</a:t>
            </a:r>
            <a:r>
              <a:rPr lang="en-US" dirty="0"/>
              <a:t> </a:t>
            </a:r>
            <a:r>
              <a:rPr lang="en-US" err="1"/>
              <a:t>основе</a:t>
            </a:r>
            <a:r>
              <a:rPr lang="en-US" dirty="0"/>
              <a:t> </a:t>
            </a:r>
            <a:r>
              <a:rPr lang="en-US" err="1"/>
              <a:t>типов</a:t>
            </a:r>
            <a:r>
              <a:rPr lang="en-US" dirty="0"/>
              <a:t> </a:t>
            </a:r>
            <a:r>
              <a:rPr lang="en-US" err="1"/>
              <a:t>данных</a:t>
            </a:r>
            <a:r>
              <a:rPr lang="en-US" dirty="0"/>
              <a:t> (</a:t>
            </a:r>
            <a:r>
              <a:rPr lang="en-US" err="1"/>
              <a:t>горячие</a:t>
            </a:r>
            <a:r>
              <a:rPr lang="en-US" dirty="0"/>
              <a:t> </a:t>
            </a:r>
            <a:r>
              <a:rPr lang="en-US" err="1"/>
              <a:t>или</a:t>
            </a:r>
            <a:r>
              <a:rPr lang="en-US" dirty="0"/>
              <a:t> </a:t>
            </a:r>
            <a:r>
              <a:rPr lang="en-US" err="1"/>
              <a:t>холодные</a:t>
            </a:r>
            <a:r>
              <a:rPr lang="en-US" dirty="0"/>
              <a:t>) </a:t>
            </a:r>
            <a:r>
              <a:rPr lang="en-US" err="1"/>
              <a:t>для</a:t>
            </a:r>
            <a:r>
              <a:rPr lang="en-US" dirty="0"/>
              <a:t> </a:t>
            </a:r>
            <a:r>
              <a:rPr lang="en-US" err="1"/>
              <a:t>достижения</a:t>
            </a:r>
            <a:r>
              <a:rPr lang="en-US" dirty="0"/>
              <a:t> </a:t>
            </a:r>
            <a:r>
              <a:rPr lang="en-US" err="1"/>
              <a:t>оптимальной</a:t>
            </a:r>
            <a:r>
              <a:rPr lang="en-US" dirty="0"/>
              <a:t> </a:t>
            </a:r>
            <a:r>
              <a:rPr lang="en-US" err="1"/>
              <a:t>глобальной</a:t>
            </a:r>
            <a:r>
              <a:rPr lang="en-US" dirty="0"/>
              <a:t> </a:t>
            </a:r>
            <a:r>
              <a:rPr lang="en-US" err="1"/>
              <a:t>производительности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Функция Tier </a:t>
            </a:r>
            <a:r>
              <a:rPr lang="en-US" dirty="0" err="1"/>
              <a:t>широко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и </a:t>
            </a:r>
            <a:r>
              <a:rPr lang="en-US" dirty="0" err="1"/>
              <a:t>помогает</a:t>
            </a:r>
            <a:r>
              <a:rPr lang="en-US" dirty="0"/>
              <a:t> </a:t>
            </a:r>
            <a:r>
              <a:rPr lang="en-US" dirty="0" err="1"/>
              <a:t>значительно</a:t>
            </a:r>
            <a:r>
              <a:rPr lang="en-US" dirty="0"/>
              <a:t> </a:t>
            </a:r>
            <a:r>
              <a:rPr lang="en-US" dirty="0" err="1"/>
              <a:t>сократить</a:t>
            </a:r>
            <a:r>
              <a:rPr lang="en-US" dirty="0"/>
              <a:t> </a:t>
            </a:r>
            <a:r>
              <a:rPr lang="en-US" dirty="0" err="1"/>
              <a:t>затраты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закупки</a:t>
            </a:r>
            <a:r>
              <a:rPr lang="en-US" dirty="0"/>
              <a:t> в </a:t>
            </a:r>
            <a:r>
              <a:rPr lang="en-US" dirty="0" err="1"/>
              <a:t>сценариях</a:t>
            </a:r>
            <a:r>
              <a:rPr lang="en-US" dirty="0"/>
              <a:t> </a:t>
            </a:r>
            <a:r>
              <a:rPr lang="en-US" dirty="0" err="1"/>
              <a:t>некритических</a:t>
            </a:r>
            <a:r>
              <a:rPr lang="en-US" dirty="0"/>
              <a:t> </a:t>
            </a:r>
            <a:r>
              <a:rPr lang="en-US" dirty="0" err="1"/>
              <a:t>услуг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891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Cache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b="1" err="1">
                <a:solidFill>
                  <a:srgbClr val="0F1115"/>
                </a:solidFill>
              </a:rPr>
              <a:t>Кэш</a:t>
            </a:r>
            <a:r>
              <a:rPr lang="en-US">
                <a:solidFill>
                  <a:srgbClr val="0F1115"/>
                </a:solidFill>
              </a:rPr>
              <a:t> 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высокоскоростная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буферная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память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используемая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временного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ускорения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операций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чтения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записи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dirty="0" err="1">
                <a:solidFill>
                  <a:srgbClr val="0F1115"/>
                </a:solidFill>
              </a:rPr>
              <a:t>Рассмотрим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иерархию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кэшей</a:t>
            </a:r>
            <a:r>
              <a:rPr lang="en-US" dirty="0">
                <a:solidFill>
                  <a:srgbClr val="0F1115"/>
                </a:solidFill>
              </a:rPr>
              <a:t> в </a:t>
            </a:r>
            <a:r>
              <a:rPr lang="en-US" dirty="0" err="1">
                <a:solidFill>
                  <a:srgbClr val="0F1115"/>
                </a:solidFill>
              </a:rPr>
              <a:t>современном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массиве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Кэш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оперативной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памяти</a:t>
            </a:r>
            <a:r>
              <a:rPr lang="en-US" b="1" dirty="0">
                <a:solidFill>
                  <a:srgbClr val="0F1115"/>
                </a:solidFill>
              </a:rPr>
              <a:t> (RAM Cache)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Самый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быстрый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уровень</a:t>
            </a:r>
            <a:r>
              <a:rPr lang="en-US" dirty="0">
                <a:solidFill>
                  <a:srgbClr val="0F1115"/>
                </a:solidFill>
              </a:rPr>
              <a:t> (L1).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буферизации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кэширования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самых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горячих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чтения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Кэш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SSD/SCM (L2 Cache)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Второй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уровень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читаемых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горячих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большой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объем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кэша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высокой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скоростью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Уровни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 (SSD Tier, HDD Tier)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Основное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постоянное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Сценарии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чтения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Запрос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сначала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проверяется</a:t>
            </a:r>
            <a:r>
              <a:rPr lang="en-US" dirty="0">
                <a:solidFill>
                  <a:srgbClr val="0F1115"/>
                </a:solidFill>
              </a:rPr>
              <a:t> в RAM Cache, </a:t>
            </a:r>
            <a:r>
              <a:rPr lang="en-US" dirty="0" err="1">
                <a:solidFill>
                  <a:srgbClr val="0F1115"/>
                </a:solidFill>
              </a:rPr>
              <a:t>затем</a:t>
            </a:r>
            <a:r>
              <a:rPr lang="en-US" dirty="0">
                <a:solidFill>
                  <a:srgbClr val="0F1115"/>
                </a:solidFill>
              </a:rPr>
              <a:t> в L2 Cache, и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случае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промаха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обращается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основным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дискам</a:t>
            </a:r>
            <a:r>
              <a:rPr lang="en-US" dirty="0">
                <a:solidFill>
                  <a:srgbClr val="0F1115"/>
                </a:solidFill>
              </a:rPr>
              <a:t>.</a:t>
            </a:r>
            <a:br>
              <a:rPr lang="en-US" dirty="0">
                <a:cs typeface="+mn-lt"/>
              </a:rPr>
            </a:br>
            <a:r>
              <a:rPr lang="en-US" dirty="0" err="1">
                <a:solidFill>
                  <a:srgbClr val="0F1115"/>
                </a:solidFill>
              </a:rPr>
              <a:t>Сценарии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обычно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сначала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помещаются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быстрый</a:t>
            </a:r>
            <a:r>
              <a:rPr lang="en-US" dirty="0">
                <a:solidFill>
                  <a:srgbClr val="0F1115"/>
                </a:solidFill>
              </a:rPr>
              <a:t> RAM Cache, и </a:t>
            </a:r>
            <a:r>
              <a:rPr lang="en-US" dirty="0" err="1">
                <a:solidFill>
                  <a:srgbClr val="0F1115"/>
                </a:solidFill>
              </a:rPr>
              <a:t>затем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асинхронно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сбрасываются</a:t>
            </a:r>
            <a:r>
              <a:rPr lang="en-US" dirty="0">
                <a:solidFill>
                  <a:srgbClr val="0F1115"/>
                </a:solidFill>
              </a:rPr>
              <a:t> (flush)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медленные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Применимость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Идеально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подходит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сценариев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интенсивным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случайным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чтением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малых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блоков</a:t>
            </a:r>
            <a:r>
              <a:rPr lang="en-US" dirty="0">
                <a:solidFill>
                  <a:srgbClr val="0F1115"/>
                </a:solidFill>
              </a:rPr>
              <a:t> (OLTP </a:t>
            </a:r>
            <a:r>
              <a:rPr lang="en-US" dirty="0" err="1">
                <a:solidFill>
                  <a:srgbClr val="0F1115"/>
                </a:solidFill>
              </a:rPr>
              <a:t>базы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Менее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эффективно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сценариев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интенсивной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записью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также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последовательных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операций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большими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Эффективная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многоуровневая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кэш-архитектура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один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из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ключевых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факторов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определяющих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высокую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предсказуемую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b="1" dirty="0">
                <a:solidFill>
                  <a:srgbClr val="0F1115"/>
                </a:solidFill>
              </a:rPr>
              <a:t> SAN-</a:t>
            </a:r>
            <a:r>
              <a:rPr lang="en-US" b="1" dirty="0" err="1">
                <a:solidFill>
                  <a:srgbClr val="0F1115"/>
                </a:solidFill>
              </a:rPr>
              <a:t>массива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под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разнообразной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нагрузкой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>
              <a:solidFill>
                <a:srgbClr val="0F1115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</a:t>
            </a:r>
            <a:r>
              <a:rPr lang="en-US" dirty="0" err="1"/>
              <a:t>кэш</a:t>
            </a:r>
            <a:endParaRPr lang="ru-RU" dirty="0"/>
          </a:p>
          <a:p>
            <a:endParaRPr lang="en-US" dirty="0"/>
          </a:p>
          <a:p>
            <a:r>
              <a:rPr lang="en-US" dirty="0"/>
              <a:t>Функция </a:t>
            </a:r>
            <a:r>
              <a:rPr lang="en-US" err="1"/>
              <a:t>кэширования</a:t>
            </a:r>
            <a:r>
              <a:rPr lang="en-US" dirty="0"/>
              <a:t> </a:t>
            </a:r>
            <a:r>
              <a:rPr lang="en-US" err="1"/>
              <a:t>использует</a:t>
            </a:r>
            <a:r>
              <a:rPr lang="en-US" dirty="0"/>
              <a:t> </a:t>
            </a:r>
            <a:r>
              <a:rPr lang="en-US" err="1"/>
              <a:t>высокопроизводительное</a:t>
            </a:r>
            <a:r>
              <a:rPr lang="en-US" dirty="0"/>
              <a:t> </a:t>
            </a:r>
            <a:r>
              <a:rPr lang="en-US" err="1"/>
              <a:t>пространство</a:t>
            </a:r>
            <a:r>
              <a:rPr lang="en-US" dirty="0"/>
              <a:t> </a:t>
            </a:r>
            <a:r>
              <a:rPr lang="en-US" err="1"/>
              <a:t>для</a:t>
            </a:r>
            <a:r>
              <a:rPr lang="en-US" dirty="0"/>
              <a:t> </a:t>
            </a:r>
            <a:r>
              <a:rPr lang="en-US" err="1"/>
              <a:t>хранения</a:t>
            </a:r>
            <a:r>
              <a:rPr lang="en-US" dirty="0"/>
              <a:t> </a:t>
            </a:r>
            <a:r>
              <a:rPr lang="en-US" err="1"/>
              <a:t>носителей</a:t>
            </a:r>
            <a:r>
              <a:rPr lang="en-US" dirty="0"/>
              <a:t> в </a:t>
            </a:r>
            <a:r>
              <a:rPr lang="en-US" err="1"/>
              <a:t>качестве</a:t>
            </a:r>
            <a:r>
              <a:rPr lang="en-US" dirty="0"/>
              <a:t> </a:t>
            </a:r>
            <a:r>
              <a:rPr lang="en-US" err="1"/>
              <a:t>кэша</a:t>
            </a:r>
            <a:r>
              <a:rPr lang="en-US" dirty="0"/>
              <a:t> L2 </a:t>
            </a:r>
            <a:r>
              <a:rPr lang="en-US" err="1"/>
              <a:t>между</a:t>
            </a:r>
            <a:r>
              <a:rPr lang="en-US" dirty="0"/>
              <a:t> </a:t>
            </a:r>
            <a:r>
              <a:rPr lang="en-US" err="1"/>
              <a:t>дисками</a:t>
            </a:r>
            <a:r>
              <a:rPr lang="en-US" dirty="0"/>
              <a:t> </a:t>
            </a:r>
            <a:r>
              <a:rPr lang="en-US" err="1"/>
              <a:t>данных</a:t>
            </a:r>
            <a:r>
              <a:rPr lang="en-US" dirty="0"/>
              <a:t> и </a:t>
            </a:r>
            <a:r>
              <a:rPr lang="en-US" err="1"/>
              <a:t>кэшем</a:t>
            </a:r>
            <a:r>
              <a:rPr lang="en-US" dirty="0"/>
              <a:t> </a:t>
            </a:r>
            <a:r>
              <a:rPr lang="en-US" err="1"/>
              <a:t>для</a:t>
            </a:r>
            <a:r>
              <a:rPr lang="en-US" dirty="0"/>
              <a:t> </a:t>
            </a:r>
            <a:r>
              <a:rPr lang="en-US" err="1"/>
              <a:t>хранения</a:t>
            </a:r>
            <a:r>
              <a:rPr lang="en-US" dirty="0"/>
              <a:t> </a:t>
            </a:r>
            <a:r>
              <a:rPr lang="en-US" err="1"/>
              <a:t>горячих</a:t>
            </a:r>
            <a:r>
              <a:rPr lang="en-US" dirty="0"/>
              <a:t> </a:t>
            </a:r>
            <a:r>
              <a:rPr lang="en-US" err="1"/>
              <a:t>считанных</a:t>
            </a:r>
            <a:r>
              <a:rPr lang="en-US" dirty="0"/>
              <a:t> </a:t>
            </a:r>
            <a:r>
              <a:rPr lang="en-US" err="1"/>
              <a:t>данных</a:t>
            </a:r>
            <a:r>
              <a:rPr lang="en-US" dirty="0"/>
              <a:t>, </a:t>
            </a:r>
            <a:r>
              <a:rPr lang="en-US" err="1"/>
              <a:t>улучшая</a:t>
            </a:r>
            <a:r>
              <a:rPr lang="en-US" dirty="0"/>
              <a:t> </a:t>
            </a:r>
            <a:r>
              <a:rPr lang="en-US" err="1"/>
              <a:t>коэффициент</a:t>
            </a:r>
            <a:r>
              <a:rPr lang="en-US" dirty="0"/>
              <a:t> </a:t>
            </a:r>
            <a:r>
              <a:rPr lang="en-US" err="1"/>
              <a:t>попадания</a:t>
            </a:r>
            <a:r>
              <a:rPr lang="en-US" dirty="0"/>
              <a:t> в </a:t>
            </a:r>
            <a:r>
              <a:rPr lang="en-US" err="1"/>
              <a:t>кэш</a:t>
            </a:r>
            <a:r>
              <a:rPr lang="en-US" dirty="0"/>
              <a:t> </a:t>
            </a:r>
            <a:r>
              <a:rPr lang="en-US" err="1"/>
              <a:t>чтения</a:t>
            </a:r>
            <a:r>
              <a:rPr lang="en-US" dirty="0"/>
              <a:t> и </a:t>
            </a:r>
            <a:r>
              <a:rPr lang="en-US" err="1"/>
              <a:t>производительность</a:t>
            </a:r>
            <a:r>
              <a:rPr lang="en-US" dirty="0"/>
              <a:t> </a:t>
            </a:r>
            <a:r>
              <a:rPr lang="en-US" err="1"/>
              <a:t>чтения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кэш</a:t>
            </a:r>
            <a:r>
              <a:rPr lang="en-US" dirty="0"/>
              <a:t> L2 </a:t>
            </a:r>
            <a:r>
              <a:rPr lang="en-US" dirty="0" err="1"/>
              <a:t>состоит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носителей</a:t>
            </a:r>
            <a:r>
              <a:rPr lang="en-US" dirty="0"/>
              <a:t>, </a:t>
            </a:r>
            <a:r>
              <a:rPr lang="en-US" dirty="0" err="1"/>
              <a:t>которые</a:t>
            </a:r>
            <a:r>
              <a:rPr lang="en-US" dirty="0"/>
              <a:t> </a:t>
            </a:r>
            <a:r>
              <a:rPr lang="en-US" dirty="0" err="1"/>
              <a:t>работают</a:t>
            </a:r>
            <a:r>
              <a:rPr lang="en-US" dirty="0"/>
              <a:t> </a:t>
            </a:r>
            <a:r>
              <a:rPr lang="en-US" dirty="0" err="1"/>
              <a:t>лучше</a:t>
            </a:r>
            <a:r>
              <a:rPr lang="en-US" dirty="0"/>
              <a:t>, </a:t>
            </a:r>
            <a:r>
              <a:rPr lang="en-US" dirty="0" err="1"/>
              <a:t>чем</a:t>
            </a:r>
            <a:r>
              <a:rPr lang="en-US" dirty="0"/>
              <a:t> </a:t>
            </a:r>
            <a:r>
              <a:rPr lang="en-US" dirty="0" err="1"/>
              <a:t>диски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</a:t>
            </a:r>
            <a:r>
              <a:rPr lang="en-US" dirty="0" err="1"/>
              <a:t>Например</a:t>
            </a:r>
            <a:r>
              <a:rPr lang="en-US" dirty="0"/>
              <a:t>, SSD и SCM </a:t>
            </a:r>
            <a:r>
              <a:rPr lang="en-US" dirty="0" err="1"/>
              <a:t>диски</a:t>
            </a:r>
            <a:r>
              <a:rPr lang="en-US" dirty="0"/>
              <a:t> </a:t>
            </a:r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используются</a:t>
            </a:r>
            <a:r>
              <a:rPr lang="en-US" dirty="0"/>
              <a:t> в </a:t>
            </a:r>
            <a:r>
              <a:rPr lang="en-US" dirty="0" err="1"/>
              <a:t>качестве</a:t>
            </a:r>
            <a:r>
              <a:rPr lang="en-US" dirty="0"/>
              <a:t> </a:t>
            </a:r>
            <a:r>
              <a:rPr lang="en-US" dirty="0" err="1"/>
              <a:t>кэша</a:t>
            </a:r>
            <a:r>
              <a:rPr lang="en-US" dirty="0"/>
              <a:t> L2 в </a:t>
            </a:r>
            <a:r>
              <a:rPr lang="en-US" dirty="0" err="1"/>
              <a:t>гибридном</a:t>
            </a:r>
            <a:r>
              <a:rPr lang="en-US" dirty="0"/>
              <a:t> </a:t>
            </a:r>
            <a:r>
              <a:rPr lang="en-US" dirty="0" err="1"/>
              <a:t>флэш-хранилище</a:t>
            </a:r>
            <a:r>
              <a:rPr lang="en-US" dirty="0"/>
              <a:t> и </a:t>
            </a:r>
            <a:r>
              <a:rPr lang="en-US" dirty="0" err="1"/>
              <a:t>полностью</a:t>
            </a:r>
            <a:r>
              <a:rPr lang="en-US" dirty="0"/>
              <a:t> </a:t>
            </a:r>
            <a:r>
              <a:rPr lang="en-US" dirty="0" err="1"/>
              <a:t>флэш-хранилище</a:t>
            </a:r>
            <a:r>
              <a:rPr lang="en-US" dirty="0"/>
              <a:t> </a:t>
            </a:r>
            <a:r>
              <a:rPr lang="en-US" dirty="0" err="1"/>
              <a:t>соответственно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Применимые</a:t>
            </a:r>
            <a:r>
              <a:rPr lang="en-US" dirty="0"/>
              <a:t> </a:t>
            </a:r>
            <a:r>
              <a:rPr lang="en-US" dirty="0" err="1"/>
              <a:t>сценарии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Сценарии</a:t>
            </a:r>
            <a:r>
              <a:rPr lang="en-US" dirty="0"/>
              <a:t> с </a:t>
            </a:r>
            <a:r>
              <a:rPr lang="en-US" dirty="0" err="1"/>
              <a:t>интенсивным</a:t>
            </a:r>
            <a:r>
              <a:rPr lang="en-US" dirty="0"/>
              <a:t> </a:t>
            </a:r>
            <a:r>
              <a:rPr lang="en-US" dirty="0" err="1"/>
              <a:t>чтением</a:t>
            </a:r>
            <a:r>
              <a:rPr lang="en-US" dirty="0"/>
              <a:t> и </a:t>
            </a:r>
            <a:r>
              <a:rPr lang="en-US" dirty="0" err="1"/>
              <a:t>случайными</a:t>
            </a:r>
            <a:r>
              <a:rPr lang="en-US" dirty="0"/>
              <a:t> </a:t>
            </a:r>
            <a:r>
              <a:rPr lang="en-US" dirty="0" err="1"/>
              <a:t>небольшими</a:t>
            </a:r>
            <a:r>
              <a:rPr lang="en-US" dirty="0"/>
              <a:t> </a:t>
            </a:r>
            <a:r>
              <a:rPr lang="en-US" dirty="0" err="1"/>
              <a:t>операциями</a:t>
            </a:r>
            <a:r>
              <a:rPr lang="en-US" dirty="0"/>
              <a:t> </a:t>
            </a:r>
            <a:r>
              <a:rPr lang="en-US" dirty="0" err="1"/>
              <a:t>ввода-вывода</a:t>
            </a:r>
            <a:r>
              <a:rPr lang="en-US" dirty="0"/>
              <a:t>, </a:t>
            </a:r>
            <a:r>
              <a:rPr lang="en-US" dirty="0" err="1"/>
              <a:t>такими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базы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Oracle OLTP и SQL</a:t>
            </a:r>
          </a:p>
          <a:p>
            <a:endParaRPr lang="en-US" dirty="0"/>
          </a:p>
          <a:p>
            <a:r>
              <a:rPr lang="en-US" dirty="0" err="1"/>
              <a:t>Неприменимые</a:t>
            </a:r>
            <a:r>
              <a:rPr lang="en-US" dirty="0"/>
              <a:t> </a:t>
            </a:r>
            <a:r>
              <a:rPr lang="en-US" dirty="0" err="1"/>
              <a:t>сценарии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Сценарии</a:t>
            </a:r>
            <a:r>
              <a:rPr lang="en-US" dirty="0"/>
              <a:t> с </a:t>
            </a:r>
            <a:r>
              <a:rPr lang="en-US" dirty="0" err="1"/>
              <a:t>интенсивной</a:t>
            </a:r>
            <a:r>
              <a:rPr lang="en-US" dirty="0"/>
              <a:t> </a:t>
            </a:r>
            <a:r>
              <a:rPr lang="en-US" dirty="0" err="1"/>
              <a:t>записью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Сценарии</a:t>
            </a:r>
            <a:r>
              <a:rPr lang="en-US" dirty="0"/>
              <a:t> с </a:t>
            </a:r>
            <a:r>
              <a:rPr lang="en-US" dirty="0" err="1"/>
              <a:t>большим</a:t>
            </a:r>
            <a:r>
              <a:rPr lang="en-US" dirty="0"/>
              <a:t> </a:t>
            </a:r>
            <a:r>
              <a:rPr lang="en-US" dirty="0" err="1"/>
              <a:t>объемом</a:t>
            </a:r>
            <a:r>
              <a:rPr lang="en-US" dirty="0"/>
              <a:t> </a:t>
            </a:r>
            <a:r>
              <a:rPr lang="en-US" dirty="0" err="1"/>
              <a:t>ввода-вывода</a:t>
            </a:r>
            <a:r>
              <a:rPr lang="en-US" dirty="0"/>
              <a:t> и </a:t>
            </a:r>
            <a:r>
              <a:rPr lang="en-US" dirty="0" err="1"/>
              <a:t>последовательным</a:t>
            </a:r>
            <a:r>
              <a:rPr lang="en-US" dirty="0"/>
              <a:t> </a:t>
            </a:r>
            <a:r>
              <a:rPr lang="en-US" dirty="0" err="1"/>
              <a:t>вводом-выводом</a:t>
            </a: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8489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QoS (Flow Control)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b="1" dirty="0">
                <a:solidFill>
                  <a:srgbClr val="0F1115"/>
                </a:solidFill>
              </a:rPr>
              <a:t>QoS, </a:t>
            </a:r>
            <a:r>
              <a:rPr lang="en-US" b="1" dirty="0" err="1">
                <a:solidFill>
                  <a:srgbClr val="0F1115"/>
                </a:solidFill>
              </a:rPr>
              <a:t>или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контроль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качества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обслуживания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функция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гарантирует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критически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важных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приложений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многопользовательской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среде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динамически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распределяет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предотвращая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ситуацию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когда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одна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шумная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рабочая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нагрузка</a:t>
            </a:r>
            <a:r>
              <a:rPr lang="en-US" dirty="0">
                <a:solidFill>
                  <a:srgbClr val="0F1115"/>
                </a:solidFill>
              </a:rPr>
              <a:t> monopolizes </a:t>
            </a:r>
            <a:r>
              <a:rPr lang="en-US" dirty="0" err="1">
                <a:solidFill>
                  <a:srgbClr val="0F1115"/>
                </a:solidFill>
              </a:rPr>
              <a:t>все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 и "</a:t>
            </a:r>
            <a:r>
              <a:rPr lang="en-US" dirty="0" err="1">
                <a:solidFill>
                  <a:srgbClr val="0F1115"/>
                </a:solidFill>
              </a:rPr>
              <a:t>душит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остальные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>
                <a:solidFill>
                  <a:srgbClr val="0F1115"/>
                </a:solidFill>
              </a:rPr>
              <a:t>QoS </a:t>
            </a:r>
            <a:r>
              <a:rPr lang="en-US" dirty="0" err="1">
                <a:solidFill>
                  <a:srgbClr val="0F1115"/>
                </a:solidFill>
              </a:rPr>
              <a:t>реализуется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политики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Политика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приоритизации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ввода-вывода</a:t>
            </a:r>
            <a:r>
              <a:rPr lang="en-US" b="1" dirty="0">
                <a:solidFill>
                  <a:srgbClr val="0F1115"/>
                </a:solidFill>
              </a:rPr>
              <a:t> (I/O Priority Scheduling)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Приложениям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рабочим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нагрузкам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назначаются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приоритеты</a:t>
            </a:r>
            <a:r>
              <a:rPr lang="en-US" dirty="0">
                <a:solidFill>
                  <a:srgbClr val="0F1115"/>
                </a:solidFill>
              </a:rPr>
              <a:t> — </a:t>
            </a:r>
            <a:r>
              <a:rPr lang="en-US" b="1" dirty="0" err="1">
                <a:solidFill>
                  <a:srgbClr val="0F1115"/>
                </a:solidFill>
              </a:rPr>
              <a:t>Высокий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Средний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Низкий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обрабатывает</a:t>
            </a:r>
            <a:r>
              <a:rPr lang="en-US" dirty="0">
                <a:solidFill>
                  <a:srgbClr val="0F1115"/>
                </a:solidFill>
              </a:rPr>
              <a:t> I/O-</a:t>
            </a:r>
            <a:r>
              <a:rPr lang="en-US" dirty="0" err="1">
                <a:solidFill>
                  <a:srgbClr val="0F1115"/>
                </a:solidFill>
              </a:rPr>
              <a:t>запросы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первую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очередь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приложений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высоким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приоритетом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Политика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контроля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потока</a:t>
            </a:r>
            <a:r>
              <a:rPr lang="en-US" b="1" dirty="0">
                <a:solidFill>
                  <a:srgbClr val="0F1115"/>
                </a:solidFill>
              </a:rPr>
              <a:t> (I/O Traffic Control)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отдельных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приложений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пользователей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LUN'ов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устанавливаются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лимиты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производительности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Пропускная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способность</a:t>
            </a:r>
            <a:r>
              <a:rPr lang="en-US" dirty="0">
                <a:solidFill>
                  <a:srgbClr val="0F1115"/>
                </a:solidFill>
              </a:rPr>
              <a:t> (bandwidth) ≤ 100 МБ/с,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IOPS ≤ 5000.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предотвращает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чрезмерное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потребление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неприоритетными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задачами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схеме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справа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наглядно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включенном</a:t>
            </a:r>
            <a:r>
              <a:rPr lang="en-US" dirty="0">
                <a:solidFill>
                  <a:srgbClr val="0F1115"/>
                </a:solidFill>
              </a:rPr>
              <a:t> QoS I/O-</a:t>
            </a:r>
            <a:r>
              <a:rPr lang="en-US" dirty="0" err="1">
                <a:solidFill>
                  <a:srgbClr val="0F1115"/>
                </a:solidFill>
              </a:rPr>
              <a:t>запросы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ставятся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отдельные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очереди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каждого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приложения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обрабатываются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согласно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заданным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правилам</a:t>
            </a:r>
            <a:r>
              <a:rPr lang="en-US" dirty="0">
                <a:solidFill>
                  <a:srgbClr val="0F1115"/>
                </a:solidFill>
              </a:rPr>
              <a:t>, в </a:t>
            </a:r>
            <a:r>
              <a:rPr lang="en-US" dirty="0" err="1">
                <a:solidFill>
                  <a:srgbClr val="0F1115"/>
                </a:solidFill>
              </a:rPr>
              <a:t>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время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выключенном</a:t>
            </a:r>
            <a:r>
              <a:rPr lang="en-US" dirty="0">
                <a:solidFill>
                  <a:srgbClr val="0F1115"/>
                </a:solidFill>
              </a:rPr>
              <a:t> QoS </a:t>
            </a:r>
            <a:r>
              <a:rPr lang="en-US" dirty="0" err="1">
                <a:solidFill>
                  <a:srgbClr val="0F1115"/>
                </a:solidFill>
              </a:rPr>
              <a:t>все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запросы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попадают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общую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очередь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создавая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хаос</a:t>
            </a:r>
            <a:r>
              <a:rPr lang="en-US" dirty="0">
                <a:solidFill>
                  <a:srgbClr val="0F1115"/>
                </a:solidFill>
              </a:rPr>
              <a:t>"».</a:t>
            </a:r>
            <a:endParaRPr lang="en-US" dirty="0"/>
          </a:p>
          <a:p>
            <a:pPr lvl="1"/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QoS </a:t>
            </a:r>
            <a:r>
              <a:rPr lang="en-US" b="1" dirty="0" err="1">
                <a:solidFill>
                  <a:srgbClr val="0F1115"/>
                </a:solidFill>
              </a:rPr>
              <a:t>является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критически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важным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инструментом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соблюдения</a:t>
            </a:r>
            <a:r>
              <a:rPr lang="en-US" b="1" dirty="0">
                <a:solidFill>
                  <a:srgbClr val="0F1115"/>
                </a:solidFill>
              </a:rPr>
              <a:t> SLA, </a:t>
            </a:r>
            <a:r>
              <a:rPr lang="en-US" b="1" dirty="0" err="1">
                <a:solidFill>
                  <a:srgbClr val="0F1115"/>
                </a:solidFill>
              </a:rPr>
              <a:t>обеспечения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предсказуемой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производительности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ключевых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бизнес-сервисов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эффективного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совместного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использования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ресурсов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хранилища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мультитенантных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средах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таких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виртуализация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или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облачные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платформы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QoS (</a:t>
            </a:r>
            <a:r>
              <a:rPr lang="en-US" dirty="0" err="1"/>
              <a:t>управление</a:t>
            </a:r>
            <a:r>
              <a:rPr lang="en-US" dirty="0"/>
              <a:t> </a:t>
            </a:r>
            <a:r>
              <a:rPr lang="en-US" dirty="0" err="1"/>
              <a:t>потоком</a:t>
            </a:r>
            <a:r>
              <a:rPr lang="en-US" dirty="0"/>
              <a:t>)</a:t>
            </a:r>
            <a:endParaRPr lang="ru-RU"/>
          </a:p>
          <a:p>
            <a:endParaRPr lang="en-US" dirty="0"/>
          </a:p>
          <a:p>
            <a:r>
              <a:rPr lang="en-US" dirty="0"/>
              <a:t>QoS </a:t>
            </a:r>
            <a:r>
              <a:rPr lang="en-US" err="1"/>
              <a:t>также</a:t>
            </a:r>
            <a:r>
              <a:rPr lang="en-US" dirty="0"/>
              <a:t> </a:t>
            </a:r>
            <a:r>
              <a:rPr lang="en-US" err="1"/>
              <a:t>известно</a:t>
            </a:r>
            <a:r>
              <a:rPr lang="en-US" dirty="0"/>
              <a:t> </a:t>
            </a:r>
            <a:r>
              <a:rPr lang="en-US" err="1"/>
              <a:t>как</a:t>
            </a:r>
            <a:r>
              <a:rPr lang="en-US" dirty="0"/>
              <a:t> </a:t>
            </a:r>
            <a:r>
              <a:rPr lang="en-US" err="1"/>
              <a:t>интеллектуальное</a:t>
            </a:r>
            <a:r>
              <a:rPr lang="en-US" dirty="0"/>
              <a:t> </a:t>
            </a:r>
            <a:r>
              <a:rPr lang="en-US" err="1"/>
              <a:t>управление</a:t>
            </a:r>
            <a:r>
              <a:rPr lang="en-US" dirty="0"/>
              <a:t> </a:t>
            </a:r>
            <a:r>
              <a:rPr lang="en-US" err="1"/>
              <a:t>качеством</a:t>
            </a:r>
            <a:r>
              <a:rPr lang="en-US" dirty="0"/>
              <a:t> </a:t>
            </a:r>
            <a:r>
              <a:rPr lang="en-US" err="1"/>
              <a:t>обслуживания</a:t>
            </a:r>
            <a:r>
              <a:rPr lang="en-US" dirty="0"/>
              <a:t>. </a:t>
            </a:r>
            <a:r>
              <a:rPr lang="en-US" err="1"/>
              <a:t>Оно</a:t>
            </a:r>
            <a:r>
              <a:rPr lang="en-US" dirty="0"/>
              <a:t> </a:t>
            </a:r>
            <a:r>
              <a:rPr lang="en-US" err="1"/>
              <a:t>динамически</a:t>
            </a:r>
            <a:r>
              <a:rPr lang="en-US" dirty="0"/>
              <a:t> </a:t>
            </a:r>
            <a:r>
              <a:rPr lang="en-US" err="1"/>
              <a:t>распределяет</a:t>
            </a:r>
            <a:r>
              <a:rPr lang="en-US" dirty="0"/>
              <a:t> </a:t>
            </a:r>
            <a:r>
              <a:rPr lang="en-US" err="1"/>
              <a:t>ресурсы</a:t>
            </a:r>
            <a:r>
              <a:rPr lang="en-US" dirty="0"/>
              <a:t> </a:t>
            </a:r>
            <a:r>
              <a:rPr lang="en-US" err="1"/>
              <a:t>системы</a:t>
            </a:r>
            <a:r>
              <a:rPr lang="en-US" dirty="0"/>
              <a:t> </a:t>
            </a:r>
            <a:r>
              <a:rPr lang="en-US" err="1"/>
              <a:t>хранения</a:t>
            </a:r>
            <a:r>
              <a:rPr lang="en-US" dirty="0"/>
              <a:t> </a:t>
            </a:r>
            <a:r>
              <a:rPr lang="en-US" err="1"/>
              <a:t>для</a:t>
            </a:r>
            <a:r>
              <a:rPr lang="en-US" dirty="0"/>
              <a:t> </a:t>
            </a:r>
            <a:r>
              <a:rPr lang="en-US" err="1"/>
              <a:t>достижения</a:t>
            </a:r>
            <a:r>
              <a:rPr lang="en-US" dirty="0"/>
              <a:t> </a:t>
            </a:r>
            <a:r>
              <a:rPr lang="en-US" err="1"/>
              <a:t>конкретных</a:t>
            </a:r>
            <a:r>
              <a:rPr lang="en-US" dirty="0"/>
              <a:t> </a:t>
            </a:r>
            <a:r>
              <a:rPr lang="en-US" err="1"/>
              <a:t>целей</a:t>
            </a:r>
            <a:r>
              <a:rPr lang="en-US" dirty="0"/>
              <a:t> </a:t>
            </a:r>
            <a:r>
              <a:rPr lang="en-US" err="1"/>
              <a:t>производительности</a:t>
            </a:r>
            <a:r>
              <a:rPr lang="en-US" dirty="0"/>
              <a:t> </a:t>
            </a:r>
            <a:r>
              <a:rPr lang="en-US" err="1"/>
              <a:t>определенных</a:t>
            </a:r>
            <a:r>
              <a:rPr lang="en-US" dirty="0"/>
              <a:t> </a:t>
            </a:r>
            <a:r>
              <a:rPr lang="en-US" err="1"/>
              <a:t>приложений</a:t>
            </a:r>
            <a:r>
              <a:rPr lang="en-US" dirty="0"/>
              <a:t>. С </a:t>
            </a:r>
            <a:r>
              <a:rPr lang="en-US" err="1"/>
              <a:t>политикой</a:t>
            </a:r>
            <a:r>
              <a:rPr lang="en-US" dirty="0"/>
              <a:t> </a:t>
            </a:r>
            <a:r>
              <a:rPr lang="en-US" err="1"/>
              <a:t>планирования</a:t>
            </a:r>
            <a:r>
              <a:rPr lang="en-US" dirty="0"/>
              <a:t> </a:t>
            </a:r>
            <a:r>
              <a:rPr lang="en-US" err="1"/>
              <a:t>приоритетов</a:t>
            </a:r>
            <a:r>
              <a:rPr lang="en-US" dirty="0"/>
              <a:t> </a:t>
            </a:r>
            <a:r>
              <a:rPr lang="en-US" err="1"/>
              <a:t>ввода-вывода</a:t>
            </a:r>
            <a:r>
              <a:rPr lang="en-US" dirty="0"/>
              <a:t> и </a:t>
            </a:r>
            <a:r>
              <a:rPr lang="en-US" err="1"/>
              <a:t>политикой</a:t>
            </a:r>
            <a:r>
              <a:rPr lang="en-US" dirty="0"/>
              <a:t> </a:t>
            </a:r>
            <a:r>
              <a:rPr lang="en-US" err="1"/>
              <a:t>управления</a:t>
            </a:r>
            <a:r>
              <a:rPr lang="en-US" dirty="0"/>
              <a:t> </a:t>
            </a:r>
            <a:r>
              <a:rPr lang="en-US" err="1"/>
              <a:t>трафиком</a:t>
            </a:r>
            <a:r>
              <a:rPr lang="en-US" dirty="0"/>
              <a:t> </a:t>
            </a:r>
            <a:r>
              <a:rPr lang="en-US" err="1"/>
              <a:t>ввода-вывода</a:t>
            </a:r>
            <a:r>
              <a:rPr lang="en-US" dirty="0"/>
              <a:t> QoS </a:t>
            </a:r>
            <a:r>
              <a:rPr lang="en-US" err="1"/>
              <a:t>обеспечивает</a:t>
            </a:r>
            <a:r>
              <a:rPr lang="en-US" dirty="0"/>
              <a:t> </a:t>
            </a:r>
            <a:r>
              <a:rPr lang="en-US" err="1"/>
              <a:t>бесперебойные</a:t>
            </a:r>
            <a:r>
              <a:rPr lang="en-US" dirty="0"/>
              <a:t> </a:t>
            </a:r>
            <a:r>
              <a:rPr lang="en-US" err="1"/>
              <a:t>ключевые</a:t>
            </a:r>
            <a:r>
              <a:rPr lang="en-US" dirty="0"/>
              <a:t> </a:t>
            </a:r>
            <a:r>
              <a:rPr lang="en-US" err="1"/>
              <a:t>услуги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Если</a:t>
            </a:r>
            <a:r>
              <a:rPr lang="en-US" dirty="0"/>
              <a:t> QoS </a:t>
            </a:r>
            <a:r>
              <a:rPr lang="en-US" dirty="0" err="1"/>
              <a:t>отключен</a:t>
            </a:r>
            <a:r>
              <a:rPr lang="en-US" dirty="0"/>
              <a:t>, </a:t>
            </a:r>
            <a:r>
              <a:rPr lang="en-US" dirty="0" err="1"/>
              <a:t>обработка</a:t>
            </a:r>
            <a:r>
              <a:rPr lang="en-US" dirty="0"/>
              <a:t> </a:t>
            </a:r>
            <a:r>
              <a:rPr lang="en-US" dirty="0" err="1"/>
              <a:t>ввода-вывода</a:t>
            </a:r>
            <a:r>
              <a:rPr lang="en-US" dirty="0"/>
              <a:t> </a:t>
            </a:r>
            <a:r>
              <a:rPr lang="en-US" dirty="0" err="1"/>
              <a:t>ключевых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задерживаться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приводит</a:t>
            </a:r>
            <a:r>
              <a:rPr lang="en-US" dirty="0"/>
              <a:t> к </a:t>
            </a:r>
            <a:r>
              <a:rPr lang="en-US" dirty="0" err="1"/>
              <a:t>высокой</a:t>
            </a:r>
            <a:r>
              <a:rPr lang="en-US" dirty="0"/>
              <a:t> </a:t>
            </a:r>
            <a:r>
              <a:rPr lang="en-US" dirty="0" err="1"/>
              <a:t>задержке</a:t>
            </a:r>
            <a:r>
              <a:rPr lang="en-US" dirty="0"/>
              <a:t> и </a:t>
            </a:r>
            <a:r>
              <a:rPr lang="en-US" dirty="0" err="1"/>
              <a:t>плохому</a:t>
            </a:r>
            <a:r>
              <a:rPr lang="en-US" dirty="0"/>
              <a:t> </a:t>
            </a:r>
            <a:r>
              <a:rPr lang="en-US" dirty="0" err="1"/>
              <a:t>обслуживанию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err="1"/>
              <a:t>Если</a:t>
            </a:r>
            <a:r>
              <a:rPr lang="en-US" dirty="0"/>
              <a:t> QoS </a:t>
            </a:r>
            <a:r>
              <a:rPr lang="en-US" err="1"/>
              <a:t>включен</a:t>
            </a:r>
            <a:r>
              <a:rPr lang="en-US" dirty="0"/>
              <a:t>, </a:t>
            </a:r>
            <a:r>
              <a:rPr lang="en-US" err="1"/>
              <a:t>ввод-вывод</a:t>
            </a:r>
            <a:r>
              <a:rPr lang="en-US" dirty="0"/>
              <a:t> </a:t>
            </a:r>
            <a:r>
              <a:rPr lang="en-US" err="1"/>
              <a:t>критически</a:t>
            </a:r>
            <a:r>
              <a:rPr lang="en-US" dirty="0"/>
              <a:t> </a:t>
            </a:r>
            <a:r>
              <a:rPr lang="en-US" err="1"/>
              <a:t>важных</a:t>
            </a:r>
            <a:r>
              <a:rPr lang="en-US" dirty="0"/>
              <a:t> </a:t>
            </a:r>
            <a:r>
              <a:rPr lang="en-US" err="1"/>
              <a:t>приложений</a:t>
            </a:r>
            <a:r>
              <a:rPr lang="en-US" dirty="0"/>
              <a:t> </a:t>
            </a:r>
            <a:r>
              <a:rPr lang="en-US" err="1"/>
              <a:t>обрабатывается</a:t>
            </a:r>
            <a:r>
              <a:rPr lang="en-US" dirty="0"/>
              <a:t> в </a:t>
            </a:r>
            <a:r>
              <a:rPr lang="en-US" err="1"/>
              <a:t>первую</a:t>
            </a:r>
            <a:r>
              <a:rPr lang="en-US" dirty="0"/>
              <a:t> </a:t>
            </a:r>
            <a:r>
              <a:rPr lang="en-US" err="1"/>
              <a:t>очередь</a:t>
            </a:r>
            <a:r>
              <a:rPr lang="en-US" dirty="0"/>
              <a:t>, </a:t>
            </a:r>
            <a:r>
              <a:rPr lang="en-US" err="1"/>
              <a:t>обеспечивая</a:t>
            </a:r>
            <a:r>
              <a:rPr lang="en-US" dirty="0"/>
              <a:t> </a:t>
            </a:r>
            <a:r>
              <a:rPr lang="en-US" err="1"/>
              <a:t>оптимальную</a:t>
            </a:r>
            <a:r>
              <a:rPr lang="en-US" dirty="0"/>
              <a:t> </a:t>
            </a:r>
            <a:r>
              <a:rPr lang="en-US" err="1"/>
              <a:t>производительность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Реализация</a:t>
            </a:r>
            <a:r>
              <a:rPr lang="en-US" dirty="0"/>
              <a:t> </a:t>
            </a:r>
            <a:r>
              <a:rPr lang="en-US" dirty="0" err="1"/>
              <a:t>ограничений</a:t>
            </a:r>
            <a:r>
              <a:rPr lang="en-US" dirty="0"/>
              <a:t> </a:t>
            </a:r>
            <a:r>
              <a:rPr lang="en-US" dirty="0" err="1"/>
              <a:t>пропускной</a:t>
            </a:r>
            <a:r>
              <a:rPr lang="en-US" dirty="0"/>
              <a:t> </a:t>
            </a:r>
            <a:r>
              <a:rPr lang="en-US" dirty="0" err="1"/>
              <a:t>способности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определенных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пользователей</a:t>
            </a:r>
            <a:r>
              <a:rPr lang="en-US" dirty="0"/>
              <a:t>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надежную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  <a:r>
              <a:rPr lang="en-US" dirty="0"/>
              <a:t> </a:t>
            </a:r>
            <a:r>
              <a:rPr lang="en-US" dirty="0" err="1"/>
              <a:t>услуг</a:t>
            </a:r>
            <a:r>
              <a:rPr lang="en-US" dirty="0"/>
              <a:t> и </a:t>
            </a:r>
            <a:r>
              <a:rPr lang="en-US" dirty="0" err="1"/>
              <a:t>минимизирует</a:t>
            </a:r>
            <a:r>
              <a:rPr lang="en-US" dirty="0"/>
              <a:t> </a:t>
            </a:r>
            <a:r>
              <a:rPr lang="en-US" dirty="0" err="1"/>
              <a:t>влияние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общую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3276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Deduplication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b="1" dirty="0" err="1">
                <a:solidFill>
                  <a:srgbClr val="0F1115"/>
                </a:solidFill>
              </a:rPr>
              <a:t>Дедупликация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сжатия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устраняет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избыточность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блоков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Вместо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множества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одинаковых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сохраняет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уникальную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копию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повторяющиеся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ставит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ссылку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значительно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экономить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емкость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Существует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метода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дедупликации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Инлайн</a:t>
            </a:r>
            <a:r>
              <a:rPr lang="en-US" b="1" dirty="0">
                <a:solidFill>
                  <a:srgbClr val="0F1115"/>
                </a:solidFill>
              </a:rPr>
              <a:t> (Inline) </a:t>
            </a:r>
            <a:r>
              <a:rPr lang="en-US" b="1" dirty="0" err="1">
                <a:solidFill>
                  <a:srgbClr val="0F1115"/>
                </a:solidFill>
              </a:rPr>
              <a:t>дедупликация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Процесс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дубликатов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происходит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в </a:t>
            </a:r>
            <a:r>
              <a:rPr lang="en-US" b="1" dirty="0" err="1">
                <a:solidFill>
                  <a:srgbClr val="0F1115"/>
                </a:solidFill>
              </a:rPr>
              <a:t>реальном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времени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до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записи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диск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Каждый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новый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проверяется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базе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отпечатков</a:t>
            </a:r>
            <a:r>
              <a:rPr lang="en-US" b="1" dirty="0">
                <a:solidFill>
                  <a:srgbClr val="0F1115"/>
                </a:solidFill>
              </a:rPr>
              <a:t> (Fingerprint Database)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Если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отпечаток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уникален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блок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записывается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Если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дубликат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найден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лишь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увеличивается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счетчик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ссылок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Пост-обработка</a:t>
            </a:r>
            <a:r>
              <a:rPr lang="en-US" b="1" dirty="0">
                <a:solidFill>
                  <a:srgbClr val="0F1115"/>
                </a:solidFill>
              </a:rPr>
              <a:t> (Post-Process) </a:t>
            </a:r>
            <a:r>
              <a:rPr lang="en-US" b="1" dirty="0" err="1">
                <a:solidFill>
                  <a:srgbClr val="0F1115"/>
                </a:solidFill>
              </a:rPr>
              <a:t>дедупликация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сначала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записываются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исходном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виде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Процесс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дедупликации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запускается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позже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расписанию</a:t>
            </a:r>
            <a:r>
              <a:rPr lang="en-US" dirty="0">
                <a:solidFill>
                  <a:srgbClr val="0F1115"/>
                </a:solidFill>
              </a:rPr>
              <a:t>, в </a:t>
            </a:r>
            <a:r>
              <a:rPr lang="en-US" dirty="0" err="1">
                <a:solidFill>
                  <a:srgbClr val="0F1115"/>
                </a:solidFill>
              </a:rPr>
              <a:t>период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низкой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нагрузки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lvl="1"/>
            <a:r>
              <a:rPr lang="en-US" dirty="0" err="1">
                <a:solidFill>
                  <a:srgbClr val="0F1115"/>
                </a:solidFill>
              </a:rPr>
              <a:t>Дедупликация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вычисления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проверки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отпечатков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блоков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поэтому</a:t>
            </a:r>
            <a:r>
              <a:rPr lang="en-US" dirty="0">
                <a:solidFill>
                  <a:srgbClr val="0F1115"/>
                </a:solidFill>
              </a:rPr>
              <a:t> historically </a:t>
            </a:r>
            <a:r>
              <a:rPr lang="en-US" dirty="0" err="1">
                <a:solidFill>
                  <a:srgbClr val="0F1115"/>
                </a:solidFill>
              </a:rPr>
              <a:t>была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доступна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первую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очередь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всефлешевых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массивов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pPr lvl="1"/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Дедупликация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мощный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инструмент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радикального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повышения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эффективной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емкости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систем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особенно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средах</a:t>
            </a:r>
            <a:r>
              <a:rPr lang="en-US" b="1" dirty="0">
                <a:solidFill>
                  <a:srgbClr val="0F1115"/>
                </a:solidFill>
              </a:rPr>
              <a:t> с </a:t>
            </a:r>
            <a:r>
              <a:rPr lang="en-US" b="1" dirty="0" err="1">
                <a:solidFill>
                  <a:srgbClr val="0F1115"/>
                </a:solidFill>
              </a:rPr>
              <a:t>высокой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степенью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дублирования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таких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виртуальная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инфраструктура</a:t>
            </a:r>
            <a:r>
              <a:rPr lang="en-US" b="1" dirty="0">
                <a:solidFill>
                  <a:srgbClr val="0F1115"/>
                </a:solidFill>
              </a:rPr>
              <a:t> (VDI/VSI) и </a:t>
            </a:r>
            <a:r>
              <a:rPr lang="en-US" b="1" dirty="0" err="1">
                <a:solidFill>
                  <a:srgbClr val="0F1115"/>
                </a:solidFill>
              </a:rPr>
              <a:t>системы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резервного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копирования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</a:t>
            </a:r>
            <a:r>
              <a:rPr lang="en-US" dirty="0" err="1"/>
              <a:t>дедупликацию</a:t>
            </a:r>
            <a:endParaRPr lang="ru-RU" dirty="0"/>
          </a:p>
          <a:p>
            <a:endParaRPr lang="en-US" dirty="0"/>
          </a:p>
          <a:p>
            <a:r>
              <a:rPr lang="en-US" dirty="0" err="1"/>
              <a:t>Дедупликация</a:t>
            </a:r>
            <a:r>
              <a:rPr lang="en-US" dirty="0"/>
              <a:t>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технология</a:t>
            </a:r>
            <a:r>
              <a:rPr lang="en-US" dirty="0"/>
              <a:t> </a:t>
            </a:r>
            <a:r>
              <a:rPr lang="en-US" dirty="0" err="1"/>
              <a:t>уменьшения</a:t>
            </a:r>
            <a:r>
              <a:rPr lang="en-US" dirty="0"/>
              <a:t> </a:t>
            </a:r>
            <a:r>
              <a:rPr lang="en-US" dirty="0" err="1"/>
              <a:t>размера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которая</a:t>
            </a:r>
            <a:r>
              <a:rPr lang="en-US" dirty="0"/>
              <a:t> </a:t>
            </a:r>
            <a:r>
              <a:rPr lang="en-US" dirty="0" err="1"/>
              <a:t>удаляет</a:t>
            </a:r>
            <a:r>
              <a:rPr lang="en-US" dirty="0"/>
              <a:t> </a:t>
            </a:r>
            <a:r>
              <a:rPr lang="en-US" dirty="0" err="1"/>
              <a:t>избыточные</a:t>
            </a:r>
            <a:r>
              <a:rPr lang="en-US" dirty="0"/>
              <a:t> </a:t>
            </a:r>
            <a:r>
              <a:rPr lang="en-US" dirty="0" err="1"/>
              <a:t>блоки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в </a:t>
            </a:r>
            <a:r>
              <a:rPr lang="en-US" dirty="0" err="1"/>
              <a:t>системе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экономии</a:t>
            </a:r>
            <a:r>
              <a:rPr lang="en-US" dirty="0"/>
              <a:t> </a:t>
            </a:r>
            <a:r>
              <a:rPr lang="en-US" dirty="0" err="1"/>
              <a:t>физической</a:t>
            </a:r>
            <a:r>
              <a:rPr lang="en-US" dirty="0"/>
              <a:t> </a:t>
            </a:r>
            <a:r>
              <a:rPr lang="en-US" dirty="0" err="1"/>
              <a:t>емкости</a:t>
            </a:r>
            <a:r>
              <a:rPr lang="en-US" dirty="0"/>
              <a:t> </a:t>
            </a:r>
            <a:r>
              <a:rPr lang="en-US" dirty="0" err="1"/>
              <a:t>хранилища</a:t>
            </a:r>
            <a:r>
              <a:rPr lang="en-US" dirty="0"/>
              <a:t>,</a:t>
            </a:r>
            <a:endParaRPr lang="ru-RU" dirty="0"/>
          </a:p>
          <a:p>
            <a:r>
              <a:rPr lang="en-US" err="1"/>
              <a:t>отвечая</a:t>
            </a:r>
            <a:r>
              <a:rPr lang="en-US" dirty="0"/>
              <a:t> </a:t>
            </a:r>
            <a:r>
              <a:rPr lang="en-US" err="1"/>
              <a:t>растущим</a:t>
            </a:r>
            <a:r>
              <a:rPr lang="en-US" dirty="0"/>
              <a:t> </a:t>
            </a:r>
            <a:r>
              <a:rPr lang="en-US" err="1"/>
              <a:t>потребностям</a:t>
            </a:r>
            <a:r>
              <a:rPr lang="en-US" dirty="0"/>
              <a:t> в </a:t>
            </a:r>
            <a:r>
              <a:rPr lang="en-US" err="1"/>
              <a:t>хранении</a:t>
            </a:r>
            <a:r>
              <a:rPr lang="en-US" dirty="0"/>
              <a:t> </a:t>
            </a:r>
            <a:r>
              <a:rPr lang="en-US" err="1"/>
              <a:t>данных</a:t>
            </a:r>
            <a:r>
              <a:rPr lang="en-US" dirty="0"/>
              <a:t>. </a:t>
            </a:r>
            <a:r>
              <a:rPr lang="en-US" err="1"/>
              <a:t>Она</a:t>
            </a:r>
            <a:r>
              <a:rPr lang="en-US" dirty="0"/>
              <a:t> </a:t>
            </a:r>
            <a:r>
              <a:rPr lang="en-US" err="1"/>
              <a:t>включает</a:t>
            </a:r>
            <a:r>
              <a:rPr lang="en-US" dirty="0"/>
              <a:t> </a:t>
            </a:r>
            <a:r>
              <a:rPr lang="en-US" err="1"/>
              <a:t>встроенную</a:t>
            </a:r>
            <a:r>
              <a:rPr lang="en-US" dirty="0"/>
              <a:t> и </a:t>
            </a:r>
            <a:r>
              <a:rPr lang="en-US" err="1"/>
              <a:t>постобработку</a:t>
            </a:r>
            <a:r>
              <a:rPr lang="en-US" dirty="0"/>
              <a:t> </a:t>
            </a:r>
            <a:r>
              <a:rPr lang="en-US" err="1"/>
              <a:t>дедупликации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3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"Преимущества и недостатки DAS"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"DAS </a:t>
            </a:r>
            <a:r>
              <a:rPr lang="en-US" dirty="0" err="1">
                <a:solidFill>
                  <a:srgbClr val="0F1115"/>
                </a:solidFill>
              </a:rPr>
              <a:t>имеет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ключевых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преимущества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простота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подключения</a:t>
            </a:r>
            <a:r>
              <a:rPr lang="en-US" dirty="0">
                <a:solidFill>
                  <a:srgbClr val="0F1115"/>
                </a:solidFill>
              </a:rPr>
              <a:t> и </a:t>
            </a:r>
            <a:r>
              <a:rPr lang="en-US" b="1" dirty="0" err="1">
                <a:solidFill>
                  <a:srgbClr val="0F1115"/>
                </a:solidFill>
              </a:rPr>
              <a:t>низкая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стоимость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сравнению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сетевыми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хранилищами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Однако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современных</a:t>
            </a:r>
            <a:r>
              <a:rPr lang="en-US" dirty="0">
                <a:solidFill>
                  <a:srgbClr val="0F1115"/>
                </a:solidFill>
              </a:rPr>
              <a:t> ЦОД </a:t>
            </a:r>
            <a:r>
              <a:rPr lang="en-US" dirty="0" err="1">
                <a:solidFill>
                  <a:srgbClr val="0F1115"/>
                </a:solidFill>
              </a:rPr>
              <a:t>этого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недостаточно</a:t>
            </a:r>
            <a:r>
              <a:rPr lang="en-US" dirty="0">
                <a:solidFill>
                  <a:srgbClr val="0F1115"/>
                </a:solidFill>
              </a:rPr>
              <a:t>. К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недостаткам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относятся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Сложность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масштабирования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Ограниченное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число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портов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Неэффективное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использование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Невозможно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серверами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образуются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изолированные</a:t>
            </a:r>
            <a:r>
              <a:rPr lang="en-US" dirty="0">
                <a:solidFill>
                  <a:srgbClr val="0F1115"/>
                </a:solidFill>
              </a:rPr>
              <a:t>"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Низкая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надежность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Отсутствие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встроенных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функций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аварийного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восстановления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Ограниченная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Нехватка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пропускной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способности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портов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нагрузка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Высокие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затраты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управление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Каждое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устройство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приходится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настраивать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отдельно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видим</a:t>
            </a:r>
            <a:r>
              <a:rPr lang="en-US" dirty="0">
                <a:solidFill>
                  <a:srgbClr val="0F1115"/>
                </a:solidFill>
              </a:rPr>
              <a:t>, DAS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соответствует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ключевым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требованиям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корпоративным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хранилищам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масштабируемости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надежности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доступности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централизованному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управлению</a:t>
            </a:r>
            <a:r>
              <a:rPr lang="en-US" dirty="0">
                <a:solidFill>
                  <a:srgbClr val="0F1115"/>
                </a:solidFill>
              </a:rPr>
              <a:t>."</a:t>
            </a:r>
            <a:endParaRPr lang="en-US" dirty="0"/>
          </a:p>
          <a:p>
            <a:endParaRPr lang="en-US" dirty="0">
              <a:cs typeface="+mn-lt"/>
            </a:endParaRPr>
          </a:p>
          <a:p>
            <a:br>
              <a:rPr lang="en-US" dirty="0">
                <a:cs typeface="+mn-lt"/>
              </a:rPr>
            </a:br>
            <a:endParaRPr lang="en-US"/>
          </a:p>
          <a:p>
            <a:endParaRPr lang="en-US" dirty="0"/>
          </a:p>
          <a:p>
            <a:endParaRPr lang="en-US"/>
          </a:p>
          <a:p>
            <a:r>
              <a:rPr lang="en-US" err="1"/>
              <a:t>Преимущества</a:t>
            </a:r>
            <a:r>
              <a:rPr lang="en-US" dirty="0"/>
              <a:t> и </a:t>
            </a:r>
            <a:r>
              <a:rPr lang="en-US" err="1"/>
              <a:t>недостатки</a:t>
            </a:r>
            <a:r>
              <a:rPr lang="en-US" dirty="0"/>
              <a:t> DAS</a:t>
            </a:r>
          </a:p>
          <a:p>
            <a:endParaRPr lang="en-US" dirty="0"/>
          </a:p>
          <a:p>
            <a:r>
              <a:rPr lang="en-US" dirty="0" err="1"/>
              <a:t>Преимущества</a:t>
            </a:r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Простота</a:t>
            </a:r>
            <a:r>
              <a:rPr lang="en-US" dirty="0"/>
              <a:t> DAS </a:t>
            </a:r>
            <a:r>
              <a:rPr lang="en-US" dirty="0" err="1"/>
              <a:t>подключается</a:t>
            </a:r>
            <a:r>
              <a:rPr lang="en-US" dirty="0"/>
              <a:t> к </a:t>
            </a:r>
            <a:r>
              <a:rPr lang="en-US" dirty="0" err="1"/>
              <a:t>серверам</a:t>
            </a:r>
            <a:r>
              <a:rPr lang="en-US" dirty="0"/>
              <a:t> с </a:t>
            </a:r>
            <a:r>
              <a:rPr lang="en-US" dirty="0" err="1"/>
              <a:t>помощью</a:t>
            </a:r>
            <a:r>
              <a:rPr lang="en-US" dirty="0"/>
              <a:t> </a:t>
            </a:r>
            <a:r>
              <a:rPr lang="en-US" dirty="0" err="1"/>
              <a:t>кабелей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расширения</a:t>
            </a:r>
            <a:r>
              <a:rPr lang="en-US" dirty="0"/>
              <a:t>,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необходимости</a:t>
            </a:r>
            <a:r>
              <a:rPr lang="en-US" dirty="0"/>
              <a:t> </a:t>
            </a:r>
            <a:r>
              <a:rPr lang="en-US" dirty="0" err="1"/>
              <a:t>сложных</a:t>
            </a:r>
            <a:r>
              <a:rPr lang="en-US" dirty="0"/>
              <a:t> </a:t>
            </a:r>
            <a:r>
              <a:rPr lang="en-US" dirty="0" err="1"/>
              <a:t>процедур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делает</a:t>
            </a:r>
            <a:r>
              <a:rPr lang="en-US" dirty="0"/>
              <a:t> </a:t>
            </a:r>
            <a:r>
              <a:rPr lang="en-US" dirty="0" err="1"/>
              <a:t>его</a:t>
            </a:r>
            <a:r>
              <a:rPr lang="en-US" dirty="0"/>
              <a:t> </a:t>
            </a:r>
            <a:r>
              <a:rPr lang="en-US" dirty="0" err="1"/>
              <a:t>простым</a:t>
            </a:r>
            <a:r>
              <a:rPr lang="en-US" dirty="0"/>
              <a:t> в </a:t>
            </a:r>
            <a:r>
              <a:rPr lang="en-US" dirty="0" err="1"/>
              <a:t>использовании</a:t>
            </a:r>
            <a:r>
              <a:rPr lang="en-US" dirty="0"/>
              <a:t>. </a:t>
            </a:r>
            <a:endParaRPr lang="en-US"/>
          </a:p>
          <a:p>
            <a:r>
              <a:rPr lang="en-US" dirty="0"/>
              <a:t>◼ </a:t>
            </a:r>
            <a:r>
              <a:rPr lang="en-US" dirty="0" err="1"/>
              <a:t>Низкая</a:t>
            </a:r>
            <a:r>
              <a:rPr lang="en-US" dirty="0"/>
              <a:t> </a:t>
            </a:r>
            <a:r>
              <a:rPr lang="en-US" dirty="0" err="1"/>
              <a:t>стоимость</a:t>
            </a:r>
            <a:r>
              <a:rPr lang="en-US" dirty="0"/>
              <a:t> </a:t>
            </a:r>
            <a:r>
              <a:rPr lang="en-US" dirty="0" err="1"/>
              <a:t>Цена</a:t>
            </a:r>
            <a:r>
              <a:rPr lang="en-US" dirty="0"/>
              <a:t> </a:t>
            </a:r>
            <a:r>
              <a:rPr lang="en-US" dirty="0" err="1"/>
              <a:t>более</a:t>
            </a:r>
            <a:r>
              <a:rPr lang="en-US" dirty="0"/>
              <a:t> </a:t>
            </a:r>
            <a:r>
              <a:rPr lang="en-US" dirty="0" err="1"/>
              <a:t>доступна</a:t>
            </a:r>
            <a:r>
              <a:rPr lang="en-US" dirty="0"/>
              <a:t>, </a:t>
            </a:r>
            <a:r>
              <a:rPr lang="en-US" dirty="0" err="1"/>
              <a:t>чем</a:t>
            </a:r>
            <a:r>
              <a:rPr lang="en-US" dirty="0"/>
              <a:t> у </a:t>
            </a:r>
            <a:r>
              <a:rPr lang="en-US" dirty="0" err="1"/>
              <a:t>корпоративных</a:t>
            </a:r>
            <a:r>
              <a:rPr lang="en-US" dirty="0"/>
              <a:t> SAN </a:t>
            </a:r>
            <a:r>
              <a:rPr lang="en-US" dirty="0" err="1"/>
              <a:t>или</a:t>
            </a:r>
            <a:r>
              <a:rPr lang="en-US" dirty="0"/>
              <a:t> NAS</a:t>
            </a:r>
          </a:p>
          <a:p>
            <a:endParaRPr lang="en-US" dirty="0"/>
          </a:p>
          <a:p>
            <a:r>
              <a:rPr lang="en-US" dirty="0" err="1"/>
              <a:t>Недостатки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взрывного</a:t>
            </a:r>
            <a:r>
              <a:rPr lang="en-US" dirty="0"/>
              <a:t> </a:t>
            </a:r>
            <a:r>
              <a:rPr lang="en-US" dirty="0" err="1"/>
              <a:t>роста</a:t>
            </a:r>
            <a:r>
              <a:rPr lang="en-US" dirty="0"/>
              <a:t> </a:t>
            </a:r>
            <a:r>
              <a:rPr lang="en-US" dirty="0" err="1"/>
              <a:t>объема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и </a:t>
            </a:r>
            <a:r>
              <a:rPr lang="en-US" dirty="0" err="1"/>
              <a:t>новых</a:t>
            </a:r>
            <a:r>
              <a:rPr lang="en-US" dirty="0"/>
              <a:t> </a:t>
            </a:r>
            <a:r>
              <a:rPr lang="en-US" dirty="0" err="1"/>
              <a:t>требований</a:t>
            </a:r>
            <a:r>
              <a:rPr lang="en-US" dirty="0"/>
              <a:t> к </a:t>
            </a:r>
            <a:r>
              <a:rPr lang="en-US" dirty="0" err="1"/>
              <a:t>современным</a:t>
            </a:r>
            <a:r>
              <a:rPr lang="en-US" dirty="0"/>
              <a:t> </a:t>
            </a:r>
            <a:r>
              <a:rPr lang="en-US" dirty="0" err="1"/>
              <a:t>центрам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DAS </a:t>
            </a:r>
            <a:r>
              <a:rPr lang="en-US" dirty="0" err="1"/>
              <a:t>показал</a:t>
            </a:r>
            <a:r>
              <a:rPr lang="en-US" dirty="0"/>
              <a:t> </a:t>
            </a:r>
            <a:r>
              <a:rPr lang="en-US" dirty="0" err="1"/>
              <a:t>множество</a:t>
            </a:r>
            <a:r>
              <a:rPr lang="en-US" dirty="0"/>
              <a:t> </a:t>
            </a:r>
            <a:r>
              <a:rPr lang="en-US" dirty="0" err="1"/>
              <a:t>недостатков</a:t>
            </a:r>
            <a:r>
              <a:rPr lang="en-US" dirty="0"/>
              <a:t>: </a:t>
            </a:r>
          </a:p>
          <a:p>
            <a:r>
              <a:rPr lang="en-US" dirty="0"/>
              <a:t>◼ </a:t>
            </a:r>
            <a:r>
              <a:rPr lang="en-US" dirty="0" err="1"/>
              <a:t>Трудно</a:t>
            </a:r>
            <a:r>
              <a:rPr lang="en-US" dirty="0"/>
              <a:t> </a:t>
            </a:r>
            <a:r>
              <a:rPr lang="en-US" dirty="0" err="1"/>
              <a:t>масштабировать</a:t>
            </a:r>
            <a:r>
              <a:rPr lang="en-US" dirty="0"/>
              <a:t>:  DAS </a:t>
            </a:r>
            <a:r>
              <a:rPr lang="en-US" dirty="0" err="1"/>
              <a:t>может</a:t>
            </a:r>
            <a:r>
              <a:rPr lang="en-US" dirty="0"/>
              <a:t>  </a:t>
            </a:r>
            <a:r>
              <a:rPr lang="en-US" dirty="0" err="1"/>
              <a:t>подключаться</a:t>
            </a:r>
            <a:r>
              <a:rPr lang="en-US" dirty="0"/>
              <a:t> к </a:t>
            </a:r>
            <a:r>
              <a:rPr lang="en-US" dirty="0" err="1"/>
              <a:t>одному</a:t>
            </a:r>
            <a:r>
              <a:rPr lang="en-US" dirty="0"/>
              <a:t> </a:t>
            </a:r>
            <a:r>
              <a:rPr lang="en-US" dirty="0" err="1"/>
              <a:t>серверу</a:t>
            </a:r>
            <a:r>
              <a:rPr lang="en-US" dirty="0"/>
              <a:t> (</a:t>
            </a:r>
            <a:r>
              <a:rPr lang="en-US" dirty="0" err="1"/>
              <a:t>ограниченное</a:t>
            </a:r>
            <a:r>
              <a:rPr lang="en-US" dirty="0"/>
              <a:t> </a:t>
            </a:r>
            <a:r>
              <a:rPr lang="en-US" dirty="0" err="1"/>
              <a:t>количество</a:t>
            </a:r>
            <a:r>
              <a:rPr lang="en-US" dirty="0"/>
              <a:t> </a:t>
            </a:r>
            <a:r>
              <a:rPr lang="en-US" dirty="0" err="1"/>
              <a:t>портов</a:t>
            </a:r>
            <a:r>
              <a:rPr lang="en-US" dirty="0"/>
              <a:t>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сетевого</a:t>
            </a:r>
            <a:r>
              <a:rPr lang="en-US" dirty="0"/>
              <a:t> </a:t>
            </a:r>
            <a:r>
              <a:rPr lang="en-US" dirty="0" err="1"/>
              <a:t>устройства</a:t>
            </a:r>
            <a:r>
              <a:rPr lang="en-US" dirty="0"/>
              <a:t>, </a:t>
            </a:r>
            <a:r>
              <a:rPr lang="en-US" dirty="0" err="1"/>
              <a:t>ограниченное</a:t>
            </a:r>
            <a:r>
              <a:rPr lang="en-US" dirty="0"/>
              <a:t> </a:t>
            </a:r>
            <a:r>
              <a:rPr lang="en-US" dirty="0" err="1"/>
              <a:t>количество</a:t>
            </a:r>
            <a:r>
              <a:rPr lang="en-US" dirty="0"/>
              <a:t> </a:t>
            </a:r>
            <a:r>
              <a:rPr lang="en-US" dirty="0" err="1"/>
              <a:t>подключенных</a:t>
            </a:r>
            <a:r>
              <a:rPr lang="en-US" dirty="0"/>
              <a:t> </a:t>
            </a:r>
            <a:r>
              <a:rPr lang="en-US" dirty="0" err="1"/>
              <a:t>серверов</a:t>
            </a:r>
            <a:r>
              <a:rPr lang="en-US" dirty="0"/>
              <a:t> и </a:t>
            </a:r>
            <a:r>
              <a:rPr lang="en-US" dirty="0" err="1"/>
              <a:t>ограниченное</a:t>
            </a:r>
            <a:r>
              <a:rPr lang="en-US" dirty="0"/>
              <a:t> </a:t>
            </a:r>
            <a:r>
              <a:rPr lang="en-US" dirty="0" err="1"/>
              <a:t>расстояние</a:t>
            </a:r>
            <a:r>
              <a:rPr lang="en-US" dirty="0"/>
              <a:t> </a:t>
            </a:r>
            <a:r>
              <a:rPr lang="en-US" dirty="0" err="1"/>
              <a:t>соединения</a:t>
            </a:r>
            <a:r>
              <a:rPr lang="en-US" dirty="0"/>
              <a:t>). </a:t>
            </a:r>
          </a:p>
          <a:p>
            <a:r>
              <a:rPr lang="en-US" dirty="0"/>
              <a:t>◼ </a:t>
            </a:r>
            <a:r>
              <a:rPr lang="en-US" err="1"/>
              <a:t>Неэффективное</a:t>
            </a:r>
            <a:r>
              <a:rPr lang="en-US" dirty="0"/>
              <a:t> </a:t>
            </a:r>
            <a:r>
              <a:rPr lang="en-US" err="1"/>
              <a:t>использование</a:t>
            </a:r>
            <a:r>
              <a:rPr lang="en-US" dirty="0"/>
              <a:t>: К DAS </a:t>
            </a:r>
            <a:r>
              <a:rPr lang="en-US" err="1"/>
              <a:t>могут</a:t>
            </a:r>
            <a:r>
              <a:rPr lang="en-US" dirty="0"/>
              <a:t> </a:t>
            </a:r>
            <a:r>
              <a:rPr lang="en-US" err="1"/>
              <a:t>получить</a:t>
            </a:r>
            <a:r>
              <a:rPr lang="en-US" dirty="0"/>
              <a:t> </a:t>
            </a:r>
            <a:r>
              <a:rPr lang="en-US" err="1"/>
              <a:t>доступ</a:t>
            </a:r>
            <a:r>
              <a:rPr lang="en-US" dirty="0"/>
              <a:t> </a:t>
            </a:r>
            <a:r>
              <a:rPr lang="en-US" err="1"/>
              <a:t>только</a:t>
            </a:r>
            <a:r>
              <a:rPr lang="en-US" dirty="0"/>
              <a:t> </a:t>
            </a:r>
            <a:r>
              <a:rPr lang="en-US" err="1"/>
              <a:t>несколько</a:t>
            </a:r>
            <a:r>
              <a:rPr lang="en-US" dirty="0"/>
              <a:t> </a:t>
            </a:r>
            <a:r>
              <a:rPr lang="en-US" err="1"/>
              <a:t>серверов</a:t>
            </a:r>
            <a:r>
              <a:rPr lang="en-US" dirty="0"/>
              <a:t>, и </a:t>
            </a:r>
            <a:r>
              <a:rPr lang="en-US" err="1"/>
              <a:t>они</a:t>
            </a:r>
            <a:r>
              <a:rPr lang="en-US" dirty="0"/>
              <a:t> </a:t>
            </a:r>
            <a:r>
              <a:rPr lang="en-US" err="1"/>
              <a:t>не</a:t>
            </a:r>
            <a:r>
              <a:rPr lang="en-US" dirty="0"/>
              <a:t> </a:t>
            </a:r>
            <a:r>
              <a:rPr lang="en-US" err="1"/>
              <a:t>могут</a:t>
            </a:r>
            <a:r>
              <a:rPr lang="en-US" dirty="0"/>
              <a:t> </a:t>
            </a:r>
            <a:r>
              <a:rPr lang="en-US" err="1"/>
              <a:t>совместно</a:t>
            </a:r>
            <a:r>
              <a:rPr lang="en-US" dirty="0"/>
              <a:t> </a:t>
            </a:r>
            <a:r>
              <a:rPr lang="en-US" err="1"/>
              <a:t>использовать</a:t>
            </a:r>
            <a:r>
              <a:rPr lang="en-US" dirty="0"/>
              <a:t> </a:t>
            </a:r>
            <a:r>
              <a:rPr lang="en-US" err="1"/>
              <a:t>емкость</a:t>
            </a:r>
            <a:r>
              <a:rPr lang="en-US" dirty="0"/>
              <a:t> </a:t>
            </a:r>
            <a:r>
              <a:rPr lang="en-US" err="1"/>
              <a:t>или</a:t>
            </a:r>
            <a:r>
              <a:rPr lang="en-US" dirty="0"/>
              <a:t> </a:t>
            </a:r>
            <a:r>
              <a:rPr lang="en-US" err="1"/>
              <a:t>производительность</a:t>
            </a:r>
            <a:r>
              <a:rPr lang="en-US" dirty="0"/>
              <a:t>, </a:t>
            </a:r>
            <a:r>
              <a:rPr lang="en-US" err="1"/>
              <a:t>что</a:t>
            </a:r>
            <a:r>
              <a:rPr lang="en-US" dirty="0"/>
              <a:t> </a:t>
            </a:r>
            <a:r>
              <a:rPr lang="en-US" err="1"/>
              <a:t>приводит</a:t>
            </a:r>
            <a:r>
              <a:rPr lang="en-US" dirty="0"/>
              <a:t> к </a:t>
            </a:r>
            <a:r>
              <a:rPr lang="en-US" err="1"/>
              <a:t>образованию</a:t>
            </a:r>
            <a:r>
              <a:rPr lang="en-US" dirty="0"/>
              <a:t> </a:t>
            </a:r>
            <a:r>
              <a:rPr lang="en-US" err="1"/>
              <a:t>разрозненных</a:t>
            </a:r>
            <a:r>
              <a:rPr lang="en-US" dirty="0"/>
              <a:t> </a:t>
            </a:r>
            <a:r>
              <a:rPr lang="en-US" err="1"/>
              <a:t>хранилищ</a:t>
            </a:r>
            <a:r>
              <a:rPr lang="en-US" dirty="0"/>
              <a:t> </a:t>
            </a:r>
            <a:r>
              <a:rPr lang="en-US" err="1"/>
              <a:t>данных</a:t>
            </a:r>
            <a:r>
              <a:rPr lang="en-US" dirty="0"/>
              <a:t>. </a:t>
            </a:r>
            <a:endParaRPr lang="en-US"/>
          </a:p>
          <a:p>
            <a:r>
              <a:rPr lang="en-US" dirty="0"/>
              <a:t>◼ </a:t>
            </a:r>
            <a:r>
              <a:rPr lang="en-US" err="1"/>
              <a:t>Низкая</a:t>
            </a:r>
            <a:r>
              <a:rPr lang="en-US" dirty="0"/>
              <a:t> </a:t>
            </a:r>
            <a:r>
              <a:rPr lang="en-US" err="1"/>
              <a:t>надежность</a:t>
            </a:r>
            <a:r>
              <a:rPr lang="en-US" dirty="0"/>
              <a:t>:  </a:t>
            </a:r>
            <a:r>
              <a:rPr lang="en-US" err="1"/>
              <a:t>Как</a:t>
            </a:r>
            <a:r>
              <a:rPr lang="en-US" dirty="0"/>
              <a:t> </a:t>
            </a:r>
            <a:r>
              <a:rPr lang="en-US" err="1"/>
              <a:t>профессиональное</a:t>
            </a:r>
            <a:r>
              <a:rPr lang="en-US" dirty="0"/>
              <a:t> </a:t>
            </a:r>
            <a:r>
              <a:rPr lang="en-US" err="1"/>
              <a:t>корпоративное</a:t>
            </a:r>
            <a:r>
              <a:rPr lang="en-US" dirty="0"/>
              <a:t> </a:t>
            </a:r>
            <a:r>
              <a:rPr lang="en-US" err="1"/>
              <a:t>хранилище</a:t>
            </a:r>
            <a:r>
              <a:rPr lang="en-US" dirty="0"/>
              <a:t>, DAS </a:t>
            </a:r>
            <a:r>
              <a:rPr lang="en-US" err="1"/>
              <a:t>не</a:t>
            </a:r>
            <a:r>
              <a:rPr lang="en-US" dirty="0"/>
              <a:t> </a:t>
            </a:r>
            <a:r>
              <a:rPr lang="en-US" err="1"/>
              <a:t>имеет</a:t>
            </a:r>
            <a:r>
              <a:rPr lang="en-US" dirty="0"/>
              <a:t> </a:t>
            </a:r>
            <a:r>
              <a:rPr lang="en-US" err="1"/>
              <a:t>функций</a:t>
            </a:r>
            <a:r>
              <a:rPr lang="en-US" dirty="0"/>
              <a:t> </a:t>
            </a:r>
            <a:r>
              <a:rPr lang="en-US" err="1"/>
              <a:t>аварийного</a:t>
            </a:r>
            <a:r>
              <a:rPr lang="en-US" dirty="0"/>
              <a:t> </a:t>
            </a:r>
            <a:r>
              <a:rPr lang="en-US" err="1"/>
              <a:t>восстановления</a:t>
            </a:r>
            <a:r>
              <a:rPr lang="en-US" dirty="0"/>
              <a:t> (DR). </a:t>
            </a:r>
          </a:p>
          <a:p>
            <a:r>
              <a:rPr lang="en-US" dirty="0"/>
              <a:t>◼ </a:t>
            </a:r>
            <a:r>
              <a:rPr lang="en-US" err="1"/>
              <a:t>Низкая</a:t>
            </a:r>
            <a:r>
              <a:rPr lang="en-US" dirty="0"/>
              <a:t> </a:t>
            </a:r>
            <a:r>
              <a:rPr lang="en-US" err="1"/>
              <a:t>производительность</a:t>
            </a:r>
            <a:r>
              <a:rPr lang="en-US" dirty="0"/>
              <a:t>: </a:t>
            </a:r>
            <a:r>
              <a:rPr lang="en-US" err="1"/>
              <a:t>Из-за</a:t>
            </a:r>
            <a:r>
              <a:rPr lang="en-US" dirty="0"/>
              <a:t> </a:t>
            </a:r>
            <a:r>
              <a:rPr lang="en-US" err="1"/>
              <a:t>ограниченной</a:t>
            </a:r>
            <a:r>
              <a:rPr lang="en-US" dirty="0"/>
              <a:t> </a:t>
            </a:r>
            <a:r>
              <a:rPr lang="en-US" err="1"/>
              <a:t>пропускной</a:t>
            </a:r>
            <a:r>
              <a:rPr lang="en-US" dirty="0"/>
              <a:t> </a:t>
            </a:r>
            <a:r>
              <a:rPr lang="en-US" err="1"/>
              <a:t>способности</a:t>
            </a:r>
            <a:r>
              <a:rPr lang="en-US" dirty="0"/>
              <a:t> и </a:t>
            </a:r>
            <a:r>
              <a:rPr lang="en-US" err="1"/>
              <a:t>портов</a:t>
            </a:r>
            <a:r>
              <a:rPr lang="en-US" dirty="0"/>
              <a:t> </a:t>
            </a:r>
            <a:r>
              <a:rPr lang="en-US" err="1"/>
              <a:t>производительность</a:t>
            </a:r>
            <a:r>
              <a:rPr lang="en-US" dirty="0"/>
              <a:t> </a:t>
            </a:r>
            <a:r>
              <a:rPr lang="en-US" err="1"/>
              <a:t>не</a:t>
            </a:r>
            <a:r>
              <a:rPr lang="en-US" dirty="0"/>
              <a:t> </a:t>
            </a:r>
            <a:r>
              <a:rPr lang="en-US" err="1"/>
              <a:t>может</a:t>
            </a:r>
            <a:r>
              <a:rPr lang="en-US" dirty="0"/>
              <a:t> </a:t>
            </a:r>
            <a:r>
              <a:rPr lang="en-US" err="1"/>
              <a:t>быть</a:t>
            </a:r>
            <a:r>
              <a:rPr lang="en-US" dirty="0"/>
              <a:t> </a:t>
            </a:r>
            <a:r>
              <a:rPr lang="en-US" err="1"/>
              <a:t>расширена</a:t>
            </a:r>
            <a:r>
              <a:rPr lang="en-US" dirty="0"/>
              <a:t> </a:t>
            </a:r>
            <a:r>
              <a:rPr lang="en-US" err="1"/>
              <a:t>по</a:t>
            </a:r>
            <a:r>
              <a:rPr lang="en-US" dirty="0"/>
              <a:t> </a:t>
            </a:r>
            <a:r>
              <a:rPr lang="en-US" err="1"/>
              <a:t>требованию</a:t>
            </a:r>
            <a:r>
              <a:rPr lang="en-US" dirty="0"/>
              <a:t>, </a:t>
            </a:r>
            <a:r>
              <a:rPr lang="en-US" err="1"/>
              <a:t>что</a:t>
            </a:r>
            <a:r>
              <a:rPr lang="en-US" dirty="0"/>
              <a:t> </a:t>
            </a:r>
            <a:r>
              <a:rPr lang="en-US" err="1"/>
              <a:t>потребляет</a:t>
            </a:r>
            <a:r>
              <a:rPr lang="en-US" dirty="0"/>
              <a:t> </a:t>
            </a:r>
            <a:r>
              <a:rPr lang="en-US" err="1"/>
              <a:t>вычислительные</a:t>
            </a:r>
            <a:r>
              <a:rPr lang="en-US" dirty="0"/>
              <a:t> </a:t>
            </a:r>
            <a:r>
              <a:rPr lang="en-US" err="1"/>
              <a:t>ресурсы</a:t>
            </a:r>
            <a:r>
              <a:rPr lang="en-US" dirty="0"/>
              <a:t> </a:t>
            </a:r>
            <a:r>
              <a:rPr lang="en-US" err="1"/>
              <a:t>сервера</a:t>
            </a:r>
            <a:r>
              <a:rPr lang="en-US" dirty="0"/>
              <a:t>. </a:t>
            </a:r>
            <a:endParaRPr lang="en-US"/>
          </a:p>
          <a:p>
            <a:r>
              <a:rPr lang="en-US" dirty="0"/>
              <a:t>◼ </a:t>
            </a:r>
            <a:r>
              <a:rPr lang="en-US" dirty="0" err="1"/>
              <a:t>Высокие</a:t>
            </a:r>
            <a:r>
              <a:rPr lang="en-US" dirty="0"/>
              <a:t> </a:t>
            </a:r>
            <a:r>
              <a:rPr lang="en-US" dirty="0" err="1"/>
              <a:t>затраты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управление</a:t>
            </a:r>
            <a:r>
              <a:rPr lang="en-US" dirty="0"/>
              <a:t>:  </a:t>
            </a:r>
            <a:r>
              <a:rPr lang="en-US" dirty="0" err="1"/>
              <a:t>Устройства</a:t>
            </a:r>
            <a:r>
              <a:rPr lang="en-US" dirty="0"/>
              <a:t> </a:t>
            </a:r>
            <a:r>
              <a:rPr lang="en-US" dirty="0" err="1"/>
              <a:t>управляются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одному</a:t>
            </a:r>
            <a:r>
              <a:rPr lang="en-US" dirty="0"/>
              <a:t> и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управляться</a:t>
            </a:r>
            <a:r>
              <a:rPr lang="en-US" dirty="0"/>
              <a:t> </a:t>
            </a:r>
            <a:r>
              <a:rPr lang="en-US" dirty="0" err="1"/>
              <a:t>централизованно</a:t>
            </a:r>
            <a:r>
              <a:rPr lang="en-US" dirty="0"/>
              <a:t> с </a:t>
            </a:r>
            <a:r>
              <a:rPr lang="en-US" dirty="0" err="1"/>
              <a:t>помощью</a:t>
            </a:r>
            <a:r>
              <a:rPr lang="en-US" dirty="0"/>
              <a:t> </a:t>
            </a:r>
            <a:r>
              <a:rPr lang="en-US" dirty="0" err="1"/>
              <a:t>программного</a:t>
            </a:r>
            <a:r>
              <a:rPr lang="en-US" dirty="0"/>
              <a:t> </a:t>
            </a:r>
            <a:r>
              <a:rPr lang="en-US" dirty="0" err="1"/>
              <a:t>обеспечения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788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Сценарии</a:t>
            </a:r>
            <a:r>
              <a:rPr lang="en-US" dirty="0"/>
              <a:t> </a:t>
            </a:r>
            <a:r>
              <a:rPr lang="en-US" dirty="0" err="1"/>
              <a:t>применения</a:t>
            </a:r>
            <a:r>
              <a:rPr lang="en-US" dirty="0"/>
              <a:t> </a:t>
            </a:r>
            <a:r>
              <a:rPr lang="en-US" dirty="0" err="1"/>
              <a:t>дедупликации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Дедупликация</a:t>
            </a:r>
            <a:r>
              <a:rPr lang="en-US" dirty="0"/>
              <a:t> </a:t>
            </a:r>
            <a:r>
              <a:rPr lang="en-US" dirty="0" err="1"/>
              <a:t>требует</a:t>
            </a:r>
            <a:r>
              <a:rPr lang="en-US" dirty="0"/>
              <a:t> </a:t>
            </a:r>
            <a:r>
              <a:rPr lang="en-US" dirty="0" err="1"/>
              <a:t>высокой</a:t>
            </a:r>
            <a:r>
              <a:rPr lang="en-US" dirty="0"/>
              <a:t> </a:t>
            </a:r>
            <a:r>
              <a:rPr lang="en-US" dirty="0" err="1"/>
              <a:t>производительности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запросе</a:t>
            </a:r>
            <a:r>
              <a:rPr lang="en-US" dirty="0"/>
              <a:t> </a:t>
            </a:r>
            <a:r>
              <a:rPr lang="en-US" dirty="0" err="1"/>
              <a:t>отпечатков</a:t>
            </a:r>
            <a:r>
              <a:rPr lang="en-US" dirty="0"/>
              <a:t> </a:t>
            </a:r>
            <a:r>
              <a:rPr lang="en-US" dirty="0" err="1"/>
              <a:t>пальцев</a:t>
            </a:r>
            <a:r>
              <a:rPr lang="en-US" dirty="0"/>
              <a:t> и </a:t>
            </a:r>
            <a:r>
              <a:rPr lang="en-US" dirty="0" err="1"/>
              <a:t>случайном</a:t>
            </a:r>
            <a:r>
              <a:rPr lang="en-US" dirty="0"/>
              <a:t> </a:t>
            </a:r>
            <a:r>
              <a:rPr lang="en-US" dirty="0" err="1"/>
              <a:t>чтении</a:t>
            </a:r>
            <a:r>
              <a:rPr lang="en-US" dirty="0"/>
              <a:t>/</a:t>
            </a:r>
            <a:r>
              <a:rPr lang="en-US" dirty="0" err="1"/>
              <a:t>записи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</a:t>
            </a:r>
            <a:r>
              <a:rPr lang="en-US" dirty="0" err="1"/>
              <a:t>Поэтому</a:t>
            </a:r>
            <a:r>
              <a:rPr lang="en-US" dirty="0"/>
              <a:t> </a:t>
            </a:r>
            <a:r>
              <a:rPr lang="en-US" dirty="0" err="1"/>
              <a:t>эта</a:t>
            </a:r>
          </a:p>
          <a:p>
            <a:r>
              <a:rPr lang="en-US" dirty="0" err="1"/>
              <a:t>функция</a:t>
            </a:r>
            <a:r>
              <a:rPr lang="en-US" dirty="0"/>
              <a:t> </a:t>
            </a:r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доступна</a:t>
            </a:r>
            <a:r>
              <a:rPr lang="en-US" dirty="0"/>
              <a:t> </a:t>
            </a:r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all-flash.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Инфраструктура</a:t>
            </a:r>
            <a:r>
              <a:rPr lang="en-US" dirty="0"/>
              <a:t> </a:t>
            </a:r>
            <a:r>
              <a:rPr lang="en-US" dirty="0" err="1"/>
              <a:t>виртуальных</a:t>
            </a:r>
            <a:r>
              <a:rPr lang="en-US" dirty="0"/>
              <a:t> </a:t>
            </a:r>
            <a:r>
              <a:rPr lang="en-US" dirty="0" err="1"/>
              <a:t>рабочих</a:t>
            </a:r>
            <a:r>
              <a:rPr lang="en-US" dirty="0"/>
              <a:t> </a:t>
            </a:r>
            <a:r>
              <a:rPr lang="en-US" dirty="0" err="1"/>
              <a:t>столов</a:t>
            </a:r>
            <a:r>
              <a:rPr lang="en-US" dirty="0"/>
              <a:t> (VDI) </a:t>
            </a:r>
            <a:r>
              <a:rPr lang="en-US" dirty="0" err="1"/>
              <a:t>является</a:t>
            </a:r>
            <a:r>
              <a:rPr lang="en-US" dirty="0"/>
              <a:t> </a:t>
            </a:r>
            <a:r>
              <a:rPr lang="en-US" dirty="0" err="1"/>
              <a:t>распространенным</a:t>
            </a:r>
            <a:r>
              <a:rPr lang="en-US" dirty="0"/>
              <a:t> </a:t>
            </a:r>
            <a:r>
              <a:rPr lang="en-US" dirty="0" err="1"/>
              <a:t>примером</a:t>
            </a:r>
            <a:r>
              <a:rPr lang="en-US" dirty="0"/>
              <a:t> </a:t>
            </a:r>
            <a:r>
              <a:rPr lang="en-US" dirty="0" err="1"/>
              <a:t>дедупликации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VDI </a:t>
            </a:r>
            <a:r>
              <a:rPr lang="en-US" dirty="0" err="1"/>
              <a:t>создает</a:t>
            </a:r>
            <a:r>
              <a:rPr lang="en-US" dirty="0"/>
              <a:t> </a:t>
            </a:r>
            <a:r>
              <a:rPr lang="en-US" dirty="0" err="1"/>
              <a:t>виртуальные</a:t>
            </a:r>
            <a:r>
              <a:rPr lang="en-US" dirty="0"/>
              <a:t> </a:t>
            </a:r>
            <a:r>
              <a:rPr lang="en-US" dirty="0" err="1"/>
              <a:t>образы</a:t>
            </a:r>
            <a:r>
              <a:rPr lang="en-US" dirty="0"/>
              <a:t> </a:t>
            </a:r>
            <a:r>
              <a:rPr lang="en-US" dirty="0" err="1"/>
              <a:t>на</a:t>
            </a:r>
          </a:p>
          <a:p>
            <a:r>
              <a:rPr lang="en-US" dirty="0" err="1"/>
              <a:t>устройстве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которые</a:t>
            </a:r>
            <a:r>
              <a:rPr lang="en-US" dirty="0"/>
              <a:t> </a:t>
            </a:r>
            <a:r>
              <a:rPr lang="en-US" dirty="0" err="1"/>
              <a:t>содержат</a:t>
            </a:r>
            <a:r>
              <a:rPr lang="en-US" dirty="0"/>
              <a:t> </a:t>
            </a:r>
            <a:r>
              <a:rPr lang="en-US" dirty="0" err="1"/>
              <a:t>большой</a:t>
            </a:r>
            <a:r>
              <a:rPr lang="en-US" dirty="0"/>
              <a:t> </a:t>
            </a:r>
            <a:r>
              <a:rPr lang="en-US" dirty="0" err="1"/>
              <a:t>объем</a:t>
            </a:r>
            <a:r>
              <a:rPr lang="en-US" dirty="0"/>
              <a:t> </a:t>
            </a:r>
            <a:r>
              <a:rPr lang="en-US" dirty="0" err="1"/>
              <a:t>дублирующихся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быстро</a:t>
            </a:r>
            <a:r>
              <a:rPr lang="en-US" dirty="0"/>
              <a:t> </a:t>
            </a:r>
            <a:r>
              <a:rPr lang="en-US" dirty="0" err="1"/>
              <a:t>приводит</a:t>
            </a:r>
            <a:r>
              <a:rPr lang="en-US" dirty="0"/>
              <a:t> к </a:t>
            </a:r>
            <a:r>
              <a:rPr lang="en-US" dirty="0" err="1"/>
              <a:t>нехватке</a:t>
            </a:r>
            <a:r>
              <a:rPr lang="en-US" dirty="0"/>
              <a:t> </a:t>
            </a:r>
            <a:r>
              <a:rPr lang="en-US" dirty="0" err="1"/>
              <a:t>места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Дедупликация</a:t>
            </a:r>
            <a:r>
              <a:rPr lang="en-US" dirty="0"/>
              <a:t> </a:t>
            </a:r>
            <a:r>
              <a:rPr lang="en-US" dirty="0" err="1"/>
              <a:t>удаляет</a:t>
            </a:r>
            <a:r>
              <a:rPr lang="en-US" dirty="0"/>
              <a:t> </a:t>
            </a:r>
            <a:r>
              <a:rPr lang="en-US" dirty="0" err="1"/>
              <a:t>дублирующиеся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образами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освободить</a:t>
            </a:r>
            <a:r>
              <a:rPr lang="en-US" dirty="0"/>
              <a:t> </a:t>
            </a:r>
            <a:r>
              <a:rPr lang="en-US" dirty="0" err="1"/>
              <a:t>ресурсы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большего</a:t>
            </a:r>
            <a:r>
              <a:rPr lang="en-US" dirty="0"/>
              <a:t> </a:t>
            </a:r>
            <a:r>
              <a:rPr lang="en-US" dirty="0" err="1"/>
              <a:t>количества</a:t>
            </a:r>
            <a:r>
              <a:rPr lang="en-US" dirty="0"/>
              <a:t> </a:t>
            </a:r>
            <a:r>
              <a:rPr lang="en-US" dirty="0" err="1"/>
              <a:t>служебных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403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Compression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b="1" err="1">
                <a:solidFill>
                  <a:srgbClr val="0F1115"/>
                </a:solidFill>
              </a:rPr>
              <a:t>Сжатие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данных</a:t>
            </a:r>
            <a:r>
              <a:rPr lang="en-US" b="1">
                <a:solidFill>
                  <a:srgbClr val="0F1115"/>
                </a:solidFill>
              </a:rPr>
              <a:t> (Compression)</a:t>
            </a:r>
            <a:r>
              <a:rPr lang="en-US">
                <a:solidFill>
                  <a:srgbClr val="0F1115"/>
                </a:solidFill>
              </a:rPr>
              <a:t> 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технология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уменьшает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физический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объем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путем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перекодирования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без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потери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информации</a:t>
            </a:r>
            <a:r>
              <a:rPr lang="en-US">
                <a:solidFill>
                  <a:srgbClr val="0F1115"/>
                </a:solidFill>
              </a:rPr>
              <a:t>. В </a:t>
            </a:r>
            <a:r>
              <a:rPr lang="en-US" err="1">
                <a:solidFill>
                  <a:srgbClr val="0F1115"/>
                </a:solidFill>
              </a:rPr>
              <a:t>отличие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дедупликации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убирает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повторяющиеся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блоки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сжатие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работает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внутри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отдельного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блока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находя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устраняя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избыточность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уровне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шаблонов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кодов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Как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это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работает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Исходные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обрабатываются</a:t>
            </a:r>
            <a:r>
              <a:rPr lang="en-US">
                <a:solidFill>
                  <a:srgbClr val="0F1115"/>
                </a:solidFill>
              </a:rPr>
              <a:t> алгоритмом сжатия (например, Huffman Coding, LZ77), который находит повторяющиеся последовательности и заменяет их более короткими ссылками.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Полученный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уменьшенный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блок</a:t>
            </a:r>
            <a:r>
              <a:rPr lang="en-US">
                <a:solidFill>
                  <a:srgbClr val="0F1115"/>
                </a:solidFill>
              </a:rPr>
              <a:t> затем записывается на диск.</a:t>
            </a:r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Ключевые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моменты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Сжатие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часто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совместно</a:t>
            </a:r>
            <a:r>
              <a:rPr lang="en-US" b="1" dirty="0">
                <a:solidFill>
                  <a:srgbClr val="0F1115"/>
                </a:solidFill>
              </a:rPr>
              <a:t> с </a:t>
            </a:r>
            <a:r>
              <a:rPr lang="en-US" b="1" dirty="0" err="1">
                <a:solidFill>
                  <a:srgbClr val="0F1115"/>
                </a:solidFill>
              </a:rPr>
              <a:t>дедупликацией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максимального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эффекта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экономии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пространства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Типичные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сценарии</a:t>
            </a:r>
            <a:r>
              <a:rPr lang="en-US" dirty="0">
                <a:solidFill>
                  <a:srgbClr val="0F1115"/>
                </a:solidFill>
              </a:rPr>
              <a:t>: VDI, </a:t>
            </a:r>
            <a:r>
              <a:rPr lang="en-US" dirty="0" err="1">
                <a:solidFill>
                  <a:srgbClr val="0F1115"/>
                </a:solidFill>
              </a:rPr>
              <a:t>виртуальные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серверы</a:t>
            </a:r>
            <a:r>
              <a:rPr lang="en-US" dirty="0">
                <a:solidFill>
                  <a:srgbClr val="0F1115"/>
                </a:solidFill>
              </a:rPr>
              <a:t> (VSI), </a:t>
            </a:r>
            <a:r>
              <a:rPr lang="en-US" dirty="0" err="1">
                <a:solidFill>
                  <a:srgbClr val="0F1115"/>
                </a:solidFill>
              </a:rPr>
              <a:t>базы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файловые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сервисы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Важный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нюанс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SSD</a:t>
            </a:r>
            <a:r>
              <a:rPr lang="en-US" dirty="0">
                <a:solidFill>
                  <a:srgbClr val="0F1115"/>
                </a:solidFill>
              </a:rPr>
              <a:t>: </a:t>
            </a:r>
            <a:r>
              <a:rPr lang="en-US" b="1" dirty="0" err="1">
                <a:solidFill>
                  <a:srgbClr val="0F1115"/>
                </a:solidFill>
              </a:rPr>
              <a:t>Инлайн-сжатие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инлайн-дедупликация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уменьшает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объем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записываемых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флеш-память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продлевает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срок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ее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службы</a:t>
            </a:r>
            <a:r>
              <a:rPr lang="en-US" dirty="0">
                <a:solidFill>
                  <a:srgbClr val="0F1115"/>
                </a:solidFill>
              </a:rPr>
              <a:t>. В </a:t>
            </a:r>
            <a:r>
              <a:rPr lang="en-US" dirty="0" err="1">
                <a:solidFill>
                  <a:srgbClr val="0F1115"/>
                </a:solidFill>
              </a:rPr>
              <a:t>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время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сжатие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процессе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пост-обработки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наоборот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требует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дополнительных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чтения-записи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потенциально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сокращая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ресурс</a:t>
            </a:r>
            <a:r>
              <a:rPr lang="en-US" dirty="0">
                <a:solidFill>
                  <a:srgbClr val="0F1115"/>
                </a:solidFill>
              </a:rPr>
              <a:t> SSD».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Сжатие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второй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после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дедупликации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краеугольный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камень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эффективного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использования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дискового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пространства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позволяющий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хранить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значительно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больший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объем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полезной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информации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же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физическом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массиве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err="1"/>
              <a:t>Введение</a:t>
            </a:r>
            <a:r>
              <a:rPr lang="en-US" dirty="0"/>
              <a:t> в </a:t>
            </a:r>
            <a:r>
              <a:rPr lang="en-US" err="1"/>
              <a:t>сжатие</a:t>
            </a:r>
            <a:endParaRPr lang="en-US"/>
          </a:p>
          <a:p>
            <a:endParaRPr lang="en-US" dirty="0"/>
          </a:p>
          <a:p>
            <a:r>
              <a:rPr lang="en-US" dirty="0" err="1"/>
              <a:t>Сжатие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уменьшает</a:t>
            </a:r>
            <a:r>
              <a:rPr lang="en-US" dirty="0"/>
              <a:t> </a:t>
            </a:r>
            <a:r>
              <a:rPr lang="en-US" dirty="0" err="1"/>
              <a:t>занимаемое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счет</a:t>
            </a:r>
            <a:r>
              <a:rPr lang="en-US" dirty="0"/>
              <a:t> </a:t>
            </a:r>
            <a:r>
              <a:rPr lang="en-US" dirty="0" err="1"/>
              <a:t>переупорядочивания</a:t>
            </a:r>
            <a:r>
              <a:rPr lang="en-US" dirty="0"/>
              <a:t> и </a:t>
            </a:r>
            <a:r>
              <a:rPr lang="en-US" dirty="0" err="1"/>
              <a:t>сжатия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потери</a:t>
            </a:r>
            <a:r>
              <a:rPr lang="en-US" dirty="0"/>
              <a:t> </a:t>
            </a:r>
            <a:r>
              <a:rPr lang="en-US" dirty="0" err="1"/>
              <a:t>информации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повысить</a:t>
            </a:r>
            <a:r>
              <a:rPr lang="en-US" dirty="0"/>
              <a:t> </a:t>
            </a:r>
            <a:r>
              <a:rPr lang="en-US" dirty="0" err="1"/>
              <a:t>эффективность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передачи</a:t>
            </a:r>
            <a:r>
              <a:rPr lang="en-US" dirty="0"/>
              <a:t> и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сути</a:t>
            </a:r>
            <a:r>
              <a:rPr lang="en-US" dirty="0"/>
              <a:t>, </a:t>
            </a:r>
            <a:r>
              <a:rPr lang="en-US" dirty="0" err="1"/>
              <a:t>алгоритм</a:t>
            </a:r>
            <a:r>
              <a:rPr lang="en-US" dirty="0"/>
              <a:t> </a:t>
            </a:r>
            <a:r>
              <a:rPr lang="en-US" dirty="0" err="1"/>
              <a:t>сжатия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кодирует</a:t>
            </a:r>
            <a:r>
              <a:rPr lang="en-US" dirty="0"/>
              <a:t> </a:t>
            </a:r>
            <a:r>
              <a:rPr lang="en-US" dirty="0" err="1"/>
              <a:t>дублирующиеся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более</a:t>
            </a:r>
            <a:r>
              <a:rPr lang="en-US" dirty="0"/>
              <a:t> </a:t>
            </a:r>
            <a:r>
              <a:rPr lang="en-US" dirty="0" err="1"/>
              <a:t>простым</a:t>
            </a:r>
            <a:r>
              <a:rPr lang="en-US" dirty="0"/>
              <a:t> </a:t>
            </a:r>
            <a:r>
              <a:rPr lang="en-US" dirty="0" err="1"/>
              <a:t>способом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эффективно</a:t>
            </a:r>
            <a:r>
              <a:rPr lang="en-US" dirty="0"/>
              <a:t> </a:t>
            </a:r>
            <a:r>
              <a:rPr lang="en-US" dirty="0" err="1"/>
              <a:t>уменьшить</a:t>
            </a:r>
            <a:r>
              <a:rPr lang="en-US" dirty="0"/>
              <a:t> </a:t>
            </a:r>
            <a:r>
              <a:rPr lang="en-US" dirty="0" err="1"/>
              <a:t>размер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потери</a:t>
            </a:r>
            <a:r>
              <a:rPr lang="en-US" dirty="0"/>
              <a:t> </a:t>
            </a:r>
            <a:r>
              <a:rPr lang="en-US" dirty="0" err="1"/>
              <a:t>информации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Распространенные</a:t>
            </a:r>
            <a:r>
              <a:rPr lang="en-US" dirty="0"/>
              <a:t> </a:t>
            </a:r>
            <a:r>
              <a:rPr lang="en-US" dirty="0" err="1"/>
              <a:t>алгоритмы</a:t>
            </a:r>
            <a:r>
              <a:rPr lang="en-US" dirty="0"/>
              <a:t> </a:t>
            </a:r>
            <a:r>
              <a:rPr lang="en-US" dirty="0" err="1"/>
              <a:t>сжатия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включают</a:t>
            </a:r>
            <a:r>
              <a:rPr lang="en-US" dirty="0"/>
              <a:t> </a:t>
            </a:r>
            <a:r>
              <a:rPr lang="en-US" dirty="0" err="1"/>
              <a:t>кодирование</a:t>
            </a:r>
            <a:r>
              <a:rPr lang="en-US" dirty="0"/>
              <a:t> </a:t>
            </a:r>
            <a:r>
              <a:rPr lang="en-US" dirty="0" err="1"/>
              <a:t>Хаффмана</a:t>
            </a:r>
            <a:r>
              <a:rPr lang="en-US" dirty="0"/>
              <a:t>, LZ77, </a:t>
            </a:r>
            <a:r>
              <a:rPr lang="en-US" dirty="0" err="1"/>
              <a:t>Райса</a:t>
            </a:r>
            <a:r>
              <a:rPr lang="en-US" dirty="0"/>
              <a:t> и </a:t>
            </a:r>
            <a:r>
              <a:rPr lang="en-US" dirty="0" err="1"/>
              <a:t>кодирование</a:t>
            </a:r>
            <a:r>
              <a:rPr lang="en-US" dirty="0"/>
              <a:t> </a:t>
            </a:r>
            <a:r>
              <a:rPr lang="en-US" dirty="0" err="1"/>
              <a:t>длины</a:t>
            </a:r>
            <a:r>
              <a:rPr lang="en-US" dirty="0"/>
              <a:t> </a:t>
            </a:r>
            <a:r>
              <a:rPr lang="en-US" dirty="0" err="1"/>
              <a:t>серии</a:t>
            </a:r>
            <a:r>
              <a:rPr lang="en-US" dirty="0"/>
              <a:t> (RLE).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Сжатие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часто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вместе</a:t>
            </a:r>
            <a:r>
              <a:rPr lang="en-US" dirty="0"/>
              <a:t> с </a:t>
            </a:r>
            <a:r>
              <a:rPr lang="en-US" dirty="0" err="1"/>
              <a:t>дедупликацией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VDI, </a:t>
            </a:r>
            <a:r>
              <a:rPr lang="en-US" dirty="0" err="1"/>
              <a:t>инфраструктуры</a:t>
            </a:r>
            <a:r>
              <a:rPr lang="en-US" dirty="0"/>
              <a:t> </a:t>
            </a:r>
            <a:r>
              <a:rPr lang="en-US" dirty="0" err="1"/>
              <a:t>виртуальных</a:t>
            </a:r>
            <a:r>
              <a:rPr lang="en-US" dirty="0"/>
              <a:t> </a:t>
            </a:r>
            <a:r>
              <a:rPr lang="en-US" dirty="0" err="1"/>
              <a:t>серверов</a:t>
            </a:r>
            <a:r>
              <a:rPr lang="en-US" dirty="0"/>
              <a:t> (VSI), </a:t>
            </a:r>
            <a:r>
              <a:rPr lang="en-US" dirty="0" err="1"/>
              <a:t>баз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разработки</a:t>
            </a:r>
            <a:r>
              <a:rPr lang="en-US" dirty="0"/>
              <a:t> и </a:t>
            </a:r>
            <a:r>
              <a:rPr lang="en-US" dirty="0" err="1"/>
              <a:t>тестирования</a:t>
            </a:r>
            <a:r>
              <a:rPr lang="en-US" dirty="0"/>
              <a:t>, а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r>
              <a:rPr lang="en-US" dirty="0" err="1"/>
              <a:t>файловых</a:t>
            </a:r>
            <a:r>
              <a:rPr lang="en-US" dirty="0"/>
              <a:t> </a:t>
            </a:r>
            <a:r>
              <a:rPr lang="en-US" dirty="0" err="1"/>
              <a:t>служб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Встроенная</a:t>
            </a:r>
            <a:r>
              <a:rPr lang="en-US" dirty="0"/>
              <a:t> </a:t>
            </a:r>
            <a:r>
              <a:rPr lang="en-US" dirty="0" err="1"/>
              <a:t>дедупликация</a:t>
            </a:r>
            <a:r>
              <a:rPr lang="en-US" dirty="0"/>
              <a:t> и </a:t>
            </a:r>
            <a:r>
              <a:rPr lang="en-US" dirty="0" err="1"/>
              <a:t>сжатие</a:t>
            </a:r>
            <a:r>
              <a:rPr lang="en-US" dirty="0"/>
              <a:t> </a:t>
            </a:r>
            <a:r>
              <a:rPr lang="en-US" dirty="0" err="1"/>
              <a:t>уменьшают</a:t>
            </a:r>
            <a:r>
              <a:rPr lang="en-US" dirty="0"/>
              <a:t> </a:t>
            </a:r>
            <a:r>
              <a:rPr lang="en-US" dirty="0" err="1"/>
              <a:t>объем</a:t>
            </a:r>
            <a:r>
              <a:rPr lang="en-US" dirty="0"/>
              <a:t> </a:t>
            </a:r>
            <a:r>
              <a:rPr lang="en-US" dirty="0" err="1"/>
              <a:t>записываемых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помогает</a:t>
            </a:r>
            <a:r>
              <a:rPr lang="en-US" dirty="0"/>
              <a:t> </a:t>
            </a:r>
            <a:r>
              <a:rPr lang="en-US" dirty="0" err="1"/>
              <a:t>продлить</a:t>
            </a:r>
            <a:r>
              <a:rPr lang="en-US" dirty="0"/>
              <a:t> </a:t>
            </a:r>
            <a:r>
              <a:rPr lang="en-US" dirty="0" err="1"/>
              <a:t>срок</a:t>
            </a:r>
            <a:r>
              <a:rPr lang="en-US" dirty="0"/>
              <a:t> </a:t>
            </a:r>
            <a:r>
              <a:rPr lang="en-US" dirty="0" err="1"/>
              <a:t>службы</a:t>
            </a:r>
            <a:r>
              <a:rPr lang="en-US" dirty="0"/>
              <a:t> SSD. </a:t>
            </a:r>
            <a:r>
              <a:rPr lang="en-US" dirty="0" err="1"/>
              <a:t>Напротив</a:t>
            </a:r>
            <a:r>
              <a:rPr lang="en-US" dirty="0"/>
              <a:t>, </a:t>
            </a:r>
            <a:r>
              <a:rPr lang="en-US" dirty="0" err="1"/>
              <a:t>постпроцессная</a:t>
            </a:r>
            <a:r>
              <a:rPr lang="en-US" dirty="0"/>
              <a:t> </a:t>
            </a:r>
            <a:r>
              <a:rPr lang="en-US" dirty="0" err="1"/>
              <a:t>дедупликация</a:t>
            </a:r>
            <a:r>
              <a:rPr lang="en-US" dirty="0"/>
              <a:t> и </a:t>
            </a:r>
            <a:r>
              <a:rPr lang="en-US" dirty="0" err="1"/>
              <a:t>сжатие</a:t>
            </a:r>
            <a:r>
              <a:rPr lang="en-US" dirty="0"/>
              <a:t> </a:t>
            </a:r>
            <a:r>
              <a:rPr lang="en-US" dirty="0" err="1"/>
              <a:t>требуют</a:t>
            </a:r>
            <a:r>
              <a:rPr lang="en-US" dirty="0"/>
              <a:t> </a:t>
            </a:r>
            <a:r>
              <a:rPr lang="en-US" dirty="0" err="1"/>
              <a:t>дальнейшего</a:t>
            </a:r>
            <a:r>
              <a:rPr lang="en-US" dirty="0"/>
              <a:t> </a:t>
            </a:r>
            <a:r>
              <a:rPr lang="en-US" dirty="0" err="1"/>
              <a:t>чтения</a:t>
            </a:r>
            <a:r>
              <a:rPr lang="en-US" dirty="0"/>
              <a:t> и </a:t>
            </a:r>
            <a:r>
              <a:rPr lang="en-US" dirty="0" err="1"/>
              <a:t>записи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диске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сократить</a:t>
            </a:r>
            <a:r>
              <a:rPr lang="en-US" dirty="0"/>
              <a:t> </a:t>
            </a:r>
            <a:r>
              <a:rPr lang="en-US" dirty="0" err="1"/>
              <a:t>срок</a:t>
            </a:r>
            <a:r>
              <a:rPr lang="en-US" dirty="0"/>
              <a:t> </a:t>
            </a:r>
            <a:r>
              <a:rPr lang="en-US" dirty="0" err="1"/>
              <a:t>службы</a:t>
            </a:r>
            <a:r>
              <a:rPr lang="en-US" dirty="0"/>
              <a:t> SSD.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300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Migration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b="1" err="1">
                <a:solidFill>
                  <a:srgbClr val="0F1115"/>
                </a:solidFill>
              </a:rPr>
              <a:t>Миграция</a:t>
            </a:r>
            <a:r>
              <a:rPr lang="en-US" b="1">
                <a:solidFill>
                  <a:srgbClr val="0F1115"/>
                </a:solidFill>
              </a:rPr>
              <a:t> (Migration)</a:t>
            </a:r>
            <a:r>
              <a:rPr lang="en-US">
                <a:solidFill>
                  <a:srgbClr val="0F1115"/>
                </a:solidFill>
              </a:rPr>
              <a:t> 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функция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позволяет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перенести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все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данные</a:t>
            </a:r>
            <a:r>
              <a:rPr lang="en-US" b="1">
                <a:solidFill>
                  <a:srgbClr val="0F1115"/>
                </a:solidFill>
              </a:rPr>
              <a:t> с </a:t>
            </a:r>
            <a:r>
              <a:rPr lang="en-US" b="1" err="1">
                <a:solidFill>
                  <a:srgbClr val="0F1115"/>
                </a:solidFill>
              </a:rPr>
              <a:t>исходного</a:t>
            </a:r>
            <a:r>
              <a:rPr lang="en-US" b="1">
                <a:solidFill>
                  <a:srgbClr val="0F1115"/>
                </a:solidFill>
              </a:rPr>
              <a:t> LUN </a:t>
            </a:r>
            <a:r>
              <a:rPr lang="en-US" b="1" err="1">
                <a:solidFill>
                  <a:srgbClr val="0F1115"/>
                </a:solidFill>
              </a:rPr>
              <a:t>на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целевой</a:t>
            </a:r>
            <a:r>
              <a:rPr lang="en-US" b="1">
                <a:solidFill>
                  <a:srgbClr val="0F1115"/>
                </a:solidFill>
              </a:rPr>
              <a:t> LUN </a:t>
            </a:r>
            <a:r>
              <a:rPr lang="en-US" b="1" err="1">
                <a:solidFill>
                  <a:srgbClr val="0F1115"/>
                </a:solidFill>
              </a:rPr>
              <a:t>без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прерывания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работы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приложений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После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завершения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переноса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целевой</a:t>
            </a:r>
            <a:r>
              <a:rPr lang="en-US">
                <a:solidFill>
                  <a:srgbClr val="0F1115"/>
                </a:solidFill>
              </a:rPr>
              <a:t> LUN </a:t>
            </a:r>
            <a:r>
              <a:rPr lang="en-US" err="1">
                <a:solidFill>
                  <a:srgbClr val="0F1115"/>
                </a:solidFill>
              </a:rPr>
              <a:t>полностью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принимает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себя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работу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исходного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Процесс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миграции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Создание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пары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миграции</a:t>
            </a:r>
            <a:r>
              <a:rPr lang="en-US">
                <a:solidFill>
                  <a:srgbClr val="0F1115"/>
                </a:solidFill>
              </a:rPr>
              <a:t>: Исходный и </a:t>
            </a:r>
            <a:r>
              <a:rPr lang="en-US" err="1">
                <a:solidFill>
                  <a:srgbClr val="0F1115"/>
                </a:solidFill>
              </a:rPr>
              <a:t>целевой</a:t>
            </a:r>
            <a:r>
              <a:rPr lang="en-US">
                <a:solidFill>
                  <a:srgbClr val="0F1115"/>
                </a:solidFill>
              </a:rPr>
              <a:t> LUN </a:t>
            </a:r>
            <a:r>
              <a:rPr lang="en-US" err="1">
                <a:solidFill>
                  <a:srgbClr val="0F1115"/>
                </a:solidFill>
              </a:rPr>
              <a:t>связываются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пару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Начальное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копирование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Система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начинает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фоновое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копирование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всех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Синхронизация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изменений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Пока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идет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копирование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все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новые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записи</a:t>
            </a:r>
            <a:r>
              <a:rPr lang="en-US">
                <a:solidFill>
                  <a:srgbClr val="0F1115"/>
                </a:solidFill>
              </a:rPr>
              <a:t> (I/O)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исходный</a:t>
            </a:r>
            <a:r>
              <a:rPr lang="en-US">
                <a:solidFill>
                  <a:srgbClr val="0F1115"/>
                </a:solidFill>
              </a:rPr>
              <a:t> LUN </a:t>
            </a:r>
            <a:r>
              <a:rPr lang="en-US" err="1">
                <a:solidFill>
                  <a:srgbClr val="0F1115"/>
                </a:solidFill>
              </a:rPr>
              <a:t>фиксируются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журнале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также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переносятся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целевой</a:t>
            </a:r>
            <a:r>
              <a:rPr lang="en-US">
                <a:solidFill>
                  <a:srgbClr val="0F1115"/>
                </a:solidFill>
              </a:rPr>
              <a:t> LUN.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Разделение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пары</a:t>
            </a:r>
            <a:r>
              <a:rPr lang="en-US" b="1">
                <a:solidFill>
                  <a:srgbClr val="0F1115"/>
                </a:solidFill>
              </a:rPr>
              <a:t> (Split)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После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полной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синхронизации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пара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разрывается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Происходит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обмен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идентификаторами</a:t>
            </a:r>
            <a:r>
              <a:rPr lang="en-US">
                <a:solidFill>
                  <a:srgbClr val="0F1115"/>
                </a:solidFill>
              </a:rPr>
              <a:t>, и </a:t>
            </a:r>
            <a:r>
              <a:rPr lang="en-US" err="1">
                <a:solidFill>
                  <a:srgbClr val="0F1115"/>
                </a:solidFill>
              </a:rPr>
              <a:t>хост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начинает</a:t>
            </a:r>
            <a:r>
              <a:rPr lang="en-US">
                <a:solidFill>
                  <a:srgbClr val="0F1115"/>
                </a:solidFill>
              </a:rPr>
              <a:t> "</a:t>
            </a:r>
            <a:r>
              <a:rPr lang="en-US" err="1">
                <a:solidFill>
                  <a:srgbClr val="0F1115"/>
                </a:solidFill>
              </a:rPr>
              <a:t>видеть</a:t>
            </a:r>
            <a:r>
              <a:rPr lang="en-US">
                <a:solidFill>
                  <a:srgbClr val="0F1115"/>
                </a:solidFill>
              </a:rPr>
              <a:t>" </a:t>
            </a:r>
            <a:r>
              <a:rPr lang="en-US" err="1">
                <a:solidFill>
                  <a:srgbClr val="0F1115"/>
                </a:solidFill>
              </a:rPr>
              <a:t>целевой</a:t>
            </a:r>
            <a:r>
              <a:rPr lang="en-US">
                <a:solidFill>
                  <a:srgbClr val="0F1115"/>
                </a:solidFill>
              </a:rPr>
              <a:t> LUN </a:t>
            </a:r>
            <a:r>
              <a:rPr lang="en-US" err="1">
                <a:solidFill>
                  <a:srgbClr val="0F1115"/>
                </a:solidFill>
              </a:rPr>
              <a:t>вместо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исходного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Весь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процесс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приложения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происходит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незаметно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err="1">
                <a:solidFill>
                  <a:srgbClr val="0F1115"/>
                </a:solidFill>
              </a:rPr>
              <a:t>Эта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функция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критически</a:t>
            </a:r>
            <a:r>
              <a:rPr lang="en-US">
                <a:solidFill>
                  <a:srgbClr val="0F1115"/>
                </a:solidFill>
              </a:rPr>
              <a:t> важна для: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Апгрейда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старых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массивов</a:t>
            </a:r>
            <a:r>
              <a:rPr lang="en-US">
                <a:solidFill>
                  <a:srgbClr val="0F1115"/>
                </a:solidFill>
              </a:rPr>
              <a:t> на новые.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Балансировки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нагрузки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между</a:t>
            </a:r>
            <a:r>
              <a:rPr lang="en-US">
                <a:solidFill>
                  <a:srgbClr val="0F1115"/>
                </a:solidFill>
              </a:rPr>
              <a:t> разными системами хранения.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err="1">
                <a:solidFill>
                  <a:srgbClr val="0F1115"/>
                </a:solidFill>
              </a:rPr>
              <a:t>Перемещения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данных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между</a:t>
            </a:r>
            <a:r>
              <a:rPr lang="en-US">
                <a:solidFill>
                  <a:srgbClr val="0F1115"/>
                </a:solidFill>
              </a:rPr>
              <a:t> разными типами дисков (например, с HDD на SSD)».</a:t>
            </a:r>
            <a:endParaRPr lang="en-US"/>
          </a:p>
          <a:p>
            <a:r>
              <a:rPr lang="en-US" i="1" err="1">
                <a:solidFill>
                  <a:srgbClr val="0F1115"/>
                </a:solidFill>
              </a:rPr>
              <a:t>Вывод</a:t>
            </a:r>
            <a:r>
              <a:rPr lang="en-US" i="1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Миграция</a:t>
            </a:r>
            <a:r>
              <a:rPr lang="en-US" b="1">
                <a:solidFill>
                  <a:srgbClr val="0F1115"/>
                </a:solidFill>
              </a:rPr>
              <a:t> в </a:t>
            </a:r>
            <a:r>
              <a:rPr lang="en-US" b="1" err="1">
                <a:solidFill>
                  <a:srgbClr val="0F1115"/>
                </a:solidFill>
              </a:rPr>
              <a:t>реальном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времени</a:t>
            </a:r>
            <a:r>
              <a:rPr lang="en-US" b="1">
                <a:solidFill>
                  <a:srgbClr val="0F1115"/>
                </a:solidFill>
              </a:rPr>
              <a:t> — </a:t>
            </a:r>
            <a:r>
              <a:rPr lang="en-US" b="1" err="1">
                <a:solidFill>
                  <a:srgbClr val="0F1115"/>
                </a:solidFill>
              </a:rPr>
              <a:t>это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мощный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инструмент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для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жизненного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цикла</a:t>
            </a:r>
            <a:r>
              <a:rPr lang="en-US" b="1">
                <a:solidFill>
                  <a:srgbClr val="0F1115"/>
                </a:solidFill>
              </a:rPr>
              <a:t> ИТ-</a:t>
            </a:r>
            <a:r>
              <a:rPr lang="en-US" b="1" err="1">
                <a:solidFill>
                  <a:srgbClr val="0F1115"/>
                </a:solidFill>
              </a:rPr>
              <a:t>инфраструктуры</a:t>
            </a:r>
            <a:r>
              <a:rPr lang="en-US" b="1">
                <a:solidFill>
                  <a:srgbClr val="0F1115"/>
                </a:solidFill>
              </a:rPr>
              <a:t>, </a:t>
            </a:r>
            <a:r>
              <a:rPr lang="en-US" b="1" err="1">
                <a:solidFill>
                  <a:srgbClr val="0F1115"/>
                </a:solidFill>
              </a:rPr>
              <a:t>позволяющий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проводить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модернизацию</a:t>
            </a:r>
            <a:r>
              <a:rPr lang="en-US" b="1">
                <a:solidFill>
                  <a:srgbClr val="0F1115"/>
                </a:solidFill>
              </a:rPr>
              <a:t> и </a:t>
            </a:r>
            <a:r>
              <a:rPr lang="en-US" b="1" err="1">
                <a:solidFill>
                  <a:srgbClr val="0F1115"/>
                </a:solidFill>
              </a:rPr>
              <a:t>перераспределение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ресурсов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хранения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прозрачно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для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бизнес-сервисов</a:t>
            </a:r>
            <a:r>
              <a:rPr lang="en-US" b="1">
                <a:solidFill>
                  <a:srgbClr val="0F1115"/>
                </a:solidFill>
              </a:rPr>
              <a:t>, 24/7.</a:t>
            </a:r>
            <a:endParaRPr lang="en-US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err="1"/>
              <a:t>Введение</a:t>
            </a:r>
            <a:r>
              <a:rPr lang="en-US" dirty="0"/>
              <a:t> в </a:t>
            </a:r>
            <a:r>
              <a:rPr lang="en-US" err="1"/>
              <a:t>миграцию</a:t>
            </a:r>
            <a:endParaRPr lang="en-US"/>
          </a:p>
          <a:p>
            <a:endParaRPr lang="en-US" dirty="0"/>
          </a:p>
          <a:p>
            <a:r>
              <a:rPr lang="en-US" dirty="0" err="1"/>
              <a:t>Эта</a:t>
            </a:r>
            <a:r>
              <a:rPr lang="en-US" dirty="0"/>
              <a:t> </a:t>
            </a:r>
            <a:r>
              <a:rPr lang="en-US" dirty="0" err="1"/>
              <a:t>функция</a:t>
            </a:r>
            <a:r>
              <a:rPr lang="en-US" dirty="0"/>
              <a:t> </a:t>
            </a:r>
            <a:r>
              <a:rPr lang="en-US" dirty="0" err="1"/>
              <a:t>имеет</a:t>
            </a:r>
            <a:r>
              <a:rPr lang="en-US" dirty="0"/>
              <a:t> </a:t>
            </a:r>
            <a:r>
              <a:rPr lang="en-US" dirty="0" err="1"/>
              <a:t>решающее</a:t>
            </a:r>
            <a:r>
              <a:rPr lang="en-US" dirty="0"/>
              <a:t> </a:t>
            </a:r>
            <a:r>
              <a:rPr lang="en-US" dirty="0" err="1"/>
              <a:t>значение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миграции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сервисов</a:t>
            </a:r>
            <a:r>
              <a:rPr lang="en-US" dirty="0"/>
              <a:t>. </a:t>
            </a:r>
            <a:r>
              <a:rPr lang="en-US" dirty="0" err="1"/>
              <a:t>Она</a:t>
            </a:r>
            <a:r>
              <a:rPr lang="en-US" dirty="0"/>
              <a:t> </a:t>
            </a:r>
            <a:r>
              <a:rPr lang="en-US" dirty="0" err="1"/>
              <a:t>переносит</a:t>
            </a:r>
            <a:r>
              <a:rPr lang="en-US" dirty="0"/>
              <a:t>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сервисов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исходном</a:t>
            </a:r>
            <a:r>
              <a:rPr lang="en-US" dirty="0"/>
              <a:t> LUN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целевой</a:t>
            </a:r>
            <a:r>
              <a:rPr lang="en-US" dirty="0"/>
              <a:t> LUN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прерывания</a:t>
            </a:r>
            <a:r>
              <a:rPr lang="en-US" dirty="0"/>
              <a:t> </a:t>
            </a:r>
            <a:r>
              <a:rPr lang="en-US" dirty="0" err="1"/>
              <a:t>работы</a:t>
            </a:r>
            <a:r>
              <a:rPr lang="en-US" dirty="0"/>
              <a:t> </a:t>
            </a:r>
            <a:r>
              <a:rPr lang="en-US" dirty="0" err="1"/>
              <a:t>хост-сервисов</a:t>
            </a:r>
            <a:r>
              <a:rPr lang="en-US" dirty="0"/>
              <a:t>. </a:t>
            </a:r>
            <a:r>
              <a:rPr lang="en-US" dirty="0" err="1"/>
              <a:t>Затем</a:t>
            </a:r>
            <a:r>
              <a:rPr lang="en-US" dirty="0"/>
              <a:t> </a:t>
            </a:r>
            <a:r>
              <a:rPr lang="en-US" dirty="0" err="1"/>
              <a:t>целевой</a:t>
            </a:r>
            <a:r>
              <a:rPr lang="en-US" dirty="0"/>
              <a:t> LUN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полностью</a:t>
            </a:r>
            <a:r>
              <a:rPr lang="en-US" dirty="0"/>
              <a:t> </a:t>
            </a:r>
            <a:r>
              <a:rPr lang="en-US" dirty="0" err="1"/>
              <a:t>взять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себя</a:t>
            </a:r>
            <a:r>
              <a:rPr lang="en-US" dirty="0"/>
              <a:t> </a:t>
            </a:r>
            <a:r>
              <a:rPr lang="en-US" dirty="0" err="1"/>
              <a:t>управление</a:t>
            </a:r>
            <a:r>
              <a:rPr lang="en-US" dirty="0"/>
              <a:t> </a:t>
            </a:r>
            <a:r>
              <a:rPr lang="en-US" dirty="0" err="1"/>
              <a:t>исходным</a:t>
            </a:r>
            <a:r>
              <a:rPr lang="en-US" dirty="0"/>
              <a:t> LUN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запуска</a:t>
            </a:r>
            <a:r>
              <a:rPr lang="en-US" dirty="0"/>
              <a:t> </a:t>
            </a:r>
            <a:r>
              <a:rPr lang="en-US" dirty="0" err="1"/>
              <a:t>сервисов</a:t>
            </a:r>
            <a:r>
              <a:rPr lang="en-US" dirty="0"/>
              <a:t> </a:t>
            </a: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завершения</a:t>
            </a:r>
            <a:r>
              <a:rPr lang="en-US" dirty="0"/>
              <a:t> </a:t>
            </a:r>
            <a:r>
              <a:rPr lang="en-US" dirty="0" err="1"/>
              <a:t>репликации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Функция </a:t>
            </a:r>
            <a:r>
              <a:rPr lang="en-US" dirty="0" err="1"/>
              <a:t>миграции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направлена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миграцию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одного</a:t>
            </a:r>
            <a:r>
              <a:rPr lang="en-US" dirty="0"/>
              <a:t> </a:t>
            </a:r>
            <a:r>
              <a:rPr lang="en-US" dirty="0" err="1"/>
              <a:t>физического</a:t>
            </a:r>
            <a:r>
              <a:rPr lang="en-US" dirty="0"/>
              <a:t> </a:t>
            </a:r>
            <a:r>
              <a:rPr lang="en-US" dirty="0" err="1"/>
              <a:t>пространства</a:t>
            </a:r>
            <a:r>
              <a:rPr lang="en-US" dirty="0"/>
              <a:t> в </a:t>
            </a:r>
            <a:r>
              <a:rPr lang="en-US" dirty="0" err="1"/>
              <a:t>другое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хост</a:t>
            </a:r>
            <a:r>
              <a:rPr lang="en-US" dirty="0"/>
              <a:t> </a:t>
            </a:r>
            <a:r>
              <a:rPr lang="en-US" dirty="0" err="1"/>
              <a:t>мог</a:t>
            </a:r>
            <a:r>
              <a:rPr lang="en-US" dirty="0"/>
              <a:t> </a:t>
            </a:r>
            <a:r>
              <a:rPr lang="en-US" dirty="0" err="1"/>
              <a:t>читать</a:t>
            </a:r>
            <a:r>
              <a:rPr lang="en-US" dirty="0"/>
              <a:t> и </a:t>
            </a:r>
            <a:r>
              <a:rPr lang="en-US" dirty="0" err="1"/>
              <a:t>записывать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в </a:t>
            </a:r>
            <a:r>
              <a:rPr lang="en-US" dirty="0" err="1"/>
              <a:t>новом</a:t>
            </a:r>
            <a:r>
              <a:rPr lang="en-US" dirty="0"/>
              <a:t> </a:t>
            </a:r>
            <a:r>
              <a:rPr lang="en-US" dirty="0" err="1"/>
              <a:t>пространстве</a:t>
            </a:r>
            <a:r>
              <a:rPr lang="en-US" dirty="0"/>
              <a:t> в </a:t>
            </a:r>
            <a:r>
              <a:rPr lang="en-US" dirty="0" err="1"/>
              <a:t>будущем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Синхронизация</a:t>
            </a:r>
            <a:r>
              <a:rPr lang="en-US" dirty="0"/>
              <a:t> </a:t>
            </a:r>
            <a:r>
              <a:rPr lang="en-US" dirty="0" err="1"/>
              <a:t>измененных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гарантирует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хост</a:t>
            </a:r>
            <a:r>
              <a:rPr lang="en-US" dirty="0"/>
              <a:t> </a:t>
            </a:r>
            <a:r>
              <a:rPr lang="en-US" dirty="0" err="1"/>
              <a:t>правильно</a:t>
            </a:r>
            <a:r>
              <a:rPr lang="en-US" dirty="0"/>
              <a:t> </a:t>
            </a:r>
            <a:r>
              <a:rPr lang="en-US" dirty="0" err="1"/>
              <a:t>записывает</a:t>
            </a:r>
            <a:r>
              <a:rPr lang="en-US" dirty="0"/>
              <a:t> </a:t>
            </a:r>
            <a:r>
              <a:rPr lang="en-US" dirty="0" err="1"/>
              <a:t>новые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в </a:t>
            </a:r>
            <a:r>
              <a:rPr lang="en-US" dirty="0" err="1"/>
              <a:t>новое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во</a:t>
            </a:r>
            <a:r>
              <a:rPr lang="en-US" dirty="0"/>
              <a:t> </a:t>
            </a:r>
            <a:r>
              <a:rPr lang="en-US" dirty="0" err="1"/>
              <a:t>время</a:t>
            </a:r>
            <a:r>
              <a:rPr lang="en-US" dirty="0"/>
              <a:t> </a:t>
            </a:r>
            <a:r>
              <a:rPr lang="en-US" dirty="0" err="1"/>
              <a:t>репликации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  <a:endParaRPr lang="en-US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Обмен</a:t>
            </a:r>
            <a:r>
              <a:rPr lang="en-US" dirty="0"/>
              <a:t> </a:t>
            </a:r>
            <a:r>
              <a:rPr lang="en-US" dirty="0" err="1"/>
              <a:t>информацией</a:t>
            </a:r>
            <a:r>
              <a:rPr lang="en-US" dirty="0"/>
              <a:t> LUN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хосту</a:t>
            </a:r>
            <a:r>
              <a:rPr lang="en-US" dirty="0"/>
              <a:t> </a:t>
            </a:r>
            <a:r>
              <a:rPr lang="en-US" dirty="0" err="1"/>
              <a:t>записывать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в </a:t>
            </a:r>
            <a:r>
              <a:rPr lang="en-US" dirty="0" err="1"/>
              <a:t>новое</a:t>
            </a:r>
            <a:r>
              <a:rPr lang="en-US" dirty="0"/>
              <a:t> </a:t>
            </a:r>
            <a:r>
              <a:rPr lang="en-US" dirty="0" err="1"/>
              <a:t>физическое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влияния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услуги</a:t>
            </a:r>
            <a:r>
              <a:rPr lang="en-US" dirty="0"/>
              <a:t> </a:t>
            </a: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завершения</a:t>
            </a:r>
            <a:r>
              <a:rPr lang="en-US" dirty="0"/>
              <a:t> </a:t>
            </a:r>
            <a:r>
              <a:rPr lang="en-US" dirty="0" err="1"/>
              <a:t>миграции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Эта</a:t>
            </a:r>
            <a:r>
              <a:rPr lang="en-US" dirty="0"/>
              <a:t> </a:t>
            </a:r>
            <a:r>
              <a:rPr lang="en-US" dirty="0" err="1"/>
              <a:t>функция</a:t>
            </a:r>
            <a:r>
              <a:rPr lang="en-US" dirty="0"/>
              <a:t> </a:t>
            </a:r>
            <a:r>
              <a:rPr lang="en-US" dirty="0" err="1"/>
              <a:t>часто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обновлении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улучшения</a:t>
            </a:r>
            <a:r>
              <a:rPr lang="en-US" dirty="0"/>
              <a:t> </a:t>
            </a:r>
            <a:r>
              <a:rPr lang="en-US" dirty="0" err="1"/>
              <a:t>производительности</a:t>
            </a:r>
            <a:r>
              <a:rPr lang="en-US" dirty="0"/>
              <a:t> </a:t>
            </a:r>
            <a:r>
              <a:rPr lang="en-US" dirty="0" err="1"/>
              <a:t>обслуживания</a:t>
            </a:r>
            <a:r>
              <a:rPr lang="en-US" dirty="0"/>
              <a:t>, </a:t>
            </a:r>
            <a:r>
              <a:rPr lang="en-US" dirty="0" err="1"/>
              <a:t>изменения</a:t>
            </a:r>
            <a:r>
              <a:rPr lang="en-US" dirty="0"/>
              <a:t> </a:t>
            </a:r>
            <a:r>
              <a:rPr lang="en-US" dirty="0" err="1"/>
              <a:t>свойств</a:t>
            </a:r>
            <a:r>
              <a:rPr lang="en-US" dirty="0"/>
              <a:t> LUN и </a:t>
            </a:r>
            <a:r>
              <a:rPr lang="en-US" dirty="0" err="1"/>
              <a:t>балансировки</a:t>
            </a:r>
            <a:endParaRPr lang="en-US" dirty="0"/>
          </a:p>
          <a:p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5101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LUN Virtualization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b="1" err="1">
                <a:solidFill>
                  <a:srgbClr val="0F1115"/>
                </a:solidFill>
              </a:rPr>
              <a:t>Виртуализация</a:t>
            </a:r>
            <a:r>
              <a:rPr lang="en-US" b="1">
                <a:solidFill>
                  <a:srgbClr val="0F1115"/>
                </a:solidFill>
              </a:rPr>
              <a:t> LUN</a:t>
            </a:r>
            <a:r>
              <a:rPr lang="en-US">
                <a:solidFill>
                  <a:srgbClr val="0F1115"/>
                </a:solidFill>
              </a:rPr>
              <a:t> 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технология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которая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позволяет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одной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системе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хранения</a:t>
            </a:r>
            <a:r>
              <a:rPr lang="en-US">
                <a:solidFill>
                  <a:srgbClr val="0F1115"/>
                </a:solidFill>
              </a:rPr>
              <a:t> («</a:t>
            </a:r>
            <a:r>
              <a:rPr lang="en-US" err="1">
                <a:solidFill>
                  <a:srgbClr val="0F1115"/>
                </a:solidFill>
              </a:rPr>
              <a:t>локальной</a:t>
            </a:r>
            <a:r>
              <a:rPr lang="en-US">
                <a:solidFill>
                  <a:srgbClr val="0F1115"/>
                </a:solidFill>
              </a:rPr>
              <a:t>») </a:t>
            </a:r>
            <a:r>
              <a:rPr lang="en-US" err="1">
                <a:solidFill>
                  <a:srgbClr val="0F1115"/>
                </a:solidFill>
              </a:rPr>
              <a:t>взять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под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управление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дисковое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пространство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физически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расположенное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другой</a:t>
            </a:r>
            <a:r>
              <a:rPr lang="en-US" b="1">
                <a:solidFill>
                  <a:srgbClr val="0F1115"/>
                </a:solidFill>
              </a:rPr>
              <a:t>, </a:t>
            </a:r>
            <a:r>
              <a:rPr lang="en-US" b="1" err="1">
                <a:solidFill>
                  <a:srgbClr val="0F1115"/>
                </a:solidFill>
              </a:rPr>
              <a:t>гетерогенной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системе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хранения</a:t>
            </a:r>
            <a:r>
              <a:rPr lang="en-US" b="1">
                <a:solidFill>
                  <a:srgbClr val="0F1115"/>
                </a:solidFill>
              </a:rPr>
              <a:t> (heterogeneous storage)</a:t>
            </a:r>
            <a:r>
              <a:rPr lang="en-US">
                <a:solidFill>
                  <a:srgbClr val="0F1115"/>
                </a:solidFill>
              </a:rPr>
              <a:t>. </a:t>
            </a:r>
            <a:r>
              <a:rPr lang="en-US" err="1">
                <a:solidFill>
                  <a:srgbClr val="0F1115"/>
                </a:solidFill>
              </a:rPr>
              <a:t>Проще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говоря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ваше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основное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хранилище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начинает</a:t>
            </a:r>
            <a:r>
              <a:rPr lang="en-US">
                <a:solidFill>
                  <a:srgbClr val="0F1115"/>
                </a:solidFill>
              </a:rPr>
              <a:t> "</a:t>
            </a:r>
            <a:r>
              <a:rPr lang="en-US" err="1">
                <a:solidFill>
                  <a:srgbClr val="0F1115"/>
                </a:solidFill>
              </a:rPr>
              <a:t>видеть</a:t>
            </a:r>
            <a:r>
              <a:rPr lang="en-US">
                <a:solidFill>
                  <a:srgbClr val="0F1115"/>
                </a:solidFill>
              </a:rPr>
              <a:t>" </a:t>
            </a:r>
            <a:r>
              <a:rPr lang="en-US" err="1">
                <a:solidFill>
                  <a:srgbClr val="0F1115"/>
                </a:solidFill>
              </a:rPr>
              <a:t>внешние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диски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как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свои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собственные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работает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Физическое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подключение</a:t>
            </a:r>
            <a:r>
              <a:rPr lang="en-US" dirty="0">
                <a:solidFill>
                  <a:srgbClr val="0F1115"/>
                </a:solidFill>
              </a:rPr>
              <a:t>: Гетерогенное </a:t>
            </a:r>
            <a:r>
              <a:rPr lang="en-US" dirty="0" err="1">
                <a:solidFill>
                  <a:srgbClr val="0F1115"/>
                </a:solidFill>
              </a:rPr>
              <a:t>хранилище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подключается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локальному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SAN.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Логическое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отображение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Локальное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хранилище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видит</a:t>
            </a:r>
            <a:r>
              <a:rPr lang="en-US" dirty="0">
                <a:solidFill>
                  <a:srgbClr val="0F1115"/>
                </a:solidFill>
              </a:rPr>
              <a:t>" LUN с </a:t>
            </a:r>
            <a:r>
              <a:rPr lang="en-US" dirty="0" err="1">
                <a:solidFill>
                  <a:srgbClr val="0F1115"/>
                </a:solidFill>
              </a:rPr>
              <a:t>внешнего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массива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создает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собственный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виртуальный</a:t>
            </a:r>
            <a:r>
              <a:rPr lang="en-US" b="1" dirty="0">
                <a:solidFill>
                  <a:srgbClr val="0F1115"/>
                </a:solidFill>
              </a:rPr>
              <a:t> LUN (external LUN)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Предоставление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доступа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Этот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виртуальный</a:t>
            </a:r>
            <a:r>
              <a:rPr lang="en-US" dirty="0">
                <a:solidFill>
                  <a:srgbClr val="0F1115"/>
                </a:solidFill>
              </a:rPr>
              <a:t> LUN </a:t>
            </a:r>
            <a:r>
              <a:rPr lang="en-US" dirty="0" err="1">
                <a:solidFill>
                  <a:srgbClr val="0F1115"/>
                </a:solidFill>
              </a:rPr>
              <a:t>мапится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application server.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выглядит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обычный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локального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</a:t>
            </a:r>
            <a:r>
              <a:rPr lang="en-US" dirty="0">
                <a:solidFill>
                  <a:srgbClr val="0F1115"/>
                </a:solidFill>
              </a:rPr>
              <a:t>, и </a:t>
            </a:r>
            <a:r>
              <a:rPr lang="en-US" dirty="0" err="1">
                <a:solidFill>
                  <a:srgbClr val="0F1115"/>
                </a:solidFill>
              </a:rPr>
              <a:t>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подозревает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физически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лежат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другом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массиве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Главные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сценарии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применения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Консолидированное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управление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управлять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вендоров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единого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интерфейса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локального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Поэтапная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миграция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: В </a:t>
            </a:r>
            <a:r>
              <a:rPr lang="en-US" dirty="0" err="1">
                <a:solidFill>
                  <a:srgbClr val="0F1115"/>
                </a:solidFill>
              </a:rPr>
              <a:t>паре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функцией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миграции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прозрачно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перенести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старых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массивов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новое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локальное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хранилище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без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простоев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Виртуализация</a:t>
            </a:r>
            <a:r>
              <a:rPr lang="en-US" b="1" dirty="0">
                <a:solidFill>
                  <a:srgbClr val="0F1115"/>
                </a:solidFill>
              </a:rPr>
              <a:t> LUN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стратегическая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технология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консолидации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управления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гетерогенной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средой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хранения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проведения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безболезненных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миграций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между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массивами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производителей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значительно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снижая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риски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сложность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таких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проектов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</a:t>
            </a:r>
            <a:r>
              <a:rPr lang="en-US" dirty="0" err="1"/>
              <a:t>виртуализацию</a:t>
            </a:r>
            <a:r>
              <a:rPr lang="en-US" dirty="0"/>
              <a:t> LUN</a:t>
            </a:r>
            <a:endParaRPr lang="ru-RU"/>
          </a:p>
          <a:p>
            <a:endParaRPr lang="en-US" dirty="0"/>
          </a:p>
          <a:p>
            <a:r>
              <a:rPr lang="en-US" dirty="0" err="1"/>
              <a:t>Эта</a:t>
            </a:r>
            <a:r>
              <a:rPr lang="en-US" dirty="0"/>
              <a:t> </a:t>
            </a:r>
            <a:r>
              <a:rPr lang="en-US" dirty="0" err="1"/>
              <a:t>функция</a:t>
            </a:r>
            <a:r>
              <a:rPr lang="en-US" dirty="0"/>
              <a:t> </a:t>
            </a:r>
            <a:r>
              <a:rPr lang="en-US" dirty="0" err="1"/>
              <a:t>упрощает</a:t>
            </a:r>
            <a:r>
              <a:rPr lang="en-US" dirty="0"/>
              <a:t> </a:t>
            </a:r>
            <a:r>
              <a:rPr lang="en-US" dirty="0" err="1"/>
              <a:t>управление</a:t>
            </a:r>
            <a:r>
              <a:rPr lang="en-US" dirty="0"/>
              <a:t> </a:t>
            </a:r>
            <a:r>
              <a:rPr lang="en-US" dirty="0" err="1"/>
              <a:t>системами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поскольку</a:t>
            </a:r>
            <a:r>
              <a:rPr lang="en-US" dirty="0"/>
              <a:t> </a:t>
            </a:r>
            <a:r>
              <a:rPr lang="en-US" dirty="0" err="1"/>
              <a:t>она</a:t>
            </a:r>
            <a:r>
              <a:rPr lang="en-US" dirty="0"/>
              <a:t> </a:t>
            </a:r>
            <a:r>
              <a:rPr lang="en-US" dirty="0" err="1"/>
              <a:t>поддерживает</a:t>
            </a:r>
            <a:r>
              <a:rPr lang="en-US" dirty="0"/>
              <a:t> </a:t>
            </a:r>
            <a:r>
              <a:rPr lang="en-US" dirty="0" err="1"/>
              <a:t>локальное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приема</a:t>
            </a:r>
            <a:r>
              <a:rPr lang="en-US" dirty="0"/>
              <a:t> </a:t>
            </a:r>
            <a:r>
              <a:rPr lang="en-US" dirty="0" err="1"/>
              <a:t>услуг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гетерогенного</a:t>
            </a:r>
            <a:r>
              <a:rPr lang="en-US" dirty="0"/>
              <a:t> LUN. </a:t>
            </a:r>
            <a:r>
              <a:rPr lang="en-US" dirty="0" err="1"/>
              <a:t>Она</a:t>
            </a:r>
            <a:r>
              <a:rPr lang="en-US" dirty="0"/>
              <a:t>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поддерживает</a:t>
            </a:r>
            <a:r>
              <a:rPr lang="en-US" dirty="0"/>
              <a:t> </a:t>
            </a:r>
            <a:r>
              <a:rPr lang="en-US" dirty="0" err="1"/>
              <a:t>миграцию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гетерогенными</a:t>
            </a:r>
            <a:r>
              <a:rPr lang="en-US" dirty="0"/>
              <a:t> LUN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прерывания</a:t>
            </a:r>
            <a:r>
              <a:rPr lang="en-US" dirty="0"/>
              <a:t> </a:t>
            </a:r>
            <a:r>
              <a:rPr lang="en-US" dirty="0" err="1"/>
              <a:t>услуг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После</a:t>
            </a:r>
            <a:r>
              <a:rPr lang="en-US" dirty="0"/>
              <a:t> </a:t>
            </a:r>
            <a:r>
              <a:rPr lang="en-US" dirty="0" err="1"/>
              <a:t>подключения</a:t>
            </a:r>
            <a:r>
              <a:rPr lang="en-US" dirty="0"/>
              <a:t> </a:t>
            </a:r>
            <a:r>
              <a:rPr lang="en-US" dirty="0" err="1"/>
              <a:t>гетерогенного</a:t>
            </a:r>
            <a:r>
              <a:rPr lang="en-US" dirty="0"/>
              <a:t> </a:t>
            </a:r>
            <a:r>
              <a:rPr lang="en-US" dirty="0" err="1"/>
              <a:t>хранилища</a:t>
            </a:r>
            <a:r>
              <a:rPr lang="en-US" dirty="0"/>
              <a:t> к </a:t>
            </a:r>
            <a:r>
              <a:rPr lang="en-US" dirty="0" err="1"/>
              <a:t>локальному</a:t>
            </a:r>
            <a:r>
              <a:rPr lang="en-US" dirty="0"/>
              <a:t> </a:t>
            </a:r>
            <a:r>
              <a:rPr lang="en-US" dirty="0" err="1"/>
              <a:t>хранилищу</a:t>
            </a:r>
            <a:r>
              <a:rPr lang="en-US" dirty="0"/>
              <a:t> </a:t>
            </a:r>
            <a:r>
              <a:rPr lang="en-US" dirty="0" err="1"/>
              <a:t>посредством</a:t>
            </a:r>
            <a:r>
              <a:rPr lang="en-US" dirty="0"/>
              <a:t> </a:t>
            </a:r>
            <a:r>
              <a:rPr lang="en-US" dirty="0" err="1"/>
              <a:t>физической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 </a:t>
            </a:r>
            <a:r>
              <a:rPr lang="en-US" dirty="0" err="1"/>
              <a:t>гетерогенный</a:t>
            </a:r>
            <a:r>
              <a:rPr lang="en-US" dirty="0"/>
              <a:t> LUN </a:t>
            </a:r>
            <a:r>
              <a:rPr lang="en-US" dirty="0" err="1"/>
              <a:t>логически</a:t>
            </a:r>
            <a:r>
              <a:rPr lang="en-US" dirty="0"/>
              <a:t> </a:t>
            </a:r>
            <a:r>
              <a:rPr lang="en-US" dirty="0" err="1"/>
              <a:t>сопоставляется</a:t>
            </a:r>
            <a:r>
              <a:rPr lang="en-US" dirty="0"/>
              <a:t> с </a:t>
            </a:r>
            <a:r>
              <a:rPr lang="en-US" dirty="0" err="1"/>
              <a:t>локальным</a:t>
            </a:r>
            <a:r>
              <a:rPr lang="en-US" dirty="0"/>
              <a:t> </a:t>
            </a:r>
            <a:r>
              <a:rPr lang="en-US" dirty="0" err="1"/>
              <a:t>хранилищем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логическое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Локальное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 </a:t>
            </a:r>
            <a:r>
              <a:rPr lang="en-US" dirty="0" err="1"/>
              <a:t>создает</a:t>
            </a:r>
            <a:r>
              <a:rPr lang="en-US" dirty="0"/>
              <a:t> </a:t>
            </a:r>
            <a:r>
              <a:rPr lang="en-US" dirty="0" err="1"/>
              <a:t>внешний</a:t>
            </a:r>
            <a:r>
              <a:rPr lang="en-US" dirty="0"/>
              <a:t> LUN, </a:t>
            </a:r>
            <a:r>
              <a:rPr lang="en-US" dirty="0" err="1"/>
              <a:t>используя</a:t>
            </a:r>
            <a:r>
              <a:rPr lang="en-US" dirty="0"/>
              <a:t>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логическое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, и </a:t>
            </a:r>
            <a:r>
              <a:rPr lang="en-US" dirty="0" err="1"/>
              <a:t>сопоставляет</a:t>
            </a:r>
            <a:r>
              <a:rPr lang="en-US" dirty="0"/>
              <a:t> </a:t>
            </a:r>
            <a:r>
              <a:rPr lang="en-US" dirty="0" err="1"/>
              <a:t>этот</a:t>
            </a:r>
            <a:r>
              <a:rPr lang="en-US" dirty="0"/>
              <a:t> LUN с </a:t>
            </a:r>
            <a:r>
              <a:rPr lang="en-US" dirty="0" err="1"/>
              <a:t>сервером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затем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получить</a:t>
            </a:r>
            <a:r>
              <a:rPr lang="en-US" dirty="0"/>
              <a:t> </a:t>
            </a:r>
            <a:r>
              <a:rPr lang="en-US" dirty="0" err="1"/>
              <a:t>доступ</a:t>
            </a:r>
            <a:r>
              <a:rPr lang="en-US" dirty="0"/>
              <a:t> к </a:t>
            </a:r>
            <a:r>
              <a:rPr lang="en-US" dirty="0" err="1"/>
              <a:t>гетерогенному</a:t>
            </a:r>
            <a:r>
              <a:rPr lang="en-US" dirty="0"/>
              <a:t> LUN </a:t>
            </a:r>
            <a:r>
              <a:rPr lang="en-US" dirty="0" err="1"/>
              <a:t>через</a:t>
            </a:r>
            <a:r>
              <a:rPr lang="en-US" dirty="0"/>
              <a:t> </a:t>
            </a:r>
            <a:r>
              <a:rPr lang="en-US" dirty="0" err="1"/>
              <a:t>локальное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Виртуализация</a:t>
            </a:r>
            <a:r>
              <a:rPr lang="en-US" dirty="0"/>
              <a:t> LUN в </a:t>
            </a:r>
            <a:r>
              <a:rPr lang="en-US" dirty="0" err="1"/>
              <a:t>основном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единообразного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, </a:t>
            </a:r>
            <a:r>
              <a:rPr lang="en-US" dirty="0" err="1"/>
              <a:t>миграции</a:t>
            </a:r>
            <a:r>
              <a:rPr lang="en-US" dirty="0"/>
              <a:t> и </a:t>
            </a:r>
            <a:r>
              <a:rPr lang="en-US" dirty="0" err="1"/>
              <a:t>защиты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гетерогенными</a:t>
            </a:r>
            <a:r>
              <a:rPr lang="en-US" dirty="0"/>
              <a:t> </a:t>
            </a:r>
            <a:r>
              <a:rPr lang="en-US" dirty="0" err="1"/>
              <a:t>системами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 </a:t>
            </a:r>
            <a:r>
              <a:rPr lang="en-US" dirty="0" err="1"/>
              <a:t>Виртуализация</a:t>
            </a:r>
            <a:r>
              <a:rPr lang="en-US" dirty="0"/>
              <a:t> и </a:t>
            </a:r>
            <a:r>
              <a:rPr lang="en-US" dirty="0" err="1"/>
              <a:t>миграция</a:t>
            </a:r>
            <a:r>
              <a:rPr lang="en-US" dirty="0"/>
              <a:t> LUN </a:t>
            </a:r>
            <a:r>
              <a:rPr lang="en-US" dirty="0" err="1"/>
              <a:t>работают</a:t>
            </a:r>
            <a:r>
              <a:rPr lang="en-US" dirty="0"/>
              <a:t> </a:t>
            </a:r>
            <a:r>
              <a:rPr lang="en-US" dirty="0" err="1"/>
              <a:t>вместе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миграции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гетерогенной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в </a:t>
            </a:r>
            <a:r>
              <a:rPr lang="en-US" dirty="0" err="1"/>
              <a:t>локальное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836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Snapshots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b="1" dirty="0" err="1">
                <a:solidFill>
                  <a:srgbClr val="0F1115"/>
                </a:solidFill>
              </a:rPr>
              <a:t>Снапшот</a:t>
            </a:r>
            <a:r>
              <a:rPr lang="en-US" b="1" dirty="0">
                <a:solidFill>
                  <a:srgbClr val="0F1115"/>
                </a:solidFill>
              </a:rPr>
              <a:t> (</a:t>
            </a:r>
            <a:r>
              <a:rPr lang="en-US" b="1" dirty="0" err="1">
                <a:solidFill>
                  <a:srgbClr val="0F1115"/>
                </a:solidFill>
              </a:rPr>
              <a:t>моментальный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снимок</a:t>
            </a:r>
            <a:r>
              <a:rPr lang="en-US" b="1" dirty="0">
                <a:solidFill>
                  <a:srgbClr val="0F1115"/>
                </a:solidFill>
              </a:rPr>
              <a:t>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точная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копия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LUN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определенный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момент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времени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Ключевая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особенность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снапшот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создается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за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секунды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независимо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объема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и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значительно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меньше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места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используются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снапшоты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Быстрое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восстановление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Если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пользователь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случайно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удалил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файл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повреждены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вредоносным</a:t>
            </a:r>
            <a:r>
              <a:rPr lang="en-US" dirty="0">
                <a:solidFill>
                  <a:srgbClr val="0F1115"/>
                </a:solidFill>
              </a:rPr>
              <a:t> ПО,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мгновенно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вернуть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состояние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момент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Проверка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обновлений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Перед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обновлением</a:t>
            </a:r>
            <a:r>
              <a:rPr lang="en-US" dirty="0">
                <a:solidFill>
                  <a:srgbClr val="0F1115"/>
                </a:solidFill>
              </a:rPr>
              <a:t> ПО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</a:t>
            </a:r>
            <a:r>
              <a:rPr lang="en-US" dirty="0">
                <a:solidFill>
                  <a:srgbClr val="0F1115"/>
                </a:solidFill>
              </a:rPr>
              <a:t>, и в </a:t>
            </a:r>
            <a:r>
              <a:rPr lang="en-US" dirty="0" err="1">
                <a:solidFill>
                  <a:srgbClr val="0F1115"/>
                </a:solidFill>
              </a:rPr>
              <a:t>случае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неудачи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откатиться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Тестирование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Снапшоты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клонировать</a:t>
            </a:r>
            <a:r>
              <a:rPr lang="en-US" dirty="0">
                <a:solidFill>
                  <a:srgbClr val="0F1115"/>
                </a:solidFill>
              </a:rPr>
              <a:t>" и </a:t>
            </a:r>
            <a:r>
              <a:rPr lang="en-US" dirty="0" err="1">
                <a:solidFill>
                  <a:srgbClr val="0F1115"/>
                </a:solidFill>
              </a:rPr>
              <a:t>использовать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тестовых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сред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затрагивая</a:t>
            </a:r>
            <a:r>
              <a:rPr lang="en-US" dirty="0">
                <a:solidFill>
                  <a:srgbClr val="0F1115"/>
                </a:solidFill>
              </a:rPr>
              <a:t> production.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схеме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принцип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работы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после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исходные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замораживаются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При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последующих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записях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либо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сначала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область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Copy-on-Write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либо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сразу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другое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место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Redirect-on-Write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сохраняя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самым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неизменными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момент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снимка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Снапшоты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самый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быстрый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эффективный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популярный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механизм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защиты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логических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ошибок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сбоев</a:t>
            </a:r>
            <a:r>
              <a:rPr lang="en-US" b="1" dirty="0">
                <a:solidFill>
                  <a:srgbClr val="0F1115"/>
                </a:solidFill>
              </a:rPr>
              <a:t> ПО и </a:t>
            </a:r>
            <a:r>
              <a:rPr lang="en-US" b="1" dirty="0" err="1">
                <a:solidFill>
                  <a:srgbClr val="0F1115"/>
                </a:solidFill>
              </a:rPr>
              <a:t>действий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пользователей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являясь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основой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современной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стратегии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резервного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копирования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восстановления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</a:t>
            </a:r>
            <a:r>
              <a:rPr lang="en-US" dirty="0" err="1"/>
              <a:t>моментальные</a:t>
            </a:r>
            <a:r>
              <a:rPr lang="en-US" dirty="0"/>
              <a:t> </a:t>
            </a:r>
            <a:r>
              <a:rPr lang="en-US" dirty="0" err="1"/>
              <a:t>снимки</a:t>
            </a:r>
            <a:endParaRPr lang="ru-RU"/>
          </a:p>
          <a:p>
            <a:endParaRPr lang="en-US" dirty="0"/>
          </a:p>
          <a:p>
            <a:r>
              <a:rPr lang="en-US" dirty="0" err="1"/>
              <a:t>Моментальный</a:t>
            </a:r>
            <a:r>
              <a:rPr lang="en-US" dirty="0"/>
              <a:t> </a:t>
            </a:r>
            <a:r>
              <a:rPr lang="en-US" dirty="0" err="1"/>
              <a:t>снимок</a:t>
            </a:r>
            <a:r>
              <a:rPr lang="en-US" dirty="0"/>
              <a:t>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моментальная</a:t>
            </a:r>
            <a:r>
              <a:rPr lang="en-US" dirty="0"/>
              <a:t> </a:t>
            </a:r>
            <a:r>
              <a:rPr lang="en-US" dirty="0" err="1"/>
              <a:t>копия</a:t>
            </a:r>
            <a:r>
              <a:rPr lang="en-US" dirty="0"/>
              <a:t> </a:t>
            </a:r>
            <a:r>
              <a:rPr lang="en-US" dirty="0" err="1"/>
              <a:t>исходных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доступная</a:t>
            </a:r>
            <a:r>
              <a:rPr lang="en-US" dirty="0"/>
              <a:t> </a:t>
            </a:r>
            <a:r>
              <a:rPr lang="en-US" dirty="0" err="1"/>
              <a:t>хосту</a:t>
            </a:r>
            <a:r>
              <a:rPr lang="en-US" dirty="0"/>
              <a:t>, </a:t>
            </a:r>
            <a:r>
              <a:rPr lang="en-US" dirty="0" err="1"/>
              <a:t>которая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служить</a:t>
            </a:r>
            <a:r>
              <a:rPr lang="en-US" dirty="0"/>
              <a:t> </a:t>
            </a:r>
            <a:r>
              <a:rPr lang="en-US" dirty="0" err="1"/>
              <a:t>резервной</a:t>
            </a:r>
            <a:r>
              <a:rPr lang="en-US" dirty="0"/>
              <a:t> </a:t>
            </a:r>
            <a:r>
              <a:rPr lang="en-US" dirty="0" err="1"/>
              <a:t>копией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</a:t>
            </a:r>
            <a:r>
              <a:rPr lang="en-US" dirty="0" err="1"/>
              <a:t>Моментальные</a:t>
            </a:r>
            <a:r>
              <a:rPr lang="en-US" dirty="0"/>
              <a:t> </a:t>
            </a:r>
            <a:r>
              <a:rPr lang="en-US" dirty="0" err="1"/>
              <a:t>снимки</a:t>
            </a:r>
            <a:r>
              <a:rPr lang="en-US" dirty="0"/>
              <a:t> в </a:t>
            </a:r>
            <a:r>
              <a:rPr lang="en-US" dirty="0" err="1"/>
              <a:t>основном</a:t>
            </a:r>
            <a:r>
              <a:rPr lang="en-US" dirty="0"/>
              <a:t> </a:t>
            </a:r>
            <a:r>
              <a:rPr lang="en-US" dirty="0" err="1"/>
              <a:t>используются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защиты</a:t>
            </a:r>
            <a:r>
              <a:rPr lang="en-US" dirty="0"/>
              <a:t> </a:t>
            </a:r>
            <a:r>
              <a:rPr lang="en-US" dirty="0" err="1"/>
              <a:t>производственных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Основные</a:t>
            </a:r>
            <a:r>
              <a:rPr lang="en-US" dirty="0"/>
              <a:t> </a:t>
            </a:r>
            <a:r>
              <a:rPr lang="en-US" dirty="0" err="1"/>
              <a:t>характеристики</a:t>
            </a:r>
            <a:r>
              <a:rPr lang="en-US" dirty="0"/>
              <a:t> </a:t>
            </a:r>
            <a:r>
              <a:rPr lang="en-US" dirty="0" err="1"/>
              <a:t>снимков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• </a:t>
            </a:r>
            <a:r>
              <a:rPr lang="en-US" dirty="0" err="1"/>
              <a:t>Снимки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создавать</a:t>
            </a:r>
            <a:r>
              <a:rPr lang="en-US" dirty="0"/>
              <a:t> в </a:t>
            </a:r>
            <a:r>
              <a:rPr lang="en-US" dirty="0" err="1"/>
              <a:t>течение</a:t>
            </a:r>
            <a:r>
              <a:rPr lang="en-US" dirty="0"/>
              <a:t> </a:t>
            </a:r>
            <a:r>
              <a:rPr lang="en-US" dirty="0" err="1"/>
              <a:t>нескольких</a:t>
            </a:r>
            <a:r>
              <a:rPr lang="en-US" dirty="0"/>
              <a:t> </a:t>
            </a:r>
            <a:r>
              <a:rPr lang="en-US" dirty="0" err="1"/>
              <a:t>секунд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получить</a:t>
            </a:r>
            <a:r>
              <a:rPr lang="en-US" dirty="0"/>
              <a:t> </a:t>
            </a:r>
            <a:r>
              <a:rPr lang="en-US" dirty="0" err="1"/>
              <a:t>согласованную</a:t>
            </a:r>
            <a:r>
              <a:rPr lang="en-US" dirty="0"/>
              <a:t> </a:t>
            </a:r>
            <a:r>
              <a:rPr lang="en-US" dirty="0" err="1"/>
              <a:t>копию</a:t>
            </a:r>
            <a:r>
              <a:rPr lang="en-US" dirty="0"/>
              <a:t> </a:t>
            </a:r>
            <a:r>
              <a:rPr lang="en-US" dirty="0" err="1"/>
              <a:t>исходных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  <a:endParaRPr lang="en-US" dirty="0" err="1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Поскольку</a:t>
            </a:r>
            <a:r>
              <a:rPr lang="en-US" dirty="0"/>
              <a:t> </a:t>
            </a:r>
            <a:r>
              <a:rPr lang="en-US" dirty="0" err="1"/>
              <a:t>снимки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содержат</a:t>
            </a:r>
            <a:r>
              <a:rPr lang="en-US" dirty="0"/>
              <a:t> </a:t>
            </a:r>
            <a:r>
              <a:rPr lang="en-US" dirty="0" err="1"/>
              <a:t>полных</a:t>
            </a:r>
            <a:r>
              <a:rPr lang="en-US" dirty="0"/>
              <a:t> </a:t>
            </a:r>
            <a:r>
              <a:rPr lang="en-US" dirty="0" err="1"/>
              <a:t>физических</a:t>
            </a:r>
            <a:r>
              <a:rPr lang="en-US" dirty="0"/>
              <a:t> </a:t>
            </a:r>
            <a:r>
              <a:rPr lang="en-US" dirty="0" err="1"/>
              <a:t>копий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а </a:t>
            </a:r>
            <a:r>
              <a:rPr lang="en-US" dirty="0" err="1"/>
              <a:t>служат</a:t>
            </a:r>
            <a:r>
              <a:rPr lang="en-US" dirty="0"/>
              <a:t> в </a:t>
            </a:r>
            <a:r>
              <a:rPr lang="en-US" dirty="0" err="1"/>
              <a:t>качестве</a:t>
            </a:r>
            <a:r>
              <a:rPr lang="en-US" dirty="0"/>
              <a:t> </a:t>
            </a:r>
            <a:r>
              <a:rPr lang="en-US" dirty="0" err="1"/>
              <a:t>справочника</a:t>
            </a:r>
            <a:r>
              <a:rPr lang="en-US" dirty="0"/>
              <a:t>, </a:t>
            </a:r>
            <a:r>
              <a:rPr lang="en-US" dirty="0" err="1"/>
              <a:t>они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занимают</a:t>
            </a:r>
            <a:r>
              <a:rPr lang="en-US" dirty="0"/>
              <a:t> </a:t>
            </a:r>
            <a:r>
              <a:rPr lang="en-US" dirty="0" err="1"/>
              <a:t>большого</a:t>
            </a:r>
            <a:r>
              <a:rPr lang="en-US" dirty="0"/>
              <a:t> </a:t>
            </a:r>
            <a:r>
              <a:rPr lang="en-US" dirty="0" err="1"/>
              <a:t>объема</a:t>
            </a:r>
            <a:r>
              <a:rPr lang="en-US" dirty="0"/>
              <a:t> </a:t>
            </a:r>
            <a:r>
              <a:rPr lang="en-US" dirty="0" err="1"/>
              <a:t>памяти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9274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Major Technologies of Snapshots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err="1">
                <a:solidFill>
                  <a:srgbClr val="0F1115"/>
                </a:solidFill>
              </a:rPr>
              <a:t>Существуют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две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основные</a:t>
            </a:r>
            <a:r>
              <a:rPr lang="en-US">
                <a:solidFill>
                  <a:srgbClr val="0F1115"/>
                </a:solidFill>
              </a:rPr>
              <a:t> технологии реализации моментальных снимков:</a:t>
            </a:r>
            <a:endParaRPr lang="en-US"/>
          </a:p>
          <a:p>
            <a:r>
              <a:rPr lang="en-US" b="1">
                <a:solidFill>
                  <a:srgbClr val="0F1115"/>
                </a:solidFill>
              </a:rPr>
              <a:t>1. Copy on Write (COW) — Копирование при записи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Принцип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работы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Когда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исходном</a:t>
            </a:r>
            <a:r>
              <a:rPr lang="en-US" dirty="0">
                <a:solidFill>
                  <a:srgbClr val="0F1115"/>
                </a:solidFill>
              </a:rPr>
              <a:t> LUN </a:t>
            </a:r>
            <a:r>
              <a:rPr lang="en-US" dirty="0" err="1">
                <a:solidFill>
                  <a:srgbClr val="0F1115"/>
                </a:solidFill>
              </a:rPr>
              <a:t>изменяются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после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создания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сначала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копирует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оригинальный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блок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 в </a:t>
            </a:r>
            <a:r>
              <a:rPr lang="en-US" dirty="0" err="1">
                <a:solidFill>
                  <a:srgbClr val="0F1115"/>
                </a:solidFill>
              </a:rPr>
              <a:t>специальное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пространство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</a:t>
            </a:r>
            <a:r>
              <a:rPr lang="en-US" dirty="0">
                <a:solidFill>
                  <a:srgbClr val="0F1115"/>
                </a:solidFill>
              </a:rPr>
              <a:t>, и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потом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место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операций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чтения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находятся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исходном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месте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Каждая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после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приводит</a:t>
            </a:r>
            <a:r>
              <a:rPr lang="en-US" dirty="0">
                <a:solidFill>
                  <a:srgbClr val="0F1115"/>
                </a:solidFill>
              </a:rPr>
              <a:t> к </a:t>
            </a:r>
            <a:r>
              <a:rPr lang="en-US" b="1" dirty="0" err="1">
                <a:solidFill>
                  <a:srgbClr val="0F1115"/>
                </a:solidFill>
              </a:rPr>
              <a:t>двум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операциям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ввода-вывода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чтение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старого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блока</a:t>
            </a:r>
            <a:r>
              <a:rPr lang="en-US" dirty="0">
                <a:solidFill>
                  <a:srgbClr val="0F1115"/>
                </a:solidFill>
              </a:rPr>
              <a:t> + </a:t>
            </a:r>
            <a:r>
              <a:rPr lang="en-US" dirty="0" err="1">
                <a:solidFill>
                  <a:srgbClr val="0F1115"/>
                </a:solidFill>
              </a:rPr>
              <a:t>запись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нового</a:t>
            </a:r>
            <a:r>
              <a:rPr lang="en-US" dirty="0">
                <a:solidFill>
                  <a:srgbClr val="0F1115"/>
                </a:solidFill>
              </a:rPr>
              <a:t>),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снижает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>
                <a:solidFill>
                  <a:srgbClr val="0F1115"/>
                </a:solidFill>
              </a:rPr>
              <a:t>2. Redirect on Write (ROW) — </a:t>
            </a:r>
            <a:r>
              <a:rPr lang="en-US" b="1" dirty="0" err="1">
                <a:solidFill>
                  <a:srgbClr val="0F1115"/>
                </a:solidFill>
              </a:rPr>
              <a:t>Перенаправление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записи</a:t>
            </a:r>
            <a:endParaRPr lang="en-US" dirty="0" err="1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Принцип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работы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Все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новые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измененные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после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всегда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записываются</a:t>
            </a:r>
            <a:r>
              <a:rPr lang="en-US" dirty="0">
                <a:solidFill>
                  <a:srgbClr val="0F1115"/>
                </a:solidFill>
              </a:rPr>
              <a:t> в </a:t>
            </a:r>
            <a:r>
              <a:rPr lang="en-US" b="1" dirty="0" err="1">
                <a:solidFill>
                  <a:srgbClr val="0F1115"/>
                </a:solidFill>
              </a:rPr>
              <a:t>новое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свободное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место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диске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Исходные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остаются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нетронутыми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составляют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Плюс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Обеспечивает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дополнительного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старых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Минус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приводить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фрагментации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операции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чтения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могут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требовать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обращения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нескольким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областям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ROW </a:t>
            </a:r>
            <a:r>
              <a:rPr lang="en-US" b="1" dirty="0" err="1">
                <a:solidFill>
                  <a:srgbClr val="0F1115"/>
                </a:solidFill>
              </a:rPr>
              <a:t>считается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более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современной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производительной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технологией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особенно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всефлешевых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массивов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где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высокая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скорость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случайного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чтения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нивелирует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ее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основной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недостаток</a:t>
            </a:r>
            <a:r>
              <a:rPr lang="en-US" b="1" dirty="0">
                <a:solidFill>
                  <a:srgbClr val="0F1115"/>
                </a:solidFill>
              </a:rPr>
              <a:t>. COW </a:t>
            </a:r>
            <a:r>
              <a:rPr lang="en-US" b="1" dirty="0" err="1">
                <a:solidFill>
                  <a:srgbClr val="0F1115"/>
                </a:solidFill>
              </a:rPr>
              <a:t>же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часто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встречается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гибридных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системах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Основные</a:t>
            </a:r>
            <a:r>
              <a:rPr lang="en-US" dirty="0"/>
              <a:t> </a:t>
            </a:r>
            <a:r>
              <a:rPr lang="en-US" dirty="0" err="1"/>
              <a:t>технологии</a:t>
            </a:r>
            <a:r>
              <a:rPr lang="en-US" dirty="0"/>
              <a:t> </a:t>
            </a:r>
            <a:r>
              <a:rPr lang="en-US" dirty="0" err="1"/>
              <a:t>моментальных</a:t>
            </a:r>
            <a:r>
              <a:rPr lang="en-US" dirty="0"/>
              <a:t> </a:t>
            </a:r>
            <a:r>
              <a:rPr lang="en-US" dirty="0" err="1"/>
              <a:t>снимков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Технология</a:t>
            </a:r>
            <a:r>
              <a:rPr lang="en-US" dirty="0"/>
              <a:t> Copy on Write (COW) </a:t>
            </a:r>
            <a:r>
              <a:rPr lang="en-US" dirty="0" err="1"/>
              <a:t>использует</a:t>
            </a:r>
            <a:r>
              <a:rPr lang="en-US" dirty="0"/>
              <a:t> </a:t>
            </a:r>
            <a:r>
              <a:rPr lang="en-US" dirty="0" err="1"/>
              <a:t>механизм</a:t>
            </a:r>
            <a:r>
              <a:rPr lang="en-US" dirty="0"/>
              <a:t> </a:t>
            </a:r>
            <a:r>
              <a:rPr lang="en-US" dirty="0" err="1"/>
              <a:t>записи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месте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записи</a:t>
            </a:r>
            <a:r>
              <a:rPr lang="en-US" dirty="0"/>
              <a:t> </a:t>
            </a:r>
            <a:r>
              <a:rPr lang="en-US" dirty="0" err="1"/>
              <a:t>новых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в </a:t>
            </a:r>
            <a:r>
              <a:rPr lang="en-US" dirty="0" err="1"/>
              <a:t>исходное</a:t>
            </a:r>
            <a:r>
              <a:rPr lang="en-US" dirty="0"/>
              <a:t> </a:t>
            </a:r>
            <a:r>
              <a:rPr lang="en-US" dirty="0" err="1"/>
              <a:t>физическое</a:t>
            </a:r>
            <a:r>
              <a:rPr lang="en-US" dirty="0"/>
              <a:t> </a:t>
            </a:r>
            <a:r>
              <a:rPr lang="en-US" dirty="0" err="1"/>
              <a:t>местоположение</a:t>
            </a:r>
            <a:r>
              <a:rPr lang="en-US" dirty="0"/>
              <a:t>. </a:t>
            </a:r>
            <a:r>
              <a:rPr lang="en-US" dirty="0" err="1"/>
              <a:t>Она</a:t>
            </a:r>
            <a:r>
              <a:rPr lang="en-US" dirty="0"/>
              <a:t>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копирует</a:t>
            </a:r>
            <a:r>
              <a:rPr lang="en-US" dirty="0"/>
              <a:t> </a:t>
            </a:r>
            <a:r>
              <a:rPr lang="en-US" dirty="0" err="1"/>
              <a:t>зафиксированные</a:t>
            </a:r>
            <a:r>
              <a:rPr lang="en-US" dirty="0"/>
              <a:t> </a:t>
            </a:r>
            <a:r>
              <a:rPr lang="en-US" dirty="0" err="1"/>
              <a:t>исторические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в </a:t>
            </a:r>
            <a:r>
              <a:rPr lang="en-US" dirty="0" err="1"/>
              <a:t>другое</a:t>
            </a:r>
            <a:r>
              <a:rPr lang="en-US" dirty="0"/>
              <a:t> </a:t>
            </a:r>
            <a:r>
              <a:rPr lang="en-US" dirty="0" err="1"/>
              <a:t>пространство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приводит</a:t>
            </a:r>
            <a:r>
              <a:rPr lang="en-US" dirty="0"/>
              <a:t> к </a:t>
            </a:r>
            <a:r>
              <a:rPr lang="en-US" dirty="0" err="1"/>
              <a:t>дополнительным</a:t>
            </a:r>
            <a:r>
              <a:rPr lang="en-US" dirty="0"/>
              <a:t> </a:t>
            </a:r>
            <a:r>
              <a:rPr lang="en-US" dirty="0" err="1"/>
              <a:t>расходам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миграцию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и </a:t>
            </a:r>
            <a:r>
              <a:rPr lang="en-US" dirty="0" err="1"/>
              <a:t>снижению</a:t>
            </a:r>
            <a:r>
              <a:rPr lang="en-US" dirty="0"/>
              <a:t> </a:t>
            </a:r>
            <a:r>
              <a:rPr lang="en-US" dirty="0" err="1"/>
              <a:t>производительности</a:t>
            </a:r>
            <a:r>
              <a:rPr lang="en-US" dirty="0"/>
              <a:t> </a:t>
            </a:r>
            <a:r>
              <a:rPr lang="en-US" dirty="0" err="1"/>
              <a:t>записи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Технология</a:t>
            </a:r>
            <a:r>
              <a:rPr lang="en-US" dirty="0"/>
              <a:t> Redirect on Write (ROW) </a:t>
            </a:r>
            <a:r>
              <a:rPr lang="en-US" dirty="0" err="1"/>
              <a:t>использует</a:t>
            </a:r>
            <a:r>
              <a:rPr lang="en-US" dirty="0"/>
              <a:t> </a:t>
            </a:r>
            <a:r>
              <a:rPr lang="en-US" dirty="0" err="1"/>
              <a:t>механизм</a:t>
            </a:r>
            <a:r>
              <a:rPr lang="en-US" dirty="0"/>
              <a:t> </a:t>
            </a:r>
            <a:r>
              <a:rPr lang="en-US" dirty="0" err="1"/>
              <a:t>перенаправленной</a:t>
            </a:r>
            <a:r>
              <a:rPr lang="en-US" dirty="0"/>
              <a:t> </a:t>
            </a:r>
            <a:r>
              <a:rPr lang="en-US" dirty="0" err="1"/>
              <a:t>записи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записывает</a:t>
            </a:r>
            <a:r>
              <a:rPr lang="en-US" dirty="0"/>
              <a:t> </a:t>
            </a:r>
            <a:r>
              <a:rPr lang="en-US" dirty="0" err="1"/>
              <a:t>новые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напрямую</a:t>
            </a:r>
            <a:r>
              <a:rPr lang="en-US" dirty="0"/>
              <a:t> и </a:t>
            </a:r>
            <a:r>
              <a:rPr lang="en-US" dirty="0" err="1"/>
              <a:t>указывает</a:t>
            </a:r>
            <a:r>
              <a:rPr lang="en-US" dirty="0"/>
              <a:t> </a:t>
            </a:r>
            <a:r>
              <a:rPr lang="en-US" dirty="0" err="1"/>
              <a:t>содержимое</a:t>
            </a:r>
            <a:r>
              <a:rPr lang="en-US" dirty="0"/>
              <a:t> </a:t>
            </a:r>
            <a:r>
              <a:rPr lang="en-US" dirty="0" err="1"/>
              <a:t>метаданных</a:t>
            </a:r>
            <a:r>
              <a:rPr lang="en-US" dirty="0"/>
              <a:t> в </a:t>
            </a:r>
            <a:r>
              <a:rPr lang="en-US" dirty="0" err="1"/>
              <a:t>новое</a:t>
            </a:r>
            <a:r>
              <a:rPr lang="en-US" dirty="0"/>
              <a:t> </a:t>
            </a:r>
            <a:r>
              <a:rPr lang="en-US" dirty="0" err="1"/>
              <a:t>физическое</a:t>
            </a:r>
            <a:r>
              <a:rPr lang="en-US" dirty="0"/>
              <a:t> </a:t>
            </a:r>
            <a:r>
              <a:rPr lang="en-US" dirty="0" err="1"/>
              <a:t>местоположение</a:t>
            </a:r>
            <a:r>
              <a:rPr lang="en-US" dirty="0"/>
              <a:t>.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гарантирует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зафиксированные</a:t>
            </a:r>
            <a:r>
              <a:rPr lang="en-US" dirty="0"/>
              <a:t> </a:t>
            </a:r>
            <a:r>
              <a:rPr lang="en-US" dirty="0" err="1"/>
              <a:t>исторические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нужно</a:t>
            </a:r>
            <a:r>
              <a:rPr lang="en-US" dirty="0"/>
              <a:t> </a:t>
            </a:r>
            <a:r>
              <a:rPr lang="en-US" dirty="0" err="1"/>
              <a:t>переносить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записи</a:t>
            </a:r>
            <a:r>
              <a:rPr lang="en-US" dirty="0"/>
              <a:t> </a:t>
            </a:r>
            <a:r>
              <a:rPr lang="en-US" dirty="0" err="1"/>
              <a:t>новых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ROW </a:t>
            </a:r>
            <a:r>
              <a:rPr lang="en-US" dirty="0" err="1"/>
              <a:t>облегчает</a:t>
            </a:r>
            <a:r>
              <a:rPr lang="en-US" dirty="0"/>
              <a:t> </a:t>
            </a:r>
            <a:r>
              <a:rPr lang="en-US" dirty="0" err="1"/>
              <a:t>создание</a:t>
            </a:r>
            <a:r>
              <a:rPr lang="en-US" dirty="0"/>
              <a:t> </a:t>
            </a:r>
            <a:r>
              <a:rPr lang="en-US" dirty="0" err="1"/>
              <a:t>снимков</a:t>
            </a:r>
            <a:r>
              <a:rPr lang="en-US" dirty="0"/>
              <a:t> </a:t>
            </a:r>
            <a:r>
              <a:rPr lang="en-US" dirty="0" err="1"/>
              <a:t>высокой</a:t>
            </a:r>
            <a:r>
              <a:rPr lang="en-US" dirty="0"/>
              <a:t> </a:t>
            </a:r>
            <a:r>
              <a:rPr lang="en-US" dirty="0" err="1"/>
              <a:t>плотности</a:t>
            </a:r>
            <a:r>
              <a:rPr lang="en-US" dirty="0"/>
              <a:t>, </a:t>
            </a:r>
            <a:r>
              <a:rPr lang="en-US" dirty="0" err="1"/>
              <a:t>каскадирование</a:t>
            </a:r>
            <a:r>
              <a:rPr lang="en-US" dirty="0"/>
              <a:t> </a:t>
            </a:r>
            <a:r>
              <a:rPr lang="en-US" dirty="0" err="1"/>
              <a:t>снимков</a:t>
            </a:r>
            <a:r>
              <a:rPr lang="en-US" dirty="0"/>
              <a:t> и </a:t>
            </a:r>
            <a:r>
              <a:rPr lang="en-US" dirty="0" err="1"/>
              <a:t>другие</a:t>
            </a:r>
            <a:r>
              <a:rPr lang="en-US" dirty="0"/>
              <a:t> </a:t>
            </a:r>
            <a:r>
              <a:rPr lang="en-US" dirty="0" err="1"/>
              <a:t>технологии</a:t>
            </a:r>
            <a:r>
              <a:rPr lang="en-US" dirty="0"/>
              <a:t>.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снижает</a:t>
            </a:r>
            <a:r>
              <a:rPr lang="en-US" dirty="0"/>
              <a:t> </a:t>
            </a:r>
            <a:r>
              <a:rPr lang="en-US" dirty="0" err="1"/>
              <a:t>влияние</a:t>
            </a:r>
            <a:r>
              <a:rPr lang="en-US" dirty="0"/>
              <a:t> </a:t>
            </a:r>
            <a:r>
              <a:rPr lang="en-US" dirty="0" err="1"/>
              <a:t>снимков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  <a:r>
              <a:rPr lang="en-US" dirty="0"/>
              <a:t> </a:t>
            </a:r>
            <a:r>
              <a:rPr lang="en-US" dirty="0" err="1"/>
              <a:t>записи</a:t>
            </a:r>
            <a:r>
              <a:rPr lang="en-US" dirty="0"/>
              <a:t>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его</a:t>
            </a:r>
            <a:r>
              <a:rPr lang="en-US" dirty="0"/>
              <a:t> </a:t>
            </a:r>
            <a:r>
              <a:rPr lang="en-US" dirty="0" err="1"/>
              <a:t>влияние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непрерывность</a:t>
            </a:r>
            <a:r>
              <a:rPr lang="en-US" dirty="0"/>
              <a:t> </a:t>
            </a:r>
            <a:r>
              <a:rPr lang="en-US" dirty="0" err="1"/>
              <a:t>чтения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делает</a:t>
            </a:r>
            <a:r>
              <a:rPr lang="en-US" dirty="0"/>
              <a:t> ROW </a:t>
            </a:r>
            <a:r>
              <a:rPr lang="en-US" dirty="0" err="1"/>
              <a:t>более</a:t>
            </a:r>
            <a:r>
              <a:rPr lang="en-US" dirty="0"/>
              <a:t> </a:t>
            </a:r>
            <a:r>
              <a:rPr lang="en-US" dirty="0" err="1"/>
              <a:t>подходящим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флэш-хранилищ</a:t>
            </a:r>
            <a:r>
              <a:rPr lang="en-US" dirty="0"/>
              <a:t> с </a:t>
            </a:r>
            <a:r>
              <a:rPr lang="en-US" dirty="0" err="1"/>
              <a:t>высокой</a:t>
            </a:r>
            <a:r>
              <a:rPr lang="en-US" dirty="0"/>
              <a:t> </a:t>
            </a:r>
            <a:r>
              <a:rPr lang="en-US" dirty="0" err="1"/>
              <a:t>производительностью</a:t>
            </a:r>
            <a:r>
              <a:rPr lang="en-US" dirty="0"/>
              <a:t> </a:t>
            </a:r>
            <a:r>
              <a:rPr lang="en-US" dirty="0" err="1"/>
              <a:t>случайного</a:t>
            </a:r>
            <a:r>
              <a:rPr lang="en-US" dirty="0"/>
              <a:t> </a:t>
            </a:r>
            <a:r>
              <a:rPr lang="en-US" dirty="0" err="1"/>
              <a:t>чтения</a:t>
            </a:r>
            <a:r>
              <a:rPr lang="en-US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5653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Слайд</a:t>
            </a:r>
            <a:r>
              <a:rPr lang="en-US" b="1" dirty="0">
                <a:solidFill>
                  <a:srgbClr val="0F1115"/>
                </a:solidFill>
              </a:rPr>
              <a:t>: Application Scenarios of Snapshots</a:t>
            </a:r>
            <a:endParaRPr lang="en-US" dirty="0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dirty="0" err="1">
                <a:solidFill>
                  <a:srgbClr val="0F1115"/>
                </a:solidFill>
              </a:rPr>
              <a:t>Снапшоты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являются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наиболее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часто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используемых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инструментов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защиты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Вот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ключевые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сценарии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применения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Защита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сбоев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ошибок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Регулярные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производственных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мгновенно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откатиться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стабильной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версии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случае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логического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повреждения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сбоя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приложения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Инкрементное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резервное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копирование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Вместо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объема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каждый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системы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резервного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могут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копировать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изменения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снапшотами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экономит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время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ресурсы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Повторное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использование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Снапшоты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могут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использоваться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быстрого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клонирования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сред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разработки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тестирования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аналитики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актуальных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продакшен-данных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Защита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программ-вымогателей</a:t>
            </a:r>
            <a:r>
              <a:rPr lang="en-US" b="1" dirty="0">
                <a:solidFill>
                  <a:srgbClr val="0F1115"/>
                </a:solidFill>
              </a:rPr>
              <a:t> (Ransomware)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Регулярные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снапшоты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особенно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хранящиеся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неизменяемом</a:t>
            </a:r>
            <a:r>
              <a:rPr lang="en-US" dirty="0">
                <a:solidFill>
                  <a:srgbClr val="0F1115"/>
                </a:solidFill>
              </a:rPr>
              <a:t> (immutable) </a:t>
            </a:r>
            <a:r>
              <a:rPr lang="en-US" dirty="0" err="1">
                <a:solidFill>
                  <a:srgbClr val="0F1115"/>
                </a:solidFill>
              </a:rPr>
              <a:t>виде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позволяют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восстановить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уплаты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выкупа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случае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кибератаки</a:t>
            </a:r>
            <a:r>
              <a:rPr lang="en-US" dirty="0">
                <a:solidFill>
                  <a:srgbClr val="0F1115"/>
                </a:solidFill>
              </a:rPr>
              <a:t>.»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Снапшоты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вышли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далеко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рамки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простого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резервного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копирования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стали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неотъемлемым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инструментом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обеспечения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непрерывности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бизнеса</a:t>
            </a:r>
            <a:r>
              <a:rPr lang="en-US" b="1" dirty="0">
                <a:solidFill>
                  <a:srgbClr val="0F1115"/>
                </a:solidFill>
              </a:rPr>
              <a:t>, DevOps-</a:t>
            </a:r>
            <a:r>
              <a:rPr lang="en-US" b="1" dirty="0" err="1">
                <a:solidFill>
                  <a:srgbClr val="0F1115"/>
                </a:solidFill>
              </a:rPr>
              <a:t>практик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кибербезопасности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Сценарии</a:t>
            </a:r>
            <a:r>
              <a:rPr lang="en-US" dirty="0"/>
              <a:t> </a:t>
            </a:r>
            <a:r>
              <a:rPr lang="en-US" dirty="0" err="1"/>
              <a:t>применения</a:t>
            </a:r>
            <a:r>
              <a:rPr lang="en-US" dirty="0"/>
              <a:t> </a:t>
            </a:r>
            <a:r>
              <a:rPr lang="en-US" dirty="0" err="1"/>
              <a:t>снимков</a:t>
            </a:r>
            <a:endParaRPr lang="ru-RU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Снимок</a:t>
            </a:r>
            <a:r>
              <a:rPr lang="en-US" dirty="0"/>
              <a:t> — </a:t>
            </a:r>
            <a:r>
              <a:rPr lang="en-US" dirty="0" err="1"/>
              <a:t>одна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наиболее</a:t>
            </a:r>
            <a:r>
              <a:rPr lang="en-US" dirty="0"/>
              <a:t> </a:t>
            </a:r>
            <a:r>
              <a:rPr lang="en-US" dirty="0" err="1"/>
              <a:t>часто</a:t>
            </a:r>
            <a:r>
              <a:rPr lang="en-US" dirty="0"/>
              <a:t> </a:t>
            </a:r>
            <a:r>
              <a:rPr lang="en-US" dirty="0" err="1"/>
              <a:t>используемых</a:t>
            </a:r>
            <a:r>
              <a:rPr lang="en-US" dirty="0"/>
              <a:t> </a:t>
            </a:r>
            <a:r>
              <a:rPr lang="en-US" dirty="0" err="1"/>
              <a:t>технологий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защиты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сервисов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en-US" dirty="0"/>
              <a:t>⚫ В </a:t>
            </a:r>
            <a:r>
              <a:rPr lang="en-US" dirty="0" err="1"/>
              <a:t>системах</a:t>
            </a:r>
            <a:r>
              <a:rPr lang="en-US" dirty="0"/>
              <a:t>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снимки</a:t>
            </a:r>
            <a:r>
              <a:rPr lang="en-US" dirty="0"/>
              <a:t> </a:t>
            </a:r>
            <a:r>
              <a:rPr lang="en-US" dirty="0" err="1"/>
              <a:t>часто</a:t>
            </a:r>
            <a:r>
              <a:rPr lang="en-US" dirty="0"/>
              <a:t> </a:t>
            </a:r>
            <a:r>
              <a:rPr lang="en-US" dirty="0" err="1"/>
              <a:t>используются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инкрементного</a:t>
            </a:r>
            <a:r>
              <a:rPr lang="en-US" dirty="0"/>
              <a:t>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Резервное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 </a:t>
            </a:r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использует</a:t>
            </a:r>
            <a:r>
              <a:rPr lang="en-US" dirty="0"/>
              <a:t> </a:t>
            </a:r>
            <a:r>
              <a:rPr lang="en-US" dirty="0" err="1"/>
              <a:t>снимки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повторного</a:t>
            </a:r>
            <a:r>
              <a:rPr lang="en-US" dirty="0"/>
              <a:t> </a:t>
            </a:r>
            <a:r>
              <a:rPr lang="en-US" dirty="0" err="1"/>
              <a:t>использования</a:t>
            </a:r>
            <a:r>
              <a:rPr lang="en-US" dirty="0"/>
              <a:t> </a:t>
            </a:r>
            <a:r>
              <a:rPr lang="en-US" dirty="0" err="1"/>
              <a:t>копий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Защищенные</a:t>
            </a:r>
            <a:r>
              <a:rPr lang="en-US" dirty="0"/>
              <a:t> </a:t>
            </a:r>
            <a:r>
              <a:rPr lang="en-US" dirty="0" err="1"/>
              <a:t>снимки</a:t>
            </a:r>
            <a:r>
              <a:rPr lang="en-US" dirty="0"/>
              <a:t> </a:t>
            </a:r>
            <a:r>
              <a:rPr lang="en-US" dirty="0" err="1"/>
              <a:t>используются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защиты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программ-вымогателей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4149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Data Cloning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b="1" err="1">
                <a:solidFill>
                  <a:srgbClr val="0F1115"/>
                </a:solidFill>
              </a:rPr>
              <a:t>Клонирование</a:t>
            </a:r>
            <a:r>
              <a:rPr lang="en-US" b="1">
                <a:solidFill>
                  <a:srgbClr val="0F1115"/>
                </a:solidFill>
              </a:rPr>
              <a:t> (Clone)</a:t>
            </a:r>
            <a:r>
              <a:rPr lang="en-US">
                <a:solidFill>
                  <a:srgbClr val="0F1115"/>
                </a:solidFill>
              </a:rPr>
              <a:t> 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создание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полной</a:t>
            </a:r>
            <a:r>
              <a:rPr lang="en-US" b="1">
                <a:solidFill>
                  <a:srgbClr val="0F1115"/>
                </a:solidFill>
              </a:rPr>
              <a:t>, </a:t>
            </a:r>
            <a:r>
              <a:rPr lang="en-US" b="1" err="1">
                <a:solidFill>
                  <a:srgbClr val="0F1115"/>
                </a:solidFill>
              </a:rPr>
              <a:t>независимой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копии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исходного</a:t>
            </a:r>
            <a:r>
              <a:rPr lang="en-US">
                <a:solidFill>
                  <a:srgbClr val="0F1115"/>
                </a:solidFill>
              </a:rPr>
              <a:t> LUN </a:t>
            </a:r>
            <a:r>
              <a:rPr lang="en-US" err="1">
                <a:solidFill>
                  <a:srgbClr val="0F1115"/>
                </a:solidFill>
              </a:rPr>
              <a:t>на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определенный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момент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времени</a:t>
            </a:r>
            <a:r>
              <a:rPr lang="en-US">
                <a:solidFill>
                  <a:srgbClr val="0F1115"/>
                </a:solidFill>
              </a:rPr>
              <a:t>. В </a:t>
            </a:r>
            <a:r>
              <a:rPr lang="en-US" err="1">
                <a:solidFill>
                  <a:srgbClr val="0F1115"/>
                </a:solidFill>
              </a:rPr>
              <a:t>отличие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снапшота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является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зависимой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копией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клон</a:t>
            </a:r>
            <a:r>
              <a:rPr lang="en-US">
                <a:solidFill>
                  <a:srgbClr val="0F1115"/>
                </a:solidFill>
              </a:rPr>
              <a:t> 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отдельный</a:t>
            </a:r>
            <a:r>
              <a:rPr lang="en-US" b="1">
                <a:solidFill>
                  <a:srgbClr val="0F1115"/>
                </a:solidFill>
              </a:rPr>
              <a:t>, </a:t>
            </a:r>
            <a:r>
              <a:rPr lang="en-US" b="1" err="1">
                <a:solidFill>
                  <a:srgbClr val="0F1115"/>
                </a:solidFill>
              </a:rPr>
              <a:t>самостоятельный</a:t>
            </a:r>
            <a:r>
              <a:rPr lang="en-US" b="1">
                <a:solidFill>
                  <a:srgbClr val="0F1115"/>
                </a:solidFill>
              </a:rPr>
              <a:t> LUN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который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можно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использовать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для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чтения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записи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полностью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изолированно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оригинала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Процесс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создания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клона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Сначала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создается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пара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клонирования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исходным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целевым</a:t>
            </a:r>
            <a:r>
              <a:rPr lang="en-US" dirty="0">
                <a:solidFill>
                  <a:srgbClr val="0F1115"/>
                </a:solidFill>
              </a:rPr>
              <a:t> LUN.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Затем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снапшот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исходного</a:t>
            </a:r>
            <a:r>
              <a:rPr lang="en-US" b="1" dirty="0">
                <a:solidFill>
                  <a:srgbClr val="0F1115"/>
                </a:solidFill>
              </a:rPr>
              <a:t> LUN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фиксации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моментальной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точки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копирования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начинают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фоновое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копирование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снапшота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целевой</a:t>
            </a:r>
            <a:r>
              <a:rPr lang="en-US" dirty="0">
                <a:solidFill>
                  <a:srgbClr val="0F1115"/>
                </a:solidFill>
              </a:rPr>
              <a:t> LUN.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После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завершения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пару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разделить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b="1" dirty="0">
                <a:solidFill>
                  <a:srgbClr val="0F1115"/>
                </a:solidFill>
              </a:rPr>
              <a:t>split</a:t>
            </a:r>
            <a:r>
              <a:rPr lang="en-US" dirty="0">
                <a:solidFill>
                  <a:srgbClr val="0F1115"/>
                </a:solidFill>
              </a:rPr>
              <a:t>). </a:t>
            </a:r>
            <a:r>
              <a:rPr lang="en-US" dirty="0" err="1">
                <a:solidFill>
                  <a:srgbClr val="0F1115"/>
                </a:solidFill>
              </a:rPr>
              <a:t>Целевой</a:t>
            </a:r>
            <a:r>
              <a:rPr lang="en-US" dirty="0">
                <a:solidFill>
                  <a:srgbClr val="0F1115"/>
                </a:solidFill>
              </a:rPr>
              <a:t> LUN </a:t>
            </a:r>
            <a:r>
              <a:rPr lang="en-US" dirty="0" err="1">
                <a:solidFill>
                  <a:srgbClr val="0F1115"/>
                </a:solidFill>
              </a:rPr>
              <a:t>становится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полностью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автономным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Ключевые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сценарии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использования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Создание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тестовых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разработческих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сред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сделать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продакшен-базы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отладки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тестирования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оказывая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никакого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влияния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рабочую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систему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Создание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стабильных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бэкапов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Клон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полноценной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копией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момент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своего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создания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может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использован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долгосрочного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архивирования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восстановления</a:t>
            </a:r>
            <a:r>
              <a:rPr lang="en-US" dirty="0">
                <a:solidFill>
                  <a:srgbClr val="0F1115"/>
                </a:solidFill>
              </a:rPr>
              <a:t>.»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Если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снапшот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быстрая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тень</a:t>
            </a:r>
            <a:r>
              <a:rPr lang="en-US" b="1" dirty="0">
                <a:solidFill>
                  <a:srgbClr val="0F1115"/>
                </a:solidFill>
              </a:rPr>
              <a:t>"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клон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их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полноценный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двойник</a:t>
            </a:r>
            <a:r>
              <a:rPr lang="en-US" b="1" dirty="0">
                <a:solidFill>
                  <a:srgbClr val="0F1115"/>
                </a:solidFill>
              </a:rPr>
              <a:t>". </a:t>
            </a:r>
            <a:r>
              <a:rPr lang="en-US" b="1" dirty="0" err="1">
                <a:solidFill>
                  <a:srgbClr val="0F1115"/>
                </a:solidFill>
              </a:rPr>
              <a:t>Клонирование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предоставляет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идеальный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механизм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безопасной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работы</a:t>
            </a:r>
            <a:r>
              <a:rPr lang="en-US" b="1" dirty="0">
                <a:solidFill>
                  <a:srgbClr val="0F1115"/>
                </a:solidFill>
              </a:rPr>
              <a:t> с </a:t>
            </a:r>
            <a:r>
              <a:rPr lang="en-US" b="1" dirty="0" err="1">
                <a:solidFill>
                  <a:srgbClr val="0F1115"/>
                </a:solidFill>
              </a:rPr>
              <a:t>копиями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продакшен-данных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нефункциональных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средах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</a:t>
            </a:r>
            <a:r>
              <a:rPr lang="en-US" dirty="0" err="1"/>
              <a:t>клонирование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Клоны</a:t>
            </a:r>
            <a:r>
              <a:rPr lang="en-US" dirty="0"/>
              <a:t>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полная</a:t>
            </a:r>
            <a:r>
              <a:rPr lang="en-US" dirty="0"/>
              <a:t> </a:t>
            </a:r>
            <a:r>
              <a:rPr lang="en-US" dirty="0" err="1"/>
              <a:t>копия</a:t>
            </a:r>
            <a:r>
              <a:rPr lang="en-US" dirty="0"/>
              <a:t> </a:t>
            </a:r>
            <a:r>
              <a:rPr lang="en-US" dirty="0" err="1"/>
              <a:t>исходных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LUN в </a:t>
            </a:r>
            <a:r>
              <a:rPr lang="en-US" dirty="0" err="1"/>
              <a:t>определенный</a:t>
            </a:r>
            <a:r>
              <a:rPr lang="en-US" dirty="0"/>
              <a:t> </a:t>
            </a:r>
            <a:r>
              <a:rPr lang="en-US" dirty="0" err="1"/>
              <a:t>момент</a:t>
            </a:r>
            <a:r>
              <a:rPr lang="en-US" dirty="0"/>
              <a:t> </a:t>
            </a:r>
            <a:r>
              <a:rPr lang="en-US" dirty="0" err="1"/>
              <a:t>времени</a:t>
            </a:r>
            <a:r>
              <a:rPr lang="en-US" dirty="0"/>
              <a:t>. </a:t>
            </a:r>
            <a:r>
              <a:rPr lang="en-US" dirty="0" err="1"/>
              <a:t>Эта</a:t>
            </a:r>
            <a:r>
              <a:rPr lang="en-US" dirty="0"/>
              <a:t> </a:t>
            </a:r>
            <a:r>
              <a:rPr lang="en-US" dirty="0" err="1"/>
              <a:t>копия</a:t>
            </a:r>
            <a:r>
              <a:rPr lang="en-US" dirty="0"/>
              <a:t> </a:t>
            </a:r>
            <a:r>
              <a:rPr lang="en-US" dirty="0" err="1"/>
              <a:t>мгновенно</a:t>
            </a:r>
            <a:r>
              <a:rPr lang="en-US" dirty="0"/>
              <a:t> </a:t>
            </a:r>
            <a:r>
              <a:rPr lang="en-US" dirty="0" err="1"/>
              <a:t>доступна</a:t>
            </a:r>
            <a:r>
              <a:rPr lang="en-US" dirty="0"/>
              <a:t> </a:t>
            </a:r>
            <a:r>
              <a:rPr lang="en-US" dirty="0" err="1"/>
              <a:t>хосту</a:t>
            </a:r>
            <a:r>
              <a:rPr lang="en-US" dirty="0"/>
              <a:t> и </a:t>
            </a:r>
            <a:r>
              <a:rPr lang="en-US" dirty="0" err="1"/>
              <a:t>действует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резервная</a:t>
            </a:r>
            <a:r>
              <a:rPr lang="en-US" dirty="0"/>
              <a:t> </a:t>
            </a:r>
            <a:r>
              <a:rPr lang="en-US" dirty="0" err="1"/>
              <a:t>копия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определенный</a:t>
            </a:r>
            <a:r>
              <a:rPr lang="en-US" dirty="0"/>
              <a:t> </a:t>
            </a:r>
            <a:r>
              <a:rPr lang="en-US" dirty="0" err="1"/>
              <a:t>момент</a:t>
            </a:r>
            <a:r>
              <a:rPr lang="en-US" dirty="0"/>
              <a:t> </a:t>
            </a:r>
            <a:r>
              <a:rPr lang="en-US" dirty="0" err="1"/>
              <a:t>времени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Система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создать</a:t>
            </a:r>
            <a:r>
              <a:rPr lang="en-US" dirty="0"/>
              <a:t> </a:t>
            </a:r>
            <a:r>
              <a:rPr lang="en-US" dirty="0" err="1"/>
              <a:t>клон</a:t>
            </a:r>
            <a:r>
              <a:rPr lang="en-US" dirty="0"/>
              <a:t> в </a:t>
            </a:r>
            <a:r>
              <a:rPr lang="en-US" dirty="0" err="1"/>
              <a:t>течение</a:t>
            </a:r>
            <a:r>
              <a:rPr lang="en-US" dirty="0"/>
              <a:t> </a:t>
            </a:r>
            <a:r>
              <a:rPr lang="en-US" dirty="0" err="1"/>
              <a:t>нескольких</a:t>
            </a:r>
            <a:r>
              <a:rPr lang="en-US" dirty="0"/>
              <a:t> </a:t>
            </a:r>
            <a:r>
              <a:rPr lang="en-US" dirty="0" err="1"/>
              <a:t>секунд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получить</a:t>
            </a:r>
            <a:r>
              <a:rPr lang="en-US" dirty="0"/>
              <a:t> </a:t>
            </a:r>
            <a:r>
              <a:rPr lang="en-US" dirty="0" err="1"/>
              <a:t>согласованную</a:t>
            </a:r>
            <a:r>
              <a:rPr lang="en-US" dirty="0"/>
              <a:t> </a:t>
            </a:r>
            <a:r>
              <a:rPr lang="en-US" dirty="0" err="1"/>
              <a:t>копию</a:t>
            </a:r>
            <a:r>
              <a:rPr lang="en-US" dirty="0"/>
              <a:t> </a:t>
            </a:r>
            <a:r>
              <a:rPr lang="en-US" dirty="0" err="1"/>
              <a:t>исходных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</a:t>
            </a:r>
            <a:r>
              <a:rPr lang="en-US" dirty="0" err="1"/>
              <a:t>Клон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читать</a:t>
            </a:r>
            <a:r>
              <a:rPr lang="en-US" dirty="0"/>
              <a:t> и </a:t>
            </a:r>
            <a:r>
              <a:rPr lang="en-US" dirty="0" err="1"/>
              <a:t>записывать</a:t>
            </a:r>
            <a:r>
              <a:rPr lang="en-US" dirty="0"/>
              <a:t> </a:t>
            </a:r>
            <a:r>
              <a:rPr lang="en-US" dirty="0" err="1"/>
              <a:t>немедленно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Поддерживаются</a:t>
            </a:r>
            <a:r>
              <a:rPr lang="en-US" dirty="0"/>
              <a:t> </a:t>
            </a:r>
            <a:r>
              <a:rPr lang="en-US" dirty="0" err="1"/>
              <a:t>дифференциальные</a:t>
            </a:r>
            <a:r>
              <a:rPr lang="en-US" dirty="0"/>
              <a:t> </a:t>
            </a:r>
            <a:r>
              <a:rPr lang="en-US" dirty="0" err="1"/>
              <a:t>копии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обеспечения</a:t>
            </a:r>
            <a:r>
              <a:rPr lang="en-US" dirty="0"/>
              <a:t> </a:t>
            </a:r>
            <a:r>
              <a:rPr lang="en-US" dirty="0" err="1"/>
              <a:t>согласованности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исходным</a:t>
            </a:r>
            <a:r>
              <a:rPr lang="en-US" dirty="0"/>
              <a:t> и </a:t>
            </a:r>
            <a:r>
              <a:rPr lang="en-US" dirty="0" err="1"/>
              <a:t>целевым</a:t>
            </a:r>
            <a:r>
              <a:rPr lang="en-US" dirty="0"/>
              <a:t> LUN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разделения</a:t>
            </a:r>
            <a:r>
              <a:rPr lang="en-US" dirty="0"/>
              <a:t> </a:t>
            </a:r>
            <a:r>
              <a:rPr lang="en-US" dirty="0" err="1"/>
              <a:t>пары</a:t>
            </a:r>
            <a:r>
              <a:rPr lang="en-US" dirty="0"/>
              <a:t> </a:t>
            </a:r>
            <a:r>
              <a:rPr lang="en-US" dirty="0" err="1"/>
              <a:t>клонов</a:t>
            </a:r>
            <a:r>
              <a:rPr lang="en-US" dirty="0"/>
              <a:t>. </a:t>
            </a:r>
            <a:r>
              <a:rPr lang="en-US" dirty="0" err="1"/>
              <a:t>Разделение</a:t>
            </a:r>
            <a:r>
              <a:rPr lang="en-US" dirty="0"/>
              <a:t> </a:t>
            </a:r>
            <a:r>
              <a:rPr lang="en-US" dirty="0" err="1"/>
              <a:t>пар</a:t>
            </a:r>
            <a:r>
              <a:rPr lang="en-US" dirty="0"/>
              <a:t> </a:t>
            </a:r>
            <a:r>
              <a:rPr lang="en-US" dirty="0" err="1"/>
              <a:t>клонов</a:t>
            </a:r>
            <a:r>
              <a:rPr lang="en-US" dirty="0"/>
              <a:t>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поддерживается</a:t>
            </a:r>
            <a:r>
              <a:rPr lang="en-US" dirty="0"/>
              <a:t>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прерывания</a:t>
            </a:r>
            <a:r>
              <a:rPr lang="en-US" dirty="0"/>
              <a:t> </a:t>
            </a:r>
            <a:r>
              <a:rPr lang="en-US" dirty="0" err="1"/>
              <a:t>обслуживания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Клонирование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часто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исходного</a:t>
            </a:r>
            <a:r>
              <a:rPr lang="en-US" dirty="0"/>
              <a:t> LUN в </a:t>
            </a:r>
            <a:r>
              <a:rPr lang="en-US" dirty="0" err="1"/>
              <a:t>определенный</a:t>
            </a:r>
            <a:r>
              <a:rPr lang="en-US" dirty="0"/>
              <a:t> </a:t>
            </a:r>
            <a:r>
              <a:rPr lang="en-US" dirty="0" err="1"/>
              <a:t>момент</a:t>
            </a:r>
            <a:r>
              <a:rPr lang="en-US" dirty="0"/>
              <a:t> </a:t>
            </a:r>
            <a:r>
              <a:rPr lang="en-US" dirty="0" err="1"/>
              <a:t>времени</a:t>
            </a:r>
            <a:r>
              <a:rPr lang="en-US" dirty="0"/>
              <a:t>, а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анализа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производственных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</a:t>
            </a:r>
          </a:p>
          <a:p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влияя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производственный</a:t>
            </a:r>
            <a:r>
              <a:rPr lang="en-US" dirty="0"/>
              <a:t> LUN.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1607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Remote Replication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b="1" dirty="0" err="1">
                <a:solidFill>
                  <a:srgbClr val="0F1115"/>
                </a:solidFill>
              </a:rPr>
              <a:t>Удаленная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репликация</a:t>
            </a:r>
            <a:r>
              <a:rPr lang="en-US" b="1" dirty="0">
                <a:solidFill>
                  <a:srgbClr val="0F1115"/>
                </a:solidFill>
              </a:rPr>
              <a:t> (Remote Replication)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синхронного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асинхронного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копирования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основного</a:t>
            </a:r>
            <a:r>
              <a:rPr lang="en-US" dirty="0">
                <a:solidFill>
                  <a:srgbClr val="0F1115"/>
                </a:solidFill>
              </a:rPr>
              <a:t> LUN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удаленном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сайте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вторичный</a:t>
            </a:r>
            <a:r>
              <a:rPr lang="en-US" dirty="0">
                <a:solidFill>
                  <a:srgbClr val="0F1115"/>
                </a:solidFill>
              </a:rPr>
              <a:t> LUN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сайте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аварийного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восстановления</a:t>
            </a:r>
            <a:r>
              <a:rPr lang="en-US" dirty="0">
                <a:solidFill>
                  <a:srgbClr val="0F1115"/>
                </a:solidFill>
              </a:rPr>
              <a:t> (DR).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ключевых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технологий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обеспечения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отказоустойчивости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аварийного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восстановления</a:t>
            </a:r>
            <a:r>
              <a:rPr lang="en-US" b="1" dirty="0">
                <a:solidFill>
                  <a:srgbClr val="0F1115"/>
                </a:solidFill>
              </a:rPr>
              <a:t> (DR)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b="1" dirty="0" err="1">
                <a:solidFill>
                  <a:srgbClr val="0F1115"/>
                </a:solidFill>
              </a:rPr>
              <a:t>Принцип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работы</a:t>
            </a:r>
            <a:r>
              <a:rPr lang="en-US" b="1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Два</a:t>
            </a:r>
            <a:r>
              <a:rPr lang="en-US" dirty="0">
                <a:solidFill>
                  <a:srgbClr val="0F1115"/>
                </a:solidFill>
              </a:rPr>
              <a:t> LUN (</a:t>
            </a:r>
            <a:r>
              <a:rPr lang="en-US" dirty="0" err="1">
                <a:solidFill>
                  <a:srgbClr val="0F1115"/>
                </a:solidFill>
              </a:rPr>
              <a:t>основной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вторичный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образуют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пару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репликации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Синхронный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режим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Каждая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операция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основном</a:t>
            </a:r>
            <a:r>
              <a:rPr lang="en-US" dirty="0">
                <a:solidFill>
                  <a:srgbClr val="0F1115"/>
                </a:solidFill>
              </a:rPr>
              <a:t> LUN </a:t>
            </a:r>
            <a:r>
              <a:rPr lang="en-US" dirty="0" err="1">
                <a:solidFill>
                  <a:srgbClr val="0F1115"/>
                </a:solidFill>
              </a:rPr>
              <a:t>подтверждается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после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того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будет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выполнена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основном</a:t>
            </a:r>
            <a:r>
              <a:rPr lang="en-US" dirty="0">
                <a:solidFill>
                  <a:srgbClr val="0F1115"/>
                </a:solidFill>
              </a:rPr>
              <a:t>, и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вторичном</a:t>
            </a:r>
            <a:r>
              <a:rPr lang="en-US" dirty="0">
                <a:solidFill>
                  <a:srgbClr val="0F1115"/>
                </a:solidFill>
              </a:rPr>
              <a:t> LUN.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гарантирует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нулевую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потерю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(RPO=0)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вносит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задержку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накладывает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ограничения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расстоянию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ЦОД.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Асинхронный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режим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периодически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пакетами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синхронизируются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вторичным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сайтом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допускает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потерю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период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синхронизациями</a:t>
            </a:r>
            <a:r>
              <a:rPr lang="en-US" dirty="0">
                <a:solidFill>
                  <a:srgbClr val="0F1115"/>
                </a:solidFill>
              </a:rPr>
              <a:t> (RPO &gt; 0),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имеет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строгих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ограничений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расстоянию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меньше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влияет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производительность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>
                <a:solidFill>
                  <a:srgbClr val="0F1115"/>
                </a:solidFill>
              </a:rPr>
              <a:t>В </a:t>
            </a:r>
            <a:r>
              <a:rPr lang="en-US" dirty="0" err="1">
                <a:solidFill>
                  <a:srgbClr val="0F1115"/>
                </a:solidFill>
              </a:rPr>
              <a:t>случае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сбоя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основном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сайте</a:t>
            </a:r>
            <a:r>
              <a:rPr lang="en-US" dirty="0">
                <a:solidFill>
                  <a:srgbClr val="0F1115"/>
                </a:solidFill>
              </a:rPr>
              <a:t> (Data Center A), </a:t>
            </a:r>
            <a:r>
              <a:rPr lang="en-US" dirty="0" err="1">
                <a:solidFill>
                  <a:srgbClr val="0F1115"/>
                </a:solidFill>
              </a:rPr>
              <a:t>сервисы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могут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переключены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реплику</a:t>
            </a:r>
            <a:r>
              <a:rPr lang="en-US" dirty="0">
                <a:solidFill>
                  <a:srgbClr val="0F1115"/>
                </a:solidFill>
              </a:rPr>
              <a:t> в Data Center B.»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Удаленная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репликация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краеугольный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камень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стратегии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аварийного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восстановления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позволяющий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защитить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бизнес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потери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простоев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случае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катастрофы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уровне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всего</a:t>
            </a:r>
            <a:r>
              <a:rPr lang="en-US" b="1" dirty="0">
                <a:solidFill>
                  <a:srgbClr val="0F1115"/>
                </a:solidFill>
              </a:rPr>
              <a:t> ЦОД.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</a:t>
            </a:r>
            <a:r>
              <a:rPr lang="en-US" dirty="0" err="1"/>
              <a:t>удаленную</a:t>
            </a:r>
            <a:r>
              <a:rPr lang="en-US" dirty="0"/>
              <a:t> </a:t>
            </a:r>
            <a:r>
              <a:rPr lang="en-US" dirty="0" err="1"/>
              <a:t>репликацию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Удаленная</a:t>
            </a:r>
            <a:r>
              <a:rPr lang="en-US" dirty="0"/>
              <a:t> </a:t>
            </a:r>
            <a:r>
              <a:rPr lang="en-US" dirty="0" err="1"/>
              <a:t>репликация</a:t>
            </a:r>
            <a:r>
              <a:rPr lang="en-US" dirty="0"/>
              <a:t> </a:t>
            </a:r>
            <a:r>
              <a:rPr lang="en-US" dirty="0" err="1"/>
              <a:t>синхронно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асинхронно</a:t>
            </a:r>
            <a:r>
              <a:rPr lang="en-US" dirty="0"/>
              <a:t> </a:t>
            </a:r>
            <a:r>
              <a:rPr lang="en-US" dirty="0" err="1"/>
              <a:t>реплицирует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с </a:t>
            </a:r>
            <a:r>
              <a:rPr lang="en-US" dirty="0" err="1"/>
              <a:t>первичного</a:t>
            </a:r>
            <a:r>
              <a:rPr lang="en-US" dirty="0"/>
              <a:t> LUN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первичном</a:t>
            </a:r>
            <a:r>
              <a:rPr lang="en-US" dirty="0"/>
              <a:t> </a:t>
            </a:r>
            <a:r>
              <a:rPr lang="en-US" dirty="0" err="1"/>
              <a:t>сайте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вторичный</a:t>
            </a:r>
            <a:r>
              <a:rPr lang="en-US" dirty="0"/>
              <a:t> LUN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сайте</a:t>
            </a:r>
            <a:r>
              <a:rPr lang="en-US" dirty="0"/>
              <a:t> DR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удаленного</a:t>
            </a:r>
            <a:r>
              <a:rPr lang="en-US" dirty="0"/>
              <a:t>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и DR.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одна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основных</a:t>
            </a:r>
            <a:r>
              <a:rPr lang="en-US" dirty="0"/>
              <a:t> </a:t>
            </a:r>
            <a:r>
              <a:rPr lang="en-US" dirty="0" err="1"/>
              <a:t>технологий</a:t>
            </a:r>
            <a:r>
              <a:rPr lang="en-US" dirty="0"/>
              <a:t> DR и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Два</a:t>
            </a:r>
            <a:r>
              <a:rPr lang="en-US" dirty="0"/>
              <a:t> LUN </a:t>
            </a:r>
            <a:r>
              <a:rPr lang="en-US" dirty="0" err="1"/>
              <a:t>образуют</a:t>
            </a:r>
            <a:r>
              <a:rPr lang="en-US" dirty="0"/>
              <a:t> </a:t>
            </a:r>
            <a:r>
              <a:rPr lang="en-US" dirty="0" err="1"/>
              <a:t>пару</a:t>
            </a:r>
            <a:r>
              <a:rPr lang="en-US" dirty="0"/>
              <a:t> </a:t>
            </a:r>
            <a:r>
              <a:rPr lang="en-US" dirty="0" err="1"/>
              <a:t>репликации</a:t>
            </a:r>
            <a:r>
              <a:rPr lang="en-US" dirty="0"/>
              <a:t> «</a:t>
            </a:r>
            <a:r>
              <a:rPr lang="en-US" dirty="0" err="1"/>
              <a:t>активный-резервный</a:t>
            </a:r>
            <a:r>
              <a:rPr lang="en-US" dirty="0"/>
              <a:t>», в </a:t>
            </a:r>
            <a:r>
              <a:rPr lang="en-US" dirty="0" err="1"/>
              <a:t>которой</a:t>
            </a:r>
            <a:r>
              <a:rPr lang="en-US" dirty="0"/>
              <a:t> </a:t>
            </a:r>
            <a:r>
              <a:rPr lang="en-US" dirty="0" err="1"/>
              <a:t>производственный</a:t>
            </a:r>
            <a:r>
              <a:rPr lang="en-US" dirty="0"/>
              <a:t> </a:t>
            </a:r>
            <a:r>
              <a:rPr lang="en-US" dirty="0" err="1"/>
              <a:t>сайт</a:t>
            </a:r>
            <a:r>
              <a:rPr lang="en-US" dirty="0"/>
              <a:t> </a:t>
            </a:r>
            <a:r>
              <a:rPr lang="en-US" dirty="0" err="1"/>
              <a:t>размещает</a:t>
            </a:r>
            <a:r>
              <a:rPr lang="en-US" dirty="0"/>
              <a:t> </a:t>
            </a:r>
            <a:r>
              <a:rPr lang="en-US" dirty="0" err="1"/>
              <a:t>работающие</a:t>
            </a:r>
            <a:r>
              <a:rPr lang="en-US" dirty="0"/>
              <a:t> </a:t>
            </a:r>
            <a:r>
              <a:rPr lang="en-US" dirty="0" err="1"/>
              <a:t>службы</a:t>
            </a:r>
            <a:r>
              <a:rPr lang="en-US" dirty="0"/>
              <a:t>, а </a:t>
            </a:r>
            <a:r>
              <a:rPr lang="en-US" dirty="0" err="1"/>
              <a:t>сайт</a:t>
            </a:r>
            <a:r>
              <a:rPr lang="en-US" dirty="0"/>
              <a:t> DR </a:t>
            </a:r>
            <a:r>
              <a:rPr lang="en-US" dirty="0" err="1"/>
              <a:t>находится</a:t>
            </a:r>
            <a:r>
              <a:rPr lang="en-US" dirty="0"/>
              <a:t> в </a:t>
            </a:r>
            <a:r>
              <a:rPr lang="en-US" dirty="0" err="1"/>
              <a:t>автономном</a:t>
            </a:r>
            <a:r>
              <a:rPr lang="en-US" dirty="0"/>
              <a:t> </a:t>
            </a:r>
            <a:r>
              <a:rPr lang="en-US" dirty="0" err="1"/>
              <a:t>режиме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Когда</a:t>
            </a:r>
            <a:r>
              <a:rPr lang="en-US" dirty="0"/>
              <a:t> </a:t>
            </a:r>
            <a:r>
              <a:rPr lang="en-US" dirty="0" err="1"/>
              <a:t>производственное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 в </a:t>
            </a:r>
            <a:r>
              <a:rPr lang="en-US" dirty="0" err="1"/>
              <a:t>центре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A, </a:t>
            </a:r>
            <a:r>
              <a:rPr lang="en-US" dirty="0" err="1"/>
              <a:t>основном</a:t>
            </a:r>
            <a:r>
              <a:rPr lang="en-US" dirty="0"/>
              <a:t> </a:t>
            </a:r>
            <a:r>
              <a:rPr lang="en-US" dirty="0" err="1"/>
              <a:t>сайте</a:t>
            </a:r>
            <a:r>
              <a:rPr lang="en-US" dirty="0"/>
              <a:t>, </a:t>
            </a:r>
            <a:r>
              <a:rPr lang="en-US" dirty="0" err="1"/>
              <a:t>выходит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строя</a:t>
            </a:r>
            <a:r>
              <a:rPr lang="en-US" dirty="0"/>
              <a:t>, </a:t>
            </a:r>
            <a:r>
              <a:rPr lang="en-US" dirty="0" err="1"/>
              <a:t>службы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переключить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центр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B.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Существуют</a:t>
            </a:r>
            <a:r>
              <a:rPr lang="en-US" dirty="0"/>
              <a:t> </a:t>
            </a:r>
            <a:r>
              <a:rPr lang="en-US" dirty="0" err="1"/>
              <a:t>синхронные</a:t>
            </a:r>
            <a:r>
              <a:rPr lang="en-US" dirty="0"/>
              <a:t> и </a:t>
            </a:r>
            <a:r>
              <a:rPr lang="en-US" dirty="0" err="1"/>
              <a:t>асинхронные</a:t>
            </a:r>
            <a:r>
              <a:rPr lang="en-US" dirty="0"/>
              <a:t> </a:t>
            </a:r>
            <a:r>
              <a:rPr lang="en-US" dirty="0" err="1"/>
              <a:t>режимы</a:t>
            </a:r>
            <a:r>
              <a:rPr lang="en-US" dirty="0"/>
              <a:t> </a:t>
            </a:r>
            <a:r>
              <a:rPr lang="en-US" dirty="0" err="1"/>
              <a:t>удаленной</a:t>
            </a:r>
            <a:r>
              <a:rPr lang="en-US" dirty="0"/>
              <a:t> </a:t>
            </a:r>
            <a:r>
              <a:rPr lang="en-US" dirty="0" err="1"/>
              <a:t>репликации</a:t>
            </a:r>
            <a:r>
              <a:rPr lang="en-US" dirty="0"/>
              <a:t>. </a:t>
            </a:r>
            <a:r>
              <a:rPr lang="en-US" dirty="0" err="1"/>
              <a:t>Синхронный</a:t>
            </a:r>
            <a:r>
              <a:rPr lang="en-US" dirty="0"/>
              <a:t> </a:t>
            </a:r>
            <a:r>
              <a:rPr lang="en-US" dirty="0" err="1"/>
              <a:t>режим</a:t>
            </a:r>
            <a:r>
              <a:rPr lang="en-US" dirty="0"/>
              <a:t> </a:t>
            </a:r>
            <a:r>
              <a:rPr lang="en-US" dirty="0" err="1"/>
              <a:t>одновременно</a:t>
            </a:r>
            <a:r>
              <a:rPr lang="en-US" dirty="0"/>
              <a:t> </a:t>
            </a:r>
            <a:r>
              <a:rPr lang="en-US" dirty="0" err="1"/>
              <a:t>записывает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первичный</a:t>
            </a:r>
            <a:r>
              <a:rPr lang="en-US" dirty="0"/>
              <a:t> и </a:t>
            </a:r>
            <a:r>
              <a:rPr lang="en-US" dirty="0" err="1"/>
              <a:t>вторичный</a:t>
            </a:r>
            <a:r>
              <a:rPr lang="en-US" dirty="0"/>
              <a:t> LUN. </a:t>
            </a:r>
            <a:r>
              <a:rPr lang="en-US" dirty="0" err="1"/>
              <a:t>Асинхронный</a:t>
            </a:r>
            <a:r>
              <a:rPr lang="en-US" dirty="0"/>
              <a:t> </a:t>
            </a:r>
            <a:r>
              <a:rPr lang="en-US" dirty="0" err="1"/>
              <a:t>режим</a:t>
            </a:r>
            <a:endParaRPr lang="en-US" dirty="0"/>
          </a:p>
          <a:p>
            <a:r>
              <a:rPr lang="en-US" dirty="0" err="1"/>
              <a:t>периодически</a:t>
            </a:r>
            <a:r>
              <a:rPr lang="en-US" dirty="0"/>
              <a:t> </a:t>
            </a:r>
            <a:r>
              <a:rPr lang="en-US" dirty="0" err="1"/>
              <a:t>синхронизирует</a:t>
            </a:r>
            <a:r>
              <a:rPr lang="en-US" dirty="0"/>
              <a:t> </a:t>
            </a:r>
            <a:r>
              <a:rPr lang="en-US" dirty="0" err="1"/>
              <a:t>инкрементные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с </a:t>
            </a:r>
            <a:r>
              <a:rPr lang="en-US" dirty="0" err="1"/>
              <a:t>первичного</a:t>
            </a:r>
            <a:r>
              <a:rPr lang="en-US" dirty="0"/>
              <a:t> LUN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вторичный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1993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Application Scenarios of Remote Replication</a:t>
            </a:r>
            <a:endParaRPr lang="ru-RU"/>
          </a:p>
          <a:p>
            <a:r>
              <a:rPr lang="en-US" dirty="0">
                <a:solidFill>
                  <a:srgbClr val="0F1115"/>
                </a:solidFill>
              </a:rPr>
              <a:t>«</a:t>
            </a:r>
            <a:r>
              <a:rPr lang="en-US" dirty="0" err="1">
                <a:solidFill>
                  <a:srgbClr val="0F1115"/>
                </a:solidFill>
              </a:rPr>
              <a:t>Удаленная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репликация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является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обязательной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настройке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производственных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сценарии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применения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можно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разделить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топологии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Географическое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распределение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аварийного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восстановления</a:t>
            </a:r>
            <a:r>
              <a:rPr lang="en-US" b="1" dirty="0">
                <a:solidFill>
                  <a:srgbClr val="0F1115"/>
                </a:solidFill>
              </a:rPr>
              <a:t> (DR)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Производственное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резервное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разнесены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значительное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расстояние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городами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даже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регионами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Цель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Защита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катастроф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уровня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дата-центра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пожар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наводнение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масштабное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отключение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энергии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Повышение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доступности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пределах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одного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дата-центра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Оба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массива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основной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резервный</a:t>
            </a:r>
            <a:r>
              <a:rPr lang="en-US" dirty="0">
                <a:solidFill>
                  <a:srgbClr val="0F1115"/>
                </a:solidFill>
              </a:rPr>
              <a:t>) </a:t>
            </a:r>
            <a:r>
              <a:rPr lang="en-US" dirty="0" err="1">
                <a:solidFill>
                  <a:srgbClr val="0F1115"/>
                </a:solidFill>
              </a:rPr>
              <a:t>размещаются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одном</a:t>
            </a:r>
            <a:r>
              <a:rPr lang="en-US" dirty="0">
                <a:solidFill>
                  <a:srgbClr val="0F1115"/>
                </a:solidFill>
              </a:rPr>
              <a:t> ЦОД, </a:t>
            </a:r>
            <a:r>
              <a:rPr lang="en-US" dirty="0" err="1">
                <a:solidFill>
                  <a:srgbClr val="0F1115"/>
                </a:solidFill>
              </a:rPr>
              <a:t>но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разных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стойках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зонах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628650" lvl="1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Цель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Защита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отказа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массива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обеспечение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высокой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доступности</a:t>
            </a:r>
            <a:r>
              <a:rPr lang="en-US" dirty="0">
                <a:solidFill>
                  <a:srgbClr val="0F1115"/>
                </a:solidFill>
              </a:rPr>
              <a:t> (High Availability).</a:t>
            </a:r>
            <a:endParaRPr lang="en-US" dirty="0"/>
          </a:p>
          <a:p>
            <a:pPr lvl="1"/>
            <a:r>
              <a:rPr lang="en-US" b="1" dirty="0" err="1">
                <a:solidFill>
                  <a:srgbClr val="0F1115"/>
                </a:solidFill>
              </a:rPr>
              <a:t>Важное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замечание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выбору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режима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Синхронная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репликация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вносит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задержку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операции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записи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поэтому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расстояние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ЦОД </a:t>
            </a:r>
            <a:r>
              <a:rPr lang="en-US" dirty="0" err="1">
                <a:solidFill>
                  <a:srgbClr val="0F1115"/>
                </a:solidFill>
              </a:rPr>
              <a:t>обычно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ограничивается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например</a:t>
            </a:r>
            <a:r>
              <a:rPr lang="en-US" dirty="0">
                <a:solidFill>
                  <a:srgbClr val="0F1115"/>
                </a:solidFill>
              </a:rPr>
              <a:t>, 100-300 </a:t>
            </a:r>
            <a:r>
              <a:rPr lang="en-US" dirty="0" err="1">
                <a:solidFill>
                  <a:srgbClr val="0F1115"/>
                </a:solidFill>
              </a:rPr>
              <a:t>км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Асинхронная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репликация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имеет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строгих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ограничений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расстоянию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так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передаются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некоторой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задержкой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Удаленная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репликация</a:t>
            </a:r>
            <a:r>
              <a:rPr lang="en-US" b="1" dirty="0">
                <a:solidFill>
                  <a:srgbClr val="0F1115"/>
                </a:solidFill>
              </a:rPr>
              <a:t>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гибкий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инструмент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который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можно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адаптировать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под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разные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требования</a:t>
            </a:r>
            <a:r>
              <a:rPr lang="en-US" b="1" dirty="0">
                <a:solidFill>
                  <a:srgbClr val="0F1115"/>
                </a:solidFill>
              </a:rPr>
              <a:t> к </a:t>
            </a:r>
            <a:r>
              <a:rPr lang="en-US" b="1" dirty="0" err="1">
                <a:solidFill>
                  <a:srgbClr val="0F1115"/>
                </a:solidFill>
              </a:rPr>
              <a:t>целевому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времени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восстановления</a:t>
            </a:r>
            <a:r>
              <a:rPr lang="en-US" b="1" dirty="0">
                <a:solidFill>
                  <a:srgbClr val="0F1115"/>
                </a:solidFill>
              </a:rPr>
              <a:t> (RTO) и </a:t>
            </a:r>
            <a:r>
              <a:rPr lang="en-US" b="1" dirty="0" err="1">
                <a:solidFill>
                  <a:srgbClr val="0F1115"/>
                </a:solidFill>
              </a:rPr>
              <a:t>допустимой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потере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(RPO), </a:t>
            </a:r>
            <a:r>
              <a:rPr lang="en-US" b="1" dirty="0" err="1">
                <a:solidFill>
                  <a:srgbClr val="0F1115"/>
                </a:solidFill>
              </a:rPr>
              <a:t>обеспечивая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защиту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как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пределах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одного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здания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так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на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межгородском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уровне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Сценарии</a:t>
            </a:r>
            <a:r>
              <a:rPr lang="en-US" dirty="0"/>
              <a:t> </a:t>
            </a:r>
            <a:r>
              <a:rPr lang="en-US" dirty="0" err="1"/>
              <a:t>применения</a:t>
            </a:r>
            <a:r>
              <a:rPr lang="en-US" dirty="0"/>
              <a:t> </a:t>
            </a:r>
            <a:r>
              <a:rPr lang="en-US" dirty="0" err="1"/>
              <a:t>удаленной</a:t>
            </a:r>
            <a:r>
              <a:rPr lang="en-US" dirty="0"/>
              <a:t> </a:t>
            </a:r>
            <a:r>
              <a:rPr lang="en-US" dirty="0" err="1"/>
              <a:t>репликации</a:t>
            </a:r>
            <a:endParaRPr lang="ru-RU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Удаленная</a:t>
            </a:r>
            <a:r>
              <a:rPr lang="en-US" dirty="0"/>
              <a:t> </a:t>
            </a:r>
            <a:r>
              <a:rPr lang="en-US" dirty="0" err="1"/>
              <a:t>репликация</a:t>
            </a:r>
            <a:r>
              <a:rPr lang="en-US" dirty="0"/>
              <a:t> </a:t>
            </a:r>
            <a:r>
              <a:rPr lang="en-US" dirty="0" err="1"/>
              <a:t>необходима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DR и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.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производственные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должны</a:t>
            </a:r>
            <a:r>
              <a:rPr lang="en-US" dirty="0"/>
              <a:t> </a:t>
            </a:r>
            <a:r>
              <a:rPr lang="en-US" dirty="0" err="1"/>
              <a:t>быть</a:t>
            </a:r>
            <a:r>
              <a:rPr lang="en-US" dirty="0"/>
              <a:t> </a:t>
            </a:r>
            <a:r>
              <a:rPr lang="en-US" dirty="0" err="1"/>
              <a:t>настроены</a:t>
            </a:r>
            <a:r>
              <a:rPr lang="en-US" dirty="0"/>
              <a:t> с </a:t>
            </a:r>
            <a:r>
              <a:rPr lang="en-US" dirty="0" err="1"/>
              <a:t>использованием</a:t>
            </a:r>
            <a:r>
              <a:rPr lang="en-US" dirty="0"/>
              <a:t> </a:t>
            </a:r>
            <a:r>
              <a:rPr lang="en-US" dirty="0" err="1"/>
              <a:t>этой</a:t>
            </a:r>
            <a:r>
              <a:rPr lang="en-US" dirty="0"/>
              <a:t> </a:t>
            </a:r>
            <a:r>
              <a:rPr lang="en-US" dirty="0" err="1"/>
              <a:t>функции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защиты</a:t>
            </a:r>
            <a:r>
              <a:rPr lang="en-US" dirty="0"/>
              <a:t> </a:t>
            </a:r>
            <a:r>
              <a:rPr lang="en-US" dirty="0" err="1"/>
              <a:t>производственных</a:t>
            </a:r>
            <a:r>
              <a:rPr lang="en-US" dirty="0"/>
              <a:t> </a:t>
            </a:r>
            <a:r>
              <a:rPr lang="en-US" dirty="0" err="1"/>
              <a:t>служб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потери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и </a:t>
            </a:r>
            <a:r>
              <a:rPr lang="en-US" dirty="0" err="1"/>
              <a:t>предотвращения</a:t>
            </a:r>
            <a:r>
              <a:rPr lang="en-US" dirty="0"/>
              <a:t> </a:t>
            </a:r>
            <a:r>
              <a:rPr lang="en-US" dirty="0" err="1"/>
              <a:t>серьезного</a:t>
            </a:r>
            <a:r>
              <a:rPr lang="en-US" dirty="0"/>
              <a:t> </a:t>
            </a:r>
            <a:r>
              <a:rPr lang="en-US" dirty="0" err="1"/>
              <a:t>влияния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производство</a:t>
            </a:r>
            <a:r>
              <a:rPr lang="en-US" dirty="0"/>
              <a:t> и </a:t>
            </a:r>
            <a:r>
              <a:rPr lang="en-US" dirty="0" err="1"/>
              <a:t>жизнь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Производственное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 и </a:t>
            </a:r>
            <a:r>
              <a:rPr lang="en-US" dirty="0" err="1"/>
              <a:t>хранилище</a:t>
            </a:r>
            <a:r>
              <a:rPr lang="en-US" dirty="0"/>
              <a:t> DR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быть</a:t>
            </a:r>
            <a:r>
              <a:rPr lang="en-US" dirty="0"/>
              <a:t> </a:t>
            </a:r>
            <a:r>
              <a:rPr lang="en-US" dirty="0" err="1"/>
              <a:t>развернуты</a:t>
            </a:r>
            <a:r>
              <a:rPr lang="en-US" dirty="0"/>
              <a:t> в </a:t>
            </a:r>
            <a:r>
              <a:rPr lang="en-US" dirty="0" err="1"/>
              <a:t>двух</a:t>
            </a:r>
            <a:r>
              <a:rPr lang="en-US" dirty="0"/>
              <a:t> </a:t>
            </a:r>
            <a:r>
              <a:rPr lang="en-US" dirty="0" err="1"/>
              <a:t>центрах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удаленных</a:t>
            </a:r>
            <a:r>
              <a:rPr lang="en-US" dirty="0"/>
              <a:t> </a:t>
            </a:r>
            <a:r>
              <a:rPr lang="en-US" dirty="0" err="1"/>
              <a:t>друг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друга</a:t>
            </a:r>
            <a:r>
              <a:rPr lang="en-US" dirty="0"/>
              <a:t>,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обеспечения</a:t>
            </a:r>
            <a:r>
              <a:rPr lang="en-US" dirty="0"/>
              <a:t> </a:t>
            </a:r>
            <a:r>
              <a:rPr lang="en-US" dirty="0" err="1"/>
              <a:t>защиты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катастроф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уровне</a:t>
            </a:r>
            <a:r>
              <a:rPr lang="en-US" dirty="0"/>
              <a:t> </a:t>
            </a:r>
            <a:r>
              <a:rPr lang="en-US" dirty="0" err="1"/>
              <a:t>центра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</a:t>
            </a:r>
            <a:r>
              <a:rPr lang="en-US" dirty="0" err="1"/>
              <a:t>Их</a:t>
            </a:r>
            <a:r>
              <a:rPr lang="en-US" dirty="0"/>
              <a:t>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развернуть</a:t>
            </a:r>
            <a:r>
              <a:rPr lang="en-US" dirty="0"/>
              <a:t> в </a:t>
            </a:r>
            <a:r>
              <a:rPr lang="en-US" dirty="0" err="1"/>
              <a:t>одном</a:t>
            </a:r>
            <a:r>
              <a:rPr lang="en-US" dirty="0"/>
              <a:t> и </a:t>
            </a:r>
            <a:r>
              <a:rPr lang="en-US" dirty="0" err="1"/>
              <a:t>том</a:t>
            </a:r>
            <a:r>
              <a:rPr lang="en-US" dirty="0"/>
              <a:t> </a:t>
            </a:r>
            <a:r>
              <a:rPr lang="en-US" dirty="0" err="1"/>
              <a:t>же</a:t>
            </a:r>
            <a:r>
              <a:rPr lang="en-US" dirty="0"/>
              <a:t> </a:t>
            </a:r>
            <a:r>
              <a:rPr lang="en-US" dirty="0" err="1"/>
              <a:t>центре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сделать</a:t>
            </a:r>
            <a:r>
              <a:rPr lang="en-US" dirty="0"/>
              <a:t> </a:t>
            </a:r>
            <a:r>
              <a:rPr lang="en-US" dirty="0" err="1"/>
              <a:t>локальное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 </a:t>
            </a:r>
            <a:r>
              <a:rPr lang="en-US" dirty="0" err="1"/>
              <a:t>высокодоступным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Синхронная</a:t>
            </a:r>
            <a:r>
              <a:rPr lang="en-US" dirty="0"/>
              <a:t> </a:t>
            </a:r>
            <a:r>
              <a:rPr lang="en-US" dirty="0" err="1"/>
              <a:t>репликация</a:t>
            </a:r>
            <a:r>
              <a:rPr lang="en-US" dirty="0"/>
              <a:t> </a:t>
            </a:r>
            <a:r>
              <a:rPr lang="en-US" dirty="0" err="1"/>
              <a:t>оказывает</a:t>
            </a:r>
            <a:r>
              <a:rPr lang="en-US" dirty="0"/>
              <a:t> </a:t>
            </a:r>
            <a:r>
              <a:rPr lang="en-US" dirty="0" err="1"/>
              <a:t>незначительное</a:t>
            </a:r>
            <a:r>
              <a:rPr lang="en-US" dirty="0"/>
              <a:t> </a:t>
            </a:r>
            <a:r>
              <a:rPr lang="en-US" dirty="0" err="1"/>
              <a:t>влияние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производственные</a:t>
            </a:r>
            <a:r>
              <a:rPr lang="en-US" dirty="0"/>
              <a:t> </a:t>
            </a:r>
            <a:r>
              <a:rPr lang="en-US" dirty="0" err="1"/>
              <a:t>службы</a:t>
            </a:r>
            <a:r>
              <a:rPr lang="en-US" dirty="0"/>
              <a:t>. </a:t>
            </a:r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активные</a:t>
            </a:r>
            <a:r>
              <a:rPr lang="en-US" dirty="0"/>
              <a:t> и </a:t>
            </a:r>
            <a:r>
              <a:rPr lang="en-US" dirty="0" err="1"/>
              <a:t>резервные</a:t>
            </a:r>
            <a:r>
              <a:rPr lang="en-US" dirty="0"/>
              <a:t> </a:t>
            </a:r>
            <a:r>
              <a:rPr lang="en-US" dirty="0" err="1"/>
              <a:t>центры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endParaRPr lang="ru-RU" dirty="0" err="1"/>
          </a:p>
          <a:p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должны</a:t>
            </a:r>
            <a:r>
              <a:rPr lang="en-US" dirty="0"/>
              <a:t> </a:t>
            </a:r>
            <a:r>
              <a:rPr lang="en-US" dirty="0" err="1"/>
              <a:t>находиться</a:t>
            </a:r>
            <a:r>
              <a:rPr lang="en-US" dirty="0"/>
              <a:t> </a:t>
            </a:r>
            <a:r>
              <a:rPr lang="en-US" dirty="0" err="1"/>
              <a:t>далеко</a:t>
            </a:r>
            <a:r>
              <a:rPr lang="en-US" dirty="0"/>
              <a:t> </a:t>
            </a:r>
            <a:r>
              <a:rPr lang="en-US" dirty="0" err="1"/>
              <a:t>друг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друга</a:t>
            </a:r>
            <a:r>
              <a:rPr lang="en-US" dirty="0"/>
              <a:t>.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асинхронной</a:t>
            </a:r>
            <a:r>
              <a:rPr lang="en-US" dirty="0"/>
              <a:t> </a:t>
            </a:r>
            <a:r>
              <a:rPr lang="en-US" dirty="0" err="1"/>
              <a:t>репликации</a:t>
            </a:r>
            <a:r>
              <a:rPr lang="en-US" dirty="0"/>
              <a:t> </a:t>
            </a:r>
            <a:r>
              <a:rPr lang="en-US" dirty="0" err="1"/>
              <a:t>нет</a:t>
            </a:r>
            <a:r>
              <a:rPr lang="en-US" dirty="0"/>
              <a:t> </a:t>
            </a:r>
            <a:r>
              <a:rPr lang="en-US" dirty="0" err="1"/>
              <a:t>ограничений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расстоянию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098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DAS Storage Evolution</a:t>
            </a:r>
            <a:endParaRPr lang="ru-RU"/>
          </a:p>
          <a:p>
            <a:r>
              <a:rPr lang="en-US" dirty="0"/>
              <a:t>DAS: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Устройство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подключено</a:t>
            </a:r>
            <a:r>
              <a:rPr lang="en-US" dirty="0"/>
              <a:t> </a:t>
            </a:r>
            <a:r>
              <a:rPr lang="en-US" dirty="0" err="1"/>
              <a:t>напрямую</a:t>
            </a:r>
            <a:r>
              <a:rPr lang="en-US" dirty="0"/>
              <a:t> к </a:t>
            </a:r>
            <a:r>
              <a:rPr lang="en-US" dirty="0" err="1"/>
              <a:t>серверу</a:t>
            </a:r>
            <a:r>
              <a:rPr lang="en-US" dirty="0"/>
              <a:t> (JBOD).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Каждый</a:t>
            </a:r>
            <a:r>
              <a:rPr lang="en-US" dirty="0"/>
              <a:t> </a:t>
            </a:r>
            <a:r>
              <a:rPr lang="en-US" dirty="0" err="1"/>
              <a:t>сервер</a:t>
            </a:r>
            <a:r>
              <a:rPr lang="en-US" dirty="0"/>
              <a:t> </a:t>
            </a:r>
            <a:r>
              <a:rPr lang="en-US" dirty="0" err="1"/>
              <a:t>имеет</a:t>
            </a:r>
            <a:r>
              <a:rPr lang="en-US" dirty="0"/>
              <a:t> </a:t>
            </a:r>
            <a:r>
              <a:rPr lang="en-US" dirty="0" err="1"/>
              <a:t>собственный</a:t>
            </a:r>
            <a:r>
              <a:rPr lang="en-US" dirty="0"/>
              <a:t> </a:t>
            </a:r>
            <a:r>
              <a:rPr lang="en-US" dirty="0" err="1"/>
              <a:t>изолированный</a:t>
            </a:r>
            <a:r>
              <a:rPr lang="en-US" dirty="0"/>
              <a:t> </a:t>
            </a:r>
            <a:r>
              <a:rPr lang="en-US" dirty="0" err="1"/>
              <a:t>набор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(Data silo).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Информация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разделяется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серверами</a:t>
            </a:r>
            <a:r>
              <a:rPr lang="en-US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Появилась</a:t>
            </a:r>
            <a:r>
              <a:rPr lang="en-US" dirty="0"/>
              <a:t> в 1970-х.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разбросаны</a:t>
            </a:r>
            <a:r>
              <a:rPr lang="en-US" dirty="0"/>
              <a:t> и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совместно</a:t>
            </a:r>
            <a:r>
              <a:rPr lang="en-US" dirty="0"/>
              <a:t> </a:t>
            </a:r>
            <a:r>
              <a:rPr lang="en-US" dirty="0" err="1"/>
              <a:t>используются</a:t>
            </a:r>
            <a:r>
              <a:rPr lang="en-US" dirty="0"/>
              <a:t>.</a:t>
            </a:r>
          </a:p>
          <a:p>
            <a:r>
              <a:rPr lang="en-US" dirty="0"/>
              <a:t>SAN/NAS: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Хранение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централизовано</a:t>
            </a:r>
            <a:r>
              <a:rPr lang="en-US" dirty="0"/>
              <a:t> и </a:t>
            </a:r>
            <a:r>
              <a:rPr lang="en-US" dirty="0" err="1"/>
              <a:t>доступно</a:t>
            </a:r>
            <a:r>
              <a:rPr lang="en-US" dirty="0"/>
              <a:t> </a:t>
            </a:r>
            <a:r>
              <a:rPr lang="en-US" dirty="0" err="1"/>
              <a:t>множеству</a:t>
            </a:r>
            <a:r>
              <a:rPr lang="en-US" dirty="0"/>
              <a:t> </a:t>
            </a:r>
            <a:r>
              <a:rPr lang="en-US" dirty="0" err="1"/>
              <a:t>серверов</a:t>
            </a:r>
            <a:r>
              <a:rPr lang="en-US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Подключение</a:t>
            </a:r>
            <a:r>
              <a:rPr lang="en-US" dirty="0"/>
              <a:t> </a:t>
            </a:r>
            <a:r>
              <a:rPr lang="en-US" dirty="0" err="1"/>
              <a:t>через</a:t>
            </a:r>
            <a:r>
              <a:rPr lang="en-US" dirty="0"/>
              <a:t> </a:t>
            </a:r>
            <a:r>
              <a:rPr lang="en-US" dirty="0" err="1"/>
              <a:t>коммутаторы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FC/IP.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улучшить</a:t>
            </a:r>
            <a:r>
              <a:rPr lang="en-US" dirty="0"/>
              <a:t> </a:t>
            </a:r>
            <a:r>
              <a:rPr lang="en-US" dirty="0" err="1"/>
              <a:t>масштабируемость</a:t>
            </a:r>
            <a:r>
              <a:rPr lang="en-US" dirty="0"/>
              <a:t>, </a:t>
            </a:r>
            <a:r>
              <a:rPr lang="en-US" dirty="0" err="1"/>
              <a:t>используя</a:t>
            </a:r>
            <a:r>
              <a:rPr lang="en-US" dirty="0"/>
              <a:t> </a:t>
            </a:r>
            <a:r>
              <a:rPr lang="en-US" dirty="0" err="1"/>
              <a:t>сетевые</a:t>
            </a:r>
            <a:r>
              <a:rPr lang="en-US" dirty="0"/>
              <a:t> </a:t>
            </a:r>
            <a:r>
              <a:rPr lang="en-US" dirty="0" err="1"/>
              <a:t>устройства</a:t>
            </a:r>
            <a:r>
              <a:rPr lang="en-US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совместно</a:t>
            </a:r>
            <a:r>
              <a:rPr lang="en-US" dirty="0"/>
              <a:t> </a:t>
            </a:r>
            <a:r>
              <a:rPr lang="en-US" dirty="0" err="1"/>
              <a:t>использоваться</a:t>
            </a:r>
            <a:r>
              <a:rPr lang="en-US" dirty="0"/>
              <a:t> </a:t>
            </a:r>
            <a:r>
              <a:rPr lang="en-US" dirty="0" err="1"/>
              <a:t>несколькими</a:t>
            </a:r>
            <a:r>
              <a:rPr lang="en-US" dirty="0"/>
              <a:t> </a:t>
            </a:r>
            <a:r>
              <a:rPr lang="en-US" dirty="0" err="1"/>
              <a:t>серверами</a:t>
            </a:r>
            <a:r>
              <a:rPr lang="en-US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Добавлены</a:t>
            </a:r>
            <a:r>
              <a:rPr lang="en-US" dirty="0"/>
              <a:t> </a:t>
            </a:r>
            <a:r>
              <a:rPr lang="en-US" dirty="0" err="1"/>
              <a:t>расширенные</a:t>
            </a:r>
            <a:r>
              <a:rPr lang="en-US" dirty="0"/>
              <a:t> </a:t>
            </a:r>
            <a:r>
              <a:rPr lang="en-US" dirty="0" err="1"/>
              <a:t>возможности</a:t>
            </a:r>
            <a:r>
              <a:rPr lang="en-US" dirty="0"/>
              <a:t> </a:t>
            </a:r>
            <a:r>
              <a:rPr lang="en-US" dirty="0" err="1"/>
              <a:t>аварийного</a:t>
            </a:r>
            <a:r>
              <a:rPr lang="en-US" dirty="0"/>
              <a:t> </a:t>
            </a:r>
            <a:r>
              <a:rPr lang="en-US" dirty="0" err="1"/>
              <a:t>восстановления</a:t>
            </a:r>
            <a:r>
              <a:rPr lang="en-US" dirty="0"/>
              <a:t> (DR).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Повышена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  <a:r>
              <a:rPr lang="en-US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Появилось</a:t>
            </a:r>
            <a:r>
              <a:rPr lang="en-US" dirty="0"/>
              <a:t> в 1990-х.</a:t>
            </a:r>
          </a:p>
          <a:p>
            <a:pPr marL="171450" indent="-171450">
              <a:buFont typeface="Arial"/>
              <a:buChar char="•"/>
            </a:pP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централизованы</a:t>
            </a:r>
            <a:r>
              <a:rPr lang="en-US" dirty="0"/>
              <a:t> и </a:t>
            </a:r>
            <a:r>
              <a:rPr lang="en-US" dirty="0" err="1"/>
              <a:t>совместно</a:t>
            </a:r>
            <a:r>
              <a:rPr lang="en-US" dirty="0"/>
              <a:t> </a:t>
            </a:r>
            <a:r>
              <a:rPr lang="en-US" dirty="0" err="1"/>
              <a:t>используются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err="1"/>
              <a:t>Эволюция</a:t>
            </a:r>
            <a:r>
              <a:rPr lang="en-US" dirty="0"/>
              <a:t> DAS-</a:t>
            </a:r>
            <a:r>
              <a:rPr lang="en-US" err="1"/>
              <a:t>хранилища</a:t>
            </a:r>
            <a:endParaRPr lang="ru-RU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Улучшить</a:t>
            </a:r>
            <a:r>
              <a:rPr lang="en-US" dirty="0"/>
              <a:t> </a:t>
            </a:r>
            <a:r>
              <a:rPr lang="en-US" dirty="0" err="1"/>
              <a:t>масштабируемость</a:t>
            </a:r>
            <a:r>
              <a:rPr lang="en-US" dirty="0"/>
              <a:t> </a:t>
            </a:r>
            <a:r>
              <a:rPr lang="en-US" dirty="0" err="1"/>
              <a:t>сетевых</a:t>
            </a:r>
            <a:r>
              <a:rPr lang="en-US" dirty="0"/>
              <a:t> </a:t>
            </a:r>
            <a:r>
              <a:rPr lang="en-US" dirty="0" err="1"/>
              <a:t>устройств</a:t>
            </a:r>
            <a:r>
              <a:rPr lang="en-US" dirty="0"/>
              <a:t>. </a:t>
            </a:r>
          </a:p>
          <a:p>
            <a:r>
              <a:rPr lang="en-US" dirty="0"/>
              <a:t>•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совместно</a:t>
            </a:r>
            <a:r>
              <a:rPr lang="en-US" dirty="0"/>
              <a:t> </a:t>
            </a:r>
            <a:r>
              <a:rPr lang="en-US" dirty="0" err="1"/>
              <a:t>использовать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нескольких</a:t>
            </a:r>
            <a:r>
              <a:rPr lang="en-US" dirty="0"/>
              <a:t> </a:t>
            </a:r>
            <a:r>
              <a:rPr lang="en-US" dirty="0" err="1"/>
              <a:t>серверах</a:t>
            </a:r>
            <a:r>
              <a:rPr lang="en-US" dirty="0"/>
              <a:t>. </a:t>
            </a:r>
          </a:p>
          <a:p>
            <a:r>
              <a:rPr lang="en-US" dirty="0"/>
              <a:t>• </a:t>
            </a:r>
            <a:r>
              <a:rPr lang="en-US" dirty="0" err="1"/>
              <a:t>Добавить</a:t>
            </a:r>
            <a:r>
              <a:rPr lang="en-US" dirty="0"/>
              <a:t>  </a:t>
            </a:r>
            <a:r>
              <a:rPr lang="en-US" dirty="0" err="1"/>
              <a:t>функции</a:t>
            </a:r>
            <a:r>
              <a:rPr lang="en-US" dirty="0"/>
              <a:t> DR. </a:t>
            </a:r>
            <a:endParaRPr lang="en-US"/>
          </a:p>
          <a:p>
            <a:r>
              <a:rPr lang="en-US" dirty="0"/>
              <a:t>• </a:t>
            </a:r>
            <a:r>
              <a:rPr lang="en-US" dirty="0" err="1"/>
              <a:t>Достичь</a:t>
            </a:r>
            <a:r>
              <a:rPr lang="en-US" dirty="0"/>
              <a:t> </a:t>
            </a:r>
            <a:r>
              <a:rPr lang="en-US" dirty="0" err="1"/>
              <a:t>лучшей</a:t>
            </a:r>
            <a:r>
              <a:rPr lang="en-US" dirty="0"/>
              <a:t> </a:t>
            </a:r>
            <a:r>
              <a:rPr lang="en-US" dirty="0" err="1"/>
              <a:t>производительности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8713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Introduction to Metro Clustering Function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b="1" err="1">
                <a:solidFill>
                  <a:srgbClr val="0F1115"/>
                </a:solidFill>
              </a:rPr>
              <a:t>Функция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метрокластера</a:t>
            </a:r>
            <a:r>
              <a:rPr lang="en-US" b="1">
                <a:solidFill>
                  <a:srgbClr val="0F1115"/>
                </a:solidFill>
              </a:rPr>
              <a:t> (Metro Clustering)</a:t>
            </a:r>
            <a:r>
              <a:rPr lang="en-US">
                <a:solidFill>
                  <a:srgbClr val="0F1115"/>
                </a:solidFill>
              </a:rPr>
              <a:t> — </a:t>
            </a:r>
            <a:r>
              <a:rPr lang="en-US" err="1">
                <a:solidFill>
                  <a:srgbClr val="0F1115"/>
                </a:solidFill>
              </a:rPr>
              <a:t>это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решение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которое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позволяет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двум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дата-центрам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работать</a:t>
            </a:r>
            <a:r>
              <a:rPr lang="en-US">
                <a:solidFill>
                  <a:srgbClr val="0F1115"/>
                </a:solidFill>
              </a:rPr>
              <a:t> в </a:t>
            </a:r>
            <a:r>
              <a:rPr lang="en-US" err="1">
                <a:solidFill>
                  <a:srgbClr val="0F1115"/>
                </a:solidFill>
              </a:rPr>
              <a:t>режиме</a:t>
            </a:r>
            <a:r>
              <a:rPr lang="en-US">
                <a:solidFill>
                  <a:srgbClr val="0F1115"/>
                </a:solidFill>
              </a:rPr>
              <a:t> </a:t>
            </a:r>
            <a:r>
              <a:rPr lang="en-US" b="1" err="1">
                <a:solidFill>
                  <a:srgbClr val="0F1115"/>
                </a:solidFill>
              </a:rPr>
              <a:t>активной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отказоустойчивости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где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центра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просто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резервируют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друг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друга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но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могут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одновременно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обслуживать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нагрузку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b="1" dirty="0" err="1">
                <a:solidFill>
                  <a:srgbClr val="0F1115"/>
                </a:solidFill>
              </a:rPr>
              <a:t>Ключевые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отличия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традиционной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репликации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Оба</a:t>
            </a:r>
            <a:r>
              <a:rPr lang="en-US" b="1" dirty="0">
                <a:solidFill>
                  <a:srgbClr val="0F1115"/>
                </a:solidFill>
              </a:rPr>
              <a:t> LUN в </a:t>
            </a:r>
            <a:r>
              <a:rPr lang="en-US" b="1" dirty="0" err="1">
                <a:solidFill>
                  <a:srgbClr val="0F1115"/>
                </a:solidFill>
              </a:rPr>
              <a:t>паре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находятся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активном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состоянии</a:t>
            </a:r>
            <a:r>
              <a:rPr lang="en-US" dirty="0">
                <a:solidFill>
                  <a:srgbClr val="0F1115"/>
                </a:solidFill>
              </a:rPr>
              <a:t> и </a:t>
            </a:r>
            <a:r>
              <a:rPr lang="en-US" dirty="0" err="1">
                <a:solidFill>
                  <a:srgbClr val="0F1115"/>
                </a:solidFill>
              </a:rPr>
              <a:t>могут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обслуживать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запросы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приложений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Между</a:t>
            </a:r>
            <a:r>
              <a:rPr lang="en-US" dirty="0">
                <a:solidFill>
                  <a:srgbClr val="0F1115"/>
                </a:solidFill>
              </a:rPr>
              <a:t> LUN в </a:t>
            </a:r>
            <a:r>
              <a:rPr lang="en-US" dirty="0" err="1">
                <a:solidFill>
                  <a:srgbClr val="0F1115"/>
                </a:solidFill>
              </a:rPr>
              <a:t>режиме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реального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времени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поддерживается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синхронная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репликация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Отсутствует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отношение</a:t>
            </a:r>
            <a:r>
              <a:rPr lang="en-US" b="1" dirty="0">
                <a:solidFill>
                  <a:srgbClr val="0F1115"/>
                </a:solidFill>
              </a:rPr>
              <a:t> "</a:t>
            </a:r>
            <a:r>
              <a:rPr lang="en-US" b="1" dirty="0" err="1">
                <a:solidFill>
                  <a:srgbClr val="0F1115"/>
                </a:solidFill>
              </a:rPr>
              <a:t>основной-резервный</a:t>
            </a:r>
            <a:r>
              <a:rPr lang="en-US" b="1" dirty="0">
                <a:solidFill>
                  <a:srgbClr val="0F1115"/>
                </a:solidFill>
              </a:rPr>
              <a:t>"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Оба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дата-центра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равноправны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разрешения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конфликтов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определения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какой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центр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должен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продолжить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работу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сбое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третья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сторона</a:t>
            </a:r>
            <a:r>
              <a:rPr lang="en-US" dirty="0">
                <a:solidFill>
                  <a:srgbClr val="0F1115"/>
                </a:solidFill>
              </a:rPr>
              <a:t> — </a:t>
            </a:r>
            <a:r>
              <a:rPr lang="en-US" b="1" dirty="0" err="1">
                <a:solidFill>
                  <a:srgbClr val="0F1115"/>
                </a:solidFill>
              </a:rPr>
              <a:t>арбитр</a:t>
            </a:r>
            <a:r>
              <a:rPr lang="en-US" b="1" dirty="0">
                <a:solidFill>
                  <a:srgbClr val="0F1115"/>
                </a:solidFill>
              </a:rPr>
              <a:t> (witness)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r>
              <a:rPr lang="en-US" dirty="0" err="1">
                <a:solidFill>
                  <a:srgbClr val="0F1115"/>
                </a:solidFill>
              </a:rPr>
              <a:t>Существует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две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модели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развертывания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Активно-пассивная</a:t>
            </a:r>
            <a:r>
              <a:rPr lang="en-US" b="1" dirty="0">
                <a:solidFill>
                  <a:srgbClr val="0F1115"/>
                </a:solidFill>
              </a:rPr>
              <a:t> (A-P)</a:t>
            </a:r>
            <a:r>
              <a:rPr lang="en-US" dirty="0">
                <a:solidFill>
                  <a:srgbClr val="0F1115"/>
                </a:solidFill>
              </a:rPr>
              <a:t>: В </a:t>
            </a:r>
            <a:r>
              <a:rPr lang="en-US" dirty="0" err="1">
                <a:solidFill>
                  <a:srgbClr val="0F1115"/>
                </a:solidFill>
              </a:rPr>
              <a:t>нормальном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режиме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услуги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предоставляет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один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узел</a:t>
            </a:r>
            <a:r>
              <a:rPr lang="en-US" dirty="0">
                <a:solidFill>
                  <a:srgbClr val="0F1115"/>
                </a:solidFill>
              </a:rPr>
              <a:t>, а </a:t>
            </a:r>
            <a:r>
              <a:rPr lang="en-US" dirty="0" err="1">
                <a:solidFill>
                  <a:srgbClr val="0F1115"/>
                </a:solidFill>
              </a:rPr>
              <a:t>второй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находится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горячем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резерве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Активно-активная</a:t>
            </a:r>
            <a:r>
              <a:rPr lang="en-US" b="1" dirty="0">
                <a:solidFill>
                  <a:srgbClr val="0F1115"/>
                </a:solidFill>
              </a:rPr>
              <a:t> (A-A)</a:t>
            </a:r>
            <a:r>
              <a:rPr lang="en-US" dirty="0">
                <a:solidFill>
                  <a:srgbClr val="0F1115"/>
                </a:solidFill>
              </a:rPr>
              <a:t>: </a:t>
            </a:r>
            <a:r>
              <a:rPr lang="en-US" dirty="0" err="1">
                <a:solidFill>
                  <a:srgbClr val="0F1115"/>
                </a:solidFill>
              </a:rPr>
              <a:t>Оба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узла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одновременно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обслуживают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входящие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запросы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модель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сложнее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реализации</a:t>
            </a:r>
            <a:r>
              <a:rPr lang="en-US" dirty="0">
                <a:solidFill>
                  <a:srgbClr val="0F1115"/>
                </a:solidFill>
              </a:rPr>
              <a:t> и </a:t>
            </a:r>
            <a:r>
              <a:rPr lang="en-US" dirty="0" err="1">
                <a:solidFill>
                  <a:srgbClr val="0F1115"/>
                </a:solidFill>
              </a:rPr>
              <a:t>поддерживается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вендорами</a:t>
            </a:r>
            <a:r>
              <a:rPr lang="en-US" dirty="0">
                <a:solidFill>
                  <a:srgbClr val="0F1115"/>
                </a:solidFill>
              </a:rPr>
              <a:t>».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Метрокластер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предоставляет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наивысший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уровень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доступности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бесперебойности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бизнес-сервисов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позволяя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выполнять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переключение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сбое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одного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из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дата-центров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практически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мгновенно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без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потери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данных</a:t>
            </a:r>
            <a:r>
              <a:rPr lang="en-US" b="1" dirty="0">
                <a:solidFill>
                  <a:srgbClr val="0F1115"/>
                </a:solidFill>
              </a:rPr>
              <a:t> (RTO и RPO, </a:t>
            </a:r>
            <a:r>
              <a:rPr lang="en-US" b="1" dirty="0" err="1">
                <a:solidFill>
                  <a:srgbClr val="0F1115"/>
                </a:solidFill>
              </a:rPr>
              <a:t>близкие</a:t>
            </a:r>
            <a:r>
              <a:rPr lang="en-US" b="1" dirty="0">
                <a:solidFill>
                  <a:srgbClr val="0F1115"/>
                </a:solidFill>
              </a:rPr>
              <a:t> к </a:t>
            </a:r>
            <a:r>
              <a:rPr lang="en-US" b="1" dirty="0" err="1">
                <a:solidFill>
                  <a:srgbClr val="0F1115"/>
                </a:solidFill>
              </a:rPr>
              <a:t>нулю</a:t>
            </a:r>
            <a:r>
              <a:rPr lang="en-US" b="1" dirty="0">
                <a:solidFill>
                  <a:srgbClr val="0F1115"/>
                </a:solidFill>
              </a:rPr>
              <a:t>).</a:t>
            </a:r>
            <a:endParaRPr lang="en-US" dirty="0"/>
          </a:p>
          <a:p>
            <a:endParaRPr lang="en-US" dirty="0"/>
          </a:p>
          <a:p>
            <a:endParaRPr lang="en-US"/>
          </a:p>
          <a:p>
            <a:endParaRPr lang="en-US" dirty="0"/>
          </a:p>
          <a:p>
            <a:r>
              <a:rPr lang="en-US" dirty="0" err="1"/>
              <a:t>Введение</a:t>
            </a:r>
            <a:r>
              <a:rPr lang="en-US" dirty="0"/>
              <a:t> в </a:t>
            </a:r>
            <a:r>
              <a:rPr lang="en-US" dirty="0" err="1"/>
              <a:t>метро</a:t>
            </a:r>
            <a:r>
              <a:rPr lang="en-US" dirty="0"/>
              <a:t> </a:t>
            </a:r>
            <a:r>
              <a:rPr lang="en-US" dirty="0" err="1"/>
              <a:t>функцию</a:t>
            </a:r>
            <a:r>
              <a:rPr lang="en-US" dirty="0"/>
              <a:t> </a:t>
            </a:r>
            <a:r>
              <a:rPr lang="en-US" dirty="0" err="1"/>
              <a:t>кластеризации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Эта</a:t>
            </a:r>
            <a:r>
              <a:rPr lang="en-US" dirty="0"/>
              <a:t> </a:t>
            </a:r>
            <a:r>
              <a:rPr lang="en-US" dirty="0" err="1"/>
              <a:t>функция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двум</a:t>
            </a:r>
            <a:r>
              <a:rPr lang="en-US" dirty="0"/>
              <a:t> </a:t>
            </a:r>
            <a:r>
              <a:rPr lang="en-US" dirty="0" err="1"/>
              <a:t>центрам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резервировать</a:t>
            </a:r>
            <a:r>
              <a:rPr lang="en-US" dirty="0"/>
              <a:t> </a:t>
            </a:r>
            <a:r>
              <a:rPr lang="en-US" dirty="0" err="1"/>
              <a:t>друг</a:t>
            </a:r>
            <a:r>
              <a:rPr lang="en-US" dirty="0"/>
              <a:t> </a:t>
            </a:r>
            <a:r>
              <a:rPr lang="en-US" dirty="0" err="1"/>
              <a:t>друга</a:t>
            </a:r>
            <a:r>
              <a:rPr lang="en-US" dirty="0"/>
              <a:t>, </a:t>
            </a:r>
            <a:r>
              <a:rPr lang="en-US" dirty="0" err="1"/>
              <a:t>пока</a:t>
            </a:r>
            <a:r>
              <a:rPr lang="en-US" dirty="0"/>
              <a:t> </a:t>
            </a:r>
            <a:r>
              <a:rPr lang="en-US" dirty="0" err="1"/>
              <a:t>они</a:t>
            </a:r>
            <a:r>
              <a:rPr lang="en-US" dirty="0"/>
              <a:t> </a:t>
            </a:r>
            <a:r>
              <a:rPr lang="en-US" dirty="0" err="1"/>
              <a:t>оба</a:t>
            </a:r>
            <a:r>
              <a:rPr lang="en-US" dirty="0"/>
              <a:t> </a:t>
            </a:r>
            <a:r>
              <a:rPr lang="en-US" dirty="0" err="1"/>
              <a:t>работают</a:t>
            </a:r>
            <a:r>
              <a:rPr lang="en-US" dirty="0"/>
              <a:t>. В </a:t>
            </a:r>
            <a:r>
              <a:rPr lang="en-US" dirty="0" err="1"/>
              <a:t>отличие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традиционных</a:t>
            </a:r>
            <a:r>
              <a:rPr lang="en-US" dirty="0"/>
              <a:t> </a:t>
            </a:r>
            <a:r>
              <a:rPr lang="en-US" dirty="0" err="1"/>
              <a:t>служб</a:t>
            </a:r>
            <a:r>
              <a:rPr lang="en-US" dirty="0"/>
              <a:t> DR, </a:t>
            </a:r>
            <a:r>
              <a:rPr lang="en-US" dirty="0" err="1"/>
              <a:t>если</a:t>
            </a:r>
            <a:r>
              <a:rPr lang="en-US" dirty="0"/>
              <a:t> в </a:t>
            </a:r>
            <a:r>
              <a:rPr lang="en-US" dirty="0" err="1"/>
              <a:t>одном</a:t>
            </a:r>
            <a:r>
              <a:rPr lang="en-US" dirty="0"/>
              <a:t> </a:t>
            </a:r>
            <a:r>
              <a:rPr lang="en-US" dirty="0" err="1"/>
              <a:t>центре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есть</a:t>
            </a:r>
            <a:r>
              <a:rPr lang="en-US" dirty="0"/>
              <a:t> </a:t>
            </a:r>
            <a:r>
              <a:rPr lang="en-US" dirty="0" err="1"/>
              <a:t>неисправные</a:t>
            </a:r>
            <a:r>
              <a:rPr lang="en-US" dirty="0"/>
              <a:t> </a:t>
            </a:r>
            <a:r>
              <a:rPr lang="en-US" dirty="0" err="1"/>
              <a:t>устройства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если</a:t>
            </a:r>
            <a:r>
              <a:rPr lang="en-US" dirty="0"/>
              <a:t> </a:t>
            </a:r>
            <a:r>
              <a:rPr lang="en-US" dirty="0" err="1"/>
              <a:t>центр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находится</a:t>
            </a:r>
            <a:r>
              <a:rPr lang="en-US" dirty="0"/>
              <a:t> в </a:t>
            </a:r>
            <a:r>
              <a:rPr lang="en-US" dirty="0" err="1"/>
              <a:t>неисправном</a:t>
            </a:r>
            <a:r>
              <a:rPr lang="en-US" dirty="0"/>
              <a:t> </a:t>
            </a:r>
            <a:r>
              <a:rPr lang="en-US" dirty="0" err="1"/>
              <a:t>состоянии</a:t>
            </a:r>
            <a:r>
              <a:rPr lang="en-US" dirty="0"/>
              <a:t>, </a:t>
            </a:r>
            <a:r>
              <a:rPr lang="en-US" dirty="0" err="1"/>
              <a:t>другой</a:t>
            </a:r>
            <a:r>
              <a:rPr lang="en-US" dirty="0"/>
              <a:t> </a:t>
            </a:r>
            <a:r>
              <a:rPr lang="en-US" dirty="0" err="1"/>
              <a:t>центр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автоматически</a:t>
            </a:r>
            <a:r>
              <a:rPr lang="en-US" dirty="0"/>
              <a:t> </a:t>
            </a:r>
            <a:r>
              <a:rPr lang="en-US" dirty="0" err="1"/>
              <a:t>возьмет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себя</a:t>
            </a:r>
            <a:r>
              <a:rPr lang="en-US" dirty="0"/>
              <a:t> </a:t>
            </a:r>
            <a:r>
              <a:rPr lang="en-US" dirty="0" err="1"/>
              <a:t>обслуживание</a:t>
            </a:r>
            <a:r>
              <a:rPr lang="en-US" dirty="0"/>
              <a:t>.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высокую</a:t>
            </a:r>
            <a:r>
              <a:rPr lang="en-US" dirty="0"/>
              <a:t> </a:t>
            </a:r>
            <a:r>
              <a:rPr lang="en-US" dirty="0" err="1"/>
              <a:t>надежность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и </a:t>
            </a:r>
            <a:r>
              <a:rPr lang="en-US" dirty="0" err="1"/>
              <a:t>непрерывность</a:t>
            </a:r>
            <a:r>
              <a:rPr lang="en-US" dirty="0"/>
              <a:t> </a:t>
            </a:r>
            <a:r>
              <a:rPr lang="en-US" dirty="0" err="1"/>
              <a:t>обслуживания</a:t>
            </a:r>
            <a:r>
              <a:rPr lang="en-US" dirty="0"/>
              <a:t>, а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улучшает</a:t>
            </a:r>
            <a:r>
              <a:rPr lang="en-US" dirty="0"/>
              <a:t> </a:t>
            </a:r>
            <a:r>
              <a:rPr lang="en-US" dirty="0" err="1"/>
              <a:t>использование</a:t>
            </a:r>
            <a:r>
              <a:rPr lang="en-US" dirty="0"/>
              <a:t> </a:t>
            </a:r>
            <a:r>
              <a:rPr lang="en-US" dirty="0" err="1"/>
              <a:t>ресурсов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Требуется </a:t>
            </a:r>
            <a:r>
              <a:rPr lang="en-US" dirty="0" err="1"/>
              <a:t>синхронизация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в </a:t>
            </a:r>
            <a:r>
              <a:rPr lang="en-US" dirty="0" err="1"/>
              <a:t>реальном</a:t>
            </a:r>
            <a:r>
              <a:rPr lang="en-US" dirty="0"/>
              <a:t> </a:t>
            </a:r>
            <a:r>
              <a:rPr lang="en-US" dirty="0" err="1"/>
              <a:t>времени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двумя</a:t>
            </a:r>
            <a:r>
              <a:rPr lang="en-US" dirty="0"/>
              <a:t> LUN </a:t>
            </a:r>
            <a:r>
              <a:rPr lang="en-US" dirty="0" err="1"/>
              <a:t>пары</a:t>
            </a:r>
            <a:r>
              <a:rPr lang="en-US" dirty="0"/>
              <a:t> </a:t>
            </a:r>
            <a:r>
              <a:rPr lang="en-US" dirty="0" err="1"/>
              <a:t>метро</a:t>
            </a:r>
            <a:r>
              <a:rPr lang="en-US" dirty="0"/>
              <a:t>. </a:t>
            </a:r>
            <a:r>
              <a:rPr lang="en-US" dirty="0" err="1"/>
              <a:t>Оба</a:t>
            </a:r>
            <a:r>
              <a:rPr lang="en-US" dirty="0"/>
              <a:t> LUN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предоставлять</a:t>
            </a:r>
            <a:r>
              <a:rPr lang="en-US" dirty="0"/>
              <a:t> </a:t>
            </a:r>
            <a:r>
              <a:rPr lang="en-US" dirty="0" err="1"/>
              <a:t>услуги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серверов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 </a:t>
            </a:r>
            <a:r>
              <a:rPr lang="en-US" dirty="0" err="1"/>
              <a:t>одновременно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двумя</a:t>
            </a:r>
            <a:r>
              <a:rPr lang="en-US" dirty="0"/>
              <a:t> </a:t>
            </a:r>
            <a:r>
              <a:rPr lang="en-US" dirty="0" err="1"/>
              <a:t>центрами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нет</a:t>
            </a:r>
            <a:r>
              <a:rPr lang="en-US" dirty="0"/>
              <a:t> </a:t>
            </a:r>
            <a:r>
              <a:rPr lang="en-US" dirty="0" err="1"/>
              <a:t>первичной</a:t>
            </a:r>
            <a:r>
              <a:rPr lang="en-US" dirty="0"/>
              <a:t>/</a:t>
            </a:r>
            <a:r>
              <a:rPr lang="en-US" dirty="0" err="1"/>
              <a:t>вторичной</a:t>
            </a:r>
            <a:r>
              <a:rPr lang="en-US" dirty="0"/>
              <a:t> </a:t>
            </a:r>
            <a:r>
              <a:rPr lang="en-US" dirty="0" err="1"/>
              <a:t>связи</a:t>
            </a:r>
            <a:r>
              <a:rPr lang="en-US" dirty="0"/>
              <a:t>. </a:t>
            </a:r>
            <a:r>
              <a:rPr lang="en-US" dirty="0" err="1"/>
              <a:t>Поэтому</a:t>
            </a:r>
            <a:r>
              <a:rPr lang="en-US" dirty="0"/>
              <a:t> </a:t>
            </a:r>
            <a:r>
              <a:rPr lang="en-US" dirty="0" err="1"/>
              <a:t>необходим</a:t>
            </a:r>
            <a:r>
              <a:rPr lang="en-US" dirty="0"/>
              <a:t> </a:t>
            </a:r>
            <a:r>
              <a:rPr lang="en-US" dirty="0" err="1"/>
              <a:t>промежуточный</a:t>
            </a:r>
            <a:r>
              <a:rPr lang="en-US" dirty="0"/>
              <a:t> </a:t>
            </a:r>
            <a:r>
              <a:rPr lang="en-US" dirty="0" err="1"/>
              <a:t>арбитр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определить</a:t>
            </a:r>
            <a:r>
              <a:rPr lang="en-US" dirty="0"/>
              <a:t>, </a:t>
            </a:r>
            <a:r>
              <a:rPr lang="en-US" dirty="0" err="1"/>
              <a:t>какой</a:t>
            </a:r>
            <a:r>
              <a:rPr lang="en-US" dirty="0"/>
              <a:t> </a:t>
            </a:r>
            <a:r>
              <a:rPr lang="en-US" dirty="0" err="1"/>
              <a:t>центр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продолжает</a:t>
            </a:r>
            <a:r>
              <a:rPr lang="en-US" dirty="0"/>
              <a:t> </a:t>
            </a:r>
            <a:r>
              <a:rPr lang="en-US" dirty="0" err="1"/>
              <a:t>предоставлять</a:t>
            </a:r>
            <a:r>
              <a:rPr lang="en-US" dirty="0"/>
              <a:t> </a:t>
            </a:r>
            <a:r>
              <a:rPr lang="en-US" dirty="0" err="1"/>
              <a:t>услуги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возникновении</a:t>
            </a:r>
            <a:r>
              <a:rPr lang="en-US" dirty="0"/>
              <a:t> </a:t>
            </a:r>
            <a:r>
              <a:rPr lang="en-US" dirty="0" err="1"/>
              <a:t>сбоя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Функция </a:t>
            </a:r>
            <a:r>
              <a:rPr lang="en-US" dirty="0" err="1"/>
              <a:t>кластеризации</a:t>
            </a:r>
            <a:r>
              <a:rPr lang="en-US" dirty="0"/>
              <a:t> </a:t>
            </a:r>
            <a:r>
              <a:rPr lang="en-US" dirty="0" err="1"/>
              <a:t>метро</a:t>
            </a:r>
            <a:r>
              <a:rPr lang="en-US" dirty="0"/>
              <a:t> </a:t>
            </a:r>
            <a:r>
              <a:rPr lang="en-US" dirty="0" err="1"/>
              <a:t>доступна</a:t>
            </a:r>
            <a:r>
              <a:rPr lang="en-US" dirty="0"/>
              <a:t> в </a:t>
            </a:r>
            <a:r>
              <a:rPr lang="en-US" dirty="0" err="1"/>
              <a:t>активно-пассивном</a:t>
            </a:r>
            <a:r>
              <a:rPr lang="en-US" dirty="0"/>
              <a:t> (A-P) и </a:t>
            </a:r>
            <a:r>
              <a:rPr lang="en-US" dirty="0" err="1"/>
              <a:t>активно-активном</a:t>
            </a:r>
            <a:r>
              <a:rPr lang="en-US" dirty="0"/>
              <a:t> (A-A) </a:t>
            </a:r>
            <a:r>
              <a:rPr lang="en-US" dirty="0" err="1"/>
              <a:t>развертывании</a:t>
            </a:r>
            <a:r>
              <a:rPr lang="en-US" dirty="0"/>
              <a:t>. В </a:t>
            </a:r>
            <a:r>
              <a:rPr lang="en-US" dirty="0" err="1"/>
              <a:t>режиме</a:t>
            </a:r>
            <a:r>
              <a:rPr lang="en-US" dirty="0"/>
              <a:t> A-P </a:t>
            </a:r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одна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двух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предоставляет</a:t>
            </a:r>
            <a:r>
              <a:rPr lang="en-US" dirty="0"/>
              <a:t> </a:t>
            </a:r>
            <a:r>
              <a:rPr lang="en-US" dirty="0" err="1"/>
              <a:t>услуги</a:t>
            </a:r>
            <a:r>
              <a:rPr lang="en-US" dirty="0"/>
              <a:t> </a:t>
            </a:r>
            <a:r>
              <a:rPr lang="en-US" dirty="0" err="1"/>
              <a:t>серверу</a:t>
            </a:r>
            <a:r>
              <a:rPr lang="en-US" dirty="0"/>
              <a:t> и </a:t>
            </a:r>
            <a:r>
              <a:rPr lang="en-US" dirty="0" err="1"/>
              <a:t>автоматически</a:t>
            </a:r>
            <a:r>
              <a:rPr lang="en-US" dirty="0"/>
              <a:t> </a:t>
            </a:r>
            <a:r>
              <a:rPr lang="en-US" dirty="0" err="1"/>
              <a:t>переключается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другую</a:t>
            </a:r>
            <a:r>
              <a:rPr lang="en-US" dirty="0"/>
              <a:t> </a:t>
            </a:r>
            <a:r>
              <a:rPr lang="en-US" dirty="0" err="1"/>
              <a:t>систему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необходимости</a:t>
            </a:r>
            <a:r>
              <a:rPr lang="en-US" dirty="0"/>
              <a:t>. В </a:t>
            </a:r>
            <a:r>
              <a:rPr lang="en-US" dirty="0" err="1"/>
              <a:t>режиме</a:t>
            </a:r>
            <a:r>
              <a:rPr lang="en-US" dirty="0"/>
              <a:t> A-A </a:t>
            </a:r>
            <a:r>
              <a:rPr lang="en-US" dirty="0" err="1"/>
              <a:t>обе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предоставлять</a:t>
            </a:r>
            <a:r>
              <a:rPr lang="en-US" dirty="0"/>
              <a:t> </a:t>
            </a:r>
            <a:r>
              <a:rPr lang="en-US" dirty="0" err="1"/>
              <a:t>услуги</a:t>
            </a:r>
            <a:r>
              <a:rPr lang="en-US" dirty="0"/>
              <a:t> </a:t>
            </a:r>
            <a:r>
              <a:rPr lang="en-US" dirty="0" err="1"/>
              <a:t>хосту</a:t>
            </a:r>
            <a:r>
              <a:rPr lang="en-US" dirty="0"/>
              <a:t> </a:t>
            </a:r>
            <a:r>
              <a:rPr lang="en-US" dirty="0" err="1"/>
              <a:t>одновременно</a:t>
            </a:r>
            <a:r>
              <a:rPr lang="en-US" dirty="0"/>
              <a:t>. </a:t>
            </a:r>
            <a:r>
              <a:rPr lang="en-US" dirty="0" err="1"/>
              <a:t>Большинство</a:t>
            </a:r>
            <a:r>
              <a:rPr lang="en-US" dirty="0"/>
              <a:t> </a:t>
            </a:r>
            <a:r>
              <a:rPr lang="en-US" dirty="0" err="1"/>
              <a:t>поставщиков</a:t>
            </a:r>
            <a:r>
              <a:rPr lang="en-US" dirty="0"/>
              <a:t> </a:t>
            </a:r>
            <a:r>
              <a:rPr lang="en-US" dirty="0" err="1"/>
              <a:t>хранилищ</a:t>
            </a:r>
            <a:r>
              <a:rPr lang="en-US" dirty="0"/>
              <a:t> </a:t>
            </a:r>
            <a:r>
              <a:rPr lang="en-US" dirty="0" err="1"/>
              <a:t>поддерживают</a:t>
            </a:r>
            <a:r>
              <a:rPr lang="en-US" dirty="0"/>
              <a:t> </a:t>
            </a:r>
            <a:r>
              <a:rPr lang="en-US" dirty="0" err="1"/>
              <a:t>режим</a:t>
            </a:r>
            <a:r>
              <a:rPr lang="en-US" dirty="0"/>
              <a:t> A-P, </a:t>
            </a:r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некоторые</a:t>
            </a:r>
            <a:r>
              <a:rPr lang="en-US" dirty="0"/>
              <a:t> </a:t>
            </a:r>
            <a:r>
              <a:rPr lang="en-US" dirty="0" err="1"/>
              <a:t>специализированные</a:t>
            </a:r>
            <a:r>
              <a:rPr lang="en-US" dirty="0"/>
              <a:t> </a:t>
            </a:r>
            <a:r>
              <a:rPr lang="en-US" dirty="0" err="1"/>
              <a:t>поставщики</a:t>
            </a:r>
            <a:r>
              <a:rPr lang="en-US" dirty="0"/>
              <a:t> </a:t>
            </a:r>
            <a:r>
              <a:rPr lang="en-US" dirty="0" err="1"/>
              <a:t>поддерживают</a:t>
            </a:r>
            <a:r>
              <a:rPr lang="en-US" dirty="0"/>
              <a:t> </a:t>
            </a:r>
            <a:r>
              <a:rPr lang="en-US" dirty="0" err="1"/>
              <a:t>настройки</a:t>
            </a:r>
            <a:r>
              <a:rPr lang="en-US" dirty="0"/>
              <a:t> A-A.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2434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solidFill>
                  <a:srgbClr val="0F1115"/>
                </a:solidFill>
              </a:rPr>
              <a:t>Слайд</a:t>
            </a:r>
            <a:r>
              <a:rPr lang="en-US" b="1">
                <a:solidFill>
                  <a:srgbClr val="0F1115"/>
                </a:solidFill>
              </a:rPr>
              <a:t>: Application Scenarios of Metro Clustering Function</a:t>
            </a:r>
            <a:endParaRPr lang="ru-RU"/>
          </a:p>
          <a:p>
            <a:r>
              <a:rPr lang="en-US">
                <a:solidFill>
                  <a:srgbClr val="0F1115"/>
                </a:solidFill>
              </a:rPr>
              <a:t>«</a:t>
            </a:r>
            <a:r>
              <a:rPr lang="en-US" err="1">
                <a:solidFill>
                  <a:srgbClr val="0F1115"/>
                </a:solidFill>
              </a:rPr>
              <a:t>Метрокластер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как</a:t>
            </a:r>
            <a:r>
              <a:rPr lang="en-US">
                <a:solidFill>
                  <a:srgbClr val="0F1115"/>
                </a:solidFill>
              </a:rPr>
              <a:t> и удаленная репликация, является одной из важнейших технологий аварийного восстановления. Его рекомендуется настраивать для всех критически важных производственных систем хранения.</a:t>
            </a:r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Типичные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сценарии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Обеспечение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непрерывности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бизнеса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для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миссион-критичных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приложений</a:t>
            </a:r>
            <a:r>
              <a:rPr lang="en-US">
                <a:solidFill>
                  <a:srgbClr val="0F1115"/>
                </a:solidFill>
              </a:rPr>
              <a:t> в </a:t>
            </a:r>
            <a:r>
              <a:rPr lang="en-US" err="1">
                <a:solidFill>
                  <a:srgbClr val="0F1115"/>
                </a:solidFill>
              </a:rPr>
              <a:t>финансовом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секторе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телекоммуникациях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государственных</a:t>
            </a:r>
            <a:r>
              <a:rPr lang="en-US">
                <a:solidFill>
                  <a:srgbClr val="0F1115"/>
                </a:solidFill>
              </a:rPr>
              <a:t> и </a:t>
            </a:r>
            <a:r>
              <a:rPr lang="en-US" err="1">
                <a:solidFill>
                  <a:srgbClr val="0F1115"/>
                </a:solidFill>
              </a:rPr>
              <a:t>медицинских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учреждениях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где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простои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недопустимы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Защита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от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потери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данных</a:t>
            </a:r>
            <a:r>
              <a:rPr lang="en-US" b="1">
                <a:solidFill>
                  <a:srgbClr val="0F1115"/>
                </a:solidFill>
              </a:rPr>
              <a:t> и </a:t>
            </a:r>
            <a:r>
              <a:rPr lang="en-US" b="1" err="1">
                <a:solidFill>
                  <a:srgbClr val="0F1115"/>
                </a:solidFill>
              </a:rPr>
              <a:t>простоев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err="1">
                <a:solidFill>
                  <a:srgbClr val="0F1115"/>
                </a:solidFill>
              </a:rPr>
              <a:t>при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выходе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из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строя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целого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дата-центра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r>
              <a:rPr lang="en-US" b="1" err="1">
                <a:solidFill>
                  <a:srgbClr val="0F1115"/>
                </a:solidFill>
              </a:rPr>
              <a:t>Требования</a:t>
            </a:r>
            <a:r>
              <a:rPr lang="en-US" b="1">
                <a:solidFill>
                  <a:srgbClr val="0F1115"/>
                </a:solidFill>
              </a:rPr>
              <a:t> к </a:t>
            </a:r>
            <a:r>
              <a:rPr lang="en-US" b="1" err="1">
                <a:solidFill>
                  <a:srgbClr val="0F1115"/>
                </a:solidFill>
              </a:rPr>
              <a:t>инфраструктуре</a:t>
            </a:r>
            <a:r>
              <a:rPr lang="en-US">
                <a:solidFill>
                  <a:srgbClr val="0F1115"/>
                </a:solidFill>
              </a:rPr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err="1">
                <a:solidFill>
                  <a:srgbClr val="0F1115"/>
                </a:solidFill>
              </a:rPr>
              <a:t>Расстояние</a:t>
            </a:r>
            <a:r>
              <a:rPr lang="en-US" b="1">
                <a:solidFill>
                  <a:srgbClr val="0F1115"/>
                </a:solidFill>
              </a:rPr>
              <a:t> </a:t>
            </a:r>
            <a:r>
              <a:rPr lang="en-US" b="1" err="1">
                <a:solidFill>
                  <a:srgbClr val="0F1115"/>
                </a:solidFill>
              </a:rPr>
              <a:t>между</a:t>
            </a:r>
            <a:r>
              <a:rPr lang="en-US" b="1">
                <a:solidFill>
                  <a:srgbClr val="0F1115"/>
                </a:solidFill>
              </a:rPr>
              <a:t> ЦОД</a:t>
            </a:r>
            <a:r>
              <a:rPr lang="en-US">
                <a:solidFill>
                  <a:srgbClr val="0F1115"/>
                </a:solidFill>
              </a:rPr>
              <a:t>: </a:t>
            </a:r>
            <a:r>
              <a:rPr lang="en-US" err="1">
                <a:solidFill>
                  <a:srgbClr val="0F1115"/>
                </a:solidFill>
              </a:rPr>
              <a:t>Обычно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от</a:t>
            </a:r>
            <a:r>
              <a:rPr lang="en-US">
                <a:solidFill>
                  <a:srgbClr val="0F1115"/>
                </a:solidFill>
              </a:rPr>
              <a:t> 50 </a:t>
            </a:r>
            <a:r>
              <a:rPr lang="en-US" err="1">
                <a:solidFill>
                  <a:srgbClr val="0F1115"/>
                </a:solidFill>
              </a:rPr>
              <a:t>до</a:t>
            </a:r>
            <a:r>
              <a:rPr lang="en-US">
                <a:solidFill>
                  <a:srgbClr val="0F1115"/>
                </a:solidFill>
              </a:rPr>
              <a:t> 300 </a:t>
            </a:r>
            <a:r>
              <a:rPr lang="en-US" err="1">
                <a:solidFill>
                  <a:srgbClr val="0F1115"/>
                </a:solidFill>
              </a:rPr>
              <a:t>км</a:t>
            </a:r>
            <a:r>
              <a:rPr lang="en-US">
                <a:solidFill>
                  <a:srgbClr val="0F1115"/>
                </a:solidFill>
              </a:rPr>
              <a:t>, </a:t>
            </a:r>
            <a:r>
              <a:rPr lang="en-US" err="1">
                <a:solidFill>
                  <a:srgbClr val="0F1115"/>
                </a:solidFill>
              </a:rPr>
              <a:t>ограничено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задержками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синхронной</a:t>
            </a:r>
            <a:r>
              <a:rPr lang="en-US">
                <a:solidFill>
                  <a:srgbClr val="0F1115"/>
                </a:solidFill>
              </a:rPr>
              <a:t> </a:t>
            </a:r>
            <a:r>
              <a:rPr lang="en-US" err="1">
                <a:solidFill>
                  <a:srgbClr val="0F1115"/>
                </a:solidFill>
              </a:rPr>
              <a:t>репликации</a:t>
            </a:r>
            <a:r>
              <a:rPr lang="en-US">
                <a:solidFill>
                  <a:srgbClr val="0F1115"/>
                </a:solidFill>
              </a:rPr>
              <a:t>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Наличие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арбитра</a:t>
            </a:r>
            <a:r>
              <a:rPr lang="en-US" dirty="0">
                <a:solidFill>
                  <a:srgbClr val="0F1115"/>
                </a:solidFill>
              </a:rPr>
              <a:t>: Требуется </a:t>
            </a:r>
            <a:r>
              <a:rPr lang="en-US" dirty="0" err="1">
                <a:solidFill>
                  <a:srgbClr val="0F1115"/>
                </a:solidFill>
              </a:rPr>
              <a:t>третий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сайт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физический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или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облачный</a:t>
            </a:r>
            <a:r>
              <a:rPr lang="en-US" dirty="0">
                <a:solidFill>
                  <a:srgbClr val="0F1115"/>
                </a:solidFill>
              </a:rPr>
              <a:t>) с </a:t>
            </a:r>
            <a:r>
              <a:rPr lang="en-US" dirty="0" err="1">
                <a:solidFill>
                  <a:srgbClr val="0F1115"/>
                </a:solidFill>
              </a:rPr>
              <a:t>низколатентным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доступом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обоим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основным</a:t>
            </a:r>
            <a:r>
              <a:rPr lang="en-US" dirty="0">
                <a:solidFill>
                  <a:srgbClr val="0F1115"/>
                </a:solidFill>
              </a:rPr>
              <a:t> ЦОД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корректного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разрешения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сценариев</a:t>
            </a:r>
            <a:r>
              <a:rPr lang="en-US" dirty="0">
                <a:solidFill>
                  <a:srgbClr val="0F1115"/>
                </a:solidFill>
              </a:rPr>
              <a:t> "</a:t>
            </a:r>
            <a:r>
              <a:rPr lang="en-US" dirty="0" err="1">
                <a:solidFill>
                  <a:srgbClr val="0F1115"/>
                </a:solidFill>
              </a:rPr>
              <a:t>сплит-брейн</a:t>
            </a:r>
            <a:r>
              <a:rPr lang="en-US" dirty="0">
                <a:solidFill>
                  <a:srgbClr val="0F1115"/>
                </a:solidFill>
              </a:rPr>
              <a:t>".»</a:t>
            </a:r>
            <a:endParaRPr lang="en-US" dirty="0"/>
          </a:p>
          <a:p>
            <a:r>
              <a:rPr lang="en-US" i="1" dirty="0" err="1">
                <a:solidFill>
                  <a:srgbClr val="0F1115"/>
                </a:solidFill>
              </a:rPr>
              <a:t>Вывод</a:t>
            </a:r>
            <a:r>
              <a:rPr lang="en-US" i="1" dirty="0">
                <a:solidFill>
                  <a:srgbClr val="0F1115"/>
                </a:solidFill>
              </a:rPr>
              <a:t>: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Metro Cluster — </a:t>
            </a:r>
            <a:r>
              <a:rPr lang="en-US" b="1" dirty="0" err="1">
                <a:solidFill>
                  <a:srgbClr val="0F1115"/>
                </a:solidFill>
              </a:rPr>
              <a:t>это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премиальное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решение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организаций</a:t>
            </a:r>
            <a:r>
              <a:rPr lang="en-US" b="1" dirty="0">
                <a:solidFill>
                  <a:srgbClr val="0F1115"/>
                </a:solidFill>
              </a:rPr>
              <a:t>, </a:t>
            </a:r>
            <a:r>
              <a:rPr lang="en-US" b="1" dirty="0" err="1">
                <a:solidFill>
                  <a:srgbClr val="0F1115"/>
                </a:solidFill>
              </a:rPr>
              <a:t>для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которых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стоимость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простоя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бизнеса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значительно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превышает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стоимость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развертывания</a:t>
            </a:r>
            <a:r>
              <a:rPr lang="en-US" b="1" dirty="0">
                <a:solidFill>
                  <a:srgbClr val="0F1115"/>
                </a:solidFill>
              </a:rPr>
              <a:t> и </a:t>
            </a:r>
            <a:r>
              <a:rPr lang="en-US" b="1" dirty="0" err="1">
                <a:solidFill>
                  <a:srgbClr val="0F1115"/>
                </a:solidFill>
              </a:rPr>
              <a:t>поддержки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такой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высокодоступной</a:t>
            </a:r>
            <a:r>
              <a:rPr lang="en-US" b="1" dirty="0">
                <a:solidFill>
                  <a:srgbClr val="0F1115"/>
                </a:solidFill>
              </a:rPr>
              <a:t> </a:t>
            </a:r>
            <a:r>
              <a:rPr lang="en-US" b="1" dirty="0" err="1">
                <a:solidFill>
                  <a:srgbClr val="0F1115"/>
                </a:solidFill>
              </a:rPr>
              <a:t>инфраструктуры</a:t>
            </a:r>
            <a:r>
              <a:rPr lang="en-US" b="1" dirty="0">
                <a:solidFill>
                  <a:srgbClr val="0F1115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Сценарии</a:t>
            </a:r>
            <a:r>
              <a:rPr lang="en-US" dirty="0"/>
              <a:t> </a:t>
            </a:r>
            <a:r>
              <a:rPr lang="en-US" dirty="0" err="1"/>
              <a:t>применения</a:t>
            </a:r>
            <a:r>
              <a:rPr lang="en-US" dirty="0"/>
              <a:t> </a:t>
            </a:r>
            <a:r>
              <a:rPr lang="en-US" dirty="0" err="1"/>
              <a:t>функции</a:t>
            </a:r>
            <a:r>
              <a:rPr lang="en-US" dirty="0"/>
              <a:t> Metro Clustering</a:t>
            </a:r>
            <a:endParaRPr lang="ru-RU"/>
          </a:p>
          <a:p>
            <a:endParaRPr lang="en-US" dirty="0"/>
          </a:p>
          <a:p>
            <a:r>
              <a:rPr lang="en-US" dirty="0"/>
              <a:t>⚫ Функция Metro Clustering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является</a:t>
            </a:r>
            <a:r>
              <a:rPr lang="en-US" dirty="0"/>
              <a:t> </a:t>
            </a:r>
            <a:r>
              <a:rPr lang="en-US" dirty="0" err="1"/>
              <a:t>одной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важнейших</a:t>
            </a:r>
            <a:r>
              <a:rPr lang="en-US" dirty="0"/>
              <a:t> </a:t>
            </a:r>
            <a:r>
              <a:rPr lang="en-US" dirty="0" err="1"/>
              <a:t>функций</a:t>
            </a:r>
            <a:r>
              <a:rPr lang="en-US" dirty="0"/>
              <a:t> DR и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.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защитить</a:t>
            </a:r>
            <a:r>
              <a:rPr lang="en-US" dirty="0"/>
              <a:t> </a:t>
            </a:r>
            <a:r>
              <a:rPr lang="en-US" dirty="0" err="1"/>
              <a:t>основные</a:t>
            </a:r>
            <a:r>
              <a:rPr lang="en-US" dirty="0"/>
              <a:t> </a:t>
            </a:r>
            <a:r>
              <a:rPr lang="en-US" dirty="0" err="1"/>
              <a:t>производственные</a:t>
            </a:r>
            <a:r>
              <a:rPr lang="en-US" dirty="0"/>
              <a:t> </a:t>
            </a:r>
            <a:r>
              <a:rPr lang="en-US" dirty="0" err="1"/>
              <a:t>сервисы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прерывания</a:t>
            </a:r>
            <a:r>
              <a:rPr lang="en-US" dirty="0"/>
              <a:t> и </a:t>
            </a:r>
            <a:r>
              <a:rPr lang="en-US" dirty="0" err="1"/>
              <a:t>потери</a:t>
            </a:r>
            <a:r>
              <a:rPr lang="en-US" dirty="0"/>
              <a:t>, </a:t>
            </a:r>
            <a:r>
              <a:rPr lang="en-US" dirty="0" err="1"/>
              <a:t>рекомендуется</a:t>
            </a:r>
            <a:r>
              <a:rPr lang="en-US" dirty="0"/>
              <a:t> </a:t>
            </a:r>
            <a:r>
              <a:rPr lang="en-US" dirty="0" err="1"/>
              <a:t>настроить</a:t>
            </a:r>
            <a:r>
              <a:rPr lang="en-US" dirty="0"/>
              <a:t> </a:t>
            </a:r>
            <a:r>
              <a:rPr lang="en-US" dirty="0" err="1"/>
              <a:t>эту</a:t>
            </a:r>
            <a:r>
              <a:rPr lang="en-US" dirty="0"/>
              <a:t> </a:t>
            </a:r>
            <a:r>
              <a:rPr lang="en-US" dirty="0" err="1"/>
              <a:t>функцию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всех</a:t>
            </a:r>
            <a:r>
              <a:rPr lang="en-US" dirty="0"/>
              <a:t> </a:t>
            </a:r>
            <a:r>
              <a:rPr lang="en-US" dirty="0" err="1"/>
              <a:t>основных</a:t>
            </a:r>
            <a:r>
              <a:rPr lang="en-US" dirty="0"/>
              <a:t> </a:t>
            </a:r>
            <a:r>
              <a:rPr lang="en-US" dirty="0" err="1"/>
              <a:t>производственных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Активно-активные</a:t>
            </a:r>
            <a:r>
              <a:rPr lang="en-US" dirty="0"/>
              <a:t> </a:t>
            </a:r>
            <a:r>
              <a:rPr lang="en-US" dirty="0" err="1"/>
              <a:t>центры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быть</a:t>
            </a:r>
            <a:r>
              <a:rPr lang="en-US" dirty="0"/>
              <a:t> </a:t>
            </a:r>
            <a:r>
              <a:rPr lang="en-US" dirty="0" err="1"/>
              <a:t>разделены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расстоянии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50 </a:t>
            </a:r>
            <a:r>
              <a:rPr lang="en-US" dirty="0" err="1"/>
              <a:t>до</a:t>
            </a:r>
            <a:r>
              <a:rPr lang="en-US" dirty="0"/>
              <a:t> 300 </a:t>
            </a:r>
            <a:r>
              <a:rPr lang="en-US" dirty="0" err="1"/>
              <a:t>км</a:t>
            </a:r>
            <a:r>
              <a:rPr lang="en-US" dirty="0"/>
              <a:t> в </a:t>
            </a:r>
            <a:r>
              <a:rPr lang="en-US" dirty="0" err="1"/>
              <a:t>зависимости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области</a:t>
            </a:r>
            <a:r>
              <a:rPr lang="en-US" dirty="0"/>
              <a:t> </a:t>
            </a:r>
            <a:r>
              <a:rPr lang="en-US" dirty="0" err="1"/>
              <a:t>применения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  <a:p>
            <a:r>
              <a:rPr lang="en-US" dirty="0"/>
              <a:t>⚫ </a:t>
            </a:r>
            <a:r>
              <a:rPr lang="en-US" dirty="0" err="1"/>
              <a:t>Активно-активные</a:t>
            </a:r>
            <a:r>
              <a:rPr lang="en-US" dirty="0"/>
              <a:t> </a:t>
            </a:r>
            <a:r>
              <a:rPr lang="en-US" dirty="0" err="1"/>
              <a:t>среды</a:t>
            </a:r>
            <a:r>
              <a:rPr lang="en-US" dirty="0"/>
              <a:t> </a:t>
            </a:r>
            <a:r>
              <a:rPr lang="en-US" dirty="0" err="1"/>
              <a:t>распространены</a:t>
            </a:r>
            <a:r>
              <a:rPr lang="en-US" dirty="0"/>
              <a:t> в </a:t>
            </a:r>
            <a:r>
              <a:rPr lang="en-US" dirty="0" err="1"/>
              <a:t>финансах</a:t>
            </a:r>
            <a:r>
              <a:rPr lang="en-US" dirty="0"/>
              <a:t>, </a:t>
            </a:r>
            <a:r>
              <a:rPr lang="en-US" dirty="0" err="1"/>
              <a:t>операторах</a:t>
            </a:r>
            <a:r>
              <a:rPr lang="en-US" dirty="0"/>
              <a:t> </a:t>
            </a:r>
            <a:r>
              <a:rPr lang="en-US" dirty="0" err="1"/>
              <a:t>связи</a:t>
            </a:r>
            <a:r>
              <a:rPr lang="en-US" dirty="0"/>
              <a:t>, </a:t>
            </a:r>
            <a:r>
              <a:rPr lang="en-US" dirty="0" err="1"/>
              <a:t>государственном</a:t>
            </a:r>
            <a:r>
              <a:rPr lang="en-US" dirty="0"/>
              <a:t> </a:t>
            </a:r>
            <a:r>
              <a:rPr lang="en-US" dirty="0" err="1"/>
              <a:t>секторе</a:t>
            </a:r>
            <a:r>
              <a:rPr lang="en-US" dirty="0"/>
              <a:t> и </a:t>
            </a:r>
            <a:r>
              <a:rPr lang="en-US" dirty="0" err="1"/>
              <a:t>здравоохранении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6018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Продукты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SAN и </a:t>
            </a:r>
            <a:r>
              <a:rPr lang="en-US" dirty="0" err="1"/>
              <a:t>сценарии</a:t>
            </a:r>
            <a:r>
              <a:rPr lang="en-US" dirty="0"/>
              <a:t> </a:t>
            </a:r>
            <a:r>
              <a:rPr lang="en-US" dirty="0" err="1"/>
              <a:t>применения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1554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Типичные</a:t>
            </a:r>
            <a:r>
              <a:rPr lang="en-US" dirty="0"/>
              <a:t> </a:t>
            </a:r>
            <a:r>
              <a:rPr lang="en-US" dirty="0" err="1"/>
              <a:t>сценарии</a:t>
            </a:r>
            <a:r>
              <a:rPr lang="en-US" dirty="0"/>
              <a:t> </a:t>
            </a:r>
            <a:r>
              <a:rPr lang="en-US" dirty="0" err="1"/>
              <a:t>применения</a:t>
            </a:r>
            <a:r>
              <a:rPr lang="en-US" dirty="0"/>
              <a:t> SAN</a:t>
            </a:r>
            <a:endParaRPr lang="ru-RU" dirty="0"/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 err="1"/>
              <a:t>Базы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хранят</a:t>
            </a:r>
            <a:r>
              <a:rPr lang="en-US" dirty="0"/>
              <a:t> </a:t>
            </a:r>
            <a:r>
              <a:rPr lang="en-US" dirty="0" err="1"/>
              <a:t>критически</a:t>
            </a:r>
            <a:r>
              <a:rPr lang="en-US" dirty="0"/>
              <a:t> </a:t>
            </a:r>
            <a:r>
              <a:rPr lang="en-US" dirty="0" err="1"/>
              <a:t>важные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бизнеса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и </a:t>
            </a:r>
            <a:r>
              <a:rPr lang="en-US" dirty="0" err="1"/>
              <a:t>требуют</a:t>
            </a:r>
            <a:r>
              <a:rPr lang="en-US" dirty="0"/>
              <a:t> </a:t>
            </a:r>
            <a:r>
              <a:rPr lang="en-US" dirty="0" err="1"/>
              <a:t>наивысших</a:t>
            </a:r>
            <a:r>
              <a:rPr lang="en-US" dirty="0"/>
              <a:t> </a:t>
            </a:r>
            <a:r>
              <a:rPr lang="en-US" dirty="0" err="1"/>
              <a:t>характеристик</a:t>
            </a:r>
            <a:r>
              <a:rPr lang="en-US" dirty="0"/>
              <a:t> </a:t>
            </a:r>
            <a:r>
              <a:rPr lang="en-US" dirty="0" err="1"/>
              <a:t>производительности</a:t>
            </a:r>
            <a:r>
              <a:rPr lang="en-US" dirty="0"/>
              <a:t> и </a:t>
            </a:r>
            <a:r>
              <a:rPr lang="en-US" dirty="0" err="1"/>
              <a:t>надежности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Виртуальная</a:t>
            </a:r>
            <a:r>
              <a:rPr lang="en-US" dirty="0"/>
              <a:t> </a:t>
            </a:r>
            <a:r>
              <a:rPr lang="en-US" dirty="0" err="1"/>
              <a:t>серверная</a:t>
            </a:r>
            <a:r>
              <a:rPr lang="en-US" dirty="0"/>
              <a:t> </a:t>
            </a:r>
            <a:r>
              <a:rPr lang="en-US" dirty="0" err="1"/>
              <a:t>инфраструктура</a:t>
            </a:r>
            <a:r>
              <a:rPr lang="en-US" dirty="0"/>
              <a:t> (VSI) </a:t>
            </a:r>
            <a:r>
              <a:rPr lang="en-US" dirty="0" err="1"/>
              <a:t>часто</a:t>
            </a:r>
            <a:r>
              <a:rPr lang="en-US" dirty="0"/>
              <a:t> </a:t>
            </a:r>
            <a:r>
              <a:rPr lang="en-US" dirty="0" err="1"/>
              <a:t>расширяется</a:t>
            </a:r>
            <a:r>
              <a:rPr lang="en-US" dirty="0"/>
              <a:t>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десяти</a:t>
            </a:r>
            <a:r>
              <a:rPr lang="en-US" dirty="0"/>
              <a:t> </a:t>
            </a:r>
            <a:r>
              <a:rPr lang="en-US" dirty="0" err="1"/>
              <a:t>тысяч</a:t>
            </a:r>
            <a:r>
              <a:rPr lang="en-US" dirty="0"/>
              <a:t> </a:t>
            </a:r>
            <a:r>
              <a:rPr lang="en-US" dirty="0" err="1"/>
              <a:t>масштабных</a:t>
            </a:r>
            <a:r>
              <a:rPr lang="en-US" dirty="0"/>
              <a:t> </a:t>
            </a:r>
            <a:r>
              <a:rPr lang="en-US" dirty="0" err="1"/>
              <a:t>виртуальных</a:t>
            </a:r>
            <a:r>
              <a:rPr lang="en-US" dirty="0"/>
              <a:t> </a:t>
            </a:r>
            <a:r>
              <a:rPr lang="en-US" dirty="0" err="1"/>
              <a:t>машин</a:t>
            </a:r>
            <a:r>
              <a:rPr lang="en-US" dirty="0"/>
              <a:t> (ВМ), </a:t>
            </a:r>
            <a:r>
              <a:rPr lang="en-US" dirty="0" err="1"/>
              <a:t>работающих</a:t>
            </a:r>
            <a:r>
              <a:rPr lang="en-US" dirty="0"/>
              <a:t> </a:t>
            </a:r>
            <a:r>
              <a:rPr lang="en-US" dirty="0" err="1"/>
              <a:t>под</a:t>
            </a:r>
            <a:r>
              <a:rPr lang="en-US" dirty="0"/>
              <a:t> </a:t>
            </a:r>
            <a:r>
              <a:rPr lang="en-US" dirty="0" err="1"/>
              <a:t>широким</a:t>
            </a:r>
            <a:r>
              <a:rPr lang="en-US" dirty="0"/>
              <a:t> </a:t>
            </a:r>
          </a:p>
          <a:p>
            <a:r>
              <a:rPr lang="en-US" dirty="0" err="1"/>
              <a:t>диапазоном</a:t>
            </a:r>
            <a:r>
              <a:rPr lang="en-US" dirty="0"/>
              <a:t> </a:t>
            </a:r>
            <a:r>
              <a:rPr lang="en-US" dirty="0" err="1"/>
              <a:t>операционных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и </a:t>
            </a:r>
            <a:r>
              <a:rPr lang="en-US" dirty="0" err="1"/>
              <a:t>приложений</a:t>
            </a:r>
            <a:r>
              <a:rPr lang="en-US" dirty="0"/>
              <a:t>, с </a:t>
            </a:r>
            <a:r>
              <a:rPr lang="en-US" dirty="0" err="1"/>
              <a:t>различными</a:t>
            </a:r>
            <a:r>
              <a:rPr lang="en-US" dirty="0"/>
              <a:t> </a:t>
            </a:r>
            <a:r>
              <a:rPr lang="en-US" dirty="0" err="1"/>
              <a:t>требованиями</a:t>
            </a:r>
            <a:r>
              <a:rPr lang="en-US" dirty="0"/>
              <a:t> к </a:t>
            </a:r>
            <a:r>
              <a:rPr lang="en-US" dirty="0" err="1"/>
              <a:t>производительности</a:t>
            </a:r>
            <a:r>
              <a:rPr lang="en-US" dirty="0"/>
              <a:t>. </a:t>
            </a:r>
            <a:r>
              <a:rPr lang="en-US" dirty="0" err="1"/>
              <a:t>Надежность</a:t>
            </a:r>
            <a:r>
              <a:rPr lang="en-US" dirty="0"/>
              <a:t> </a:t>
            </a:r>
            <a:r>
              <a:rPr lang="en-US" dirty="0" err="1"/>
              <a:t>является</a:t>
            </a:r>
            <a:r>
              <a:rPr lang="en-US" dirty="0"/>
              <a:t> </a:t>
            </a:r>
            <a:r>
              <a:rPr lang="en-US" dirty="0" err="1"/>
              <a:t>ключевой</a:t>
            </a:r>
            <a:r>
              <a:rPr lang="en-US" dirty="0"/>
              <a:t> </a:t>
            </a:r>
            <a:r>
              <a:rPr lang="en-US" dirty="0" err="1"/>
              <a:t>проблемой</a:t>
            </a:r>
            <a:r>
              <a:rPr lang="en-US" dirty="0"/>
              <a:t>, </a:t>
            </a:r>
            <a:r>
              <a:rPr lang="en-US" dirty="0" err="1"/>
              <a:t>поскольку</a:t>
            </a:r>
            <a:r>
              <a:rPr lang="en-US" dirty="0"/>
              <a:t> </a:t>
            </a:r>
            <a:r>
              <a:rPr lang="en-US" dirty="0" err="1"/>
              <a:t>сбой</a:t>
            </a:r>
            <a:r>
              <a:rPr lang="en-US" dirty="0"/>
              <a:t> </a:t>
            </a:r>
            <a:r>
              <a:rPr lang="en-US" dirty="0" err="1"/>
              <a:t>может</a:t>
            </a:r>
            <a:r>
              <a:rPr lang="en-US" dirty="0"/>
              <a:t> </a:t>
            </a:r>
            <a:r>
              <a:rPr lang="en-US" dirty="0" err="1"/>
              <a:t>вызвать</a:t>
            </a:r>
            <a:endParaRPr lang="en-US" dirty="0"/>
          </a:p>
          <a:p>
            <a:r>
              <a:rPr lang="en-US" dirty="0" err="1"/>
              <a:t>Множественные</a:t>
            </a:r>
            <a:r>
              <a:rPr lang="en-US" dirty="0"/>
              <a:t> </a:t>
            </a:r>
            <a:r>
              <a:rPr lang="en-US" dirty="0" err="1"/>
              <a:t>сбои</a:t>
            </a:r>
            <a:r>
              <a:rPr lang="en-US" dirty="0"/>
              <a:t> в </a:t>
            </a:r>
            <a:r>
              <a:rPr lang="en-US" dirty="0" err="1"/>
              <a:t>работе</a:t>
            </a:r>
            <a:r>
              <a:rPr lang="en-US" dirty="0"/>
              <a:t> </a:t>
            </a:r>
            <a:r>
              <a:rPr lang="en-US" dirty="0" err="1"/>
              <a:t>приложений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Инфраструктура</a:t>
            </a:r>
            <a:r>
              <a:rPr lang="en-US" dirty="0"/>
              <a:t> </a:t>
            </a:r>
            <a:r>
              <a:rPr lang="en-US" dirty="0" err="1"/>
              <a:t>виртуальных</a:t>
            </a:r>
            <a:r>
              <a:rPr lang="en-US" dirty="0"/>
              <a:t> </a:t>
            </a:r>
            <a:r>
              <a:rPr lang="en-US" dirty="0" err="1"/>
              <a:t>рабочих</a:t>
            </a:r>
            <a:r>
              <a:rPr lang="en-US" dirty="0"/>
              <a:t> </a:t>
            </a:r>
            <a:r>
              <a:rPr lang="en-US" dirty="0" err="1"/>
              <a:t>столов</a:t>
            </a:r>
            <a:r>
              <a:rPr lang="en-US" dirty="0"/>
              <a:t> (VDI) </a:t>
            </a:r>
            <a:r>
              <a:rPr lang="en-US" dirty="0" err="1"/>
              <a:t>предоставляет</a:t>
            </a:r>
            <a:r>
              <a:rPr lang="en-US" dirty="0"/>
              <a:t> </a:t>
            </a:r>
            <a:r>
              <a:rPr lang="en-US" dirty="0" err="1"/>
              <a:t>предприятию</a:t>
            </a:r>
            <a:r>
              <a:rPr lang="en-US" dirty="0"/>
              <a:t> </a:t>
            </a:r>
            <a:r>
              <a:rPr lang="en-US" dirty="0" err="1"/>
              <a:t>большое</a:t>
            </a:r>
            <a:r>
              <a:rPr lang="en-US" dirty="0"/>
              <a:t> </a:t>
            </a:r>
            <a:r>
              <a:rPr lang="en-US" dirty="0" err="1"/>
              <a:t>количество</a:t>
            </a:r>
            <a:r>
              <a:rPr lang="en-US" dirty="0"/>
              <a:t> </a:t>
            </a:r>
            <a:r>
              <a:rPr lang="en-US" dirty="0" err="1"/>
              <a:t>виртуальных</a:t>
            </a:r>
            <a:r>
              <a:rPr lang="en-US" dirty="0"/>
              <a:t> </a:t>
            </a:r>
            <a:r>
              <a:rPr lang="en-US" dirty="0" err="1"/>
              <a:t>рабочих</a:t>
            </a:r>
            <a:r>
              <a:rPr lang="en-US" dirty="0"/>
              <a:t> </a:t>
            </a:r>
            <a:r>
              <a:rPr lang="en-US" dirty="0" err="1"/>
              <a:t>столов</a:t>
            </a:r>
            <a:r>
              <a:rPr lang="en-US" dirty="0"/>
              <a:t> и </a:t>
            </a:r>
            <a:r>
              <a:rPr lang="en-US" dirty="0" err="1"/>
              <a:t>операционных</a:t>
            </a:r>
            <a:r>
              <a:rPr lang="en-US" dirty="0"/>
              <a:t>  </a:t>
            </a:r>
            <a:r>
              <a:rPr lang="en-US" dirty="0" err="1"/>
              <a:t>сред</a:t>
            </a:r>
            <a:r>
              <a:rPr lang="en-US" dirty="0"/>
              <a:t>, </a:t>
            </a:r>
            <a:r>
              <a:rPr lang="en-US" dirty="0" err="1"/>
              <a:t>иногда</a:t>
            </a:r>
            <a:r>
              <a:rPr lang="en-US" dirty="0"/>
              <a:t> в </a:t>
            </a:r>
            <a:r>
              <a:rPr lang="en-US" dirty="0" err="1"/>
              <a:t>десятки</a:t>
            </a:r>
            <a:r>
              <a:rPr lang="en-US" dirty="0"/>
              <a:t> </a:t>
            </a:r>
            <a:r>
              <a:rPr lang="en-US" dirty="0" err="1"/>
              <a:t>тысяч</a:t>
            </a:r>
            <a:r>
              <a:rPr lang="en-US" dirty="0"/>
              <a:t>. </a:t>
            </a:r>
            <a:r>
              <a:rPr lang="en-US" dirty="0" err="1"/>
              <a:t>Централизуя</a:t>
            </a:r>
            <a:r>
              <a:rPr lang="en-US" dirty="0"/>
              <a:t> </a:t>
            </a:r>
            <a:r>
              <a:rPr lang="en-US" dirty="0" err="1"/>
              <a:t>виртуальные</a:t>
            </a:r>
            <a:r>
              <a:rPr lang="en-US" dirty="0"/>
              <a:t> </a:t>
            </a:r>
            <a:r>
              <a:rPr lang="en-US" dirty="0" err="1"/>
              <a:t>рабочие</a:t>
            </a:r>
            <a:r>
              <a:rPr lang="en-US" dirty="0"/>
              <a:t> </a:t>
            </a:r>
            <a:r>
              <a:rPr lang="en-US" dirty="0" err="1"/>
              <a:t>столы</a:t>
            </a:r>
            <a:r>
              <a:rPr lang="en-US" dirty="0"/>
              <a:t>, </a:t>
            </a:r>
            <a:r>
              <a:rPr lang="en-US" dirty="0" err="1"/>
              <a:t>предприятия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управлять</a:t>
            </a:r>
            <a:r>
              <a:rPr lang="en-US" dirty="0"/>
              <a:t> </a:t>
            </a:r>
            <a:r>
              <a:rPr lang="en-US" dirty="0" err="1"/>
              <a:t>данными</a:t>
            </a:r>
            <a:r>
              <a:rPr lang="en-US" dirty="0"/>
              <a:t> и </a:t>
            </a:r>
            <a:r>
              <a:rPr lang="en-US" dirty="0" err="1"/>
              <a:t>защищать</a:t>
            </a:r>
            <a:r>
              <a:rPr lang="en-US" dirty="0"/>
              <a:t> </a:t>
            </a:r>
            <a:r>
              <a:rPr lang="en-US" dirty="0" err="1"/>
              <a:t>безопасность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легче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1392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Развертывание</a:t>
            </a:r>
            <a:r>
              <a:rPr lang="en-US" dirty="0"/>
              <a:t> SAN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баз</a:t>
            </a:r>
            <a:r>
              <a:rPr lang="en-US" dirty="0"/>
              <a:t> </a:t>
            </a:r>
            <a:r>
              <a:rPr lang="en-US" dirty="0" err="1"/>
              <a:t>данных</a:t>
            </a:r>
          </a:p>
          <a:p>
            <a:endParaRPr lang="en-US" dirty="0"/>
          </a:p>
          <a:p>
            <a:r>
              <a:rPr lang="en-US" dirty="0" err="1"/>
              <a:t>Требования</a:t>
            </a:r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</a:p>
          <a:p>
            <a:r>
              <a:rPr lang="en-US" dirty="0" err="1"/>
              <a:t>Базы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SAN </a:t>
            </a:r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требуют</a:t>
            </a:r>
            <a:r>
              <a:rPr lang="en-US" dirty="0"/>
              <a:t> </a:t>
            </a:r>
            <a:r>
              <a:rPr lang="en-US" dirty="0" err="1"/>
              <a:t>минимум</a:t>
            </a:r>
          </a:p>
          <a:p>
            <a:r>
              <a:rPr lang="en-US" dirty="0"/>
              <a:t>200 000 IOPS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тысяч</a:t>
            </a:r>
          </a:p>
          <a:p>
            <a:r>
              <a:rPr lang="en-US" dirty="0" err="1"/>
              <a:t>транзакций</a:t>
            </a:r>
            <a:r>
              <a:rPr lang="en-US" dirty="0"/>
              <a:t> </a:t>
            </a:r>
            <a:r>
              <a:rPr lang="en-US" dirty="0" err="1"/>
              <a:t>каждую</a:t>
            </a:r>
            <a:r>
              <a:rPr lang="en-US" dirty="0"/>
              <a:t> </a:t>
            </a:r>
            <a:r>
              <a:rPr lang="en-US" dirty="0" err="1"/>
              <a:t>секунду</a:t>
            </a:r>
            <a:r>
              <a:rPr lang="en-US" dirty="0"/>
              <a:t>.</a:t>
            </a:r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надежность</a:t>
            </a:r>
          </a:p>
          <a:p>
            <a:r>
              <a:rPr lang="en-US" dirty="0"/>
              <a:t>DR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уровне</a:t>
            </a:r>
            <a:r>
              <a:rPr lang="en-US" dirty="0"/>
              <a:t> </a:t>
            </a:r>
            <a:r>
              <a:rPr lang="en-US" dirty="0" err="1"/>
              <a:t>центра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требуется</a:t>
            </a:r>
            <a:r>
              <a:rPr lang="en-US" dirty="0"/>
              <a:t>, </a:t>
            </a:r>
            <a:r>
              <a:rPr lang="en-US" dirty="0" err="1"/>
              <a:t>поскольку</a:t>
            </a:r>
          </a:p>
          <a:p>
            <a:r>
              <a:rPr lang="en-US" dirty="0" err="1"/>
              <a:t>базы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часто</a:t>
            </a:r>
            <a:r>
              <a:rPr lang="en-US" dirty="0"/>
              <a:t> </a:t>
            </a:r>
            <a:r>
              <a:rPr lang="en-US" dirty="0" err="1"/>
              <a:t>являются</a:t>
            </a:r>
            <a:r>
              <a:rPr lang="en-US" dirty="0"/>
              <a:t> </a:t>
            </a:r>
            <a:r>
              <a:rPr lang="en-US" dirty="0" err="1"/>
              <a:t>критически</a:t>
            </a:r>
            <a:r>
              <a:rPr lang="en-US" dirty="0"/>
              <a:t> </a:t>
            </a:r>
            <a:r>
              <a:rPr lang="en-US" dirty="0" err="1"/>
              <a:t>важными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бизнеса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Хранилище</a:t>
            </a:r>
            <a:r>
              <a:rPr lang="en-US" dirty="0"/>
              <a:t> All-flash SAN</a:t>
            </a:r>
          </a:p>
          <a:p>
            <a:r>
              <a:rPr lang="en-US" dirty="0" err="1"/>
              <a:t>Хранилище</a:t>
            </a:r>
            <a:r>
              <a:rPr lang="en-US" dirty="0"/>
              <a:t> All-flash SAN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чрезвычайно</a:t>
            </a:r>
            <a:r>
              <a:rPr lang="en-US" dirty="0"/>
              <a:t>  </a:t>
            </a:r>
            <a:r>
              <a:rPr lang="en-US" dirty="0" err="1"/>
              <a:t>высокие</a:t>
            </a:r>
            <a:r>
              <a:rPr lang="en-US" dirty="0"/>
              <a:t> IOPS и </a:t>
            </a:r>
            <a:r>
              <a:rPr lang="en-US" dirty="0" err="1"/>
              <a:t>низкую</a:t>
            </a:r>
            <a:r>
              <a:rPr lang="en-US" dirty="0"/>
              <a:t> </a:t>
            </a:r>
            <a:r>
              <a:rPr lang="en-US" dirty="0" err="1"/>
              <a:t>задержку</a:t>
            </a:r>
            <a:r>
              <a:rPr lang="en-US" dirty="0"/>
              <a:t> (&lt; 1 </a:t>
            </a:r>
            <a:r>
              <a:rPr lang="en-US" dirty="0" err="1"/>
              <a:t>мс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Активный-активный</a:t>
            </a:r>
            <a:r>
              <a:rPr lang="en-US" dirty="0"/>
              <a:t>/</a:t>
            </a:r>
            <a:r>
              <a:rPr lang="en-US" dirty="0" err="1"/>
              <a:t>моментальный</a:t>
            </a:r>
            <a:r>
              <a:rPr lang="en-US" dirty="0"/>
              <a:t> </a:t>
            </a:r>
            <a:r>
              <a:rPr lang="en-US" dirty="0" err="1"/>
              <a:t>снимок</a:t>
            </a:r>
            <a:r>
              <a:rPr lang="en-US" dirty="0"/>
              <a:t>  </a:t>
            </a:r>
            <a:r>
              <a:rPr lang="en-US" dirty="0" err="1"/>
              <a:t>Настройки</a:t>
            </a:r>
            <a:r>
              <a:rPr lang="en-US" dirty="0"/>
              <a:t> A-A </a:t>
            </a:r>
            <a:r>
              <a:rPr lang="en-US" dirty="0" err="1"/>
              <a:t>обеспечивают</a:t>
            </a:r>
            <a:r>
              <a:rPr lang="en-US" dirty="0"/>
              <a:t> </a:t>
            </a:r>
            <a:r>
              <a:rPr lang="en-US" dirty="0" err="1"/>
              <a:t>отличные</a:t>
            </a:r>
            <a:r>
              <a:rPr lang="en-US" dirty="0"/>
              <a:t> </a:t>
            </a:r>
            <a:r>
              <a:rPr lang="en-US" dirty="0" err="1"/>
              <a:t>услуги</a:t>
            </a:r>
            <a:r>
              <a:rPr lang="en-US" dirty="0"/>
              <a:t> DR с </a:t>
            </a:r>
            <a:r>
              <a:rPr lang="en-US" dirty="0" err="1"/>
              <a:t>нулевым</a:t>
            </a:r>
            <a:r>
              <a:rPr lang="en-US" dirty="0"/>
              <a:t> RPO и RTO. </a:t>
            </a:r>
            <a:r>
              <a:rPr lang="en-US" dirty="0" err="1"/>
              <a:t>Кроме</a:t>
            </a:r>
            <a:r>
              <a:rPr lang="en-US" dirty="0"/>
              <a:t> </a:t>
            </a:r>
            <a:r>
              <a:rPr lang="en-US" dirty="0" err="1"/>
              <a:t>того</a:t>
            </a:r>
            <a:r>
              <a:rPr lang="en-US" dirty="0"/>
              <a:t>, </a:t>
            </a:r>
            <a:r>
              <a:rPr lang="en-US" dirty="0" err="1"/>
              <a:t>моментальные</a:t>
            </a:r>
            <a:r>
              <a:rPr lang="en-US" dirty="0"/>
              <a:t> </a:t>
            </a:r>
            <a:r>
              <a:rPr lang="en-US" dirty="0" err="1"/>
              <a:t>снимки</a:t>
            </a:r>
            <a:r>
              <a:rPr lang="en-US" dirty="0"/>
              <a:t> </a:t>
            </a:r>
            <a:r>
              <a:rPr lang="en-US" dirty="0" err="1"/>
              <a:t>настроены</a:t>
            </a:r>
            <a:r>
              <a:rPr lang="en-US" dirty="0"/>
              <a:t> </a:t>
            </a:r>
            <a:r>
              <a:rPr lang="en-US" dirty="0" err="1"/>
              <a:t>так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избегать</a:t>
            </a:r>
            <a:r>
              <a:rPr lang="en-US" dirty="0"/>
              <a:t> </a:t>
            </a:r>
            <a:r>
              <a:rPr lang="en-US" dirty="0" err="1"/>
              <a:t>логических</a:t>
            </a:r>
            <a:r>
              <a:rPr lang="en-US" dirty="0"/>
              <a:t> </a:t>
            </a:r>
            <a:r>
              <a:rPr lang="en-US" dirty="0" err="1"/>
              <a:t>ошибок</a:t>
            </a:r>
            <a:r>
              <a:rPr lang="en-US" dirty="0"/>
              <a:t> в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9778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Развертывание</a:t>
            </a:r>
            <a:r>
              <a:rPr lang="en-US" dirty="0"/>
              <a:t> SAN </a:t>
            </a:r>
            <a:r>
              <a:rPr lang="en-US" err="1"/>
              <a:t>для</a:t>
            </a:r>
            <a:r>
              <a:rPr lang="en-US"/>
              <a:t> VSI</a:t>
            </a:r>
          </a:p>
          <a:p>
            <a:endParaRPr lang="en-US" dirty="0"/>
          </a:p>
          <a:p>
            <a:r>
              <a:rPr lang="en-US" err="1"/>
              <a:t>Ключевое</a:t>
            </a:r>
            <a:r>
              <a:rPr lang="en-US"/>
              <a:t> </a:t>
            </a:r>
            <a:r>
              <a:rPr lang="en-US" err="1"/>
              <a:t>требование</a:t>
            </a:r>
            <a:endParaRPr lang="en-US" dirty="0" err="1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</a:p>
          <a:p>
            <a:r>
              <a:rPr lang="en-US" dirty="0" err="1"/>
              <a:t>Каждая</a:t>
            </a:r>
            <a:r>
              <a:rPr lang="en-US" dirty="0"/>
              <a:t> </a:t>
            </a:r>
            <a:r>
              <a:rPr lang="en-US" dirty="0" err="1"/>
              <a:t>виртуальная</a:t>
            </a:r>
            <a:r>
              <a:rPr lang="en-US" dirty="0"/>
              <a:t> </a:t>
            </a:r>
            <a:r>
              <a:rPr lang="en-US" dirty="0" err="1"/>
              <a:t>машина</a:t>
            </a:r>
            <a:r>
              <a:rPr lang="en-US" dirty="0"/>
              <a:t> </a:t>
            </a:r>
            <a:r>
              <a:rPr lang="en-US" dirty="0" err="1"/>
              <a:t>требует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20 </a:t>
            </a:r>
            <a:r>
              <a:rPr lang="en-US" dirty="0" err="1"/>
              <a:t>до</a:t>
            </a:r>
            <a:r>
              <a:rPr lang="en-US" dirty="0"/>
              <a:t> 50 IOPS. </a:t>
            </a:r>
            <a:r>
              <a:rPr lang="en-US" dirty="0" err="1"/>
              <a:t>Поэтому</a:t>
            </a:r>
            <a:r>
              <a:rPr lang="en-US" dirty="0"/>
              <a:t> </a:t>
            </a:r>
            <a:r>
              <a:rPr lang="en-US" dirty="0" err="1"/>
              <a:t>тысячи</a:t>
            </a:r>
            <a:r>
              <a:rPr lang="en-US" dirty="0"/>
              <a:t> </a:t>
            </a:r>
            <a:r>
              <a:rPr lang="en-US" dirty="0" err="1"/>
              <a:t>виртуальных</a:t>
            </a:r>
            <a:r>
              <a:rPr lang="en-US" dirty="0"/>
              <a:t> </a:t>
            </a:r>
            <a:r>
              <a:rPr lang="en-US" dirty="0" err="1"/>
              <a:t>машин</a:t>
            </a:r>
            <a:r>
              <a:rPr lang="en-US" dirty="0"/>
              <a:t> </a:t>
            </a:r>
            <a:r>
              <a:rPr lang="en-US" dirty="0" err="1"/>
              <a:t>требуют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SAN </a:t>
            </a:r>
            <a:r>
              <a:rPr lang="en-US" dirty="0" err="1"/>
              <a:t>обеспечивала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менее</a:t>
            </a:r>
            <a:r>
              <a:rPr lang="en-US" dirty="0"/>
              <a:t> 100 000 IOPS.</a:t>
            </a:r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Защита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Многие</a:t>
            </a:r>
            <a:r>
              <a:rPr lang="en-US" dirty="0"/>
              <a:t> </a:t>
            </a:r>
            <a:r>
              <a:rPr lang="en-US" dirty="0" err="1"/>
              <a:t>приложения</a:t>
            </a:r>
            <a:r>
              <a:rPr lang="en-US" dirty="0"/>
              <a:t> </a:t>
            </a:r>
            <a:r>
              <a:rPr lang="en-US" dirty="0" err="1"/>
              <a:t>работают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 SAN. В </a:t>
            </a:r>
            <a:r>
              <a:rPr lang="en-US" dirty="0" err="1"/>
              <a:t>случае</a:t>
            </a:r>
            <a:r>
              <a:rPr lang="en-US" dirty="0"/>
              <a:t> </a:t>
            </a:r>
            <a:r>
              <a:rPr lang="en-US" dirty="0" err="1"/>
              <a:t>сбоя</a:t>
            </a:r>
            <a:r>
              <a:rPr lang="en-US" dirty="0"/>
              <a:t> </a:t>
            </a:r>
            <a:r>
              <a:rPr lang="en-US" dirty="0" err="1"/>
              <a:t>хранилища</a:t>
            </a:r>
            <a:r>
              <a:rPr lang="en-US" dirty="0"/>
              <a:t> </a:t>
            </a:r>
            <a:r>
              <a:rPr lang="en-US" dirty="0" err="1"/>
              <a:t>потеря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должна</a:t>
            </a:r>
            <a:r>
              <a:rPr lang="en-US" dirty="0"/>
              <a:t> </a:t>
            </a:r>
            <a:r>
              <a:rPr lang="en-US" dirty="0" err="1"/>
              <a:t>превышать</a:t>
            </a:r>
            <a:r>
              <a:rPr lang="en-US" dirty="0"/>
              <a:t> 30 </a:t>
            </a:r>
            <a:r>
              <a:rPr lang="en-US" dirty="0" err="1"/>
              <a:t>минут</a:t>
            </a:r>
            <a:r>
              <a:rPr lang="en-US" dirty="0"/>
              <a:t>. </a:t>
            </a:r>
          </a:p>
          <a:p>
            <a:endParaRPr lang="en-US"/>
          </a:p>
          <a:p>
            <a:r>
              <a:rPr lang="en-US" dirty="0"/>
              <a:t>SAN-</a:t>
            </a:r>
            <a:r>
              <a:rPr lang="en-US" dirty="0" err="1"/>
              <a:t>решения</a:t>
            </a:r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Хранилище</a:t>
            </a:r>
            <a:r>
              <a:rPr lang="en-US" dirty="0"/>
              <a:t> SAN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базе</a:t>
            </a:r>
            <a:r>
              <a:rPr lang="en-US" dirty="0"/>
              <a:t> </a:t>
            </a:r>
            <a:r>
              <a:rPr lang="en-US" dirty="0" err="1"/>
              <a:t>флэш-памяти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 SAN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базе</a:t>
            </a:r>
            <a:r>
              <a:rPr lang="en-US" dirty="0"/>
              <a:t> </a:t>
            </a:r>
            <a:r>
              <a:rPr lang="en-US" dirty="0" err="1"/>
              <a:t>флэш-памяти</a:t>
            </a:r>
            <a:r>
              <a:rPr lang="en-US" dirty="0"/>
              <a:t> </a:t>
            </a:r>
            <a:r>
              <a:rPr lang="en-US" dirty="0" err="1"/>
              <a:t>поддерживает</a:t>
            </a:r>
            <a:r>
              <a:rPr lang="en-US" dirty="0"/>
              <a:t> </a:t>
            </a:r>
            <a:r>
              <a:rPr lang="en-US" dirty="0" err="1"/>
              <a:t>сотни</a:t>
            </a:r>
            <a:r>
              <a:rPr lang="en-US" dirty="0"/>
              <a:t> и </a:t>
            </a:r>
            <a:r>
              <a:rPr lang="en-US" dirty="0" err="1"/>
              <a:t>тысячи</a:t>
            </a:r>
            <a:r>
              <a:rPr lang="en-US" dirty="0"/>
              <a:t> </a:t>
            </a:r>
            <a:r>
              <a:rPr lang="en-US" dirty="0" err="1"/>
              <a:t>виртуальных</a:t>
            </a:r>
            <a:r>
              <a:rPr lang="en-US" dirty="0"/>
              <a:t> </a:t>
            </a:r>
            <a:r>
              <a:rPr lang="en-US" dirty="0" err="1"/>
              <a:t>машин</a:t>
            </a:r>
            <a:r>
              <a:rPr lang="en-US" dirty="0"/>
              <a:t>.</a:t>
            </a:r>
          </a:p>
          <a:p>
            <a:r>
              <a:rPr lang="en-US" dirty="0"/>
              <a:t>◼ </a:t>
            </a:r>
            <a:r>
              <a:rPr lang="en-US" dirty="0" err="1"/>
              <a:t>Удаленная</a:t>
            </a:r>
            <a:r>
              <a:rPr lang="en-US" dirty="0"/>
              <a:t> </a:t>
            </a:r>
            <a:r>
              <a:rPr lang="en-US" dirty="0" err="1"/>
              <a:t>репликация</a:t>
            </a:r>
            <a:r>
              <a:rPr lang="en-US" dirty="0"/>
              <a:t>/</a:t>
            </a:r>
            <a:r>
              <a:rPr lang="en-US" dirty="0" err="1"/>
              <a:t>моментальный</a:t>
            </a:r>
            <a:r>
              <a:rPr lang="en-US" dirty="0"/>
              <a:t> </a:t>
            </a:r>
            <a:r>
              <a:rPr lang="en-US" dirty="0" err="1"/>
              <a:t>снимок</a:t>
            </a:r>
          </a:p>
          <a:p>
            <a:r>
              <a:rPr lang="en-US" dirty="0" err="1"/>
              <a:t>Моментальные</a:t>
            </a:r>
            <a:r>
              <a:rPr lang="en-US" dirty="0"/>
              <a:t> </a:t>
            </a:r>
            <a:r>
              <a:rPr lang="en-US" dirty="0" err="1"/>
              <a:t>снимки</a:t>
            </a:r>
            <a:r>
              <a:rPr lang="en-US" dirty="0"/>
              <a:t> </a:t>
            </a:r>
            <a:r>
              <a:rPr lang="en-US" dirty="0" err="1"/>
              <a:t>защищают</a:t>
            </a:r>
            <a:r>
              <a:rPr lang="en-US" dirty="0"/>
              <a:t>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en-US" dirty="0" err="1"/>
              <a:t>логических</a:t>
            </a:r>
            <a:r>
              <a:rPr lang="en-US" dirty="0"/>
              <a:t> </a:t>
            </a:r>
            <a:r>
              <a:rPr lang="en-US" dirty="0" err="1"/>
              <a:t>ошибок</a:t>
            </a:r>
            <a:r>
              <a:rPr lang="en-US" dirty="0"/>
              <a:t> </a:t>
            </a:r>
            <a:r>
              <a:rPr lang="en-US" dirty="0" err="1"/>
              <a:t>устройств</a:t>
            </a:r>
            <a:r>
              <a:rPr lang="en-US" dirty="0"/>
              <a:t> и </a:t>
            </a:r>
            <a:r>
              <a:rPr lang="en-US" dirty="0" err="1"/>
              <a:t>вирусных</a:t>
            </a:r>
            <a:r>
              <a:rPr lang="en-US" dirty="0"/>
              <a:t> </a:t>
            </a:r>
            <a:r>
              <a:rPr lang="en-US" dirty="0" err="1"/>
              <a:t>атак</a:t>
            </a:r>
            <a:r>
              <a:rPr lang="en-US" dirty="0"/>
              <a:t>. В </a:t>
            </a:r>
            <a:r>
              <a:rPr lang="en-US" dirty="0" err="1"/>
              <a:t>случае</a:t>
            </a:r>
            <a:r>
              <a:rPr lang="en-US" dirty="0"/>
              <a:t> </a:t>
            </a:r>
            <a:r>
              <a:rPr lang="en-US" dirty="0" err="1"/>
              <a:t>сбоя</a:t>
            </a:r>
            <a:r>
              <a:rPr lang="en-US" dirty="0"/>
              <a:t> SAN в </a:t>
            </a:r>
            <a:r>
              <a:rPr lang="en-US" dirty="0" err="1"/>
              <a:t>одном</a:t>
            </a:r>
            <a:r>
              <a:rPr lang="en-US" dirty="0"/>
              <a:t> </a:t>
            </a:r>
            <a:r>
              <a:rPr lang="en-US" dirty="0" err="1"/>
              <a:t>центре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удаленная</a:t>
            </a:r>
            <a:r>
              <a:rPr lang="en-US" dirty="0"/>
              <a:t> </a:t>
            </a:r>
            <a:r>
              <a:rPr lang="en-US" dirty="0" err="1"/>
              <a:t>репликация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вручную</a:t>
            </a:r>
            <a:r>
              <a:rPr lang="en-US" dirty="0"/>
              <a:t> </a:t>
            </a:r>
            <a:r>
              <a:rPr lang="en-US" dirty="0" err="1"/>
              <a:t>переключать</a:t>
            </a:r>
            <a:r>
              <a:rPr lang="en-US" dirty="0"/>
              <a:t> </a:t>
            </a:r>
            <a:r>
              <a:rPr lang="en-US" dirty="0" err="1"/>
              <a:t>службы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другой</a:t>
            </a:r>
            <a:r>
              <a:rPr lang="en-US" dirty="0"/>
              <a:t> </a:t>
            </a:r>
            <a:r>
              <a:rPr lang="en-US" dirty="0" err="1"/>
              <a:t>центр</a:t>
            </a:r>
            <a:r>
              <a:rPr lang="en-US" dirty="0"/>
              <a:t> </a:t>
            </a:r>
            <a:r>
              <a:rPr lang="en-US" dirty="0" err="1"/>
              <a:t>обработки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с RPO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более</a:t>
            </a:r>
            <a:r>
              <a:rPr lang="en-US" dirty="0"/>
              <a:t> 30 </a:t>
            </a:r>
            <a:r>
              <a:rPr lang="en-US" dirty="0" err="1"/>
              <a:t>минут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748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 Deployment for VDI</a:t>
            </a:r>
          </a:p>
          <a:p>
            <a:endParaRPr lang="en-US" dirty="0"/>
          </a:p>
          <a:p>
            <a:r>
              <a:rPr lang="en-US" dirty="0" err="1"/>
              <a:t>Требования</a:t>
            </a:r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Производительность</a:t>
            </a:r>
          </a:p>
          <a:p>
            <a:r>
              <a:rPr lang="en-US" err="1"/>
              <a:t>Требования</a:t>
            </a:r>
            <a:r>
              <a:rPr lang="en-US" dirty="0"/>
              <a:t> к </a:t>
            </a:r>
            <a:r>
              <a:rPr lang="en-US" err="1"/>
              <a:t>производительности</a:t>
            </a:r>
            <a:r>
              <a:rPr lang="en-US" dirty="0"/>
              <a:t> </a:t>
            </a:r>
            <a:r>
              <a:rPr lang="en-US" err="1"/>
              <a:t>различаются</a:t>
            </a:r>
            <a:r>
              <a:rPr lang="en-US" dirty="0"/>
              <a:t> </a:t>
            </a:r>
            <a:r>
              <a:rPr lang="en-US" err="1"/>
              <a:t>между</a:t>
            </a:r>
            <a:r>
              <a:rPr lang="en-US" dirty="0"/>
              <a:t> </a:t>
            </a:r>
            <a:r>
              <a:rPr lang="en-US" err="1"/>
              <a:t>виртуальными</a:t>
            </a:r>
            <a:r>
              <a:rPr lang="en-US" dirty="0"/>
              <a:t> </a:t>
            </a:r>
            <a:r>
              <a:rPr lang="en-US" err="1"/>
              <a:t>рабочими</a:t>
            </a:r>
            <a:r>
              <a:rPr lang="en-US" dirty="0"/>
              <a:t> </a:t>
            </a:r>
            <a:r>
              <a:rPr lang="en-US" err="1"/>
              <a:t>столами</a:t>
            </a:r>
            <a:r>
              <a:rPr lang="en-US"/>
              <a:t> и </a:t>
            </a:r>
            <a:r>
              <a:rPr lang="en-US" err="1"/>
              <a:t>приложениями</a:t>
            </a:r>
            <a:r>
              <a:rPr lang="en-US"/>
              <a:t>. </a:t>
            </a:r>
            <a:r>
              <a:rPr lang="en-US" err="1"/>
              <a:t>Обычно</a:t>
            </a:r>
            <a:r>
              <a:rPr lang="en-US" dirty="0"/>
              <a:t> </a:t>
            </a:r>
            <a:r>
              <a:rPr lang="en-US" err="1"/>
              <a:t>для</a:t>
            </a:r>
            <a:r>
              <a:rPr lang="en-US" dirty="0"/>
              <a:t> </a:t>
            </a:r>
            <a:r>
              <a:rPr lang="en-US" err="1"/>
              <a:t>каждой</a:t>
            </a:r>
            <a:r>
              <a:rPr lang="en-US" dirty="0"/>
              <a:t> </a:t>
            </a:r>
            <a:r>
              <a:rPr lang="en-US" err="1"/>
              <a:t>настольной</a:t>
            </a:r>
            <a:r>
              <a:rPr lang="en-US" dirty="0"/>
              <a:t> </a:t>
            </a:r>
            <a:r>
              <a:rPr lang="en-US" err="1"/>
              <a:t>системы</a:t>
            </a:r>
            <a:r>
              <a:rPr lang="en-US" dirty="0"/>
              <a:t> </a:t>
            </a:r>
            <a:r>
              <a:rPr lang="en-US" err="1"/>
              <a:t>требуется</a:t>
            </a:r>
            <a:r>
              <a:rPr lang="en-US" dirty="0"/>
              <a:t> </a:t>
            </a:r>
            <a:r>
              <a:rPr lang="en-US" err="1"/>
              <a:t>от</a:t>
            </a:r>
            <a:r>
              <a:rPr lang="en-US" dirty="0"/>
              <a:t> 15 </a:t>
            </a:r>
            <a:r>
              <a:rPr lang="en-US" err="1"/>
              <a:t>до</a:t>
            </a:r>
            <a:r>
              <a:rPr lang="en-US" dirty="0"/>
              <a:t> 17</a:t>
            </a:r>
          </a:p>
          <a:p>
            <a:r>
              <a:rPr lang="en-US" dirty="0"/>
              <a:t>IOPS, а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каждого</a:t>
            </a:r>
            <a:r>
              <a:rPr lang="en-US" dirty="0"/>
              <a:t> </a:t>
            </a:r>
            <a:r>
              <a:rPr lang="en-US" dirty="0" err="1"/>
              <a:t>диска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— 3 IOPS.</a:t>
            </a:r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масштабируемость</a:t>
            </a:r>
          </a:p>
          <a:p>
            <a:r>
              <a:rPr lang="en-US" dirty="0" err="1"/>
              <a:t>Емкость</a:t>
            </a:r>
            <a:r>
              <a:rPr lang="en-US" dirty="0"/>
              <a:t> </a:t>
            </a:r>
            <a:r>
              <a:rPr lang="en-US" dirty="0" err="1"/>
              <a:t>хранилища</a:t>
            </a:r>
            <a:r>
              <a:rPr lang="en-US" dirty="0"/>
              <a:t> и </a:t>
            </a:r>
            <a:r>
              <a:rPr lang="en-US" dirty="0" err="1"/>
              <a:t>производительность</a:t>
            </a:r>
            <a:r>
              <a:rPr lang="en-US" dirty="0"/>
              <a:t> </a:t>
            </a:r>
            <a:r>
              <a:rPr lang="en-US" dirty="0" err="1"/>
              <a:t>должны</a:t>
            </a:r>
            <a:r>
              <a:rPr lang="en-US" dirty="0"/>
              <a:t> </a:t>
            </a:r>
            <a:r>
              <a:rPr lang="en-US" dirty="0" err="1"/>
              <a:t>расширяться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требованию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мере</a:t>
            </a:r>
            <a:r>
              <a:rPr lang="en-US" dirty="0"/>
              <a:t> </a:t>
            </a:r>
            <a:r>
              <a:rPr lang="en-US" dirty="0" err="1"/>
              <a:t>увеличения</a:t>
            </a:r>
            <a:r>
              <a:rPr lang="en-US" dirty="0"/>
              <a:t> </a:t>
            </a:r>
            <a:r>
              <a:rPr lang="en-US" dirty="0" err="1"/>
              <a:t>количества</a:t>
            </a:r>
            <a:r>
              <a:rPr lang="en-US" dirty="0"/>
              <a:t> </a:t>
            </a:r>
            <a:r>
              <a:rPr lang="en-US" dirty="0" err="1"/>
              <a:t>виртуальных</a:t>
            </a:r>
            <a:r>
              <a:rPr lang="en-US" dirty="0"/>
              <a:t> </a:t>
            </a:r>
            <a:r>
              <a:rPr lang="en-US" dirty="0" err="1"/>
              <a:t>рабочих</a:t>
            </a:r>
            <a:r>
              <a:rPr lang="en-US" dirty="0"/>
              <a:t> </a:t>
            </a:r>
            <a:r>
              <a:rPr lang="en-US" dirty="0" err="1"/>
              <a:t>столов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47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SAN — </a:t>
            </a:r>
            <a:r>
              <a:rPr lang="en-US" err="1"/>
              <a:t>это</a:t>
            </a:r>
            <a:r>
              <a:rPr lang="en-US"/>
              <a:t> сеть, основной задачей которой является передача данных между компьютерными системами и устройствами хранения.</a:t>
            </a:r>
            <a:endParaRPr lang="ru-RU"/>
          </a:p>
          <a:p>
            <a:r>
              <a:rPr lang="en-US" dirty="0"/>
              <a:t>SAN </a:t>
            </a:r>
            <a:r>
              <a:rPr lang="en-US" dirty="0" err="1"/>
              <a:t>включает</a:t>
            </a:r>
            <a:r>
              <a:rPr lang="en-US" dirty="0"/>
              <a:t> </a:t>
            </a:r>
            <a:r>
              <a:rPr lang="en-US" dirty="0" err="1"/>
              <a:t>коммуникационную</a:t>
            </a:r>
            <a:r>
              <a:rPr lang="en-US" dirty="0"/>
              <a:t> </a:t>
            </a:r>
            <a:r>
              <a:rPr lang="en-US" dirty="0" err="1"/>
              <a:t>инфраструктуру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физических</a:t>
            </a:r>
            <a:r>
              <a:rPr lang="en-US" dirty="0"/>
              <a:t> </a:t>
            </a:r>
            <a:r>
              <a:rPr lang="en-US" dirty="0" err="1"/>
              <a:t>соединений</a:t>
            </a:r>
            <a:r>
              <a:rPr lang="en-US" dirty="0"/>
              <a:t>, а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управляющий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организует</a:t>
            </a:r>
            <a:r>
              <a:rPr lang="en-US" dirty="0"/>
              <a:t> </a:t>
            </a:r>
            <a:r>
              <a:rPr lang="en-US" dirty="0" err="1"/>
              <a:t>взаимодействие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и </a:t>
            </a:r>
            <a:r>
              <a:rPr lang="en-US" dirty="0" err="1"/>
              <a:t>серверами</a:t>
            </a:r>
            <a:r>
              <a:rPr lang="en-US" dirty="0"/>
              <a:t>. </a:t>
            </a:r>
            <a:r>
              <a:rPr lang="en-US" dirty="0" err="1"/>
              <a:t>Сан</a:t>
            </a:r>
            <a:r>
              <a:rPr lang="en-US" dirty="0"/>
              <a:t>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надёжную</a:t>
            </a:r>
            <a:r>
              <a:rPr lang="en-US" dirty="0"/>
              <a:t> и </a:t>
            </a:r>
            <a:r>
              <a:rPr lang="en-US" dirty="0" err="1"/>
              <a:t>безопасную</a:t>
            </a:r>
            <a:r>
              <a:rPr lang="en-US" dirty="0"/>
              <a:t> </a:t>
            </a:r>
            <a:r>
              <a:rPr lang="en-US" dirty="0" err="1"/>
              <a:t>передачу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</a:t>
            </a:r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передаются</a:t>
            </a:r>
            <a:r>
              <a:rPr lang="en-US" dirty="0"/>
              <a:t> </a:t>
            </a:r>
            <a:r>
              <a:rPr lang="en-US" dirty="0" err="1"/>
              <a:t>блоковые</a:t>
            </a:r>
            <a:r>
              <a:rPr lang="en-US" dirty="0"/>
              <a:t> </a:t>
            </a:r>
            <a:r>
              <a:rPr lang="en-US" dirty="0" err="1"/>
              <a:t>операции</a:t>
            </a:r>
            <a:r>
              <a:rPr lang="en-US" dirty="0"/>
              <a:t>, а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файловый</a:t>
            </a:r>
            <a:r>
              <a:rPr lang="en-US" dirty="0"/>
              <a:t> </a:t>
            </a:r>
            <a:r>
              <a:rPr lang="en-US" dirty="0" err="1"/>
              <a:t>доступ</a:t>
            </a:r>
            <a:r>
              <a:rPr lang="en-US" dirty="0"/>
              <a:t>.</a:t>
            </a:r>
          </a:p>
          <a:p>
            <a:r>
              <a:rPr lang="en-US" dirty="0"/>
              <a:t>SAN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система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состоящая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носителей</a:t>
            </a:r>
            <a:r>
              <a:rPr lang="en-US" dirty="0"/>
              <a:t>, </a:t>
            </a:r>
            <a:r>
              <a:rPr lang="en-US" dirty="0" err="1"/>
              <a:t>устройств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серверов</a:t>
            </a:r>
            <a:r>
              <a:rPr lang="en-US" dirty="0"/>
              <a:t>, </a:t>
            </a:r>
            <a:r>
              <a:rPr lang="en-US" dirty="0" err="1"/>
              <a:t>приложений</a:t>
            </a:r>
            <a:r>
              <a:rPr lang="en-US" dirty="0"/>
              <a:t> и </a:t>
            </a:r>
            <a:r>
              <a:rPr lang="en-US" dirty="0" err="1"/>
              <a:t>управляющего</a:t>
            </a:r>
            <a:r>
              <a:rPr lang="en-US" dirty="0"/>
              <a:t> ПО, </a:t>
            </a:r>
            <a:r>
              <a:rPr lang="en-US" dirty="0" err="1"/>
              <a:t>работающих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сети.SAN</a:t>
            </a:r>
            <a:r>
              <a:rPr lang="en-US" dirty="0"/>
              <a:t> </a:t>
            </a:r>
            <a:r>
              <a:rPr lang="en-US" dirty="0" err="1"/>
              <a:t>предназначена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передачи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серверами</a:t>
            </a:r>
            <a:r>
              <a:rPr lang="en-US" dirty="0"/>
              <a:t> и </a:t>
            </a:r>
            <a:r>
              <a:rPr lang="en-US" dirty="0" err="1"/>
              <a:t>устройствами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в </a:t>
            </a:r>
            <a:r>
              <a:rPr lang="en-US" dirty="0" err="1"/>
              <a:t>специальной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.</a:t>
            </a:r>
          </a:p>
          <a:p>
            <a:r>
              <a:rPr lang="en-US" dirty="0" err="1"/>
              <a:t>Сеть</a:t>
            </a:r>
            <a:r>
              <a:rPr lang="en-US" dirty="0"/>
              <a:t> SAN </a:t>
            </a:r>
            <a:r>
              <a:rPr lang="en-US" dirty="0" err="1"/>
              <a:t>состоит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физических</a:t>
            </a:r>
            <a:r>
              <a:rPr lang="en-US" dirty="0"/>
              <a:t> </a:t>
            </a:r>
            <a:r>
              <a:rPr lang="en-US" dirty="0" err="1"/>
              <a:t>соединений</a:t>
            </a:r>
            <a:r>
              <a:rPr lang="en-US" dirty="0"/>
              <a:t> и </a:t>
            </a:r>
            <a:r>
              <a:rPr lang="en-US" dirty="0" err="1"/>
              <a:t>управляющего</a:t>
            </a:r>
            <a:r>
              <a:rPr lang="en-US" dirty="0"/>
              <a:t> </a:t>
            </a:r>
            <a:r>
              <a:rPr lang="en-US" dirty="0" err="1"/>
              <a:t>слоя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безопасность</a:t>
            </a:r>
            <a:r>
              <a:rPr lang="en-US" dirty="0"/>
              <a:t> и </a:t>
            </a:r>
            <a:r>
              <a:rPr lang="en-US" dirty="0" err="1"/>
              <a:t>надёжность</a:t>
            </a:r>
            <a:r>
              <a:rPr lang="en-US" dirty="0"/>
              <a:t> </a:t>
            </a:r>
            <a:r>
              <a:rPr lang="en-US" dirty="0" err="1"/>
              <a:t>передачи</a:t>
            </a:r>
            <a:r>
              <a:rPr lang="en-US" dirty="0"/>
              <a:t>. В </a:t>
            </a:r>
            <a:r>
              <a:rPr lang="en-US" dirty="0" err="1"/>
              <a:t>основном</a:t>
            </a:r>
            <a:r>
              <a:rPr lang="en-US" dirty="0"/>
              <a:t> </a:t>
            </a:r>
            <a:r>
              <a:rPr lang="en-US" dirty="0" err="1"/>
              <a:t>используется</a:t>
            </a:r>
            <a:r>
              <a:rPr lang="en-US" dirty="0"/>
              <a:t> </a:t>
            </a:r>
            <a:r>
              <a:rPr lang="en-US" dirty="0" err="1"/>
              <a:t>блочный</a:t>
            </a:r>
            <a:r>
              <a:rPr lang="en-US" dirty="0"/>
              <a:t> </a:t>
            </a:r>
            <a:r>
              <a:rPr lang="en-US" dirty="0" err="1"/>
              <a:t>доступ</a:t>
            </a:r>
            <a:r>
              <a:rPr lang="en-US" dirty="0"/>
              <a:t>, а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файловые</a:t>
            </a:r>
            <a:r>
              <a:rPr lang="en-US" dirty="0"/>
              <a:t> </a:t>
            </a:r>
            <a:r>
              <a:rPr lang="en-US" dirty="0" err="1"/>
              <a:t>сервисы</a:t>
            </a:r>
            <a:r>
              <a:rPr lang="en-US" dirty="0"/>
              <a:t>.</a:t>
            </a:r>
          </a:p>
          <a:p>
            <a:r>
              <a:rPr lang="en-US" dirty="0" err="1"/>
              <a:t>Полная</a:t>
            </a:r>
            <a:r>
              <a:rPr lang="en-US" dirty="0"/>
              <a:t> </a:t>
            </a:r>
            <a:r>
              <a:rPr lang="en-US" dirty="0" err="1"/>
              <a:t>система</a:t>
            </a:r>
            <a:r>
              <a:rPr lang="en-US" dirty="0"/>
              <a:t> </a:t>
            </a:r>
            <a:r>
              <a:rPr lang="en-US" dirty="0" err="1"/>
              <a:t>включает</a:t>
            </a:r>
            <a:r>
              <a:rPr lang="en-US" dirty="0"/>
              <a:t> </a:t>
            </a:r>
            <a:r>
              <a:rPr lang="en-US" dirty="0" err="1"/>
              <a:t>диски</a:t>
            </a:r>
            <a:r>
              <a:rPr lang="en-US" dirty="0"/>
              <a:t>, </a:t>
            </a:r>
            <a:r>
              <a:rPr lang="en-US" dirty="0" err="1"/>
              <a:t>устройства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серверы</a:t>
            </a:r>
            <a:r>
              <a:rPr lang="en-US" dirty="0"/>
              <a:t>, </a:t>
            </a:r>
            <a:r>
              <a:rPr lang="en-US" dirty="0" err="1"/>
              <a:t>приложения</a:t>
            </a:r>
            <a:r>
              <a:rPr lang="en-US" dirty="0"/>
              <a:t> и </a:t>
            </a:r>
            <a:r>
              <a:rPr lang="en-US" dirty="0" err="1"/>
              <a:t>управляющее</a:t>
            </a:r>
            <a:r>
              <a:rPr lang="en-US" dirty="0"/>
              <a:t> ПО, </a:t>
            </a:r>
            <a:r>
              <a:rPr lang="en-US" dirty="0" err="1"/>
              <a:t>объединённые</a:t>
            </a:r>
            <a:r>
              <a:rPr lang="en-US" dirty="0"/>
              <a:t> </a:t>
            </a:r>
            <a:r>
              <a:rPr lang="en-US" dirty="0" err="1"/>
              <a:t>сетью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Определение</a:t>
            </a:r>
            <a:r>
              <a:rPr lang="en-US" dirty="0"/>
              <a:t>: </a:t>
            </a:r>
            <a:endParaRPr lang="ru-RU" dirty="0"/>
          </a:p>
          <a:p>
            <a:r>
              <a:rPr lang="en-US" dirty="0"/>
              <a:t>1. </a:t>
            </a:r>
            <a:r>
              <a:rPr lang="en-US" dirty="0" err="1"/>
              <a:t>Сеть</a:t>
            </a:r>
            <a:r>
              <a:rPr lang="en-US" dirty="0"/>
              <a:t>, </a:t>
            </a:r>
            <a:r>
              <a:rPr lang="en-US" dirty="0" err="1"/>
              <a:t>основной</a:t>
            </a:r>
            <a:r>
              <a:rPr lang="en-US" dirty="0"/>
              <a:t> </a:t>
            </a:r>
            <a:r>
              <a:rPr lang="en-US" dirty="0" err="1"/>
              <a:t>целью</a:t>
            </a:r>
            <a:r>
              <a:rPr lang="en-US" dirty="0"/>
              <a:t> </a:t>
            </a:r>
            <a:r>
              <a:rPr lang="en-US" dirty="0" err="1"/>
              <a:t>которой</a:t>
            </a:r>
            <a:r>
              <a:rPr lang="en-US" dirty="0"/>
              <a:t> </a:t>
            </a:r>
            <a:r>
              <a:rPr lang="en-US" dirty="0" err="1"/>
              <a:t>является</a:t>
            </a:r>
            <a:r>
              <a:rPr lang="en-US" dirty="0"/>
              <a:t> </a:t>
            </a:r>
            <a:r>
              <a:rPr lang="en-US" dirty="0" err="1"/>
              <a:t>передача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компьютерными</a:t>
            </a:r>
            <a:r>
              <a:rPr lang="en-US" dirty="0"/>
              <a:t> </a:t>
            </a:r>
            <a:r>
              <a:rPr lang="en-US" dirty="0" err="1"/>
              <a:t>системами</a:t>
            </a:r>
            <a:r>
              <a:rPr lang="en-US" dirty="0"/>
              <a:t> и </a:t>
            </a:r>
            <a:r>
              <a:rPr lang="en-US" dirty="0" err="1"/>
              <a:t>устройствами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и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устройствами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 </a:t>
            </a:r>
            <a:endParaRPr lang="ru-RU" dirty="0"/>
          </a:p>
          <a:p>
            <a:r>
              <a:rPr lang="en-US" dirty="0"/>
              <a:t>SAN </a:t>
            </a:r>
            <a:r>
              <a:rPr lang="en-US" dirty="0" err="1"/>
              <a:t>состоит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инфраструктуры</a:t>
            </a:r>
            <a:r>
              <a:rPr lang="en-US" dirty="0"/>
              <a:t> </a:t>
            </a:r>
            <a:r>
              <a:rPr lang="en-US" dirty="0" err="1"/>
              <a:t>связи</a:t>
            </a:r>
            <a:r>
              <a:rPr lang="en-US" dirty="0"/>
              <a:t>, </a:t>
            </a:r>
            <a:r>
              <a:rPr lang="en-US" dirty="0" err="1"/>
              <a:t>которая</a:t>
            </a:r>
            <a:r>
              <a:rPr lang="en-US" dirty="0"/>
              <a:t>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физические</a:t>
            </a:r>
            <a:r>
              <a:rPr lang="en-US" dirty="0"/>
              <a:t> </a:t>
            </a:r>
            <a:r>
              <a:rPr lang="en-US" dirty="0" err="1"/>
              <a:t>соединения</a:t>
            </a:r>
            <a:r>
              <a:rPr lang="en-US" dirty="0"/>
              <a:t>, и </a:t>
            </a:r>
            <a:r>
              <a:rPr lang="en-US" dirty="0" err="1"/>
              <a:t>уровня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организует</a:t>
            </a:r>
            <a:r>
              <a:rPr lang="en-US" dirty="0"/>
              <a:t> </a:t>
            </a:r>
            <a:r>
              <a:rPr lang="en-US" dirty="0" err="1"/>
              <a:t>соединения</a:t>
            </a:r>
            <a:r>
              <a:rPr lang="en-US" dirty="0"/>
              <a:t>, </a:t>
            </a:r>
            <a:r>
              <a:rPr lang="en-US" dirty="0" err="1"/>
              <a:t>устройства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и </a:t>
            </a:r>
            <a:r>
              <a:rPr lang="en-US" dirty="0" err="1"/>
              <a:t>компьютерные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</a:t>
            </a:r>
            <a:r>
              <a:rPr lang="en-US" dirty="0" err="1"/>
              <a:t>так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передача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 </a:t>
            </a:r>
            <a:r>
              <a:rPr lang="en-US" dirty="0" err="1"/>
              <a:t>была</a:t>
            </a:r>
            <a:r>
              <a:rPr lang="en-US" dirty="0"/>
              <a:t> </a:t>
            </a:r>
            <a:r>
              <a:rPr lang="en-US" dirty="0" err="1"/>
              <a:t>безопасной</a:t>
            </a:r>
            <a:r>
              <a:rPr lang="en-US" dirty="0"/>
              <a:t> и </a:t>
            </a:r>
            <a:r>
              <a:rPr lang="en-US" dirty="0" err="1"/>
              <a:t>надежной</a:t>
            </a:r>
            <a:r>
              <a:rPr lang="en-US" dirty="0"/>
              <a:t>. SAN </a:t>
            </a:r>
            <a:r>
              <a:rPr lang="en-US" dirty="0" err="1"/>
              <a:t>обычно</a:t>
            </a:r>
            <a:r>
              <a:rPr lang="en-US" dirty="0"/>
              <a:t> </a:t>
            </a:r>
            <a:r>
              <a:rPr lang="en-US" dirty="0" err="1"/>
              <a:t>передает</a:t>
            </a:r>
            <a:r>
              <a:rPr lang="en-US" dirty="0"/>
              <a:t> </a:t>
            </a:r>
            <a:r>
              <a:rPr lang="en-US" dirty="0" err="1"/>
              <a:t>операции</a:t>
            </a:r>
            <a:r>
              <a:rPr lang="en-US" dirty="0"/>
              <a:t> </a:t>
            </a:r>
            <a:r>
              <a:rPr lang="en-US" dirty="0" err="1"/>
              <a:t>ввода-вывода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уровне</a:t>
            </a:r>
            <a:r>
              <a:rPr lang="en-US" dirty="0"/>
              <a:t> </a:t>
            </a:r>
            <a:r>
              <a:rPr lang="en-US" dirty="0" err="1"/>
              <a:t>блоков</a:t>
            </a:r>
            <a:r>
              <a:rPr lang="en-US" dirty="0"/>
              <a:t>, а </a:t>
            </a:r>
            <a:r>
              <a:rPr lang="en-US" dirty="0" err="1"/>
              <a:t>а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службы</a:t>
            </a:r>
            <a:r>
              <a:rPr lang="en-US" dirty="0"/>
              <a:t> </a:t>
            </a:r>
            <a:r>
              <a:rPr lang="en-US" dirty="0" err="1"/>
              <a:t>доступа</a:t>
            </a:r>
            <a:r>
              <a:rPr lang="en-US" dirty="0"/>
              <a:t> к </a:t>
            </a:r>
            <a:r>
              <a:rPr lang="en-US" dirty="0" err="1"/>
              <a:t>файлам</a:t>
            </a:r>
            <a:r>
              <a:rPr lang="en-US" dirty="0"/>
              <a:t>. </a:t>
            </a:r>
            <a:endParaRPr lang="ru-RU"/>
          </a:p>
          <a:p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Система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состоящая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носителей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, </a:t>
            </a:r>
            <a:r>
              <a:rPr lang="en-US" dirty="0" err="1"/>
              <a:t>устройств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, </a:t>
            </a:r>
            <a:r>
              <a:rPr lang="en-US" dirty="0" err="1"/>
              <a:t>компьютерных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 и </a:t>
            </a:r>
            <a:r>
              <a:rPr lang="en-US" dirty="0" err="1"/>
              <a:t>приложений</a:t>
            </a:r>
            <a:r>
              <a:rPr lang="en-US" dirty="0"/>
              <a:t>, а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всего</a:t>
            </a:r>
            <a:r>
              <a:rPr lang="en-US" dirty="0"/>
              <a:t> </a:t>
            </a:r>
            <a:r>
              <a:rPr lang="en-US" dirty="0" err="1"/>
              <a:t>управляющего</a:t>
            </a:r>
            <a:r>
              <a:rPr lang="en-US" dirty="0"/>
              <a:t> </a:t>
            </a:r>
            <a:r>
              <a:rPr lang="en-US" dirty="0" err="1"/>
              <a:t>программного</a:t>
            </a:r>
            <a:r>
              <a:rPr lang="en-US" dirty="0"/>
              <a:t> </a:t>
            </a:r>
            <a:r>
              <a:rPr lang="en-US" dirty="0" err="1"/>
              <a:t>обеспечения</a:t>
            </a:r>
            <a:r>
              <a:rPr lang="en-US" dirty="0"/>
              <a:t>, </a:t>
            </a:r>
            <a:r>
              <a:rPr lang="en-US" dirty="0" err="1"/>
              <a:t>взаимодействующего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сети</a:t>
            </a:r>
            <a:endParaRPr lang="ru-RU" dirty="0" err="1"/>
          </a:p>
          <a:p>
            <a:r>
              <a:rPr lang="en-US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347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— SAN </a:t>
            </a:r>
            <a:r>
              <a:rPr lang="en-US" err="1"/>
              <a:t>обеспечивает</a:t>
            </a:r>
            <a:r>
              <a:rPr lang="en-US"/>
              <a:t> гибкость: можно подключать большое количество дисков и серверов, использовать масштабируемые контроллеры и диски для увеличения производительности и объёма хранения по мере необходимости, возможна поддержка длинных сетевых соединений.</a:t>
            </a:r>
            <a:endParaRPr lang="ru-RU"/>
          </a:p>
          <a:p>
            <a:r>
              <a:rPr lang="en-US" dirty="0"/>
              <a:t>— SAN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эффективно</a:t>
            </a:r>
            <a:r>
              <a:rPr lang="en-US" dirty="0"/>
              <a:t> </a:t>
            </a:r>
            <a:r>
              <a:rPr lang="en-US" dirty="0" err="1"/>
              <a:t>использовать</a:t>
            </a:r>
            <a:r>
              <a:rPr lang="en-US" dirty="0"/>
              <a:t> </a:t>
            </a:r>
            <a:r>
              <a:rPr lang="en-US" dirty="0" err="1"/>
              <a:t>ресурсы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: </a:t>
            </a:r>
            <a:r>
              <a:rPr lang="en-US" dirty="0" err="1"/>
              <a:t>данные</a:t>
            </a:r>
            <a:r>
              <a:rPr lang="en-US" dirty="0"/>
              <a:t>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совместно</a:t>
            </a:r>
            <a:r>
              <a:rPr lang="en-US" dirty="0"/>
              <a:t> </a:t>
            </a:r>
            <a:r>
              <a:rPr lang="en-US" dirty="0" err="1"/>
              <a:t>использовать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множеством</a:t>
            </a:r>
            <a:r>
              <a:rPr lang="en-US" dirty="0"/>
              <a:t> </a:t>
            </a:r>
            <a:r>
              <a:rPr lang="en-US" dirty="0" err="1"/>
              <a:t>серверов</a:t>
            </a:r>
            <a:r>
              <a:rPr lang="en-US" dirty="0"/>
              <a:t>, </a:t>
            </a:r>
            <a:r>
              <a:rPr lang="en-US" dirty="0" err="1"/>
              <a:t>устраняя</a:t>
            </a:r>
            <a:r>
              <a:rPr lang="en-US" dirty="0"/>
              <a:t> </a:t>
            </a:r>
            <a:r>
              <a:rPr lang="en-US" dirty="0" err="1"/>
              <a:t>изолированные</a:t>
            </a:r>
            <a:r>
              <a:rPr lang="en-US" dirty="0"/>
              <a:t> </a:t>
            </a:r>
            <a:r>
              <a:rPr lang="en-US" dirty="0" err="1"/>
              <a:t>хранилища</a:t>
            </a:r>
            <a:r>
              <a:rPr lang="en-US" dirty="0"/>
              <a:t>.</a:t>
            </a:r>
          </a:p>
          <a:p>
            <a:r>
              <a:rPr lang="en-US" dirty="0"/>
              <a:t>—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надёжность</a:t>
            </a:r>
            <a:r>
              <a:rPr lang="en-US" dirty="0"/>
              <a:t>: </a:t>
            </a:r>
            <a:r>
              <a:rPr lang="en-US" dirty="0" err="1"/>
              <a:t>реализованы</a:t>
            </a:r>
            <a:r>
              <a:rPr lang="en-US" dirty="0"/>
              <a:t> </a:t>
            </a:r>
            <a:r>
              <a:rPr lang="en-US" dirty="0" err="1"/>
              <a:t>функции</a:t>
            </a:r>
            <a:r>
              <a:rPr lang="en-US" dirty="0"/>
              <a:t> </a:t>
            </a:r>
            <a:r>
              <a:rPr lang="en-US" dirty="0" err="1"/>
              <a:t>аварийного</a:t>
            </a:r>
            <a:r>
              <a:rPr lang="en-US" dirty="0"/>
              <a:t> </a:t>
            </a:r>
            <a:r>
              <a:rPr lang="en-US" dirty="0" err="1"/>
              <a:t>восстановления</a:t>
            </a:r>
            <a:r>
              <a:rPr lang="en-US" dirty="0"/>
              <a:t> и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, </a:t>
            </a:r>
            <a:r>
              <a:rPr lang="en-US" dirty="0" err="1"/>
              <a:t>такие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репликация</a:t>
            </a:r>
            <a:r>
              <a:rPr lang="en-US" dirty="0"/>
              <a:t>, </a:t>
            </a:r>
            <a:r>
              <a:rPr lang="en-US" dirty="0" err="1"/>
              <a:t>снимки</a:t>
            </a:r>
            <a:r>
              <a:rPr lang="en-US" dirty="0"/>
              <a:t> и </a:t>
            </a:r>
            <a:r>
              <a:rPr lang="en-US" dirty="0" err="1"/>
              <a:t>сквозная</a:t>
            </a:r>
            <a:r>
              <a:rPr lang="en-US" dirty="0"/>
              <a:t> </a:t>
            </a:r>
            <a:r>
              <a:rPr lang="en-US" dirty="0" err="1"/>
              <a:t>защита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</a:t>
            </a:r>
          </a:p>
          <a:p>
            <a:r>
              <a:rPr lang="en-US" dirty="0"/>
              <a:t>—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  <a:r>
              <a:rPr lang="en-US" dirty="0"/>
              <a:t>: </a:t>
            </a:r>
            <a:r>
              <a:rPr lang="en-US" dirty="0" err="1"/>
              <a:t>используются</a:t>
            </a:r>
            <a:r>
              <a:rPr lang="en-US" dirty="0"/>
              <a:t> </a:t>
            </a:r>
            <a:r>
              <a:rPr lang="en-US" dirty="0" err="1"/>
              <a:t>скоростные</a:t>
            </a:r>
            <a:r>
              <a:rPr lang="en-US" dirty="0"/>
              <a:t> </a:t>
            </a:r>
            <a:r>
              <a:rPr lang="en-US" dirty="0" err="1"/>
              <a:t>сети</a:t>
            </a:r>
            <a:r>
              <a:rPr lang="en-US" dirty="0"/>
              <a:t> и </a:t>
            </a:r>
            <a:r>
              <a:rPr lang="en-US" dirty="0" err="1"/>
              <a:t>широкополосные</a:t>
            </a:r>
            <a:r>
              <a:rPr lang="en-US" dirty="0"/>
              <a:t> </a:t>
            </a:r>
            <a:r>
              <a:rPr lang="en-US" dirty="0" err="1"/>
              <a:t>порты</a:t>
            </a:r>
            <a:r>
              <a:rPr lang="en-US" dirty="0"/>
              <a:t>, </a:t>
            </a:r>
            <a:r>
              <a:rPr lang="en-US" dirty="0" err="1"/>
              <a:t>операции</a:t>
            </a:r>
            <a:r>
              <a:rPr lang="en-US" dirty="0"/>
              <a:t> RAID и </a:t>
            </a:r>
            <a:r>
              <a:rPr lang="en-US" dirty="0" err="1"/>
              <a:t>вычисления</a:t>
            </a:r>
            <a:r>
              <a:rPr lang="en-US" dirty="0"/>
              <a:t> </a:t>
            </a:r>
            <a:r>
              <a:rPr lang="en-US" dirty="0" err="1"/>
              <a:t>снимаются</a:t>
            </a:r>
            <a:r>
              <a:rPr lang="en-US" dirty="0"/>
              <a:t> с </a:t>
            </a:r>
            <a:r>
              <a:rPr lang="en-US" dirty="0" err="1"/>
              <a:t>серверов</a:t>
            </a:r>
            <a:r>
              <a:rPr lang="en-US" dirty="0"/>
              <a:t> и </a:t>
            </a:r>
            <a:r>
              <a:rPr lang="en-US" dirty="0" err="1"/>
              <a:t>переносятся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устройства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.</a:t>
            </a:r>
          </a:p>
          <a:p>
            <a:r>
              <a:rPr lang="en-US" dirty="0"/>
              <a:t>— </a:t>
            </a:r>
            <a:r>
              <a:rPr lang="en-US" dirty="0" err="1"/>
              <a:t>Простота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: </a:t>
            </a:r>
            <a:r>
              <a:rPr lang="en-US" dirty="0" err="1"/>
              <a:t>централизованные</a:t>
            </a:r>
            <a:r>
              <a:rPr lang="en-US" dirty="0"/>
              <a:t> </a:t>
            </a:r>
            <a:r>
              <a:rPr lang="en-US" dirty="0" err="1"/>
              <a:t>средства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 и </a:t>
            </a:r>
            <a:r>
              <a:rPr lang="en-US" dirty="0" err="1"/>
              <a:t>мониторинга</a:t>
            </a:r>
            <a:r>
              <a:rPr lang="en-US" dirty="0"/>
              <a:t> </a:t>
            </a:r>
            <a:r>
              <a:rPr lang="en-US" dirty="0" err="1"/>
              <a:t>позволяют</a:t>
            </a:r>
            <a:r>
              <a:rPr lang="en-US" dirty="0"/>
              <a:t> </a:t>
            </a:r>
            <a:r>
              <a:rPr lang="en-US" dirty="0" err="1"/>
              <a:t>снизить</a:t>
            </a:r>
            <a:r>
              <a:rPr lang="en-US" dirty="0"/>
              <a:t> </a:t>
            </a:r>
            <a:r>
              <a:rPr lang="en-US" dirty="0" err="1"/>
              <a:t>операционные</a:t>
            </a:r>
            <a:r>
              <a:rPr lang="en-US" dirty="0"/>
              <a:t> </a:t>
            </a:r>
            <a:r>
              <a:rPr lang="en-US" dirty="0" err="1"/>
              <a:t>издержки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Отличная</a:t>
            </a:r>
            <a:r>
              <a:rPr lang="en-US" dirty="0"/>
              <a:t> </a:t>
            </a:r>
            <a:r>
              <a:rPr lang="en-US" dirty="0" err="1"/>
              <a:t>гибкость</a:t>
            </a:r>
            <a:r>
              <a:rPr lang="en-US" dirty="0"/>
              <a:t> </a:t>
            </a:r>
            <a:r>
              <a:rPr lang="en-US" dirty="0" err="1"/>
              <a:t>Содержит</a:t>
            </a:r>
            <a:r>
              <a:rPr lang="en-US" dirty="0"/>
              <a:t> </a:t>
            </a:r>
            <a:r>
              <a:rPr lang="en-US" dirty="0" err="1"/>
              <a:t>множество</a:t>
            </a:r>
            <a:r>
              <a:rPr lang="en-US" dirty="0"/>
              <a:t> </a:t>
            </a:r>
            <a:r>
              <a:rPr lang="en-US" dirty="0" err="1"/>
              <a:t>дисков</a:t>
            </a:r>
            <a:r>
              <a:rPr lang="en-US" dirty="0"/>
              <a:t>, </a:t>
            </a:r>
            <a:r>
              <a:rPr lang="en-US" dirty="0" err="1"/>
              <a:t>подключает</a:t>
            </a:r>
            <a:r>
              <a:rPr lang="en-US" dirty="0"/>
              <a:t> </a:t>
            </a:r>
            <a:r>
              <a:rPr lang="en-US" dirty="0" err="1"/>
              <a:t>огромное</a:t>
            </a:r>
            <a:r>
              <a:rPr lang="en-US" dirty="0"/>
              <a:t> </a:t>
            </a:r>
            <a:r>
              <a:rPr lang="en-US" dirty="0" err="1"/>
              <a:t>количество</a:t>
            </a:r>
            <a:r>
              <a:rPr lang="en-US" dirty="0"/>
              <a:t> </a:t>
            </a:r>
            <a:r>
              <a:rPr lang="en-US" dirty="0" err="1"/>
              <a:t>серверов</a:t>
            </a:r>
            <a:r>
              <a:rPr lang="en-US" dirty="0"/>
              <a:t> и </a:t>
            </a:r>
            <a:r>
              <a:rPr lang="en-US" dirty="0" err="1"/>
              <a:t>поддерживает</a:t>
            </a:r>
            <a:r>
              <a:rPr lang="en-US" dirty="0"/>
              <a:t> </a:t>
            </a:r>
            <a:r>
              <a:rPr lang="en-US" dirty="0" err="1"/>
              <a:t>масштабируемые</a:t>
            </a:r>
            <a:r>
              <a:rPr lang="en-US" dirty="0"/>
              <a:t> </a:t>
            </a:r>
            <a:r>
              <a:rPr lang="en-US" dirty="0" err="1"/>
              <a:t>контроллеры</a:t>
            </a:r>
            <a:r>
              <a:rPr lang="en-US" dirty="0"/>
              <a:t> и </a:t>
            </a:r>
            <a:r>
              <a:rPr lang="en-US" dirty="0" err="1"/>
              <a:t>масштабируемые</a:t>
            </a:r>
            <a:r>
              <a:rPr lang="en-US" dirty="0"/>
              <a:t> </a:t>
            </a:r>
            <a:r>
              <a:rPr lang="en-US" dirty="0" err="1"/>
              <a:t>диски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линейного</a:t>
            </a:r>
            <a:r>
              <a:rPr lang="en-US" dirty="0"/>
              <a:t> </a:t>
            </a:r>
            <a:r>
              <a:rPr lang="en-US" dirty="0" err="1"/>
              <a:t>увеличения</a:t>
            </a:r>
            <a:r>
              <a:rPr lang="en-US" dirty="0"/>
              <a:t> </a:t>
            </a:r>
            <a:r>
              <a:rPr lang="en-US" dirty="0" err="1"/>
              <a:t>производительности</a:t>
            </a:r>
            <a:r>
              <a:rPr lang="en-US" dirty="0"/>
              <a:t> и </a:t>
            </a:r>
            <a:r>
              <a:rPr lang="en-US" dirty="0" err="1"/>
              <a:t>емкости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требованию</a:t>
            </a:r>
            <a:r>
              <a:rPr lang="en-US" dirty="0"/>
              <a:t>, а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поддерживает</a:t>
            </a:r>
            <a:r>
              <a:rPr lang="en-US" dirty="0"/>
              <a:t> </a:t>
            </a:r>
            <a:r>
              <a:rPr lang="en-US" dirty="0" err="1"/>
              <a:t>соединения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больших</a:t>
            </a:r>
            <a:r>
              <a:rPr lang="en-US" dirty="0"/>
              <a:t> </a:t>
            </a:r>
            <a:r>
              <a:rPr lang="en-US" dirty="0" err="1"/>
              <a:t>расстояниях</a:t>
            </a:r>
            <a:r>
              <a:rPr lang="en-US" dirty="0"/>
              <a:t>. </a:t>
            </a:r>
            <a:endParaRPr lang="ru-RU"/>
          </a:p>
          <a:p>
            <a:endParaRPr lang="en-US" dirty="0"/>
          </a:p>
          <a:p>
            <a:r>
              <a:rPr lang="en-US" dirty="0"/>
              <a:t>◼ Эффективное </a:t>
            </a:r>
            <a:r>
              <a:rPr lang="en-US" dirty="0" err="1"/>
              <a:t>использование</a:t>
            </a:r>
            <a:r>
              <a:rPr lang="en-US" dirty="0"/>
              <a:t> </a:t>
            </a:r>
            <a:r>
              <a:rPr lang="en-US" dirty="0" err="1"/>
              <a:t>Ресурсы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совместно</a:t>
            </a:r>
            <a:r>
              <a:rPr lang="en-US" dirty="0"/>
              <a:t> </a:t>
            </a:r>
            <a:r>
              <a:rPr lang="en-US" dirty="0" err="1"/>
              <a:t>использоваться</a:t>
            </a:r>
            <a:r>
              <a:rPr lang="en-US" dirty="0"/>
              <a:t> </a:t>
            </a:r>
            <a:r>
              <a:rPr lang="en-US" dirty="0" err="1"/>
              <a:t>несколькими</a:t>
            </a:r>
            <a:r>
              <a:rPr lang="en-US" dirty="0"/>
              <a:t> </a:t>
            </a:r>
            <a:r>
              <a:rPr lang="en-US" dirty="0" err="1"/>
              <a:t>серверами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исключает</a:t>
            </a:r>
            <a:r>
              <a:rPr lang="en-US" dirty="0"/>
              <a:t> </a:t>
            </a:r>
            <a:r>
              <a:rPr lang="en-US" dirty="0" err="1"/>
              <a:t>наличие</a:t>
            </a:r>
            <a:r>
              <a:rPr lang="en-US" dirty="0"/>
              <a:t> </a:t>
            </a:r>
            <a:r>
              <a:rPr lang="en-US" dirty="0" err="1"/>
              <a:t>изолированных</a:t>
            </a:r>
            <a:r>
              <a:rPr lang="en-US" dirty="0"/>
              <a:t> </a:t>
            </a:r>
            <a:r>
              <a:rPr lang="en-US" dirty="0" err="1"/>
              <a:t>хранилищ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. </a:t>
            </a:r>
            <a:endParaRPr lang="ru-RU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надежность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повышения</a:t>
            </a:r>
            <a:r>
              <a:rPr lang="en-US" dirty="0"/>
              <a:t> </a:t>
            </a:r>
            <a:r>
              <a:rPr lang="en-US" dirty="0" err="1"/>
              <a:t>надежности</a:t>
            </a:r>
            <a:r>
              <a:rPr lang="en-US" dirty="0"/>
              <a:t> </a:t>
            </a:r>
            <a:r>
              <a:rPr lang="en-US" dirty="0" err="1"/>
              <a:t>предоставляются</a:t>
            </a:r>
            <a:r>
              <a:rPr lang="en-US" dirty="0"/>
              <a:t> </a:t>
            </a:r>
            <a:r>
              <a:rPr lang="en-US" dirty="0" err="1"/>
              <a:t>различные</a:t>
            </a:r>
            <a:r>
              <a:rPr lang="en-US" dirty="0"/>
              <a:t> </a:t>
            </a:r>
            <a:r>
              <a:rPr lang="en-US" dirty="0" err="1"/>
              <a:t>функции</a:t>
            </a:r>
            <a:r>
              <a:rPr lang="en-US" dirty="0"/>
              <a:t> DR и </a:t>
            </a:r>
            <a:r>
              <a:rPr lang="en-US" dirty="0" err="1"/>
              <a:t>резервного</a:t>
            </a:r>
            <a:r>
              <a:rPr lang="en-US" dirty="0"/>
              <a:t> </a:t>
            </a:r>
            <a:r>
              <a:rPr lang="en-US" dirty="0" err="1"/>
              <a:t>копирования</a:t>
            </a:r>
            <a:r>
              <a:rPr lang="en-US" dirty="0"/>
              <a:t>, </a:t>
            </a:r>
            <a:r>
              <a:rPr lang="en-US" dirty="0" err="1"/>
              <a:t>такие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репликация</a:t>
            </a:r>
            <a:r>
              <a:rPr lang="en-US" dirty="0"/>
              <a:t>, </a:t>
            </a:r>
            <a:r>
              <a:rPr lang="en-US" dirty="0" err="1"/>
              <a:t>моментальный</a:t>
            </a:r>
            <a:r>
              <a:rPr lang="en-US" dirty="0"/>
              <a:t> </a:t>
            </a:r>
            <a:r>
              <a:rPr lang="en-US" dirty="0" err="1"/>
              <a:t>снимок</a:t>
            </a:r>
            <a:r>
              <a:rPr lang="en-US" dirty="0"/>
              <a:t> и E2E DIF. </a:t>
            </a:r>
            <a:endParaRPr lang="ru-RU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Высокая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  <a:r>
              <a:rPr lang="en-US" dirty="0"/>
              <a:t> </a:t>
            </a:r>
            <a:r>
              <a:rPr lang="en-US" dirty="0" err="1"/>
              <a:t>Высокоскоростные</a:t>
            </a:r>
            <a:r>
              <a:rPr lang="en-US" dirty="0"/>
              <a:t> и </a:t>
            </a:r>
            <a:r>
              <a:rPr lang="en-US" dirty="0" err="1"/>
              <a:t>широкополосные</a:t>
            </a:r>
            <a:r>
              <a:rPr lang="en-US" dirty="0"/>
              <a:t> </a:t>
            </a:r>
            <a:r>
              <a:rPr lang="en-US" dirty="0" err="1"/>
              <a:t>сетевые</a:t>
            </a:r>
            <a:r>
              <a:rPr lang="en-US" dirty="0"/>
              <a:t> </a:t>
            </a:r>
            <a:r>
              <a:rPr lang="en-US" dirty="0" err="1"/>
              <a:t>порты</a:t>
            </a:r>
            <a:r>
              <a:rPr lang="en-US" dirty="0"/>
              <a:t> </a:t>
            </a:r>
            <a:r>
              <a:rPr lang="en-US" dirty="0" err="1"/>
              <a:t>переносят</a:t>
            </a:r>
            <a:r>
              <a:rPr lang="en-US" dirty="0"/>
              <a:t> </a:t>
            </a:r>
            <a:r>
              <a:rPr lang="en-US" dirty="0" err="1"/>
              <a:t>вычисления</a:t>
            </a:r>
            <a:r>
              <a:rPr lang="en-US" dirty="0"/>
              <a:t> RAID с </a:t>
            </a:r>
            <a:r>
              <a:rPr lang="en-US" dirty="0" err="1"/>
              <a:t>серверов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хранилище</a:t>
            </a:r>
            <a:r>
              <a:rPr lang="en-US" dirty="0"/>
              <a:t>. </a:t>
            </a:r>
            <a:endParaRPr lang="ru-RU"/>
          </a:p>
          <a:p>
            <a:endParaRPr lang="en-US" dirty="0"/>
          </a:p>
          <a:p>
            <a:r>
              <a:rPr lang="en-US" dirty="0"/>
              <a:t>◼ </a:t>
            </a:r>
            <a:r>
              <a:rPr lang="en-US" dirty="0" err="1"/>
              <a:t>Простота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 </a:t>
            </a:r>
            <a:r>
              <a:rPr lang="en-US" dirty="0" err="1"/>
              <a:t>Предоставляют</a:t>
            </a:r>
            <a:r>
              <a:rPr lang="en-US" dirty="0"/>
              <a:t> </a:t>
            </a:r>
            <a:r>
              <a:rPr lang="en-US" dirty="0" err="1"/>
              <a:t>централизованные</a:t>
            </a:r>
            <a:r>
              <a:rPr lang="en-US" dirty="0"/>
              <a:t> </a:t>
            </a:r>
            <a:r>
              <a:rPr lang="en-US" dirty="0" err="1"/>
              <a:t>инструменты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 и </a:t>
            </a:r>
            <a:r>
              <a:rPr lang="en-US" dirty="0" err="1"/>
              <a:t>мониторинга</a:t>
            </a:r>
            <a:r>
              <a:rPr lang="en-US" dirty="0"/>
              <a:t>, </a:t>
            </a:r>
            <a:r>
              <a:rPr lang="en-US" dirty="0" err="1"/>
              <a:t>сокращая</a:t>
            </a:r>
            <a:r>
              <a:rPr lang="en-US" dirty="0"/>
              <a:t> </a:t>
            </a:r>
            <a:r>
              <a:rPr lang="en-US" dirty="0" err="1"/>
              <a:t>эксплуатационные</a:t>
            </a:r>
            <a:r>
              <a:rPr lang="en-US" dirty="0"/>
              <a:t> и </a:t>
            </a:r>
            <a:r>
              <a:rPr lang="en-US" dirty="0" err="1"/>
              <a:t>эксплуатационные</a:t>
            </a:r>
            <a:r>
              <a:rPr lang="en-US" dirty="0"/>
              <a:t> </a:t>
            </a:r>
            <a:r>
              <a:rPr lang="en-US" dirty="0" err="1"/>
              <a:t>расходы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70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F1115"/>
                </a:solidFill>
              </a:rPr>
              <a:t>Типы </a:t>
            </a:r>
          </a:p>
          <a:p>
            <a:endParaRPr lang="ru-RU" b="1" dirty="0">
              <a:solidFill>
                <a:srgbClr val="0F1115"/>
              </a:solidFill>
            </a:endParaRPr>
          </a:p>
          <a:p>
            <a:r>
              <a:rPr lang="ru-RU" b="1" dirty="0">
                <a:solidFill>
                  <a:srgbClr val="0F1115"/>
                </a:solidFill>
              </a:rPr>
              <a:t>1. По интерфейсным протоколам (Front-End </a:t>
            </a:r>
            <a:r>
              <a:rPr lang="ru-RU" b="1" dirty="0" err="1">
                <a:solidFill>
                  <a:srgbClr val="0F1115"/>
                </a:solidFill>
              </a:rPr>
              <a:t>Protocols</a:t>
            </a:r>
            <a:r>
              <a:rPr lang="ru-RU" b="1" dirty="0">
                <a:solidFill>
                  <a:srgbClr val="0F1115"/>
                </a:solidFill>
              </a:rPr>
              <a:t>)</a:t>
            </a:r>
            <a:endParaRPr lang="ru-RU" dirty="0"/>
          </a:p>
          <a:p>
            <a:r>
              <a:rPr lang="en-US" dirty="0" err="1">
                <a:solidFill>
                  <a:srgbClr val="0F1115"/>
                </a:solidFill>
              </a:rPr>
              <a:t>Здесь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судя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всему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есть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 err="1">
                <a:solidFill>
                  <a:srgbClr val="0F1115"/>
                </a:solidFill>
              </a:rPr>
              <a:t>ошибка</a:t>
            </a:r>
            <a:r>
              <a:rPr lang="en-US" b="1" dirty="0">
                <a:solidFill>
                  <a:srgbClr val="0F1115"/>
                </a:solidFill>
              </a:rPr>
              <a:t> в </a:t>
            </a:r>
            <a:r>
              <a:rPr lang="en-US" b="1" dirty="0" err="1">
                <a:solidFill>
                  <a:srgbClr val="0F1115"/>
                </a:solidFill>
              </a:rPr>
              <a:t>верстке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Скорее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правильная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группировка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должна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такой</a:t>
            </a:r>
            <a:r>
              <a:rPr lang="en-US" dirty="0">
                <a:solidFill>
                  <a:srgbClr val="0F1115"/>
                </a:solidFill>
              </a:rPr>
              <a:t>: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InfiniBand (IB):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FCoE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 over Ethernet) — </a:t>
            </a:r>
            <a:r>
              <a:rPr lang="en-US" dirty="0" err="1">
                <a:solidFill>
                  <a:srgbClr val="0F1115"/>
                </a:solidFill>
              </a:rPr>
              <a:t>технология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позволяет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передавать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трафик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Fibre</a:t>
            </a:r>
            <a:r>
              <a:rPr lang="en-US" dirty="0">
                <a:solidFill>
                  <a:srgbClr val="0F1115"/>
                </a:solidFill>
              </a:rPr>
              <a:t> Channel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 Ethernet.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NVMe</a:t>
            </a:r>
            <a:r>
              <a:rPr lang="en-US" b="1" dirty="0">
                <a:solidFill>
                  <a:srgbClr val="0F1115"/>
                </a:solidFill>
              </a:rPr>
              <a:t> over Fabric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высокопроизводительный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доступа</a:t>
            </a:r>
            <a:r>
              <a:rPr lang="en-US" dirty="0">
                <a:solidFill>
                  <a:srgbClr val="0F1115"/>
                </a:solidFill>
              </a:rPr>
              <a:t> к SSD-</a:t>
            </a:r>
            <a:r>
              <a:rPr lang="en-US" dirty="0" err="1">
                <a:solidFill>
                  <a:srgbClr val="0F1115"/>
                </a:solidFill>
              </a:rPr>
              <a:t>накопителям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IP: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b="1" dirty="0">
                <a:solidFill>
                  <a:srgbClr val="0F1115"/>
                </a:solidFill>
              </a:rPr>
              <a:t>FC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Скорее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всего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здесь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ошибка</a:t>
            </a:r>
            <a:r>
              <a:rPr lang="en-US" dirty="0">
                <a:solidFill>
                  <a:srgbClr val="0F1115"/>
                </a:solidFill>
              </a:rPr>
              <a:t>. </a:t>
            </a:r>
            <a:r>
              <a:rPr lang="en-US" b="1" dirty="0">
                <a:solidFill>
                  <a:srgbClr val="0F1115"/>
                </a:solidFill>
              </a:rPr>
              <a:t>FC (</a:t>
            </a:r>
            <a:r>
              <a:rPr lang="en-US" b="1" dirty="0" err="1">
                <a:solidFill>
                  <a:srgbClr val="0F1115"/>
                </a:solidFill>
              </a:rPr>
              <a:t>Fibre</a:t>
            </a:r>
            <a:r>
              <a:rPr lang="en-US" b="1" dirty="0">
                <a:solidFill>
                  <a:srgbClr val="0F1115"/>
                </a:solidFill>
              </a:rPr>
              <a:t> Channel)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отдельный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не</a:t>
            </a:r>
            <a:r>
              <a:rPr lang="en-US" dirty="0">
                <a:solidFill>
                  <a:srgbClr val="0F1115"/>
                </a:solidFill>
              </a:rPr>
              <a:t>-IP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Вероятно</a:t>
            </a:r>
            <a:r>
              <a:rPr lang="en-US" dirty="0">
                <a:solidFill>
                  <a:srgbClr val="0F1115"/>
                </a:solidFill>
              </a:rPr>
              <a:t>, в </a:t>
            </a:r>
            <a:r>
              <a:rPr lang="en-US" dirty="0" err="1">
                <a:solidFill>
                  <a:srgbClr val="0F1115"/>
                </a:solidFill>
              </a:rPr>
              <a:t>этой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группе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должен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быть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указан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iSCSI</a:t>
            </a:r>
            <a:r>
              <a:rPr lang="en-US" dirty="0">
                <a:solidFill>
                  <a:srgbClr val="0F1115"/>
                </a:solidFill>
              </a:rPr>
              <a:t> — </a:t>
            </a:r>
            <a:r>
              <a:rPr lang="en-US" dirty="0" err="1">
                <a:solidFill>
                  <a:srgbClr val="0F1115"/>
                </a:solidFill>
              </a:rPr>
              <a:t>протокол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раз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</a:t>
            </a:r>
            <a:r>
              <a:rPr lang="en-US" dirty="0">
                <a:solidFill>
                  <a:srgbClr val="0F1115"/>
                </a:solidFill>
              </a:rPr>
              <a:t> IP-</a:t>
            </a:r>
            <a:r>
              <a:rPr lang="en-US" dirty="0" err="1">
                <a:solidFill>
                  <a:srgbClr val="0F1115"/>
                </a:solidFill>
              </a:rPr>
              <a:t>сети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передачи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данных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хранилища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lvl="1"/>
            <a:br>
              <a:rPr lang="en-US" dirty="0"/>
            </a:br>
            <a:endParaRPr lang="en-US" dirty="0"/>
          </a:p>
          <a:p>
            <a:pPr lvl="1"/>
            <a:r>
              <a:rPr lang="ru-RU" b="1" dirty="0">
                <a:solidFill>
                  <a:srgbClr val="0F1115"/>
                </a:solidFill>
              </a:rPr>
              <a:t>2. По архитектурам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Централизованная</a:t>
            </a:r>
            <a:r>
              <a:rPr lang="en-US" b="1" dirty="0">
                <a:solidFill>
                  <a:srgbClr val="0F1115"/>
                </a:solidFill>
              </a:rPr>
              <a:t> SAN (Centralized SAN):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классическая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архитектура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Показывает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несколько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которые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через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b="1" dirty="0">
                <a:solidFill>
                  <a:srgbClr val="0F1115"/>
                </a:solidFill>
              </a:rPr>
              <a:t>FC HBA</a:t>
            </a:r>
            <a:r>
              <a:rPr lang="en-US" dirty="0">
                <a:solidFill>
                  <a:srgbClr val="0F1115"/>
                </a:solidFill>
              </a:rPr>
              <a:t> (</a:t>
            </a:r>
            <a:r>
              <a:rPr lang="en-US" dirty="0" err="1">
                <a:solidFill>
                  <a:srgbClr val="0F1115"/>
                </a:solidFill>
              </a:rPr>
              <a:t>адаптеры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шины</a:t>
            </a:r>
            <a:r>
              <a:rPr lang="en-US" dirty="0">
                <a:solidFill>
                  <a:srgbClr val="0F1115"/>
                </a:solidFill>
              </a:rPr>
              <a:t>) и </a:t>
            </a:r>
            <a:r>
              <a:rPr lang="en-US" b="1" dirty="0">
                <a:solidFill>
                  <a:srgbClr val="0F1115"/>
                </a:solidFill>
              </a:rPr>
              <a:t>FC-</a:t>
            </a:r>
            <a:r>
              <a:rPr lang="en-US" b="1" dirty="0" err="1">
                <a:solidFill>
                  <a:srgbClr val="0F1115"/>
                </a:solidFill>
              </a:rPr>
              <a:t>коммутаторы</a:t>
            </a:r>
            <a:r>
              <a:rPr lang="en-US" dirty="0">
                <a:solidFill>
                  <a:srgbClr val="0F1115"/>
                </a:solidFill>
              </a:rPr>
              <a:t> </a:t>
            </a:r>
            <a:r>
              <a:rPr lang="en-US" dirty="0" err="1">
                <a:solidFill>
                  <a:srgbClr val="0F1115"/>
                </a:solidFill>
              </a:rPr>
              <a:t>подключаются</a:t>
            </a:r>
            <a:r>
              <a:rPr lang="en-US" dirty="0">
                <a:solidFill>
                  <a:srgbClr val="0F1115"/>
                </a:solidFill>
              </a:rPr>
              <a:t> к </a:t>
            </a:r>
            <a:r>
              <a:rPr lang="en-US" dirty="0" err="1">
                <a:solidFill>
                  <a:srgbClr val="0F1115"/>
                </a:solidFill>
              </a:rPr>
              <a:t>единой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центральной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.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0F1115"/>
                </a:solidFill>
              </a:rPr>
              <a:t>Распределенная</a:t>
            </a:r>
            <a:r>
              <a:rPr lang="en-US" b="1" dirty="0">
                <a:solidFill>
                  <a:srgbClr val="0F1115"/>
                </a:solidFill>
              </a:rPr>
              <a:t> SAN (Distributed SAN):</a:t>
            </a:r>
            <a:endParaRPr lang="ru-RU" dirty="0"/>
          </a:p>
          <a:p>
            <a:pPr marL="285750" lvl="1" indent="-285750">
              <a:buFont typeface="Arial"/>
              <a:buChar char="•"/>
            </a:pPr>
            <a:r>
              <a:rPr lang="en-US" dirty="0" err="1">
                <a:solidFill>
                  <a:srgbClr val="0F1115"/>
                </a:solidFill>
              </a:rPr>
              <a:t>Текст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слайде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выглядит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длинный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бессмысленный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список</a:t>
            </a:r>
            <a:r>
              <a:rPr lang="en-US" dirty="0">
                <a:solidFill>
                  <a:srgbClr val="0F1115"/>
                </a:solidFill>
              </a:rPr>
              <a:t> "Server 1", "Server 2" и </a:t>
            </a:r>
            <a:r>
              <a:rPr lang="en-US" dirty="0" err="1">
                <a:solidFill>
                  <a:srgbClr val="0F1115"/>
                </a:solidFill>
              </a:rPr>
              <a:t>т.д</a:t>
            </a:r>
            <a:r>
              <a:rPr lang="en-US" dirty="0">
                <a:solidFill>
                  <a:srgbClr val="0F1115"/>
                </a:solidFill>
              </a:rPr>
              <a:t>. </a:t>
            </a:r>
            <a:r>
              <a:rPr lang="en-US" dirty="0" err="1">
                <a:solidFill>
                  <a:srgbClr val="0F1115"/>
                </a:solidFill>
              </a:rPr>
              <a:t>Это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вероятно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визуальный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способ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показать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что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такой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архитектуре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нет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единого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центра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— </a:t>
            </a:r>
            <a:r>
              <a:rPr lang="en-US" dirty="0" err="1">
                <a:solidFill>
                  <a:srgbClr val="0F1115"/>
                </a:solidFill>
              </a:rPr>
              <a:t>вместо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этого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используется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множество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серверов</a:t>
            </a:r>
            <a:r>
              <a:rPr lang="en-US" dirty="0">
                <a:solidFill>
                  <a:srgbClr val="0F1115"/>
                </a:solidFill>
              </a:rPr>
              <a:t> с </a:t>
            </a:r>
            <a:r>
              <a:rPr lang="en-US" dirty="0" err="1">
                <a:solidFill>
                  <a:srgbClr val="0F1115"/>
                </a:solidFill>
              </a:rPr>
              <a:t>собственными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дисками</a:t>
            </a:r>
            <a:r>
              <a:rPr lang="en-US" dirty="0">
                <a:solidFill>
                  <a:srgbClr val="0F1115"/>
                </a:solidFill>
              </a:rPr>
              <a:t>, </a:t>
            </a:r>
            <a:r>
              <a:rPr lang="en-US" dirty="0" err="1">
                <a:solidFill>
                  <a:srgbClr val="0F1115"/>
                </a:solidFill>
              </a:rPr>
              <a:t>объединенных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единый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пул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хранения</a:t>
            </a:r>
            <a:r>
              <a:rPr lang="en-US" dirty="0">
                <a:solidFill>
                  <a:srgbClr val="0F1115"/>
                </a:solidFill>
              </a:rPr>
              <a:t> (</a:t>
            </a:r>
            <a:r>
              <a:rPr lang="en-US" dirty="0" err="1">
                <a:solidFill>
                  <a:srgbClr val="0F1115"/>
                </a:solidFill>
              </a:rPr>
              <a:t>как</a:t>
            </a:r>
            <a:r>
              <a:rPr lang="en-US" dirty="0">
                <a:solidFill>
                  <a:srgbClr val="0F1115"/>
                </a:solidFill>
              </a:rPr>
              <a:t> в </a:t>
            </a:r>
            <a:r>
              <a:rPr lang="en-US" dirty="0" err="1">
                <a:solidFill>
                  <a:srgbClr val="0F1115"/>
                </a:solidFill>
              </a:rPr>
              <a:t>гиперконвергентных</a:t>
            </a:r>
            <a:r>
              <a:rPr lang="en-US" dirty="0">
                <a:solidFill>
                  <a:srgbClr val="0F1115"/>
                </a:solidFill>
              </a:rPr>
              <a:t> </a:t>
            </a:r>
            <a:r>
              <a:rPr lang="en-US" dirty="0" err="1">
                <a:solidFill>
                  <a:srgbClr val="0F1115"/>
                </a:solidFill>
              </a:rPr>
              <a:t>системах</a:t>
            </a:r>
            <a:r>
              <a:rPr lang="en-US" dirty="0">
                <a:solidFill>
                  <a:srgbClr val="0F1115"/>
                </a:solidFill>
              </a:rPr>
              <a:t>).</a:t>
            </a:r>
            <a:endParaRPr lang="ru-RU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35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### </a:t>
            </a:r>
            <a:r>
              <a:rPr lang="en-US" dirty="0" err="1"/>
              <a:t>Сравнение</a:t>
            </a:r>
            <a:r>
              <a:rPr lang="en-US" dirty="0"/>
              <a:t> </a:t>
            </a:r>
            <a:r>
              <a:rPr lang="en-US" dirty="0" err="1"/>
              <a:t>различных</a:t>
            </a:r>
            <a:r>
              <a:rPr lang="en-US" dirty="0"/>
              <a:t> </a:t>
            </a:r>
            <a:r>
              <a:rPr lang="en-US" dirty="0" err="1"/>
              <a:t>протоколов</a:t>
            </a:r>
            <a:r>
              <a:rPr lang="en-US" dirty="0"/>
              <a:t> SAN </a:t>
            </a:r>
            <a:r>
              <a:rPr lang="en-US" dirty="0" err="1"/>
              <a:t>Этот</a:t>
            </a:r>
            <a:r>
              <a:rPr lang="en-US" dirty="0"/>
              <a:t> </a:t>
            </a:r>
            <a:r>
              <a:rPr lang="en-US" dirty="0" err="1"/>
              <a:t>слайд</a:t>
            </a:r>
            <a:r>
              <a:rPr lang="en-US" dirty="0"/>
              <a:t> </a:t>
            </a:r>
            <a:r>
              <a:rPr lang="en-US" dirty="0" err="1"/>
              <a:t>представляет</a:t>
            </a:r>
            <a:r>
              <a:rPr lang="en-US" dirty="0"/>
              <a:t> </a:t>
            </a:r>
            <a:r>
              <a:rPr lang="en-US" dirty="0" err="1"/>
              <a:t>собой</a:t>
            </a:r>
            <a:r>
              <a:rPr lang="en-US" dirty="0"/>
              <a:t> </a:t>
            </a:r>
            <a:r>
              <a:rPr lang="en-US" dirty="0" err="1"/>
              <a:t>наглядную</a:t>
            </a:r>
            <a:r>
              <a:rPr lang="en-US" dirty="0"/>
              <a:t> </a:t>
            </a:r>
            <a:r>
              <a:rPr lang="en-US" dirty="0" err="1"/>
              <a:t>таблицу</a:t>
            </a:r>
            <a:r>
              <a:rPr lang="en-US" dirty="0"/>
              <a:t>, </a:t>
            </a:r>
            <a:r>
              <a:rPr lang="en-US" dirty="0" err="1"/>
              <a:t>сравнивающую</a:t>
            </a:r>
            <a:r>
              <a:rPr lang="en-US" dirty="0"/>
              <a:t> </a:t>
            </a:r>
            <a:r>
              <a:rPr lang="en-US" dirty="0" err="1"/>
              <a:t>основные</a:t>
            </a:r>
            <a:r>
              <a:rPr lang="en-US" dirty="0"/>
              <a:t> </a:t>
            </a:r>
            <a:r>
              <a:rPr lang="en-US" dirty="0" err="1"/>
              <a:t>типы</a:t>
            </a:r>
            <a:r>
              <a:rPr lang="en-US" dirty="0"/>
              <a:t> SAN (</a:t>
            </a:r>
            <a:r>
              <a:rPr lang="en-US" dirty="0" err="1"/>
              <a:t>сетей</a:t>
            </a:r>
            <a:r>
              <a:rPr lang="en-US" dirty="0"/>
              <a:t> </a:t>
            </a:r>
            <a:r>
              <a:rPr lang="en-US" dirty="0" err="1"/>
              <a:t>хранения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)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ключевым</a:t>
            </a:r>
            <a:r>
              <a:rPr lang="en-US" dirty="0"/>
              <a:t> </a:t>
            </a:r>
            <a:r>
              <a:rPr lang="en-US" dirty="0" err="1"/>
              <a:t>параметрам</a:t>
            </a:r>
            <a:r>
              <a:rPr lang="en-US" dirty="0"/>
              <a:t>. --- **Ключевые </a:t>
            </a:r>
            <a:r>
              <a:rPr lang="en-US" dirty="0" err="1"/>
              <a:t>выводы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таблицы</a:t>
            </a:r>
            <a:r>
              <a:rPr lang="en-US" dirty="0"/>
              <a:t>:** 1. **</a:t>
            </a:r>
            <a:r>
              <a:rPr lang="en-US" dirty="0" err="1"/>
              <a:t>Эволюция</a:t>
            </a:r>
            <a:r>
              <a:rPr lang="en-US" dirty="0"/>
              <a:t> </a:t>
            </a:r>
            <a:r>
              <a:rPr lang="en-US" dirty="0" err="1"/>
              <a:t>производительности</a:t>
            </a:r>
            <a:r>
              <a:rPr lang="en-US" dirty="0"/>
              <a:t>:** * </a:t>
            </a:r>
            <a:r>
              <a:rPr lang="en-US" dirty="0" err="1"/>
              <a:t>Протоколы</a:t>
            </a:r>
            <a:r>
              <a:rPr lang="en-US" dirty="0"/>
              <a:t> </a:t>
            </a:r>
            <a:r>
              <a:rPr lang="en-US" dirty="0" err="1"/>
              <a:t>развиваются</a:t>
            </a:r>
            <a:r>
              <a:rPr lang="en-US" dirty="0"/>
              <a:t> в </a:t>
            </a:r>
            <a:r>
              <a:rPr lang="en-US" dirty="0" err="1"/>
              <a:t>сторону</a:t>
            </a:r>
            <a:r>
              <a:rPr lang="en-US" dirty="0"/>
              <a:t> </a:t>
            </a:r>
            <a:r>
              <a:rPr lang="en-US" dirty="0" err="1"/>
              <a:t>увеличения</a:t>
            </a:r>
            <a:r>
              <a:rPr lang="en-US" dirty="0"/>
              <a:t> </a:t>
            </a:r>
            <a:r>
              <a:rPr lang="en-US" dirty="0" err="1"/>
              <a:t>скорости</a:t>
            </a:r>
            <a:r>
              <a:rPr lang="en-US" dirty="0"/>
              <a:t> и </a:t>
            </a:r>
            <a:r>
              <a:rPr lang="en-US" dirty="0" err="1"/>
              <a:t>снижения</a:t>
            </a:r>
            <a:r>
              <a:rPr lang="en-US" dirty="0"/>
              <a:t> </a:t>
            </a:r>
            <a:r>
              <a:rPr lang="en-US" dirty="0" err="1"/>
              <a:t>задержек</a:t>
            </a:r>
            <a:r>
              <a:rPr lang="en-US" dirty="0"/>
              <a:t>. * **</a:t>
            </a:r>
            <a:r>
              <a:rPr lang="en-US" dirty="0" err="1"/>
              <a:t>NVMe</a:t>
            </a:r>
            <a:r>
              <a:rPr lang="en-US" dirty="0"/>
              <a:t> over Fabric**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новейший</a:t>
            </a:r>
            <a:r>
              <a:rPr lang="en-US" dirty="0"/>
              <a:t> и </a:t>
            </a:r>
            <a:r>
              <a:rPr lang="en-US" dirty="0" err="1"/>
              <a:t>самый</a:t>
            </a:r>
            <a:r>
              <a:rPr lang="en-US" dirty="0"/>
              <a:t> </a:t>
            </a:r>
            <a:r>
              <a:rPr lang="en-US" dirty="0" err="1"/>
              <a:t>быстрый</a:t>
            </a:r>
            <a:r>
              <a:rPr lang="en-US" dirty="0"/>
              <a:t> </a:t>
            </a:r>
            <a:r>
              <a:rPr lang="en-US" dirty="0" err="1"/>
              <a:t>протокол</a:t>
            </a:r>
            <a:r>
              <a:rPr lang="en-US" dirty="0"/>
              <a:t>, </a:t>
            </a:r>
            <a:r>
              <a:rPr lang="en-US" dirty="0" err="1"/>
              <a:t>созданный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работы</a:t>
            </a:r>
            <a:r>
              <a:rPr lang="en-US" dirty="0"/>
              <a:t> </a:t>
            </a:r>
            <a:r>
              <a:rPr lang="en-US" dirty="0" err="1"/>
              <a:t>со</a:t>
            </a:r>
            <a:r>
              <a:rPr lang="en-US" dirty="0"/>
              <a:t> </a:t>
            </a:r>
            <a:r>
              <a:rPr lang="en-US" dirty="0" err="1"/>
              <a:t>сверхбыстрыми</a:t>
            </a:r>
            <a:r>
              <a:rPr lang="en-US" dirty="0"/>
              <a:t> </a:t>
            </a:r>
            <a:r>
              <a:rPr lang="en-US" dirty="0" err="1"/>
              <a:t>флеш-накопителями</a:t>
            </a:r>
            <a:r>
              <a:rPr lang="en-US" dirty="0"/>
              <a:t> (All-Flash) и </a:t>
            </a:r>
            <a:r>
              <a:rPr lang="en-US" dirty="0" err="1"/>
              <a:t>памятью</a:t>
            </a:r>
            <a:r>
              <a:rPr lang="en-US" dirty="0"/>
              <a:t> </a:t>
            </a:r>
            <a:r>
              <a:rPr lang="en-US" dirty="0" err="1"/>
              <a:t>класса</a:t>
            </a:r>
            <a:r>
              <a:rPr lang="en-US" dirty="0"/>
              <a:t> Storage Class Memory (SCM). 2. **</a:t>
            </a:r>
            <a:r>
              <a:rPr lang="en-US" dirty="0" err="1"/>
              <a:t>Компромисс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стоимостью</a:t>
            </a:r>
            <a:r>
              <a:rPr lang="en-US" dirty="0"/>
              <a:t> и </a:t>
            </a:r>
            <a:r>
              <a:rPr lang="en-US" dirty="0" err="1"/>
              <a:t>производительностью</a:t>
            </a:r>
            <a:r>
              <a:rPr lang="en-US" dirty="0"/>
              <a:t>:** * **IP SAN (iSCSI)** — </a:t>
            </a:r>
            <a:r>
              <a:rPr lang="en-US" dirty="0" err="1"/>
              <a:t>самый</a:t>
            </a:r>
            <a:r>
              <a:rPr lang="en-US" dirty="0"/>
              <a:t> </a:t>
            </a:r>
            <a:r>
              <a:rPr lang="en-US" dirty="0" err="1"/>
              <a:t>бюджетный</a:t>
            </a:r>
            <a:r>
              <a:rPr lang="en-US" dirty="0"/>
              <a:t> </a:t>
            </a:r>
            <a:r>
              <a:rPr lang="en-US" dirty="0" err="1"/>
              <a:t>вариант</a:t>
            </a:r>
            <a:r>
              <a:rPr lang="en-US" dirty="0"/>
              <a:t>, </a:t>
            </a:r>
            <a:r>
              <a:rPr lang="en-US" dirty="0" err="1"/>
              <a:t>но</a:t>
            </a:r>
            <a:r>
              <a:rPr lang="en-US" dirty="0"/>
              <a:t> с </a:t>
            </a:r>
            <a:r>
              <a:rPr lang="en-US" dirty="0" err="1"/>
              <a:t>наименьшей</a:t>
            </a:r>
            <a:r>
              <a:rPr lang="en-US" dirty="0"/>
              <a:t> </a:t>
            </a:r>
            <a:r>
              <a:rPr lang="en-US" dirty="0" err="1"/>
              <a:t>производительностью</a:t>
            </a:r>
            <a:r>
              <a:rPr lang="en-US" dirty="0"/>
              <a:t>. </a:t>
            </a:r>
            <a:r>
              <a:rPr lang="en-US" dirty="0" err="1"/>
              <a:t>Идеален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задач</a:t>
            </a:r>
            <a:r>
              <a:rPr lang="en-US" dirty="0"/>
              <a:t>,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требующих</a:t>
            </a:r>
            <a:r>
              <a:rPr lang="en-US" dirty="0"/>
              <a:t> </a:t>
            </a:r>
            <a:r>
              <a:rPr lang="en-US" dirty="0" err="1"/>
              <a:t>максимальной</a:t>
            </a:r>
            <a:r>
              <a:rPr lang="en-US" dirty="0"/>
              <a:t> </a:t>
            </a:r>
            <a:r>
              <a:rPr lang="en-US" dirty="0" err="1"/>
              <a:t>скорости</a:t>
            </a:r>
            <a:r>
              <a:rPr lang="en-US" dirty="0"/>
              <a:t>. * **FC SAN** — "</a:t>
            </a:r>
            <a:r>
              <a:rPr lang="en-US" dirty="0" err="1"/>
              <a:t>золотой</a:t>
            </a:r>
            <a:r>
              <a:rPr lang="en-US" dirty="0"/>
              <a:t> </a:t>
            </a:r>
            <a:r>
              <a:rPr lang="en-US" dirty="0" err="1"/>
              <a:t>стандарт</a:t>
            </a:r>
            <a:r>
              <a:rPr lang="en-US" dirty="0"/>
              <a:t>"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высокопроизводительных</a:t>
            </a:r>
            <a:r>
              <a:rPr lang="en-US" dirty="0"/>
              <a:t> и </a:t>
            </a:r>
            <a:r>
              <a:rPr lang="en-US" dirty="0" err="1"/>
              <a:t>надежных</a:t>
            </a:r>
            <a:r>
              <a:rPr lang="en-US" dirty="0"/>
              <a:t> </a:t>
            </a:r>
            <a:r>
              <a:rPr lang="en-US" dirty="0" err="1"/>
              <a:t>систем</a:t>
            </a:r>
            <a:r>
              <a:rPr lang="en-US" dirty="0"/>
              <a:t>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дорогой</a:t>
            </a:r>
            <a:r>
              <a:rPr lang="en-US" dirty="0"/>
              <a:t>. * **</a:t>
            </a:r>
            <a:r>
              <a:rPr lang="en-US" dirty="0" err="1"/>
              <a:t>NVMe</a:t>
            </a:r>
            <a:r>
              <a:rPr lang="en-US" dirty="0"/>
              <a:t> over Fabric** и **IB SAN** — </a:t>
            </a:r>
            <a:r>
              <a:rPr lang="en-US" dirty="0" err="1"/>
              <a:t>решения</a:t>
            </a:r>
            <a:r>
              <a:rPr lang="en-US" dirty="0"/>
              <a:t> </a:t>
            </a:r>
            <a:r>
              <a:rPr lang="en-US" dirty="0" err="1"/>
              <a:t>премиум-класса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самых</a:t>
            </a:r>
            <a:r>
              <a:rPr lang="en-US" dirty="0"/>
              <a:t> </a:t>
            </a:r>
            <a:r>
              <a:rPr lang="en-US" dirty="0" err="1"/>
              <a:t>требовательных</a:t>
            </a:r>
            <a:r>
              <a:rPr lang="en-US" dirty="0"/>
              <a:t> workloads (</a:t>
            </a:r>
            <a:r>
              <a:rPr lang="en-US" dirty="0" err="1"/>
              <a:t>например</a:t>
            </a:r>
            <a:r>
              <a:rPr lang="en-US" dirty="0"/>
              <a:t>, СУБД, </a:t>
            </a:r>
            <a:r>
              <a:rPr lang="en-US" dirty="0" err="1"/>
              <a:t>высокопроизводительные</a:t>
            </a:r>
            <a:r>
              <a:rPr lang="en-US" dirty="0"/>
              <a:t> </a:t>
            </a:r>
            <a:r>
              <a:rPr lang="en-US" dirty="0" err="1"/>
              <a:t>вычисления</a:t>
            </a:r>
            <a:r>
              <a:rPr lang="en-US" dirty="0"/>
              <a:t>). 3. **</a:t>
            </a:r>
            <a:r>
              <a:rPr lang="en-US" dirty="0" err="1"/>
              <a:t>Конвергенция</a:t>
            </a:r>
            <a:r>
              <a:rPr lang="en-US" dirty="0"/>
              <a:t> </a:t>
            </a:r>
            <a:r>
              <a:rPr lang="en-US" dirty="0" err="1"/>
              <a:t>сетей</a:t>
            </a:r>
            <a:r>
              <a:rPr lang="en-US" dirty="0"/>
              <a:t>:** * **</a:t>
            </a:r>
            <a:r>
              <a:rPr lang="en-US" dirty="0" err="1"/>
              <a:t>FCoE</a:t>
            </a:r>
            <a:r>
              <a:rPr lang="en-US" dirty="0"/>
              <a:t>** —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гибридный</a:t>
            </a:r>
            <a:r>
              <a:rPr lang="en-US" dirty="0"/>
              <a:t> </a:t>
            </a:r>
            <a:r>
              <a:rPr lang="en-US" dirty="0" err="1"/>
              <a:t>вариант</a:t>
            </a:r>
            <a:r>
              <a:rPr lang="en-US" dirty="0"/>
              <a:t>, 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использовать</a:t>
            </a:r>
            <a:r>
              <a:rPr lang="en-US" dirty="0"/>
              <a:t> </a:t>
            </a:r>
            <a:r>
              <a:rPr lang="en-US" dirty="0" err="1"/>
              <a:t>инвестиции</a:t>
            </a:r>
            <a:r>
              <a:rPr lang="en-US" dirty="0"/>
              <a:t> в </a:t>
            </a:r>
            <a:r>
              <a:rPr lang="en-US" dirty="0" err="1"/>
              <a:t>инфраструктуру</a:t>
            </a:r>
            <a:r>
              <a:rPr lang="en-US" dirty="0"/>
              <a:t> </a:t>
            </a:r>
            <a:r>
              <a:rPr lang="en-US" dirty="0" err="1"/>
              <a:t>Fibre</a:t>
            </a:r>
            <a:r>
              <a:rPr lang="en-US" dirty="0"/>
              <a:t> Channel,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передавать</a:t>
            </a:r>
            <a:r>
              <a:rPr lang="en-US" dirty="0"/>
              <a:t> </a:t>
            </a:r>
            <a:r>
              <a:rPr lang="en-US" dirty="0" err="1"/>
              <a:t>его</a:t>
            </a:r>
            <a:r>
              <a:rPr lang="en-US" dirty="0"/>
              <a:t> </a:t>
            </a:r>
            <a:r>
              <a:rPr lang="en-US" dirty="0" err="1"/>
              <a:t>трафик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более</a:t>
            </a:r>
            <a:r>
              <a:rPr lang="en-US" dirty="0"/>
              <a:t> </a:t>
            </a:r>
            <a:r>
              <a:rPr lang="en-US" dirty="0" err="1"/>
              <a:t>универсальным</a:t>
            </a:r>
            <a:r>
              <a:rPr lang="en-US" dirty="0"/>
              <a:t> Ethernet-</a:t>
            </a:r>
            <a:r>
              <a:rPr lang="en-US" dirty="0" err="1"/>
              <a:t>сетям</a:t>
            </a:r>
            <a:r>
              <a:rPr lang="en-US" dirty="0"/>
              <a:t>. </a:t>
            </a:r>
            <a:r>
              <a:rPr lang="en-US" dirty="0" err="1"/>
              <a:t>Занимает</a:t>
            </a:r>
            <a:r>
              <a:rPr lang="en-US" dirty="0"/>
              <a:t> </a:t>
            </a:r>
            <a:r>
              <a:rPr lang="en-US" dirty="0" err="1"/>
              <a:t>промежуточное</a:t>
            </a:r>
            <a:r>
              <a:rPr lang="en-US" dirty="0"/>
              <a:t> </a:t>
            </a:r>
            <a:r>
              <a:rPr lang="en-US" dirty="0" err="1"/>
              <a:t>положение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стоимости</a:t>
            </a:r>
            <a:r>
              <a:rPr lang="en-US" dirty="0"/>
              <a:t> и </a:t>
            </a:r>
            <a:r>
              <a:rPr lang="en-US" dirty="0" err="1"/>
              <a:t>скорости</a:t>
            </a:r>
            <a:r>
              <a:rPr lang="en-US" dirty="0"/>
              <a:t> </a:t>
            </a:r>
            <a:r>
              <a:rPr lang="en-US" dirty="0" err="1"/>
              <a:t>между</a:t>
            </a:r>
            <a:r>
              <a:rPr lang="en-US" dirty="0"/>
              <a:t> FC и iSCSI. --- **</a:t>
            </a:r>
            <a:r>
              <a:rPr lang="en-US" dirty="0" err="1"/>
              <a:t>Детальное</a:t>
            </a:r>
            <a:r>
              <a:rPr lang="en-US" dirty="0"/>
              <a:t> </a:t>
            </a:r>
            <a:r>
              <a:rPr lang="en-US" dirty="0" err="1"/>
              <a:t>сравнение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столбцам</a:t>
            </a:r>
            <a:r>
              <a:rPr lang="en-US" dirty="0"/>
              <a:t>:** | </a:t>
            </a:r>
            <a:r>
              <a:rPr lang="en-US" dirty="0" err="1"/>
              <a:t>Тип</a:t>
            </a:r>
            <a:r>
              <a:rPr lang="en-US" dirty="0"/>
              <a:t> SAN | FC SAN | IP SAN | </a:t>
            </a:r>
            <a:r>
              <a:rPr lang="en-US" dirty="0" err="1"/>
              <a:t>FCoE</a:t>
            </a:r>
            <a:r>
              <a:rPr lang="en-US" dirty="0"/>
              <a:t> SAN | IB SAN | </a:t>
            </a:r>
            <a:r>
              <a:rPr lang="en-US" dirty="0" err="1"/>
              <a:t>NVMe</a:t>
            </a:r>
            <a:r>
              <a:rPr lang="en-US" dirty="0"/>
              <a:t> over Fabric SAN | | :--- | :--- | :--- | :--- | :--- | :--- | | **</a:t>
            </a:r>
            <a:r>
              <a:rPr lang="en-US" dirty="0" err="1"/>
              <a:t>Сетевые</a:t>
            </a:r>
            <a:r>
              <a:rPr lang="en-US" dirty="0"/>
              <a:t> </a:t>
            </a:r>
            <a:r>
              <a:rPr lang="en-US" dirty="0" err="1"/>
              <a:t>протоколы</a:t>
            </a:r>
            <a:r>
              <a:rPr lang="en-US" dirty="0"/>
              <a:t>** | </a:t>
            </a:r>
            <a:r>
              <a:rPr lang="en-US" dirty="0" err="1"/>
              <a:t>Fibre</a:t>
            </a:r>
            <a:r>
              <a:rPr lang="en-US" dirty="0"/>
              <a:t> Channel (FC) | iSCSI (</a:t>
            </a:r>
            <a:r>
              <a:rPr lang="en-US" dirty="0" err="1"/>
              <a:t>поверх</a:t>
            </a:r>
            <a:r>
              <a:rPr lang="en-US" dirty="0"/>
              <a:t> TCP/IP) | FC </a:t>
            </a:r>
            <a:r>
              <a:rPr lang="en-US" dirty="0" err="1"/>
              <a:t>поверх</a:t>
            </a:r>
            <a:r>
              <a:rPr lang="en-US" dirty="0"/>
              <a:t> Ethernet (</a:t>
            </a:r>
            <a:r>
              <a:rPr lang="en-US" dirty="0" err="1"/>
              <a:t>FCoE</a:t>
            </a:r>
            <a:r>
              <a:rPr lang="en-US" dirty="0"/>
              <a:t>) | InfiniBand | </a:t>
            </a:r>
            <a:r>
              <a:rPr lang="en-US" dirty="0" err="1"/>
              <a:t>NVMe</a:t>
            </a:r>
            <a:r>
              <a:rPr lang="en-US" dirty="0"/>
              <a:t> over Fabric (с </a:t>
            </a:r>
            <a:r>
              <a:rPr lang="en-US" dirty="0" err="1"/>
              <a:t>использованием</a:t>
            </a:r>
            <a:r>
              <a:rPr lang="en-US" dirty="0"/>
              <a:t> **RDMA** </a:t>
            </a:r>
            <a:r>
              <a:rPr lang="en-US" dirty="0" err="1"/>
              <a:t>или</a:t>
            </a:r>
            <a:r>
              <a:rPr lang="en-US" dirty="0"/>
              <a:t> **FC**) | | **</a:t>
            </a:r>
            <a:r>
              <a:rPr lang="en-US" dirty="0" err="1"/>
              <a:t>Пропускная</a:t>
            </a:r>
            <a:r>
              <a:rPr lang="en-US" dirty="0"/>
              <a:t> </a:t>
            </a:r>
            <a:r>
              <a:rPr lang="en-US" dirty="0" err="1"/>
              <a:t>способность</a:t>
            </a:r>
            <a:r>
              <a:rPr lang="en-US" dirty="0"/>
              <a:t>**| 4/8/16/32/128 </a:t>
            </a:r>
            <a:r>
              <a:rPr lang="en-US" dirty="0" err="1"/>
              <a:t>Гбит</a:t>
            </a:r>
            <a:r>
              <a:rPr lang="en-US" dirty="0"/>
              <a:t>/с | 1/10/25/40/100 </a:t>
            </a:r>
            <a:r>
              <a:rPr lang="en-US" dirty="0" err="1"/>
              <a:t>Гбит</a:t>
            </a:r>
            <a:r>
              <a:rPr lang="en-US" dirty="0"/>
              <a:t>/с | 10/25/40/100 </a:t>
            </a:r>
            <a:r>
              <a:rPr lang="en-US" dirty="0" err="1"/>
              <a:t>Гбит</a:t>
            </a:r>
            <a:r>
              <a:rPr lang="en-US" dirty="0"/>
              <a:t>/с | 40/56/100/200 </a:t>
            </a:r>
            <a:r>
              <a:rPr lang="en-US" dirty="0" err="1"/>
              <a:t>Гбит</a:t>
            </a:r>
            <a:r>
              <a:rPr lang="en-US" dirty="0"/>
              <a:t>/с | 25/40/100 </a:t>
            </a:r>
            <a:r>
              <a:rPr lang="en-US" dirty="0" err="1"/>
              <a:t>Гбит</a:t>
            </a:r>
            <a:r>
              <a:rPr lang="en-US" dirty="0"/>
              <a:t>/с (</a:t>
            </a:r>
            <a:r>
              <a:rPr lang="en-US" dirty="0" err="1"/>
              <a:t>через</a:t>
            </a:r>
            <a:r>
              <a:rPr lang="en-US" dirty="0"/>
              <a:t> RDMA) </a:t>
            </a:r>
            <a:r>
              <a:rPr lang="en-US" dirty="0" err="1"/>
              <a:t>или</a:t>
            </a:r>
            <a:r>
              <a:rPr lang="en-US" dirty="0"/>
              <a:t> 32 </a:t>
            </a:r>
            <a:r>
              <a:rPr lang="en-US" dirty="0" err="1"/>
              <a:t>Гбит</a:t>
            </a:r>
            <a:r>
              <a:rPr lang="en-US" dirty="0"/>
              <a:t>/с (</a:t>
            </a:r>
            <a:r>
              <a:rPr lang="en-US" dirty="0" err="1"/>
              <a:t>через</a:t>
            </a:r>
            <a:r>
              <a:rPr lang="en-US" dirty="0"/>
              <a:t> FC) | | **</a:t>
            </a:r>
            <a:r>
              <a:rPr lang="en-US" dirty="0" err="1"/>
              <a:t>Скорость</a:t>
            </a:r>
            <a:r>
              <a:rPr lang="en-US" dirty="0"/>
              <a:t>** | </a:t>
            </a:r>
            <a:r>
              <a:rPr lang="en-US" dirty="0" err="1"/>
              <a:t>Высокая</a:t>
            </a:r>
            <a:r>
              <a:rPr lang="en-US" dirty="0"/>
              <a:t> | </a:t>
            </a:r>
            <a:r>
              <a:rPr lang="en-US" dirty="0" err="1"/>
              <a:t>Низкая</a:t>
            </a:r>
            <a:r>
              <a:rPr lang="en-US" dirty="0"/>
              <a:t> | </a:t>
            </a:r>
            <a:r>
              <a:rPr lang="en-US" dirty="0" err="1"/>
              <a:t>Выше</a:t>
            </a:r>
            <a:r>
              <a:rPr lang="en-US" dirty="0"/>
              <a:t>, </a:t>
            </a:r>
            <a:r>
              <a:rPr lang="en-US" dirty="0" err="1"/>
              <a:t>чем</a:t>
            </a:r>
            <a:r>
              <a:rPr lang="en-US" dirty="0"/>
              <a:t> у iSCSI,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немного</a:t>
            </a:r>
            <a:r>
              <a:rPr lang="en-US" dirty="0"/>
              <a:t> </a:t>
            </a:r>
            <a:r>
              <a:rPr lang="en-US" dirty="0" err="1"/>
              <a:t>ниже</a:t>
            </a:r>
            <a:r>
              <a:rPr lang="en-US" dirty="0"/>
              <a:t>, </a:t>
            </a:r>
            <a:r>
              <a:rPr lang="en-US" dirty="0" err="1"/>
              <a:t>чем</a:t>
            </a:r>
            <a:r>
              <a:rPr lang="en-US" dirty="0"/>
              <a:t> у FC | </a:t>
            </a:r>
            <a:r>
              <a:rPr lang="en-US" dirty="0" err="1"/>
              <a:t>Высокая</a:t>
            </a:r>
            <a:r>
              <a:rPr lang="en-US" dirty="0"/>
              <a:t> | **</a:t>
            </a:r>
            <a:r>
              <a:rPr lang="en-US" dirty="0" err="1"/>
              <a:t>Наивысшая</a:t>
            </a:r>
            <a:r>
              <a:rPr lang="en-US" dirty="0"/>
              <a:t>** | | **</a:t>
            </a:r>
            <a:r>
              <a:rPr lang="en-US" dirty="0" err="1"/>
              <a:t>Стоимость</a:t>
            </a:r>
            <a:r>
              <a:rPr lang="en-US" dirty="0"/>
              <a:t>** | </a:t>
            </a:r>
            <a:r>
              <a:rPr lang="en-US" dirty="0" err="1"/>
              <a:t>Высокая</a:t>
            </a:r>
            <a:r>
              <a:rPr lang="en-US" dirty="0"/>
              <a:t> | </a:t>
            </a:r>
            <a:r>
              <a:rPr lang="en-US" dirty="0" err="1"/>
              <a:t>Низкая</a:t>
            </a:r>
            <a:r>
              <a:rPr lang="en-US" dirty="0"/>
              <a:t> | </a:t>
            </a:r>
            <a:r>
              <a:rPr lang="en-US" dirty="0" err="1"/>
              <a:t>Выше</a:t>
            </a:r>
            <a:r>
              <a:rPr lang="en-US" dirty="0"/>
              <a:t>, </a:t>
            </a:r>
            <a:r>
              <a:rPr lang="en-US" dirty="0" err="1"/>
              <a:t>чем</a:t>
            </a:r>
            <a:r>
              <a:rPr lang="en-US" dirty="0"/>
              <a:t> у iSCSI,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немного</a:t>
            </a:r>
            <a:r>
              <a:rPr lang="en-US" dirty="0"/>
              <a:t> </a:t>
            </a:r>
            <a:r>
              <a:rPr lang="en-US" dirty="0" err="1"/>
              <a:t>ниже</a:t>
            </a:r>
            <a:r>
              <a:rPr lang="en-US" dirty="0"/>
              <a:t>, </a:t>
            </a:r>
            <a:r>
              <a:rPr lang="en-US" dirty="0" err="1"/>
              <a:t>чем</a:t>
            </a:r>
            <a:r>
              <a:rPr lang="en-US" dirty="0"/>
              <a:t> у FC | </a:t>
            </a:r>
            <a:r>
              <a:rPr lang="en-US" dirty="0" err="1"/>
              <a:t>Высокая</a:t>
            </a:r>
            <a:r>
              <a:rPr lang="en-US" dirty="0"/>
              <a:t> | **</a:t>
            </a:r>
            <a:r>
              <a:rPr lang="en-US" dirty="0" err="1"/>
              <a:t>Наивысшая</a:t>
            </a:r>
            <a:r>
              <a:rPr lang="en-US" dirty="0"/>
              <a:t>** | | **</a:t>
            </a:r>
            <a:r>
              <a:rPr lang="en-US" dirty="0" err="1"/>
              <a:t>Другие</a:t>
            </a:r>
            <a:r>
              <a:rPr lang="en-US" dirty="0"/>
              <a:t> </a:t>
            </a:r>
            <a:r>
              <a:rPr lang="en-US" dirty="0" err="1"/>
              <a:t>сведения</a:t>
            </a:r>
            <a:r>
              <a:rPr lang="en-US" dirty="0"/>
              <a:t>** | С 1980-х </a:t>
            </a:r>
            <a:r>
              <a:rPr lang="en-US" dirty="0" err="1"/>
              <a:t>гг</a:t>
            </a:r>
            <a:r>
              <a:rPr lang="en-US" dirty="0"/>
              <a:t>. </a:t>
            </a:r>
            <a:r>
              <a:rPr lang="en-US" dirty="0" err="1"/>
              <a:t>Самый</a:t>
            </a:r>
            <a:r>
              <a:rPr lang="en-US" dirty="0"/>
              <a:t> </a:t>
            </a:r>
            <a:r>
              <a:rPr lang="en-US" dirty="0" err="1"/>
              <a:t>распространенный</a:t>
            </a:r>
            <a:r>
              <a:rPr lang="en-US" dirty="0"/>
              <a:t> </a:t>
            </a:r>
            <a:r>
              <a:rPr lang="en-US" dirty="0" err="1"/>
              <a:t>тип</a:t>
            </a:r>
            <a:r>
              <a:rPr lang="en-US" dirty="0"/>
              <a:t> (~75% </a:t>
            </a:r>
            <a:r>
              <a:rPr lang="en-US" dirty="0" err="1"/>
              <a:t>рынка</a:t>
            </a:r>
            <a:r>
              <a:rPr lang="en-US" dirty="0"/>
              <a:t>) | С ~2001 г. </a:t>
            </a:r>
            <a:r>
              <a:rPr lang="en-US" dirty="0" err="1"/>
              <a:t>Низкая</a:t>
            </a:r>
            <a:r>
              <a:rPr lang="en-US" dirty="0"/>
              <a:t> </a:t>
            </a:r>
            <a:r>
              <a:rPr lang="en-US" dirty="0" err="1"/>
              <a:t>стоимость</a:t>
            </a:r>
            <a:r>
              <a:rPr lang="en-US" dirty="0"/>
              <a:t> (~20% </a:t>
            </a:r>
            <a:r>
              <a:rPr lang="en-US" dirty="0" err="1"/>
              <a:t>рынка</a:t>
            </a:r>
            <a:r>
              <a:rPr lang="en-US" dirty="0"/>
              <a:t>) | С ~2009 г.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передавать</a:t>
            </a:r>
            <a:r>
              <a:rPr lang="en-US" dirty="0"/>
              <a:t> </a:t>
            </a:r>
            <a:r>
              <a:rPr lang="en-US" dirty="0" err="1"/>
              <a:t>кадры</a:t>
            </a:r>
            <a:r>
              <a:rPr lang="en-US" dirty="0"/>
              <a:t> FC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сетям</a:t>
            </a:r>
            <a:r>
              <a:rPr lang="en-US" dirty="0"/>
              <a:t> Ethernet | С ~2005 г. </a:t>
            </a:r>
            <a:r>
              <a:rPr lang="en-US" dirty="0" err="1"/>
              <a:t>Используется</a:t>
            </a:r>
            <a:r>
              <a:rPr lang="en-US" dirty="0"/>
              <a:t> в </a:t>
            </a:r>
            <a:r>
              <a:rPr lang="en-US" dirty="0" err="1"/>
              <a:t>сценариях</a:t>
            </a:r>
            <a:r>
              <a:rPr lang="en-US" dirty="0"/>
              <a:t> с </a:t>
            </a:r>
            <a:r>
              <a:rPr lang="en-US" dirty="0" err="1"/>
              <a:t>высокими</a:t>
            </a:r>
            <a:r>
              <a:rPr lang="en-US" dirty="0"/>
              <a:t> </a:t>
            </a:r>
            <a:r>
              <a:rPr lang="en-US" dirty="0" err="1"/>
              <a:t>требованиями</a:t>
            </a:r>
            <a:r>
              <a:rPr lang="en-US" dirty="0"/>
              <a:t> к </a:t>
            </a:r>
            <a:r>
              <a:rPr lang="en-US" dirty="0" err="1"/>
              <a:t>пропускной</a:t>
            </a:r>
            <a:r>
              <a:rPr lang="en-US" dirty="0"/>
              <a:t> </a:t>
            </a:r>
            <a:r>
              <a:rPr lang="en-US" dirty="0" err="1"/>
              <a:t>способности</a:t>
            </a:r>
            <a:r>
              <a:rPr lang="en-US" dirty="0"/>
              <a:t> | С 2017 г. </a:t>
            </a:r>
            <a:r>
              <a:rPr lang="en-US" dirty="0" err="1"/>
              <a:t>Обеспечивает</a:t>
            </a:r>
            <a:r>
              <a:rPr lang="en-US" dirty="0"/>
              <a:t> </a:t>
            </a:r>
            <a:r>
              <a:rPr lang="en-US" dirty="0" err="1"/>
              <a:t>высокую</a:t>
            </a:r>
            <a:r>
              <a:rPr lang="en-US" dirty="0"/>
              <a:t> </a:t>
            </a:r>
            <a:r>
              <a:rPr lang="en-US" dirty="0" err="1"/>
              <a:t>производительность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передовых</a:t>
            </a:r>
            <a:r>
              <a:rPr lang="en-US" dirty="0"/>
              <a:t> </a:t>
            </a:r>
            <a:r>
              <a:rPr lang="en-US" dirty="0" err="1"/>
              <a:t>носителей</a:t>
            </a:r>
            <a:r>
              <a:rPr lang="en-US" dirty="0"/>
              <a:t> (All-Flash, SCM) | --- **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значит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практике</a:t>
            </a:r>
            <a:r>
              <a:rPr lang="en-US" dirty="0"/>
              <a:t>?** * **</a:t>
            </a:r>
            <a:r>
              <a:rPr lang="en-US" dirty="0" err="1"/>
              <a:t>Выбирайте</a:t>
            </a:r>
            <a:r>
              <a:rPr lang="en-US" dirty="0"/>
              <a:t> iSCSI**, </a:t>
            </a:r>
            <a:r>
              <a:rPr lang="en-US" dirty="0" err="1"/>
              <a:t>если</a:t>
            </a:r>
            <a:r>
              <a:rPr lang="en-US" dirty="0"/>
              <a:t> </a:t>
            </a:r>
            <a:r>
              <a:rPr lang="en-US" dirty="0" err="1"/>
              <a:t>нужен</a:t>
            </a:r>
            <a:r>
              <a:rPr lang="en-US" dirty="0"/>
              <a:t> </a:t>
            </a:r>
            <a:r>
              <a:rPr lang="en-US" dirty="0" err="1"/>
              <a:t>недорогой</a:t>
            </a:r>
            <a:r>
              <a:rPr lang="en-US" dirty="0"/>
              <a:t> и </a:t>
            </a:r>
            <a:r>
              <a:rPr lang="en-US" dirty="0" err="1"/>
              <a:t>простой</a:t>
            </a:r>
            <a:r>
              <a:rPr lang="en-US" dirty="0"/>
              <a:t> в </a:t>
            </a:r>
            <a:r>
              <a:rPr lang="en-US" dirty="0" err="1"/>
              <a:t>настройке</a:t>
            </a:r>
            <a:r>
              <a:rPr lang="en-US" dirty="0"/>
              <a:t> </a:t>
            </a:r>
            <a:r>
              <a:rPr lang="en-US" dirty="0" err="1"/>
              <a:t>вариант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виртуализации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файлового</a:t>
            </a:r>
            <a:r>
              <a:rPr lang="en-US" dirty="0"/>
              <a:t> </a:t>
            </a:r>
            <a:r>
              <a:rPr lang="en-US" dirty="0" err="1"/>
              <a:t>хранилища</a:t>
            </a:r>
            <a:r>
              <a:rPr lang="en-US" dirty="0"/>
              <a:t>. * **</a:t>
            </a:r>
            <a:r>
              <a:rPr lang="en-US" dirty="0" err="1"/>
              <a:t>Выбирайте</a:t>
            </a:r>
            <a:r>
              <a:rPr lang="en-US" dirty="0"/>
              <a:t> FC SAN**, </a:t>
            </a:r>
            <a:r>
              <a:rPr lang="en-US" dirty="0" err="1"/>
              <a:t>если</a:t>
            </a:r>
            <a:r>
              <a:rPr lang="en-US" dirty="0"/>
              <a:t> </a:t>
            </a:r>
            <a:r>
              <a:rPr lang="en-US" dirty="0" err="1"/>
              <a:t>вам</a:t>
            </a:r>
            <a:r>
              <a:rPr lang="en-US" dirty="0"/>
              <a:t> </a:t>
            </a:r>
            <a:r>
              <a:rPr lang="en-US" dirty="0" err="1"/>
              <a:t>критически</a:t>
            </a:r>
            <a:r>
              <a:rPr lang="en-US" dirty="0"/>
              <a:t> </a:t>
            </a:r>
            <a:r>
              <a:rPr lang="en-US" dirty="0" err="1"/>
              <a:t>важны</a:t>
            </a:r>
            <a:r>
              <a:rPr lang="en-US" dirty="0"/>
              <a:t> </a:t>
            </a:r>
            <a:r>
              <a:rPr lang="en-US" dirty="0" err="1"/>
              <a:t>надежность</a:t>
            </a:r>
            <a:r>
              <a:rPr lang="en-US" dirty="0"/>
              <a:t>, </a:t>
            </a:r>
            <a:r>
              <a:rPr lang="en-US" dirty="0" err="1"/>
              <a:t>предсказуемая</a:t>
            </a:r>
            <a:r>
              <a:rPr lang="en-US" dirty="0"/>
              <a:t> </a:t>
            </a:r>
            <a:r>
              <a:rPr lang="en-US" dirty="0" err="1"/>
              <a:t>задержка</a:t>
            </a:r>
            <a:r>
              <a:rPr lang="en-US" dirty="0"/>
              <a:t> и </a:t>
            </a:r>
            <a:r>
              <a:rPr lang="en-US" dirty="0" err="1"/>
              <a:t>производительность</a:t>
            </a:r>
            <a:r>
              <a:rPr lang="en-US" dirty="0"/>
              <a:t> в </a:t>
            </a:r>
            <a:r>
              <a:rPr lang="en-US" dirty="0" err="1"/>
              <a:t>устоявшейся</a:t>
            </a:r>
            <a:r>
              <a:rPr lang="en-US" dirty="0"/>
              <a:t> </a:t>
            </a:r>
            <a:r>
              <a:rPr lang="en-US" dirty="0" err="1"/>
              <a:t>инфраструктуре</a:t>
            </a:r>
            <a:r>
              <a:rPr lang="en-US" dirty="0"/>
              <a:t> (</a:t>
            </a:r>
            <a:r>
              <a:rPr lang="en-US" dirty="0" err="1"/>
              <a:t>например</a:t>
            </a:r>
            <a:r>
              <a:rPr lang="en-US" dirty="0"/>
              <a:t>,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корпоративных</a:t>
            </a:r>
            <a:r>
              <a:rPr lang="en-US" dirty="0"/>
              <a:t> </a:t>
            </a:r>
            <a:r>
              <a:rPr lang="en-US" dirty="0" err="1"/>
              <a:t>баз</a:t>
            </a:r>
            <a:r>
              <a:rPr lang="en-US" dirty="0"/>
              <a:t> </a:t>
            </a:r>
            <a:r>
              <a:rPr lang="en-US" dirty="0" err="1"/>
              <a:t>данных</a:t>
            </a:r>
            <a:r>
              <a:rPr lang="en-US" dirty="0"/>
              <a:t>). * **</a:t>
            </a:r>
            <a:r>
              <a:rPr lang="en-US" dirty="0" err="1"/>
              <a:t>Рассматривайте</a:t>
            </a:r>
            <a:r>
              <a:rPr lang="en-US" dirty="0"/>
              <a:t> </a:t>
            </a:r>
            <a:r>
              <a:rPr lang="en-US" dirty="0" err="1"/>
              <a:t>NVMe</a:t>
            </a:r>
            <a:r>
              <a:rPr lang="en-US" dirty="0"/>
              <a:t> over Fabric**, </a:t>
            </a:r>
            <a:r>
              <a:rPr lang="en-US" dirty="0" err="1"/>
              <a:t>если</a:t>
            </a:r>
            <a:r>
              <a:rPr lang="en-US" dirty="0"/>
              <a:t> </a:t>
            </a:r>
            <a:r>
              <a:rPr lang="en-US" dirty="0" err="1"/>
              <a:t>вы</a:t>
            </a:r>
            <a:r>
              <a:rPr lang="en-US" dirty="0"/>
              <a:t> </a:t>
            </a:r>
            <a:r>
              <a:rPr lang="en-US" dirty="0" err="1"/>
              <a:t>строите</a:t>
            </a:r>
            <a:r>
              <a:rPr lang="en-US" dirty="0"/>
              <a:t> </a:t>
            </a:r>
            <a:r>
              <a:rPr lang="en-US" dirty="0" err="1"/>
              <a:t>новый</a:t>
            </a:r>
            <a:r>
              <a:rPr lang="en-US" dirty="0"/>
              <a:t> </a:t>
            </a:r>
            <a:r>
              <a:rPr lang="en-US" dirty="0" err="1"/>
              <a:t>высокопроизводительный</a:t>
            </a:r>
            <a:r>
              <a:rPr lang="en-US" dirty="0"/>
              <a:t> </a:t>
            </a:r>
            <a:r>
              <a:rPr lang="en-US" dirty="0" err="1"/>
              <a:t>дата-центр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основе</a:t>
            </a:r>
            <a:r>
              <a:rPr lang="en-US" dirty="0"/>
              <a:t> </a:t>
            </a:r>
            <a:r>
              <a:rPr lang="en-US" dirty="0" err="1"/>
              <a:t>флеш-памяти</a:t>
            </a:r>
            <a:r>
              <a:rPr lang="en-US" dirty="0"/>
              <a:t> и </a:t>
            </a:r>
            <a:r>
              <a:rPr lang="en-US" dirty="0" err="1"/>
              <a:t>вам</a:t>
            </a:r>
            <a:r>
              <a:rPr lang="en-US" dirty="0"/>
              <a:t> </a:t>
            </a:r>
            <a:r>
              <a:rPr lang="en-US" dirty="0" err="1"/>
              <a:t>нужна</a:t>
            </a:r>
            <a:r>
              <a:rPr lang="en-US" dirty="0"/>
              <a:t> </a:t>
            </a:r>
            <a:r>
              <a:rPr lang="en-US" dirty="0" err="1"/>
              <a:t>максимально</a:t>
            </a:r>
            <a:r>
              <a:rPr lang="en-US" dirty="0"/>
              <a:t> </a:t>
            </a:r>
            <a:r>
              <a:rPr lang="en-US" dirty="0" err="1"/>
              <a:t>низкая</a:t>
            </a:r>
            <a:r>
              <a:rPr lang="en-US" dirty="0"/>
              <a:t> </a:t>
            </a:r>
            <a:r>
              <a:rPr lang="en-US" dirty="0" err="1"/>
              <a:t>задержка</a:t>
            </a:r>
            <a:r>
              <a:rPr lang="en-US" dirty="0"/>
              <a:t> (</a:t>
            </a:r>
            <a:r>
              <a:rPr lang="en-US" dirty="0" err="1"/>
              <a:t>микросекунды</a:t>
            </a:r>
            <a:r>
              <a:rPr lang="en-US" dirty="0"/>
              <a:t>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5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 latinLnBrk="0">
              <a:defRPr lang="ru-RU" sz="5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grpSp>
        <p:nvGrpSpPr>
          <p:cNvPr id="256" name="линия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8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9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0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1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2" name="Полилиния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3" name="Полилиния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4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5" name="Полилиния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6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7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8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9" name="Полилиния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0" name="Полилиния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1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2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3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4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5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6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7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8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9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0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1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2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3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4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5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6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7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8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9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0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1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2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3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4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5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6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7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8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9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0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1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2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3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4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5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6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7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8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9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0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1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2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3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4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5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6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9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0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1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2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3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4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5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6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7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8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9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0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1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2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3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4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5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6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8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9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0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1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2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3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4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5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6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7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8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9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0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1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2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3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4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5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6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7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8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9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0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1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2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3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4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5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6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7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8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9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0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1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2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3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4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5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6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7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8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9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Полилиния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0" name="Полилиния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ru-RU"/>
            </a:lvl5pPr>
            <a:lvl6pPr marL="1956816" latinLnBrk="0">
              <a:defRPr lang="ru-RU"/>
            </a:lvl6pPr>
            <a:lvl7pPr marL="1956816" latinLnBrk="0">
              <a:defRPr lang="ru-RU"/>
            </a:lvl7pPr>
            <a:lvl8pPr marL="1956816" latinLnBrk="0">
              <a:defRPr lang="ru-RU"/>
            </a:lvl8pPr>
            <a:lvl9pPr marL="1956816" latinLnBrk="0">
              <a:defRPr lang="ru-RU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ое назва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линия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9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2" name="Вертикальное название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 latinLnBrk="0">
              <a:defRPr lang="ru-RU"/>
            </a:lvl5pPr>
            <a:lvl6pPr latinLnBrk="0">
              <a:defRPr lang="ru-RU"/>
            </a:lvl6pPr>
            <a:lvl7pPr latinLnBrk="0">
              <a:defRPr lang="ru-RU"/>
            </a:lvl7pPr>
            <a:lvl8pPr latinLnBrk="0">
              <a:defRPr lang="ru-RU" baseline="0"/>
            </a:lvl8pPr>
            <a:lvl9pPr latinLnBrk="0">
              <a:defRPr lang="ru-RU" baseline="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 latinLnBrk="0">
              <a:defRPr lang="ru-RU"/>
            </a:lvl2pPr>
            <a:lvl3pPr marL="777240" latinLnBrk="0">
              <a:defRPr lang="ru-RU"/>
            </a:lvl3pPr>
            <a:lvl4pPr marL="1005840" latinLnBrk="0">
              <a:defRPr lang="ru-RU"/>
            </a:lvl4pPr>
            <a:lvl5pPr marL="1234440" latinLnBrk="0">
              <a:defRPr lang="ru-RU"/>
            </a:lvl5pPr>
            <a:lvl6pPr marL="1463040" latinLnBrk="0">
              <a:defRPr lang="ru-RU" baseline="0"/>
            </a:lvl6pPr>
            <a:lvl7pPr marL="1691640" latinLnBrk="0">
              <a:defRPr lang="ru-RU" baseline="0"/>
            </a:lvl7pPr>
            <a:lvl8pPr marL="1920240" latinLnBrk="0">
              <a:defRPr lang="ru-RU" baseline="0"/>
            </a:lvl8pPr>
            <a:lvl9pPr marL="2148840" latinLnBrk="0">
              <a:defRPr lang="ru-RU" baseline="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линия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7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8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9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0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1" name="Полилиния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2" name="Полилиния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3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4" name="Полилиния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5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6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7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8" name="Полилиния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9" name="Полилиния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0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1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2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3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4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5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6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7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8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9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0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1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2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3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4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5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6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7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8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9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0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1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2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3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4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5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6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7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8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9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0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1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2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3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4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5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6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7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8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9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0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1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2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3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4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5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6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9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0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1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2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3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4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5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6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7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8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9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0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1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2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3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4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5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6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8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9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0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1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2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3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4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5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6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7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8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9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0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1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2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3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4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5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6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7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8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9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0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1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2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3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4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5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6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7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8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9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0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1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2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3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4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5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6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7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8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 latinLnBrk="0">
              <a:defRPr lang="ru-RU" sz="4400" b="0" cap="none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ru-RU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0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1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marL="1956816" latinLnBrk="0">
              <a:defRPr lang="ru-RU" sz="1600"/>
            </a:lvl6pPr>
            <a:lvl7pPr marL="1956816" latinLnBrk="0">
              <a:defRPr lang="ru-RU" sz="1600" baseline="0"/>
            </a:lvl7pPr>
            <a:lvl8pPr marL="1956816" latinLnBrk="0">
              <a:defRPr lang="ru-RU" sz="1600" baseline="0"/>
            </a:lvl8pPr>
            <a:lvl9pPr marL="1956816" latinLnBrk="0">
              <a:defRPr lang="ru-RU" sz="1600" baseline="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marL="1956816" latinLnBrk="0">
              <a:defRPr lang="ru-RU" sz="1600"/>
            </a:lvl6pPr>
            <a:lvl7pPr marL="1956816" latinLnBrk="0">
              <a:defRPr lang="ru-RU" sz="1600"/>
            </a:lvl7pPr>
            <a:lvl8pPr marL="1956816" latinLnBrk="0">
              <a:defRPr lang="ru-RU" sz="1600" baseline="0"/>
            </a:lvl8pPr>
            <a:lvl9pPr marL="1956816" latinLnBrk="0">
              <a:defRPr lang="ru-RU" sz="1600" baseline="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Полилиния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3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4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 latinLnBrk="0">
              <a:defRPr lang="ru-RU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ru-RU" sz="2400" b="0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marL="1956816" latinLnBrk="0">
              <a:defRPr lang="ru-RU" sz="1600"/>
            </a:lvl6pPr>
            <a:lvl7pPr marL="1956816" latinLnBrk="0">
              <a:defRPr lang="ru-RU" sz="1600" baseline="0"/>
            </a:lvl7pPr>
            <a:lvl8pPr marL="1956816" latinLnBrk="0">
              <a:defRPr lang="ru-RU" sz="1600" baseline="0"/>
            </a:lvl8pPr>
            <a:lvl9pPr marL="1956816" latinLnBrk="0">
              <a:defRPr lang="ru-RU" sz="1600" baseline="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ru-RU" sz="2400" b="0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marL="1956816" latinLnBrk="0">
              <a:defRPr lang="ru-RU" sz="1600"/>
            </a:lvl5pPr>
            <a:lvl6pPr marL="1956816" latinLnBrk="0">
              <a:defRPr lang="ru-RU" sz="1600"/>
            </a:lvl6pPr>
            <a:lvl7pPr marL="1956816" latinLnBrk="0">
              <a:defRPr lang="ru-RU" sz="1600"/>
            </a:lvl7pPr>
            <a:lvl8pPr marL="1956816" latinLnBrk="0">
              <a:defRPr lang="ru-RU" sz="1600"/>
            </a:lvl8pPr>
            <a:lvl9pPr marL="1956816" latinLnBrk="0">
              <a:defRPr lang="ru-RU"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линия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Полилиния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8" name="Полилиния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9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0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1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рамка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Группа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Группа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Группа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Группа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Группа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Группа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 latinLnBrk="0">
              <a:defRPr lang="ru-RU" sz="32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 baseline="0"/>
            </a:lvl7pPr>
            <a:lvl8pPr latinLnBrk="0">
              <a:defRPr lang="ru-RU" sz="1600" baseline="0"/>
            </a:lvl8pPr>
            <a:lvl9pPr latinLnBrk="0">
              <a:defRPr lang="ru-RU" sz="1600" baseline="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ru-RU" sz="16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рамка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Группа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Группа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Полилиния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Группа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Полилиния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Группа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Группа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Полилиния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Группа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Полилиния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 latinLnBrk="0">
              <a:defRPr lang="ru-RU" sz="32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ru-RU" sz="24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r>
              <a:rPr lang="ru-RU" dirty="0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ru-RU" sz="16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ru-RU"/>
              <a:t>08.10.2025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ru-RU"/>
              <a:pPr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ru-RU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Хранилище данных - SAN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 dirty="0"/>
              <a:t>На основе курса Академии Huawei: SAN Storage</a:t>
            </a:r>
            <a:endParaRPr lang="en-US" dirty="0"/>
          </a:p>
          <a:p>
            <a:endParaRPr lang="ru-RU" dirty="0"/>
          </a:p>
          <a:p>
            <a:r>
              <a:rPr lang="ru-RU" dirty="0"/>
              <a:t>Преподаватель - Александр </a:t>
            </a:r>
            <a:r>
              <a:rPr lang="ru-RU" dirty="0" err="1"/>
              <a:t>Шкребец</a:t>
            </a:r>
            <a:r>
              <a:rPr lang="ru-RU" dirty="0"/>
              <a:t>. Санкт-Петербург,   2024  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AEA47AE0-CDE2-38BC-D27D-E0BB59EE5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81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число, Шрифт">
            <a:extLst>
              <a:ext uri="{FF2B5EF4-FFF2-40B4-BE49-F238E27FC236}">
                <a16:creationId xmlns:a16="http://schemas.microsoft.com/office/drawing/2014/main" id="{B88BF586-EAAD-4FAE-4A0E-D0E6FD67C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81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87CDB21E-81FB-7148-8182-1625A1E09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81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E2F2668-C9ED-1C09-D95D-CD8B6CE8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10"/>
            <a:ext cx="1217581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A36A493-755E-DCD6-EFD8-8204078EE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81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79D49508-0464-436C-1054-5708808F6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84386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A6F5A1B9-24AC-3B97-E2A0-D077B5EB7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9159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Электронный компонент, Компонент схемы, диск">
            <a:extLst>
              <a:ext uri="{FF2B5EF4-FFF2-40B4-BE49-F238E27FC236}">
                <a16:creationId xmlns:a16="http://schemas.microsoft.com/office/drawing/2014/main" id="{151600EA-8185-D3D8-5908-D22CAA5E3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9159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круг">
            <a:extLst>
              <a:ext uri="{FF2B5EF4-FFF2-40B4-BE49-F238E27FC236}">
                <a16:creationId xmlns:a16="http://schemas.microsoft.com/office/drawing/2014/main" id="{45FDE498-9103-6CE3-4520-DDEB3B6AB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159E65A3-ACC7-461C-8DF2-E509D561B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84386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облако, небо, гора&#10;&#10;Автоматически созданное описание">
            <a:extLst>
              <a:ext uri="{FF2B5EF4-FFF2-40B4-BE49-F238E27FC236}">
                <a16:creationId xmlns:a16="http://schemas.microsoft.com/office/drawing/2014/main" id="{AABF4ACB-F073-D18C-4164-7F469864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">
            <a:extLst>
              <a:ext uri="{FF2B5EF4-FFF2-40B4-BE49-F238E27FC236}">
                <a16:creationId xmlns:a16="http://schemas.microsoft.com/office/drawing/2014/main" id="{F767035B-9872-C168-0FCB-4F714637A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6B9D7C60-32EA-0000-245A-67CAF2C9A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772FEE10-D32A-011E-A5BB-EB5EEE78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число, диаграмма">
            <a:extLst>
              <a:ext uri="{FF2B5EF4-FFF2-40B4-BE49-F238E27FC236}">
                <a16:creationId xmlns:a16="http://schemas.microsoft.com/office/drawing/2014/main" id="{EFC40077-C393-CA95-BAD9-10C3B97D2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0101247A-53CB-7179-C0D5-B6B68F989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3F6E3F2B-9D51-25E0-716A-40D5C4F56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88D4F2A3-F305-A1CB-7F72-5BC12519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число, Шрифт">
            <a:extLst>
              <a:ext uri="{FF2B5EF4-FFF2-40B4-BE49-F238E27FC236}">
                <a16:creationId xmlns:a16="http://schemas.microsoft.com/office/drawing/2014/main" id="{89E9A3A3-0FD5-4A38-66AD-DDD1DDF1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9EEDEDED-E2A3-8749-875F-B3392184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84386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0D063EEF-0623-6A5C-5E6D-447DA1BE5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42D98E40-47AE-7CDA-BD5A-4F89785C0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255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A81A1E95-D001-EFDF-E36C-32286ADDB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84386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051198B2-6C59-CB0B-4342-5935E967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4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2FFE8DDC-2CAE-9412-4CA1-B25712D3D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59076BB1-2D45-3CC4-8B85-D64B3F7D7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6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2A82420F-0E40-64C5-3D92-CAE5517A8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число">
            <a:extLst>
              <a:ext uri="{FF2B5EF4-FFF2-40B4-BE49-F238E27FC236}">
                <a16:creationId xmlns:a16="http://schemas.microsoft.com/office/drawing/2014/main" id="{EE62E92E-E2A2-E23A-D832-83C4EB213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3EA2A232-3F0E-64F4-E521-99B9A6088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84386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DE7C7B15-856C-38EE-06E0-4C498514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2C91B721-B671-1BAA-251C-7A2F60E5E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1CCB15DD-5756-C59A-7954-5141F8298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дизайн">
            <a:extLst>
              <a:ext uri="{FF2B5EF4-FFF2-40B4-BE49-F238E27FC236}">
                <a16:creationId xmlns:a16="http://schemas.microsoft.com/office/drawing/2014/main" id="{7F5BC51B-CAE7-1672-B05F-14B215BF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255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1AF5467A-51B0-88AE-6D36-3BC40D40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B963E3F7-52EC-9A7D-7D1D-1CD4A2A90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851B554D-B5BB-7607-F210-FCD43E698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8D192973-952C-01B0-A1E4-5E3804A2B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EB961CA1-4AE9-0809-F9CC-D332EE938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AD95ED63-7252-9BCF-1007-0ADB0F842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">
            <a:extLst>
              <a:ext uri="{FF2B5EF4-FFF2-40B4-BE49-F238E27FC236}">
                <a16:creationId xmlns:a16="http://schemas.microsoft.com/office/drawing/2014/main" id="{3AA7A791-2413-0C9F-C611-B5F17777C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8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диаграмма, снимок экрана, Шрифт">
            <a:extLst>
              <a:ext uri="{FF2B5EF4-FFF2-40B4-BE49-F238E27FC236}">
                <a16:creationId xmlns:a16="http://schemas.microsoft.com/office/drawing/2014/main" id="{2F4EB344-B938-CB78-C263-76705641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353445C2-58D4-9AE6-F41C-B6CCE2BF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84386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600ACFFB-B874-0B34-6BBF-AADCCB87E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FDDAB11-E15D-6999-FDD5-F41090E57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255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аграмма">
            <a:extLst>
              <a:ext uri="{FF2B5EF4-FFF2-40B4-BE49-F238E27FC236}">
                <a16:creationId xmlns:a16="http://schemas.microsoft.com/office/drawing/2014/main" id="{5CE0ACE4-24FD-9005-1B9A-EC468E8F8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1B0ED594-CE8F-4AAB-702E-5A17D7C2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CDF769FD-5B97-18F3-F17D-B4CD7420D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84386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бутылка, снимок экрана, дизайн">
            <a:extLst>
              <a:ext uri="{FF2B5EF4-FFF2-40B4-BE49-F238E27FC236}">
                <a16:creationId xmlns:a16="http://schemas.microsoft.com/office/drawing/2014/main" id="{8BA6F80F-E7C0-5808-59F8-640270051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2C345E8E-5931-127D-F13E-09B362CF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84386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4524049D-B267-EF08-C775-0C37B13B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зайн">
            <a:extLst>
              <a:ext uri="{FF2B5EF4-FFF2-40B4-BE49-F238E27FC236}">
                <a16:creationId xmlns:a16="http://schemas.microsoft.com/office/drawing/2014/main" id="{95CB7F34-EFDD-0465-C7A3-381FDA5CF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">
            <a:extLst>
              <a:ext uri="{FF2B5EF4-FFF2-40B4-BE49-F238E27FC236}">
                <a16:creationId xmlns:a16="http://schemas.microsoft.com/office/drawing/2014/main" id="{E648EFC9-4D13-2819-1AA7-792BE59FB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1157B6AF-FC31-2C9A-75B4-E1A59C3DE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CA85CB69-B929-9224-7BC0-0442CD08F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зайн">
            <a:extLst>
              <a:ext uri="{FF2B5EF4-FFF2-40B4-BE49-F238E27FC236}">
                <a16:creationId xmlns:a16="http://schemas.microsoft.com/office/drawing/2014/main" id="{1DE8277D-5291-6C73-E418-751137D3D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255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зайн">
            <a:extLst>
              <a:ext uri="{FF2B5EF4-FFF2-40B4-BE49-F238E27FC236}">
                <a16:creationId xmlns:a16="http://schemas.microsoft.com/office/drawing/2014/main" id="{7B9B267A-87ED-C570-0DF0-FCEC41EB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6C4A5A7F-AD49-F80F-C22F-D468B9E88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2A3B5B5C-4C14-D28B-766D-008E80F80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9302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диаграмма, Шрифт">
            <a:extLst>
              <a:ext uri="{FF2B5EF4-FFF2-40B4-BE49-F238E27FC236}">
                <a16:creationId xmlns:a16="http://schemas.microsoft.com/office/drawing/2014/main" id="{C565BEF0-26BA-A4BA-2DCD-C40F4EC2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255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">
            <a:extLst>
              <a:ext uri="{FF2B5EF4-FFF2-40B4-BE49-F238E27FC236}">
                <a16:creationId xmlns:a16="http://schemas.microsoft.com/office/drawing/2014/main" id="{1E825DD3-0B63-23C6-E75B-84D2FF410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"/>
            <a:ext cx="12175255" cy="68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ьзовательские">
  <a:themeElements>
    <a:clrScheme name="Классная доска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lang="ru-RU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lang="ru-RU"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Custom" id="{37DB63F3-72C7-4A67-82CB-DE1EC68F0B1F}" vid="{1DDF8815-C24B-4878-AB18-C1C7DB7407AA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Это значение указывает на число сохранений и редакций. Программа отвечает за обновление этого значения после каждой редакции.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Форма библиотеки документов</Display>
  <Edit>Форма библиотеки документов</Edit>
  <New>Форма библиотеки документов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5DBF61-A50A-4EA0-945F-5445B1740A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41CC889-B55A-4246-8D72-AEC912BCD2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F4CB80-51E5-47C8-B45D-3834AA25DD5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</Words>
  <Application>Microsoft Office PowerPoint</Application>
  <PresentationFormat>Произвольный</PresentationFormat>
  <Paragraphs>36</Paragraphs>
  <Slides>61</Slides>
  <Notes>56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Пользовательские</vt:lpstr>
      <vt:lpstr>Хранилище данных - SAN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867</cp:revision>
  <dcterms:created xsi:type="dcterms:W3CDTF">2024-10-01T12:04:25Z</dcterms:created>
  <dcterms:modified xsi:type="dcterms:W3CDTF">2025-10-08T13:40:30Z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