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2"/>
  </p:notesMasterIdLst>
  <p:handoutMasterIdLst>
    <p:handoutMasterId r:id="rId53"/>
  </p:handoutMasterIdLst>
  <p:sldIdLst>
    <p:sldId id="256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58D6FB-C96B-1B9B-2275-25362E60D284}" v="3" dt="2025-10-20T13:04:30.211"/>
    <p1510:client id="{5F91D517-6F99-E729-951F-56776EF12C37}" v="1" dt="2025-10-20T12:59:02.474"/>
  </p1510:revLst>
</p1510:revInfo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3839"/>
        <p:guide orient="horz" pos="216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ru-RU"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ru-RU" sz="1200"/>
            </a:lvl1pPr>
          </a:lstStyle>
          <a:p>
            <a:fld id="{784AA43A-3F76-4A13-9CD6-36134EB429E3}" type="datetimeFigureOut">
              <a:rPr lang="ru-RU"/>
              <a:t>20.10.2025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ru-RU"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ru-RU" sz="1200"/>
            </a:lvl1pPr>
          </a:lstStyle>
          <a:p>
            <a:fld id="{A850423A-8BCE-448E-A97B-03A88B2B12C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ru-RU"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ru-RU" sz="1200"/>
            </a:lvl1pPr>
          </a:lstStyle>
          <a:p>
            <a:fld id="{5F674A4F-2B7A-4ECB-A400-260B2FFC03C1}" type="datetimeFigureOut">
              <a:rPr lang="ru-RU"/>
              <a:t>20.10.2025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ru-RU"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ru-RU" sz="1200"/>
            </a:lvl1pPr>
          </a:lstStyle>
          <a:p>
            <a:fld id="{01F2A70B-78F2-4DCF-B53B-C990D2FAFB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Слайд</a:t>
            </a:r>
            <a:r>
              <a:rPr lang="en-US" b="1">
                <a:solidFill>
                  <a:srgbClr val="0F1115"/>
                </a:solidFill>
              </a:rPr>
              <a:t> 2: </a:t>
            </a:r>
            <a:r>
              <a:rPr lang="en-US" b="1" err="1">
                <a:solidFill>
                  <a:srgbClr val="0F1115"/>
                </a:solidFill>
              </a:rPr>
              <a:t>Содержание</a:t>
            </a:r>
            <a:endParaRPr lang="ru-RU" err="1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Презентация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состоит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из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четырех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основных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разделов</a:t>
            </a:r>
            <a:r>
              <a:rPr lang="en-US">
                <a:solidFill>
                  <a:srgbClr val="0F1115"/>
                </a:solidFill>
              </a:rPr>
              <a:t>: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Обзор</a:t>
            </a:r>
            <a:r>
              <a:rPr lang="en-US">
                <a:solidFill>
                  <a:srgbClr val="0F1115"/>
                </a:solidFill>
              </a:rPr>
              <a:t> NAS.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Технологии</a:t>
            </a:r>
            <a:r>
              <a:rPr lang="en-US">
                <a:solidFill>
                  <a:srgbClr val="0F1115"/>
                </a:solidFill>
              </a:rPr>
              <a:t> NAS.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Продукты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Применение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237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Три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типа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устройств</a:t>
            </a:r>
            <a:r>
              <a:rPr lang="en-US" b="1">
                <a:solidFill>
                  <a:srgbClr val="0F1115"/>
                </a:solidFill>
              </a:rPr>
              <a:t> NAS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Существует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три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основных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типа</a:t>
            </a:r>
            <a:r>
              <a:rPr lang="en-US">
                <a:solidFill>
                  <a:srgbClr val="0F1115"/>
                </a:solidFill>
              </a:rPr>
              <a:t> NAS: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Распределенный</a:t>
            </a:r>
            <a:r>
              <a:rPr lang="en-US" b="1">
                <a:solidFill>
                  <a:srgbClr val="0F1115"/>
                </a:solidFill>
              </a:rPr>
              <a:t> (Scale-Out):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Интегрированное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устройство</a:t>
            </a:r>
            <a:r>
              <a:rPr lang="en-US">
                <a:solidFill>
                  <a:srgbClr val="0F1115"/>
                </a:solidFill>
              </a:rPr>
              <a:t> (x86), </a:t>
            </a:r>
            <a:r>
              <a:rPr lang="en-US" err="1">
                <a:solidFill>
                  <a:srgbClr val="0F1115"/>
                </a:solidFill>
              </a:rPr>
              <a:t>масштабирование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до</a:t>
            </a:r>
            <a:r>
              <a:rPr lang="en-US">
                <a:solidFill>
                  <a:srgbClr val="0F1115"/>
                </a:solidFill>
              </a:rPr>
              <a:t> 4000 </a:t>
            </a:r>
            <a:r>
              <a:rPr lang="en-US" err="1">
                <a:solidFill>
                  <a:srgbClr val="0F1115"/>
                </a:solidFill>
              </a:rPr>
              <a:t>узлов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использование</a:t>
            </a:r>
            <a:r>
              <a:rPr lang="en-US">
                <a:solidFill>
                  <a:srgbClr val="0F1115"/>
                </a:solidFill>
              </a:rPr>
              <a:t> Erasure Coding. </a:t>
            </a:r>
            <a:r>
              <a:rPr lang="en-US" err="1">
                <a:solidFill>
                  <a:srgbClr val="0F1115"/>
                </a:solidFill>
              </a:rPr>
              <a:t>Сценарии</a:t>
            </a:r>
            <a:r>
              <a:rPr lang="en-US">
                <a:solidFill>
                  <a:srgbClr val="0F1115"/>
                </a:solidFill>
              </a:rPr>
              <a:t>: </a:t>
            </a:r>
            <a:r>
              <a:rPr lang="en-US" err="1">
                <a:solidFill>
                  <a:srgbClr val="0F1115"/>
                </a:solidFill>
              </a:rPr>
              <a:t>облако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большие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данные</a:t>
            </a:r>
            <a:r>
              <a:rPr lang="en-US">
                <a:solidFill>
                  <a:srgbClr val="0F1115"/>
                </a:solidFill>
              </a:rPr>
              <a:t>. </a:t>
            </a:r>
            <a:r>
              <a:rPr lang="en-US" err="1">
                <a:solidFill>
                  <a:srgbClr val="0F1115"/>
                </a:solidFill>
              </a:rPr>
              <a:t>Продукт</a:t>
            </a:r>
            <a:r>
              <a:rPr lang="en-US">
                <a:solidFill>
                  <a:srgbClr val="0F1115"/>
                </a:solidFill>
              </a:rPr>
              <a:t> Huawei: </a:t>
            </a:r>
            <a:r>
              <a:rPr lang="en-US" err="1">
                <a:solidFill>
                  <a:srgbClr val="0F1115"/>
                </a:solidFill>
              </a:rPr>
              <a:t>OceanStor</a:t>
            </a:r>
            <a:r>
              <a:rPr lang="en-US">
                <a:solidFill>
                  <a:srgbClr val="0F1115"/>
                </a:solidFill>
              </a:rPr>
              <a:t> Pacific.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Централизованный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Контроллер</a:t>
            </a:r>
            <a:r>
              <a:rPr lang="en-US">
                <a:solidFill>
                  <a:srgbClr val="0F1115"/>
                </a:solidFill>
              </a:rPr>
              <a:t> + </a:t>
            </a:r>
            <a:r>
              <a:rPr lang="en-US" err="1">
                <a:solidFill>
                  <a:srgbClr val="0F1115"/>
                </a:solidFill>
              </a:rPr>
              <a:t>диски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масштабирование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до</a:t>
            </a:r>
            <a:r>
              <a:rPr lang="en-US">
                <a:solidFill>
                  <a:srgbClr val="0F1115"/>
                </a:solidFill>
              </a:rPr>
              <a:t> 24 </a:t>
            </a:r>
            <a:r>
              <a:rPr lang="en-US" err="1">
                <a:solidFill>
                  <a:srgbClr val="0F1115"/>
                </a:solidFill>
              </a:rPr>
              <a:t>контроллеров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стандартный</a:t>
            </a:r>
            <a:r>
              <a:rPr lang="en-US">
                <a:solidFill>
                  <a:srgbClr val="0F1115"/>
                </a:solidFill>
              </a:rPr>
              <a:t> RAID. </a:t>
            </a:r>
            <a:r>
              <a:rPr lang="en-US" err="1">
                <a:solidFill>
                  <a:srgbClr val="0F1115"/>
                </a:solidFill>
              </a:rPr>
              <a:t>Сценарии</a:t>
            </a:r>
            <a:r>
              <a:rPr lang="en-US">
                <a:solidFill>
                  <a:srgbClr val="0F1115"/>
                </a:solidFill>
              </a:rPr>
              <a:t>: </a:t>
            </a:r>
            <a:r>
              <a:rPr lang="en-US" err="1">
                <a:solidFill>
                  <a:srgbClr val="0F1115"/>
                </a:solidFill>
              </a:rPr>
              <a:t>файловый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обмен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архивация</a:t>
            </a:r>
            <a:r>
              <a:rPr lang="en-US">
                <a:solidFill>
                  <a:srgbClr val="0F1115"/>
                </a:solidFill>
              </a:rPr>
              <a:t>. </a:t>
            </a:r>
            <a:r>
              <a:rPr lang="en-US" err="1">
                <a:solidFill>
                  <a:srgbClr val="0F1115"/>
                </a:solidFill>
              </a:rPr>
              <a:t>Продукты</a:t>
            </a:r>
            <a:r>
              <a:rPr lang="en-US">
                <a:solidFill>
                  <a:srgbClr val="0F1115"/>
                </a:solidFill>
              </a:rPr>
              <a:t> Huawei: </a:t>
            </a:r>
            <a:r>
              <a:rPr lang="en-US" err="1">
                <a:solidFill>
                  <a:srgbClr val="0F1115"/>
                </a:solidFill>
              </a:rPr>
              <a:t>OceanStor</a:t>
            </a:r>
            <a:r>
              <a:rPr lang="en-US">
                <a:solidFill>
                  <a:srgbClr val="0F1115"/>
                </a:solidFill>
              </a:rPr>
              <a:t> Dorado, </a:t>
            </a:r>
            <a:r>
              <a:rPr lang="en-US" err="1">
                <a:solidFill>
                  <a:srgbClr val="0F1115"/>
                </a:solidFill>
              </a:rPr>
              <a:t>гибридные</a:t>
            </a:r>
            <a:r>
              <a:rPr lang="en-US">
                <a:solidFill>
                  <a:srgbClr val="0F1115"/>
                </a:solidFill>
              </a:rPr>
              <a:t> Flash-</a:t>
            </a:r>
            <a:r>
              <a:rPr lang="en-US" err="1">
                <a:solidFill>
                  <a:srgbClr val="0F1115"/>
                </a:solidFill>
              </a:rPr>
              <a:t>системы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Шлюзовый</a:t>
            </a:r>
            <a:r>
              <a:rPr lang="en-US" b="1">
                <a:solidFill>
                  <a:srgbClr val="0F1115"/>
                </a:solidFill>
              </a:rPr>
              <a:t> (Gateway):</a:t>
            </a:r>
            <a:r>
              <a:rPr lang="en-US">
                <a:solidFill>
                  <a:srgbClr val="0F1115"/>
                </a:solidFill>
              </a:rPr>
              <a:t> NAS-</a:t>
            </a:r>
            <a:r>
              <a:rPr lang="en-US" err="1">
                <a:solidFill>
                  <a:srgbClr val="0F1115"/>
                </a:solidFill>
              </a:rPr>
              <a:t>шлюз</a:t>
            </a:r>
            <a:r>
              <a:rPr lang="en-US">
                <a:solidFill>
                  <a:srgbClr val="0F1115"/>
                </a:solidFill>
              </a:rPr>
              <a:t> + SAN-</a:t>
            </a:r>
            <a:r>
              <a:rPr lang="en-US" err="1">
                <a:solidFill>
                  <a:srgbClr val="0F1115"/>
                </a:solidFill>
              </a:rPr>
              <a:t>хранилище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масштабирование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до</a:t>
            </a:r>
            <a:r>
              <a:rPr lang="en-US">
                <a:solidFill>
                  <a:srgbClr val="0F1115"/>
                </a:solidFill>
              </a:rPr>
              <a:t> 4 </a:t>
            </a:r>
            <a:r>
              <a:rPr lang="en-US" err="1">
                <a:solidFill>
                  <a:srgbClr val="0F1115"/>
                </a:solidFill>
              </a:rPr>
              <a:t>шлюзов</a:t>
            </a:r>
            <a:r>
              <a:rPr lang="en-US">
                <a:solidFill>
                  <a:srgbClr val="0F1115"/>
                </a:solidFill>
              </a:rPr>
              <a:t>, RAID </a:t>
            </a:r>
            <a:r>
              <a:rPr lang="en-US" err="1">
                <a:solidFill>
                  <a:srgbClr val="0F1115"/>
                </a:solidFill>
              </a:rPr>
              <a:t>на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основе</a:t>
            </a:r>
            <a:r>
              <a:rPr lang="en-US">
                <a:solidFill>
                  <a:srgbClr val="0F1115"/>
                </a:solidFill>
              </a:rPr>
              <a:t> SAN. </a:t>
            </a:r>
            <a:r>
              <a:rPr lang="en-US" err="1">
                <a:solidFill>
                  <a:srgbClr val="0F1115"/>
                </a:solidFill>
              </a:rPr>
              <a:t>Сценарии</a:t>
            </a:r>
            <a:r>
              <a:rPr lang="en-US">
                <a:solidFill>
                  <a:srgbClr val="0F1115"/>
                </a:solidFill>
              </a:rPr>
              <a:t>: </a:t>
            </a:r>
            <a:r>
              <a:rPr lang="en-US" err="1">
                <a:solidFill>
                  <a:srgbClr val="0F1115"/>
                </a:solidFill>
              </a:rPr>
              <a:t>файловый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обмен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архивация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751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Содержание</a:t>
            </a:r>
            <a:r>
              <a:rPr lang="en-US" b="1">
                <a:solidFill>
                  <a:srgbClr val="0F1115"/>
                </a:solidFill>
              </a:rPr>
              <a:t> (</a:t>
            </a:r>
            <a:r>
              <a:rPr lang="en-US" b="1" err="1">
                <a:solidFill>
                  <a:srgbClr val="0F1115"/>
                </a:solidFill>
              </a:rPr>
              <a:t>Раздел</a:t>
            </a:r>
            <a:r>
              <a:rPr lang="en-US" b="1">
                <a:solidFill>
                  <a:srgbClr val="0F1115"/>
                </a:solidFill>
              </a:rPr>
              <a:t> 2)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Переходим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второму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разделу</a:t>
            </a:r>
            <a:r>
              <a:rPr lang="en-US">
                <a:solidFill>
                  <a:srgbClr val="0F1115"/>
                </a:solidFill>
              </a:rPr>
              <a:t>: </a:t>
            </a:r>
            <a:r>
              <a:rPr lang="en-US" err="1">
                <a:solidFill>
                  <a:srgbClr val="0F1115"/>
                </a:solidFill>
              </a:rPr>
              <a:t>Технологии</a:t>
            </a:r>
            <a:r>
              <a:rPr lang="en-US">
                <a:solidFill>
                  <a:srgbClr val="0F1115"/>
                </a:solidFill>
              </a:rPr>
              <a:t> NAS.</a:t>
            </a:r>
            <a:endParaRPr lang="ru-RU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797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1">
                <a:solidFill>
                  <a:srgbClr val="0F1115"/>
                </a:solidFill>
              </a:rPr>
              <a:t>NFS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NFS — </a:t>
            </a:r>
            <a:r>
              <a:rPr lang="en-US" err="1">
                <a:solidFill>
                  <a:srgbClr val="0F1115"/>
                </a:solidFill>
              </a:rPr>
              <a:t>это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распределенный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файловый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протокол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разработанный</a:t>
            </a:r>
            <a:r>
              <a:rPr lang="en-US">
                <a:solidFill>
                  <a:srgbClr val="0F1115"/>
                </a:solidFill>
              </a:rPr>
              <a:t> Sun Microsystems в 1984 </a:t>
            </a:r>
            <a:r>
              <a:rPr lang="en-US" err="1">
                <a:solidFill>
                  <a:srgbClr val="0F1115"/>
                </a:solidFill>
              </a:rPr>
              <a:t>году</a:t>
            </a:r>
            <a:r>
              <a:rPr lang="en-US">
                <a:solidFill>
                  <a:srgbClr val="0F1115"/>
                </a:solidFill>
              </a:rPr>
              <a:t>. </a:t>
            </a:r>
            <a:r>
              <a:rPr lang="en-US" err="1">
                <a:solidFill>
                  <a:srgbClr val="0F1115"/>
                </a:solidFill>
              </a:rPr>
              <a:t>Это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открытый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стандарт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описанный</a:t>
            </a:r>
            <a:r>
              <a:rPr lang="en-US">
                <a:solidFill>
                  <a:srgbClr val="0F1115"/>
                </a:solidFill>
              </a:rPr>
              <a:t> в RFC. С 2003 </a:t>
            </a:r>
            <a:r>
              <a:rPr lang="en-US" err="1">
                <a:solidFill>
                  <a:srgbClr val="0F1115"/>
                </a:solidFill>
              </a:rPr>
              <a:t>года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разработка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протокола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передана</a:t>
            </a:r>
            <a:r>
              <a:rPr lang="en-US">
                <a:solidFill>
                  <a:srgbClr val="0F1115"/>
                </a:solidFill>
              </a:rPr>
              <a:t> IETF.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Представлены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различные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версии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протокола</a:t>
            </a:r>
            <a:r>
              <a:rPr lang="en-US">
                <a:solidFill>
                  <a:srgbClr val="0F1115"/>
                </a:solidFill>
              </a:rPr>
              <a:t>: NFSv2, v3, v4, v4.1, v4.2.</a:t>
            </a:r>
            <a:endParaRPr lang="en-US"/>
          </a:p>
          <a:p>
            <a:br>
              <a:rPr lang="en-US"/>
            </a:b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err="1"/>
              <a:t>Сетевая</a:t>
            </a:r>
            <a:r>
              <a:rPr lang="en-US"/>
              <a:t> </a:t>
            </a:r>
            <a:r>
              <a:rPr lang="en-US" err="1"/>
              <a:t>файловая</a:t>
            </a:r>
            <a:r>
              <a:rPr lang="en-US"/>
              <a:t> </a:t>
            </a:r>
            <a:r>
              <a:rPr lang="en-US" err="1"/>
              <a:t>система</a:t>
            </a:r>
            <a:r>
              <a:rPr lang="en-US"/>
              <a:t> (NFS) — </a:t>
            </a:r>
            <a:r>
              <a:rPr lang="en-US" err="1"/>
              <a:t>это</a:t>
            </a:r>
            <a:r>
              <a:rPr lang="en-US"/>
              <a:t> </a:t>
            </a:r>
            <a:r>
              <a:rPr lang="en-US" err="1"/>
              <a:t>протокол</a:t>
            </a:r>
            <a:r>
              <a:rPr lang="en-US"/>
              <a:t> </a:t>
            </a:r>
            <a:r>
              <a:rPr lang="en-US" err="1"/>
              <a:t>распределенной</a:t>
            </a:r>
            <a:r>
              <a:rPr lang="en-US"/>
              <a:t> </a:t>
            </a:r>
            <a:r>
              <a:rPr lang="en-US" err="1"/>
              <a:t>файловой</a:t>
            </a:r>
            <a:r>
              <a:rPr lang="en-US"/>
              <a:t> </a:t>
            </a:r>
            <a:r>
              <a:rPr lang="en-US" err="1"/>
              <a:t>системы</a:t>
            </a:r>
            <a:r>
              <a:rPr lang="en-US"/>
              <a:t>, </a:t>
            </a:r>
            <a:r>
              <a:rPr lang="en-US" err="1"/>
              <a:t>разработанный</a:t>
            </a:r>
            <a:r>
              <a:rPr lang="en-US"/>
              <a:t> Sun Microsystems (Sun) в 1984 </a:t>
            </a:r>
            <a:r>
              <a:rPr lang="en-US" err="1"/>
              <a:t>году</a:t>
            </a:r>
            <a:r>
              <a:rPr lang="en-US"/>
              <a:t>. </a:t>
            </a:r>
            <a:endParaRPr lang="ru-RU"/>
          </a:p>
          <a:p>
            <a:endParaRPr lang="en-US"/>
          </a:p>
          <a:p>
            <a:r>
              <a:rPr lang="en-US" err="1"/>
              <a:t>Это</a:t>
            </a:r>
            <a:r>
              <a:rPr lang="en-US"/>
              <a:t> </a:t>
            </a:r>
            <a:r>
              <a:rPr lang="en-US" err="1"/>
              <a:t>открытый</a:t>
            </a:r>
            <a:r>
              <a:rPr lang="en-US"/>
              <a:t> </a:t>
            </a:r>
            <a:r>
              <a:rPr lang="en-US" err="1"/>
              <a:t>стандарт</a:t>
            </a:r>
            <a:r>
              <a:rPr lang="en-US"/>
              <a:t>, </a:t>
            </a:r>
            <a:r>
              <a:rPr lang="en-US" err="1"/>
              <a:t>определенный</a:t>
            </a:r>
            <a:r>
              <a:rPr lang="en-US"/>
              <a:t> в  RFC, </a:t>
            </a:r>
            <a:r>
              <a:rPr lang="en-US" err="1"/>
              <a:t>что</a:t>
            </a:r>
            <a:r>
              <a:rPr lang="en-US"/>
              <a:t> </a:t>
            </a:r>
            <a:r>
              <a:rPr lang="en-US" err="1"/>
              <a:t>означает</a:t>
            </a:r>
            <a:r>
              <a:rPr lang="en-US"/>
              <a:t>, </a:t>
            </a:r>
            <a:r>
              <a:rPr lang="en-US" err="1"/>
              <a:t>что</a:t>
            </a:r>
            <a:r>
              <a:rPr lang="en-US"/>
              <a:t> </a:t>
            </a:r>
            <a:r>
              <a:rPr lang="en-US" err="1"/>
              <a:t>любой</a:t>
            </a:r>
            <a:r>
              <a:rPr lang="en-US"/>
              <a:t> </a:t>
            </a:r>
            <a:r>
              <a:rPr lang="en-US" err="1"/>
              <a:t>может</a:t>
            </a:r>
            <a:r>
              <a:rPr lang="en-US"/>
              <a:t> </a:t>
            </a:r>
            <a:r>
              <a:rPr lang="en-US" err="1"/>
              <a:t>реализовать</a:t>
            </a:r>
            <a:r>
              <a:rPr lang="en-US"/>
              <a:t> </a:t>
            </a:r>
            <a:r>
              <a:rPr lang="en-US" err="1"/>
              <a:t>протокол</a:t>
            </a:r>
            <a:r>
              <a:rPr lang="en-US"/>
              <a:t>.</a:t>
            </a:r>
            <a:endParaRPr lang="ru-RU"/>
          </a:p>
          <a:p>
            <a:endParaRPr lang="en-US"/>
          </a:p>
          <a:p>
            <a:r>
              <a:rPr lang="en-US"/>
              <a:t>В 2003 </a:t>
            </a:r>
            <a:r>
              <a:rPr lang="en-US" err="1"/>
              <a:t>году</a:t>
            </a:r>
            <a:r>
              <a:rPr lang="en-US"/>
              <a:t> Sun Microsystems </a:t>
            </a:r>
            <a:r>
              <a:rPr lang="en-US" err="1"/>
              <a:t>передала</a:t>
            </a:r>
            <a:r>
              <a:rPr lang="en-US"/>
              <a:t> </a:t>
            </a:r>
            <a:r>
              <a:rPr lang="en-US" err="1"/>
              <a:t>разработку</a:t>
            </a:r>
            <a:r>
              <a:rPr lang="en-US"/>
              <a:t> </a:t>
            </a:r>
            <a:r>
              <a:rPr lang="en-US" err="1"/>
              <a:t>протокола</a:t>
            </a:r>
            <a:r>
              <a:rPr lang="en-US"/>
              <a:t> NFS в Internet Engineering Task Force (IETF).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762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Эволюция</a:t>
            </a:r>
            <a:r>
              <a:rPr lang="en-US" b="1">
                <a:solidFill>
                  <a:srgbClr val="0F1115"/>
                </a:solidFill>
              </a:rPr>
              <a:t> NFS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Краткий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обзор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ключевых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возможностей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каждой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версии</a:t>
            </a:r>
            <a:r>
              <a:rPr lang="en-US">
                <a:solidFill>
                  <a:srgbClr val="0F1115"/>
                </a:solidFill>
              </a:rPr>
              <a:t> NFS: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>
                <a:solidFill>
                  <a:srgbClr val="0F1115"/>
                </a:solidFill>
              </a:rPr>
              <a:t>NFSv2: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Только</a:t>
            </a:r>
            <a:r>
              <a:rPr lang="en-US">
                <a:solidFill>
                  <a:srgbClr val="0F1115"/>
                </a:solidFill>
              </a:rPr>
              <a:t> UDP, </a:t>
            </a:r>
            <a:r>
              <a:rPr lang="en-US" err="1">
                <a:solidFill>
                  <a:srgbClr val="0F1115"/>
                </a:solidFill>
              </a:rPr>
              <a:t>без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состояния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файлы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до</a:t>
            </a:r>
            <a:r>
              <a:rPr lang="en-US">
                <a:solidFill>
                  <a:srgbClr val="0F1115"/>
                </a:solidFill>
              </a:rPr>
              <a:t> 2 ГБ.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>
                <a:solidFill>
                  <a:srgbClr val="0F1115"/>
                </a:solidFill>
              </a:rPr>
              <a:t>NFSv3: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Поддержка</a:t>
            </a:r>
            <a:r>
              <a:rPr lang="en-US">
                <a:solidFill>
                  <a:srgbClr val="0F1115"/>
                </a:solidFill>
              </a:rPr>
              <a:t> TCP, 64-битные </a:t>
            </a:r>
            <a:r>
              <a:rPr lang="en-US" err="1">
                <a:solidFill>
                  <a:srgbClr val="0F1115"/>
                </a:solidFill>
              </a:rPr>
              <a:t>файлы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асинхронная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запись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>
                <a:solidFill>
                  <a:srgbClr val="0F1115"/>
                </a:solidFill>
              </a:rPr>
              <a:t>NFSv4: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Только</a:t>
            </a:r>
            <a:r>
              <a:rPr lang="en-US">
                <a:solidFill>
                  <a:srgbClr val="0F1115"/>
                </a:solidFill>
              </a:rPr>
              <a:t> TCP, </a:t>
            </a:r>
            <a:r>
              <a:rPr lang="en-US" err="1">
                <a:solidFill>
                  <a:srgbClr val="0F1115"/>
                </a:solidFill>
              </a:rPr>
              <a:t>механизм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состояния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кэширование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безопасная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аутентификация</a:t>
            </a:r>
            <a:r>
              <a:rPr lang="en-US">
                <a:solidFill>
                  <a:srgbClr val="0F1115"/>
                </a:solidFill>
              </a:rPr>
              <a:t>, ACL.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>
                <a:solidFill>
                  <a:srgbClr val="0F1115"/>
                </a:solidFill>
              </a:rPr>
              <a:t>NFSv4.1: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Сессии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мультиплексирование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улучшенные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агенты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пространство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имен</a:t>
            </a:r>
            <a:r>
              <a:rPr lang="en-US">
                <a:solidFill>
                  <a:srgbClr val="0F1115"/>
                </a:solidFill>
              </a:rPr>
              <a:t> с </a:t>
            </a:r>
            <a:r>
              <a:rPr lang="en-US" err="1">
                <a:solidFill>
                  <a:srgbClr val="0F1115"/>
                </a:solidFill>
              </a:rPr>
              <a:t>несколькими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серверами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>
                <a:solidFill>
                  <a:srgbClr val="0F1115"/>
                </a:solidFill>
              </a:rPr>
              <a:t>NFSv4.2: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Подсказки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ввода-вывода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оффлоад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операций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разреженные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файлы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Таблица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поддержки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версий</a:t>
            </a:r>
            <a:r>
              <a:rPr lang="en-US">
                <a:solidFill>
                  <a:srgbClr val="0F1115"/>
                </a:solidFill>
              </a:rPr>
              <a:t> NFS в </a:t>
            </a:r>
            <a:r>
              <a:rPr lang="en-US" err="1">
                <a:solidFill>
                  <a:srgbClr val="0F1115"/>
                </a:solidFill>
              </a:rPr>
              <a:t>различных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операционных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системах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000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1" err="1">
                <a:solidFill>
                  <a:srgbClr val="0F1115"/>
                </a:solidFill>
              </a:rPr>
              <a:t>Принципы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работы</a:t>
            </a:r>
            <a:r>
              <a:rPr lang="en-US" b="1">
                <a:solidFill>
                  <a:srgbClr val="0F1115"/>
                </a:solidFill>
              </a:rPr>
              <a:t> NFS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NFS </a:t>
            </a:r>
            <a:r>
              <a:rPr lang="en-US" err="1">
                <a:solidFill>
                  <a:srgbClr val="0F1115"/>
                </a:solidFill>
              </a:rPr>
              <a:t>использует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для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удаленного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взаимодействия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протокол</a:t>
            </a:r>
            <a:r>
              <a:rPr lang="en-US">
                <a:solidFill>
                  <a:srgbClr val="0F1115"/>
                </a:solidFill>
              </a:rPr>
              <a:t> RPC (</a:t>
            </a:r>
            <a:r>
              <a:rPr lang="en-US" err="1">
                <a:solidFill>
                  <a:srgbClr val="0F1115"/>
                </a:solidFill>
              </a:rPr>
              <a:t>Удаленный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вызов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процедур</a:t>
            </a:r>
            <a:r>
              <a:rPr lang="en-US">
                <a:solidFill>
                  <a:srgbClr val="0F1115"/>
                </a:solidFill>
              </a:rPr>
              <a:t>) </a:t>
            </a:r>
            <a:r>
              <a:rPr lang="en-US" err="1">
                <a:solidFill>
                  <a:srgbClr val="0F1115"/>
                </a:solidFill>
              </a:rPr>
              <a:t>по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модели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клиент-сервер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>
                <a:solidFill>
                  <a:srgbClr val="0F1115"/>
                </a:solidFill>
              </a:rPr>
              <a:t>RPC-</a:t>
            </a:r>
            <a:r>
              <a:rPr lang="en-US" err="1">
                <a:solidFill>
                  <a:srgbClr val="0F1115"/>
                </a:solidFill>
              </a:rPr>
              <a:t>клиент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отправляет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запрос</a:t>
            </a:r>
            <a:r>
              <a:rPr lang="en-US">
                <a:solidFill>
                  <a:srgbClr val="0F1115"/>
                </a:solidFill>
              </a:rPr>
              <a:t> с </a:t>
            </a:r>
            <a:r>
              <a:rPr lang="en-US" err="1">
                <a:solidFill>
                  <a:srgbClr val="0F1115"/>
                </a:solidFill>
              </a:rPr>
              <a:t>параметрами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ждет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ответа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>
                <a:solidFill>
                  <a:srgbClr val="0F1115"/>
                </a:solidFill>
              </a:rPr>
              <a:t>RPC-</a:t>
            </a:r>
            <a:r>
              <a:rPr lang="en-US" err="1">
                <a:solidFill>
                  <a:srgbClr val="0F1115"/>
                </a:solidFill>
              </a:rPr>
              <a:t>сервер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обрабатывает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запрос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отправляет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ответ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>
                <a:solidFill>
                  <a:srgbClr val="0F1115"/>
                </a:solidFill>
              </a:rPr>
              <a:t>RPC-</a:t>
            </a:r>
            <a:r>
              <a:rPr lang="en-US" err="1">
                <a:solidFill>
                  <a:srgbClr val="0F1115"/>
                </a:solidFill>
              </a:rPr>
              <a:t>клиент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получает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ответ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результат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вызова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err="1"/>
              <a:t>Принципы</a:t>
            </a:r>
            <a:r>
              <a:rPr lang="en-US"/>
              <a:t> </a:t>
            </a:r>
            <a:r>
              <a:rPr lang="en-US" err="1"/>
              <a:t>работы</a:t>
            </a:r>
            <a:r>
              <a:rPr lang="en-US"/>
              <a:t> NFS</a:t>
            </a:r>
            <a:endParaRPr lang="ru-RU"/>
          </a:p>
          <a:p>
            <a:endParaRPr lang="en-US"/>
          </a:p>
          <a:p>
            <a:r>
              <a:rPr lang="en-US"/>
              <a:t>NFS </a:t>
            </a:r>
            <a:r>
              <a:rPr lang="en-US" err="1"/>
              <a:t>реализует</a:t>
            </a:r>
            <a:r>
              <a:rPr lang="en-US"/>
              <a:t> </a:t>
            </a:r>
            <a:r>
              <a:rPr lang="en-US" err="1"/>
              <a:t>удаленную</a:t>
            </a:r>
            <a:r>
              <a:rPr lang="en-US"/>
              <a:t> </a:t>
            </a:r>
            <a:r>
              <a:rPr lang="en-US" err="1"/>
              <a:t>связь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основе</a:t>
            </a:r>
            <a:r>
              <a:rPr lang="en-US"/>
              <a:t> </a:t>
            </a:r>
            <a:r>
              <a:rPr lang="en-US" err="1"/>
              <a:t>протокола</a:t>
            </a:r>
            <a:r>
              <a:rPr lang="en-US"/>
              <a:t> </a:t>
            </a:r>
            <a:r>
              <a:rPr lang="en-US" err="1"/>
              <a:t>удаленного</a:t>
            </a:r>
            <a:r>
              <a:rPr lang="en-US"/>
              <a:t> </a:t>
            </a:r>
            <a:r>
              <a:rPr lang="en-US" err="1"/>
              <a:t>вызова</a:t>
            </a:r>
            <a:r>
              <a:rPr lang="en-US"/>
              <a:t> </a:t>
            </a:r>
            <a:r>
              <a:rPr lang="en-US" err="1"/>
              <a:t>процедур</a:t>
            </a:r>
            <a:r>
              <a:rPr lang="en-US"/>
              <a:t> (RPC).</a:t>
            </a:r>
            <a:endParaRPr lang="ru-RU"/>
          </a:p>
          <a:p>
            <a:endParaRPr lang="en-US"/>
          </a:p>
          <a:p>
            <a:r>
              <a:rPr lang="en-US"/>
              <a:t>RPC </a:t>
            </a:r>
            <a:r>
              <a:rPr lang="en-US" err="1"/>
              <a:t>использует</a:t>
            </a:r>
            <a:r>
              <a:rPr lang="en-US"/>
              <a:t> </a:t>
            </a:r>
            <a:r>
              <a:rPr lang="en-US" err="1"/>
              <a:t>модель</a:t>
            </a:r>
            <a:r>
              <a:rPr lang="en-US"/>
              <a:t> </a:t>
            </a:r>
            <a:r>
              <a:rPr lang="en-US" err="1"/>
              <a:t>клиент-сервер</a:t>
            </a:r>
            <a:r>
              <a:rPr lang="en-US"/>
              <a:t>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1. </a:t>
            </a:r>
            <a:r>
              <a:rPr lang="en-US" err="1"/>
              <a:t>Клиент</a:t>
            </a:r>
            <a:r>
              <a:rPr lang="en-US"/>
              <a:t> RPC </a:t>
            </a:r>
            <a:r>
              <a:rPr lang="en-US" err="1"/>
              <a:t>отправляет</a:t>
            </a:r>
            <a:r>
              <a:rPr lang="en-US"/>
              <a:t> </a:t>
            </a:r>
            <a:r>
              <a:rPr lang="en-US" err="1"/>
              <a:t>запрос</a:t>
            </a:r>
            <a:r>
              <a:rPr lang="en-US"/>
              <a:t> </a:t>
            </a:r>
            <a:r>
              <a:rPr lang="en-US" err="1"/>
              <a:t>вызова</a:t>
            </a:r>
            <a:r>
              <a:rPr lang="en-US"/>
              <a:t> с </a:t>
            </a:r>
            <a:r>
              <a:rPr lang="en-US" err="1"/>
              <a:t>параметрами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сервер</a:t>
            </a:r>
            <a:r>
              <a:rPr lang="en-US"/>
              <a:t> RPC и </a:t>
            </a:r>
            <a:r>
              <a:rPr lang="en-US" err="1"/>
              <a:t>ждет</a:t>
            </a:r>
            <a:r>
              <a:rPr lang="en-US"/>
              <a:t> </a:t>
            </a:r>
            <a:r>
              <a:rPr lang="en-US" err="1"/>
              <a:t>ответа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/>
              <a:t>2. </a:t>
            </a:r>
            <a:r>
              <a:rPr lang="en-US" err="1"/>
              <a:t>Получив</a:t>
            </a:r>
            <a:r>
              <a:rPr lang="en-US"/>
              <a:t> </a:t>
            </a:r>
            <a:r>
              <a:rPr lang="en-US" err="1"/>
              <a:t>запрос</a:t>
            </a:r>
            <a:r>
              <a:rPr lang="en-US"/>
              <a:t> </a:t>
            </a:r>
            <a:r>
              <a:rPr lang="en-US" err="1"/>
              <a:t>вызова</a:t>
            </a:r>
            <a:r>
              <a:rPr lang="en-US"/>
              <a:t>, </a:t>
            </a:r>
            <a:r>
              <a:rPr lang="en-US" err="1"/>
              <a:t>сервер</a:t>
            </a:r>
            <a:r>
              <a:rPr lang="en-US"/>
              <a:t> RPC </a:t>
            </a:r>
            <a:r>
              <a:rPr lang="en-US" err="1"/>
              <a:t>получает</a:t>
            </a:r>
            <a:r>
              <a:rPr lang="en-US"/>
              <a:t> </a:t>
            </a:r>
            <a:r>
              <a:rPr lang="en-US" err="1"/>
              <a:t>параметры</a:t>
            </a:r>
            <a:r>
              <a:rPr lang="en-US"/>
              <a:t> </a:t>
            </a:r>
            <a:r>
              <a:rPr lang="en-US" err="1"/>
              <a:t>процесса</a:t>
            </a:r>
            <a:r>
              <a:rPr lang="en-US"/>
              <a:t>, </a:t>
            </a:r>
            <a:r>
              <a:rPr lang="en-US" err="1"/>
              <a:t>выводит</a:t>
            </a:r>
            <a:r>
              <a:rPr lang="en-US"/>
              <a:t> </a:t>
            </a:r>
            <a:r>
              <a:rPr lang="en-US" err="1"/>
              <a:t>результаты</a:t>
            </a:r>
            <a:r>
              <a:rPr lang="en-US"/>
              <a:t> </a:t>
            </a:r>
            <a:r>
              <a:rPr lang="en-US" err="1"/>
              <a:t>расчета</a:t>
            </a:r>
            <a:r>
              <a:rPr lang="en-US"/>
              <a:t> и </a:t>
            </a:r>
            <a:r>
              <a:rPr lang="en-US" err="1"/>
              <a:t>отправляет</a:t>
            </a:r>
            <a:r>
              <a:rPr lang="en-US"/>
              <a:t> </a:t>
            </a:r>
            <a:r>
              <a:rPr lang="en-US" err="1"/>
              <a:t>ответ</a:t>
            </a:r>
            <a:r>
              <a:rPr lang="en-US"/>
              <a:t> </a:t>
            </a:r>
            <a:r>
              <a:rPr lang="en-US" err="1"/>
              <a:t>клиенту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/>
              <a:t>3. </a:t>
            </a:r>
            <a:r>
              <a:rPr lang="en-US" err="1"/>
              <a:t>Клиент</a:t>
            </a:r>
            <a:r>
              <a:rPr lang="en-US"/>
              <a:t> RPC </a:t>
            </a:r>
            <a:r>
              <a:rPr lang="en-US" err="1"/>
              <a:t>получает</a:t>
            </a:r>
            <a:r>
              <a:rPr lang="en-US"/>
              <a:t> </a:t>
            </a:r>
            <a:r>
              <a:rPr lang="en-US" err="1"/>
              <a:t>ответ</a:t>
            </a:r>
            <a:r>
              <a:rPr lang="en-US"/>
              <a:t> и </a:t>
            </a:r>
            <a:r>
              <a:rPr lang="en-US" err="1"/>
              <a:t>получает</a:t>
            </a:r>
            <a:r>
              <a:rPr lang="en-US"/>
              <a:t> </a:t>
            </a:r>
            <a:r>
              <a:rPr lang="en-US" err="1"/>
              <a:t>результаты</a:t>
            </a:r>
            <a:r>
              <a:rPr lang="en-US"/>
              <a:t> </a:t>
            </a:r>
            <a:r>
              <a:rPr lang="en-US" err="1"/>
              <a:t>вызова</a:t>
            </a:r>
            <a:r>
              <a:rPr lang="en-US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9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Различия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версий</a:t>
            </a:r>
            <a:r>
              <a:rPr lang="en-US" b="1">
                <a:solidFill>
                  <a:srgbClr val="0F1115"/>
                </a:solidFill>
              </a:rPr>
              <a:t> NFS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Ключевые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различия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между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версиями</a:t>
            </a:r>
            <a:r>
              <a:rPr lang="en-US">
                <a:solidFill>
                  <a:srgbClr val="0F1115"/>
                </a:solidFill>
              </a:rPr>
              <a:t>: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>
                <a:solidFill>
                  <a:srgbClr val="0F1115"/>
                </a:solidFill>
              </a:rPr>
              <a:t>NFSv3: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Без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сессий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параллельные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короткие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соединения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аутентификация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основе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хоста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управление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правами</a:t>
            </a:r>
            <a:r>
              <a:rPr lang="en-US">
                <a:solidFill>
                  <a:srgbClr val="0F1115"/>
                </a:solidFill>
              </a:rPr>
              <a:t> UGO.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>
                <a:solidFill>
                  <a:srgbClr val="0F1115"/>
                </a:solidFill>
              </a:rPr>
              <a:t>NFSv4: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Сессии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безопасные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последовательные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постоянные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соединения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аутентификация</a:t>
            </a:r>
            <a:r>
              <a:rPr lang="en-US">
                <a:solidFill>
                  <a:srgbClr val="0F1115"/>
                </a:solidFill>
              </a:rPr>
              <a:t> Kerberos, </a:t>
            </a:r>
            <a:r>
              <a:rPr lang="en-US" err="1">
                <a:solidFill>
                  <a:srgbClr val="0F1115"/>
                </a:solidFill>
              </a:rPr>
              <a:t>управление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правами</a:t>
            </a:r>
            <a:r>
              <a:rPr lang="en-US">
                <a:solidFill>
                  <a:srgbClr val="0F1115"/>
                </a:solidFill>
              </a:rPr>
              <a:t> ACL.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>
                <a:solidFill>
                  <a:srgbClr val="0F1115"/>
                </a:solidFill>
              </a:rPr>
              <a:t>NFSv4.1: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Сессии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безопасные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параллельные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постоянные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соединения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повышенная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производительность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427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1" err="1">
                <a:solidFill>
                  <a:srgbClr val="0F1115"/>
                </a:solidFill>
              </a:rPr>
              <a:t>Эволюция</a:t>
            </a:r>
            <a:r>
              <a:rPr lang="en-US" b="1">
                <a:solidFill>
                  <a:srgbClr val="0F1115"/>
                </a:solidFill>
              </a:rPr>
              <a:t> SMB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SMB — </a:t>
            </a:r>
            <a:r>
              <a:rPr lang="en-US" err="1">
                <a:solidFill>
                  <a:srgbClr val="0F1115"/>
                </a:solidFill>
              </a:rPr>
              <a:t>это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протокол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для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сетевого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общего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доступа</a:t>
            </a:r>
            <a:r>
              <a:rPr lang="en-US">
                <a:solidFill>
                  <a:srgbClr val="0F1115"/>
                </a:solidFill>
              </a:rPr>
              <a:t> к </a:t>
            </a:r>
            <a:r>
              <a:rPr lang="en-US" err="1">
                <a:solidFill>
                  <a:srgbClr val="0F1115"/>
                </a:solidFill>
              </a:rPr>
              <a:t>файлам</a:t>
            </a:r>
            <a:r>
              <a:rPr lang="en-US">
                <a:solidFill>
                  <a:srgbClr val="0F1115"/>
                </a:solidFill>
              </a:rPr>
              <a:t>. CIFS — </a:t>
            </a:r>
            <a:r>
              <a:rPr lang="en-US" err="1">
                <a:solidFill>
                  <a:srgbClr val="0F1115"/>
                </a:solidFill>
              </a:rPr>
              <a:t>это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диалект</a:t>
            </a:r>
            <a:r>
              <a:rPr lang="en-US">
                <a:solidFill>
                  <a:srgbClr val="0F1115"/>
                </a:solidFill>
              </a:rPr>
              <a:t> SMB. </a:t>
            </a:r>
            <a:r>
              <a:rPr lang="en-US" err="1">
                <a:solidFill>
                  <a:srgbClr val="0F1115"/>
                </a:solidFill>
              </a:rPr>
              <a:t>Оба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используются</a:t>
            </a:r>
            <a:r>
              <a:rPr lang="en-US">
                <a:solidFill>
                  <a:srgbClr val="0F1115"/>
                </a:solidFill>
              </a:rPr>
              <a:t> в Windows, </a:t>
            </a:r>
            <a:r>
              <a:rPr lang="en-US" err="1">
                <a:solidFill>
                  <a:srgbClr val="0F1115"/>
                </a:solidFill>
              </a:rPr>
              <a:t>ESXi</a:t>
            </a:r>
            <a:r>
              <a:rPr lang="en-US">
                <a:solidFill>
                  <a:srgbClr val="0F1115"/>
                </a:solidFill>
              </a:rPr>
              <a:t>, Unix, Linux.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Таблица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показывает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поддержку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версий</a:t>
            </a:r>
            <a:r>
              <a:rPr lang="en-US">
                <a:solidFill>
                  <a:srgbClr val="0F1115"/>
                </a:solidFill>
              </a:rPr>
              <a:t> SMB (1.X, 2.X, 3.X) в </a:t>
            </a:r>
            <a:r>
              <a:rPr lang="en-US" err="1">
                <a:solidFill>
                  <a:srgbClr val="0F1115"/>
                </a:solidFill>
              </a:rPr>
              <a:t>различных</a:t>
            </a:r>
            <a:r>
              <a:rPr lang="en-US">
                <a:solidFill>
                  <a:srgbClr val="0F1115"/>
                </a:solidFill>
              </a:rPr>
              <a:t> ОС Windows и </a:t>
            </a:r>
            <a:r>
              <a:rPr lang="en-US" err="1">
                <a:solidFill>
                  <a:srgbClr val="0F1115"/>
                </a:solidFill>
              </a:rPr>
              <a:t>историю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развития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протокола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SMB Evolution</a:t>
            </a:r>
          </a:p>
          <a:p>
            <a:endParaRPr lang="en-US"/>
          </a:p>
          <a:p>
            <a:r>
              <a:rPr lang="en-US"/>
              <a:t>• Server Message Block (SMB) — </a:t>
            </a:r>
            <a:r>
              <a:rPr lang="en-US" err="1"/>
              <a:t>это</a:t>
            </a:r>
            <a:r>
              <a:rPr lang="en-US"/>
              <a:t> </a:t>
            </a:r>
            <a:r>
              <a:rPr lang="en-US" err="1"/>
              <a:t>протокол</a:t>
            </a:r>
            <a:r>
              <a:rPr lang="en-US"/>
              <a:t> </a:t>
            </a:r>
            <a:r>
              <a:rPr lang="en-US" err="1"/>
              <a:t>для</a:t>
            </a:r>
            <a:r>
              <a:rPr lang="en-US"/>
              <a:t> </a:t>
            </a:r>
            <a:r>
              <a:rPr lang="en-US" err="1"/>
              <a:t>обмена</a:t>
            </a:r>
            <a:r>
              <a:rPr lang="en-US"/>
              <a:t> </a:t>
            </a:r>
            <a:r>
              <a:rPr lang="en-US" err="1"/>
              <a:t>файлами</a:t>
            </a:r>
            <a:r>
              <a:rPr lang="en-US"/>
              <a:t> </a:t>
            </a:r>
            <a:r>
              <a:rPr lang="en-US" err="1"/>
              <a:t>по</a:t>
            </a:r>
            <a:r>
              <a:rPr lang="en-US"/>
              <a:t> </a:t>
            </a:r>
            <a:r>
              <a:rPr lang="en-US" err="1"/>
              <a:t>сети</a:t>
            </a:r>
            <a:r>
              <a:rPr lang="en-US"/>
              <a:t>. </a:t>
            </a:r>
            <a:r>
              <a:rPr lang="en-US" err="1"/>
              <a:t>Одна</a:t>
            </a:r>
            <a:r>
              <a:rPr lang="en-US"/>
              <a:t> </a:t>
            </a:r>
            <a:r>
              <a:rPr lang="en-US" err="1"/>
              <a:t>из</a:t>
            </a:r>
            <a:r>
              <a:rPr lang="en-US"/>
              <a:t> </a:t>
            </a:r>
            <a:r>
              <a:rPr lang="en-US" err="1"/>
              <a:t>самых</a:t>
            </a:r>
            <a:r>
              <a:rPr lang="en-US"/>
              <a:t> </a:t>
            </a:r>
            <a:r>
              <a:rPr lang="en-US" err="1"/>
              <a:t>популярных</a:t>
            </a:r>
            <a:r>
              <a:rPr lang="en-US"/>
              <a:t> </a:t>
            </a:r>
            <a:r>
              <a:rPr lang="en-US" err="1"/>
              <a:t>версий</a:t>
            </a:r>
            <a:r>
              <a:rPr lang="en-US"/>
              <a:t> — Microsoft SMB.</a:t>
            </a:r>
          </a:p>
          <a:p>
            <a:endParaRPr lang="en-US"/>
          </a:p>
          <a:p>
            <a:r>
              <a:rPr lang="en-US"/>
              <a:t>• Common Internet File System (CIFS) Protocol — </a:t>
            </a:r>
            <a:r>
              <a:rPr lang="en-US" err="1"/>
              <a:t>это</a:t>
            </a:r>
            <a:r>
              <a:rPr lang="en-US"/>
              <a:t> </a:t>
            </a:r>
            <a:r>
              <a:rPr lang="en-US" err="1"/>
              <a:t>диалект</a:t>
            </a:r>
            <a:r>
              <a:rPr lang="en-US"/>
              <a:t> SMB. SMB и CIFS </a:t>
            </a:r>
            <a:r>
              <a:rPr lang="en-US" err="1"/>
              <a:t>также</a:t>
            </a:r>
            <a:r>
              <a:rPr lang="en-US"/>
              <a:t> </a:t>
            </a:r>
            <a:r>
              <a:rPr lang="en-US" err="1"/>
              <a:t>доступны</a:t>
            </a:r>
            <a:r>
              <a:rPr lang="en-US"/>
              <a:t> в </a:t>
            </a:r>
            <a:r>
              <a:rPr lang="en-US" err="1"/>
              <a:t>ESXi</a:t>
            </a:r>
            <a:r>
              <a:rPr lang="en-US"/>
              <a:t>, Unix, Linux и Mac.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358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rgbClr val="0F1115"/>
                </a:solidFill>
              </a:rPr>
              <a:t>NFS vs. CIFS/SMB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Сравнительная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таблица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протоколов</a:t>
            </a:r>
            <a:r>
              <a:rPr lang="en-US">
                <a:solidFill>
                  <a:srgbClr val="0F1115"/>
                </a:solidFill>
              </a:rPr>
              <a:t>: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>
                <a:solidFill>
                  <a:srgbClr val="0F1115"/>
                </a:solidFill>
              </a:rPr>
              <a:t>ОС:</a:t>
            </a:r>
            <a:r>
              <a:rPr lang="en-US">
                <a:solidFill>
                  <a:srgbClr val="0F1115"/>
                </a:solidFill>
              </a:rPr>
              <a:t> NFS — Linux/Unix; CIFS — Windows.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Разработчик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IETF vs. Microsoft.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Аутентификация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IP-</a:t>
            </a:r>
            <a:r>
              <a:rPr lang="en-US" err="1">
                <a:solidFill>
                  <a:srgbClr val="0F1115"/>
                </a:solidFill>
              </a:rPr>
              <a:t>адрес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клиента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доменный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пользователь</a:t>
            </a:r>
            <a:r>
              <a:rPr lang="en-US">
                <a:solidFill>
                  <a:srgbClr val="0F1115"/>
                </a:solidFill>
              </a:rPr>
              <a:t> vs. </a:t>
            </a:r>
            <a:r>
              <a:rPr lang="en-US" err="1">
                <a:solidFill>
                  <a:srgbClr val="0F1115"/>
                </a:solidFill>
              </a:rPr>
              <a:t>локальный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пользователь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доменный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пользователь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Доменная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система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NIS, LDAP vs. AD.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Состояние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сессии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Без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состояния</a:t>
            </a:r>
            <a:r>
              <a:rPr lang="en-US">
                <a:solidFill>
                  <a:srgbClr val="0F1115"/>
                </a:solidFill>
              </a:rPr>
              <a:t> vs. С </a:t>
            </a:r>
            <a:r>
              <a:rPr lang="en-US" err="1">
                <a:solidFill>
                  <a:srgbClr val="0F1115"/>
                </a:solidFill>
              </a:rPr>
              <a:t>состоянием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Транспортный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протокол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TCP, UDP vs. TCP.</a:t>
            </a:r>
            <a:endParaRPr lang="ru-RU"/>
          </a:p>
          <a:p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8127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 b="1">
                <a:solidFill>
                  <a:srgbClr val="0F1115"/>
                </a:solidFill>
              </a:rPr>
              <a:t>HDFS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HDFS — </a:t>
            </a:r>
            <a:r>
              <a:rPr lang="en-US" err="1">
                <a:solidFill>
                  <a:srgbClr val="0F1115"/>
                </a:solidFill>
              </a:rPr>
              <a:t>распределенная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файловая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система</a:t>
            </a:r>
            <a:r>
              <a:rPr lang="en-US">
                <a:solidFill>
                  <a:srgbClr val="0F1115"/>
                </a:solidFill>
              </a:rPr>
              <a:t> Hadoop, </a:t>
            </a:r>
            <a:r>
              <a:rPr lang="en-US" err="1">
                <a:solidFill>
                  <a:srgbClr val="0F1115"/>
                </a:solidFill>
              </a:rPr>
              <a:t>разработанная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основе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концепций</a:t>
            </a:r>
            <a:r>
              <a:rPr lang="en-US">
                <a:solidFill>
                  <a:srgbClr val="0F1115"/>
                </a:solidFill>
              </a:rPr>
              <a:t> Google File System.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Ключевые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особенности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Высокая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отказоустойчивость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высокая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пропускная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способность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хранение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очень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больших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файлов</a:t>
            </a:r>
            <a:r>
              <a:rPr lang="en-US">
                <a:solidFill>
                  <a:srgbClr val="0F1115"/>
                </a:solidFill>
              </a:rPr>
              <a:t> (ТБ/ПБ).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Подходит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для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Хранения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больших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файлов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потокового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доступа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Не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подходит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для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Множественной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произвольной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записи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мелких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файлов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чтения</a:t>
            </a:r>
            <a:r>
              <a:rPr lang="en-US">
                <a:solidFill>
                  <a:srgbClr val="0F1115"/>
                </a:solidFill>
              </a:rPr>
              <a:t> с </a:t>
            </a:r>
            <a:r>
              <a:rPr lang="en-US" err="1">
                <a:solidFill>
                  <a:srgbClr val="0F1115"/>
                </a:solidFill>
              </a:rPr>
              <a:t>низкой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задержкой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Используется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такими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компаниями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как</a:t>
            </a:r>
            <a:r>
              <a:rPr lang="en-US">
                <a:solidFill>
                  <a:srgbClr val="0F1115"/>
                </a:solidFill>
              </a:rPr>
              <a:t> Yahoo!, Facebook, Amazon,</a:t>
            </a:r>
            <a:r>
              <a:rPr lang="ja-JP" altLang="en-US">
                <a:solidFill>
                  <a:srgbClr val="0F1115"/>
                </a:solidFill>
                <a:ea typeface="HGｺﾞｼｯｸM"/>
              </a:rPr>
              <a:t>百度</a:t>
            </a:r>
            <a:r>
              <a:rPr lang="en-US">
                <a:solidFill>
                  <a:srgbClr val="0F1115"/>
                </a:solidFill>
              </a:rPr>
              <a:t>, IBM.</a:t>
            </a:r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HDFS (</a:t>
            </a:r>
            <a:r>
              <a:rPr lang="en-US" err="1"/>
              <a:t>распределенная</a:t>
            </a:r>
            <a:r>
              <a:rPr lang="en-US"/>
              <a:t> </a:t>
            </a:r>
            <a:r>
              <a:rPr lang="en-US" err="1"/>
              <a:t>файловая</a:t>
            </a:r>
            <a:r>
              <a:rPr lang="en-US"/>
              <a:t> </a:t>
            </a:r>
            <a:r>
              <a:rPr lang="en-US" err="1"/>
              <a:t>система</a:t>
            </a:r>
            <a:r>
              <a:rPr lang="en-US"/>
              <a:t> Hadoop) </a:t>
            </a:r>
            <a:r>
              <a:rPr lang="en-US" err="1"/>
              <a:t>была</a:t>
            </a:r>
            <a:r>
              <a:rPr lang="en-US"/>
              <a:t> </a:t>
            </a:r>
            <a:r>
              <a:rPr lang="en-US" err="1"/>
              <a:t>спроектирована</a:t>
            </a:r>
            <a:r>
              <a:rPr lang="en-US"/>
              <a:t> и </a:t>
            </a:r>
            <a:r>
              <a:rPr lang="en-US" err="1"/>
              <a:t>разработана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основе</a:t>
            </a:r>
            <a:r>
              <a:rPr lang="en-US"/>
              <a:t> </a:t>
            </a:r>
            <a:r>
              <a:rPr lang="en-US" err="1"/>
              <a:t>документа</a:t>
            </a:r>
            <a:r>
              <a:rPr lang="en-US"/>
              <a:t> Google File System (GFS). В </a:t>
            </a:r>
            <a:r>
              <a:rPr lang="en-US" err="1"/>
              <a:t>дополнение</a:t>
            </a:r>
            <a:r>
              <a:rPr lang="en-US"/>
              <a:t> к </a:t>
            </a:r>
            <a:r>
              <a:rPr lang="en-US" err="1"/>
              <a:t>функциям</a:t>
            </a:r>
            <a:r>
              <a:rPr lang="en-US"/>
              <a:t> </a:t>
            </a:r>
            <a:r>
              <a:rPr lang="en-US" err="1"/>
              <a:t>других</a:t>
            </a:r>
            <a:r>
              <a:rPr lang="en-US"/>
              <a:t> </a:t>
            </a:r>
            <a:r>
              <a:rPr lang="en-US" err="1"/>
              <a:t>распределенных</a:t>
            </a:r>
            <a:r>
              <a:rPr lang="en-US"/>
              <a:t> </a:t>
            </a:r>
            <a:r>
              <a:rPr lang="en-US" err="1"/>
              <a:t>файловых</a:t>
            </a:r>
            <a:r>
              <a:rPr lang="en-US"/>
              <a:t> </a:t>
            </a:r>
            <a:r>
              <a:rPr lang="en-US" err="1"/>
              <a:t>систем</a:t>
            </a:r>
            <a:r>
              <a:rPr lang="en-US"/>
              <a:t> HDFS </a:t>
            </a:r>
            <a:r>
              <a:rPr lang="en-US" err="1"/>
              <a:t>обеспечивает</a:t>
            </a:r>
            <a:r>
              <a:rPr lang="en-US"/>
              <a:t>:</a:t>
            </a:r>
            <a:endParaRPr lang="ru-RU"/>
          </a:p>
          <a:p>
            <a:endParaRPr lang="en-US"/>
          </a:p>
          <a:p>
            <a:r>
              <a:rPr lang="en-US"/>
              <a:t>• </a:t>
            </a:r>
            <a:r>
              <a:rPr lang="en-US" err="1"/>
              <a:t>Высокая</a:t>
            </a:r>
            <a:r>
              <a:rPr lang="en-US"/>
              <a:t> </a:t>
            </a:r>
            <a:r>
              <a:rPr lang="en-US" err="1"/>
              <a:t>устойчивость</a:t>
            </a:r>
            <a:r>
              <a:rPr lang="en-US"/>
              <a:t> к </a:t>
            </a:r>
            <a:r>
              <a:rPr lang="en-US" err="1"/>
              <a:t>ошибкам</a:t>
            </a:r>
            <a:r>
              <a:rPr lang="en-US"/>
              <a:t>: </a:t>
            </a:r>
            <a:r>
              <a:rPr lang="en-US" err="1"/>
              <a:t>оборудование</a:t>
            </a:r>
            <a:r>
              <a:rPr lang="en-US"/>
              <a:t> </a:t>
            </a:r>
            <a:r>
              <a:rPr lang="en-US" err="1"/>
              <a:t>всегда</a:t>
            </a:r>
            <a:r>
              <a:rPr lang="en-US"/>
              <a:t> </a:t>
            </a:r>
            <a:r>
              <a:rPr lang="en-US" err="1"/>
              <a:t>считается</a:t>
            </a:r>
            <a:r>
              <a:rPr lang="en-US"/>
              <a:t> </a:t>
            </a:r>
            <a:r>
              <a:rPr lang="en-US" err="1"/>
              <a:t>ненадежным</a:t>
            </a:r>
            <a:r>
              <a:rPr lang="en-US"/>
              <a:t>.</a:t>
            </a:r>
            <a:endParaRPr lang="ru-RU"/>
          </a:p>
          <a:p>
            <a:endParaRPr lang="en-US"/>
          </a:p>
          <a:p>
            <a:r>
              <a:rPr lang="en-US"/>
              <a:t>• </a:t>
            </a:r>
            <a:r>
              <a:rPr lang="en-US" err="1"/>
              <a:t>Высокая</a:t>
            </a:r>
            <a:r>
              <a:rPr lang="en-US"/>
              <a:t> </a:t>
            </a:r>
            <a:r>
              <a:rPr lang="en-US" err="1"/>
              <a:t>пропускная</a:t>
            </a:r>
            <a:r>
              <a:rPr lang="en-US"/>
              <a:t> </a:t>
            </a:r>
            <a:r>
              <a:rPr lang="en-US" err="1"/>
              <a:t>способность</a:t>
            </a:r>
            <a:r>
              <a:rPr lang="en-US"/>
              <a:t>: </a:t>
            </a:r>
            <a:r>
              <a:rPr lang="en-US" err="1"/>
              <a:t>поддержка</a:t>
            </a:r>
            <a:r>
              <a:rPr lang="en-US"/>
              <a:t> </a:t>
            </a:r>
            <a:r>
              <a:rPr lang="en-US" err="1"/>
              <a:t>высокой</a:t>
            </a:r>
            <a:r>
              <a:rPr lang="en-US"/>
              <a:t> </a:t>
            </a:r>
            <a:r>
              <a:rPr lang="en-US" err="1"/>
              <a:t>пропускной</a:t>
            </a:r>
            <a:r>
              <a:rPr lang="en-US"/>
              <a:t> </a:t>
            </a:r>
            <a:r>
              <a:rPr lang="en-US" err="1"/>
              <a:t>способности</a:t>
            </a:r>
            <a:r>
              <a:rPr lang="en-US"/>
              <a:t> </a:t>
            </a:r>
            <a:r>
              <a:rPr lang="en-US" err="1"/>
              <a:t>предоставляется</a:t>
            </a:r>
            <a:r>
              <a:rPr lang="en-US"/>
              <a:t> </a:t>
            </a:r>
            <a:r>
              <a:rPr lang="en-US" err="1"/>
              <a:t>для</a:t>
            </a:r>
            <a:r>
              <a:rPr lang="en-US"/>
              <a:t> </a:t>
            </a:r>
            <a:r>
              <a:rPr lang="en-US" err="1"/>
              <a:t>приложений</a:t>
            </a:r>
            <a:r>
              <a:rPr lang="en-US"/>
              <a:t>, </a:t>
            </a:r>
            <a:r>
              <a:rPr lang="en-US" err="1"/>
              <a:t>которые</a:t>
            </a:r>
            <a:r>
              <a:rPr lang="en-US"/>
              <a:t> </a:t>
            </a:r>
            <a:r>
              <a:rPr lang="en-US" err="1"/>
              <a:t>имеют</a:t>
            </a:r>
            <a:r>
              <a:rPr lang="en-US"/>
              <a:t> </a:t>
            </a:r>
            <a:r>
              <a:rPr lang="en-US" err="1"/>
              <a:t>доступ</a:t>
            </a:r>
            <a:r>
              <a:rPr lang="en-US"/>
              <a:t> к </a:t>
            </a:r>
            <a:r>
              <a:rPr lang="en-US" err="1"/>
              <a:t>огромным</a:t>
            </a:r>
            <a:r>
              <a:rPr lang="en-US"/>
              <a:t> </a:t>
            </a:r>
            <a:r>
              <a:rPr lang="en-US" err="1"/>
              <a:t>объемам</a:t>
            </a:r>
            <a:r>
              <a:rPr lang="en-US"/>
              <a:t> </a:t>
            </a:r>
            <a:r>
              <a:rPr lang="en-US" err="1"/>
              <a:t>данных</a:t>
            </a:r>
            <a:r>
              <a:rPr lang="en-US"/>
              <a:t>.</a:t>
            </a:r>
            <a:endParaRPr lang="ru-RU"/>
          </a:p>
          <a:p>
            <a:endParaRPr lang="en-US"/>
          </a:p>
          <a:p>
            <a:r>
              <a:rPr lang="en-US"/>
              <a:t>• Большое </a:t>
            </a:r>
            <a:r>
              <a:rPr lang="en-US" err="1"/>
              <a:t>файловое</a:t>
            </a:r>
            <a:r>
              <a:rPr lang="en-US"/>
              <a:t> </a:t>
            </a:r>
            <a:r>
              <a:rPr lang="en-US" err="1"/>
              <a:t>хранилище</a:t>
            </a:r>
            <a:r>
              <a:rPr lang="en-US"/>
              <a:t>: </a:t>
            </a:r>
            <a:r>
              <a:rPr lang="en-US" err="1"/>
              <a:t>поддерживается</a:t>
            </a:r>
            <a:r>
              <a:rPr lang="en-US"/>
              <a:t> </a:t>
            </a:r>
            <a:r>
              <a:rPr lang="en-US" err="1"/>
              <a:t>хранение</a:t>
            </a:r>
            <a:r>
              <a:rPr lang="en-US"/>
              <a:t> </a:t>
            </a:r>
            <a:r>
              <a:rPr lang="en-US" err="1"/>
              <a:t>данных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уровне</a:t>
            </a:r>
            <a:r>
              <a:rPr lang="en-US"/>
              <a:t> ТБ </a:t>
            </a:r>
            <a:r>
              <a:rPr lang="en-US" err="1"/>
              <a:t>или</a:t>
            </a:r>
            <a:r>
              <a:rPr lang="en-US"/>
              <a:t> ПБ.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1260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1" err="1">
                <a:solidFill>
                  <a:srgbClr val="0F1115"/>
                </a:solidFill>
              </a:rPr>
              <a:t>Архитектура</a:t>
            </a:r>
            <a:r>
              <a:rPr lang="en-US" b="1">
                <a:solidFill>
                  <a:srgbClr val="0F1115"/>
                </a:solidFill>
              </a:rPr>
              <a:t> Hadoop HDFS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Архитектура</a:t>
            </a:r>
            <a:r>
              <a:rPr lang="en-US">
                <a:solidFill>
                  <a:srgbClr val="0F1115"/>
                </a:solidFill>
              </a:rPr>
              <a:t> HDFS </a:t>
            </a:r>
            <a:r>
              <a:rPr lang="en-US" err="1">
                <a:solidFill>
                  <a:srgbClr val="0F1115"/>
                </a:solidFill>
              </a:rPr>
              <a:t>активный-резервный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состоит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из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трех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компонентов</a:t>
            </a:r>
            <a:r>
              <a:rPr lang="en-US">
                <a:solidFill>
                  <a:srgbClr val="0F1115"/>
                </a:solidFill>
              </a:rPr>
              <a:t>: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 b="1">
                <a:solidFill>
                  <a:srgbClr val="0F1115"/>
                </a:solidFill>
              </a:rPr>
              <a:t>Name Node: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Хранит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метаданные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один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экземпляр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 b="1">
                <a:solidFill>
                  <a:srgbClr val="0F1115"/>
                </a:solidFill>
              </a:rPr>
              <a:t>Data Node: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Хранит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фактические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данные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много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экземпляров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 b="1">
                <a:solidFill>
                  <a:srgbClr val="0F1115"/>
                </a:solidFill>
              </a:rPr>
              <a:t>Client: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Обеспечивает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доступ</a:t>
            </a:r>
            <a:r>
              <a:rPr lang="en-US">
                <a:solidFill>
                  <a:srgbClr val="0F1115"/>
                </a:solidFill>
              </a:rPr>
              <a:t> к HDFS, </a:t>
            </a:r>
            <a:r>
              <a:rPr lang="en-US" err="1">
                <a:solidFill>
                  <a:srgbClr val="0F1115"/>
                </a:solidFill>
              </a:rPr>
              <a:t>много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экземпляров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Управление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файлами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Файл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разбивается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блоки</a:t>
            </a:r>
            <a:r>
              <a:rPr lang="en-US">
                <a:solidFill>
                  <a:srgbClr val="0F1115"/>
                </a:solidFill>
              </a:rPr>
              <a:t> (</a:t>
            </a:r>
            <a:r>
              <a:rPr lang="en-US" err="1">
                <a:solidFill>
                  <a:srgbClr val="0F1115"/>
                </a:solidFill>
              </a:rPr>
              <a:t>по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умолчанию</a:t>
            </a:r>
            <a:r>
              <a:rPr lang="en-US">
                <a:solidFill>
                  <a:srgbClr val="0F1115"/>
                </a:solidFill>
              </a:rPr>
              <a:t> 128 МБ), </a:t>
            </a:r>
            <a:r>
              <a:rPr lang="en-US" err="1">
                <a:solidFill>
                  <a:srgbClr val="0F1115"/>
                </a:solidFill>
              </a:rPr>
              <a:t>каждый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блок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реплицируется</a:t>
            </a:r>
            <a:r>
              <a:rPr lang="en-US">
                <a:solidFill>
                  <a:srgbClr val="0F1115"/>
                </a:solidFill>
              </a:rPr>
              <a:t> (</a:t>
            </a:r>
            <a:r>
              <a:rPr lang="en-US" err="1">
                <a:solidFill>
                  <a:srgbClr val="0F1115"/>
                </a:solidFill>
              </a:rPr>
              <a:t>по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умолчанию</a:t>
            </a:r>
            <a:r>
              <a:rPr lang="en-US">
                <a:solidFill>
                  <a:srgbClr val="0F1115"/>
                </a:solidFill>
              </a:rPr>
              <a:t> 3 </a:t>
            </a:r>
            <a:r>
              <a:rPr lang="en-US" err="1">
                <a:solidFill>
                  <a:srgbClr val="0F1115"/>
                </a:solidFill>
              </a:rPr>
              <a:t>копии</a:t>
            </a:r>
            <a:r>
              <a:rPr lang="en-US">
                <a:solidFill>
                  <a:srgbClr val="0F1115"/>
                </a:solidFill>
              </a:rPr>
              <a:t>). </a:t>
            </a:r>
            <a:r>
              <a:rPr lang="en-US" err="1">
                <a:solidFill>
                  <a:srgbClr val="0F1115"/>
                </a:solidFill>
              </a:rPr>
              <a:t>Файл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неизменяем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после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создания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HDFS в </a:t>
            </a:r>
            <a:r>
              <a:rPr lang="en-US" err="1"/>
              <a:t>основном</a:t>
            </a:r>
            <a:r>
              <a:rPr lang="en-US"/>
              <a:t> </a:t>
            </a:r>
            <a:r>
              <a:rPr lang="en-US" err="1"/>
              <a:t>работает</a:t>
            </a:r>
            <a:r>
              <a:rPr lang="en-US"/>
              <a:t> в </a:t>
            </a:r>
            <a:r>
              <a:rPr lang="en-US" err="1"/>
              <a:t>активном</a:t>
            </a:r>
            <a:r>
              <a:rPr lang="en-US"/>
              <a:t>/</a:t>
            </a:r>
            <a:r>
              <a:rPr lang="en-US" err="1"/>
              <a:t>резервном</a:t>
            </a:r>
            <a:r>
              <a:rPr lang="en-US"/>
              <a:t> </a:t>
            </a:r>
            <a:r>
              <a:rPr lang="en-US" err="1"/>
              <a:t>режиме</a:t>
            </a:r>
            <a:r>
              <a:rPr lang="en-US"/>
              <a:t>, а </a:t>
            </a:r>
            <a:r>
              <a:rPr lang="en-US" err="1"/>
              <a:t>его</a:t>
            </a:r>
            <a:r>
              <a:rPr lang="en-US"/>
              <a:t> </a:t>
            </a:r>
            <a:r>
              <a:rPr lang="en-US" err="1"/>
              <a:t>архитектура</a:t>
            </a:r>
            <a:r>
              <a:rPr lang="en-US"/>
              <a:t> </a:t>
            </a:r>
            <a:r>
              <a:rPr lang="en-US" err="1"/>
              <a:t>состоит</a:t>
            </a:r>
            <a:r>
              <a:rPr lang="en-US"/>
              <a:t> </a:t>
            </a:r>
            <a:r>
              <a:rPr lang="en-US" err="1"/>
              <a:t>из</a:t>
            </a:r>
            <a:r>
              <a:rPr lang="en-US"/>
              <a:t> </a:t>
            </a:r>
            <a:r>
              <a:rPr lang="en-US" err="1"/>
              <a:t>трех</a:t>
            </a:r>
            <a:r>
              <a:rPr lang="en-US"/>
              <a:t> </a:t>
            </a:r>
            <a:r>
              <a:rPr lang="en-US" err="1"/>
              <a:t>компонентов</a:t>
            </a:r>
            <a:r>
              <a:rPr lang="en-US"/>
              <a:t>: </a:t>
            </a:r>
            <a:r>
              <a:rPr lang="en-US" err="1"/>
              <a:t>узла</a:t>
            </a:r>
            <a:r>
              <a:rPr lang="en-US"/>
              <a:t> </a:t>
            </a:r>
            <a:r>
              <a:rPr lang="en-US" err="1"/>
              <a:t>имени</a:t>
            </a:r>
            <a:r>
              <a:rPr lang="en-US"/>
              <a:t>, </a:t>
            </a:r>
            <a:r>
              <a:rPr lang="en-US" err="1"/>
              <a:t>узла</a:t>
            </a:r>
            <a:r>
              <a:rPr lang="en-US"/>
              <a:t> </a:t>
            </a:r>
            <a:r>
              <a:rPr lang="en-US" err="1"/>
              <a:t>данных</a:t>
            </a:r>
            <a:r>
              <a:rPr lang="en-US"/>
              <a:t> и </a:t>
            </a:r>
            <a:r>
              <a:rPr lang="en-US" err="1"/>
              <a:t>клиента</a:t>
            </a:r>
            <a:r>
              <a:rPr lang="en-US"/>
              <a:t>.</a:t>
            </a:r>
            <a:endParaRPr lang="ru-RU"/>
          </a:p>
          <a:p>
            <a:endParaRPr lang="en-US"/>
          </a:p>
          <a:p>
            <a:r>
              <a:rPr lang="en-US" err="1"/>
              <a:t>Компоненты</a:t>
            </a:r>
            <a:endParaRPr lang="en-US"/>
          </a:p>
          <a:p>
            <a:endParaRPr lang="en-US"/>
          </a:p>
          <a:p>
            <a:r>
              <a:rPr lang="en-US" err="1"/>
              <a:t>Узел</a:t>
            </a:r>
            <a:r>
              <a:rPr lang="en-US"/>
              <a:t> </a:t>
            </a:r>
            <a:r>
              <a:rPr lang="en-US" err="1"/>
              <a:t>метаданных</a:t>
            </a:r>
            <a:endParaRPr lang="en-US"/>
          </a:p>
          <a:p>
            <a:endParaRPr lang="en-US"/>
          </a:p>
          <a:p>
            <a:r>
              <a:rPr lang="en-US"/>
              <a:t> </a:t>
            </a:r>
            <a:r>
              <a:rPr lang="en-US" err="1"/>
              <a:t>Хранит</a:t>
            </a:r>
            <a:r>
              <a:rPr lang="en-US"/>
              <a:t> и </a:t>
            </a:r>
            <a:r>
              <a:rPr lang="en-US" err="1"/>
              <a:t>генерирует</a:t>
            </a:r>
            <a:r>
              <a:rPr lang="en-US"/>
              <a:t> </a:t>
            </a:r>
            <a:r>
              <a:rPr lang="en-US" err="1"/>
              <a:t>метаданные</a:t>
            </a:r>
            <a:r>
              <a:rPr lang="en-US"/>
              <a:t> </a:t>
            </a:r>
            <a:r>
              <a:rPr lang="en-US" err="1"/>
              <a:t>для</a:t>
            </a:r>
            <a:r>
              <a:rPr lang="en-US"/>
              <a:t> </a:t>
            </a:r>
            <a:r>
              <a:rPr lang="en-US" err="1"/>
              <a:t>файловой</a:t>
            </a:r>
            <a:r>
              <a:rPr lang="en-US"/>
              <a:t> </a:t>
            </a:r>
            <a:r>
              <a:rPr lang="en-US" err="1"/>
              <a:t>системы</a:t>
            </a:r>
            <a:endParaRPr lang="ru-RU"/>
          </a:p>
          <a:p>
            <a:endParaRPr lang="en-US"/>
          </a:p>
          <a:p>
            <a:r>
              <a:rPr lang="en-US" err="1"/>
              <a:t>Запускает</a:t>
            </a:r>
            <a:r>
              <a:rPr lang="en-US"/>
              <a:t> </a:t>
            </a:r>
            <a:r>
              <a:rPr lang="en-US" err="1"/>
              <a:t>инстанс</a:t>
            </a:r>
            <a:endParaRPr lang="en-US"/>
          </a:p>
          <a:p>
            <a:endParaRPr lang="en-US"/>
          </a:p>
          <a:p>
            <a:r>
              <a:rPr lang="en-US" err="1"/>
              <a:t>Узел</a:t>
            </a:r>
            <a:r>
              <a:rPr lang="en-US"/>
              <a:t> </a:t>
            </a:r>
            <a:r>
              <a:rPr lang="en-US" err="1"/>
              <a:t>данных</a:t>
            </a:r>
            <a:endParaRPr lang="ru-RU"/>
          </a:p>
          <a:p>
            <a:endParaRPr lang="en-US"/>
          </a:p>
          <a:p>
            <a:r>
              <a:rPr lang="en-US" err="1"/>
              <a:t>Хранит</a:t>
            </a:r>
            <a:r>
              <a:rPr lang="en-US"/>
              <a:t> </a:t>
            </a:r>
            <a:r>
              <a:rPr lang="en-US" err="1"/>
              <a:t>фактические</a:t>
            </a:r>
            <a:r>
              <a:rPr lang="en-US"/>
              <a:t> </a:t>
            </a:r>
            <a:r>
              <a:rPr lang="en-US" err="1"/>
              <a:t>данные</a:t>
            </a:r>
            <a:r>
              <a:rPr lang="en-US"/>
              <a:t> и </a:t>
            </a:r>
            <a:r>
              <a:rPr lang="en-US" err="1"/>
              <a:t>сообщает</a:t>
            </a:r>
            <a:r>
              <a:rPr lang="en-US"/>
              <a:t> о </a:t>
            </a:r>
            <a:r>
              <a:rPr lang="en-US" err="1"/>
              <a:t>блоках</a:t>
            </a:r>
            <a:r>
              <a:rPr lang="en-US"/>
              <a:t>, </a:t>
            </a:r>
            <a:r>
              <a:rPr lang="en-US" err="1"/>
              <a:t>которыми</a:t>
            </a:r>
            <a:r>
              <a:rPr lang="en-US"/>
              <a:t> </a:t>
            </a:r>
            <a:r>
              <a:rPr lang="en-US" err="1"/>
              <a:t>он</a:t>
            </a:r>
            <a:r>
              <a:rPr lang="en-US"/>
              <a:t> </a:t>
            </a:r>
            <a:r>
              <a:rPr lang="en-US" err="1"/>
              <a:t>управляет</a:t>
            </a:r>
            <a:r>
              <a:rPr lang="en-US"/>
              <a:t>, в </a:t>
            </a:r>
            <a:r>
              <a:rPr lang="en-US" err="1"/>
              <a:t>узле</a:t>
            </a:r>
            <a:r>
              <a:rPr lang="en-US"/>
              <a:t> </a:t>
            </a:r>
            <a:r>
              <a:rPr lang="en-US" err="1"/>
              <a:t>имени</a:t>
            </a:r>
            <a:endParaRPr lang="ru-RU"/>
          </a:p>
          <a:p>
            <a:endParaRPr lang="en-US"/>
          </a:p>
          <a:p>
            <a:r>
              <a:rPr lang="en-US"/>
              <a:t> </a:t>
            </a:r>
            <a:r>
              <a:rPr lang="en-US" err="1"/>
              <a:t>Запускает</a:t>
            </a:r>
            <a:r>
              <a:rPr lang="en-US"/>
              <a:t> </a:t>
            </a:r>
            <a:r>
              <a:rPr lang="en-US" err="1"/>
              <a:t>несколько</a:t>
            </a:r>
            <a:r>
              <a:rPr lang="en-US"/>
              <a:t> </a:t>
            </a:r>
            <a:r>
              <a:rPr lang="en-US" err="1"/>
              <a:t>инстансов</a:t>
            </a:r>
            <a:endParaRPr lang="en-US"/>
          </a:p>
          <a:p>
            <a:endParaRPr lang="en-US"/>
          </a:p>
          <a:p>
            <a:r>
              <a:rPr lang="en-US" err="1"/>
              <a:t>Клиент</a:t>
            </a:r>
            <a:endParaRPr lang="ru-RU" err="1"/>
          </a:p>
          <a:p>
            <a:endParaRPr lang="en-US"/>
          </a:p>
          <a:p>
            <a:r>
              <a:rPr lang="en-US"/>
              <a:t> </a:t>
            </a:r>
            <a:r>
              <a:rPr lang="en-US" err="1"/>
              <a:t>Поддерживает</a:t>
            </a:r>
            <a:r>
              <a:rPr lang="en-US"/>
              <a:t> </a:t>
            </a:r>
            <a:r>
              <a:rPr lang="en-US" err="1"/>
              <a:t>доступ</a:t>
            </a:r>
            <a:r>
              <a:rPr lang="en-US"/>
              <a:t> </a:t>
            </a:r>
            <a:r>
              <a:rPr lang="en-US" err="1"/>
              <a:t>служб</a:t>
            </a:r>
            <a:r>
              <a:rPr lang="en-US"/>
              <a:t> к HDFS и </a:t>
            </a:r>
            <a:r>
              <a:rPr lang="en-US" err="1"/>
              <a:t>получает</a:t>
            </a:r>
            <a:r>
              <a:rPr lang="en-US"/>
              <a:t> </a:t>
            </a:r>
            <a:r>
              <a:rPr lang="en-US" err="1"/>
              <a:t>данные</a:t>
            </a:r>
            <a:r>
              <a:rPr lang="en-US"/>
              <a:t> </a:t>
            </a:r>
            <a:r>
              <a:rPr lang="en-US" err="1"/>
              <a:t>из</a:t>
            </a:r>
            <a:r>
              <a:rPr lang="en-US"/>
              <a:t> </a:t>
            </a:r>
            <a:r>
              <a:rPr lang="en-US" err="1"/>
              <a:t>узлов</a:t>
            </a:r>
            <a:r>
              <a:rPr lang="en-US"/>
              <a:t> </a:t>
            </a:r>
            <a:r>
              <a:rPr lang="en-US" err="1"/>
              <a:t>имени</a:t>
            </a:r>
            <a:endParaRPr lang="ru-RU" err="1"/>
          </a:p>
          <a:p>
            <a:r>
              <a:rPr lang="en-US"/>
              <a:t>и </a:t>
            </a:r>
            <a:r>
              <a:rPr lang="en-US" err="1"/>
              <a:t>данных</a:t>
            </a:r>
            <a:r>
              <a:rPr lang="en-US"/>
              <a:t> и </a:t>
            </a:r>
            <a:r>
              <a:rPr lang="en-US" err="1"/>
              <a:t>отправляет</a:t>
            </a:r>
            <a:r>
              <a:rPr lang="en-US"/>
              <a:t> </a:t>
            </a:r>
            <a:r>
              <a:rPr lang="en-US" err="1"/>
              <a:t>их</a:t>
            </a:r>
            <a:r>
              <a:rPr lang="en-US"/>
              <a:t> </a:t>
            </a:r>
            <a:r>
              <a:rPr lang="en-US" err="1"/>
              <a:t>службам</a:t>
            </a:r>
            <a:endParaRPr lang="ru-RU" err="1"/>
          </a:p>
          <a:p>
            <a:endParaRPr lang="en-US"/>
          </a:p>
          <a:p>
            <a:r>
              <a:rPr lang="en-US"/>
              <a:t> </a:t>
            </a:r>
            <a:r>
              <a:rPr lang="en-US" err="1"/>
              <a:t>Запускает</a:t>
            </a:r>
            <a:r>
              <a:rPr lang="en-US"/>
              <a:t> </a:t>
            </a:r>
            <a:r>
              <a:rPr lang="en-US" err="1"/>
              <a:t>несколько</a:t>
            </a:r>
            <a:r>
              <a:rPr lang="en-US"/>
              <a:t> </a:t>
            </a:r>
            <a:r>
              <a:rPr lang="en-US" err="1"/>
              <a:t>экземпляров</a:t>
            </a:r>
            <a:r>
              <a:rPr lang="en-US"/>
              <a:t> </a:t>
            </a:r>
            <a:r>
              <a:rPr lang="en-US" err="1"/>
              <a:t>вместе</a:t>
            </a:r>
            <a:r>
              <a:rPr lang="en-US"/>
              <a:t> </a:t>
            </a:r>
            <a:r>
              <a:rPr lang="en-US" err="1"/>
              <a:t>со</a:t>
            </a:r>
            <a:r>
              <a:rPr lang="en-US"/>
              <a:t> </a:t>
            </a:r>
            <a:r>
              <a:rPr lang="en-US" err="1"/>
              <a:t>службами</a:t>
            </a:r>
            <a:endParaRPr lang="en-US"/>
          </a:p>
          <a:p>
            <a:endParaRPr lang="en-US"/>
          </a:p>
          <a:p>
            <a:r>
              <a:rPr lang="en-US" err="1"/>
              <a:t>Управление</a:t>
            </a:r>
            <a:r>
              <a:rPr lang="en-US"/>
              <a:t> </a:t>
            </a:r>
          </a:p>
          <a:p>
            <a:endParaRPr lang="en-US"/>
          </a:p>
          <a:p>
            <a:r>
              <a:rPr lang="en-US" err="1"/>
              <a:t>Файл</a:t>
            </a:r>
            <a:r>
              <a:rPr lang="en-US"/>
              <a:t> </a:t>
            </a:r>
            <a:r>
              <a:rPr lang="en-US" err="1"/>
              <a:t>делится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блоки</a:t>
            </a:r>
            <a:r>
              <a:rPr lang="en-US"/>
              <a:t> (</a:t>
            </a:r>
            <a:r>
              <a:rPr lang="en-US" err="1"/>
              <a:t>размер</a:t>
            </a:r>
            <a:r>
              <a:rPr lang="en-US"/>
              <a:t> </a:t>
            </a:r>
            <a:r>
              <a:rPr lang="en-US" err="1"/>
              <a:t>по</a:t>
            </a:r>
            <a:r>
              <a:rPr lang="en-US"/>
              <a:t> </a:t>
            </a:r>
            <a:r>
              <a:rPr lang="en-US" err="1"/>
              <a:t>умолчанию</a:t>
            </a:r>
            <a:r>
              <a:rPr lang="en-US"/>
              <a:t>: 64 МБ), и </a:t>
            </a:r>
            <a:r>
              <a:rPr lang="en-US" err="1"/>
              <a:t>каждый</a:t>
            </a:r>
            <a:r>
              <a:rPr lang="en-US"/>
              <a:t> </a:t>
            </a:r>
            <a:r>
              <a:rPr lang="en-US" err="1"/>
              <a:t>блок</a:t>
            </a:r>
            <a:r>
              <a:rPr lang="en-US"/>
              <a:t> </a:t>
            </a:r>
            <a:r>
              <a:rPr lang="en-US" err="1"/>
              <a:t>имеет</a:t>
            </a:r>
            <a:r>
              <a:rPr lang="en-US"/>
              <a:t> </a:t>
            </a:r>
            <a:r>
              <a:rPr lang="en-US" err="1"/>
              <a:t>несколько</a:t>
            </a:r>
            <a:r>
              <a:rPr lang="en-US"/>
              <a:t> </a:t>
            </a:r>
            <a:r>
              <a:rPr lang="en-US" err="1"/>
              <a:t>копий</a:t>
            </a:r>
            <a:r>
              <a:rPr lang="en-US"/>
              <a:t>, </a:t>
            </a:r>
            <a:r>
              <a:rPr lang="en-US" err="1"/>
              <a:t>хранящихся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разных</a:t>
            </a:r>
            <a:r>
              <a:rPr lang="en-US"/>
              <a:t> </a:t>
            </a:r>
            <a:r>
              <a:rPr lang="en-US" err="1"/>
              <a:t>машинах</a:t>
            </a:r>
            <a:r>
              <a:rPr lang="en-US"/>
              <a:t>. </a:t>
            </a:r>
            <a:r>
              <a:rPr lang="en-US" err="1"/>
              <a:t>Количество</a:t>
            </a:r>
            <a:r>
              <a:rPr lang="en-US"/>
              <a:t> </a:t>
            </a:r>
            <a:r>
              <a:rPr lang="en-US" err="1"/>
              <a:t>копий</a:t>
            </a:r>
            <a:r>
              <a:rPr lang="en-US"/>
              <a:t> </a:t>
            </a:r>
            <a:r>
              <a:rPr lang="en-US" err="1"/>
              <a:t>может</a:t>
            </a:r>
            <a:r>
              <a:rPr lang="en-US"/>
              <a:t> </a:t>
            </a:r>
            <a:r>
              <a:rPr lang="en-US" err="1"/>
              <a:t>быть</a:t>
            </a:r>
            <a:r>
              <a:rPr lang="en-US"/>
              <a:t> </a:t>
            </a:r>
            <a:r>
              <a:rPr lang="en-US" err="1"/>
              <a:t>указано</a:t>
            </a:r>
            <a:r>
              <a:rPr lang="en-US"/>
              <a:t> (</a:t>
            </a:r>
            <a:r>
              <a:rPr lang="en-US" err="1"/>
              <a:t>по</a:t>
            </a:r>
            <a:r>
              <a:rPr lang="en-US"/>
              <a:t> </a:t>
            </a:r>
            <a:r>
              <a:rPr lang="en-US" err="1"/>
              <a:t>умолчанию</a:t>
            </a:r>
            <a:r>
              <a:rPr lang="en-US"/>
              <a:t>: 3) </a:t>
            </a:r>
            <a:r>
              <a:rPr lang="en-US" err="1"/>
              <a:t>при</a:t>
            </a:r>
            <a:r>
              <a:rPr lang="en-US"/>
              <a:t> </a:t>
            </a:r>
            <a:r>
              <a:rPr lang="en-US" err="1"/>
              <a:t>создании</a:t>
            </a:r>
            <a:r>
              <a:rPr lang="en-US"/>
              <a:t> </a:t>
            </a:r>
            <a:r>
              <a:rPr lang="en-US" err="1"/>
              <a:t>файла</a:t>
            </a:r>
            <a:r>
              <a:rPr lang="en-US"/>
              <a:t>. </a:t>
            </a:r>
            <a:r>
              <a:rPr lang="en-US" err="1"/>
              <a:t>Это</a:t>
            </a:r>
            <a:r>
              <a:rPr lang="en-US"/>
              <a:t> </a:t>
            </a:r>
            <a:r>
              <a:rPr lang="en-US" err="1"/>
              <a:t>обеспечивает</a:t>
            </a:r>
            <a:r>
              <a:rPr lang="en-US"/>
              <a:t> </a:t>
            </a:r>
            <a:r>
              <a:rPr lang="en-US" err="1"/>
              <a:t>надежность</a:t>
            </a:r>
            <a:r>
              <a:rPr lang="en-US"/>
              <a:t> </a:t>
            </a:r>
            <a:r>
              <a:rPr lang="en-US" err="1"/>
              <a:t>данных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 err="1"/>
              <a:t>Файл</a:t>
            </a:r>
            <a:r>
              <a:rPr lang="en-US"/>
              <a:t> </a:t>
            </a:r>
            <a:r>
              <a:rPr lang="en-US" err="1"/>
              <a:t>не</a:t>
            </a:r>
            <a:r>
              <a:rPr lang="en-US"/>
              <a:t> </a:t>
            </a:r>
            <a:r>
              <a:rPr lang="en-US" err="1"/>
              <a:t>может</a:t>
            </a:r>
            <a:r>
              <a:rPr lang="en-US"/>
              <a:t> </a:t>
            </a:r>
            <a:r>
              <a:rPr lang="en-US" err="1"/>
              <a:t>быть</a:t>
            </a:r>
            <a:r>
              <a:rPr lang="en-US"/>
              <a:t> </a:t>
            </a:r>
            <a:r>
              <a:rPr lang="en-US" err="1"/>
              <a:t>изменен</a:t>
            </a:r>
            <a:r>
              <a:rPr lang="en-US"/>
              <a:t> </a:t>
            </a:r>
            <a:r>
              <a:rPr lang="en-US" err="1"/>
              <a:t>после</a:t>
            </a:r>
            <a:r>
              <a:rPr lang="en-US"/>
              <a:t> </a:t>
            </a:r>
            <a:r>
              <a:rPr lang="en-US" err="1"/>
              <a:t>создания</a:t>
            </a:r>
            <a:r>
              <a:rPr lang="en-US"/>
              <a:t>, </a:t>
            </a:r>
            <a:r>
              <a:rPr lang="en-US" err="1"/>
              <a:t>записи</a:t>
            </a:r>
            <a:r>
              <a:rPr lang="en-US"/>
              <a:t> </a:t>
            </a:r>
            <a:r>
              <a:rPr lang="en-US" err="1"/>
              <a:t>или</a:t>
            </a:r>
            <a:r>
              <a:rPr lang="en-US"/>
              <a:t> </a:t>
            </a:r>
            <a:r>
              <a:rPr lang="en-US" err="1"/>
              <a:t>закрытия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901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Что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такое</a:t>
            </a:r>
            <a:r>
              <a:rPr lang="en-US" b="1">
                <a:solidFill>
                  <a:srgbClr val="0F1115"/>
                </a:solidFill>
              </a:rPr>
              <a:t> NAS?</a:t>
            </a:r>
            <a:endParaRPr lang="ru-RU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NAS, </a:t>
            </a:r>
            <a:r>
              <a:rPr lang="en-US" err="1">
                <a:solidFill>
                  <a:srgbClr val="0F1115"/>
                </a:solidFill>
              </a:rPr>
              <a:t>или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сетевое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хранилище</a:t>
            </a:r>
            <a:r>
              <a:rPr lang="en-US">
                <a:solidFill>
                  <a:srgbClr val="0F1115"/>
                </a:solidFill>
              </a:rPr>
              <a:t>, — </a:t>
            </a:r>
            <a:r>
              <a:rPr lang="en-US" err="1">
                <a:solidFill>
                  <a:srgbClr val="0F1115"/>
                </a:solidFill>
              </a:rPr>
              <a:t>это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архитектура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которая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предоставляет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общие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ресурсы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хранения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сети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функционирует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как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файловый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сервер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для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доступа</a:t>
            </a:r>
            <a:r>
              <a:rPr lang="en-US">
                <a:solidFill>
                  <a:srgbClr val="0F1115"/>
                </a:solidFill>
              </a:rPr>
              <a:t> к </a:t>
            </a:r>
            <a:r>
              <a:rPr lang="en-US" err="1">
                <a:solidFill>
                  <a:srgbClr val="0F1115"/>
                </a:solidFill>
              </a:rPr>
              <a:t>файлам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Ключевые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особенности</a:t>
            </a:r>
            <a:r>
              <a:rPr lang="en-US" b="1">
                <a:solidFill>
                  <a:srgbClr val="0F1115"/>
                </a:solidFill>
              </a:rPr>
              <a:t>: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Простота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использования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не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требует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выделенных</a:t>
            </a:r>
            <a:r>
              <a:rPr lang="en-US">
                <a:solidFill>
                  <a:srgbClr val="0F1115"/>
                </a:solidFill>
              </a:rPr>
              <a:t> IT-</a:t>
            </a:r>
            <a:r>
              <a:rPr lang="en-US" err="1">
                <a:solidFill>
                  <a:srgbClr val="0F1115"/>
                </a:solidFill>
              </a:rPr>
              <a:t>специалистов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Экономическая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эффективность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счет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использования</a:t>
            </a:r>
            <a:r>
              <a:rPr lang="en-US">
                <a:solidFill>
                  <a:srgbClr val="0F1115"/>
                </a:solidFill>
              </a:rPr>
              <a:t> IP-</a:t>
            </a:r>
            <a:r>
              <a:rPr lang="en-US" err="1">
                <a:solidFill>
                  <a:srgbClr val="0F1115"/>
                </a:solidFill>
              </a:rPr>
              <a:t>коммутаторов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Безопасность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надежность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Простое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резервное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копирование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восстановление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данных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NAS, </a:t>
            </a:r>
            <a:r>
              <a:rPr lang="en-US" err="1"/>
              <a:t>или</a:t>
            </a:r>
            <a:r>
              <a:rPr lang="en-US"/>
              <a:t> </a:t>
            </a:r>
            <a:r>
              <a:rPr lang="en-US" err="1"/>
              <a:t>сетевое</a:t>
            </a:r>
            <a:r>
              <a:rPr lang="en-US"/>
              <a:t> </a:t>
            </a:r>
            <a:r>
              <a:rPr lang="en-US" err="1"/>
              <a:t>хранилище</a:t>
            </a:r>
            <a:r>
              <a:rPr lang="en-US"/>
              <a:t>, </a:t>
            </a:r>
            <a:r>
              <a:rPr lang="en-US" err="1"/>
              <a:t>представляет</a:t>
            </a:r>
            <a:r>
              <a:rPr lang="en-US"/>
              <a:t> </a:t>
            </a:r>
            <a:r>
              <a:rPr lang="en-US" err="1"/>
              <a:t>собой</a:t>
            </a:r>
            <a:r>
              <a:rPr lang="en-US"/>
              <a:t> </a:t>
            </a:r>
            <a:r>
              <a:rPr lang="en-US" err="1"/>
              <a:t>структуру</a:t>
            </a:r>
            <a:r>
              <a:rPr lang="en-US"/>
              <a:t>, </a:t>
            </a:r>
            <a:r>
              <a:rPr lang="en-US" err="1"/>
              <a:t>которая</a:t>
            </a:r>
            <a:r>
              <a:rPr lang="en-US"/>
              <a:t> </a:t>
            </a:r>
            <a:r>
              <a:rPr lang="en-US" err="1"/>
              <a:t>совместно</a:t>
            </a:r>
            <a:r>
              <a:rPr lang="en-US"/>
              <a:t> </a:t>
            </a:r>
            <a:r>
              <a:rPr lang="en-US" err="1"/>
              <a:t>использует</a:t>
            </a:r>
            <a:r>
              <a:rPr lang="en-US"/>
              <a:t> </a:t>
            </a:r>
            <a:r>
              <a:rPr lang="en-US" err="1"/>
              <a:t>ресурсы</a:t>
            </a:r>
            <a:r>
              <a:rPr lang="en-US"/>
              <a:t> </a:t>
            </a:r>
            <a:r>
              <a:rPr lang="en-US" err="1"/>
              <a:t>хранения</a:t>
            </a:r>
            <a:r>
              <a:rPr lang="en-US"/>
              <a:t> </a:t>
            </a:r>
            <a:r>
              <a:rPr lang="en-US" err="1"/>
              <a:t>по</a:t>
            </a:r>
            <a:r>
              <a:rPr lang="en-US"/>
              <a:t> </a:t>
            </a:r>
            <a:r>
              <a:rPr lang="en-US" err="1"/>
              <a:t>сети</a:t>
            </a:r>
            <a:r>
              <a:rPr lang="en-US"/>
              <a:t> и </a:t>
            </a:r>
            <a:r>
              <a:rPr lang="en-US" err="1"/>
              <a:t>действует</a:t>
            </a:r>
            <a:r>
              <a:rPr lang="en-US"/>
              <a:t> </a:t>
            </a:r>
            <a:r>
              <a:rPr lang="en-US" err="1"/>
              <a:t>как</a:t>
            </a:r>
            <a:r>
              <a:rPr lang="en-US"/>
              <a:t> </a:t>
            </a:r>
            <a:r>
              <a:rPr lang="en-US" err="1"/>
              <a:t>файловый</a:t>
            </a:r>
            <a:r>
              <a:rPr lang="en-US"/>
              <a:t> </a:t>
            </a:r>
            <a:r>
              <a:rPr lang="en-US" err="1"/>
              <a:t>сервер</a:t>
            </a:r>
            <a:r>
              <a:rPr lang="en-US"/>
              <a:t> </a:t>
            </a:r>
            <a:r>
              <a:rPr lang="en-US" err="1"/>
              <a:t>для</a:t>
            </a:r>
            <a:r>
              <a:rPr lang="en-US"/>
              <a:t> </a:t>
            </a:r>
            <a:r>
              <a:rPr lang="en-US" err="1"/>
              <a:t>доступа</a:t>
            </a:r>
            <a:r>
              <a:rPr lang="en-US"/>
              <a:t> к </a:t>
            </a:r>
            <a:r>
              <a:rPr lang="en-US" err="1"/>
              <a:t>файлам</a:t>
            </a:r>
            <a:r>
              <a:rPr lang="en-US"/>
              <a:t>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err="1"/>
              <a:t>Особенности</a:t>
            </a:r>
            <a:r>
              <a:rPr lang="en-US"/>
              <a:t>: </a:t>
            </a:r>
          </a:p>
          <a:p>
            <a:endParaRPr lang="en-US"/>
          </a:p>
          <a:p>
            <a:r>
              <a:rPr lang="en-US"/>
              <a:t>• </a:t>
            </a:r>
            <a:r>
              <a:rPr lang="en-US" err="1"/>
              <a:t>Простота</a:t>
            </a:r>
            <a:r>
              <a:rPr lang="en-US"/>
              <a:t> </a:t>
            </a:r>
            <a:r>
              <a:rPr lang="en-US" err="1"/>
              <a:t>использования</a:t>
            </a:r>
            <a:r>
              <a:rPr lang="en-US"/>
              <a:t>, </a:t>
            </a:r>
            <a:r>
              <a:rPr lang="en-US" err="1"/>
              <a:t>нет</a:t>
            </a:r>
            <a:r>
              <a:rPr lang="en-US"/>
              <a:t> </a:t>
            </a:r>
            <a:r>
              <a:rPr lang="en-US" err="1"/>
              <a:t>необходимости</a:t>
            </a:r>
            <a:r>
              <a:rPr lang="en-US"/>
              <a:t> в </a:t>
            </a:r>
            <a:r>
              <a:rPr lang="en-US" err="1"/>
              <a:t>специализированных</a:t>
            </a:r>
            <a:r>
              <a:rPr lang="en-US"/>
              <a:t> ИТ-</a:t>
            </a:r>
            <a:r>
              <a:rPr lang="en-US" err="1"/>
              <a:t>специалистах</a:t>
            </a:r>
            <a:r>
              <a:rPr lang="en-US"/>
              <a:t> </a:t>
            </a:r>
          </a:p>
          <a:p>
            <a:endParaRPr lang="en-US"/>
          </a:p>
          <a:p>
            <a:r>
              <a:rPr lang="en-US"/>
              <a:t>• </a:t>
            </a:r>
            <a:r>
              <a:rPr lang="en-US" err="1"/>
              <a:t>Экономичность</a:t>
            </a:r>
            <a:r>
              <a:rPr lang="en-US"/>
              <a:t>, </a:t>
            </a:r>
            <a:r>
              <a:rPr lang="en-US" err="1"/>
              <a:t>использование</a:t>
            </a:r>
            <a:r>
              <a:rPr lang="en-US"/>
              <a:t> IP-</a:t>
            </a:r>
            <a:r>
              <a:rPr lang="en-US" err="1"/>
              <a:t>коммутаторов</a:t>
            </a:r>
            <a:r>
              <a:rPr lang="en-US"/>
              <a:t> </a:t>
            </a:r>
          </a:p>
          <a:p>
            <a:endParaRPr lang="en-US"/>
          </a:p>
          <a:p>
            <a:r>
              <a:rPr lang="en-US"/>
              <a:t>• Безопасность и </a:t>
            </a:r>
            <a:r>
              <a:rPr lang="en-US" err="1"/>
              <a:t>надежность</a:t>
            </a:r>
            <a:r>
              <a:rPr lang="en-US"/>
              <a:t> </a:t>
            </a:r>
          </a:p>
          <a:p>
            <a:endParaRPr lang="en-US"/>
          </a:p>
          <a:p>
            <a:r>
              <a:rPr lang="en-US"/>
              <a:t>• </a:t>
            </a:r>
            <a:r>
              <a:rPr lang="en-US" err="1"/>
              <a:t>Простота</a:t>
            </a:r>
            <a:r>
              <a:rPr lang="en-US"/>
              <a:t> </a:t>
            </a:r>
            <a:r>
              <a:rPr lang="en-US" err="1"/>
              <a:t>резервного</a:t>
            </a:r>
            <a:r>
              <a:rPr lang="en-US"/>
              <a:t> </a:t>
            </a:r>
            <a:r>
              <a:rPr lang="en-US" err="1"/>
              <a:t>копирования</a:t>
            </a:r>
            <a:r>
              <a:rPr lang="en-US"/>
              <a:t> и </a:t>
            </a:r>
            <a:r>
              <a:rPr lang="en-US" err="1"/>
              <a:t>восстановления</a:t>
            </a:r>
            <a:r>
              <a:rPr lang="en-US"/>
              <a:t> </a:t>
            </a:r>
            <a:r>
              <a:rPr lang="en-US" err="1"/>
              <a:t>данных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947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>
                <a:solidFill>
                  <a:srgbClr val="0F1115"/>
                </a:solidFill>
              </a:rPr>
              <a:t>Квоты</a:t>
            </a:r>
            <a:endParaRPr lang="ru-RU"/>
          </a:p>
          <a:p>
            <a:pPr marL="171450" indent="-171450">
              <a:buFont typeface="Arial"/>
              <a:buChar char="•"/>
            </a:pPr>
            <a:r>
              <a:rPr lang="ru-RU" b="1">
                <a:solidFill>
                  <a:srgbClr val="0F1115"/>
                </a:solidFill>
              </a:rPr>
              <a:t>Текст:</a:t>
            </a:r>
            <a:r>
              <a:rPr lang="ru-RU">
                <a:solidFill>
                  <a:srgbClr val="0F1115"/>
                </a:solidFill>
              </a:rPr>
              <a:t> </a:t>
            </a:r>
            <a:r>
              <a:rPr lang="ru-RU" b="1">
                <a:solidFill>
                  <a:srgbClr val="0F1115"/>
                </a:solidFill>
              </a:rPr>
              <a:t>Проблема:</a:t>
            </a:r>
            <a:r>
              <a:rPr lang="ru-RU">
                <a:solidFill>
                  <a:srgbClr val="0F1115"/>
                </a:solidFill>
              </a:rPr>
              <a:t> При росте объемов данных и множественном доступе пользователи могут злоупотреблять пространством, что приводит к сбоям системы.</a:t>
            </a:r>
            <a:endParaRPr lang="ru-RU"/>
          </a:p>
          <a:p>
            <a:pPr marL="171450" indent="-171450">
              <a:buFont typeface="Arial"/>
              <a:buChar char="•"/>
            </a:pPr>
            <a:r>
              <a:rPr lang="ru-RU" b="1">
                <a:solidFill>
                  <a:srgbClr val="0F1115"/>
                </a:solidFill>
              </a:rPr>
              <a:t>Решение:</a:t>
            </a:r>
            <a:r>
              <a:rPr lang="ru-RU">
                <a:solidFill>
                  <a:srgbClr val="0F1115"/>
                </a:solidFill>
              </a:rPr>
              <a:t> Механизм квот. Ограничение емкости или количества файлов для пользователей предотвращает чрезмерное потребление ресурсов и повышает надежность системы.</a:t>
            </a:r>
            <a:endParaRPr lang="ru-RU"/>
          </a:p>
          <a:p>
            <a:pPr marL="171450" indent="-171450">
              <a:buFont typeface="Arial"/>
              <a:buChar char="•"/>
            </a:pPr>
            <a:r>
              <a:rPr lang="ru-RU" b="1">
                <a:solidFill>
                  <a:srgbClr val="0F1115"/>
                </a:solidFill>
              </a:rPr>
              <a:t>Пример:</a:t>
            </a:r>
            <a:r>
              <a:rPr lang="ru-RU">
                <a:solidFill>
                  <a:srgbClr val="0F1115"/>
                </a:solidFill>
              </a:rPr>
              <a:t> Общий ресурс 5 ТБ с квотами по 1 ТБ для разных подразделений.</a:t>
            </a:r>
            <a:endParaRPr lang="ru-RU"/>
          </a:p>
          <a:p>
            <a:br>
              <a:rPr lang="en-US"/>
            </a:br>
            <a:endParaRPr lang="en-US"/>
          </a:p>
          <a:p>
            <a:endParaRPr lang="ru-RU"/>
          </a:p>
          <a:p>
            <a:r>
              <a:rPr lang="ru-RU"/>
              <a:t>Проблема: </a:t>
            </a:r>
          </a:p>
          <a:p>
            <a:r>
              <a:rPr lang="ru-RU"/>
              <a:t>С быстрым ростом информационных активов и обмена файлами, управление пространством хранения становится все более и более сложным.</a:t>
            </a:r>
          </a:p>
          <a:p>
            <a:endParaRPr lang="ru-RU"/>
          </a:p>
          <a:p>
            <a:r>
              <a:rPr lang="ru-RU"/>
              <a:t>Когда несколько пользователей обращаются к общему каталогу, некоторые пользователи будут перегружать пространство, а другие даже не смогут его использовать. В худшем случае вся</a:t>
            </a:r>
          </a:p>
          <a:p>
            <a:r>
              <a:rPr lang="ru-RU"/>
              <a:t>система будет работать ненормально.</a:t>
            </a:r>
          </a:p>
          <a:p>
            <a:endParaRPr lang="ru-RU"/>
          </a:p>
          <a:p>
            <a:r>
              <a:rPr lang="ru-RU"/>
              <a:t>Решение: Механизм квот</a:t>
            </a:r>
          </a:p>
          <a:p>
            <a:endParaRPr lang="ru-RU"/>
          </a:p>
          <a:p>
            <a:r>
              <a:rPr lang="ru-RU"/>
              <a:t>Ограничивая емкость файла или количество пользователей, можно предотвратить занятие пользователями чрезмерных ресурсов хранения, тем самым повышая надежность системы.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38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Уровни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квот</a:t>
            </a:r>
            <a:endParaRPr lang="ru-RU" err="1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Существует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три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уровня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квот</a:t>
            </a:r>
            <a:r>
              <a:rPr lang="en-US">
                <a:solidFill>
                  <a:srgbClr val="0F1115"/>
                </a:solidFill>
              </a:rPr>
              <a:t>: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Жесткая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квота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Высокий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порог</a:t>
            </a:r>
            <a:r>
              <a:rPr lang="en-US">
                <a:solidFill>
                  <a:srgbClr val="0F1115"/>
                </a:solidFill>
              </a:rPr>
              <a:t>. </a:t>
            </a:r>
            <a:r>
              <a:rPr lang="en-US" err="1">
                <a:solidFill>
                  <a:srgbClr val="0F1115"/>
                </a:solidFill>
              </a:rPr>
              <a:t>Запрет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операций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ввода-вывода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генерация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тревог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Мягкая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квота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Средний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порог</a:t>
            </a:r>
            <a:r>
              <a:rPr lang="en-US">
                <a:solidFill>
                  <a:srgbClr val="0F1115"/>
                </a:solidFill>
              </a:rPr>
              <a:t>. </a:t>
            </a:r>
            <a:r>
              <a:rPr lang="en-US" err="1">
                <a:solidFill>
                  <a:srgbClr val="0F1115"/>
                </a:solidFill>
              </a:rPr>
              <a:t>Тревоги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разрешение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запись</a:t>
            </a:r>
            <a:r>
              <a:rPr lang="en-US">
                <a:solidFill>
                  <a:srgbClr val="0F1115"/>
                </a:solidFill>
              </a:rPr>
              <a:t> в </a:t>
            </a:r>
            <a:r>
              <a:rPr lang="en-US" err="1">
                <a:solidFill>
                  <a:srgbClr val="0F1115"/>
                </a:solidFill>
              </a:rPr>
              <a:t>течение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льготного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периода</a:t>
            </a:r>
            <a:r>
              <a:rPr lang="en-US">
                <a:solidFill>
                  <a:srgbClr val="0F1115"/>
                </a:solidFill>
              </a:rPr>
              <a:t>, с </a:t>
            </a:r>
            <a:r>
              <a:rPr lang="en-US" err="1">
                <a:solidFill>
                  <a:srgbClr val="0F1115"/>
                </a:solidFill>
              </a:rPr>
              <a:t>ограничением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после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его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окончания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Предупреждающая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квота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Низкий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порог</a:t>
            </a:r>
            <a:r>
              <a:rPr lang="en-US">
                <a:solidFill>
                  <a:srgbClr val="0F1115"/>
                </a:solidFill>
              </a:rPr>
              <a:t>. </a:t>
            </a:r>
            <a:r>
              <a:rPr lang="en-US" err="1">
                <a:solidFill>
                  <a:srgbClr val="0F1115"/>
                </a:solidFill>
              </a:rPr>
              <a:t>Только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тревоги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без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ограничений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запись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Примеры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применения</a:t>
            </a:r>
            <a:r>
              <a:rPr lang="en-US" b="1">
                <a:solidFill>
                  <a:srgbClr val="0F1115"/>
                </a:solidFill>
              </a:rPr>
              <a:t> к </a:t>
            </a:r>
            <a:r>
              <a:rPr lang="en-US" b="1" err="1">
                <a:solidFill>
                  <a:srgbClr val="0F1115"/>
                </a:solidFill>
              </a:rPr>
              <a:t>разным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директориям</a:t>
            </a:r>
            <a:r>
              <a:rPr lang="en-US" b="1">
                <a:solidFill>
                  <a:srgbClr val="0F1115"/>
                </a:solidFill>
              </a:rPr>
              <a:t>.</a:t>
            </a:r>
            <a:endParaRPr lang="ru-RU"/>
          </a:p>
          <a:p>
            <a:br>
              <a:rPr lang="en-US"/>
            </a:b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3914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Принципы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работы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квот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Квоты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определяются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двум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параметрам</a:t>
            </a:r>
            <a:r>
              <a:rPr lang="en-US">
                <a:solidFill>
                  <a:srgbClr val="0F1115"/>
                </a:solidFill>
              </a:rPr>
              <a:t>: </a:t>
            </a:r>
            <a:r>
              <a:rPr lang="en-US" err="1">
                <a:solidFill>
                  <a:srgbClr val="0F1115"/>
                </a:solidFill>
              </a:rPr>
              <a:t>емкость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количество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файлов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Применяются</a:t>
            </a:r>
            <a:r>
              <a:rPr lang="en-US">
                <a:solidFill>
                  <a:srgbClr val="0F1115"/>
                </a:solidFill>
              </a:rPr>
              <a:t> к </a:t>
            </a:r>
            <a:r>
              <a:rPr lang="en-US" err="1">
                <a:solidFill>
                  <a:srgbClr val="0F1115"/>
                </a:solidFill>
              </a:rPr>
              <a:t>объектам</a:t>
            </a:r>
            <a:r>
              <a:rPr lang="en-US">
                <a:solidFill>
                  <a:srgbClr val="0F1115"/>
                </a:solidFill>
              </a:rPr>
              <a:t>: </a:t>
            </a:r>
            <a:r>
              <a:rPr lang="en-US" err="1">
                <a:solidFill>
                  <a:srgbClr val="0F1115"/>
                </a:solidFill>
              </a:rPr>
              <a:t>директория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пользователь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группа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пользователей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Таблица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показывает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поддержку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всех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комбинаций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параметров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объектов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уровней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квот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endParaRPr lang="en-US">
              <a:solidFill>
                <a:srgbClr val="0F1115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>
              <a:solidFill>
                <a:srgbClr val="0F1115"/>
              </a:solidFill>
            </a:endParaRPr>
          </a:p>
          <a:p>
            <a:br>
              <a:rPr lang="en-US"/>
            </a:b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295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 b="1">
                <a:solidFill>
                  <a:srgbClr val="0F1115"/>
                </a:solidFill>
              </a:rPr>
              <a:t>WORM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WORM — </a:t>
            </a:r>
            <a:r>
              <a:rPr lang="en-US" err="1">
                <a:solidFill>
                  <a:srgbClr val="0F1115"/>
                </a:solidFill>
              </a:rPr>
              <a:t>режим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защиты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данных</a:t>
            </a:r>
            <a:r>
              <a:rPr lang="en-US">
                <a:solidFill>
                  <a:srgbClr val="0F1115"/>
                </a:solidFill>
              </a:rPr>
              <a:t>. </a:t>
            </a:r>
            <a:r>
              <a:rPr lang="en-US" err="1">
                <a:solidFill>
                  <a:srgbClr val="0F1115"/>
                </a:solidFill>
              </a:rPr>
              <a:t>После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записи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файл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переходит</a:t>
            </a:r>
            <a:r>
              <a:rPr lang="en-US">
                <a:solidFill>
                  <a:srgbClr val="0F1115"/>
                </a:solidFill>
              </a:rPr>
              <a:t> в </a:t>
            </a:r>
            <a:r>
              <a:rPr lang="en-US" err="1">
                <a:solidFill>
                  <a:srgbClr val="0F1115"/>
                </a:solidFill>
              </a:rPr>
              <a:t>защищенный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режим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вручную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или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истечении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времени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Применения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CD/DVD, </a:t>
            </a:r>
            <a:r>
              <a:rPr lang="en-US" err="1">
                <a:solidFill>
                  <a:srgbClr val="0F1115"/>
                </a:solidFill>
              </a:rPr>
              <a:t>электронные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экзамены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контракты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архивы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Сравнение</a:t>
            </a:r>
            <a:r>
              <a:rPr lang="en-US" b="1">
                <a:solidFill>
                  <a:srgbClr val="0F1115"/>
                </a:solidFill>
              </a:rPr>
              <a:t> с </a:t>
            </a:r>
            <a:r>
              <a:rPr lang="en-US" b="1" err="1">
                <a:solidFill>
                  <a:srgbClr val="0F1115"/>
                </a:solidFill>
              </a:rPr>
              <a:t>обычным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файлом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WORM-</a:t>
            </a:r>
            <a:r>
              <a:rPr lang="en-US" err="1">
                <a:solidFill>
                  <a:srgbClr val="0F1115"/>
                </a:solidFill>
              </a:rPr>
              <a:t>файл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допускает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только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чтение</a:t>
            </a:r>
            <a:r>
              <a:rPr lang="en-US">
                <a:solidFill>
                  <a:srgbClr val="0F1115"/>
                </a:solidFill>
              </a:rPr>
              <a:t>. </a:t>
            </a:r>
            <a:r>
              <a:rPr lang="en-US" err="1">
                <a:solidFill>
                  <a:srgbClr val="0F1115"/>
                </a:solidFill>
              </a:rPr>
              <a:t>Запрещены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изменение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удаление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переименование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br>
              <a:rPr lang="en-US"/>
            </a:br>
            <a:endParaRPr lang="en-US"/>
          </a:p>
          <a:p>
            <a:endParaRPr lang="en-US"/>
          </a:p>
          <a:p>
            <a:r>
              <a:rPr lang="en-US"/>
              <a:t>Write Once Read Many (WORM) — </a:t>
            </a:r>
            <a:r>
              <a:rPr lang="en-US" err="1"/>
              <a:t>это</a:t>
            </a:r>
            <a:r>
              <a:rPr lang="en-US"/>
              <a:t> </a:t>
            </a:r>
            <a:r>
              <a:rPr lang="en-US" err="1"/>
              <a:t>режим</a:t>
            </a:r>
            <a:r>
              <a:rPr lang="en-US"/>
              <a:t> </a:t>
            </a:r>
            <a:r>
              <a:rPr lang="en-US" err="1"/>
              <a:t>защиты</a:t>
            </a:r>
            <a:r>
              <a:rPr lang="en-US"/>
              <a:t> </a:t>
            </a:r>
            <a:r>
              <a:rPr lang="en-US" err="1"/>
              <a:t>данных</a:t>
            </a:r>
            <a:r>
              <a:rPr lang="en-US"/>
              <a:t>. </a:t>
            </a:r>
            <a:r>
              <a:rPr lang="en-US" err="1"/>
              <a:t>После</a:t>
            </a:r>
            <a:r>
              <a:rPr lang="en-US"/>
              <a:t> </a:t>
            </a:r>
            <a:r>
              <a:rPr lang="en-US" err="1"/>
              <a:t>записи</a:t>
            </a:r>
            <a:r>
              <a:rPr lang="en-US"/>
              <a:t> </a:t>
            </a:r>
            <a:r>
              <a:rPr lang="en-US" err="1"/>
              <a:t>данных</a:t>
            </a:r>
            <a:r>
              <a:rPr lang="en-US"/>
              <a:t> </a:t>
            </a:r>
            <a:r>
              <a:rPr lang="en-US" err="1"/>
              <a:t>файл</a:t>
            </a:r>
            <a:r>
              <a:rPr lang="en-US"/>
              <a:t> </a:t>
            </a:r>
            <a:r>
              <a:rPr lang="en-US" err="1"/>
              <a:t>переходит</a:t>
            </a:r>
            <a:r>
              <a:rPr lang="en-US"/>
              <a:t> в </a:t>
            </a:r>
            <a:r>
              <a:rPr lang="en-US" err="1"/>
              <a:t>режим</a:t>
            </a:r>
            <a:r>
              <a:rPr lang="en-US"/>
              <a:t> </a:t>
            </a:r>
            <a:r>
              <a:rPr lang="en-US" err="1"/>
              <a:t>защиты</a:t>
            </a:r>
            <a:r>
              <a:rPr lang="en-US"/>
              <a:t> </a:t>
            </a:r>
            <a:r>
              <a:rPr lang="en-US" err="1"/>
              <a:t>посредством</a:t>
            </a:r>
            <a:r>
              <a:rPr lang="en-US"/>
              <a:t> </a:t>
            </a:r>
            <a:r>
              <a:rPr lang="en-US" err="1"/>
              <a:t>ручной</a:t>
            </a:r>
            <a:r>
              <a:rPr lang="en-US"/>
              <a:t> </a:t>
            </a:r>
            <a:r>
              <a:rPr lang="en-US" err="1"/>
              <a:t>настройки</a:t>
            </a:r>
            <a:r>
              <a:rPr lang="en-US"/>
              <a:t> </a:t>
            </a:r>
            <a:r>
              <a:rPr lang="en-US" err="1"/>
              <a:t>или</a:t>
            </a:r>
            <a:r>
              <a:rPr lang="en-US"/>
              <a:t> </a:t>
            </a:r>
            <a:r>
              <a:rPr lang="en-US" err="1"/>
              <a:t>через</a:t>
            </a:r>
            <a:r>
              <a:rPr lang="en-US"/>
              <a:t> </a:t>
            </a:r>
            <a:r>
              <a:rPr lang="en-US" err="1"/>
              <a:t>определенный</a:t>
            </a:r>
            <a:r>
              <a:rPr lang="en-US"/>
              <a:t> </a:t>
            </a:r>
            <a:r>
              <a:rPr lang="en-US" err="1"/>
              <a:t>промежуток</a:t>
            </a:r>
            <a:r>
              <a:rPr lang="en-US"/>
              <a:t> </a:t>
            </a:r>
            <a:r>
              <a:rPr lang="en-US" err="1"/>
              <a:t>времени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 err="1"/>
              <a:t>Примеры</a:t>
            </a:r>
            <a:endParaRPr lang="en-US"/>
          </a:p>
          <a:p>
            <a:endParaRPr lang="en-US"/>
          </a:p>
          <a:p>
            <a:r>
              <a:rPr lang="en-US"/>
              <a:t>CD/DVD-ROM, </a:t>
            </a:r>
            <a:r>
              <a:rPr lang="en-US" err="1"/>
              <a:t>электронный</a:t>
            </a:r>
            <a:r>
              <a:rPr lang="en-US"/>
              <a:t> </a:t>
            </a:r>
            <a:r>
              <a:rPr lang="en-US" err="1"/>
              <a:t>экзамен</a:t>
            </a:r>
            <a:r>
              <a:rPr lang="en-US"/>
              <a:t>, </a:t>
            </a:r>
            <a:r>
              <a:rPr lang="en-US" err="1"/>
              <a:t>электронный</a:t>
            </a:r>
            <a:r>
              <a:rPr lang="en-US"/>
              <a:t> </a:t>
            </a:r>
            <a:r>
              <a:rPr lang="en-US" err="1"/>
              <a:t>контракт</a:t>
            </a:r>
            <a:r>
              <a:rPr lang="en-US"/>
              <a:t> и </a:t>
            </a:r>
            <a:r>
              <a:rPr lang="en-US" err="1"/>
              <a:t>архив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653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Режимы</a:t>
            </a:r>
            <a:r>
              <a:rPr lang="en-US" b="1">
                <a:solidFill>
                  <a:srgbClr val="0F1115"/>
                </a:solidFill>
              </a:rPr>
              <a:t> WORM</a:t>
            </a:r>
            <a:endParaRPr lang="ru-RU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Два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основных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режима</a:t>
            </a:r>
            <a:r>
              <a:rPr lang="en-US">
                <a:solidFill>
                  <a:srgbClr val="0F1115"/>
                </a:solidFill>
              </a:rPr>
              <a:t>: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 b="1">
                <a:solidFill>
                  <a:srgbClr val="0F1115"/>
                </a:solidFill>
              </a:rPr>
              <a:t>Enterprise WORM: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Гибкое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управление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файлами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администратором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для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внутреннего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контроля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 b="1">
                <a:solidFill>
                  <a:srgbClr val="0F1115"/>
                </a:solidFill>
              </a:rPr>
              <a:t>Compliance WORM: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Соответствие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нормативным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требованиям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для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защиты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конфиденциальных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архивов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Ключевое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отличие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Привилегированное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удаление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возможно</a:t>
            </a:r>
            <a:r>
              <a:rPr lang="en-US">
                <a:solidFill>
                  <a:srgbClr val="0F1115"/>
                </a:solidFill>
              </a:rPr>
              <a:t> в Enterprise WORM и </a:t>
            </a:r>
            <a:r>
              <a:rPr lang="en-US" err="1">
                <a:solidFill>
                  <a:srgbClr val="0F1115"/>
                </a:solidFill>
              </a:rPr>
              <a:t>запрещено</a:t>
            </a:r>
            <a:r>
              <a:rPr lang="en-US">
                <a:solidFill>
                  <a:srgbClr val="0F1115"/>
                </a:solidFill>
              </a:rPr>
              <a:t> в Compliance WORM. Compliance WORM </a:t>
            </a:r>
            <a:r>
              <a:rPr lang="en-US" err="1">
                <a:solidFill>
                  <a:srgbClr val="0F1115"/>
                </a:solidFill>
              </a:rPr>
              <a:t>соответствует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стандарту</a:t>
            </a:r>
            <a:r>
              <a:rPr lang="en-US">
                <a:solidFill>
                  <a:srgbClr val="0F1115"/>
                </a:solidFill>
              </a:rPr>
              <a:t> SEC 17a-4.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• Enterprise WORM: </a:t>
            </a:r>
            <a:r>
              <a:rPr lang="en-US" err="1"/>
              <a:t>позволяет</a:t>
            </a:r>
            <a:r>
              <a:rPr lang="en-US"/>
              <a:t> </a:t>
            </a:r>
            <a:r>
              <a:rPr lang="en-US" err="1"/>
              <a:t>администраторам</a:t>
            </a:r>
            <a:r>
              <a:rPr lang="en-US"/>
              <a:t> </a:t>
            </a:r>
            <a:r>
              <a:rPr lang="en-US" err="1"/>
              <a:t>гибко</a:t>
            </a:r>
            <a:r>
              <a:rPr lang="en-US"/>
              <a:t> </a:t>
            </a:r>
            <a:r>
              <a:rPr lang="en-US" err="1"/>
              <a:t>управлять</a:t>
            </a:r>
            <a:r>
              <a:rPr lang="en-US"/>
              <a:t> </a:t>
            </a:r>
            <a:r>
              <a:rPr lang="en-US" err="1"/>
              <a:t>файлами</a:t>
            </a:r>
            <a:r>
              <a:rPr lang="en-US"/>
              <a:t>.</a:t>
            </a:r>
            <a:endParaRPr lang="ru-RU"/>
          </a:p>
          <a:p>
            <a:endParaRPr lang="en-US"/>
          </a:p>
          <a:p>
            <a:r>
              <a:rPr lang="en-US" err="1"/>
              <a:t>Этот</a:t>
            </a:r>
            <a:r>
              <a:rPr lang="en-US"/>
              <a:t> </a:t>
            </a:r>
            <a:r>
              <a:rPr lang="en-US" err="1"/>
              <a:t>режим</a:t>
            </a:r>
            <a:r>
              <a:rPr lang="en-US"/>
              <a:t> в </a:t>
            </a:r>
            <a:r>
              <a:rPr lang="en-US" err="1"/>
              <a:t>основном</a:t>
            </a:r>
            <a:r>
              <a:rPr lang="en-US"/>
              <a:t> </a:t>
            </a:r>
            <a:r>
              <a:rPr lang="en-US" err="1"/>
              <a:t>используется</a:t>
            </a:r>
            <a:r>
              <a:rPr lang="en-US"/>
              <a:t> </a:t>
            </a:r>
            <a:r>
              <a:rPr lang="en-US" err="1"/>
              <a:t>для</a:t>
            </a:r>
            <a:r>
              <a:rPr lang="en-US"/>
              <a:t> </a:t>
            </a:r>
            <a:r>
              <a:rPr lang="en-US" err="1"/>
              <a:t>внутреннего</a:t>
            </a:r>
            <a:r>
              <a:rPr lang="en-US"/>
              <a:t> </a:t>
            </a:r>
            <a:r>
              <a:rPr lang="en-US" err="1"/>
              <a:t>контроля</a:t>
            </a:r>
            <a:r>
              <a:rPr lang="en-US"/>
              <a:t> </a:t>
            </a:r>
            <a:r>
              <a:rPr lang="en-US" err="1"/>
              <a:t>предприятия</a:t>
            </a:r>
            <a:r>
              <a:rPr lang="en-US"/>
              <a:t>.</a:t>
            </a:r>
            <a:endParaRPr lang="ru-RU"/>
          </a:p>
          <a:p>
            <a:endParaRPr lang="en-US"/>
          </a:p>
          <a:p>
            <a:r>
              <a:rPr lang="en-US"/>
              <a:t>• Compliance WORM: </a:t>
            </a:r>
            <a:r>
              <a:rPr lang="en-US" err="1"/>
              <a:t>позволяет</a:t>
            </a:r>
            <a:r>
              <a:rPr lang="en-US"/>
              <a:t> </a:t>
            </a:r>
            <a:r>
              <a:rPr lang="en-US" err="1"/>
              <a:t>предприятиям</a:t>
            </a:r>
            <a:r>
              <a:rPr lang="en-US"/>
              <a:t> </a:t>
            </a:r>
            <a:r>
              <a:rPr lang="en-US" err="1"/>
              <a:t>защищать</a:t>
            </a:r>
            <a:r>
              <a:rPr lang="en-US"/>
              <a:t> </a:t>
            </a:r>
            <a:r>
              <a:rPr lang="en-US" err="1"/>
              <a:t>данные</a:t>
            </a:r>
            <a:r>
              <a:rPr lang="en-US"/>
              <a:t> в </a:t>
            </a:r>
            <a:r>
              <a:rPr lang="en-US" err="1"/>
              <a:t>соответствии</a:t>
            </a:r>
            <a:r>
              <a:rPr lang="en-US"/>
              <a:t> с </a:t>
            </a:r>
            <a:r>
              <a:rPr lang="en-US" err="1"/>
              <a:t>законами</a:t>
            </a:r>
            <a:r>
              <a:rPr lang="en-US"/>
              <a:t> и </a:t>
            </a:r>
            <a:r>
              <a:rPr lang="en-US" err="1"/>
              <a:t>правилами</a:t>
            </a:r>
            <a:r>
              <a:rPr lang="en-US"/>
              <a:t>, </a:t>
            </a:r>
            <a:r>
              <a:rPr lang="en-US" err="1"/>
              <a:t>чтобы</a:t>
            </a:r>
            <a:r>
              <a:rPr lang="en-US"/>
              <a:t> </a:t>
            </a:r>
            <a:r>
              <a:rPr lang="en-US" err="1"/>
              <a:t>предотвратить</a:t>
            </a:r>
            <a:r>
              <a:rPr lang="en-US"/>
              <a:t> </a:t>
            </a:r>
            <a:r>
              <a:rPr lang="en-US" err="1"/>
              <a:t>правовые</a:t>
            </a:r>
            <a:r>
              <a:rPr lang="en-US"/>
              <a:t> </a:t>
            </a:r>
            <a:r>
              <a:rPr lang="en-US" err="1"/>
              <a:t>риски</a:t>
            </a:r>
            <a:r>
              <a:rPr lang="en-US"/>
              <a:t> </a:t>
            </a:r>
            <a:r>
              <a:rPr lang="en-US" err="1"/>
              <a:t>при</a:t>
            </a:r>
            <a:r>
              <a:rPr lang="en-US"/>
              <a:t> </a:t>
            </a:r>
            <a:r>
              <a:rPr lang="en-US" err="1"/>
              <a:t>архивировании</a:t>
            </a:r>
            <a:r>
              <a:rPr lang="en-US"/>
              <a:t> </a:t>
            </a:r>
            <a:r>
              <a:rPr lang="en-US" err="1"/>
              <a:t>конфиденциальных</a:t>
            </a:r>
            <a:r>
              <a:rPr lang="en-US"/>
              <a:t> </a:t>
            </a:r>
            <a:r>
              <a:rPr lang="en-US" err="1"/>
              <a:t>документов</a:t>
            </a:r>
            <a:r>
              <a:rPr lang="en-US"/>
              <a:t>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348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 b="1" err="1">
                <a:solidFill>
                  <a:srgbClr val="0F1115"/>
                </a:solidFill>
              </a:rPr>
              <a:t>Глобальное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пространство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имен</a:t>
            </a:r>
            <a:r>
              <a:rPr lang="en-US" b="1">
                <a:solidFill>
                  <a:srgbClr val="0F1115"/>
                </a:solidFill>
              </a:rPr>
              <a:t> (GNS)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b="1" err="1">
                <a:solidFill>
                  <a:srgbClr val="0F1115"/>
                </a:solidFill>
              </a:rPr>
              <a:t>Проблема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Разрозненные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файловые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системы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усложняют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управление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доступ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для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пользователей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приложений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Решение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Глобальное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пространство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имен</a:t>
            </a:r>
            <a:r>
              <a:rPr lang="en-US">
                <a:solidFill>
                  <a:srgbClr val="0F1115"/>
                </a:solidFill>
              </a:rPr>
              <a:t>. </a:t>
            </a:r>
            <a:r>
              <a:rPr lang="en-US" err="1">
                <a:solidFill>
                  <a:srgbClr val="0F1115"/>
                </a:solidFill>
              </a:rPr>
              <a:t>Виртуализация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файловых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систем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предоставляющая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единое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унифицированное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пространство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имен</a:t>
            </a:r>
            <a:r>
              <a:rPr lang="en-US">
                <a:solidFill>
                  <a:srgbClr val="0F1115"/>
                </a:solidFill>
              </a:rPr>
              <a:t>. </a:t>
            </a:r>
            <a:r>
              <a:rPr lang="en-US" err="1">
                <a:solidFill>
                  <a:srgbClr val="0F1115"/>
                </a:solidFill>
              </a:rPr>
              <a:t>Клиенты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получают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доступ</a:t>
            </a:r>
            <a:r>
              <a:rPr lang="en-US">
                <a:solidFill>
                  <a:srgbClr val="0F1115"/>
                </a:solidFill>
              </a:rPr>
              <a:t> к </a:t>
            </a:r>
            <a:r>
              <a:rPr lang="en-US" err="1">
                <a:solidFill>
                  <a:srgbClr val="0F1115"/>
                </a:solidFill>
              </a:rPr>
              <a:t>файлам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не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зная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физического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расположения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• </a:t>
            </a:r>
            <a:r>
              <a:rPr lang="en-US" err="1"/>
              <a:t>Виртуализация</a:t>
            </a:r>
            <a:r>
              <a:rPr lang="en-US"/>
              <a:t> </a:t>
            </a:r>
            <a:r>
              <a:rPr lang="en-US" err="1"/>
              <a:t>файлов</a:t>
            </a:r>
            <a:r>
              <a:rPr lang="en-US"/>
              <a:t>: </a:t>
            </a:r>
            <a:r>
              <a:rPr lang="en-US" err="1"/>
              <a:t>объединяет</a:t>
            </a:r>
            <a:r>
              <a:rPr lang="en-US"/>
              <a:t> </a:t>
            </a:r>
            <a:r>
              <a:rPr lang="en-US" err="1"/>
              <a:t>файловые</a:t>
            </a:r>
            <a:r>
              <a:rPr lang="en-US"/>
              <a:t> </a:t>
            </a:r>
            <a:r>
              <a:rPr lang="en-US" err="1"/>
              <a:t>системы</a:t>
            </a:r>
            <a:r>
              <a:rPr lang="en-US"/>
              <a:t> и </a:t>
            </a:r>
            <a:r>
              <a:rPr lang="en-US" err="1"/>
              <a:t>обеспечивает</a:t>
            </a:r>
            <a:r>
              <a:rPr lang="en-US"/>
              <a:t> </a:t>
            </a:r>
            <a:r>
              <a:rPr lang="en-US" err="1"/>
              <a:t>единое</a:t>
            </a:r>
            <a:r>
              <a:rPr lang="en-US"/>
              <a:t> </a:t>
            </a:r>
            <a:r>
              <a:rPr lang="en-US" err="1"/>
              <a:t>пространство</a:t>
            </a:r>
            <a:r>
              <a:rPr lang="en-US"/>
              <a:t> </a:t>
            </a:r>
            <a:r>
              <a:rPr lang="en-US" err="1"/>
              <a:t>имен</a:t>
            </a:r>
            <a:r>
              <a:rPr lang="en-US"/>
              <a:t>.</a:t>
            </a:r>
            <a:endParaRPr lang="ru-RU"/>
          </a:p>
          <a:p>
            <a:endParaRPr lang="en-US"/>
          </a:p>
          <a:p>
            <a:r>
              <a:rPr lang="en-US"/>
              <a:t>• GNS </a:t>
            </a:r>
            <a:r>
              <a:rPr lang="en-US" err="1"/>
              <a:t>позволяет</a:t>
            </a:r>
            <a:r>
              <a:rPr lang="en-US"/>
              <a:t> </a:t>
            </a:r>
            <a:r>
              <a:rPr lang="en-US" err="1"/>
              <a:t>клиентам</a:t>
            </a:r>
            <a:r>
              <a:rPr lang="en-US"/>
              <a:t> </a:t>
            </a:r>
            <a:r>
              <a:rPr lang="en-US" err="1"/>
              <a:t>получать</a:t>
            </a:r>
            <a:r>
              <a:rPr lang="en-US"/>
              <a:t> </a:t>
            </a:r>
            <a:r>
              <a:rPr lang="en-US" err="1"/>
              <a:t>доступ</a:t>
            </a:r>
            <a:r>
              <a:rPr lang="en-US"/>
              <a:t> к </a:t>
            </a:r>
            <a:r>
              <a:rPr lang="en-US" err="1"/>
              <a:t>файлам</a:t>
            </a:r>
            <a:r>
              <a:rPr lang="en-US"/>
              <a:t>, </a:t>
            </a:r>
            <a:r>
              <a:rPr lang="en-US" err="1"/>
              <a:t>даже</a:t>
            </a:r>
            <a:r>
              <a:rPr lang="en-US"/>
              <a:t> </a:t>
            </a:r>
            <a:r>
              <a:rPr lang="en-US" err="1"/>
              <a:t>если</a:t>
            </a:r>
            <a:r>
              <a:rPr lang="en-US"/>
              <a:t> </a:t>
            </a:r>
            <a:r>
              <a:rPr lang="en-US" err="1"/>
              <a:t>они</a:t>
            </a:r>
            <a:r>
              <a:rPr lang="en-US"/>
              <a:t> </a:t>
            </a:r>
            <a:r>
              <a:rPr lang="en-US" err="1"/>
              <a:t>не</a:t>
            </a:r>
            <a:r>
              <a:rPr lang="en-US"/>
              <a:t> </a:t>
            </a:r>
            <a:r>
              <a:rPr lang="en-US" err="1"/>
              <a:t>знают</a:t>
            </a:r>
            <a:r>
              <a:rPr lang="en-US"/>
              <a:t> </a:t>
            </a:r>
            <a:r>
              <a:rPr lang="en-US" err="1"/>
              <a:t>местоположение</a:t>
            </a:r>
            <a:r>
              <a:rPr lang="en-US"/>
              <a:t> </a:t>
            </a:r>
            <a:r>
              <a:rPr lang="en-US" err="1"/>
              <a:t>отдельных</a:t>
            </a:r>
            <a:r>
              <a:rPr lang="en-US"/>
              <a:t> </a:t>
            </a:r>
            <a:r>
              <a:rPr lang="en-US" err="1"/>
              <a:t>файлов</a:t>
            </a:r>
            <a:r>
              <a:rPr lang="en-US"/>
              <a:t>, </a:t>
            </a:r>
            <a:r>
              <a:rPr lang="en-US" err="1"/>
              <a:t>аналогично</a:t>
            </a:r>
            <a:r>
              <a:rPr lang="en-US"/>
              <a:t> </a:t>
            </a:r>
            <a:r>
              <a:rPr lang="en-US" err="1"/>
              <a:t>доступу</a:t>
            </a:r>
            <a:r>
              <a:rPr lang="en-US"/>
              <a:t> к </a:t>
            </a:r>
            <a:r>
              <a:rPr lang="en-US" err="1"/>
              <a:t>веб-сайту</a:t>
            </a:r>
            <a:r>
              <a:rPr lang="en-US"/>
              <a:t>, </a:t>
            </a:r>
            <a:r>
              <a:rPr lang="en-US" err="1"/>
              <a:t>не</a:t>
            </a:r>
            <a:r>
              <a:rPr lang="en-US"/>
              <a:t> </a:t>
            </a:r>
            <a:r>
              <a:rPr lang="en-US" err="1"/>
              <a:t>зная</a:t>
            </a:r>
            <a:r>
              <a:rPr lang="en-US"/>
              <a:t> </a:t>
            </a:r>
            <a:r>
              <a:rPr lang="en-US" err="1"/>
              <a:t>его</a:t>
            </a:r>
            <a:r>
              <a:rPr lang="en-US"/>
              <a:t> IP-</a:t>
            </a:r>
            <a:r>
              <a:rPr lang="en-US" err="1"/>
              <a:t>адреса</a:t>
            </a:r>
            <a:r>
              <a:rPr lang="en-US"/>
              <a:t>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1010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rgbClr val="0F1115"/>
                </a:solidFill>
              </a:rPr>
              <a:t>DNS</a:t>
            </a:r>
            <a:endParaRPr lang="ru-RU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DNS — </a:t>
            </a:r>
            <a:r>
              <a:rPr lang="en-US" err="1">
                <a:solidFill>
                  <a:srgbClr val="0F1115"/>
                </a:solidFill>
              </a:rPr>
              <a:t>сетевая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служба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преобразующая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доменные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имена</a:t>
            </a:r>
            <a:r>
              <a:rPr lang="en-US">
                <a:solidFill>
                  <a:srgbClr val="0F1115"/>
                </a:solidFill>
              </a:rPr>
              <a:t> в IP-</a:t>
            </a:r>
            <a:r>
              <a:rPr lang="en-US" err="1">
                <a:solidFill>
                  <a:srgbClr val="0F1115"/>
                </a:solidFill>
              </a:rPr>
              <a:t>адреса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Функции</a:t>
            </a:r>
            <a:r>
              <a:rPr lang="en-US" b="1">
                <a:solidFill>
                  <a:srgbClr val="0F1115"/>
                </a:solidFill>
              </a:rPr>
              <a:t> DNS-</a:t>
            </a:r>
            <a:r>
              <a:rPr lang="en-US" b="1" err="1">
                <a:solidFill>
                  <a:srgbClr val="0F1115"/>
                </a:solidFill>
              </a:rPr>
              <a:t>сервера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Разрешение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доменных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имен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балансировка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нагрузки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Преимущества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Доступ</a:t>
            </a:r>
            <a:r>
              <a:rPr lang="en-US">
                <a:solidFill>
                  <a:srgbClr val="0F1115"/>
                </a:solidFill>
              </a:rPr>
              <a:t> в </a:t>
            </a:r>
            <a:r>
              <a:rPr lang="en-US" err="1">
                <a:solidFill>
                  <a:srgbClr val="0F1115"/>
                </a:solidFill>
              </a:rPr>
              <a:t>Интернет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без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запоминания</a:t>
            </a:r>
            <a:r>
              <a:rPr lang="en-US">
                <a:solidFill>
                  <a:srgbClr val="0F1115"/>
                </a:solidFill>
              </a:rPr>
              <a:t> IP-</a:t>
            </a:r>
            <a:r>
              <a:rPr lang="en-US" err="1">
                <a:solidFill>
                  <a:srgbClr val="0F1115"/>
                </a:solidFill>
              </a:rPr>
              <a:t>адресов</a:t>
            </a:r>
            <a:r>
              <a:rPr lang="en-US">
                <a:solidFill>
                  <a:srgbClr val="0F1115"/>
                </a:solidFill>
              </a:rPr>
              <a:t>; </a:t>
            </a:r>
            <a:r>
              <a:rPr lang="en-US" err="1">
                <a:solidFill>
                  <a:srgbClr val="0F1115"/>
                </a:solidFill>
              </a:rPr>
              <a:t>сбалансированный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доступ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отсутствие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единой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точки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отказа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• DNS</a:t>
            </a:r>
            <a:endParaRPr lang="ru-RU"/>
          </a:p>
          <a:p>
            <a:r>
              <a:rPr lang="en-US" err="1"/>
              <a:t>Система</a:t>
            </a:r>
            <a:r>
              <a:rPr lang="en-US"/>
              <a:t>  </a:t>
            </a:r>
            <a:r>
              <a:rPr lang="en-US" err="1"/>
              <a:t>доменных</a:t>
            </a:r>
            <a:r>
              <a:rPr lang="en-US"/>
              <a:t> </a:t>
            </a:r>
            <a:r>
              <a:rPr lang="en-US" err="1"/>
              <a:t>имен</a:t>
            </a:r>
            <a:r>
              <a:rPr lang="en-US"/>
              <a:t> (DNS) — </a:t>
            </a:r>
            <a:r>
              <a:rPr lang="en-US" err="1"/>
              <a:t>это</a:t>
            </a:r>
            <a:r>
              <a:rPr lang="en-US"/>
              <a:t> </a:t>
            </a:r>
            <a:r>
              <a:rPr lang="en-US" err="1"/>
              <a:t>сетевая</a:t>
            </a:r>
            <a:r>
              <a:rPr lang="en-US"/>
              <a:t> </a:t>
            </a:r>
            <a:r>
              <a:rPr lang="en-US" err="1"/>
              <a:t>служба</a:t>
            </a:r>
            <a:r>
              <a:rPr lang="en-US"/>
              <a:t>, </a:t>
            </a:r>
            <a:r>
              <a:rPr lang="en-US" err="1"/>
              <a:t>которая</a:t>
            </a:r>
            <a:r>
              <a:rPr lang="en-US"/>
              <a:t> </a:t>
            </a:r>
            <a:r>
              <a:rPr lang="en-US" err="1"/>
              <a:t>преобразует</a:t>
            </a:r>
            <a:r>
              <a:rPr lang="en-US"/>
              <a:t> </a:t>
            </a:r>
            <a:r>
              <a:rPr lang="en-US" err="1"/>
              <a:t>доменные</a:t>
            </a:r>
            <a:r>
              <a:rPr lang="en-US"/>
              <a:t> </a:t>
            </a:r>
            <a:r>
              <a:rPr lang="en-US" err="1"/>
              <a:t>имена</a:t>
            </a:r>
            <a:r>
              <a:rPr lang="en-US"/>
              <a:t> в IP-</a:t>
            </a:r>
            <a:r>
              <a:rPr lang="en-US" err="1"/>
              <a:t>адреса</a:t>
            </a:r>
            <a:r>
              <a:rPr lang="en-US"/>
              <a:t>.</a:t>
            </a:r>
            <a:endParaRPr lang="ru-RU" err="1"/>
          </a:p>
          <a:p>
            <a:endParaRPr lang="en-US"/>
          </a:p>
          <a:p>
            <a:r>
              <a:rPr lang="en-US"/>
              <a:t>• </a:t>
            </a:r>
            <a:r>
              <a:rPr lang="en-US" err="1"/>
              <a:t>Функции</a:t>
            </a:r>
            <a:r>
              <a:rPr lang="en-US"/>
              <a:t> DNS-</a:t>
            </a:r>
            <a:r>
              <a:rPr lang="en-US" err="1"/>
              <a:t>сервера</a:t>
            </a:r>
            <a:endParaRPr lang="ru-RU" err="1"/>
          </a:p>
          <a:p>
            <a:endParaRPr lang="en-US"/>
          </a:p>
          <a:p>
            <a:r>
              <a:rPr lang="en-US"/>
              <a:t> </a:t>
            </a:r>
            <a:r>
              <a:rPr lang="en-US" err="1"/>
              <a:t>Преобразователь</a:t>
            </a:r>
            <a:r>
              <a:rPr lang="en-US"/>
              <a:t> </a:t>
            </a:r>
            <a:r>
              <a:rPr lang="en-US" err="1"/>
              <a:t>доменных</a:t>
            </a:r>
            <a:r>
              <a:rPr lang="en-US"/>
              <a:t> </a:t>
            </a:r>
            <a:r>
              <a:rPr lang="en-US" err="1"/>
              <a:t>имен</a:t>
            </a:r>
            <a:endParaRPr lang="ru-RU"/>
          </a:p>
          <a:p>
            <a:endParaRPr lang="en-US"/>
          </a:p>
          <a:p>
            <a:r>
              <a:rPr lang="en-US"/>
              <a:t> </a:t>
            </a:r>
            <a:r>
              <a:rPr lang="en-US" err="1"/>
              <a:t>Балансировка</a:t>
            </a:r>
            <a:r>
              <a:rPr lang="en-US"/>
              <a:t> </a:t>
            </a:r>
            <a:r>
              <a:rPr lang="en-US" err="1"/>
              <a:t>нагрузки</a:t>
            </a:r>
            <a:endParaRPr lang="ru-RU"/>
          </a:p>
          <a:p>
            <a:endParaRPr lang="en-US"/>
          </a:p>
          <a:p>
            <a:r>
              <a:rPr lang="en-US"/>
              <a:t>• </a:t>
            </a:r>
            <a:r>
              <a:rPr lang="en-US" err="1"/>
              <a:t>Преимущества</a:t>
            </a:r>
            <a:endParaRPr lang="ru-RU" err="1"/>
          </a:p>
          <a:p>
            <a:endParaRPr lang="en-US"/>
          </a:p>
          <a:p>
            <a:r>
              <a:rPr lang="en-US"/>
              <a:t> </a:t>
            </a:r>
            <a:r>
              <a:rPr lang="en-US" err="1"/>
              <a:t>Доступ</a:t>
            </a:r>
            <a:r>
              <a:rPr lang="en-US"/>
              <a:t> к </a:t>
            </a:r>
            <a:r>
              <a:rPr lang="en-US" err="1"/>
              <a:t>Интернету</a:t>
            </a:r>
            <a:r>
              <a:rPr lang="en-US"/>
              <a:t> </a:t>
            </a:r>
            <a:r>
              <a:rPr lang="en-US" err="1"/>
              <a:t>без</a:t>
            </a:r>
            <a:r>
              <a:rPr lang="en-US"/>
              <a:t> </a:t>
            </a:r>
            <a:r>
              <a:rPr lang="en-US" err="1"/>
              <a:t>необходимости</a:t>
            </a:r>
            <a:endParaRPr lang="ru-RU"/>
          </a:p>
          <a:p>
            <a:r>
              <a:rPr lang="en-US" err="1"/>
              <a:t>запоминать</a:t>
            </a:r>
            <a:r>
              <a:rPr lang="en-US"/>
              <a:t> </a:t>
            </a:r>
            <a:r>
              <a:rPr lang="en-US" err="1"/>
              <a:t>каждый</a:t>
            </a:r>
            <a:r>
              <a:rPr lang="en-US"/>
              <a:t> IP-</a:t>
            </a:r>
            <a:r>
              <a:rPr lang="en-US" err="1"/>
              <a:t>адрес</a:t>
            </a:r>
            <a:endParaRPr lang="ru-RU" err="1"/>
          </a:p>
          <a:p>
            <a:endParaRPr lang="en-US"/>
          </a:p>
          <a:p>
            <a:r>
              <a:rPr lang="en-US"/>
              <a:t> </a:t>
            </a:r>
            <a:r>
              <a:rPr lang="en-US" err="1"/>
              <a:t>Более</a:t>
            </a:r>
            <a:r>
              <a:rPr lang="en-US"/>
              <a:t> </a:t>
            </a:r>
            <a:r>
              <a:rPr lang="en-US" err="1"/>
              <a:t>сбалансированный</a:t>
            </a:r>
            <a:r>
              <a:rPr lang="en-US"/>
              <a:t> </a:t>
            </a:r>
            <a:r>
              <a:rPr lang="en-US" err="1"/>
              <a:t>доступ</a:t>
            </a:r>
            <a:r>
              <a:rPr lang="en-US"/>
              <a:t>, </a:t>
            </a:r>
            <a:r>
              <a:rPr lang="en-US" err="1"/>
              <a:t>отсутствие</a:t>
            </a:r>
            <a:endParaRPr lang="ru-RU"/>
          </a:p>
          <a:p>
            <a:r>
              <a:rPr lang="en-US" err="1"/>
              <a:t>узкого</a:t>
            </a:r>
            <a:r>
              <a:rPr lang="en-US"/>
              <a:t> </a:t>
            </a:r>
            <a:r>
              <a:rPr lang="en-US" err="1"/>
              <a:t>места</a:t>
            </a:r>
            <a:r>
              <a:rPr lang="en-US"/>
              <a:t> в </a:t>
            </a:r>
            <a:r>
              <a:rPr lang="en-US" err="1"/>
              <a:t>одной</a:t>
            </a:r>
            <a:r>
              <a:rPr lang="en-US"/>
              <a:t> </a:t>
            </a:r>
            <a:r>
              <a:rPr lang="en-US" err="1"/>
              <a:t>точке</a:t>
            </a:r>
            <a:endParaRPr lang="ru-RU" err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792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 b="1" err="1">
                <a:solidFill>
                  <a:srgbClr val="0F1115"/>
                </a:solidFill>
              </a:rPr>
              <a:t>Балансировка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нагрузки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на</a:t>
            </a:r>
            <a:r>
              <a:rPr lang="en-US" b="1">
                <a:solidFill>
                  <a:srgbClr val="0F1115"/>
                </a:solidFill>
              </a:rPr>
              <a:t> основе DNS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b="1" err="1">
                <a:solidFill>
                  <a:srgbClr val="0F1115"/>
                </a:solidFill>
              </a:rPr>
              <a:t>Принцип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работы</a:t>
            </a:r>
            <a:r>
              <a:rPr lang="en-US" b="1">
                <a:solidFill>
                  <a:srgbClr val="0F1115"/>
                </a:solidFill>
              </a:rPr>
              <a:t>: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Пользователь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обращается</a:t>
            </a:r>
            <a:r>
              <a:rPr lang="en-US">
                <a:solidFill>
                  <a:srgbClr val="0F1115"/>
                </a:solidFill>
              </a:rPr>
              <a:t> к </a:t>
            </a:r>
            <a:r>
              <a:rPr lang="en-US" err="1">
                <a:solidFill>
                  <a:srgbClr val="0F1115"/>
                </a:solidFill>
              </a:rPr>
              <a:t>службам</a:t>
            </a:r>
            <a:r>
              <a:rPr lang="en-US">
                <a:solidFill>
                  <a:srgbClr val="0F1115"/>
                </a:solidFill>
              </a:rPr>
              <a:t> NAS </a:t>
            </a:r>
            <a:r>
              <a:rPr lang="en-US" err="1">
                <a:solidFill>
                  <a:srgbClr val="0F1115"/>
                </a:solidFill>
              </a:rPr>
              <a:t>по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доменному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имени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>
                <a:solidFill>
                  <a:srgbClr val="0F1115"/>
                </a:solidFill>
              </a:rPr>
              <a:t>DNS-</a:t>
            </a:r>
            <a:r>
              <a:rPr lang="en-US" err="1">
                <a:solidFill>
                  <a:srgbClr val="0F1115"/>
                </a:solidFill>
              </a:rPr>
              <a:t>клиент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отправляет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запрос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</a:t>
            </a:r>
            <a:r>
              <a:rPr lang="en-US">
                <a:solidFill>
                  <a:srgbClr val="0F1115"/>
                </a:solidFill>
              </a:rPr>
              <a:t> DNS-</a:t>
            </a:r>
            <a:r>
              <a:rPr lang="en-US" err="1">
                <a:solidFill>
                  <a:srgbClr val="0F1115"/>
                </a:solidFill>
              </a:rPr>
              <a:t>сервер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>
                <a:solidFill>
                  <a:srgbClr val="0F1115"/>
                </a:solidFill>
              </a:rPr>
              <a:t>DNS-</a:t>
            </a:r>
            <a:r>
              <a:rPr lang="en-US" err="1">
                <a:solidFill>
                  <a:srgbClr val="0F1115"/>
                </a:solidFill>
              </a:rPr>
              <a:t>сервер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выбирает</a:t>
            </a:r>
            <a:r>
              <a:rPr lang="en-US">
                <a:solidFill>
                  <a:srgbClr val="0F1115"/>
                </a:solidFill>
              </a:rPr>
              <a:t> IP-</a:t>
            </a:r>
            <a:r>
              <a:rPr lang="en-US" err="1">
                <a:solidFill>
                  <a:srgbClr val="0F1115"/>
                </a:solidFill>
              </a:rPr>
              <a:t>адрес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политике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балансировки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возвращает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клиенту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Политики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балансировки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Round-robin, </a:t>
            </a:r>
            <a:r>
              <a:rPr lang="en-US" err="1">
                <a:solidFill>
                  <a:srgbClr val="0F1115"/>
                </a:solidFill>
              </a:rPr>
              <a:t>загрузка</a:t>
            </a:r>
            <a:r>
              <a:rPr lang="en-US">
                <a:solidFill>
                  <a:srgbClr val="0F1115"/>
                </a:solidFill>
              </a:rPr>
              <a:t> CPU, </a:t>
            </a:r>
            <a:r>
              <a:rPr lang="en-US" err="1">
                <a:solidFill>
                  <a:srgbClr val="0F1115"/>
                </a:solidFill>
              </a:rPr>
              <a:t>количество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соединений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использование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полосы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пропускания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комплексная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нагрузка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br>
              <a:rPr lang="en-US"/>
            </a:br>
            <a:endParaRPr lang="en-US"/>
          </a:p>
          <a:p>
            <a:endParaRPr lang="en-US"/>
          </a:p>
          <a:p>
            <a:r>
              <a:rPr lang="en-US"/>
              <a:t>• </a:t>
            </a:r>
            <a:r>
              <a:rPr lang="en-US" err="1"/>
              <a:t>Принципы</a:t>
            </a:r>
            <a:endParaRPr lang="ru-RU"/>
          </a:p>
          <a:p>
            <a:endParaRPr lang="en-US"/>
          </a:p>
          <a:p>
            <a:r>
              <a:rPr lang="en-US"/>
              <a:t>1. </a:t>
            </a:r>
            <a:r>
              <a:rPr lang="en-US" err="1"/>
              <a:t>Пользователь</a:t>
            </a:r>
            <a:r>
              <a:rPr lang="en-US"/>
              <a:t> </a:t>
            </a:r>
            <a:r>
              <a:rPr lang="en-US" err="1"/>
              <a:t>использует</a:t>
            </a:r>
            <a:r>
              <a:rPr lang="en-US"/>
              <a:t> </a:t>
            </a:r>
            <a:r>
              <a:rPr lang="en-US" err="1"/>
              <a:t>доменное</a:t>
            </a:r>
            <a:r>
              <a:rPr lang="en-US"/>
              <a:t> </a:t>
            </a:r>
            <a:r>
              <a:rPr lang="en-US" err="1"/>
              <a:t>имя</a:t>
            </a:r>
            <a:r>
              <a:rPr lang="en-US"/>
              <a:t> </a:t>
            </a:r>
            <a:r>
              <a:rPr lang="en-US" err="1"/>
              <a:t>для</a:t>
            </a:r>
            <a:r>
              <a:rPr lang="en-US"/>
              <a:t> </a:t>
            </a:r>
            <a:r>
              <a:rPr lang="en-US" err="1"/>
              <a:t>доступа</a:t>
            </a:r>
            <a:r>
              <a:rPr lang="en-US"/>
              <a:t> к </a:t>
            </a:r>
            <a:r>
              <a:rPr lang="en-US" err="1"/>
              <a:t>службам</a:t>
            </a:r>
            <a:r>
              <a:rPr lang="en-US"/>
              <a:t> NAS.</a:t>
            </a:r>
            <a:endParaRPr lang="ru-RU"/>
          </a:p>
          <a:p>
            <a:endParaRPr lang="en-US"/>
          </a:p>
          <a:p>
            <a:r>
              <a:rPr lang="en-US"/>
              <a:t>2. DNS-</a:t>
            </a:r>
            <a:r>
              <a:rPr lang="en-US" err="1"/>
              <a:t>клиент</a:t>
            </a:r>
            <a:r>
              <a:rPr lang="en-US"/>
              <a:t> </a:t>
            </a:r>
            <a:r>
              <a:rPr lang="en-US" err="1"/>
              <a:t>отправляет</a:t>
            </a:r>
            <a:r>
              <a:rPr lang="en-US"/>
              <a:t> DNS-</a:t>
            </a:r>
            <a:r>
              <a:rPr lang="en-US" err="1"/>
              <a:t>запрос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DNS-</a:t>
            </a:r>
            <a:r>
              <a:rPr lang="en-US" err="1"/>
              <a:t>сервер</a:t>
            </a:r>
            <a:r>
              <a:rPr lang="en-US"/>
              <a:t>, </a:t>
            </a:r>
            <a:r>
              <a:rPr lang="en-US" err="1"/>
              <a:t>чтобы</a:t>
            </a:r>
            <a:r>
              <a:rPr lang="en-US"/>
              <a:t> </a:t>
            </a:r>
            <a:r>
              <a:rPr lang="en-US" err="1"/>
              <a:t>получить</a:t>
            </a:r>
            <a:r>
              <a:rPr lang="en-US"/>
              <a:t> IP-</a:t>
            </a:r>
            <a:r>
              <a:rPr lang="en-US" err="1"/>
              <a:t>адрес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основе</a:t>
            </a:r>
            <a:r>
              <a:rPr lang="en-US"/>
              <a:t> </a:t>
            </a:r>
            <a:r>
              <a:rPr lang="en-US" err="1"/>
              <a:t>доменного</a:t>
            </a:r>
            <a:r>
              <a:rPr lang="en-US"/>
              <a:t> </a:t>
            </a:r>
            <a:r>
              <a:rPr lang="en-US" err="1"/>
              <a:t>имени</a:t>
            </a:r>
            <a:r>
              <a:rPr lang="en-US"/>
              <a:t>.</a:t>
            </a:r>
            <a:endParaRPr lang="ru-RU" err="1"/>
          </a:p>
          <a:p>
            <a:r>
              <a:rPr lang="en-US"/>
              <a:t>3. DNS-</a:t>
            </a:r>
            <a:r>
              <a:rPr lang="en-US" err="1"/>
              <a:t>сервер</a:t>
            </a:r>
            <a:r>
              <a:rPr lang="en-US"/>
              <a:t> </a:t>
            </a:r>
            <a:r>
              <a:rPr lang="en-US" err="1"/>
              <a:t>выбирает</a:t>
            </a:r>
            <a:r>
              <a:rPr lang="en-US"/>
              <a:t> IP-</a:t>
            </a:r>
            <a:r>
              <a:rPr lang="en-US" err="1"/>
              <a:t>адрес</a:t>
            </a:r>
            <a:r>
              <a:rPr lang="en-US"/>
              <a:t> и </a:t>
            </a:r>
            <a:r>
              <a:rPr lang="en-US" err="1"/>
              <a:t>возвращает</a:t>
            </a:r>
            <a:r>
              <a:rPr lang="en-US"/>
              <a:t> </a:t>
            </a:r>
            <a:r>
              <a:rPr lang="en-US" err="1"/>
              <a:t>его</a:t>
            </a:r>
            <a:r>
              <a:rPr lang="en-US"/>
              <a:t> </a:t>
            </a:r>
            <a:r>
              <a:rPr lang="en-US" err="1"/>
              <a:t>клиенту</a:t>
            </a:r>
            <a:r>
              <a:rPr lang="en-US"/>
              <a:t>.</a:t>
            </a:r>
            <a:endParaRPr lang="ru-RU"/>
          </a:p>
          <a:p>
            <a:endParaRPr lang="en-US"/>
          </a:p>
          <a:p>
            <a:r>
              <a:rPr lang="en-US"/>
              <a:t>• </a:t>
            </a:r>
            <a:r>
              <a:rPr lang="en-US" err="1"/>
              <a:t>Политики</a:t>
            </a:r>
            <a:r>
              <a:rPr lang="en-US"/>
              <a:t> </a:t>
            </a:r>
            <a:r>
              <a:rPr lang="en-US" err="1"/>
              <a:t>балансировки</a:t>
            </a:r>
            <a:r>
              <a:rPr lang="en-US"/>
              <a:t> </a:t>
            </a:r>
            <a:r>
              <a:rPr lang="en-US" err="1"/>
              <a:t>нагрузки</a:t>
            </a:r>
            <a:endParaRPr lang="ru-RU" err="1"/>
          </a:p>
          <a:p>
            <a:endParaRPr lang="en-US"/>
          </a:p>
          <a:p>
            <a:r>
              <a:rPr lang="en-US"/>
              <a:t>1. Циклический </a:t>
            </a:r>
            <a:r>
              <a:rPr lang="en-US" err="1"/>
              <a:t>перебор</a:t>
            </a:r>
            <a:endParaRPr lang="ru-RU" err="1"/>
          </a:p>
          <a:p>
            <a:endParaRPr lang="en-US"/>
          </a:p>
          <a:p>
            <a:r>
              <a:rPr lang="en-US"/>
              <a:t>2. </a:t>
            </a:r>
            <a:r>
              <a:rPr lang="en-US" err="1"/>
              <a:t>Использование</a:t>
            </a:r>
            <a:r>
              <a:rPr lang="en-US"/>
              <a:t> ЦП </a:t>
            </a:r>
            <a:r>
              <a:rPr lang="en-US" err="1"/>
              <a:t>каждым</a:t>
            </a:r>
            <a:r>
              <a:rPr lang="en-US"/>
              <a:t> </a:t>
            </a:r>
            <a:r>
              <a:rPr lang="en-US" err="1"/>
              <a:t>узлом</a:t>
            </a:r>
            <a:endParaRPr lang="ru-RU" err="1"/>
          </a:p>
          <a:p>
            <a:endParaRPr lang="en-US"/>
          </a:p>
          <a:p>
            <a:r>
              <a:rPr lang="en-US"/>
              <a:t>3. </a:t>
            </a:r>
            <a:r>
              <a:rPr lang="en-US" err="1"/>
              <a:t>Количество</a:t>
            </a:r>
            <a:r>
              <a:rPr lang="en-US"/>
              <a:t> </a:t>
            </a:r>
            <a:r>
              <a:rPr lang="en-US" err="1"/>
              <a:t>подключений</a:t>
            </a:r>
            <a:r>
              <a:rPr lang="en-US"/>
              <a:t> </a:t>
            </a:r>
            <a:r>
              <a:rPr lang="en-US" err="1"/>
              <a:t>каждого</a:t>
            </a:r>
            <a:r>
              <a:rPr lang="en-US"/>
              <a:t> </a:t>
            </a:r>
            <a:r>
              <a:rPr lang="en-US" err="1"/>
              <a:t>узла</a:t>
            </a:r>
            <a:endParaRPr lang="ru-RU" err="1"/>
          </a:p>
          <a:p>
            <a:endParaRPr lang="en-US"/>
          </a:p>
          <a:p>
            <a:r>
              <a:rPr lang="en-US"/>
              <a:t>4. </a:t>
            </a:r>
            <a:r>
              <a:rPr lang="en-US" err="1"/>
              <a:t>Использование</a:t>
            </a:r>
            <a:r>
              <a:rPr lang="en-US"/>
              <a:t> </a:t>
            </a:r>
            <a:r>
              <a:rPr lang="en-US" err="1"/>
              <a:t>полосы</a:t>
            </a:r>
            <a:r>
              <a:rPr lang="en-US"/>
              <a:t> </a:t>
            </a:r>
            <a:r>
              <a:rPr lang="en-US" err="1"/>
              <a:t>пропускания</a:t>
            </a:r>
            <a:r>
              <a:rPr lang="en-US"/>
              <a:t> </a:t>
            </a:r>
            <a:r>
              <a:rPr lang="en-US" err="1"/>
              <a:t>порта</a:t>
            </a:r>
            <a:r>
              <a:rPr lang="en-US"/>
              <a:t> </a:t>
            </a:r>
            <a:r>
              <a:rPr lang="en-US" err="1"/>
              <a:t>каждым</a:t>
            </a:r>
            <a:r>
              <a:rPr lang="en-US"/>
              <a:t> </a:t>
            </a:r>
            <a:r>
              <a:rPr lang="en-US" err="1"/>
              <a:t>узлом</a:t>
            </a:r>
            <a:endParaRPr lang="ru-RU"/>
          </a:p>
          <a:p>
            <a:endParaRPr lang="en-US"/>
          </a:p>
          <a:p>
            <a:r>
              <a:rPr lang="en-US"/>
              <a:t>5. </a:t>
            </a:r>
            <a:r>
              <a:rPr lang="en-US" err="1"/>
              <a:t>Комплексная</a:t>
            </a:r>
            <a:r>
              <a:rPr lang="en-US"/>
              <a:t> </a:t>
            </a:r>
            <a:r>
              <a:rPr lang="en-US" err="1"/>
              <a:t>нагрузка</a:t>
            </a:r>
            <a:r>
              <a:rPr lang="en-US"/>
              <a:t> </a:t>
            </a:r>
            <a:r>
              <a:rPr lang="en-US" err="1"/>
              <a:t>каждого</a:t>
            </a:r>
            <a:r>
              <a:rPr lang="en-US"/>
              <a:t> </a:t>
            </a:r>
            <a:r>
              <a:rPr lang="en-US" err="1"/>
              <a:t>узла</a:t>
            </a:r>
            <a:endParaRPr lang="ru-RU" err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7362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Встроенный</a:t>
            </a:r>
            <a:r>
              <a:rPr lang="en-US" b="1">
                <a:solidFill>
                  <a:srgbClr val="0F1115"/>
                </a:solidFill>
              </a:rPr>
              <a:t> и </a:t>
            </a:r>
            <a:r>
              <a:rPr lang="en-US" b="1" err="1">
                <a:solidFill>
                  <a:srgbClr val="0F1115"/>
                </a:solidFill>
              </a:rPr>
              <a:t>внешний</a:t>
            </a:r>
            <a:r>
              <a:rPr lang="en-US" b="1">
                <a:solidFill>
                  <a:srgbClr val="0F1115"/>
                </a:solidFill>
              </a:rPr>
              <a:t> DNS-серверы</a:t>
            </a:r>
            <a:endParaRPr lang="ru-RU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Внешний</a:t>
            </a:r>
            <a:r>
              <a:rPr lang="en-US" b="1">
                <a:solidFill>
                  <a:srgbClr val="0F1115"/>
                </a:solidFill>
              </a:rPr>
              <a:t> DNS (Windows DNS, BIND):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Преимущество</a:t>
            </a:r>
            <a:r>
              <a:rPr lang="en-US">
                <a:solidFill>
                  <a:srgbClr val="0F1115"/>
                </a:solidFill>
              </a:rPr>
              <a:t> — </a:t>
            </a:r>
            <a:r>
              <a:rPr lang="en-US" err="1">
                <a:solidFill>
                  <a:srgbClr val="0F1115"/>
                </a:solidFill>
              </a:rPr>
              <a:t>единое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управление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несколькими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системами</a:t>
            </a:r>
            <a:r>
              <a:rPr lang="en-US">
                <a:solidFill>
                  <a:srgbClr val="0F1115"/>
                </a:solidFill>
              </a:rPr>
              <a:t> NAS.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Встроенный</a:t>
            </a:r>
            <a:r>
              <a:rPr lang="en-US" b="1">
                <a:solidFill>
                  <a:srgbClr val="0F1115"/>
                </a:solidFill>
              </a:rPr>
              <a:t> DNS: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Преимущества</a:t>
            </a:r>
            <a:r>
              <a:rPr lang="en-US">
                <a:solidFill>
                  <a:srgbClr val="0F1115"/>
                </a:solidFill>
              </a:rPr>
              <a:t> — </a:t>
            </a:r>
            <a:r>
              <a:rPr lang="en-US" err="1">
                <a:solidFill>
                  <a:srgbClr val="0F1115"/>
                </a:solidFill>
              </a:rPr>
              <a:t>высокая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надежность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низкая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стоимость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простая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схема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сети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• </a:t>
            </a:r>
            <a:r>
              <a:rPr lang="en-US" err="1"/>
              <a:t>Варианты</a:t>
            </a:r>
            <a:r>
              <a:rPr lang="en-US"/>
              <a:t> </a:t>
            </a:r>
            <a:r>
              <a:rPr lang="en-US" err="1"/>
              <a:t>внешнего</a:t>
            </a:r>
            <a:r>
              <a:rPr lang="en-US"/>
              <a:t> DNS-</a:t>
            </a:r>
            <a:r>
              <a:rPr lang="en-US" err="1"/>
              <a:t>сервера</a:t>
            </a:r>
            <a:r>
              <a:rPr lang="en-US"/>
              <a:t> </a:t>
            </a:r>
            <a:r>
              <a:rPr lang="en-US" err="1"/>
              <a:t>включают</a:t>
            </a:r>
            <a:r>
              <a:rPr lang="en-US"/>
              <a:t> DNS-</a:t>
            </a:r>
            <a:r>
              <a:rPr lang="en-US" err="1"/>
              <a:t>сервер</a:t>
            </a:r>
            <a:r>
              <a:rPr lang="en-US"/>
              <a:t> Windows и Open BIND.</a:t>
            </a:r>
            <a:endParaRPr lang="ru-RU"/>
          </a:p>
          <a:p>
            <a:endParaRPr lang="en-US"/>
          </a:p>
          <a:p>
            <a:r>
              <a:rPr lang="en-US" err="1"/>
              <a:t>Преимущества</a:t>
            </a:r>
            <a:r>
              <a:rPr lang="en-US"/>
              <a:t>: </a:t>
            </a:r>
            <a:r>
              <a:rPr lang="en-US" err="1"/>
              <a:t>унифицированное</a:t>
            </a:r>
            <a:r>
              <a:rPr lang="en-US"/>
              <a:t> </a:t>
            </a:r>
            <a:r>
              <a:rPr lang="en-US" err="1"/>
              <a:t>управление</a:t>
            </a:r>
            <a:r>
              <a:rPr lang="en-US"/>
              <a:t> </a:t>
            </a:r>
            <a:r>
              <a:rPr lang="en-US" err="1"/>
              <a:t>несколькими</a:t>
            </a:r>
            <a:r>
              <a:rPr lang="en-US"/>
              <a:t> </a:t>
            </a:r>
            <a:r>
              <a:rPr lang="en-US" err="1"/>
              <a:t>системами</a:t>
            </a:r>
            <a:r>
              <a:rPr lang="en-US"/>
              <a:t> NAS</a:t>
            </a:r>
            <a:endParaRPr lang="ru-RU"/>
          </a:p>
          <a:p>
            <a:endParaRPr lang="en-US"/>
          </a:p>
          <a:p>
            <a:r>
              <a:rPr lang="en-US"/>
              <a:t>• </a:t>
            </a:r>
            <a:r>
              <a:rPr lang="en-US" err="1"/>
              <a:t>Встроенный</a:t>
            </a:r>
            <a:r>
              <a:rPr lang="en-US"/>
              <a:t> DNS-</a:t>
            </a:r>
            <a:r>
              <a:rPr lang="en-US" err="1"/>
              <a:t>сервер</a:t>
            </a:r>
            <a:endParaRPr lang="ru-RU" err="1"/>
          </a:p>
          <a:p>
            <a:endParaRPr lang="en-US"/>
          </a:p>
          <a:p>
            <a:r>
              <a:rPr lang="en-US" err="1"/>
              <a:t>Преимущества</a:t>
            </a:r>
            <a:r>
              <a:rPr lang="en-US"/>
              <a:t>: </a:t>
            </a:r>
            <a:r>
              <a:rPr lang="en-US" err="1"/>
              <a:t>высокая</a:t>
            </a:r>
            <a:r>
              <a:rPr lang="en-US"/>
              <a:t> </a:t>
            </a:r>
            <a:r>
              <a:rPr lang="en-US" err="1"/>
              <a:t>надежность</a:t>
            </a:r>
            <a:r>
              <a:rPr lang="en-US"/>
              <a:t>, </a:t>
            </a:r>
            <a:r>
              <a:rPr lang="en-US" err="1"/>
              <a:t>низкая</a:t>
            </a:r>
            <a:r>
              <a:rPr lang="en-US"/>
              <a:t> </a:t>
            </a:r>
            <a:r>
              <a:rPr lang="en-US" err="1"/>
              <a:t>стоимость</a:t>
            </a:r>
            <a:r>
              <a:rPr lang="en-US"/>
              <a:t> и </a:t>
            </a:r>
            <a:r>
              <a:rPr lang="en-US" err="1"/>
              <a:t>простота</a:t>
            </a:r>
            <a:r>
              <a:rPr lang="en-US"/>
              <a:t> </a:t>
            </a:r>
            <a:r>
              <a:rPr lang="en-US" err="1"/>
              <a:t>работы</a:t>
            </a:r>
            <a:r>
              <a:rPr lang="en-US"/>
              <a:t> в </a:t>
            </a:r>
            <a:r>
              <a:rPr lang="en-US" err="1"/>
              <a:t>сети</a:t>
            </a:r>
            <a:endParaRPr lang="ru-RU" err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9759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 b="1" err="1">
                <a:solidFill>
                  <a:srgbClr val="0F1115"/>
                </a:solidFill>
              </a:rPr>
              <a:t>Аудит-логи</a:t>
            </a:r>
            <a:r>
              <a:rPr lang="en-US" b="1">
                <a:solidFill>
                  <a:srgbClr val="0F1115"/>
                </a:solidFill>
              </a:rPr>
              <a:t> NAS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Аудит-логи</a:t>
            </a:r>
            <a:r>
              <a:rPr lang="en-US">
                <a:solidFill>
                  <a:srgbClr val="0F1115"/>
                </a:solidFill>
              </a:rPr>
              <a:t> NAS </a:t>
            </a:r>
            <a:r>
              <a:rPr lang="en-US" err="1">
                <a:solidFill>
                  <a:srgbClr val="0F1115"/>
                </a:solidFill>
              </a:rPr>
              <a:t>используются</a:t>
            </a:r>
            <a:r>
              <a:rPr lang="en-US">
                <a:solidFill>
                  <a:srgbClr val="0F1115"/>
                </a:solidFill>
              </a:rPr>
              <a:t> в </a:t>
            </a:r>
            <a:r>
              <a:rPr lang="en-US" err="1">
                <a:solidFill>
                  <a:srgbClr val="0F1115"/>
                </a:solidFill>
              </a:rPr>
              <a:t>сценариях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безопасности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для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отслеживания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каждой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файловой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операции</a:t>
            </a:r>
            <a:r>
              <a:rPr lang="en-US">
                <a:solidFill>
                  <a:srgbClr val="0F1115"/>
                </a:solidFill>
              </a:rPr>
              <a:t>. </a:t>
            </a:r>
            <a:r>
              <a:rPr lang="en-US" err="1">
                <a:solidFill>
                  <a:srgbClr val="0F1115"/>
                </a:solidFill>
              </a:rPr>
              <a:t>Система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записывает</a:t>
            </a:r>
            <a:r>
              <a:rPr lang="en-US">
                <a:solidFill>
                  <a:srgbClr val="0F1115"/>
                </a:solidFill>
              </a:rPr>
              <a:t> в </a:t>
            </a:r>
            <a:r>
              <a:rPr lang="en-US" err="1">
                <a:solidFill>
                  <a:srgbClr val="0F1115"/>
                </a:solidFill>
              </a:rPr>
              <a:t>лог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время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оператора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тип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операции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объект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Поддерживаемые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операции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создание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удаление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переименование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открытие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закрытие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чтение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запись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работа</a:t>
            </a:r>
            <a:r>
              <a:rPr lang="en-US">
                <a:solidFill>
                  <a:srgbClr val="0F1115"/>
                </a:solidFill>
              </a:rPr>
              <a:t> с </a:t>
            </a:r>
            <a:r>
              <a:rPr lang="en-US" err="1">
                <a:solidFill>
                  <a:srgbClr val="0F1115"/>
                </a:solidFill>
              </a:rPr>
              <a:t>атрибутами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Интеграция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Поддержка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отправки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логов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сторонние</a:t>
            </a:r>
            <a:r>
              <a:rPr lang="en-US">
                <a:solidFill>
                  <a:srgbClr val="0F1115"/>
                </a:solidFill>
              </a:rPr>
              <a:t> syslog-</a:t>
            </a:r>
            <a:r>
              <a:rPr lang="en-US" err="1">
                <a:solidFill>
                  <a:srgbClr val="0F1115"/>
                </a:solidFill>
              </a:rPr>
              <a:t>серверы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br>
              <a:rPr lang="en-US"/>
            </a:br>
            <a:endParaRPr lang="en-US"/>
          </a:p>
          <a:p>
            <a:endParaRPr lang="en-US"/>
          </a:p>
          <a:p>
            <a:r>
              <a:rPr lang="en-US" err="1"/>
              <a:t>Журналы</a:t>
            </a:r>
            <a:r>
              <a:rPr lang="en-US"/>
              <a:t> </a:t>
            </a:r>
            <a:r>
              <a:rPr lang="en-US" err="1"/>
              <a:t>аудита</a:t>
            </a:r>
            <a:r>
              <a:rPr lang="en-US"/>
              <a:t> NAS </a:t>
            </a:r>
            <a:r>
              <a:rPr lang="en-US" err="1"/>
              <a:t>используются</a:t>
            </a:r>
            <a:r>
              <a:rPr lang="en-US"/>
              <a:t> в </a:t>
            </a:r>
            <a:r>
              <a:rPr lang="en-US" err="1"/>
              <a:t>сценариях</a:t>
            </a:r>
            <a:r>
              <a:rPr lang="en-US"/>
              <a:t> </a:t>
            </a:r>
            <a:r>
              <a:rPr lang="en-US" err="1"/>
              <a:t>аудита</a:t>
            </a:r>
            <a:r>
              <a:rPr lang="en-US"/>
              <a:t> </a:t>
            </a:r>
            <a:r>
              <a:rPr lang="en-US" err="1"/>
              <a:t>безопасности</a:t>
            </a:r>
            <a:r>
              <a:rPr lang="en-US"/>
              <a:t> </a:t>
            </a:r>
            <a:r>
              <a:rPr lang="en-US" err="1"/>
              <a:t>для</a:t>
            </a:r>
            <a:r>
              <a:rPr lang="en-US"/>
              <a:t> </a:t>
            </a:r>
            <a:r>
              <a:rPr lang="en-US" err="1"/>
              <a:t>отслеживания</a:t>
            </a:r>
            <a:r>
              <a:rPr lang="en-US"/>
              <a:t> </a:t>
            </a:r>
            <a:r>
              <a:rPr lang="en-US" err="1"/>
              <a:t>каждой</a:t>
            </a:r>
            <a:r>
              <a:rPr lang="en-US"/>
              <a:t> </a:t>
            </a:r>
            <a:r>
              <a:rPr lang="en-US" err="1"/>
              <a:t>файловой</a:t>
            </a:r>
            <a:r>
              <a:rPr lang="en-US"/>
              <a:t> </a:t>
            </a:r>
            <a:r>
              <a:rPr lang="en-US" err="1"/>
              <a:t>операции</a:t>
            </a:r>
            <a:r>
              <a:rPr lang="en-US"/>
              <a:t>. </a:t>
            </a:r>
            <a:r>
              <a:rPr lang="en-US" err="1"/>
              <a:t>Когда</a:t>
            </a:r>
            <a:r>
              <a:rPr lang="en-US"/>
              <a:t> </a:t>
            </a:r>
            <a:r>
              <a:rPr lang="en-US" err="1"/>
              <a:t>файл</a:t>
            </a:r>
            <a:r>
              <a:rPr lang="en-US"/>
              <a:t> </a:t>
            </a:r>
            <a:r>
              <a:rPr lang="en-US" err="1"/>
              <a:t>доступен</a:t>
            </a:r>
            <a:r>
              <a:rPr lang="en-US"/>
              <a:t>, </a:t>
            </a:r>
            <a:r>
              <a:rPr lang="en-US" err="1"/>
              <a:t>система</a:t>
            </a:r>
            <a:r>
              <a:rPr lang="en-US"/>
              <a:t> </a:t>
            </a:r>
            <a:r>
              <a:rPr lang="en-US" err="1"/>
              <a:t>записывает</a:t>
            </a:r>
            <a:r>
              <a:rPr lang="en-US"/>
              <a:t> </a:t>
            </a:r>
            <a:r>
              <a:rPr lang="en-US" err="1"/>
              <a:t>операцию</a:t>
            </a:r>
            <a:r>
              <a:rPr lang="en-US"/>
              <a:t> в </a:t>
            </a:r>
            <a:r>
              <a:rPr lang="en-US" err="1"/>
              <a:t>журналы</a:t>
            </a:r>
            <a:r>
              <a:rPr lang="en-US"/>
              <a:t> </a:t>
            </a:r>
            <a:r>
              <a:rPr lang="en-US" err="1"/>
              <a:t>аудита</a:t>
            </a:r>
            <a:r>
              <a:rPr lang="en-US"/>
              <a:t> NAS.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684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Развитие</a:t>
            </a:r>
            <a:r>
              <a:rPr lang="en-US"/>
              <a:t> </a:t>
            </a:r>
            <a:r>
              <a:rPr lang="en-US" err="1"/>
              <a:t>Интернета</a:t>
            </a:r>
            <a:r>
              <a:rPr lang="en-US"/>
              <a:t> </a:t>
            </a:r>
            <a:r>
              <a:rPr lang="en-US" err="1"/>
              <a:t>создало</a:t>
            </a:r>
            <a:r>
              <a:rPr lang="en-US"/>
              <a:t> </a:t>
            </a:r>
            <a:r>
              <a:rPr lang="en-US" err="1"/>
              <a:t>потребность</a:t>
            </a:r>
            <a:r>
              <a:rPr lang="en-US"/>
              <a:t> в </a:t>
            </a:r>
            <a:r>
              <a:rPr lang="en-US" err="1"/>
              <a:t>неструктурированном</a:t>
            </a:r>
            <a:r>
              <a:rPr lang="en-US"/>
              <a:t> </a:t>
            </a:r>
            <a:r>
              <a:rPr lang="en-US" err="1"/>
              <a:t>обмене</a:t>
            </a:r>
            <a:r>
              <a:rPr lang="en-US"/>
              <a:t> </a:t>
            </a:r>
            <a:r>
              <a:rPr lang="en-US" err="1"/>
              <a:t>данными</a:t>
            </a:r>
            <a:r>
              <a:rPr lang="en-US"/>
              <a:t>, </a:t>
            </a:r>
            <a:r>
              <a:rPr lang="en-US" err="1"/>
              <a:t>что</a:t>
            </a:r>
            <a:r>
              <a:rPr lang="en-US"/>
              <a:t> </a:t>
            </a:r>
            <a:r>
              <a:rPr lang="en-US" err="1"/>
              <a:t>привело</a:t>
            </a:r>
            <a:r>
              <a:rPr lang="en-US"/>
              <a:t> к </a:t>
            </a:r>
            <a:r>
              <a:rPr lang="en-US" err="1"/>
              <a:t>росту</a:t>
            </a:r>
            <a:r>
              <a:rPr lang="en-US"/>
              <a:t> </a:t>
            </a:r>
            <a:r>
              <a:rPr lang="en-US" err="1"/>
              <a:t>популярности</a:t>
            </a:r>
            <a:r>
              <a:rPr lang="en-US"/>
              <a:t> </a:t>
            </a:r>
            <a:r>
              <a:rPr lang="en-US" err="1"/>
              <a:t>хранилищ</a:t>
            </a:r>
            <a:r>
              <a:rPr lang="en-US"/>
              <a:t> NAS.</a:t>
            </a:r>
          </a:p>
          <a:p>
            <a:endParaRPr lang="en-US"/>
          </a:p>
          <a:p>
            <a:r>
              <a:rPr lang="en-US"/>
              <a:t>1946 - </a:t>
            </a:r>
            <a:r>
              <a:rPr lang="en-US" err="1"/>
              <a:t>Первый</a:t>
            </a:r>
            <a:r>
              <a:rPr lang="en-US"/>
              <a:t> в </a:t>
            </a:r>
            <a:r>
              <a:rPr lang="en-US" err="1"/>
              <a:t>мире</a:t>
            </a:r>
            <a:r>
              <a:rPr lang="en-US"/>
              <a:t> </a:t>
            </a:r>
            <a:r>
              <a:rPr lang="en-US" err="1"/>
              <a:t>компьютер</a:t>
            </a:r>
            <a:r>
              <a:rPr lang="en-US"/>
              <a:t>, </a:t>
            </a:r>
            <a:r>
              <a:rPr lang="en-US" err="1"/>
              <a:t>но</a:t>
            </a:r>
            <a:r>
              <a:rPr lang="en-US"/>
              <a:t> </a:t>
            </a:r>
            <a:r>
              <a:rPr lang="en-US" err="1"/>
              <a:t>без</a:t>
            </a:r>
            <a:r>
              <a:rPr lang="en-US"/>
              <a:t> </a:t>
            </a:r>
            <a:r>
              <a:rPr lang="en-US" err="1"/>
              <a:t>сети</a:t>
            </a:r>
            <a:r>
              <a:rPr lang="en-US"/>
              <a:t>.</a:t>
            </a:r>
          </a:p>
          <a:p>
            <a:endParaRPr lang="en-US"/>
          </a:p>
          <a:p>
            <a:endParaRPr lang="en-US"/>
          </a:p>
          <a:p>
            <a:r>
              <a:rPr lang="en-US" b="1" err="1">
                <a:solidFill>
                  <a:srgbClr val="0F1115"/>
                </a:solidFill>
              </a:rPr>
              <a:t>История</a:t>
            </a:r>
            <a:r>
              <a:rPr lang="en-US" b="1">
                <a:solidFill>
                  <a:srgbClr val="0F1115"/>
                </a:solidFill>
              </a:rPr>
              <a:t> NAS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Развитие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Интернета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создало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потребность</a:t>
            </a:r>
            <a:r>
              <a:rPr lang="en-US">
                <a:solidFill>
                  <a:srgbClr val="0F1115"/>
                </a:solidFill>
              </a:rPr>
              <a:t> в </a:t>
            </a:r>
            <a:r>
              <a:rPr lang="en-US" err="1">
                <a:solidFill>
                  <a:srgbClr val="0F1115"/>
                </a:solidFill>
              </a:rPr>
              <a:t>обмене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неструктурированными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данными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что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привело</a:t>
            </a:r>
            <a:r>
              <a:rPr lang="en-US">
                <a:solidFill>
                  <a:srgbClr val="0F1115"/>
                </a:solidFill>
              </a:rPr>
              <a:t> к </a:t>
            </a:r>
            <a:r>
              <a:rPr lang="en-US" err="1">
                <a:solidFill>
                  <a:srgbClr val="0F1115"/>
                </a:solidFill>
              </a:rPr>
              <a:t>популярности</a:t>
            </a:r>
            <a:r>
              <a:rPr lang="en-US">
                <a:solidFill>
                  <a:srgbClr val="0F1115"/>
                </a:solidFill>
              </a:rPr>
              <a:t> NAS-</a:t>
            </a:r>
            <a:r>
              <a:rPr lang="en-US" err="1">
                <a:solidFill>
                  <a:srgbClr val="0F1115"/>
                </a:solidFill>
              </a:rPr>
              <a:t>хранилищ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Хронология</a:t>
            </a:r>
            <a:r>
              <a:rPr lang="en-US" b="1">
                <a:solidFill>
                  <a:srgbClr val="0F1115"/>
                </a:solidFill>
              </a:rPr>
              <a:t>: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>
                <a:solidFill>
                  <a:srgbClr val="0F1115"/>
                </a:solidFill>
              </a:rPr>
              <a:t>1946 — </a:t>
            </a:r>
            <a:r>
              <a:rPr lang="en-US" err="1">
                <a:solidFill>
                  <a:srgbClr val="0F1115"/>
                </a:solidFill>
              </a:rPr>
              <a:t>Первый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компьютер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без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сети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>
                <a:solidFill>
                  <a:srgbClr val="0F1115"/>
                </a:solidFill>
              </a:rPr>
              <a:t>1974 — </a:t>
            </a:r>
            <a:r>
              <a:rPr lang="en-US" err="1">
                <a:solidFill>
                  <a:srgbClr val="0F1115"/>
                </a:solidFill>
              </a:rPr>
              <a:t>Изобретение</a:t>
            </a:r>
            <a:r>
              <a:rPr lang="en-US">
                <a:solidFill>
                  <a:srgbClr val="0F1115"/>
                </a:solidFill>
              </a:rPr>
              <a:t> TCP/IP.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>
                <a:solidFill>
                  <a:srgbClr val="0F1115"/>
                </a:solidFill>
              </a:rPr>
              <a:t>1979 — </a:t>
            </a:r>
            <a:r>
              <a:rPr lang="en-US" err="1">
                <a:solidFill>
                  <a:srgbClr val="0F1115"/>
                </a:solidFill>
              </a:rPr>
              <a:t>Первый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обмен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файлами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без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носителей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>
                <a:solidFill>
                  <a:srgbClr val="0F1115"/>
                </a:solidFill>
              </a:rPr>
              <a:t>1984 — </a:t>
            </a:r>
            <a:r>
              <a:rPr lang="en-US" err="1">
                <a:solidFill>
                  <a:srgbClr val="0F1115"/>
                </a:solidFill>
              </a:rPr>
              <a:t>Общие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сетевые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серверы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>
                <a:solidFill>
                  <a:srgbClr val="0F1115"/>
                </a:solidFill>
              </a:rPr>
              <a:t>1990 — </a:t>
            </a:r>
            <a:r>
              <a:rPr lang="en-US" err="1">
                <a:solidFill>
                  <a:srgbClr val="0F1115"/>
                </a:solidFill>
              </a:rPr>
              <a:t>Коммерциализация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Интернета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Эволюция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носителей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от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медиа-шеринга</a:t>
            </a:r>
            <a:r>
              <a:rPr lang="en-US">
                <a:solidFill>
                  <a:srgbClr val="0F1115"/>
                </a:solidFill>
              </a:rPr>
              <a:t> к </a:t>
            </a:r>
            <a:r>
              <a:rPr lang="en-US" err="1">
                <a:solidFill>
                  <a:srgbClr val="0F1115"/>
                </a:solidFill>
              </a:rPr>
              <a:t>файловым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серверам</a:t>
            </a:r>
            <a:r>
              <a:rPr lang="en-US">
                <a:solidFill>
                  <a:srgbClr val="0F1115"/>
                </a:solidFill>
              </a:rPr>
              <a:t> и NAS.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1974 - </a:t>
            </a:r>
            <a:r>
              <a:rPr lang="en-US" err="1"/>
              <a:t>Изобретение</a:t>
            </a:r>
            <a:r>
              <a:rPr lang="en-US"/>
              <a:t> TCP/IP. </a:t>
            </a:r>
          </a:p>
          <a:p>
            <a:r>
              <a:rPr lang="en-US"/>
              <a:t>1979 - </a:t>
            </a:r>
            <a:r>
              <a:rPr lang="en-US" err="1"/>
              <a:t>Университет</a:t>
            </a:r>
            <a:r>
              <a:rPr lang="en-US"/>
              <a:t> </a:t>
            </a:r>
            <a:r>
              <a:rPr lang="en-US" err="1"/>
              <a:t>Дьюка</a:t>
            </a:r>
            <a:r>
              <a:rPr lang="en-US"/>
              <a:t> </a:t>
            </a:r>
            <a:r>
              <a:rPr lang="en-US" err="1"/>
              <a:t>впервые</a:t>
            </a:r>
            <a:r>
              <a:rPr lang="en-US"/>
              <a:t> </a:t>
            </a:r>
            <a:r>
              <a:rPr lang="en-US" err="1"/>
              <a:t>реализовал</a:t>
            </a:r>
            <a:r>
              <a:rPr lang="en-US"/>
              <a:t> </a:t>
            </a:r>
            <a:r>
              <a:rPr lang="en-US" err="1"/>
              <a:t>обмен</a:t>
            </a:r>
            <a:r>
              <a:rPr lang="en-US"/>
              <a:t> </a:t>
            </a:r>
            <a:r>
              <a:rPr lang="en-US" err="1"/>
              <a:t>файлами</a:t>
            </a:r>
            <a:r>
              <a:rPr lang="en-US"/>
              <a:t> </a:t>
            </a:r>
            <a:r>
              <a:rPr lang="en-US" err="1"/>
              <a:t>без</a:t>
            </a:r>
            <a:r>
              <a:rPr lang="en-US"/>
              <a:t> </a:t>
            </a:r>
            <a:r>
              <a:rPr lang="en-US" err="1"/>
              <a:t>носителей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/>
              <a:t>1984 - </a:t>
            </a:r>
            <a:r>
              <a:rPr lang="en-US" err="1"/>
              <a:t>Совместное</a:t>
            </a:r>
            <a:r>
              <a:rPr lang="en-US"/>
              <a:t> </a:t>
            </a:r>
            <a:r>
              <a:rPr lang="en-US" err="1"/>
              <a:t>использование</a:t>
            </a:r>
            <a:r>
              <a:rPr lang="en-US"/>
              <a:t> </a:t>
            </a:r>
            <a:r>
              <a:rPr lang="en-US" err="1"/>
              <a:t>сетевых</a:t>
            </a:r>
            <a:r>
              <a:rPr lang="en-US"/>
              <a:t> </a:t>
            </a:r>
            <a:r>
              <a:rPr lang="en-US" err="1"/>
              <a:t>серверов</a:t>
            </a:r>
            <a:r>
              <a:rPr lang="en-US"/>
              <a:t> </a:t>
            </a:r>
            <a:r>
              <a:rPr lang="en-US" err="1"/>
              <a:t>достигнуто</a:t>
            </a:r>
            <a:r>
              <a:rPr lang="en-US"/>
              <a:t> IBM, Novell, Microsoft и 3Com.</a:t>
            </a:r>
          </a:p>
          <a:p>
            <a:endParaRPr lang="en-US"/>
          </a:p>
          <a:p>
            <a:r>
              <a:rPr lang="en-US"/>
              <a:t>1990 - </a:t>
            </a:r>
            <a:r>
              <a:rPr lang="en-US" err="1"/>
              <a:t>Интернет</a:t>
            </a:r>
            <a:r>
              <a:rPr lang="en-US"/>
              <a:t> </a:t>
            </a:r>
            <a:r>
              <a:rPr lang="en-US" err="1"/>
              <a:t>соединил</a:t>
            </a:r>
            <a:r>
              <a:rPr lang="en-US"/>
              <a:t> </a:t>
            </a:r>
            <a:r>
              <a:rPr lang="en-US" err="1"/>
              <a:t>коммерческие</a:t>
            </a:r>
            <a:r>
              <a:rPr lang="en-US"/>
              <a:t> и </a:t>
            </a:r>
            <a:r>
              <a:rPr lang="en-US" err="1"/>
              <a:t>корпоративные</a:t>
            </a:r>
            <a:r>
              <a:rPr lang="en-US"/>
              <a:t> </a:t>
            </a:r>
            <a:r>
              <a:rPr lang="en-US" err="1"/>
              <a:t>сети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1123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rgbClr val="0F1115"/>
                </a:solidFill>
              </a:rPr>
              <a:t> </a:t>
            </a:r>
            <a:r>
              <a:rPr lang="en-US" b="1" err="1">
                <a:solidFill>
                  <a:srgbClr val="0F1115"/>
                </a:solidFill>
              </a:rPr>
              <a:t>Мультитенантность</a:t>
            </a:r>
            <a:endParaRPr lang="ru-RU" err="1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b="1" err="1">
                <a:solidFill>
                  <a:srgbClr val="0F1115"/>
                </a:solidFill>
              </a:rPr>
              <a:t>Проблема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Совместное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использование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физического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хранилища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разными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предприятиями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или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пользователями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создает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риски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безопасности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увеличивает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затраты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управление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Решение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Мультитенантность</a:t>
            </a:r>
            <a:r>
              <a:rPr lang="en-US">
                <a:solidFill>
                  <a:srgbClr val="0F1115"/>
                </a:solidFill>
              </a:rPr>
              <a:t>. </a:t>
            </a:r>
            <a:r>
              <a:rPr lang="en-US" err="1">
                <a:solidFill>
                  <a:srgbClr val="0F1115"/>
                </a:solidFill>
              </a:rPr>
              <a:t>Каждый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тенант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получает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независимые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службы</a:t>
            </a:r>
            <a:r>
              <a:rPr lang="en-US">
                <a:solidFill>
                  <a:srgbClr val="0F1115"/>
                </a:solidFill>
              </a:rPr>
              <a:t> NAS: </a:t>
            </a:r>
            <a:r>
              <a:rPr lang="en-US" err="1">
                <a:solidFill>
                  <a:srgbClr val="0F1115"/>
                </a:solidFill>
              </a:rPr>
              <a:t>доменные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службы</a:t>
            </a:r>
            <a:r>
              <a:rPr lang="en-US">
                <a:solidFill>
                  <a:srgbClr val="0F1115"/>
                </a:solidFill>
              </a:rPr>
              <a:t> (AD, LDAP, NIS), CIFS, NFS, NDMP. </a:t>
            </a:r>
            <a:r>
              <a:rPr lang="en-US" err="1">
                <a:solidFill>
                  <a:srgbClr val="0F1115"/>
                </a:solidFill>
              </a:rPr>
              <a:t>Каждую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службу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можно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включать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отключать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отдельно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err="1"/>
              <a:t>Болевые</a:t>
            </a:r>
            <a:r>
              <a:rPr lang="en-US"/>
              <a:t> </a:t>
            </a:r>
            <a:r>
              <a:rPr lang="en-US" err="1"/>
              <a:t>точки</a:t>
            </a:r>
            <a:endParaRPr lang="ru-RU"/>
          </a:p>
          <a:p>
            <a:endParaRPr lang="en-US"/>
          </a:p>
          <a:p>
            <a:r>
              <a:rPr lang="en-US"/>
              <a:t>• </a:t>
            </a:r>
            <a:r>
              <a:rPr lang="en-US" err="1"/>
              <a:t>Проблемы</a:t>
            </a:r>
            <a:r>
              <a:rPr lang="en-US"/>
              <a:t> </a:t>
            </a:r>
            <a:r>
              <a:rPr lang="en-US" err="1"/>
              <a:t>безопасности</a:t>
            </a:r>
            <a:r>
              <a:rPr lang="en-US"/>
              <a:t> </a:t>
            </a:r>
            <a:r>
              <a:rPr lang="en-US" err="1"/>
              <a:t>возникают</a:t>
            </a:r>
            <a:r>
              <a:rPr lang="en-US"/>
              <a:t>, </a:t>
            </a:r>
            <a:r>
              <a:rPr lang="en-US" err="1"/>
              <a:t>когда</a:t>
            </a:r>
            <a:r>
              <a:rPr lang="en-US"/>
              <a:t> </a:t>
            </a:r>
            <a:r>
              <a:rPr lang="en-US" err="1"/>
              <a:t>предприятия</a:t>
            </a:r>
            <a:r>
              <a:rPr lang="en-US"/>
              <a:t> </a:t>
            </a:r>
            <a:r>
              <a:rPr lang="en-US" err="1"/>
              <a:t>или</a:t>
            </a:r>
            <a:r>
              <a:rPr lang="en-US"/>
              <a:t> </a:t>
            </a:r>
            <a:r>
              <a:rPr lang="en-US" err="1"/>
              <a:t>пользователи</a:t>
            </a:r>
            <a:r>
              <a:rPr lang="en-US"/>
              <a:t> </a:t>
            </a:r>
            <a:r>
              <a:rPr lang="en-US" err="1"/>
              <a:t>используют</a:t>
            </a:r>
            <a:r>
              <a:rPr lang="en-US"/>
              <a:t> </a:t>
            </a:r>
            <a:r>
              <a:rPr lang="en-US" err="1"/>
              <a:t>одно</a:t>
            </a:r>
            <a:r>
              <a:rPr lang="en-US"/>
              <a:t> и </a:t>
            </a:r>
            <a:r>
              <a:rPr lang="en-US" err="1"/>
              <a:t>то</a:t>
            </a:r>
            <a:r>
              <a:rPr lang="en-US"/>
              <a:t> </a:t>
            </a:r>
            <a:r>
              <a:rPr lang="en-US" err="1"/>
              <a:t>же</a:t>
            </a:r>
            <a:r>
              <a:rPr lang="en-US"/>
              <a:t> </a:t>
            </a:r>
            <a:r>
              <a:rPr lang="en-US" err="1"/>
              <a:t>физическое</a:t>
            </a:r>
            <a:r>
              <a:rPr lang="en-US"/>
              <a:t> </a:t>
            </a:r>
            <a:r>
              <a:rPr lang="en-US" err="1"/>
              <a:t>устройство</a:t>
            </a:r>
            <a:r>
              <a:rPr lang="en-US"/>
              <a:t> </a:t>
            </a:r>
            <a:r>
              <a:rPr lang="en-US" err="1"/>
              <a:t>хранения</a:t>
            </a:r>
            <a:r>
              <a:rPr lang="en-US"/>
              <a:t> </a:t>
            </a:r>
            <a:r>
              <a:rPr lang="en-US" err="1"/>
              <a:t>данных</a:t>
            </a:r>
            <a:r>
              <a:rPr lang="en-US"/>
              <a:t> и </a:t>
            </a:r>
            <a:r>
              <a:rPr lang="en-US" err="1"/>
              <a:t>получают</a:t>
            </a:r>
            <a:r>
              <a:rPr lang="en-US"/>
              <a:t> </a:t>
            </a:r>
            <a:r>
              <a:rPr lang="en-US" err="1"/>
              <a:t>доступ</a:t>
            </a:r>
            <a:r>
              <a:rPr lang="en-US"/>
              <a:t> к </a:t>
            </a:r>
            <a:r>
              <a:rPr lang="en-US" err="1"/>
              <a:t>логическим</a:t>
            </a:r>
            <a:r>
              <a:rPr lang="en-US"/>
              <a:t> </a:t>
            </a:r>
            <a:r>
              <a:rPr lang="en-US" err="1"/>
              <a:t>ресурсам</a:t>
            </a:r>
            <a:r>
              <a:rPr lang="en-US"/>
              <a:t> </a:t>
            </a:r>
            <a:r>
              <a:rPr lang="en-US" err="1"/>
              <a:t>друг</a:t>
            </a:r>
            <a:r>
              <a:rPr lang="en-US"/>
              <a:t> </a:t>
            </a:r>
            <a:r>
              <a:rPr lang="en-US" err="1"/>
              <a:t>друга</a:t>
            </a:r>
            <a:r>
              <a:rPr lang="en-US"/>
              <a:t> </a:t>
            </a:r>
            <a:r>
              <a:rPr lang="en-US" err="1"/>
              <a:t>или</a:t>
            </a:r>
            <a:r>
              <a:rPr lang="en-US"/>
              <a:t> </a:t>
            </a:r>
            <a:r>
              <a:rPr lang="en-US" err="1"/>
              <a:t>вмешиваются</a:t>
            </a:r>
            <a:r>
              <a:rPr lang="en-US"/>
              <a:t> в </a:t>
            </a:r>
            <a:r>
              <a:rPr lang="en-US" err="1"/>
              <a:t>них</a:t>
            </a:r>
            <a:r>
              <a:rPr lang="en-US"/>
              <a:t>.</a:t>
            </a:r>
            <a:endParaRPr lang="ru-RU"/>
          </a:p>
          <a:p>
            <a:endParaRPr lang="en-US"/>
          </a:p>
          <a:p>
            <a:r>
              <a:rPr lang="en-US"/>
              <a:t>• </a:t>
            </a:r>
            <a:r>
              <a:rPr lang="en-US" err="1"/>
              <a:t>Поставщики</a:t>
            </a:r>
            <a:r>
              <a:rPr lang="en-US"/>
              <a:t> ИТ-</a:t>
            </a:r>
            <a:r>
              <a:rPr lang="en-US" err="1"/>
              <a:t>услуг</a:t>
            </a:r>
            <a:r>
              <a:rPr lang="en-US"/>
              <a:t> </a:t>
            </a:r>
            <a:r>
              <a:rPr lang="en-US" err="1"/>
              <a:t>должны</a:t>
            </a:r>
            <a:r>
              <a:rPr lang="en-US"/>
              <a:t> </a:t>
            </a:r>
            <a:r>
              <a:rPr lang="en-US" err="1"/>
              <a:t>нести</a:t>
            </a:r>
            <a:r>
              <a:rPr lang="en-US"/>
              <a:t> </a:t>
            </a:r>
            <a:r>
              <a:rPr lang="en-US" err="1"/>
              <a:t>дополнительные</a:t>
            </a:r>
            <a:r>
              <a:rPr lang="en-US"/>
              <a:t> </a:t>
            </a:r>
            <a:r>
              <a:rPr lang="en-US" err="1"/>
              <a:t>расходы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управление</a:t>
            </a:r>
            <a:r>
              <a:rPr lang="en-US"/>
              <a:t> </a:t>
            </a:r>
            <a:r>
              <a:rPr lang="en-US" err="1"/>
              <a:t>пользователями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 err="1"/>
              <a:t>Каждый</a:t>
            </a:r>
            <a:r>
              <a:rPr lang="en-US"/>
              <a:t> </a:t>
            </a:r>
            <a:r>
              <a:rPr lang="en-US" err="1"/>
              <a:t>арендатор</a:t>
            </a:r>
            <a:r>
              <a:rPr lang="en-US"/>
              <a:t> </a:t>
            </a:r>
            <a:r>
              <a:rPr lang="en-US" err="1"/>
              <a:t>имеет</a:t>
            </a:r>
            <a:r>
              <a:rPr lang="en-US"/>
              <a:t> </a:t>
            </a:r>
            <a:r>
              <a:rPr lang="en-US" err="1"/>
              <a:t>независимые</a:t>
            </a:r>
            <a:r>
              <a:rPr lang="en-US"/>
              <a:t> </a:t>
            </a:r>
            <a:r>
              <a:rPr lang="en-US" err="1"/>
              <a:t>службы</a:t>
            </a:r>
            <a:r>
              <a:rPr lang="en-US"/>
              <a:t> </a:t>
            </a:r>
            <a:r>
              <a:rPr lang="en-US" err="1"/>
              <a:t>протокола</a:t>
            </a:r>
            <a:r>
              <a:rPr lang="en-US"/>
              <a:t> NAS, </a:t>
            </a:r>
            <a:r>
              <a:rPr lang="en-US" err="1"/>
              <a:t>включая</a:t>
            </a:r>
            <a:r>
              <a:rPr lang="en-US"/>
              <a:t>:</a:t>
            </a:r>
          </a:p>
          <a:p>
            <a:endParaRPr lang="en-US"/>
          </a:p>
          <a:p>
            <a:r>
              <a:rPr lang="en-US"/>
              <a:t>1. </a:t>
            </a:r>
            <a:r>
              <a:rPr lang="en-US" err="1"/>
              <a:t>Служба</a:t>
            </a:r>
            <a:r>
              <a:rPr lang="en-US"/>
              <a:t> </a:t>
            </a:r>
            <a:r>
              <a:rPr lang="en-US" err="1"/>
              <a:t>домена</a:t>
            </a:r>
            <a:r>
              <a:rPr lang="en-US"/>
              <a:t> (AD, LDAP и NIS)</a:t>
            </a:r>
          </a:p>
          <a:p>
            <a:r>
              <a:rPr lang="en-US"/>
              <a:t>2. </a:t>
            </a:r>
            <a:r>
              <a:rPr lang="en-US" err="1"/>
              <a:t>Служба</a:t>
            </a:r>
            <a:r>
              <a:rPr lang="en-US"/>
              <a:t> CIFS</a:t>
            </a:r>
          </a:p>
          <a:p>
            <a:r>
              <a:rPr lang="en-US"/>
              <a:t>3. </a:t>
            </a:r>
            <a:r>
              <a:rPr lang="en-US" err="1"/>
              <a:t>Служба</a:t>
            </a:r>
            <a:r>
              <a:rPr lang="en-US"/>
              <a:t> NFS</a:t>
            </a:r>
          </a:p>
          <a:p>
            <a:r>
              <a:rPr lang="en-US"/>
              <a:t>4. </a:t>
            </a:r>
            <a:r>
              <a:rPr lang="en-US" err="1"/>
              <a:t>Служба</a:t>
            </a:r>
            <a:r>
              <a:rPr lang="en-US"/>
              <a:t> NDMP</a:t>
            </a:r>
          </a:p>
          <a:p>
            <a:endParaRPr lang="en-US"/>
          </a:p>
          <a:p>
            <a:r>
              <a:rPr lang="en-US" err="1"/>
              <a:t>Каждая</a:t>
            </a:r>
            <a:r>
              <a:rPr lang="en-US"/>
              <a:t> </a:t>
            </a:r>
            <a:r>
              <a:rPr lang="en-US" err="1"/>
              <a:t>служба</a:t>
            </a:r>
            <a:r>
              <a:rPr lang="en-US"/>
              <a:t> </a:t>
            </a:r>
            <a:r>
              <a:rPr lang="en-US" err="1"/>
              <a:t>может</a:t>
            </a:r>
            <a:r>
              <a:rPr lang="en-US"/>
              <a:t> </a:t>
            </a:r>
            <a:r>
              <a:rPr lang="en-US" err="1"/>
              <a:t>быть</a:t>
            </a:r>
            <a:r>
              <a:rPr lang="en-US"/>
              <a:t> </a:t>
            </a:r>
            <a:r>
              <a:rPr lang="en-US" err="1"/>
              <a:t>отключена</a:t>
            </a:r>
            <a:r>
              <a:rPr lang="en-US"/>
              <a:t> и </a:t>
            </a:r>
            <a:r>
              <a:rPr lang="en-US" err="1"/>
              <a:t>включена</a:t>
            </a:r>
            <a:r>
              <a:rPr lang="en-US"/>
              <a:t> </a:t>
            </a:r>
            <a:r>
              <a:rPr lang="en-US" err="1"/>
              <a:t>отдельно</a:t>
            </a:r>
            <a:r>
              <a:rPr lang="en-US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0969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Многопротокольный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доступ</a:t>
            </a:r>
            <a:endParaRPr lang="ru-RU" err="1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Многопротокольный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доступ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позволяет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клиентам</a:t>
            </a:r>
            <a:r>
              <a:rPr lang="en-US">
                <a:solidFill>
                  <a:srgbClr val="0F1115"/>
                </a:solidFill>
              </a:rPr>
              <a:t> Windows, Linux и Unix </a:t>
            </a:r>
            <a:r>
              <a:rPr lang="en-US" err="1">
                <a:solidFill>
                  <a:srgbClr val="0F1115"/>
                </a:solidFill>
              </a:rPr>
              <a:t>одновременно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обращаться</a:t>
            </a:r>
            <a:r>
              <a:rPr lang="en-US">
                <a:solidFill>
                  <a:srgbClr val="0F1115"/>
                </a:solidFill>
              </a:rPr>
              <a:t> к </a:t>
            </a:r>
            <a:r>
              <a:rPr lang="en-US" err="1">
                <a:solidFill>
                  <a:srgbClr val="0F1115"/>
                </a:solidFill>
              </a:rPr>
              <a:t>одной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той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же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директории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или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файлу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Сложность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Обеспечение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безопасности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согласованности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прав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доступа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Сравнение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моделей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безопасности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SMB </a:t>
            </a:r>
            <a:r>
              <a:rPr lang="en-US" err="1">
                <a:solidFill>
                  <a:srgbClr val="0F1115"/>
                </a:solidFill>
              </a:rPr>
              <a:t>использует</a:t>
            </a:r>
            <a:r>
              <a:rPr lang="en-US">
                <a:solidFill>
                  <a:srgbClr val="0F1115"/>
                </a:solidFill>
              </a:rPr>
              <a:t> NT ACL и </a:t>
            </a:r>
            <a:r>
              <a:rPr lang="en-US" err="1">
                <a:solidFill>
                  <a:srgbClr val="0F1115"/>
                </a:solidFill>
              </a:rPr>
              <a:t>аутентификацию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через</a:t>
            </a:r>
            <a:r>
              <a:rPr lang="en-US">
                <a:solidFill>
                  <a:srgbClr val="0F1115"/>
                </a:solidFill>
              </a:rPr>
              <a:t> AD. NFS </a:t>
            </a:r>
            <a:r>
              <a:rPr lang="en-US" err="1">
                <a:solidFill>
                  <a:srgbClr val="0F1115"/>
                </a:solidFill>
              </a:rPr>
              <a:t>использует</a:t>
            </a:r>
            <a:r>
              <a:rPr lang="en-US">
                <a:solidFill>
                  <a:srgbClr val="0F1115"/>
                </a:solidFill>
              </a:rPr>
              <a:t> UNIX mode/NFSv4 ACL и </a:t>
            </a:r>
            <a:r>
              <a:rPr lang="en-US" err="1">
                <a:solidFill>
                  <a:srgbClr val="0F1115"/>
                </a:solidFill>
              </a:rPr>
              <a:t>аутентификацию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через</a:t>
            </a:r>
            <a:r>
              <a:rPr lang="en-US">
                <a:solidFill>
                  <a:srgbClr val="0F1115"/>
                </a:solidFill>
              </a:rPr>
              <a:t> NIS/LDAP.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Блокировки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файлов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Решаются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уровне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системы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хранения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endParaRPr lang="en-US"/>
          </a:p>
          <a:p>
            <a:endParaRPr lang="en-US"/>
          </a:p>
          <a:p>
            <a:r>
              <a:rPr lang="en-US" err="1"/>
              <a:t>Многопротокольный</a:t>
            </a:r>
            <a:r>
              <a:rPr lang="en-US"/>
              <a:t> </a:t>
            </a:r>
            <a:r>
              <a:rPr lang="en-US" err="1"/>
              <a:t>доступ</a:t>
            </a:r>
            <a:r>
              <a:rPr lang="en-US"/>
              <a:t> </a:t>
            </a:r>
            <a:r>
              <a:rPr lang="en-US" err="1"/>
              <a:t>позволяет</a:t>
            </a:r>
            <a:r>
              <a:rPr lang="en-US"/>
              <a:t> </a:t>
            </a:r>
            <a:r>
              <a:rPr lang="en-US" err="1"/>
              <a:t>клиентам</a:t>
            </a:r>
            <a:r>
              <a:rPr lang="en-US"/>
              <a:t> Windows, Linux и Unix </a:t>
            </a:r>
            <a:r>
              <a:rPr lang="en-US" err="1"/>
              <a:t>получать</a:t>
            </a:r>
            <a:r>
              <a:rPr lang="en-US"/>
              <a:t> </a:t>
            </a:r>
            <a:r>
              <a:rPr lang="en-US" err="1"/>
              <a:t>доступ</a:t>
            </a:r>
            <a:r>
              <a:rPr lang="en-US"/>
              <a:t> к </a:t>
            </a:r>
            <a:r>
              <a:rPr lang="en-US" err="1"/>
              <a:t>одному</a:t>
            </a:r>
            <a:r>
              <a:rPr lang="en-US"/>
              <a:t> и </a:t>
            </a:r>
            <a:r>
              <a:rPr lang="en-US" err="1"/>
              <a:t>тому</a:t>
            </a:r>
            <a:r>
              <a:rPr lang="en-US"/>
              <a:t> </a:t>
            </a:r>
            <a:r>
              <a:rPr lang="en-US" err="1"/>
              <a:t>же</a:t>
            </a:r>
            <a:r>
              <a:rPr lang="en-US"/>
              <a:t> </a:t>
            </a:r>
            <a:r>
              <a:rPr lang="en-US" err="1"/>
              <a:t>каталогу</a:t>
            </a:r>
            <a:r>
              <a:rPr lang="en-US"/>
              <a:t> </a:t>
            </a:r>
            <a:r>
              <a:rPr lang="en-US" err="1"/>
              <a:t>или</a:t>
            </a:r>
            <a:r>
              <a:rPr lang="en-US"/>
              <a:t> </a:t>
            </a:r>
            <a:r>
              <a:rPr lang="en-US" err="1"/>
              <a:t>файлу</a:t>
            </a:r>
            <a:r>
              <a:rPr lang="en-US"/>
              <a:t> </a:t>
            </a:r>
            <a:r>
              <a:rPr lang="en-US" err="1"/>
              <a:t>одновременно</a:t>
            </a:r>
            <a:r>
              <a:rPr lang="en-US"/>
              <a:t>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9733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Общий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доступ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по</a:t>
            </a:r>
            <a:r>
              <a:rPr lang="en-US" b="1">
                <a:solidFill>
                  <a:srgbClr val="0F1115"/>
                </a:solidFill>
              </a:rPr>
              <a:t> нескольким протоколам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b="1" err="1">
                <a:solidFill>
                  <a:srgbClr val="0F1115"/>
                </a:solidFill>
              </a:rPr>
              <a:t>Сценарий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применения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Файловый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обмен</a:t>
            </a:r>
            <a:r>
              <a:rPr lang="en-US">
                <a:solidFill>
                  <a:srgbClr val="0F1115"/>
                </a:solidFill>
              </a:rPr>
              <a:t> в </a:t>
            </a:r>
            <a:r>
              <a:rPr lang="en-US" err="1">
                <a:solidFill>
                  <a:srgbClr val="0F1115"/>
                </a:solidFill>
              </a:rPr>
              <a:t>офисе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предприятия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Описание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Клиенты</a:t>
            </a:r>
            <a:r>
              <a:rPr lang="en-US">
                <a:solidFill>
                  <a:srgbClr val="0F1115"/>
                </a:solidFill>
              </a:rPr>
              <a:t> Mac, Windows и Linux </a:t>
            </a:r>
            <a:r>
              <a:rPr lang="en-US" err="1">
                <a:solidFill>
                  <a:srgbClr val="0F1115"/>
                </a:solidFill>
              </a:rPr>
              <a:t>получают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доступ</a:t>
            </a:r>
            <a:r>
              <a:rPr lang="en-US">
                <a:solidFill>
                  <a:srgbClr val="0F1115"/>
                </a:solidFill>
              </a:rPr>
              <a:t> к </a:t>
            </a:r>
            <a:r>
              <a:rPr lang="en-US" err="1">
                <a:solidFill>
                  <a:srgbClr val="0F1115"/>
                </a:solidFill>
              </a:rPr>
              <a:t>общим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ресурсам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</a:t>
            </a:r>
            <a:r>
              <a:rPr lang="en-US">
                <a:solidFill>
                  <a:srgbClr val="0F1115"/>
                </a:solidFill>
              </a:rPr>
              <a:t> NAS </a:t>
            </a:r>
            <a:r>
              <a:rPr lang="en-US" err="1">
                <a:solidFill>
                  <a:srgbClr val="0F1115"/>
                </a:solidFill>
              </a:rPr>
              <a:t>по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протоколам</a:t>
            </a:r>
            <a:r>
              <a:rPr lang="en-US">
                <a:solidFill>
                  <a:srgbClr val="0F1115"/>
                </a:solidFill>
              </a:rPr>
              <a:t> SMB и NFS. </a:t>
            </a:r>
            <a:r>
              <a:rPr lang="en-US" err="1">
                <a:solidFill>
                  <a:srgbClr val="0F1115"/>
                </a:solidFill>
              </a:rPr>
              <a:t>Аутентификация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осуществляется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через</a:t>
            </a:r>
            <a:r>
              <a:rPr lang="en-US">
                <a:solidFill>
                  <a:srgbClr val="0F1115"/>
                </a:solidFill>
              </a:rPr>
              <a:t> LDAP/NIS </a:t>
            </a:r>
            <a:r>
              <a:rPr lang="en-US" err="1">
                <a:solidFill>
                  <a:srgbClr val="0F1115"/>
                </a:solidFill>
              </a:rPr>
              <a:t>сервер</a:t>
            </a:r>
            <a:r>
              <a:rPr lang="en-US">
                <a:solidFill>
                  <a:srgbClr val="0F1115"/>
                </a:solidFill>
              </a:rPr>
              <a:t>. </a:t>
            </a:r>
            <a:r>
              <a:rPr lang="en-US" err="1">
                <a:solidFill>
                  <a:srgbClr val="0F1115"/>
                </a:solidFill>
              </a:rPr>
              <a:t>Управление</a:t>
            </a:r>
            <a:r>
              <a:rPr lang="en-US">
                <a:solidFill>
                  <a:srgbClr val="0F1115"/>
                </a:solidFill>
              </a:rPr>
              <a:t> — </a:t>
            </a:r>
            <a:r>
              <a:rPr lang="en-US" err="1">
                <a:solidFill>
                  <a:srgbClr val="0F1115"/>
                </a:solidFill>
              </a:rPr>
              <a:t>через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DeviceManager</a:t>
            </a:r>
            <a:r>
              <a:rPr lang="en-US">
                <a:solidFill>
                  <a:srgbClr val="0F1115"/>
                </a:solidFill>
              </a:rPr>
              <a:t>, MMC, PowerShell.</a:t>
            </a:r>
            <a:endParaRPr lang="ru-RU"/>
          </a:p>
          <a:p>
            <a:br>
              <a:rPr lang="en-US"/>
            </a:b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4330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Содержание</a:t>
            </a:r>
            <a:r>
              <a:rPr lang="en-US" b="1">
                <a:solidFill>
                  <a:srgbClr val="0F1115"/>
                </a:solidFill>
              </a:rPr>
              <a:t> (</a:t>
            </a:r>
            <a:r>
              <a:rPr lang="en-US" b="1" err="1">
                <a:solidFill>
                  <a:srgbClr val="0F1115"/>
                </a:solidFill>
              </a:rPr>
              <a:t>Раздел</a:t>
            </a:r>
            <a:r>
              <a:rPr lang="en-US" b="1">
                <a:solidFill>
                  <a:srgbClr val="0F1115"/>
                </a:solidFill>
              </a:rPr>
              <a:t> 3)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Переходим</a:t>
            </a:r>
            <a:r>
              <a:rPr lang="en-US">
                <a:solidFill>
                  <a:srgbClr val="0F1115"/>
                </a:solidFill>
              </a:rPr>
              <a:t> к </a:t>
            </a:r>
            <a:r>
              <a:rPr lang="en-US" err="1">
                <a:solidFill>
                  <a:srgbClr val="0F1115"/>
                </a:solidFill>
              </a:rPr>
              <a:t>третьему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разделу</a:t>
            </a:r>
            <a:r>
              <a:rPr lang="en-US">
                <a:solidFill>
                  <a:srgbClr val="0F1115"/>
                </a:solidFill>
              </a:rPr>
              <a:t>: </a:t>
            </a:r>
            <a:r>
              <a:rPr lang="en-US" err="1">
                <a:solidFill>
                  <a:srgbClr val="0F1115"/>
                </a:solidFill>
              </a:rPr>
              <a:t>Продукты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5533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Централизованное</a:t>
            </a:r>
            <a:r>
              <a:rPr lang="en-US" b="1">
                <a:solidFill>
                  <a:srgbClr val="0F1115"/>
                </a:solidFill>
              </a:rPr>
              <a:t> NAS: </a:t>
            </a:r>
            <a:r>
              <a:rPr lang="en-US" b="1" err="1">
                <a:solidFill>
                  <a:srgbClr val="0F1115"/>
                </a:solidFill>
              </a:rPr>
              <a:t>OceanStor</a:t>
            </a:r>
            <a:r>
              <a:rPr lang="en-US" b="1">
                <a:solidFill>
                  <a:srgbClr val="0F1115"/>
                </a:solidFill>
              </a:rPr>
              <a:t> Dorado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OceanStor</a:t>
            </a:r>
            <a:r>
              <a:rPr lang="en-US">
                <a:solidFill>
                  <a:srgbClr val="0F1115"/>
                </a:solidFill>
              </a:rPr>
              <a:t> Dorado — </a:t>
            </a:r>
            <a:r>
              <a:rPr lang="en-US" err="1">
                <a:solidFill>
                  <a:srgbClr val="0F1115"/>
                </a:solidFill>
              </a:rPr>
              <a:t>это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флэш-хранилище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объединяющее</a:t>
            </a:r>
            <a:r>
              <a:rPr lang="en-US">
                <a:solidFill>
                  <a:srgbClr val="0F1115"/>
                </a:solidFill>
              </a:rPr>
              <a:t> SAN и NAS. </a:t>
            </a:r>
            <a:r>
              <a:rPr lang="en-US" err="1">
                <a:solidFill>
                  <a:srgbClr val="0F1115"/>
                </a:solidFill>
              </a:rPr>
              <a:t>Лидер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стабильности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производительности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эффективности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Линейка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продуктов</a:t>
            </a:r>
            <a:r>
              <a:rPr lang="en-US" b="1">
                <a:solidFill>
                  <a:srgbClr val="0F1115"/>
                </a:solidFill>
              </a:rPr>
              <a:t>: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>
                <a:solidFill>
                  <a:srgbClr val="0F1115"/>
                </a:solidFill>
              </a:rPr>
              <a:t>Dorado 3000: </a:t>
            </a:r>
            <a:r>
              <a:rPr lang="en-US" err="1">
                <a:solidFill>
                  <a:srgbClr val="0F1115"/>
                </a:solidFill>
              </a:rPr>
              <a:t>Начального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уровня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стоимость-эффективность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>
                <a:solidFill>
                  <a:srgbClr val="0F1115"/>
                </a:solidFill>
              </a:rPr>
              <a:t>Dorado 5000/6000: </a:t>
            </a:r>
            <a:r>
              <a:rPr lang="en-US" err="1">
                <a:solidFill>
                  <a:srgbClr val="0F1115"/>
                </a:solidFill>
              </a:rPr>
              <a:t>Среднего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класса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высокая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плотность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>
                <a:solidFill>
                  <a:srgbClr val="0F1115"/>
                </a:solidFill>
              </a:rPr>
              <a:t>Dorado 8000: </a:t>
            </a:r>
            <a:r>
              <a:rPr lang="en-US" err="1">
                <a:solidFill>
                  <a:srgbClr val="0F1115"/>
                </a:solidFill>
              </a:rPr>
              <a:t>Старшая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модель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среднего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класса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>
                <a:solidFill>
                  <a:srgbClr val="0F1115"/>
                </a:solidFill>
              </a:rPr>
              <a:t>Dorado 18000: </a:t>
            </a:r>
            <a:r>
              <a:rPr lang="en-US" err="1">
                <a:solidFill>
                  <a:srgbClr val="0F1115"/>
                </a:solidFill>
              </a:rPr>
              <a:t>Высшего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класса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для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критичных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нагрузок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Сценарии</a:t>
            </a:r>
            <a:r>
              <a:rPr lang="en-US" b="1">
                <a:solidFill>
                  <a:srgbClr val="0F1115"/>
                </a:solidFill>
              </a:rPr>
              <a:t> NAS: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Высокопроизводительные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задачи</a:t>
            </a:r>
            <a:r>
              <a:rPr lang="en-US">
                <a:solidFill>
                  <a:srgbClr val="0F1115"/>
                </a:solidFill>
              </a:rPr>
              <a:t>: EDA-</a:t>
            </a:r>
            <a:r>
              <a:rPr lang="en-US" err="1">
                <a:solidFill>
                  <a:srgbClr val="0F1115"/>
                </a:solidFill>
              </a:rPr>
              <a:t>симуляция</a:t>
            </a:r>
            <a:r>
              <a:rPr lang="en-US">
                <a:solidFill>
                  <a:srgbClr val="0F1115"/>
                </a:solidFill>
              </a:rPr>
              <a:t>, CDR </a:t>
            </a:r>
            <a:r>
              <a:rPr lang="en-US" err="1">
                <a:solidFill>
                  <a:srgbClr val="0F1115"/>
                </a:solidFill>
              </a:rPr>
              <a:t>операторов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финансовые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платформы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br>
              <a:rPr lang="en-US"/>
            </a:b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1194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Масштабируемое</a:t>
            </a:r>
            <a:r>
              <a:rPr lang="en-US" b="1">
                <a:solidFill>
                  <a:srgbClr val="0F1115"/>
                </a:solidFill>
              </a:rPr>
              <a:t> NAS: </a:t>
            </a:r>
            <a:r>
              <a:rPr lang="en-US" b="1" err="1">
                <a:solidFill>
                  <a:srgbClr val="0F1115"/>
                </a:solidFill>
              </a:rPr>
              <a:t>серия</a:t>
            </a:r>
            <a:r>
              <a:rPr lang="en-US" b="1">
                <a:solidFill>
                  <a:srgbClr val="0F1115"/>
                </a:solidFill>
              </a:rPr>
              <a:t> OceanStor Pacific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OceanStor</a:t>
            </a:r>
            <a:r>
              <a:rPr lang="en-US">
                <a:solidFill>
                  <a:srgbClr val="0F1115"/>
                </a:solidFill>
              </a:rPr>
              <a:t> Pacific — </a:t>
            </a:r>
            <a:r>
              <a:rPr lang="en-US" err="1">
                <a:solidFill>
                  <a:srgbClr val="0F1115"/>
                </a:solidFill>
              </a:rPr>
              <a:t>масштабируемое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хранилище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следующего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поколения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Поддерживаемые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сервисы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Файловый</a:t>
            </a:r>
            <a:r>
              <a:rPr lang="en-US">
                <a:solidFill>
                  <a:srgbClr val="0F1115"/>
                </a:solidFill>
              </a:rPr>
              <a:t> (NFS/SMB/POSIX), </a:t>
            </a:r>
            <a:r>
              <a:rPr lang="en-US" err="1">
                <a:solidFill>
                  <a:srgbClr val="0F1115"/>
                </a:solidFill>
              </a:rPr>
              <a:t>объектный</a:t>
            </a:r>
            <a:r>
              <a:rPr lang="en-US">
                <a:solidFill>
                  <a:srgbClr val="0F1115"/>
                </a:solidFill>
              </a:rPr>
              <a:t> (S3), HDFS, </a:t>
            </a:r>
            <a:r>
              <a:rPr lang="en-US" err="1">
                <a:solidFill>
                  <a:srgbClr val="0F1115"/>
                </a:solidFill>
              </a:rPr>
              <a:t>блочный</a:t>
            </a:r>
            <a:r>
              <a:rPr lang="en-US">
                <a:solidFill>
                  <a:srgbClr val="0F1115"/>
                </a:solidFill>
              </a:rPr>
              <a:t> (SCSI/iSCSI).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Функции</a:t>
            </a:r>
            <a:r>
              <a:rPr lang="en-US" b="1">
                <a:solidFill>
                  <a:srgbClr val="0F1115"/>
                </a:solidFill>
              </a:rPr>
              <a:t> ПО: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Умное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распределение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уровням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квоты</a:t>
            </a:r>
            <a:r>
              <a:rPr lang="en-US">
                <a:solidFill>
                  <a:srgbClr val="0F1115"/>
                </a:solidFill>
              </a:rPr>
              <a:t>, QoS, </a:t>
            </a:r>
            <a:r>
              <a:rPr lang="en-US" err="1">
                <a:solidFill>
                  <a:srgbClr val="0F1115"/>
                </a:solidFill>
              </a:rPr>
              <a:t>дедупликация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шифрование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репликация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др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Модели</a:t>
            </a:r>
            <a:r>
              <a:rPr lang="en-US" b="1">
                <a:solidFill>
                  <a:srgbClr val="0F1115"/>
                </a:solidFill>
              </a:rPr>
              <a:t>: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Архивные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9340, 9346, 9350.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Сбалансированные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9540, 9546, 9550.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Высокопроизводительные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9920, 9950.</a:t>
            </a:r>
            <a:endParaRPr lang="ru-RU"/>
          </a:p>
          <a:p>
            <a:br>
              <a:rPr lang="en-US"/>
            </a:b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2401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rgbClr val="0F1115"/>
                </a:solidFill>
              </a:rPr>
              <a:t> </a:t>
            </a:r>
            <a:r>
              <a:rPr lang="en-US" b="1" err="1">
                <a:solidFill>
                  <a:srgbClr val="0F1115"/>
                </a:solidFill>
              </a:rPr>
              <a:t>Содержание</a:t>
            </a:r>
            <a:r>
              <a:rPr lang="en-US" b="1">
                <a:solidFill>
                  <a:srgbClr val="0F1115"/>
                </a:solidFill>
              </a:rPr>
              <a:t> (</a:t>
            </a:r>
            <a:r>
              <a:rPr lang="en-US" b="1" err="1">
                <a:solidFill>
                  <a:srgbClr val="0F1115"/>
                </a:solidFill>
              </a:rPr>
              <a:t>Раздел</a:t>
            </a:r>
            <a:r>
              <a:rPr lang="en-US" b="1">
                <a:solidFill>
                  <a:srgbClr val="0F1115"/>
                </a:solidFill>
              </a:rPr>
              <a:t> 4)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Переходим</a:t>
            </a:r>
            <a:r>
              <a:rPr lang="en-US">
                <a:solidFill>
                  <a:srgbClr val="0F1115"/>
                </a:solidFill>
              </a:rPr>
              <a:t> к </a:t>
            </a:r>
            <a:r>
              <a:rPr lang="en-US" err="1">
                <a:solidFill>
                  <a:srgbClr val="0F1115"/>
                </a:solidFill>
              </a:rPr>
              <a:t>четвертому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разделу</a:t>
            </a:r>
            <a:r>
              <a:rPr lang="en-US">
                <a:solidFill>
                  <a:srgbClr val="0F1115"/>
                </a:solidFill>
              </a:rPr>
              <a:t>: </a:t>
            </a:r>
            <a:r>
              <a:rPr lang="en-US" err="1">
                <a:solidFill>
                  <a:srgbClr val="0F1115"/>
                </a:solidFill>
              </a:rPr>
              <a:t>Применение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3211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rgbClr val="0F1115"/>
                </a:solidFill>
              </a:rPr>
              <a:t> </a:t>
            </a:r>
            <a:r>
              <a:rPr lang="en-US" b="1" err="1">
                <a:solidFill>
                  <a:srgbClr val="0F1115"/>
                </a:solidFill>
              </a:rPr>
              <a:t>Разведка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энергоресурсов</a:t>
            </a:r>
            <a:endParaRPr lang="ru-RU" err="1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b="1" err="1">
                <a:solidFill>
                  <a:srgbClr val="0F1115"/>
                </a:solidFill>
              </a:rPr>
              <a:t>Процесс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Сбор</a:t>
            </a:r>
            <a:r>
              <a:rPr lang="en-US">
                <a:solidFill>
                  <a:srgbClr val="0F1115"/>
                </a:solidFill>
              </a:rPr>
              <a:t> -&gt; </a:t>
            </a:r>
            <a:r>
              <a:rPr lang="en-US" err="1">
                <a:solidFill>
                  <a:srgbClr val="0F1115"/>
                </a:solidFill>
              </a:rPr>
              <a:t>Импорт</a:t>
            </a:r>
            <a:r>
              <a:rPr lang="en-US">
                <a:solidFill>
                  <a:srgbClr val="0F1115"/>
                </a:solidFill>
              </a:rPr>
              <a:t> -&gt; </a:t>
            </a:r>
            <a:r>
              <a:rPr lang="en-US" err="1">
                <a:solidFill>
                  <a:srgbClr val="0F1115"/>
                </a:solidFill>
              </a:rPr>
              <a:t>Обработка</a:t>
            </a:r>
            <a:r>
              <a:rPr lang="en-US">
                <a:solidFill>
                  <a:srgbClr val="0F1115"/>
                </a:solidFill>
              </a:rPr>
              <a:t> -&gt; </a:t>
            </a:r>
            <a:r>
              <a:rPr lang="en-US" err="1">
                <a:solidFill>
                  <a:srgbClr val="0F1115"/>
                </a:solidFill>
              </a:rPr>
              <a:t>Анализ</a:t>
            </a:r>
            <a:r>
              <a:rPr lang="en-US">
                <a:solidFill>
                  <a:srgbClr val="0F1115"/>
                </a:solidFill>
              </a:rPr>
              <a:t> -&gt; </a:t>
            </a:r>
            <a:r>
              <a:rPr lang="en-US" err="1">
                <a:solidFill>
                  <a:srgbClr val="0F1115"/>
                </a:solidFill>
              </a:rPr>
              <a:t>Архивация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Требования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Объем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данных</a:t>
            </a:r>
            <a:r>
              <a:rPr lang="en-US">
                <a:solidFill>
                  <a:srgbClr val="0F1115"/>
                </a:solidFill>
              </a:rPr>
              <a:t> 1-20 ТБ/</a:t>
            </a:r>
            <a:r>
              <a:rPr lang="en-US" err="1">
                <a:solidFill>
                  <a:srgbClr val="0F1115"/>
                </a:solidFill>
              </a:rPr>
              <a:t>день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большие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последовательные</a:t>
            </a:r>
            <a:r>
              <a:rPr lang="en-US">
                <a:solidFill>
                  <a:srgbClr val="0F1115"/>
                </a:solidFill>
              </a:rPr>
              <a:t> I/O, </a:t>
            </a:r>
            <a:r>
              <a:rPr lang="en-US" err="1">
                <a:solidFill>
                  <a:srgbClr val="0F1115"/>
                </a:solidFill>
              </a:rPr>
              <a:t>высокая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пропускная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способность</a:t>
            </a:r>
            <a:r>
              <a:rPr lang="en-US">
                <a:solidFill>
                  <a:srgbClr val="0F1115"/>
                </a:solidFill>
              </a:rPr>
              <a:t> (2-20 ГБ/с </a:t>
            </a:r>
            <a:r>
              <a:rPr lang="en-US" err="1">
                <a:solidFill>
                  <a:srgbClr val="0F1115"/>
                </a:solidFill>
              </a:rPr>
              <a:t>на</a:t>
            </a:r>
            <a:r>
              <a:rPr lang="en-US">
                <a:solidFill>
                  <a:srgbClr val="0F1115"/>
                </a:solidFill>
              </a:rPr>
              <a:t> ПБ).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Решение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OceanStor</a:t>
            </a:r>
            <a:r>
              <a:rPr lang="en-US">
                <a:solidFill>
                  <a:srgbClr val="0F1115"/>
                </a:solidFill>
              </a:rPr>
              <a:t> Pacific 9920/9950 (</a:t>
            </a:r>
            <a:r>
              <a:rPr lang="en-US" err="1">
                <a:solidFill>
                  <a:srgbClr val="0F1115"/>
                </a:solidFill>
              </a:rPr>
              <a:t>обработка</a:t>
            </a:r>
            <a:r>
              <a:rPr lang="en-US">
                <a:solidFill>
                  <a:srgbClr val="0F1115"/>
                </a:solidFill>
              </a:rPr>
              <a:t>) + </a:t>
            </a:r>
            <a:r>
              <a:rPr lang="en-US" err="1">
                <a:solidFill>
                  <a:srgbClr val="0F1115"/>
                </a:solidFill>
              </a:rPr>
              <a:t>OceanStor</a:t>
            </a:r>
            <a:r>
              <a:rPr lang="en-US">
                <a:solidFill>
                  <a:srgbClr val="0F1115"/>
                </a:solidFill>
              </a:rPr>
              <a:t> Pacific 9546/9550 (</a:t>
            </a:r>
            <a:r>
              <a:rPr lang="en-US" err="1">
                <a:solidFill>
                  <a:srgbClr val="0F1115"/>
                </a:solidFill>
              </a:rPr>
              <a:t>интерпретация</a:t>
            </a:r>
            <a:r>
              <a:rPr lang="en-US">
                <a:solidFill>
                  <a:srgbClr val="0F1115"/>
                </a:solidFill>
              </a:rPr>
              <a:t>) + </a:t>
            </a:r>
            <a:r>
              <a:rPr lang="en-US" err="1">
                <a:solidFill>
                  <a:srgbClr val="0F1115"/>
                </a:solidFill>
              </a:rPr>
              <a:t>автоматическое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распределение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уровням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0099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Секвенирование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генома</a:t>
            </a:r>
            <a:endParaRPr lang="ru-RU" err="1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b="1" err="1">
                <a:solidFill>
                  <a:srgbClr val="0F1115"/>
                </a:solidFill>
              </a:rPr>
              <a:t>Процесс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Подготовка</a:t>
            </a:r>
            <a:r>
              <a:rPr lang="en-US">
                <a:solidFill>
                  <a:srgbClr val="0F1115"/>
                </a:solidFill>
              </a:rPr>
              <a:t> -&gt; </a:t>
            </a:r>
            <a:r>
              <a:rPr lang="en-US" err="1">
                <a:solidFill>
                  <a:srgbClr val="0F1115"/>
                </a:solidFill>
              </a:rPr>
              <a:t>Построение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библиотек</a:t>
            </a:r>
            <a:r>
              <a:rPr lang="en-US">
                <a:solidFill>
                  <a:srgbClr val="0F1115"/>
                </a:solidFill>
              </a:rPr>
              <a:t> -&gt; </a:t>
            </a:r>
            <a:r>
              <a:rPr lang="en-US" err="1">
                <a:solidFill>
                  <a:srgbClr val="0F1115"/>
                </a:solidFill>
              </a:rPr>
              <a:t>Преобразование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формата</a:t>
            </a:r>
            <a:r>
              <a:rPr lang="en-US">
                <a:solidFill>
                  <a:srgbClr val="0F1115"/>
                </a:solidFill>
              </a:rPr>
              <a:t> -&gt; </a:t>
            </a:r>
            <a:r>
              <a:rPr lang="en-US" err="1">
                <a:solidFill>
                  <a:srgbClr val="0F1115"/>
                </a:solidFill>
              </a:rPr>
              <a:t>Выравнивание</a:t>
            </a:r>
            <a:r>
              <a:rPr lang="en-US">
                <a:solidFill>
                  <a:srgbClr val="0F1115"/>
                </a:solidFill>
              </a:rPr>
              <a:t> -&gt; </a:t>
            </a:r>
            <a:r>
              <a:rPr lang="en-US" err="1">
                <a:solidFill>
                  <a:srgbClr val="0F1115"/>
                </a:solidFill>
              </a:rPr>
              <a:t>Анализ</a:t>
            </a:r>
            <a:r>
              <a:rPr lang="en-US">
                <a:solidFill>
                  <a:srgbClr val="0F1115"/>
                </a:solidFill>
              </a:rPr>
              <a:t> -&gt; </a:t>
            </a:r>
            <a:r>
              <a:rPr lang="en-US" err="1">
                <a:solidFill>
                  <a:srgbClr val="0F1115"/>
                </a:solidFill>
              </a:rPr>
              <a:t>Архивация</a:t>
            </a:r>
            <a:r>
              <a:rPr lang="en-US">
                <a:solidFill>
                  <a:srgbClr val="0F1115"/>
                </a:solidFill>
              </a:rPr>
              <a:t> -&gt; AI.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Требования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Большие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объемы</a:t>
            </a:r>
            <a:r>
              <a:rPr lang="en-US">
                <a:solidFill>
                  <a:srgbClr val="0F1115"/>
                </a:solidFill>
              </a:rPr>
              <a:t> (1 ПБ/</a:t>
            </a:r>
            <a:r>
              <a:rPr lang="en-US" err="1">
                <a:solidFill>
                  <a:srgbClr val="0F1115"/>
                </a:solidFill>
              </a:rPr>
              <a:t>год</a:t>
            </a:r>
            <a:r>
              <a:rPr lang="en-US">
                <a:solidFill>
                  <a:srgbClr val="0F1115"/>
                </a:solidFill>
              </a:rPr>
              <a:t>/</a:t>
            </a:r>
            <a:r>
              <a:rPr lang="en-US" err="1">
                <a:solidFill>
                  <a:srgbClr val="0F1115"/>
                </a:solidFill>
              </a:rPr>
              <a:t>устройство</a:t>
            </a:r>
            <a:r>
              <a:rPr lang="en-US">
                <a:solidFill>
                  <a:srgbClr val="0F1115"/>
                </a:solidFill>
              </a:rPr>
              <a:t>), </a:t>
            </a:r>
            <a:r>
              <a:rPr lang="en-US" err="1">
                <a:solidFill>
                  <a:srgbClr val="0F1115"/>
                </a:solidFill>
              </a:rPr>
              <a:t>высокая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пропускная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способность</a:t>
            </a:r>
            <a:r>
              <a:rPr lang="en-US">
                <a:solidFill>
                  <a:srgbClr val="0F1115"/>
                </a:solidFill>
              </a:rPr>
              <a:t> (6+ ГБ/с </a:t>
            </a:r>
            <a:r>
              <a:rPr lang="en-US" err="1">
                <a:solidFill>
                  <a:srgbClr val="0F1115"/>
                </a:solidFill>
              </a:rPr>
              <a:t>на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поток</a:t>
            </a:r>
            <a:r>
              <a:rPr lang="en-US">
                <a:solidFill>
                  <a:srgbClr val="0F1115"/>
                </a:solidFill>
              </a:rPr>
              <a:t>), </a:t>
            </a:r>
            <a:r>
              <a:rPr lang="en-US" err="1">
                <a:solidFill>
                  <a:srgbClr val="0F1115"/>
                </a:solidFill>
              </a:rPr>
              <a:t>низкая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стоимость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архивации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Решение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OceanStor</a:t>
            </a:r>
            <a:r>
              <a:rPr lang="en-US">
                <a:solidFill>
                  <a:srgbClr val="0F1115"/>
                </a:solidFill>
              </a:rPr>
              <a:t> Pacific 9546/9550 </a:t>
            </a:r>
            <a:r>
              <a:rPr lang="en-US" err="1">
                <a:solidFill>
                  <a:srgbClr val="0F1115"/>
                </a:solidFill>
              </a:rPr>
              <a:t>для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рабочих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архивных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данных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0443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Автономное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вождение</a:t>
            </a:r>
            <a:endParaRPr lang="ru-RU" err="1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b="1" err="1">
                <a:solidFill>
                  <a:srgbClr val="0F1115"/>
                </a:solidFill>
              </a:rPr>
              <a:t>Процесс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Ввод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данных</a:t>
            </a:r>
            <a:r>
              <a:rPr lang="en-US">
                <a:solidFill>
                  <a:srgbClr val="0F1115"/>
                </a:solidFill>
              </a:rPr>
              <a:t> -&gt; </a:t>
            </a:r>
            <a:r>
              <a:rPr lang="en-US" err="1">
                <a:solidFill>
                  <a:srgbClr val="0F1115"/>
                </a:solidFill>
              </a:rPr>
              <a:t>Препроцессинг</a:t>
            </a:r>
            <a:r>
              <a:rPr lang="en-US">
                <a:solidFill>
                  <a:srgbClr val="0F1115"/>
                </a:solidFill>
              </a:rPr>
              <a:t> (</a:t>
            </a:r>
            <a:r>
              <a:rPr lang="en-US" err="1">
                <a:solidFill>
                  <a:srgbClr val="0F1115"/>
                </a:solidFill>
              </a:rPr>
              <a:t>очистка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разметка</a:t>
            </a:r>
            <a:r>
              <a:rPr lang="en-US">
                <a:solidFill>
                  <a:srgbClr val="0F1115"/>
                </a:solidFill>
              </a:rPr>
              <a:t>) -&gt; AI-</a:t>
            </a:r>
            <a:r>
              <a:rPr lang="en-US" err="1">
                <a:solidFill>
                  <a:srgbClr val="0F1115"/>
                </a:solidFill>
              </a:rPr>
              <a:t>обучение</a:t>
            </a:r>
            <a:r>
              <a:rPr lang="en-US">
                <a:solidFill>
                  <a:srgbClr val="0F1115"/>
                </a:solidFill>
              </a:rPr>
              <a:t> -&gt; </a:t>
            </a:r>
            <a:r>
              <a:rPr lang="en-US" err="1">
                <a:solidFill>
                  <a:srgbClr val="0F1115"/>
                </a:solidFill>
              </a:rPr>
              <a:t>Архивация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Требования</a:t>
            </a:r>
            <a:r>
              <a:rPr lang="en-US" b="1">
                <a:solidFill>
                  <a:srgbClr val="0F1115"/>
                </a:solidFill>
              </a:rPr>
              <a:t>: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Препроцессинг</a:t>
            </a:r>
            <a:r>
              <a:rPr lang="en-US">
                <a:solidFill>
                  <a:srgbClr val="0F1115"/>
                </a:solidFill>
              </a:rPr>
              <a:t>: </a:t>
            </a:r>
            <a:r>
              <a:rPr lang="en-US" err="1">
                <a:solidFill>
                  <a:srgbClr val="0F1115"/>
                </a:solidFill>
              </a:rPr>
              <a:t>Многопротокольный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доступ</a:t>
            </a:r>
            <a:r>
              <a:rPr lang="en-US">
                <a:solidFill>
                  <a:srgbClr val="0F1115"/>
                </a:solidFill>
              </a:rPr>
              <a:t> (NFS/SMB/HDFS), </a:t>
            </a:r>
            <a:r>
              <a:rPr lang="en-US" err="1">
                <a:solidFill>
                  <a:srgbClr val="0F1115"/>
                </a:solidFill>
              </a:rPr>
              <a:t>большое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чтение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>
                <a:solidFill>
                  <a:srgbClr val="0F1115"/>
                </a:solidFill>
              </a:rPr>
              <a:t>AI-</a:t>
            </a:r>
            <a:r>
              <a:rPr lang="en-US" err="1">
                <a:solidFill>
                  <a:srgbClr val="0F1115"/>
                </a:solidFill>
              </a:rPr>
              <a:t>обучение</a:t>
            </a:r>
            <a:r>
              <a:rPr lang="en-US">
                <a:solidFill>
                  <a:srgbClr val="0F1115"/>
                </a:solidFill>
              </a:rPr>
              <a:t>: </a:t>
            </a:r>
            <a:r>
              <a:rPr lang="en-US" err="1">
                <a:solidFill>
                  <a:srgbClr val="0F1115"/>
                </a:solidFill>
              </a:rPr>
              <a:t>Высокие</a:t>
            </a:r>
            <a:r>
              <a:rPr lang="en-US">
                <a:solidFill>
                  <a:srgbClr val="0F1115"/>
                </a:solidFill>
              </a:rPr>
              <a:t> IOPS, </a:t>
            </a:r>
            <a:r>
              <a:rPr lang="en-US" err="1">
                <a:solidFill>
                  <a:srgbClr val="0F1115"/>
                </a:solidFill>
              </a:rPr>
              <a:t>задержка</a:t>
            </a:r>
            <a:r>
              <a:rPr lang="en-US">
                <a:solidFill>
                  <a:srgbClr val="0F1115"/>
                </a:solidFill>
              </a:rPr>
              <a:t> &lt;1 </a:t>
            </a:r>
            <a:r>
              <a:rPr lang="en-US" err="1">
                <a:solidFill>
                  <a:srgbClr val="0F1115"/>
                </a:solidFill>
              </a:rPr>
              <a:t>мс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Архив</a:t>
            </a:r>
            <a:r>
              <a:rPr lang="en-US">
                <a:solidFill>
                  <a:srgbClr val="0F1115"/>
                </a:solidFill>
              </a:rPr>
              <a:t>: </a:t>
            </a:r>
            <a:r>
              <a:rPr lang="en-US" err="1">
                <a:solidFill>
                  <a:srgbClr val="0F1115"/>
                </a:solidFill>
              </a:rPr>
              <a:t>Высокая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пропускная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способность</a:t>
            </a:r>
            <a:r>
              <a:rPr lang="en-US">
                <a:solidFill>
                  <a:srgbClr val="0F1115"/>
                </a:solidFill>
              </a:rPr>
              <a:t> (</a:t>
            </a:r>
            <a:r>
              <a:rPr lang="en-US" err="1">
                <a:solidFill>
                  <a:srgbClr val="0F1115"/>
                </a:solidFill>
              </a:rPr>
              <a:t>десятки-сотни</a:t>
            </a:r>
            <a:r>
              <a:rPr lang="en-US">
                <a:solidFill>
                  <a:srgbClr val="0F1115"/>
                </a:solidFill>
              </a:rPr>
              <a:t> ГБ/с).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Решение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OceanStor</a:t>
            </a:r>
            <a:r>
              <a:rPr lang="en-US">
                <a:solidFill>
                  <a:srgbClr val="0F1115"/>
                </a:solidFill>
              </a:rPr>
              <a:t> Pacific 9920/9950 + 9546/9550 + </a:t>
            </a:r>
            <a:r>
              <a:rPr lang="en-US" err="1">
                <a:solidFill>
                  <a:srgbClr val="0F1115"/>
                </a:solidFill>
              </a:rPr>
              <a:t>автоматическое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распределение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уровням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br>
              <a:rPr lang="en-US"/>
            </a:b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932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Слайд</a:t>
            </a:r>
            <a:r>
              <a:rPr lang="en-US" b="1">
                <a:solidFill>
                  <a:srgbClr val="0F1115"/>
                </a:solidFill>
              </a:rPr>
              <a:t> 5: </a:t>
            </a:r>
            <a:r>
              <a:rPr lang="en-US" b="1" err="1">
                <a:solidFill>
                  <a:srgbClr val="0F1115"/>
                </a:solidFill>
              </a:rPr>
              <a:t>Эволюция</a:t>
            </a:r>
            <a:r>
              <a:rPr lang="en-US" b="1">
                <a:solidFill>
                  <a:srgbClr val="0F1115"/>
                </a:solidFill>
              </a:rPr>
              <a:t> NAS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Эволюция</a:t>
            </a:r>
            <a:r>
              <a:rPr lang="en-US">
                <a:solidFill>
                  <a:srgbClr val="0F1115"/>
                </a:solidFill>
              </a:rPr>
              <a:t> NAS </a:t>
            </a:r>
            <a:r>
              <a:rPr lang="en-US" err="1">
                <a:solidFill>
                  <a:srgbClr val="0F1115"/>
                </a:solidFill>
              </a:rPr>
              <a:t>включает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вклад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различных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компаний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>
                <a:solidFill>
                  <a:srgbClr val="0F1115"/>
                </a:solidFill>
              </a:rPr>
              <a:t>Sun Microsystems:</a:t>
            </a:r>
            <a:r>
              <a:rPr lang="en-US">
                <a:solidFill>
                  <a:srgbClr val="0F1115"/>
                </a:solidFill>
              </a:rPr>
              <a:t> NFS, NetApp Filer, Isilon/</a:t>
            </a:r>
            <a:r>
              <a:rPr lang="en-US" err="1">
                <a:solidFill>
                  <a:srgbClr val="0F1115"/>
                </a:solidFill>
              </a:rPr>
              <a:t>GlusterFS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>
                <a:solidFill>
                  <a:srgbClr val="0F1115"/>
                </a:solidFill>
              </a:rPr>
              <a:t>IBM:</a:t>
            </a:r>
            <a:r>
              <a:rPr lang="en-US">
                <a:solidFill>
                  <a:srgbClr val="0F1115"/>
                </a:solidFill>
              </a:rPr>
              <a:t> SMB/CIFS.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>
                <a:solidFill>
                  <a:srgbClr val="0F1115"/>
                </a:solidFill>
              </a:rPr>
              <a:t>Huawei: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Второе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поколение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распределенных</a:t>
            </a:r>
            <a:r>
              <a:rPr lang="en-US">
                <a:solidFill>
                  <a:srgbClr val="0F1115"/>
                </a:solidFill>
              </a:rPr>
              <a:t> NAS — </a:t>
            </a:r>
            <a:r>
              <a:rPr lang="en-US" err="1">
                <a:solidFill>
                  <a:srgbClr val="0F1115"/>
                </a:solidFill>
              </a:rPr>
              <a:t>WushanFS</a:t>
            </a:r>
            <a:r>
              <a:rPr lang="en-US">
                <a:solidFill>
                  <a:srgbClr val="0F1115"/>
                </a:solidFill>
              </a:rPr>
              <a:t> (</a:t>
            </a:r>
            <a:r>
              <a:rPr lang="en-US" err="1">
                <a:solidFill>
                  <a:srgbClr val="0F1115"/>
                </a:solidFill>
              </a:rPr>
              <a:t>переименован</a:t>
            </a:r>
            <a:r>
              <a:rPr lang="en-US">
                <a:solidFill>
                  <a:srgbClr val="0F1115"/>
                </a:solidFill>
              </a:rPr>
              <a:t> в </a:t>
            </a:r>
            <a:r>
              <a:rPr lang="en-US" err="1">
                <a:solidFill>
                  <a:srgbClr val="0F1115"/>
                </a:solidFill>
              </a:rPr>
              <a:t>OceanStor</a:t>
            </a:r>
            <a:r>
              <a:rPr lang="en-US">
                <a:solidFill>
                  <a:srgbClr val="0F1115"/>
                </a:solidFill>
              </a:rPr>
              <a:t> 9000), а </a:t>
            </a:r>
            <a:r>
              <a:rPr lang="en-US" err="1">
                <a:solidFill>
                  <a:srgbClr val="0F1115"/>
                </a:solidFill>
              </a:rPr>
              <a:t>также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линейки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продуктов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OceanStor</a:t>
            </a:r>
            <a:r>
              <a:rPr lang="en-US">
                <a:solidFill>
                  <a:srgbClr val="0F1115"/>
                </a:solidFill>
              </a:rPr>
              <a:t> V3, V5, V6 и </a:t>
            </a:r>
            <a:r>
              <a:rPr lang="en-US" err="1">
                <a:solidFill>
                  <a:srgbClr val="0F1115"/>
                </a:solidFill>
              </a:rPr>
              <a:t>масштабируемое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хранилище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OceanStor</a:t>
            </a:r>
            <a:r>
              <a:rPr lang="en-US">
                <a:solidFill>
                  <a:srgbClr val="0F1115"/>
                </a:solidFill>
              </a:rPr>
              <a:t> Pacific.</a:t>
            </a:r>
            <a:endParaRPr lang="ru-RU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7655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Автономное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вождение</a:t>
            </a:r>
            <a:endParaRPr lang="ru-RU" err="1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b="1" err="1">
                <a:solidFill>
                  <a:srgbClr val="0F1115"/>
                </a:solidFill>
              </a:rPr>
              <a:t>Процесс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Ввод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данных</a:t>
            </a:r>
            <a:r>
              <a:rPr lang="en-US">
                <a:solidFill>
                  <a:srgbClr val="0F1115"/>
                </a:solidFill>
              </a:rPr>
              <a:t> -&gt; </a:t>
            </a:r>
            <a:r>
              <a:rPr lang="en-US" err="1">
                <a:solidFill>
                  <a:srgbClr val="0F1115"/>
                </a:solidFill>
              </a:rPr>
              <a:t>Препроцессинг</a:t>
            </a:r>
            <a:r>
              <a:rPr lang="en-US">
                <a:solidFill>
                  <a:srgbClr val="0F1115"/>
                </a:solidFill>
              </a:rPr>
              <a:t> (</a:t>
            </a:r>
            <a:r>
              <a:rPr lang="en-US" err="1">
                <a:solidFill>
                  <a:srgbClr val="0F1115"/>
                </a:solidFill>
              </a:rPr>
              <a:t>очистка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разметка</a:t>
            </a:r>
            <a:r>
              <a:rPr lang="en-US">
                <a:solidFill>
                  <a:srgbClr val="0F1115"/>
                </a:solidFill>
              </a:rPr>
              <a:t>) -&gt; AI-</a:t>
            </a:r>
            <a:r>
              <a:rPr lang="en-US" err="1">
                <a:solidFill>
                  <a:srgbClr val="0F1115"/>
                </a:solidFill>
              </a:rPr>
              <a:t>обучение</a:t>
            </a:r>
            <a:r>
              <a:rPr lang="en-US">
                <a:solidFill>
                  <a:srgbClr val="0F1115"/>
                </a:solidFill>
              </a:rPr>
              <a:t> -&gt; </a:t>
            </a:r>
            <a:r>
              <a:rPr lang="en-US" err="1">
                <a:solidFill>
                  <a:srgbClr val="0F1115"/>
                </a:solidFill>
              </a:rPr>
              <a:t>Архивация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Требования</a:t>
            </a:r>
            <a:r>
              <a:rPr lang="en-US" b="1">
                <a:solidFill>
                  <a:srgbClr val="0F1115"/>
                </a:solidFill>
              </a:rPr>
              <a:t>: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Препроцессинг</a:t>
            </a:r>
            <a:r>
              <a:rPr lang="en-US">
                <a:solidFill>
                  <a:srgbClr val="0F1115"/>
                </a:solidFill>
              </a:rPr>
              <a:t>: </a:t>
            </a:r>
            <a:r>
              <a:rPr lang="en-US" err="1">
                <a:solidFill>
                  <a:srgbClr val="0F1115"/>
                </a:solidFill>
              </a:rPr>
              <a:t>Многопротокольный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доступ</a:t>
            </a:r>
            <a:r>
              <a:rPr lang="en-US">
                <a:solidFill>
                  <a:srgbClr val="0F1115"/>
                </a:solidFill>
              </a:rPr>
              <a:t> (NFS/SMB/HDFS), </a:t>
            </a:r>
            <a:r>
              <a:rPr lang="en-US" err="1">
                <a:solidFill>
                  <a:srgbClr val="0F1115"/>
                </a:solidFill>
              </a:rPr>
              <a:t>большое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чтение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>
                <a:solidFill>
                  <a:srgbClr val="0F1115"/>
                </a:solidFill>
              </a:rPr>
              <a:t>AI-</a:t>
            </a:r>
            <a:r>
              <a:rPr lang="en-US" err="1">
                <a:solidFill>
                  <a:srgbClr val="0F1115"/>
                </a:solidFill>
              </a:rPr>
              <a:t>обучение</a:t>
            </a:r>
            <a:r>
              <a:rPr lang="en-US">
                <a:solidFill>
                  <a:srgbClr val="0F1115"/>
                </a:solidFill>
              </a:rPr>
              <a:t>: </a:t>
            </a:r>
            <a:r>
              <a:rPr lang="en-US" err="1">
                <a:solidFill>
                  <a:srgbClr val="0F1115"/>
                </a:solidFill>
              </a:rPr>
              <a:t>Высокие</a:t>
            </a:r>
            <a:r>
              <a:rPr lang="en-US">
                <a:solidFill>
                  <a:srgbClr val="0F1115"/>
                </a:solidFill>
              </a:rPr>
              <a:t> IOPS, </a:t>
            </a:r>
            <a:r>
              <a:rPr lang="en-US" err="1">
                <a:solidFill>
                  <a:srgbClr val="0F1115"/>
                </a:solidFill>
              </a:rPr>
              <a:t>задержка</a:t>
            </a:r>
            <a:r>
              <a:rPr lang="en-US">
                <a:solidFill>
                  <a:srgbClr val="0F1115"/>
                </a:solidFill>
              </a:rPr>
              <a:t> &lt;1 </a:t>
            </a:r>
            <a:r>
              <a:rPr lang="en-US" err="1">
                <a:solidFill>
                  <a:srgbClr val="0F1115"/>
                </a:solidFill>
              </a:rPr>
              <a:t>мс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Архив</a:t>
            </a:r>
            <a:r>
              <a:rPr lang="en-US">
                <a:solidFill>
                  <a:srgbClr val="0F1115"/>
                </a:solidFill>
              </a:rPr>
              <a:t>: </a:t>
            </a:r>
            <a:r>
              <a:rPr lang="en-US" err="1">
                <a:solidFill>
                  <a:srgbClr val="0F1115"/>
                </a:solidFill>
              </a:rPr>
              <a:t>Высокая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пропускная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способность</a:t>
            </a:r>
            <a:r>
              <a:rPr lang="en-US">
                <a:solidFill>
                  <a:srgbClr val="0F1115"/>
                </a:solidFill>
              </a:rPr>
              <a:t> (</a:t>
            </a:r>
            <a:r>
              <a:rPr lang="en-US" err="1">
                <a:solidFill>
                  <a:srgbClr val="0F1115"/>
                </a:solidFill>
              </a:rPr>
              <a:t>десятки-сотни</a:t>
            </a:r>
            <a:r>
              <a:rPr lang="en-US">
                <a:solidFill>
                  <a:srgbClr val="0F1115"/>
                </a:solidFill>
              </a:rPr>
              <a:t> ГБ/с).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Решение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OceanStor</a:t>
            </a:r>
            <a:r>
              <a:rPr lang="en-US">
                <a:solidFill>
                  <a:srgbClr val="0F1115"/>
                </a:solidFill>
              </a:rPr>
              <a:t> Pacific 9920/9950 + 9546/9550 + </a:t>
            </a:r>
            <a:r>
              <a:rPr lang="en-US" err="1">
                <a:solidFill>
                  <a:srgbClr val="0F1115"/>
                </a:solidFill>
              </a:rPr>
              <a:t>автоматическое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распределение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уровням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br>
              <a:rPr lang="en-US"/>
            </a:b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193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rgbClr val="0F1115"/>
                </a:solidFill>
              </a:rPr>
              <a:t>EDA-</a:t>
            </a:r>
            <a:r>
              <a:rPr lang="en-US" b="1" err="1">
                <a:solidFill>
                  <a:srgbClr val="0F1115"/>
                </a:solidFill>
              </a:rPr>
              <a:t>системы</a:t>
            </a:r>
            <a:endParaRPr lang="ru-RU" err="1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b="1" err="1">
                <a:solidFill>
                  <a:srgbClr val="0F1115"/>
                </a:solidFill>
              </a:rPr>
              <a:t>Сценарий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Проектирование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тестирование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электроники</a:t>
            </a:r>
            <a:r>
              <a:rPr lang="en-US">
                <a:solidFill>
                  <a:srgbClr val="0F1115"/>
                </a:solidFill>
              </a:rPr>
              <a:t> (САПР).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Особенности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Масса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мелких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файлов</a:t>
            </a:r>
            <a:r>
              <a:rPr lang="en-US">
                <a:solidFill>
                  <a:srgbClr val="0F1115"/>
                </a:solidFill>
              </a:rPr>
              <a:t> (&gt;4 </a:t>
            </a:r>
            <a:r>
              <a:rPr lang="en-US" err="1">
                <a:solidFill>
                  <a:srgbClr val="0F1115"/>
                </a:solidFill>
              </a:rPr>
              <a:t>млрд</a:t>
            </a:r>
            <a:r>
              <a:rPr lang="en-US">
                <a:solidFill>
                  <a:srgbClr val="0F1115"/>
                </a:solidFill>
              </a:rPr>
              <a:t>), 95% </a:t>
            </a:r>
            <a:r>
              <a:rPr lang="en-US" err="1">
                <a:solidFill>
                  <a:srgbClr val="0F1115"/>
                </a:solidFill>
              </a:rPr>
              <a:t>файлов</a:t>
            </a:r>
            <a:r>
              <a:rPr lang="en-US">
                <a:solidFill>
                  <a:srgbClr val="0F1115"/>
                </a:solidFill>
              </a:rPr>
              <a:t> &lt;128 КБ, </a:t>
            </a:r>
            <a:r>
              <a:rPr lang="en-US" err="1">
                <a:solidFill>
                  <a:srgbClr val="0F1115"/>
                </a:solidFill>
              </a:rPr>
              <a:t>высокий</a:t>
            </a:r>
            <a:r>
              <a:rPr lang="en-US">
                <a:solidFill>
                  <a:srgbClr val="0F1115"/>
                </a:solidFill>
              </a:rPr>
              <a:t> OPS, </a:t>
            </a:r>
            <a:r>
              <a:rPr lang="en-US" err="1">
                <a:solidFill>
                  <a:srgbClr val="0F1115"/>
                </a:solidFill>
              </a:rPr>
              <a:t>низкая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задержка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конкурентный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доступ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Решение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OceanStor</a:t>
            </a:r>
            <a:r>
              <a:rPr lang="en-US">
                <a:solidFill>
                  <a:srgbClr val="0F1115"/>
                </a:solidFill>
              </a:rPr>
              <a:t> Dorado NAS.</a:t>
            </a:r>
            <a:endParaRPr lang="en-US"/>
          </a:p>
          <a:p>
            <a:br>
              <a:rPr lang="en-US"/>
            </a:b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7244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Слайд</a:t>
            </a:r>
            <a:r>
              <a:rPr lang="en-US" b="1">
                <a:solidFill>
                  <a:srgbClr val="0F1115"/>
                </a:solidFill>
              </a:rPr>
              <a:t> 43: </a:t>
            </a:r>
            <a:r>
              <a:rPr lang="en-US" b="1" err="1">
                <a:solidFill>
                  <a:srgbClr val="0F1115"/>
                </a:solidFill>
              </a:rPr>
              <a:t>Медицинская</a:t>
            </a:r>
            <a:r>
              <a:rPr lang="en-US" b="1">
                <a:solidFill>
                  <a:srgbClr val="0F1115"/>
                </a:solidFill>
              </a:rPr>
              <a:t> система PACS</a:t>
            </a:r>
            <a:endParaRPr lang="ru-RU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b="1" err="1">
                <a:solidFill>
                  <a:srgbClr val="0F1115"/>
                </a:solidFill>
              </a:rPr>
              <a:t>Процесс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Получение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изображений</a:t>
            </a:r>
            <a:r>
              <a:rPr lang="en-US">
                <a:solidFill>
                  <a:srgbClr val="0F1115"/>
                </a:solidFill>
              </a:rPr>
              <a:t> (МРТ, </a:t>
            </a:r>
            <a:r>
              <a:rPr lang="en-US" err="1">
                <a:solidFill>
                  <a:srgbClr val="0F1115"/>
                </a:solidFill>
              </a:rPr>
              <a:t>рентген</a:t>
            </a:r>
            <a:r>
              <a:rPr lang="en-US">
                <a:solidFill>
                  <a:srgbClr val="0F1115"/>
                </a:solidFill>
              </a:rPr>
              <a:t>) -&gt; </a:t>
            </a:r>
            <a:r>
              <a:rPr lang="en-US" err="1">
                <a:solidFill>
                  <a:srgbClr val="0F1115"/>
                </a:solidFill>
              </a:rPr>
              <a:t>Сервер</a:t>
            </a:r>
            <a:r>
              <a:rPr lang="en-US">
                <a:solidFill>
                  <a:srgbClr val="0F1115"/>
                </a:solidFill>
              </a:rPr>
              <a:t> PACS -&gt; </a:t>
            </a:r>
            <a:r>
              <a:rPr lang="en-US" err="1">
                <a:solidFill>
                  <a:srgbClr val="0F1115"/>
                </a:solidFill>
              </a:rPr>
              <a:t>Хранение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Требования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Масса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мелких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файлов</a:t>
            </a:r>
            <a:r>
              <a:rPr lang="en-US">
                <a:solidFill>
                  <a:srgbClr val="0F1115"/>
                </a:solidFill>
              </a:rPr>
              <a:t> (128 КБ - 1 МБ), </a:t>
            </a:r>
            <a:r>
              <a:rPr lang="en-US" err="1">
                <a:solidFill>
                  <a:srgbClr val="0F1115"/>
                </a:solidFill>
              </a:rPr>
              <a:t>высокий</a:t>
            </a:r>
            <a:r>
              <a:rPr lang="en-US">
                <a:solidFill>
                  <a:srgbClr val="0F1115"/>
                </a:solidFill>
              </a:rPr>
              <a:t> OPS, </a:t>
            </a:r>
            <a:r>
              <a:rPr lang="en-US" err="1">
                <a:solidFill>
                  <a:srgbClr val="0F1115"/>
                </a:solidFill>
              </a:rPr>
              <a:t>низкая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задержка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высокая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надежность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Решение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Основное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хранилище</a:t>
            </a:r>
            <a:r>
              <a:rPr lang="en-US">
                <a:solidFill>
                  <a:srgbClr val="0F1115"/>
                </a:solidFill>
              </a:rPr>
              <a:t> - </a:t>
            </a:r>
            <a:r>
              <a:rPr lang="en-US" err="1">
                <a:solidFill>
                  <a:srgbClr val="0F1115"/>
                </a:solidFill>
              </a:rPr>
              <a:t>OceanStor</a:t>
            </a:r>
            <a:r>
              <a:rPr lang="en-US">
                <a:solidFill>
                  <a:srgbClr val="0F1115"/>
                </a:solidFill>
              </a:rPr>
              <a:t> Dorado/</a:t>
            </a:r>
            <a:r>
              <a:rPr lang="en-US" err="1">
                <a:solidFill>
                  <a:srgbClr val="0F1115"/>
                </a:solidFill>
              </a:rPr>
              <a:t>Гибридное</a:t>
            </a:r>
            <a:r>
              <a:rPr lang="en-US">
                <a:solidFill>
                  <a:srgbClr val="0F1115"/>
                </a:solidFill>
              </a:rPr>
              <a:t> flash-</a:t>
            </a:r>
            <a:r>
              <a:rPr lang="en-US" err="1">
                <a:solidFill>
                  <a:srgbClr val="0F1115"/>
                </a:solidFill>
              </a:rPr>
              <a:t>хранилище</a:t>
            </a:r>
            <a:r>
              <a:rPr lang="en-US">
                <a:solidFill>
                  <a:srgbClr val="0F1115"/>
                </a:solidFill>
              </a:rPr>
              <a:t>. </a:t>
            </a:r>
            <a:r>
              <a:rPr lang="en-US" err="1">
                <a:solidFill>
                  <a:srgbClr val="0F1115"/>
                </a:solidFill>
              </a:rPr>
              <a:t>Архив</a:t>
            </a:r>
            <a:r>
              <a:rPr lang="en-US">
                <a:solidFill>
                  <a:srgbClr val="0F1115"/>
                </a:solidFill>
              </a:rPr>
              <a:t> - </a:t>
            </a:r>
            <a:r>
              <a:rPr lang="en-US" err="1">
                <a:solidFill>
                  <a:srgbClr val="0F1115"/>
                </a:solidFill>
              </a:rPr>
              <a:t>серия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OceanStor</a:t>
            </a:r>
            <a:r>
              <a:rPr lang="en-US">
                <a:solidFill>
                  <a:srgbClr val="0F1115"/>
                </a:solidFill>
              </a:rPr>
              <a:t> Pacific.</a:t>
            </a:r>
            <a:endParaRPr lang="en-US"/>
          </a:p>
          <a:p>
            <a:br>
              <a:rPr lang="en-US"/>
            </a:br>
            <a:endParaRPr lang="en-US"/>
          </a:p>
          <a:p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 err="1">
                <a:latin typeface="Calibri"/>
                <a:ea typeface="Calibri"/>
                <a:cs typeface="Calibri"/>
              </a:rPr>
              <a:t>Система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архивирования</a:t>
            </a:r>
            <a:r>
              <a:rPr lang="en-US">
                <a:latin typeface="Calibri"/>
                <a:ea typeface="Calibri"/>
                <a:cs typeface="Calibri"/>
              </a:rPr>
              <a:t> и </a:t>
            </a:r>
            <a:r>
              <a:rPr lang="en-US" err="1">
                <a:latin typeface="Calibri"/>
                <a:ea typeface="Calibri"/>
                <a:cs typeface="Calibri"/>
              </a:rPr>
              <a:t>передачи</a:t>
            </a:r>
            <a:r>
              <a:rPr lang="en-US">
                <a:latin typeface="Calibri"/>
                <a:ea typeface="Calibri"/>
                <a:cs typeface="Calibri"/>
              </a:rPr>
              <a:t> </a:t>
            </a:r>
            <a:r>
              <a:rPr lang="en-US" err="1">
                <a:latin typeface="Calibri"/>
                <a:ea typeface="Calibri"/>
                <a:cs typeface="Calibri"/>
              </a:rPr>
              <a:t>медицинских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снимков</a:t>
            </a:r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7313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Cистема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видеонаблюдения</a:t>
            </a:r>
            <a:endParaRPr lang="ru-RU" err="1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b="1" err="1">
                <a:solidFill>
                  <a:srgbClr val="0F1115"/>
                </a:solidFill>
              </a:rPr>
              <a:t>Архитектура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Камеры</a:t>
            </a:r>
            <a:r>
              <a:rPr lang="en-US">
                <a:solidFill>
                  <a:srgbClr val="0F1115"/>
                </a:solidFill>
              </a:rPr>
              <a:t> -&gt; </a:t>
            </a:r>
            <a:r>
              <a:rPr lang="en-US" err="1">
                <a:solidFill>
                  <a:srgbClr val="0F1115"/>
                </a:solidFill>
              </a:rPr>
              <a:t>Платформа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управления</a:t>
            </a:r>
            <a:r>
              <a:rPr lang="en-US">
                <a:solidFill>
                  <a:srgbClr val="0F1115"/>
                </a:solidFill>
              </a:rPr>
              <a:t> -&gt; </a:t>
            </a:r>
            <a:r>
              <a:rPr lang="en-US" err="1">
                <a:solidFill>
                  <a:srgbClr val="0F1115"/>
                </a:solidFill>
              </a:rPr>
              <a:t>Хранилище</a:t>
            </a:r>
            <a:r>
              <a:rPr lang="en-US">
                <a:solidFill>
                  <a:srgbClr val="0F1115"/>
                </a:solidFill>
              </a:rPr>
              <a:t> (NAS).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Требования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Большие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файлы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блоки</a:t>
            </a:r>
            <a:r>
              <a:rPr lang="en-US">
                <a:solidFill>
                  <a:srgbClr val="0F1115"/>
                </a:solidFill>
              </a:rPr>
              <a:t> I/O, </a:t>
            </a:r>
            <a:r>
              <a:rPr lang="en-US" err="1">
                <a:solidFill>
                  <a:srgbClr val="0F1115"/>
                </a:solidFill>
              </a:rPr>
              <a:t>высокая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пропускная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способность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записи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массивная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емкость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простое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масштабирование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Решение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Прямое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хранение</a:t>
            </a:r>
            <a:r>
              <a:rPr lang="en-US">
                <a:solidFill>
                  <a:srgbClr val="0F1115"/>
                </a:solidFill>
              </a:rPr>
              <a:t> - IVS3800. </a:t>
            </a:r>
            <a:r>
              <a:rPr lang="en-US" err="1">
                <a:solidFill>
                  <a:srgbClr val="0F1115"/>
                </a:solidFill>
              </a:rPr>
              <a:t>Сброс</a:t>
            </a:r>
            <a:r>
              <a:rPr lang="en-US">
                <a:solidFill>
                  <a:srgbClr val="0F1115"/>
                </a:solidFill>
              </a:rPr>
              <a:t> (dump) - </a:t>
            </a:r>
            <a:r>
              <a:rPr lang="en-US" err="1">
                <a:solidFill>
                  <a:srgbClr val="0F1115"/>
                </a:solidFill>
              </a:rPr>
              <a:t>OceanStor</a:t>
            </a:r>
            <a:r>
              <a:rPr lang="en-US">
                <a:solidFill>
                  <a:srgbClr val="0F1115"/>
                </a:solidFill>
              </a:rPr>
              <a:t> Pacific 93xx.</a:t>
            </a:r>
            <a:endParaRPr lang="ru-RU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5312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Анализ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больших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данных</a:t>
            </a:r>
            <a:endParaRPr lang="ru-RU" err="1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b="1" err="1">
                <a:solidFill>
                  <a:srgbClr val="0F1115"/>
                </a:solidFill>
              </a:rPr>
              <a:t>Стек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Приложения</a:t>
            </a:r>
            <a:r>
              <a:rPr lang="en-US">
                <a:solidFill>
                  <a:srgbClr val="0F1115"/>
                </a:solidFill>
              </a:rPr>
              <a:t> -&gt; </a:t>
            </a:r>
            <a:r>
              <a:rPr lang="en-US" err="1">
                <a:solidFill>
                  <a:srgbClr val="0F1115"/>
                </a:solidFill>
              </a:rPr>
              <a:t>Слой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вычислений</a:t>
            </a:r>
            <a:r>
              <a:rPr lang="en-US">
                <a:solidFill>
                  <a:srgbClr val="0F1115"/>
                </a:solidFill>
              </a:rPr>
              <a:t> (Spark, HBase) -&gt; </a:t>
            </a:r>
            <a:r>
              <a:rPr lang="en-US" err="1">
                <a:solidFill>
                  <a:srgbClr val="0F1115"/>
                </a:solidFill>
              </a:rPr>
              <a:t>Слой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хранения</a:t>
            </a:r>
            <a:r>
              <a:rPr lang="en-US">
                <a:solidFill>
                  <a:srgbClr val="0F1115"/>
                </a:solidFill>
              </a:rPr>
              <a:t> (HDFS).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Требования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Масштабирование</a:t>
            </a:r>
            <a:r>
              <a:rPr lang="en-US">
                <a:solidFill>
                  <a:srgbClr val="0F1115"/>
                </a:solidFill>
              </a:rPr>
              <a:t> "</a:t>
            </a:r>
            <a:r>
              <a:rPr lang="en-US" err="1">
                <a:solidFill>
                  <a:srgbClr val="0F1115"/>
                </a:solidFill>
              </a:rPr>
              <a:t>по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требованию</a:t>
            </a:r>
            <a:r>
              <a:rPr lang="en-US">
                <a:solidFill>
                  <a:srgbClr val="0F1115"/>
                </a:solidFill>
              </a:rPr>
              <a:t>", </a:t>
            </a:r>
            <a:r>
              <a:rPr lang="en-US" err="1">
                <a:solidFill>
                  <a:srgbClr val="0F1115"/>
                </a:solidFill>
              </a:rPr>
              <a:t>совместимость</a:t>
            </a:r>
            <a:r>
              <a:rPr lang="en-US">
                <a:solidFill>
                  <a:srgbClr val="0F1115"/>
                </a:solidFill>
              </a:rPr>
              <a:t> с </a:t>
            </a:r>
            <a:r>
              <a:rPr lang="en-US" err="1">
                <a:solidFill>
                  <a:srgbClr val="0F1115"/>
                </a:solidFill>
              </a:rPr>
              <a:t>существующими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кластерами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снижение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стоимости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хранения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Решение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OceanStor</a:t>
            </a:r>
            <a:r>
              <a:rPr lang="en-US">
                <a:solidFill>
                  <a:srgbClr val="0F1115"/>
                </a:solidFill>
              </a:rPr>
              <a:t> Pacific 9546/9550 </a:t>
            </a:r>
            <a:r>
              <a:rPr lang="en-US" err="1">
                <a:solidFill>
                  <a:srgbClr val="0F1115"/>
                </a:solidFill>
              </a:rPr>
              <a:t>для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больших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данных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br>
              <a:rPr lang="en-US"/>
            </a:b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8036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Завершение</a:t>
            </a:r>
            <a:endParaRPr lang="ru-RU" err="1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Спасибо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внимание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Миссия</a:t>
            </a:r>
            <a:r>
              <a:rPr lang="en-US" b="1">
                <a:solidFill>
                  <a:srgbClr val="0F1115"/>
                </a:solidFill>
              </a:rPr>
              <a:t> Huawei: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Принести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цифровой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мир</a:t>
            </a:r>
            <a:r>
              <a:rPr lang="en-US">
                <a:solidFill>
                  <a:srgbClr val="0F1115"/>
                </a:solidFill>
              </a:rPr>
              <a:t> в </a:t>
            </a:r>
            <a:r>
              <a:rPr lang="en-US" err="1">
                <a:solidFill>
                  <a:srgbClr val="0F1115"/>
                </a:solidFill>
              </a:rPr>
              <a:t>каждый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дом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каждую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организацию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построив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интеллектуальный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мир</a:t>
            </a:r>
            <a:r>
              <a:rPr lang="en-US">
                <a:solidFill>
                  <a:srgbClr val="0F1115"/>
                </a:solidFill>
              </a:rPr>
              <a:t> с </a:t>
            </a:r>
            <a:r>
              <a:rPr lang="en-US" err="1">
                <a:solidFill>
                  <a:srgbClr val="0F1115"/>
                </a:solidFill>
              </a:rPr>
              <a:t>всеобщей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связностью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br>
              <a:rPr lang="en-US"/>
            </a:b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161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Различия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между</a:t>
            </a:r>
            <a:r>
              <a:rPr lang="en-US" b="1">
                <a:solidFill>
                  <a:srgbClr val="0F1115"/>
                </a:solidFill>
              </a:rPr>
              <a:t> DAS, SAN и NAS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Ключевые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различия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между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архитектурами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хранения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данных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>
                <a:solidFill>
                  <a:srgbClr val="0F1115"/>
                </a:solidFill>
              </a:rPr>
              <a:t>DAS (</a:t>
            </a:r>
            <a:r>
              <a:rPr lang="en-US" b="1" err="1">
                <a:solidFill>
                  <a:srgbClr val="0F1115"/>
                </a:solidFill>
              </a:rPr>
              <a:t>прямое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подключение</a:t>
            </a:r>
            <a:r>
              <a:rPr lang="en-US" b="1">
                <a:solidFill>
                  <a:srgbClr val="0F1115"/>
                </a:solidFill>
              </a:rPr>
              <a:t>):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Сеть</a:t>
            </a:r>
            <a:r>
              <a:rPr lang="en-US">
                <a:solidFill>
                  <a:srgbClr val="0F1115"/>
                </a:solidFill>
              </a:rPr>
              <a:t> — </a:t>
            </a:r>
            <a:r>
              <a:rPr lang="en-US" err="1">
                <a:solidFill>
                  <a:srgbClr val="0F1115"/>
                </a:solidFill>
              </a:rPr>
              <a:t>прямое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соединение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протоколы</a:t>
            </a:r>
            <a:r>
              <a:rPr lang="en-US">
                <a:solidFill>
                  <a:srgbClr val="0F1115"/>
                </a:solidFill>
              </a:rPr>
              <a:t> — SAS/ATA/SCSI, </a:t>
            </a:r>
            <a:r>
              <a:rPr lang="en-US" err="1">
                <a:solidFill>
                  <a:srgbClr val="0F1115"/>
                </a:solidFill>
              </a:rPr>
              <a:t>данные</a:t>
            </a:r>
            <a:r>
              <a:rPr lang="en-US">
                <a:solidFill>
                  <a:srgbClr val="0F1115"/>
                </a:solidFill>
              </a:rPr>
              <a:t> — </a:t>
            </a:r>
            <a:r>
              <a:rPr lang="en-US" err="1">
                <a:solidFill>
                  <a:srgbClr val="0F1115"/>
                </a:solidFill>
              </a:rPr>
              <a:t>блочные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сценарии</a:t>
            </a:r>
            <a:r>
              <a:rPr lang="en-US">
                <a:solidFill>
                  <a:srgbClr val="0F1115"/>
                </a:solidFill>
              </a:rPr>
              <a:t> — </a:t>
            </a:r>
            <a:r>
              <a:rPr lang="en-US" err="1">
                <a:solidFill>
                  <a:srgbClr val="0F1115"/>
                </a:solidFill>
              </a:rPr>
              <a:t>малые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серверы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>
                <a:solidFill>
                  <a:srgbClr val="0F1115"/>
                </a:solidFill>
              </a:rPr>
              <a:t>SAN (</a:t>
            </a:r>
            <a:r>
              <a:rPr lang="en-US" b="1" err="1">
                <a:solidFill>
                  <a:srgbClr val="0F1115"/>
                </a:solidFill>
              </a:rPr>
              <a:t>сеть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хранения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данных</a:t>
            </a:r>
            <a:r>
              <a:rPr lang="en-US" b="1">
                <a:solidFill>
                  <a:srgbClr val="0F1115"/>
                </a:solidFill>
              </a:rPr>
              <a:t>):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Сеть</a:t>
            </a:r>
            <a:r>
              <a:rPr lang="en-US">
                <a:solidFill>
                  <a:srgbClr val="0F1115"/>
                </a:solidFill>
              </a:rPr>
              <a:t> — </a:t>
            </a:r>
            <a:r>
              <a:rPr lang="en-US" err="1">
                <a:solidFill>
                  <a:srgbClr val="0F1115"/>
                </a:solidFill>
              </a:rPr>
              <a:t>выделенная</a:t>
            </a:r>
            <a:r>
              <a:rPr lang="en-US">
                <a:solidFill>
                  <a:srgbClr val="0F1115"/>
                </a:solidFill>
              </a:rPr>
              <a:t> SAN, </a:t>
            </a:r>
            <a:r>
              <a:rPr lang="en-US" err="1">
                <a:solidFill>
                  <a:srgbClr val="0F1115"/>
                </a:solidFill>
              </a:rPr>
              <a:t>протоколы</a:t>
            </a:r>
            <a:r>
              <a:rPr lang="en-US">
                <a:solidFill>
                  <a:srgbClr val="0F1115"/>
                </a:solidFill>
              </a:rPr>
              <a:t> — FC/iSCSI, </a:t>
            </a:r>
            <a:r>
              <a:rPr lang="en-US" err="1">
                <a:solidFill>
                  <a:srgbClr val="0F1115"/>
                </a:solidFill>
              </a:rPr>
              <a:t>данные</a:t>
            </a:r>
            <a:r>
              <a:rPr lang="en-US">
                <a:solidFill>
                  <a:srgbClr val="0F1115"/>
                </a:solidFill>
              </a:rPr>
              <a:t> — </a:t>
            </a:r>
            <a:r>
              <a:rPr lang="en-US" err="1">
                <a:solidFill>
                  <a:srgbClr val="0F1115"/>
                </a:solidFill>
              </a:rPr>
              <a:t>блочные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сценарии</a:t>
            </a:r>
            <a:r>
              <a:rPr lang="en-US">
                <a:solidFill>
                  <a:srgbClr val="0F1115"/>
                </a:solidFill>
              </a:rPr>
              <a:t> — СУБД и </a:t>
            </a:r>
            <a:r>
              <a:rPr lang="en-US" err="1">
                <a:solidFill>
                  <a:srgbClr val="0F1115"/>
                </a:solidFill>
              </a:rPr>
              <a:t>виртуализация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>
                <a:solidFill>
                  <a:srgbClr val="0F1115"/>
                </a:solidFill>
              </a:rPr>
              <a:t>NAS (</a:t>
            </a:r>
            <a:r>
              <a:rPr lang="en-US" b="1" err="1">
                <a:solidFill>
                  <a:srgbClr val="0F1115"/>
                </a:solidFill>
              </a:rPr>
              <a:t>сетевое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хранилище</a:t>
            </a:r>
            <a:r>
              <a:rPr lang="en-US" b="1">
                <a:solidFill>
                  <a:srgbClr val="0F1115"/>
                </a:solidFill>
              </a:rPr>
              <a:t>):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Сеть</a:t>
            </a:r>
            <a:r>
              <a:rPr lang="en-US">
                <a:solidFill>
                  <a:srgbClr val="0F1115"/>
                </a:solidFill>
              </a:rPr>
              <a:t> — LAN, </a:t>
            </a:r>
            <a:r>
              <a:rPr lang="en-US" err="1">
                <a:solidFill>
                  <a:srgbClr val="0F1115"/>
                </a:solidFill>
              </a:rPr>
              <a:t>протоколы</a:t>
            </a:r>
            <a:r>
              <a:rPr lang="en-US">
                <a:solidFill>
                  <a:srgbClr val="0F1115"/>
                </a:solidFill>
              </a:rPr>
              <a:t> — NFS/CIFS, </a:t>
            </a:r>
            <a:r>
              <a:rPr lang="en-US" err="1">
                <a:solidFill>
                  <a:srgbClr val="0F1115"/>
                </a:solidFill>
              </a:rPr>
              <a:t>данные</a:t>
            </a:r>
            <a:r>
              <a:rPr lang="en-US">
                <a:solidFill>
                  <a:srgbClr val="0F1115"/>
                </a:solidFill>
              </a:rPr>
              <a:t> — </a:t>
            </a:r>
            <a:r>
              <a:rPr lang="en-US" err="1">
                <a:solidFill>
                  <a:srgbClr val="0F1115"/>
                </a:solidFill>
              </a:rPr>
              <a:t>файловые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сценарии</a:t>
            </a:r>
            <a:r>
              <a:rPr lang="en-US">
                <a:solidFill>
                  <a:srgbClr val="0F1115"/>
                </a:solidFill>
              </a:rPr>
              <a:t> — </a:t>
            </a:r>
            <a:r>
              <a:rPr lang="en-US" err="1">
                <a:solidFill>
                  <a:srgbClr val="0F1115"/>
                </a:solidFill>
              </a:rPr>
              <a:t>файловый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обмен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архивация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резервное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копирование</a:t>
            </a:r>
            <a:r>
              <a:rPr lang="en-US">
                <a:solidFill>
                  <a:srgbClr val="0F1115"/>
                </a:solidFill>
              </a:rPr>
              <a:t>. </a:t>
            </a:r>
            <a:r>
              <a:rPr lang="en-US" err="1">
                <a:solidFill>
                  <a:srgbClr val="0F1115"/>
                </a:solidFill>
              </a:rPr>
              <a:t>Обладает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наивысшей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степенью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разделения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данных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br>
              <a:rPr lang="en-US"/>
            </a:b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236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Компоненты</a:t>
            </a:r>
            <a:r>
              <a:rPr lang="en-US" b="1">
                <a:solidFill>
                  <a:srgbClr val="0F1115"/>
                </a:solidFill>
              </a:rPr>
              <a:t> NAS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Типичная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инфраструктура</a:t>
            </a:r>
            <a:r>
              <a:rPr lang="en-US">
                <a:solidFill>
                  <a:srgbClr val="0F1115"/>
                </a:solidFill>
              </a:rPr>
              <a:t> NAS </a:t>
            </a:r>
            <a:r>
              <a:rPr lang="en-US" err="1">
                <a:solidFill>
                  <a:srgbClr val="0F1115"/>
                </a:solidFill>
              </a:rPr>
              <a:t>включает</a:t>
            </a:r>
            <a:r>
              <a:rPr lang="en-US">
                <a:solidFill>
                  <a:srgbClr val="0F1115"/>
                </a:solidFill>
              </a:rPr>
              <a:t> в </a:t>
            </a:r>
            <a:r>
              <a:rPr lang="en-US" err="1">
                <a:solidFill>
                  <a:srgbClr val="0F1115"/>
                </a:solidFill>
              </a:rPr>
              <a:t>себя</a:t>
            </a:r>
            <a:r>
              <a:rPr lang="en-US">
                <a:solidFill>
                  <a:srgbClr val="0F1115"/>
                </a:solidFill>
              </a:rPr>
              <a:t>: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>
                <a:solidFill>
                  <a:srgbClr val="0F1115"/>
                </a:solidFill>
              </a:rPr>
              <a:t>NAS-</a:t>
            </a:r>
            <a:r>
              <a:rPr lang="en-US" b="1" err="1">
                <a:solidFill>
                  <a:srgbClr val="0F1115"/>
                </a:solidFill>
              </a:rPr>
              <a:t>хранилище</a:t>
            </a:r>
            <a:r>
              <a:rPr lang="en-US" b="1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Внешние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серверы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DNS, AD/LDAP.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>
                <a:solidFill>
                  <a:srgbClr val="0F1115"/>
                </a:solidFill>
              </a:rPr>
              <a:t>IP-</a:t>
            </a:r>
            <a:r>
              <a:rPr lang="en-US" b="1" err="1">
                <a:solidFill>
                  <a:srgbClr val="0F1115"/>
                </a:solidFill>
              </a:rPr>
              <a:t>коммутатор</a:t>
            </a:r>
            <a:r>
              <a:rPr lang="en-US" b="1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>
                <a:solidFill>
                  <a:srgbClr val="0F1115"/>
                </a:solidFill>
              </a:rPr>
              <a:t>NAS-</a:t>
            </a:r>
            <a:r>
              <a:rPr lang="en-US" b="1" err="1">
                <a:solidFill>
                  <a:srgbClr val="0F1115"/>
                </a:solidFill>
              </a:rPr>
              <a:t>клиенты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серверы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компьютеры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принтеры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сканеры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br>
              <a:rPr lang="en-US"/>
            </a:b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308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Программное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обеспечение</a:t>
            </a:r>
            <a:r>
              <a:rPr lang="en-US" b="1">
                <a:solidFill>
                  <a:srgbClr val="0F1115"/>
                </a:solidFill>
              </a:rPr>
              <a:t> NAS-</a:t>
            </a:r>
            <a:r>
              <a:rPr lang="en-US" b="1" err="1">
                <a:solidFill>
                  <a:srgbClr val="0F1115"/>
                </a:solidFill>
              </a:rPr>
              <a:t>хранилища</a:t>
            </a:r>
            <a:endParaRPr lang="ru-RU" err="1"/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Программный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стек</a:t>
            </a:r>
            <a:r>
              <a:rPr lang="en-US">
                <a:solidFill>
                  <a:srgbClr val="0F1115"/>
                </a:solidFill>
              </a:rPr>
              <a:t> NAS </a:t>
            </a:r>
            <a:r>
              <a:rPr lang="en-US" err="1">
                <a:solidFill>
                  <a:srgbClr val="0F1115"/>
                </a:solidFill>
              </a:rPr>
              <a:t>состоит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из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нескольких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уровней</a:t>
            </a:r>
            <a:r>
              <a:rPr lang="en-US">
                <a:solidFill>
                  <a:srgbClr val="0F1115"/>
                </a:solidFill>
              </a:rPr>
              <a:t>: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Ядро</a:t>
            </a:r>
            <a:r>
              <a:rPr lang="en-US" b="1">
                <a:solidFill>
                  <a:srgbClr val="0F1115"/>
                </a:solidFill>
              </a:rPr>
              <a:t> ОС:</a:t>
            </a:r>
            <a:r>
              <a:rPr lang="en-US">
                <a:solidFill>
                  <a:srgbClr val="0F1115"/>
                </a:solidFill>
              </a:rPr>
              <a:t> Windows, Linux.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Управление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хранилищем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RAID, Erasure Coding, </a:t>
            </a:r>
            <a:r>
              <a:rPr lang="en-US" err="1">
                <a:solidFill>
                  <a:srgbClr val="0F1115"/>
                </a:solidFill>
              </a:rPr>
              <a:t>мультикопирование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Файловая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система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OceanStor</a:t>
            </a:r>
            <a:r>
              <a:rPr lang="en-US">
                <a:solidFill>
                  <a:srgbClr val="0F1115"/>
                </a:solidFill>
              </a:rPr>
              <a:t> FS, </a:t>
            </a:r>
            <a:r>
              <a:rPr lang="en-US" err="1">
                <a:solidFill>
                  <a:srgbClr val="0F1115"/>
                </a:solidFill>
              </a:rPr>
              <a:t>квоты</a:t>
            </a:r>
            <a:r>
              <a:rPr lang="en-US">
                <a:solidFill>
                  <a:srgbClr val="0F1115"/>
                </a:solidFill>
              </a:rPr>
              <a:t>, WORM.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Общий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доступ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протоколы</a:t>
            </a:r>
            <a:r>
              <a:rPr lang="en-US">
                <a:solidFill>
                  <a:srgbClr val="0F1115"/>
                </a:solidFill>
              </a:rPr>
              <a:t> CIFS, NFS, FTP, HTTP.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Веб-управление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настройка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мониторинг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диагностика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Аппаратная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основа</a:t>
            </a:r>
            <a:r>
              <a:rPr lang="en-US">
                <a:solidFill>
                  <a:srgbClr val="0F1115"/>
                </a:solidFill>
              </a:rPr>
              <a:t> — CPU, </a:t>
            </a:r>
            <a:r>
              <a:rPr lang="en-US" err="1">
                <a:solidFill>
                  <a:srgbClr val="0F1115"/>
                </a:solidFill>
              </a:rPr>
              <a:t>кэш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диски</a:t>
            </a:r>
            <a:r>
              <a:rPr lang="en-US">
                <a:solidFill>
                  <a:srgbClr val="0F1115"/>
                </a:solidFill>
              </a:rPr>
              <a:t>, GE-</a:t>
            </a:r>
            <a:r>
              <a:rPr lang="en-US" err="1">
                <a:solidFill>
                  <a:srgbClr val="0F1115"/>
                </a:solidFill>
              </a:rPr>
              <a:t>коммутатор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ru-RU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047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 b="1" err="1">
                <a:solidFill>
                  <a:srgbClr val="0F1115"/>
                </a:solidFill>
              </a:rPr>
              <a:t>Файловая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система</a:t>
            </a:r>
            <a:endParaRPr lang="en-US" err="1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Файловая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система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определяет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структуру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данных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управление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файлами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дисках</a:t>
            </a:r>
            <a:r>
              <a:rPr lang="en-US">
                <a:solidFill>
                  <a:srgbClr val="0F1115"/>
                </a:solidFill>
              </a:rPr>
              <a:t>. </a:t>
            </a:r>
            <a:r>
              <a:rPr lang="en-US" err="1">
                <a:solidFill>
                  <a:srgbClr val="0F1115"/>
                </a:solidFill>
              </a:rPr>
              <a:t>Для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доступа</a:t>
            </a:r>
            <a:r>
              <a:rPr lang="en-US">
                <a:solidFill>
                  <a:srgbClr val="0F1115"/>
                </a:solidFill>
              </a:rPr>
              <a:t> к </a:t>
            </a:r>
            <a:r>
              <a:rPr lang="en-US" err="1">
                <a:solidFill>
                  <a:srgbClr val="0F1115"/>
                </a:solidFill>
              </a:rPr>
              <a:t>данным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необходимо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создать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логическую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структуру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хранения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между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секторами</a:t>
            </a:r>
            <a:r>
              <a:rPr lang="en-US">
                <a:solidFill>
                  <a:srgbClr val="0F1115"/>
                </a:solidFill>
              </a:rPr>
              <a:t>. </a:t>
            </a:r>
            <a:r>
              <a:rPr lang="en-US" err="1">
                <a:solidFill>
                  <a:srgbClr val="0F1115"/>
                </a:solidFill>
              </a:rPr>
              <a:t>Этот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процесс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называется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форматированием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err="1"/>
              <a:t>Файловая</a:t>
            </a:r>
            <a:r>
              <a:rPr lang="en-US"/>
              <a:t> </a:t>
            </a:r>
            <a:r>
              <a:rPr lang="en-US" err="1"/>
              <a:t>система</a:t>
            </a:r>
            <a:r>
              <a:rPr lang="en-US"/>
              <a:t>: </a:t>
            </a:r>
            <a:endParaRPr lang="ru-RU"/>
          </a:p>
          <a:p>
            <a:endParaRPr lang="en-US"/>
          </a:p>
          <a:p>
            <a:r>
              <a:rPr lang="en-US" err="1"/>
              <a:t>определяет</a:t>
            </a:r>
            <a:r>
              <a:rPr lang="en-US"/>
              <a:t> </a:t>
            </a:r>
            <a:r>
              <a:rPr lang="en-US" err="1"/>
              <a:t>структуру</a:t>
            </a:r>
            <a:r>
              <a:rPr lang="en-US"/>
              <a:t> </a:t>
            </a:r>
            <a:r>
              <a:rPr lang="en-US" err="1"/>
              <a:t>данных</a:t>
            </a:r>
            <a:r>
              <a:rPr lang="en-US"/>
              <a:t> и </a:t>
            </a:r>
            <a:r>
              <a:rPr lang="en-US" err="1"/>
              <a:t>управление</a:t>
            </a:r>
            <a:r>
              <a:rPr lang="en-US"/>
              <a:t> </a:t>
            </a:r>
            <a:r>
              <a:rPr lang="en-US" err="1"/>
              <a:t>для</a:t>
            </a:r>
            <a:r>
              <a:rPr lang="en-US"/>
              <a:t> </a:t>
            </a:r>
            <a:r>
              <a:rPr lang="en-US" err="1"/>
              <a:t>файлов</a:t>
            </a:r>
            <a:r>
              <a:rPr lang="en-US"/>
              <a:t>, </a:t>
            </a:r>
            <a:r>
              <a:rPr lang="en-US" err="1"/>
              <a:t>хранящихся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дисках</a:t>
            </a:r>
            <a:r>
              <a:rPr lang="en-US"/>
              <a:t>.</a:t>
            </a:r>
            <a:endParaRPr lang="ru-RU"/>
          </a:p>
          <a:p>
            <a:endParaRPr lang="en-US"/>
          </a:p>
          <a:p>
            <a:r>
              <a:rPr lang="en-US" err="1"/>
              <a:t>Чтобы</a:t>
            </a:r>
            <a:r>
              <a:rPr lang="en-US"/>
              <a:t> </a:t>
            </a:r>
            <a:r>
              <a:rPr lang="en-US" err="1"/>
              <a:t>обеспечить</a:t>
            </a:r>
            <a:r>
              <a:rPr lang="en-US"/>
              <a:t> </a:t>
            </a:r>
            <a:r>
              <a:rPr lang="en-US" err="1"/>
              <a:t>доступ</a:t>
            </a:r>
            <a:r>
              <a:rPr lang="en-US"/>
              <a:t> к </a:t>
            </a:r>
            <a:r>
              <a:rPr lang="en-US" err="1"/>
              <a:t>данным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дисках</a:t>
            </a:r>
            <a:r>
              <a:rPr lang="en-US"/>
              <a:t>, </a:t>
            </a:r>
            <a:r>
              <a:rPr lang="en-US" err="1"/>
              <a:t>между</a:t>
            </a:r>
            <a:r>
              <a:rPr lang="en-US"/>
              <a:t> </a:t>
            </a:r>
            <a:r>
              <a:rPr lang="en-US" err="1"/>
              <a:t>связанными</a:t>
            </a:r>
            <a:r>
              <a:rPr lang="en-US"/>
              <a:t> </a:t>
            </a:r>
            <a:r>
              <a:rPr lang="en-US" err="1"/>
              <a:t>секторами</a:t>
            </a:r>
            <a:r>
              <a:rPr lang="en-US"/>
              <a:t> </a:t>
            </a:r>
            <a:r>
              <a:rPr lang="en-US" err="1"/>
              <a:t>должна</a:t>
            </a:r>
            <a:r>
              <a:rPr lang="en-US"/>
              <a:t> </a:t>
            </a:r>
            <a:r>
              <a:rPr lang="en-US" err="1"/>
              <a:t>быть</a:t>
            </a:r>
            <a:r>
              <a:rPr lang="en-US"/>
              <a:t> </a:t>
            </a:r>
            <a:r>
              <a:rPr lang="en-US" err="1"/>
              <a:t>установлена</a:t>
            </a:r>
            <a:r>
              <a:rPr lang="en-US"/>
              <a:t> </a:t>
            </a:r>
            <a:r>
              <a:rPr lang="en-US" err="1"/>
              <a:t>логическая</a:t>
            </a:r>
            <a:r>
              <a:rPr lang="en-US"/>
              <a:t> </a:t>
            </a:r>
            <a:r>
              <a:rPr lang="en-US" err="1"/>
              <a:t>структура</a:t>
            </a:r>
            <a:r>
              <a:rPr lang="en-US"/>
              <a:t> </a:t>
            </a:r>
            <a:r>
              <a:rPr lang="en-US" err="1"/>
              <a:t>хранения</a:t>
            </a:r>
            <a:r>
              <a:rPr lang="en-US"/>
              <a:t> </a:t>
            </a:r>
            <a:r>
              <a:rPr lang="en-US" err="1"/>
              <a:t>данных</a:t>
            </a:r>
            <a:r>
              <a:rPr lang="en-US"/>
              <a:t>, </a:t>
            </a:r>
            <a:r>
              <a:rPr lang="en-US" err="1"/>
              <a:t>такая</a:t>
            </a:r>
            <a:r>
              <a:rPr lang="en-US"/>
              <a:t> </a:t>
            </a:r>
            <a:r>
              <a:rPr lang="en-US" err="1"/>
              <a:t>как</a:t>
            </a:r>
            <a:r>
              <a:rPr lang="en-US"/>
              <a:t> </a:t>
            </a:r>
            <a:r>
              <a:rPr lang="en-US" err="1"/>
              <a:t>файловая</a:t>
            </a:r>
            <a:r>
              <a:rPr lang="en-US"/>
              <a:t> </a:t>
            </a:r>
            <a:r>
              <a:rPr lang="en-US" err="1"/>
              <a:t>система</a:t>
            </a:r>
            <a:r>
              <a:rPr lang="en-US"/>
              <a:t>.</a:t>
            </a:r>
            <a:endParaRPr lang="ru-RU"/>
          </a:p>
          <a:p>
            <a:endParaRPr lang="en-US"/>
          </a:p>
          <a:p>
            <a:r>
              <a:rPr lang="en-US" err="1"/>
              <a:t>Процесс</a:t>
            </a:r>
            <a:r>
              <a:rPr lang="en-US"/>
              <a:t> </a:t>
            </a:r>
            <a:r>
              <a:rPr lang="en-US" err="1"/>
              <a:t>создания</a:t>
            </a:r>
            <a:r>
              <a:rPr lang="en-US"/>
              <a:t> </a:t>
            </a:r>
            <a:r>
              <a:rPr lang="en-US" err="1"/>
              <a:t>файловой</a:t>
            </a:r>
            <a:r>
              <a:rPr lang="en-US"/>
              <a:t> </a:t>
            </a:r>
            <a:r>
              <a:rPr lang="en-US" err="1"/>
              <a:t>системы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дисках</a:t>
            </a:r>
            <a:r>
              <a:rPr lang="en-US"/>
              <a:t> </a:t>
            </a:r>
            <a:r>
              <a:rPr lang="en-US" err="1"/>
              <a:t>называется</a:t>
            </a:r>
            <a:r>
              <a:rPr lang="en-US"/>
              <a:t> </a:t>
            </a:r>
            <a:r>
              <a:rPr lang="en-US" err="1"/>
              <a:t>форматированием</a:t>
            </a:r>
            <a:r>
              <a:rPr lang="en-US"/>
              <a:t>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127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Сетевая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файловая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система</a:t>
            </a:r>
            <a:endParaRPr lang="ru-RU" err="1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Текст</a:t>
            </a:r>
            <a:r>
              <a:rPr lang="en-US" b="1">
                <a:solidFill>
                  <a:srgbClr val="0F1115"/>
                </a:solidFill>
              </a:rPr>
              <a:t>: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Сетевые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файловые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системы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такие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как</a:t>
            </a:r>
            <a:r>
              <a:rPr lang="en-US">
                <a:solidFill>
                  <a:srgbClr val="0F1115"/>
                </a:solidFill>
              </a:rPr>
              <a:t> NFS и CIFS, </a:t>
            </a:r>
            <a:r>
              <a:rPr lang="en-US" err="1">
                <a:solidFill>
                  <a:srgbClr val="0F1115"/>
                </a:solidFill>
              </a:rPr>
              <a:t>позволяют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осуществлять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файловый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обмен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между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гетерогенными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платформами</a:t>
            </a:r>
            <a:r>
              <a:rPr lang="en-US">
                <a:solidFill>
                  <a:srgbClr val="0F1115"/>
                </a:solidFill>
              </a:rPr>
              <a:t>. </a:t>
            </a:r>
            <a:r>
              <a:rPr lang="en-US" err="1">
                <a:solidFill>
                  <a:srgbClr val="0F1115"/>
                </a:solidFill>
              </a:rPr>
              <a:t>Клиенты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файловой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системы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обращаются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через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сетевой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протокол</a:t>
            </a:r>
            <a:r>
              <a:rPr lang="en-US">
                <a:solidFill>
                  <a:srgbClr val="0F1115"/>
                </a:solidFill>
              </a:rPr>
              <a:t> к </a:t>
            </a:r>
            <a:r>
              <a:rPr lang="en-US" err="1">
                <a:solidFill>
                  <a:srgbClr val="0F1115"/>
                </a:solidFill>
              </a:rPr>
              <a:t>файловому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серверу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который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взаимодействует</a:t>
            </a:r>
            <a:r>
              <a:rPr lang="en-US">
                <a:solidFill>
                  <a:srgbClr val="0F1115"/>
                </a:solidFill>
              </a:rPr>
              <a:t> с </a:t>
            </a:r>
            <a:r>
              <a:rPr lang="en-US" err="1">
                <a:solidFill>
                  <a:srgbClr val="0F1115"/>
                </a:solidFill>
              </a:rPr>
              <a:t>системой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хранения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NFS и CIFS — </a:t>
            </a:r>
            <a:r>
              <a:rPr lang="en-US" err="1"/>
              <a:t>это</a:t>
            </a:r>
            <a:r>
              <a:rPr lang="en-US"/>
              <a:t> </a:t>
            </a:r>
            <a:r>
              <a:rPr lang="en-US" err="1"/>
              <a:t>распространенные</a:t>
            </a:r>
            <a:r>
              <a:rPr lang="en-US"/>
              <a:t> </a:t>
            </a:r>
            <a:r>
              <a:rPr lang="en-US" err="1"/>
              <a:t>сетевые</a:t>
            </a:r>
            <a:r>
              <a:rPr lang="en-US"/>
              <a:t> </a:t>
            </a:r>
            <a:r>
              <a:rPr lang="en-US" err="1"/>
              <a:t>файловые</a:t>
            </a:r>
            <a:r>
              <a:rPr lang="en-US"/>
              <a:t> </a:t>
            </a:r>
            <a:r>
              <a:rPr lang="en-US" err="1"/>
              <a:t>системы</a:t>
            </a:r>
            <a:r>
              <a:rPr lang="en-US"/>
              <a:t> </a:t>
            </a:r>
            <a:r>
              <a:rPr lang="en-US" err="1"/>
              <a:t>для</a:t>
            </a:r>
            <a:r>
              <a:rPr lang="en-US"/>
              <a:t> </a:t>
            </a:r>
            <a:r>
              <a:rPr lang="en-US" err="1"/>
              <a:t>обмена</a:t>
            </a:r>
            <a:r>
              <a:rPr lang="en-US"/>
              <a:t> </a:t>
            </a:r>
            <a:r>
              <a:rPr lang="en-US" err="1"/>
              <a:t>файлами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разнородных</a:t>
            </a:r>
            <a:r>
              <a:rPr lang="en-US"/>
              <a:t> </a:t>
            </a:r>
            <a:r>
              <a:rPr lang="en-US" err="1"/>
              <a:t>платформах</a:t>
            </a:r>
            <a:r>
              <a:rPr lang="en-US"/>
              <a:t>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281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 latinLnBrk="0">
              <a:defRPr lang="ru-RU"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grpSp>
        <p:nvGrpSpPr>
          <p:cNvPr id="256" name="линия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Полилиния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8" name="Полилиния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9" name="Полилиния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0" name="Полилиния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1" name="Полилиния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2" name="Полилиния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3" name="Полилиния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4" name="Полилиния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5" name="Полилиния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6" name="Полилиния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7" name="Полилиния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8" name="Полилиния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9" name="Полилиния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0" name="Полилиния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1" name="Полилиния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2" name="Полилиния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3" name="Полилиния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4" name="Полилиния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5" name="Полилиния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6" name="Полилиния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7" name="Полилиния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8" name="Полилиния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9" name="Полилиния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0" name="Полилиния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1" name="Полилиния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2" name="Полилиния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3" name="Полилиния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4" name="Полилиния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5" name="Полилиния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6" name="Полилиния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7" name="Полилиния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8" name="Полилиния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9" name="Полилиния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0" name="Полилиния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1" name="Полилиния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2" name="Полилиния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3" name="Полилиния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4" name="Полилиния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5" name="Полилиния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Полилиния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7" name="Полилиния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8" name="Полилиния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9" name="Полилиния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0" name="Полилиния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1" name="Полилиния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2" name="Полилиния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3" name="Полилиния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4" name="Полилиния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5" name="Полилиния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6" name="Полилиния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7" name="Полилиния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8" name="Полилиния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9" name="Полилиния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0" name="Полилиния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1" name="Полилиния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2" name="Полилиния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3" name="Полилиния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4" name="Полилиния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5" name="Полилиния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6" name="Полилиния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7" name="Полилиния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8" name="Полилиния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9" name="Полилиния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0" name="Полилиния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1" name="Полилиния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2" name="Полилиния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3" name="Полилиния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4" name="Полилиния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5" name="Полилиния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6" name="Полилиния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7" name="Полилиния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8" name="Полилиния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9" name="Полилиния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0" name="Полилиния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1" name="Полилиния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2" name="Полилиния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3" name="Полилиния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4" name="Полилиния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5" name="Полилиния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6" name="Полилиния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7" name="Полилиния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8" name="Полилиния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9" name="Полилиния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0" name="Полилиния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1" name="Полилиния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2" name="Полилиния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3" name="Полилиния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4" name="Полилиния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5" name="Полилиния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6" name="Полилиния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7" name="Полилиния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8" name="Полилиния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9" name="Полилиния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0" name="Полилиния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1" name="Полилиния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2" name="Полилиния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3" name="Полилиния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4" name="Полилиния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5" name="Полилиния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6" name="Полилиния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7" name="Полилиния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8" name="Полилиния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9" name="Полилиния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0" name="Полилиния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1" name="Полилиния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2" name="Полилиния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3" name="Полилиния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4" name="Полилиния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5" name="Полилиния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6" name="Полилиния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7" name="Полилиния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8" name="Полилиния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9" name="Полилиния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0" name="Полилиния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1" name="Полилиния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2" name="Полилиния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3" name="Полилиния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4" name="Полилиния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5" name="Полилиния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6" name="Полилиния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7" name="Полилиния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8" name="Полилиния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9" name="Полилиния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Название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линия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Полилиния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9" name="Полилиния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0" name="Полилиния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1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2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3" name="Полилиния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4" name="Полилиния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5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3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4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5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6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7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8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9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30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31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32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33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34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35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36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37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38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39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40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41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42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43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44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45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46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47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48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49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50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51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52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53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54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55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56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57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58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59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60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61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62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63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64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65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66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67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68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69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70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71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72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73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74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75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76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77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78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79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80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81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</p:grp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 latinLnBrk="0">
              <a:defRPr lang="ru-RU"/>
            </a:lvl5pPr>
            <a:lvl6pPr marL="1956816" latinLnBrk="0">
              <a:defRPr lang="ru-RU"/>
            </a:lvl6pPr>
            <a:lvl7pPr marL="1956816" latinLnBrk="0">
              <a:defRPr lang="ru-RU"/>
            </a:lvl7pPr>
            <a:lvl8pPr marL="1956816" latinLnBrk="0">
              <a:defRPr lang="ru-RU"/>
            </a:lvl8pPr>
            <a:lvl9pPr marL="1956816" latinLnBrk="0">
              <a:defRPr lang="ru-RU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/>
              <a:t>20.10.2025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ое назва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линия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Полилиния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9" name="Полилиния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0" name="Полилиния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1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2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3" name="Полилиния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4" name="Полилиния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5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3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4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5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6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7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8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9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30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31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32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33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34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35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36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37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38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39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40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41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42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43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44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45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46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47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48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49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50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51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52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53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54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55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56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57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58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59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60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61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62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63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64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65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66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67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68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69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70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71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72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73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74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75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76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77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78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79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80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81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</p:grpSp>
      <p:sp>
        <p:nvSpPr>
          <p:cNvPr id="2" name="Вертикальное название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 latinLnBrk="0">
              <a:defRPr lang="ru-RU"/>
            </a:lvl5pPr>
            <a:lvl6pPr latinLnBrk="0">
              <a:defRPr lang="ru-RU"/>
            </a:lvl6pPr>
            <a:lvl7pPr latinLnBrk="0">
              <a:defRPr lang="ru-RU"/>
            </a:lvl7pPr>
            <a:lvl8pPr latinLnBrk="0">
              <a:defRPr lang="ru-RU" baseline="0"/>
            </a:lvl8pPr>
            <a:lvl9pPr latinLnBrk="0">
              <a:defRPr lang="ru-RU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/>
              <a:t>20.10.2025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линия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Полилиния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9" name="Полилиния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0" name="Полилиния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1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2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3" name="Полилиния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4" name="Полилиния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5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6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7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8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9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0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1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2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3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4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5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6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7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8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9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0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1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2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3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4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5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6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7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8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9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0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1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2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3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4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5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6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7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8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9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0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1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2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3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4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5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6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7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8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9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0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1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2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3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4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5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6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7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8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9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30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31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32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33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34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35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36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37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38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39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40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41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</p:grp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 latinLnBrk="0">
              <a:defRPr lang="ru-RU"/>
            </a:lvl2pPr>
            <a:lvl3pPr marL="777240" latinLnBrk="0">
              <a:defRPr lang="ru-RU"/>
            </a:lvl3pPr>
            <a:lvl4pPr marL="1005840" latinLnBrk="0">
              <a:defRPr lang="ru-RU"/>
            </a:lvl4pPr>
            <a:lvl5pPr marL="1234440" latinLnBrk="0">
              <a:defRPr lang="ru-RU"/>
            </a:lvl5pPr>
            <a:lvl6pPr marL="1463040" latinLnBrk="0">
              <a:defRPr lang="ru-RU" baseline="0"/>
            </a:lvl6pPr>
            <a:lvl7pPr marL="1691640" latinLnBrk="0">
              <a:defRPr lang="ru-RU" baseline="0"/>
            </a:lvl7pPr>
            <a:lvl8pPr marL="1920240" latinLnBrk="0">
              <a:defRPr lang="ru-RU" baseline="0"/>
            </a:lvl8pPr>
            <a:lvl9pPr marL="2148840" latinLnBrk="0">
              <a:defRPr lang="ru-RU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/>
              <a:t>20.10.2025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линия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Полилиния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7" name="Полилиния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8" name="Полилиния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9" name="Полилиния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0" name="Полилиния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1" name="Полилиния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2" name="Полилиния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3" name="Полилиния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4" name="Полилиния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5" name="Полилиния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6" name="Полилиния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7" name="Полилиния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8" name="Полилиния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9" name="Полилиния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0" name="Полилиния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1" name="Полилиния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2" name="Полилиния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3" name="Полилиния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4" name="Полилиния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5" name="Полилиния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6" name="Полилиния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7" name="Полилиния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8" name="Полилиния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9" name="Полилиния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0" name="Полилиния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1" name="Полилиния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2" name="Полилиния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3" name="Полилиния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4" name="Полилиния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5" name="Полилиния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6" name="Полилиния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7" name="Полилиния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8" name="Полилиния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9" name="Полилиния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0" name="Полилиния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1" name="Полилиния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2" name="Полилиния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3" name="Полилиния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4" name="Полилиния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5" name="Полилиния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Полилиния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7" name="Полилиния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8" name="Полилиния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9" name="Полилиния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0" name="Полилиния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1" name="Полилиния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2" name="Полилиния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3" name="Полилиния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4" name="Полилиния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5" name="Полилиния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6" name="Полилиния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7" name="Полилиния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8" name="Полилиния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9" name="Полилиния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0" name="Полилиния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1" name="Полилиния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2" name="Полилиния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3" name="Полилиния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4" name="Полилиния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5" name="Полилиния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6" name="Полилиния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7" name="Полилиния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8" name="Полилиния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9" name="Полилиния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0" name="Полилиния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1" name="Полилиния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2" name="Полилиния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3" name="Полилиния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4" name="Полилиния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5" name="Полилиния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6" name="Полилиния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7" name="Полилиния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8" name="Полилиния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9" name="Полилиния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0" name="Полилиния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1" name="Полилиния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2" name="Полилиния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3" name="Полилиния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4" name="Полилиния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5" name="Полилиния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6" name="Полилиния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7" name="Полилиния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8" name="Полилиния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9" name="Полилиния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0" name="Полилиния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1" name="Полилиния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2" name="Полилиния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3" name="Полилиния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4" name="Полилиния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5" name="Полилиния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6" name="Полилиния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7" name="Полилиния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8" name="Полилиния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9" name="Полилиния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0" name="Полилиния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1" name="Полилиния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2" name="Полилиния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3" name="Полилиния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4" name="Полилиния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5" name="Полилиния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6" name="Полилиния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7" name="Полилиния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8" name="Полилиния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9" name="Полилиния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0" name="Полилиния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1" name="Полилиния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2" name="Полилиния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3" name="Полилиния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4" name="Полилиния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5" name="Полилиния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6" name="Полилиния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7" name="Полилиния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8" name="Полилиния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9" name="Полилиния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0" name="Полилиния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1" name="Полилиния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2" name="Полилиния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3" name="Полилиния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4" name="Полилиния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5" name="Полилиния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6" name="Полилиния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7" name="Полилиния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8" name="Полилиния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 latinLnBrk="0">
              <a:defRPr lang="ru-RU" sz="4400" b="0" cap="none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 latinLnBrk="0">
              <a:spcBef>
                <a:spcPts val="0"/>
              </a:spcBef>
              <a:buNone/>
              <a:defRPr lang="ru-RU"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latinLnBrk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/>
              <a:t>20.10.2025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линия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Полилиния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0" name="Полилиния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1" name="Полилиния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2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3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4" name="Полилиния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5" name="Полилиния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6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7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8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9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0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1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2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3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4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5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6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7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8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9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0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1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2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3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4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5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6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7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8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9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0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1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2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3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4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5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6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7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8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9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0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1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2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3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4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5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6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7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8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9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0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1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2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3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4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5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6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7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8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9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0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1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2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3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4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5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6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7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8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9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30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31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32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</p:grp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 latinLnBrk="0">
              <a:defRPr lang="ru-RU" sz="2400"/>
            </a:lvl1pPr>
            <a:lvl2pPr latinLnBrk="0">
              <a:defRPr lang="ru-RU" sz="2000"/>
            </a:lvl2pPr>
            <a:lvl3pPr latinLnBrk="0">
              <a:defRPr lang="ru-RU" sz="1800"/>
            </a:lvl3pPr>
            <a:lvl4pPr latinLnBrk="0">
              <a:defRPr lang="ru-RU" sz="1600"/>
            </a:lvl4pPr>
            <a:lvl5pPr latinLnBrk="0">
              <a:defRPr lang="ru-RU" sz="1600"/>
            </a:lvl5pPr>
            <a:lvl6pPr marL="1956816" latinLnBrk="0">
              <a:defRPr lang="ru-RU" sz="1600"/>
            </a:lvl6pPr>
            <a:lvl7pPr marL="1956816" latinLnBrk="0">
              <a:defRPr lang="ru-RU" sz="1600" baseline="0"/>
            </a:lvl7pPr>
            <a:lvl8pPr marL="1956816" latinLnBrk="0">
              <a:defRPr lang="ru-RU" sz="1600" baseline="0"/>
            </a:lvl8pPr>
            <a:lvl9pPr marL="1956816" latinLnBrk="0">
              <a:defRPr lang="ru-RU" sz="16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 latinLnBrk="0">
              <a:defRPr lang="ru-RU" sz="2400"/>
            </a:lvl1pPr>
            <a:lvl2pPr latinLnBrk="0">
              <a:defRPr lang="ru-RU" sz="2000"/>
            </a:lvl2pPr>
            <a:lvl3pPr latinLnBrk="0">
              <a:defRPr lang="ru-RU" sz="1800"/>
            </a:lvl3pPr>
            <a:lvl4pPr latinLnBrk="0">
              <a:defRPr lang="ru-RU" sz="1600"/>
            </a:lvl4pPr>
            <a:lvl5pPr latinLnBrk="0">
              <a:defRPr lang="ru-RU" sz="1600"/>
            </a:lvl5pPr>
            <a:lvl6pPr marL="1956816" latinLnBrk="0">
              <a:defRPr lang="ru-RU" sz="1600"/>
            </a:lvl6pPr>
            <a:lvl7pPr marL="1956816" latinLnBrk="0">
              <a:defRPr lang="ru-RU" sz="1600"/>
            </a:lvl7pPr>
            <a:lvl8pPr marL="1956816" latinLnBrk="0">
              <a:defRPr lang="ru-RU" sz="1600" baseline="0"/>
            </a:lvl8pPr>
            <a:lvl9pPr marL="1956816" latinLnBrk="0">
              <a:defRPr lang="ru-RU" sz="16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/>
              <a:t>20.10.2025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линия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Полилиния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2" name="Полилиния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3" name="Полилиния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4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5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6" name="Полилиния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7" name="Полилиния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8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9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0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1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2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3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4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5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6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7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8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9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0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1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2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3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4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5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6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7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8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9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0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1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2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3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4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5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6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7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8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9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0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1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2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3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4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5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6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7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8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9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0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1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2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3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4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5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6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7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8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9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0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1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2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3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4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5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6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7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8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9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30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31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32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33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34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</p:grp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 latinLnBrk="0">
              <a:defRPr lang="ru-RU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ru-RU" sz="2400" b="0"/>
            </a:lvl1pPr>
            <a:lvl2pPr marL="457200" indent="0" latinLnBrk="0">
              <a:buNone/>
              <a:defRPr lang="ru-RU" sz="2000" b="1"/>
            </a:lvl2pPr>
            <a:lvl3pPr marL="914400" indent="0" latinLnBrk="0">
              <a:buNone/>
              <a:defRPr lang="ru-RU" sz="1800" b="1"/>
            </a:lvl3pPr>
            <a:lvl4pPr marL="1371600" indent="0" latinLnBrk="0">
              <a:buNone/>
              <a:defRPr lang="ru-RU" sz="1600" b="1"/>
            </a:lvl4pPr>
            <a:lvl5pPr marL="1828800" indent="0" latinLnBrk="0">
              <a:buNone/>
              <a:defRPr lang="ru-RU" sz="1600" b="1"/>
            </a:lvl5pPr>
            <a:lvl6pPr marL="2286000" indent="0" latinLnBrk="0">
              <a:buNone/>
              <a:defRPr lang="ru-RU" sz="1600" b="1"/>
            </a:lvl6pPr>
            <a:lvl7pPr marL="2743200" indent="0" latinLnBrk="0">
              <a:buNone/>
              <a:defRPr lang="ru-RU" sz="1600" b="1"/>
            </a:lvl7pPr>
            <a:lvl8pPr marL="3200400" indent="0" latinLnBrk="0">
              <a:buNone/>
              <a:defRPr lang="ru-RU" sz="1600" b="1"/>
            </a:lvl8pPr>
            <a:lvl9pPr marL="3657600" indent="0" latinLnBrk="0">
              <a:buNone/>
              <a:defRPr lang="ru-RU"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 latinLnBrk="0">
              <a:defRPr lang="ru-RU" sz="2400"/>
            </a:lvl1pPr>
            <a:lvl2pPr latinLnBrk="0">
              <a:defRPr lang="ru-RU" sz="2000"/>
            </a:lvl2pPr>
            <a:lvl3pPr latinLnBrk="0">
              <a:defRPr lang="ru-RU" sz="1800"/>
            </a:lvl3pPr>
            <a:lvl4pPr latinLnBrk="0">
              <a:defRPr lang="ru-RU" sz="1600"/>
            </a:lvl4pPr>
            <a:lvl5pPr latinLnBrk="0">
              <a:defRPr lang="ru-RU" sz="1600"/>
            </a:lvl5pPr>
            <a:lvl6pPr marL="1956816" latinLnBrk="0">
              <a:defRPr lang="ru-RU" sz="1600"/>
            </a:lvl6pPr>
            <a:lvl7pPr marL="1956816" latinLnBrk="0">
              <a:defRPr lang="ru-RU" sz="1600" baseline="0"/>
            </a:lvl7pPr>
            <a:lvl8pPr marL="1956816" latinLnBrk="0">
              <a:defRPr lang="ru-RU" sz="1600" baseline="0"/>
            </a:lvl8pPr>
            <a:lvl9pPr marL="1956816" latinLnBrk="0">
              <a:defRPr lang="ru-RU" sz="16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ru-RU" sz="2400" b="0"/>
            </a:lvl1pPr>
            <a:lvl2pPr marL="457200" indent="0" latinLnBrk="0">
              <a:buNone/>
              <a:defRPr lang="ru-RU" sz="2000" b="1"/>
            </a:lvl2pPr>
            <a:lvl3pPr marL="914400" indent="0" latinLnBrk="0">
              <a:buNone/>
              <a:defRPr lang="ru-RU" sz="1800" b="1"/>
            </a:lvl3pPr>
            <a:lvl4pPr marL="1371600" indent="0" latinLnBrk="0">
              <a:buNone/>
              <a:defRPr lang="ru-RU" sz="1600" b="1"/>
            </a:lvl4pPr>
            <a:lvl5pPr marL="1828800" indent="0" latinLnBrk="0">
              <a:buNone/>
              <a:defRPr lang="ru-RU" sz="1600" b="1"/>
            </a:lvl5pPr>
            <a:lvl6pPr marL="2286000" indent="0" latinLnBrk="0">
              <a:buNone/>
              <a:defRPr lang="ru-RU" sz="1600" b="1"/>
            </a:lvl6pPr>
            <a:lvl7pPr marL="2743200" indent="0" latinLnBrk="0">
              <a:buNone/>
              <a:defRPr lang="ru-RU" sz="1600" b="1"/>
            </a:lvl7pPr>
            <a:lvl8pPr marL="3200400" indent="0" latinLnBrk="0">
              <a:buNone/>
              <a:defRPr lang="ru-RU" sz="1600" b="1"/>
            </a:lvl8pPr>
            <a:lvl9pPr marL="3657600" indent="0" latinLnBrk="0">
              <a:buNone/>
              <a:defRPr lang="ru-RU"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 latinLnBrk="0">
              <a:defRPr lang="ru-RU" sz="2400"/>
            </a:lvl1pPr>
            <a:lvl2pPr latinLnBrk="0">
              <a:defRPr lang="ru-RU" sz="2000"/>
            </a:lvl2pPr>
            <a:lvl3pPr latinLnBrk="0">
              <a:defRPr lang="ru-RU" sz="1800"/>
            </a:lvl3pPr>
            <a:lvl4pPr latinLnBrk="0">
              <a:defRPr lang="ru-RU" sz="1600"/>
            </a:lvl4pPr>
            <a:lvl5pPr marL="1956816" latinLnBrk="0">
              <a:defRPr lang="ru-RU" sz="1600"/>
            </a:lvl5pPr>
            <a:lvl6pPr marL="1956816" latinLnBrk="0">
              <a:defRPr lang="ru-RU" sz="1600"/>
            </a:lvl6pPr>
            <a:lvl7pPr marL="1956816" latinLnBrk="0">
              <a:defRPr lang="ru-RU" sz="1600"/>
            </a:lvl7pPr>
            <a:lvl8pPr marL="1956816" latinLnBrk="0">
              <a:defRPr lang="ru-RU" sz="1600"/>
            </a:lvl8pPr>
            <a:lvl9pPr marL="1956816" latinLnBrk="0">
              <a:defRPr lang="ru-RU"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/>
              <a:t>20.10.2025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линия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Полилиния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58" name="Полилиния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59" name="Полилиния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0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1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2" name="Полилиния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3" name="Полилиния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4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5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6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7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8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69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0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1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2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3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4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5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6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7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8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79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0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1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2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3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4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5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6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7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8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89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0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1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2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3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4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5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6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7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8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199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0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1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2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3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4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5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6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7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8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09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0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1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2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3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4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5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6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7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8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19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0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1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2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3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4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5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6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7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8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29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  <p:sp>
          <p:nvSpPr>
            <p:cNvPr id="230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noFill/>
                </a:ln>
              </a:endParaRPr>
            </a:p>
          </p:txBody>
        </p:sp>
      </p:grp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/>
              <a:t>20.10.2025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ые зна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/>
              <a:t>20.10.2025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рамка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Группа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Группа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Полилиния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45" name="Полилиния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46" name="Полилиния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47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48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49" name="Поли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50" name="Поли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51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52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53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54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55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56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57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58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59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60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61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62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63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64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65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66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67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68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69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70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71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72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73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74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75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76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77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78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79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80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81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82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83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84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85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86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87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88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89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90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91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92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93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94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95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96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97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98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99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00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01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02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03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04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05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06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07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08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09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10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11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12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13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14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15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16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17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Группа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Полилиния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71" name="Полилиния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72" name="Полилиния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73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74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75" name="Поли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76" name="Поли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77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78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79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80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81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82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83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84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85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86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87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88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89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90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91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92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93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94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95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96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97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98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99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00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01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02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03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04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05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06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07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08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09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10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11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12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13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14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15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16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17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18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19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20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21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22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23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24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25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26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27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28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29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30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31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32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33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34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35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36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37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38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39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40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41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42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43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Группа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Группа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Полилиния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95" name="Полилиния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96" name="Полилиния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97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98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99" name="Поли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00" name="Поли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01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02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03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04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05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06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07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08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09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10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11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12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13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14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15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16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17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18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19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20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21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22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23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24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25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26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27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28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29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30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31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32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33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34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35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36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37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38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39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40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41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42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43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44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45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46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47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48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49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50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51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52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53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54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55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56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57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58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59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60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61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62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63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64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65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66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67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Группа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Полилиния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21" name="Полилиния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22" name="Полилиния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23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24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25" name="Поли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26" name="Поли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27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28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29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30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31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32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33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34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35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36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37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38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39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40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41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42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43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44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45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46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47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48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49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50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51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52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53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54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55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56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57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58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59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60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61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62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63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64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65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66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67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68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69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70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71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72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73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74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75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76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77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78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79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80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81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82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83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84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85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86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87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88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89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90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91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92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93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 latinLnBrk="0">
              <a:defRPr lang="ru-RU" sz="3200" b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 latinLnBrk="0">
              <a:defRPr lang="ru-RU" sz="2400"/>
            </a:lvl1pPr>
            <a:lvl2pPr latinLnBrk="0">
              <a:defRPr lang="ru-RU" sz="2000"/>
            </a:lvl2pPr>
            <a:lvl3pPr latinLnBrk="0">
              <a:defRPr lang="ru-RU" sz="1800"/>
            </a:lvl3pPr>
            <a:lvl4pPr latinLnBrk="0">
              <a:defRPr lang="ru-RU" sz="1600"/>
            </a:lvl4pPr>
            <a:lvl5pPr latinLnBrk="0">
              <a:defRPr lang="ru-RU" sz="1600"/>
            </a:lvl5pPr>
            <a:lvl6pPr latinLnBrk="0">
              <a:defRPr lang="ru-RU" sz="1600"/>
            </a:lvl6pPr>
            <a:lvl7pPr latinLnBrk="0">
              <a:defRPr lang="ru-RU" sz="1600" baseline="0"/>
            </a:lvl7pPr>
            <a:lvl8pPr latinLnBrk="0">
              <a:defRPr lang="ru-RU" sz="1600" baseline="0"/>
            </a:lvl8pPr>
            <a:lvl9pPr latinLnBrk="0">
              <a:defRPr lang="ru-RU" sz="16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ru-RU" sz="1600"/>
            </a:lvl1pPr>
            <a:lvl2pPr marL="457200" indent="0" latinLnBrk="0">
              <a:buNone/>
              <a:defRPr lang="ru-RU" sz="1200"/>
            </a:lvl2pPr>
            <a:lvl3pPr marL="914400" indent="0" latinLnBrk="0">
              <a:buNone/>
              <a:defRPr lang="ru-RU" sz="1000"/>
            </a:lvl3pPr>
            <a:lvl4pPr marL="1371600" indent="0" latinLnBrk="0">
              <a:buNone/>
              <a:defRPr lang="ru-RU" sz="900"/>
            </a:lvl4pPr>
            <a:lvl5pPr marL="1828800" indent="0" latinLnBrk="0">
              <a:buNone/>
              <a:defRPr lang="ru-RU" sz="900"/>
            </a:lvl5pPr>
            <a:lvl6pPr marL="2286000" indent="0" latinLnBrk="0">
              <a:buNone/>
              <a:defRPr lang="ru-RU" sz="900"/>
            </a:lvl6pPr>
            <a:lvl7pPr marL="2743200" indent="0" latinLnBrk="0">
              <a:buNone/>
              <a:defRPr lang="ru-RU" sz="900"/>
            </a:lvl7pPr>
            <a:lvl8pPr marL="3200400" indent="0" latinLnBrk="0">
              <a:buNone/>
              <a:defRPr lang="ru-RU" sz="900"/>
            </a:lvl8pPr>
            <a:lvl9pPr marL="3657600" indent="0" latinLnBrk="0">
              <a:buNone/>
              <a:defRPr lang="ru-RU"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/>
              <a:t>20.10.2025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рамка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Группа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Группа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Полилиния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44" name="Полилиния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45" name="Полилиния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46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47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48" name="Поли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49" name="Поли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50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51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52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53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54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55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56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57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58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59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60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61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62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63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64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65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66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67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68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69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70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71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72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73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74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75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76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77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78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79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80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81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82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83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84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85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86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87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88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89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90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91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92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93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94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95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96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97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98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99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00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01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02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03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04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05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06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07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08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09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10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11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12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13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14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15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916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Группа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Полилиния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70" name="Полилиния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71" name="Полилиния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72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73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74" name="Поли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75" name="Поли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76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77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78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79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80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81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82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83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84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85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86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87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88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89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90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91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92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93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94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95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96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97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98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99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00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01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02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03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04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05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06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07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08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09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10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11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12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13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14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15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16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17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18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19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20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21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22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23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24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25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26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27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28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29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30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31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32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33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34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35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36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37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38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39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40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41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842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Группа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Группа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Полилиния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94" name="Полилиния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95" name="Полилиния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96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97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98" name="Поли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99" name="Поли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00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01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02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03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04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05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06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07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08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09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10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11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12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13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14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15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16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17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18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19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20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21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22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23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24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25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26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27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28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29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30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31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32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33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34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35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36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37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38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39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40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41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42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43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44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45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46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47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48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49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50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51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52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53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54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55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56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57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58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59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60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61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62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63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64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65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766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Группа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Полилиния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20" name="Полилиния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21" name="Полилиния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22" name="Полилиния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23" name="Полилиния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24" name="Полилиния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25" name="Полилиния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26" name="Полилиния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27" name="Полилиния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28" name="Полилиния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29" name="Полилиния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30" name="Полилиния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31" name="Полилиния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32" name="Полилиния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33" name="Полилиния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34" name="Полилиния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35" name="Полилиния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36" name="Полилиния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37" name="Полилиния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38" name="Полилиния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39" name="Полилиния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40" name="Полилиния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41" name="Полилиния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42" name="Полилиния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43" name="Полилиния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44" name="Полилиния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45" name="Полилиния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46" name="Полилиния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47" name="Полилиния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48" name="Полилиния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49" name="Полилиния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50" name="Полилиния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51" name="Полилиния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52" name="Полилиния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53" name="Полилиния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54" name="Полилиния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55" name="Полилиния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56" name="Полилиния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57" name="Полилиния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58" name="Полилиния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59" name="Полилиния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60" name="Полилиния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61" name="Полилиния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62" name="Полилиния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63" name="Полилиния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64" name="Полилиния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65" name="Полилиния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66" name="Полилиния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67" name="Полилиния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68" name="Полилиния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69" name="Полилиния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70" name="Полилиния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71" name="Полилиния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72" name="Полилиния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73" name="Полилиния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74" name="Полилиния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75" name="Полилиния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76" name="Полилиния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77" name="Полилиния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78" name="Полилиния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79" name="Полилиния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80" name="Полилиния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81" name="Полилиния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82" name="Полилиния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83" name="Полилиния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84" name="Полилиния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85" name="Полилиния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86" name="Полилиния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87" name="Полилиния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88" name="Полилиния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89" name="Полилиния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90" name="Полилиния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91" name="Полилиния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  <p:sp>
              <p:nvSpPr>
                <p:cNvPr id="692" name="Полилиния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 latinLnBrk="0">
              <a:defRPr lang="ru-RU" sz="3200" b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 latinLnBrk="0">
              <a:buNone/>
              <a:defRPr lang="ru-RU" sz="2400"/>
            </a:lvl1pPr>
            <a:lvl2pPr marL="457200" indent="0" latinLnBrk="0">
              <a:buNone/>
              <a:defRPr lang="ru-RU" sz="2800"/>
            </a:lvl2pPr>
            <a:lvl3pPr marL="914400" indent="0" latinLnBrk="0">
              <a:buNone/>
              <a:defRPr lang="ru-RU" sz="2400"/>
            </a:lvl3pPr>
            <a:lvl4pPr marL="1371600" indent="0" latinLnBrk="0">
              <a:buNone/>
              <a:defRPr lang="ru-RU" sz="2000"/>
            </a:lvl4pPr>
            <a:lvl5pPr marL="1828800" indent="0" latinLnBrk="0">
              <a:buNone/>
              <a:defRPr lang="ru-RU" sz="2000"/>
            </a:lvl5pPr>
            <a:lvl6pPr marL="2286000" indent="0" latinLnBrk="0">
              <a:buNone/>
              <a:defRPr lang="ru-RU" sz="2000"/>
            </a:lvl6pPr>
            <a:lvl7pPr marL="2743200" indent="0" latinLnBrk="0">
              <a:buNone/>
              <a:defRPr lang="ru-RU" sz="2000"/>
            </a:lvl7pPr>
            <a:lvl8pPr marL="3200400" indent="0" latinLnBrk="0">
              <a:buNone/>
              <a:defRPr lang="ru-RU" sz="2000"/>
            </a:lvl8pPr>
            <a:lvl9pPr marL="3657600" indent="0" latinLnBrk="0">
              <a:buNone/>
              <a:defRPr lang="ru-RU" sz="2000"/>
            </a:lvl9pPr>
          </a:lstStyle>
          <a:p>
            <a:r>
              <a:rPr lang="ru-RU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ru-RU" sz="1600"/>
            </a:lvl1pPr>
            <a:lvl2pPr marL="457200" indent="0" latinLnBrk="0">
              <a:buNone/>
              <a:defRPr lang="ru-RU" sz="1200"/>
            </a:lvl2pPr>
            <a:lvl3pPr marL="914400" indent="0" latinLnBrk="0">
              <a:buNone/>
              <a:defRPr lang="ru-RU" sz="1000"/>
            </a:lvl3pPr>
            <a:lvl4pPr marL="1371600" indent="0" latinLnBrk="0">
              <a:buNone/>
              <a:defRPr lang="ru-RU" sz="900"/>
            </a:lvl4pPr>
            <a:lvl5pPr marL="1828800" indent="0" latinLnBrk="0">
              <a:buNone/>
              <a:defRPr lang="ru-RU" sz="900"/>
            </a:lvl5pPr>
            <a:lvl6pPr marL="2286000" indent="0" latinLnBrk="0">
              <a:buNone/>
              <a:defRPr lang="ru-RU" sz="900"/>
            </a:lvl6pPr>
            <a:lvl7pPr marL="2743200" indent="0" latinLnBrk="0">
              <a:buNone/>
              <a:defRPr lang="ru-RU" sz="900"/>
            </a:lvl7pPr>
            <a:lvl8pPr marL="3200400" indent="0" latinLnBrk="0">
              <a:buNone/>
              <a:defRPr lang="ru-RU" sz="900"/>
            </a:lvl8pPr>
            <a:lvl9pPr marL="3657600" indent="0" latinLnBrk="0">
              <a:buNone/>
              <a:defRPr lang="ru-RU"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/>
              <a:t>20.10.2025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ru-RU"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ru-RU"/>
              <a:pPr/>
              <a:t>20.10.2025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ru-RU"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ru-RU"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lang="ru-RU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lang="ru-RU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lang="ru-RU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lang="ru-RU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lang="ru-RU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lang="ru-RU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lang="ru-RU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/>
              <a:t>Хранилище данных - NAS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ru-RU"/>
              <a:t>На основе курса Академии Huawei:  NAS Storage</a:t>
            </a:r>
            <a:endParaRPr lang="en-US"/>
          </a:p>
          <a:p>
            <a:endParaRPr lang="ru-RU"/>
          </a:p>
          <a:p>
            <a:r>
              <a:rPr lang="ru-RU"/>
              <a:t>Преподаватель - Александр </a:t>
            </a:r>
            <a:r>
              <a:rPr lang="ru-RU" err="1"/>
              <a:t>Шкребец</a:t>
            </a:r>
            <a:r>
              <a:rPr lang="ru-RU"/>
              <a:t>. Санкт-Петербург,   2025</a:t>
            </a:r>
            <a:endParaRPr lang="ru-RU">
              <a:solidFill>
                <a:srgbClr val="000000"/>
              </a:solidFill>
            </a:endParaRPr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аграмма">
            <a:extLst>
              <a:ext uri="{FF2B5EF4-FFF2-40B4-BE49-F238E27FC236}">
                <a16:creationId xmlns:a16="http://schemas.microsoft.com/office/drawing/2014/main" id="{934FB3CE-B8D9-7FFC-01E7-F0CD48652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" y="0"/>
            <a:ext cx="1216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дизайн">
            <a:extLst>
              <a:ext uri="{FF2B5EF4-FFF2-40B4-BE49-F238E27FC236}">
                <a16:creationId xmlns:a16="http://schemas.microsoft.com/office/drawing/2014/main" id="{8E00CABA-F5FB-21D0-55F4-71BDE692E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85"/>
            <a:ext cx="12179302" cy="684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1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Шрифт">
            <a:extLst>
              <a:ext uri="{FF2B5EF4-FFF2-40B4-BE49-F238E27FC236}">
                <a16:creationId xmlns:a16="http://schemas.microsoft.com/office/drawing/2014/main" id="{BC68937D-2DDF-C988-B9CE-B943D81EF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37"/>
            <a:ext cx="12193675" cy="685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86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зайн">
            <a:extLst>
              <a:ext uri="{FF2B5EF4-FFF2-40B4-BE49-F238E27FC236}">
                <a16:creationId xmlns:a16="http://schemas.microsoft.com/office/drawing/2014/main" id="{6B4704E0-7AB3-D3E2-61EC-616B23B75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28"/>
            <a:ext cx="12183441" cy="679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3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линия">
            <a:extLst>
              <a:ext uri="{FF2B5EF4-FFF2-40B4-BE49-F238E27FC236}">
                <a16:creationId xmlns:a16="http://schemas.microsoft.com/office/drawing/2014/main" id="{1BB31B15-0DBA-2226-D4E4-1E56292A6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81"/>
            <a:ext cx="12193675" cy="68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8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Шрифт">
            <a:extLst>
              <a:ext uri="{FF2B5EF4-FFF2-40B4-BE49-F238E27FC236}">
                <a16:creationId xmlns:a16="http://schemas.microsoft.com/office/drawing/2014/main" id="{0D10EFA7-50F1-2F11-12E2-F41E39FE1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73"/>
            <a:ext cx="12193675" cy="685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71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D0945F34-C140-AE6C-E57B-22B8F353B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7"/>
            <a:ext cx="12193675" cy="685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5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число">
            <a:extLst>
              <a:ext uri="{FF2B5EF4-FFF2-40B4-BE49-F238E27FC236}">
                <a16:creationId xmlns:a16="http://schemas.microsoft.com/office/drawing/2014/main" id="{F0E8B82C-A413-F9A4-B8AE-2E62C4C35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46"/>
            <a:ext cx="12193675" cy="694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50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Шрифт">
            <a:extLst>
              <a:ext uri="{FF2B5EF4-FFF2-40B4-BE49-F238E27FC236}">
                <a16:creationId xmlns:a16="http://schemas.microsoft.com/office/drawing/2014/main" id="{3C70133E-BC5C-0954-F062-4BCEAF382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6"/>
            <a:ext cx="12193675" cy="696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44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0D91EA7F-973D-7959-F918-8C1286168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9"/>
            <a:ext cx="12320114" cy="68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0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FFD6E1-9B3E-249F-4168-54BF2879FFD8}"/>
              </a:ext>
            </a:extLst>
          </p:cNvPr>
          <p:cNvSpPr txBox="1"/>
          <p:nvPr/>
        </p:nvSpPr>
        <p:spPr>
          <a:xfrm>
            <a:off x="4722812" y="3200400"/>
            <a:ext cx="2743200" cy="14219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/>
              <a:t>Преподаватель - Александр Шкребец. Санкт-Петербург,   2024  </a:t>
            </a:r>
            <a:r>
              <a:rPr lang="ru-RU" sz="2400">
                <a:solidFill>
                  <a:srgbClr val="000000"/>
                </a:solidFill>
              </a:rPr>
              <a:t>​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EAD20C-7ECE-607E-D35E-26D4D25A0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21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18E70288-86B8-2E3B-65F0-0311214FC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85"/>
            <a:ext cx="12179302" cy="684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8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ADADFEA6-C284-5322-140B-4A293AC80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824" y="1725"/>
            <a:ext cx="12394664" cy="696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2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зайн">
            <a:extLst>
              <a:ext uri="{FF2B5EF4-FFF2-40B4-BE49-F238E27FC236}">
                <a16:creationId xmlns:a16="http://schemas.microsoft.com/office/drawing/2014/main" id="{1403B195-4B6C-C129-953A-3167F156C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38"/>
            <a:ext cx="12179302" cy="683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3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215B053B-6FF3-9272-B62C-67AE2CDC4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5"/>
            <a:ext cx="12179302" cy="685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85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86AB64D5-96D9-CED7-39A6-286CCD702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32"/>
            <a:ext cx="12195865" cy="686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67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">
            <a:extLst>
              <a:ext uri="{FF2B5EF4-FFF2-40B4-BE49-F238E27FC236}">
                <a16:creationId xmlns:a16="http://schemas.microsoft.com/office/drawing/2014/main" id="{0A039778-75F4-5E17-6F93-3C3DDC93E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84"/>
            <a:ext cx="12193675" cy="698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59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353EF0D7-E43B-F6D4-732D-E9FD3BD52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6"/>
            <a:ext cx="12193675" cy="696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8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карта">
            <a:extLst>
              <a:ext uri="{FF2B5EF4-FFF2-40B4-BE49-F238E27FC236}">
                <a16:creationId xmlns:a16="http://schemas.microsoft.com/office/drawing/2014/main" id="{DF08AC19-4303-D5E2-A7F4-80ACC83C0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9" y="-25308"/>
            <a:ext cx="12183441" cy="683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37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аграмма">
            <a:extLst>
              <a:ext uri="{FF2B5EF4-FFF2-40B4-BE49-F238E27FC236}">
                <a16:creationId xmlns:a16="http://schemas.microsoft.com/office/drawing/2014/main" id="{827C000A-ADC1-6DA0-269C-79D132193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37"/>
            <a:ext cx="12193675" cy="687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9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">
            <a:extLst>
              <a:ext uri="{FF2B5EF4-FFF2-40B4-BE49-F238E27FC236}">
                <a16:creationId xmlns:a16="http://schemas.microsoft.com/office/drawing/2014/main" id="{D306DCC3-5E99-DB64-1C51-8F2EAE791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19"/>
            <a:ext cx="12193675" cy="686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9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зайн">
            <a:extLst>
              <a:ext uri="{FF2B5EF4-FFF2-40B4-BE49-F238E27FC236}">
                <a16:creationId xmlns:a16="http://schemas.microsoft.com/office/drawing/2014/main" id="{C484D622-6A24-BAD9-3B69-59BA6348E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5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дизайн">
            <a:extLst>
              <a:ext uri="{FF2B5EF4-FFF2-40B4-BE49-F238E27FC236}">
                <a16:creationId xmlns:a16="http://schemas.microsoft.com/office/drawing/2014/main" id="{AEF323F8-7BFD-C3D8-46FF-7D25CDAFA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54"/>
            <a:ext cx="12295265" cy="700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16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Шрифт">
            <a:extLst>
              <a:ext uri="{FF2B5EF4-FFF2-40B4-BE49-F238E27FC236}">
                <a16:creationId xmlns:a16="http://schemas.microsoft.com/office/drawing/2014/main" id="{37503435-514D-5EE3-19B3-44F15FB5B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8"/>
            <a:ext cx="12193675" cy="695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">
            <a:extLst>
              <a:ext uri="{FF2B5EF4-FFF2-40B4-BE49-F238E27FC236}">
                <a16:creationId xmlns:a16="http://schemas.microsoft.com/office/drawing/2014/main" id="{504B02B9-9B27-EEE8-FBFA-3DD6FA33C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73"/>
            <a:ext cx="12193675" cy="696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3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дизайн">
            <a:extLst>
              <a:ext uri="{FF2B5EF4-FFF2-40B4-BE49-F238E27FC236}">
                <a16:creationId xmlns:a16="http://schemas.microsoft.com/office/drawing/2014/main" id="{FBD8A5E9-38BD-75E3-14E5-60121C6FD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03"/>
            <a:ext cx="12193675" cy="686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3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8379F1E-93D6-AC5E-81AE-C8F382FD0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9"/>
            <a:ext cx="12183441" cy="697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7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E22BB98A-9AAA-3C86-7E4A-FBBCCB69F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99"/>
            <a:ext cx="12179302" cy="683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27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мпьютер, снимок экрана, Шрифт">
            <a:extLst>
              <a:ext uri="{FF2B5EF4-FFF2-40B4-BE49-F238E27FC236}">
                <a16:creationId xmlns:a16="http://schemas.microsoft.com/office/drawing/2014/main" id="{D06737A2-2F3F-074D-D5D3-4F6B398AC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361"/>
            <a:ext cx="12193675" cy="686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95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05FF9F68-960C-6157-0EA7-E293BCC5B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52"/>
            <a:ext cx="12193675" cy="686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7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">
            <a:extLst>
              <a:ext uri="{FF2B5EF4-FFF2-40B4-BE49-F238E27FC236}">
                <a16:creationId xmlns:a16="http://schemas.microsoft.com/office/drawing/2014/main" id="{C13DF321-D4C8-269A-E9CD-0D6202742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6"/>
            <a:ext cx="12179302" cy="684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1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аграмма">
            <a:extLst>
              <a:ext uri="{FF2B5EF4-FFF2-40B4-BE49-F238E27FC236}">
                <a16:creationId xmlns:a16="http://schemas.microsoft.com/office/drawing/2014/main" id="{30A52B2B-3885-8EB1-1A61-E056AB81F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10"/>
            <a:ext cx="12179302" cy="683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18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дизайн">
            <a:extLst>
              <a:ext uri="{FF2B5EF4-FFF2-40B4-BE49-F238E27FC236}">
                <a16:creationId xmlns:a16="http://schemas.microsoft.com/office/drawing/2014/main" id="{6A9FAEC6-90B5-AB6A-3A21-509526B8E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6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аграмма">
            <a:extLst>
              <a:ext uri="{FF2B5EF4-FFF2-40B4-BE49-F238E27FC236}">
                <a16:creationId xmlns:a16="http://schemas.microsoft.com/office/drawing/2014/main" id="{4D48B876-E629-781F-A166-53D64526E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" y="0"/>
            <a:ext cx="12168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11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E2BC42EB-A4B5-F8B5-7643-6A9B97059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2"/>
            <a:ext cx="12179302" cy="685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29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">
            <a:extLst>
              <a:ext uri="{FF2B5EF4-FFF2-40B4-BE49-F238E27FC236}">
                <a16:creationId xmlns:a16="http://schemas.microsoft.com/office/drawing/2014/main" id="{A43BA86D-521E-788A-014C-6456B27B7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697"/>
            <a:ext cx="12179302" cy="679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66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CAB707AB-B40B-9D7A-7F56-0F43304BE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38"/>
            <a:ext cx="12179302" cy="683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0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0A0D0E42-2340-D6C8-381D-620DE3CCB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99"/>
            <a:ext cx="12179302" cy="683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33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аграмма">
            <a:extLst>
              <a:ext uri="{FF2B5EF4-FFF2-40B4-BE49-F238E27FC236}">
                <a16:creationId xmlns:a16="http://schemas.microsoft.com/office/drawing/2014/main" id="{8046BD0C-F415-6825-4857-338F9E87A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21"/>
            <a:ext cx="12183441" cy="678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61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FBE435F6-0B16-D820-6732-4AAAE7082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74"/>
            <a:ext cx="12179302" cy="680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96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зайн">
            <a:extLst>
              <a:ext uri="{FF2B5EF4-FFF2-40B4-BE49-F238E27FC236}">
                <a16:creationId xmlns:a16="http://schemas.microsoft.com/office/drawing/2014/main" id="{BD1DC4D3-F3F9-FDF7-EA27-20FC571C6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11"/>
            <a:ext cx="12179302" cy="679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4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аграмма">
            <a:extLst>
              <a:ext uri="{FF2B5EF4-FFF2-40B4-BE49-F238E27FC236}">
                <a16:creationId xmlns:a16="http://schemas.microsoft.com/office/drawing/2014/main" id="{7E6ECE42-AC5A-9F1A-CA6F-FEDB394A0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3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, диаграмма">
            <a:extLst>
              <a:ext uri="{FF2B5EF4-FFF2-40B4-BE49-F238E27FC236}">
                <a16:creationId xmlns:a16="http://schemas.microsoft.com/office/drawing/2014/main" id="{388D4A58-6E76-2157-8D88-889A4D9D6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2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число, Шрифт">
            <a:extLst>
              <a:ext uri="{FF2B5EF4-FFF2-40B4-BE49-F238E27FC236}">
                <a16:creationId xmlns:a16="http://schemas.microsoft.com/office/drawing/2014/main" id="{AEACDC38-6AA1-E6FA-F3FD-485689075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дизайн">
            <a:extLst>
              <a:ext uri="{FF2B5EF4-FFF2-40B4-BE49-F238E27FC236}">
                <a16:creationId xmlns:a16="http://schemas.microsoft.com/office/drawing/2014/main" id="{FA56DABC-DC1C-1934-5391-433F05BC2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84"/>
            <a:ext cx="12175425" cy="67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03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D25B2386-D8FE-1153-5EFA-9F4A35C8A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85"/>
            <a:ext cx="12183441" cy="684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4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льзовательские">
  <a:themeElements>
    <a:clrScheme name="Классная доска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 lang="ru-RU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lang="ru-RU"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Custom" id="{37DB63F3-72C7-4A67-82CB-DE1EC68F0B1F}" vid="{1DDF8815-C24B-4878-AB18-C1C7DB7407AA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Это значение указывает на число сохранений и редакций. Программа отвечает за обновление этого значения после каждой редакции.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Форма библиотеки документов</Display>
  <Edit>Форма библиотеки документов</Edit>
  <New>Форма библиотеки документов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85DBF61-A50A-4EA0-945F-5445B1740AA6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41CC889-B55A-4246-8D72-AEC912BCD2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F4CB80-51E5-47C8-B45D-3834AA25DD5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Произвольный</PresentationFormat>
  <Slides>47</Slides>
  <Notes>45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Пользовательские</vt:lpstr>
      <vt:lpstr>Хранилище данных - NAS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</cp:revision>
  <dcterms:created xsi:type="dcterms:W3CDTF">2024-10-10T10:14:49Z</dcterms:created>
  <dcterms:modified xsi:type="dcterms:W3CDTF">2025-10-20T13:58:27Z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</Properties>
</file>