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70" r:id="rId1"/>
  </p:sldMasterIdLst>
  <p:notesMasterIdLst>
    <p:notesMasterId r:id="rId9"/>
  </p:notesMasterIdLst>
  <p:handoutMasterIdLst>
    <p:handoutMasterId r:id="rId10"/>
  </p:handoutMasterIdLst>
  <p:sldIdLst>
    <p:sldId id="265" r:id="rId2"/>
    <p:sldId id="337" r:id="rId3"/>
    <p:sldId id="324" r:id="rId4"/>
    <p:sldId id="335" r:id="rId5"/>
    <p:sldId id="338" r:id="rId6"/>
    <p:sldId id="339" r:id="rId7"/>
    <p:sldId id="263" r:id="rId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11">
          <p15:clr>
            <a:srgbClr val="A4A3A4"/>
          </p15:clr>
        </p15:guide>
        <p15:guide id="2" pos="287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2595315-6059-63B0-9BE8-AAFD11894995}" name="Елена Иванченко" initials="ЕИ" userId="7f7d7db965285a96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Самолетов" initials="С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ACFF"/>
    <a:srgbClr val="B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68" autoAdjust="0"/>
    <p:restoredTop sz="94648" autoAdjust="0"/>
  </p:normalViewPr>
  <p:slideViewPr>
    <p:cSldViewPr snapToGrid="0" snapToObjects="1" showGuides="1">
      <p:cViewPr varScale="1">
        <p:scale>
          <a:sx n="120" d="100"/>
          <a:sy n="120" d="100"/>
        </p:scale>
        <p:origin x="208" y="760"/>
      </p:cViewPr>
      <p:guideLst>
        <p:guide orient="horz" pos="1611"/>
        <p:guide pos="28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388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412975-4CFD-C441-A244-B7FD9A9579C2}" type="datetimeFigureOut">
              <a:rPr lang="en-US" smtClean="0"/>
              <a:pPr/>
              <a:t>11/5/25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660DC-725D-2A44-9F89-74FE668A9C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1254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AFD1C8-470D-774F-8B40-381C3059BD4A}" type="datetimeFigureOut">
              <a:rPr lang="en-US" smtClean="0"/>
              <a:pPr/>
              <a:t>11/5/25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9711C-DB87-6342-8123-FE7E39EB00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0732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098416" y="490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10801" y="4272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783B35-4D64-24CD-46E0-32E9FC276C40}"/>
              </a:ext>
            </a:extLst>
          </p:cNvPr>
          <p:cNvSpPr txBox="1"/>
          <p:nvPr userDrawn="1"/>
        </p:nvSpPr>
        <p:spPr>
          <a:xfrm>
            <a:off x="5098416" y="490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FEFD47-67FA-CC9C-A247-DDA306E69DC7}"/>
              </a:ext>
            </a:extLst>
          </p:cNvPr>
          <p:cNvSpPr txBox="1"/>
          <p:nvPr userDrawn="1"/>
        </p:nvSpPr>
        <p:spPr>
          <a:xfrm>
            <a:off x="5910801" y="4272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B74B261-5474-8217-1C1F-DF8DF956D9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5A92729-C745-7CCF-6847-2DF14BA7138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aseline="0"/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ru-RU" sz="20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20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8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3599776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8ABD215D-CFC7-1CAC-2144-1C4A51F1FE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569F4-01AC-6221-63B9-0F06F87F25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360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7">
            <a:extLst>
              <a:ext uri="{FF2B5EF4-FFF2-40B4-BE49-F238E27FC236}">
                <a16:creationId xmlns:a16="http://schemas.microsoft.com/office/drawing/2014/main" id="{3706F3BB-2486-D68F-6966-44BBD62CEC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49722966-1EC6-6348-3A3A-25A27C8E50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D2BFFE86-F97D-E925-927B-0F6BBD2D6E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ADAF316B-52C6-704E-CB38-0E76498CD5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888714-60F8-FF59-CB87-38F52214F9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2600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8C44632-7642-B672-30DB-BEE8EBC23C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AF7BB137-1C7F-56D5-5D41-70ED6DEA4C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8957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D9C7E817-A2F7-D228-2EB2-8CC2710635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2927035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1F5CFB9-FFF2-E218-2283-FA3AC247B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1CCADC5-135D-DC69-A40F-E7939EE42C8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31102738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Финал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4">
            <a:extLst>
              <a:ext uri="{FF2B5EF4-FFF2-40B4-BE49-F238E27FC236}">
                <a16:creationId xmlns:a16="http://schemas.microsoft.com/office/drawing/2014/main" id="{164235EB-093A-2BDE-8127-460B61C5B6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6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конец списка.</a:t>
            </a:r>
          </a:p>
          <a:p>
            <a:pPr lvl="0"/>
            <a:endParaRPr lang="ru-RU" dirty="0"/>
          </a:p>
          <a:p>
            <a:pPr lvl="0"/>
            <a:endParaRPr lang="ru-RU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FD6E8F6-2854-A3A1-FCCA-4BC7B8C564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4405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25FAEC5-3811-8889-0016-6EA3B2AC41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Текст 7">
            <a:extLst>
              <a:ext uri="{FF2B5EF4-FFF2-40B4-BE49-F238E27FC236}">
                <a16:creationId xmlns:a16="http://schemas.microsoft.com/office/drawing/2014/main" id="{CAC739FE-CC7A-A005-60BE-713B90BFE7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5" name="Текст 13">
            <a:extLst>
              <a:ext uri="{FF2B5EF4-FFF2-40B4-BE49-F238E27FC236}">
                <a16:creationId xmlns:a16="http://schemas.microsoft.com/office/drawing/2014/main" id="{0280BF47-780B-2175-23F6-FDC24D601F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6" name="Текст 7">
            <a:extLst>
              <a:ext uri="{FF2B5EF4-FFF2-40B4-BE49-F238E27FC236}">
                <a16:creationId xmlns:a16="http://schemas.microsoft.com/office/drawing/2014/main" id="{E58E80D7-3F9A-CA73-1A7E-C864B8F1B1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7" name="Текст 13">
            <a:extLst>
              <a:ext uri="{FF2B5EF4-FFF2-40B4-BE49-F238E27FC236}">
                <a16:creationId xmlns:a16="http://schemas.microsoft.com/office/drawing/2014/main" id="{BF0BE89B-425E-821E-10AB-56C164DAED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2062931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F282CACE-D64E-E390-8227-23E049D60AA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61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FD893D5-8CB5-3E29-008C-CC0E0591AE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6E126262-C015-9DD6-F87F-1B632AE744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17363212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02428" y="943208"/>
            <a:ext cx="5526315" cy="3875536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6" name="Рисунок 2">
            <a:extLst>
              <a:ext uri="{FF2B5EF4-FFF2-40B4-BE49-F238E27FC236}">
                <a16:creationId xmlns:a16="http://schemas.microsoft.com/office/drawing/2014/main" id="{E0DDF7E5-74E5-85B7-0EAB-6118F548A9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943208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7936B987-FE27-33B7-4612-FDB9F2B35C6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7200" y="2935720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55286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6">
            <a:extLst>
              <a:ext uri="{FF2B5EF4-FFF2-40B4-BE49-F238E27FC236}">
                <a16:creationId xmlns:a16="http://schemas.microsoft.com/office/drawing/2014/main" id="{604BBFFB-7572-35FA-4787-0F445C5632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1" y="1059322"/>
            <a:ext cx="3897086" cy="1734678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4" name="Текст 6">
            <a:extLst>
              <a:ext uri="{FF2B5EF4-FFF2-40B4-BE49-F238E27FC236}">
                <a16:creationId xmlns:a16="http://schemas.microsoft.com/office/drawing/2014/main" id="{4BFD2DD0-1A50-CC19-1239-4EE4F12EA9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3105836"/>
            <a:ext cx="3897084" cy="1640335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73A9D63A-5180-ED0A-F619-007A1570C1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9714" y="1059322"/>
            <a:ext cx="3632201" cy="3686849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075CB2-AC7B-1521-E0C8-0618DBE0FE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3591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1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4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209454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5969804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3287828"/>
            <a:ext cx="2588883" cy="1395548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207251" y="3299578"/>
            <a:ext cx="2591416" cy="1395548"/>
          </a:xfrm>
        </p:spPr>
        <p:txBody>
          <a:bodyPr>
            <a:noAutofit/>
          </a:bodyPr>
          <a:lstStyle>
            <a:lvl1pPr marL="0" indent="0">
              <a:buNone/>
              <a:defRPr sz="1200" baseline="0"/>
            </a:lvl1pPr>
            <a:lvl2pPr>
              <a:defRPr sz="1200" baseline="0"/>
            </a:lvl2pPr>
            <a:lvl3pPr>
              <a:defRPr sz="1200" baseline="0"/>
            </a:lvl3pPr>
            <a:lvl4pPr>
              <a:defRPr sz="1200" baseline="0"/>
            </a:lvl4pPr>
            <a:lvl5pPr>
              <a:defRPr sz="12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84827D-CE53-9591-037D-C963F1C740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5AE50A46-F4A6-68CE-7C12-AA2301388718}"/>
              </a:ext>
            </a:extLst>
          </p:cNvPr>
          <p:cNvSpPr>
            <a:spLocks noGrp="1"/>
          </p:cNvSpPr>
          <p:nvPr>
            <p:ph sz="half" idx="26" hasCustomPrompt="1"/>
          </p:nvPr>
        </p:nvSpPr>
        <p:spPr>
          <a:xfrm>
            <a:off x="5967600" y="3299578"/>
            <a:ext cx="2591416" cy="1395548"/>
          </a:xfrm>
        </p:spPr>
        <p:txBody>
          <a:bodyPr>
            <a:noAutofit/>
          </a:bodyPr>
          <a:lstStyle>
            <a:lvl1pPr marL="0" indent="0">
              <a:buNone/>
              <a:defRPr sz="1200" baseline="0"/>
            </a:lvl1pPr>
            <a:lvl2pPr>
              <a:defRPr sz="1200" baseline="0"/>
            </a:lvl2pPr>
            <a:lvl3pPr>
              <a:defRPr sz="1200" baseline="0"/>
            </a:lvl3pPr>
            <a:lvl4pPr>
              <a:defRPr sz="1200" baseline="0"/>
            </a:lvl4pPr>
            <a:lvl5pPr>
              <a:defRPr sz="12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42AB405F-D2C7-9CD0-F8A2-C5B08DACE9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9081" y="944463"/>
            <a:ext cx="2577001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20D20C24-934F-4A5C-CF04-B479AF2D0D5F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221666" y="944462"/>
            <a:ext cx="2577001" cy="1883023"/>
          </a:xfrm>
          <a:prstGeom prst="roundRect">
            <a:avLst>
              <a:gd name="adj" fmla="val 12905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6" name="Рисунок 2">
            <a:extLst>
              <a:ext uri="{FF2B5EF4-FFF2-40B4-BE49-F238E27FC236}">
                <a16:creationId xmlns:a16="http://schemas.microsoft.com/office/drawing/2014/main" id="{2D750E3A-97C5-5CBE-A3C9-0F2565E569E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980690" y="944463"/>
            <a:ext cx="2577001" cy="1883023"/>
          </a:xfrm>
          <a:prstGeom prst="roundRect">
            <a:avLst>
              <a:gd name="adj" fmla="val 10512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3842539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kfq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211943"/>
            <a:ext cx="7467600" cy="344714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ru-RU" sz="2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24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20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3509715879"/>
      </p:ext>
    </p:extLst>
  </p:cSld>
  <p:clrMapOvr>
    <a:masterClrMapping/>
  </p:clrMapOvr>
  <p:hf sldNum="0"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33143" y="949330"/>
            <a:ext cx="2895600" cy="3895724"/>
          </a:xfrm>
        </p:spPr>
        <p:txBody>
          <a:bodyPr>
            <a:normAutofit/>
          </a:bodyPr>
          <a:lstStyle>
            <a:lvl1pPr marL="0" indent="0">
              <a:buNone/>
              <a:defRPr sz="1400" b="0" i="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F1233E17-1183-B76E-8FDC-B4E51177D9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949329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D225B0AE-7C4E-EA08-3FB1-DC344CD724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095171" y="949328"/>
            <a:ext cx="2532744" cy="1883023"/>
          </a:xfrm>
          <a:prstGeom prst="roundRect">
            <a:avLst>
              <a:gd name="adj" fmla="val 11879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8F0CB042-A157-2892-A9F3-8F41034FBC2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95171" y="2962031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B7890194-FBA6-DE42-AD42-307D6F999BE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7199" y="2962031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64274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Текст 6">
            <a:extLst>
              <a:ext uri="{FF2B5EF4-FFF2-40B4-BE49-F238E27FC236}">
                <a16:creationId xmlns:a16="http://schemas.microsoft.com/office/drawing/2014/main" id="{46AE54EB-260E-9A56-307F-307DC6AE32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1" y="963397"/>
            <a:ext cx="2532744" cy="1883023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lvl="0"/>
            <a:r>
              <a:rPr lang="ru-RU" dirty="0"/>
              <a:t>Ключевая фраза слайда</a:t>
            </a:r>
          </a:p>
        </p:txBody>
      </p:sp>
      <p:sp>
        <p:nvSpPr>
          <p:cNvPr id="7" name="Рисунок 2">
            <a:extLst>
              <a:ext uri="{FF2B5EF4-FFF2-40B4-BE49-F238E27FC236}">
                <a16:creationId xmlns:a16="http://schemas.microsoft.com/office/drawing/2014/main" id="{20DDEE97-30A5-E948-6E23-28FB2BCF96F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95171" y="963397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AAC08422-7D47-2B7E-7D28-680BC07B364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33141" y="966928"/>
            <a:ext cx="2532744" cy="1883023"/>
          </a:xfrm>
          <a:prstGeom prst="roundRect">
            <a:avLst>
              <a:gd name="adj" fmla="val 11196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4D0F3CB7-1C07-A606-10E8-3541ED42DF3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733141" y="2954042"/>
            <a:ext cx="2532744" cy="1883023"/>
          </a:xfrm>
          <a:prstGeom prst="roundRect">
            <a:avLst>
              <a:gd name="adj" fmla="val 8802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AFE5227E-AF6F-5CD4-3762-3B690A4EFAC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95171" y="2960314"/>
            <a:ext cx="2532744" cy="1883023"/>
          </a:xfrm>
          <a:prstGeom prst="roundRect">
            <a:avLst>
              <a:gd name="adj" fmla="val 8459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id="{F1DACFFD-7F12-BA1F-C994-00039280C0A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57200" y="2960314"/>
            <a:ext cx="2532744" cy="1883023"/>
          </a:xfrm>
          <a:prstGeom prst="roundRect">
            <a:avLst>
              <a:gd name="adj" fmla="val 10169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18188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1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275819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7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6085706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F822C9-93DB-8981-8DE8-9669C842C9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ABC6181E-5380-5398-36BA-70EAD01E6B6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54050" y="952607"/>
            <a:ext cx="2589213" cy="1304294"/>
          </a:xfrm>
          <a:prstGeom prst="roundRect">
            <a:avLst>
              <a:gd name="adj" fmla="val 9261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6C8F21F1-75B3-D8F1-2DB5-6F70F86F1DBF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275818" y="952607"/>
            <a:ext cx="2589213" cy="1304294"/>
          </a:xfrm>
          <a:prstGeom prst="roundRect">
            <a:avLst>
              <a:gd name="adj" fmla="val 11730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id="{276AF22E-2A7E-F9AB-5142-9D689D32BAC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089789" y="952607"/>
            <a:ext cx="2589213" cy="1304294"/>
          </a:xfrm>
          <a:prstGeom prst="roundRect">
            <a:avLst>
              <a:gd name="adj" fmla="val 10249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4" name="Text Placeholder 24">
            <a:extLst>
              <a:ext uri="{FF2B5EF4-FFF2-40B4-BE49-F238E27FC236}">
                <a16:creationId xmlns:a16="http://schemas.microsoft.com/office/drawing/2014/main" id="{4381B90F-578B-03FE-3E62-01B123DDCA0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0352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Text Placeholder 24">
            <a:extLst>
              <a:ext uri="{FF2B5EF4-FFF2-40B4-BE49-F238E27FC236}">
                <a16:creationId xmlns:a16="http://schemas.microsoft.com/office/drawing/2014/main" id="{78F39546-2C38-A484-9527-E82840466A9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278970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7" name="Text Placeholder 24">
            <a:extLst>
              <a:ext uri="{FF2B5EF4-FFF2-40B4-BE49-F238E27FC236}">
                <a16:creationId xmlns:a16="http://schemas.microsoft.com/office/drawing/2014/main" id="{62CF135A-DC57-BFA7-737D-7E89CABB27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88857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2DF9285-C300-85F5-A106-92A286165DE1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457201" y="2866358"/>
            <a:ext cx="2589213" cy="1304294"/>
          </a:xfrm>
          <a:prstGeom prst="roundRect">
            <a:avLst>
              <a:gd name="adj" fmla="val 12224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3E7EB42F-DA19-C666-2E68-46C62D129469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3278969" y="2866358"/>
            <a:ext cx="2589213" cy="1304294"/>
          </a:xfrm>
          <a:prstGeom prst="roundRect">
            <a:avLst>
              <a:gd name="adj" fmla="val 11236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31" name="Рисунок 2">
            <a:extLst>
              <a:ext uri="{FF2B5EF4-FFF2-40B4-BE49-F238E27FC236}">
                <a16:creationId xmlns:a16="http://schemas.microsoft.com/office/drawing/2014/main" id="{8819B960-AE2A-9E43-B370-CD1D6A1ACE8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092940" y="2866358"/>
            <a:ext cx="2589213" cy="1304294"/>
          </a:xfrm>
          <a:prstGeom prst="roundRect">
            <a:avLst>
              <a:gd name="adj" fmla="val 9755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val="7186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7">
            <a:extLst>
              <a:ext uri="{FF2B5EF4-FFF2-40B4-BE49-F238E27FC236}">
                <a16:creationId xmlns:a16="http://schemas.microsoft.com/office/drawing/2014/main" id="{DC7664A4-1431-5B79-D831-F6220EA436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9A5E5274-1C05-A7BB-B9D5-BE8CD4A5E9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5FC28AB9-3129-9DBE-782C-D2B113A5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12C4E9B1-800A-20F6-E4F7-84C6B3BE94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8C1609-7E48-B73D-CDA4-19FD56B59E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329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56F42A0-92A9-ED41-A4B6-1B839857D4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784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</p:spTree>
    <p:extLst>
      <p:ext uri="{BB962C8B-B14F-4D97-AF65-F5344CB8AC3E}">
        <p14:creationId xmlns:p14="http://schemas.microsoft.com/office/powerpoint/2010/main" val="439475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60393FA-3ECC-3158-E15E-58890F60BD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13DB0C6-E4DE-9A4B-998D-34852F1B3E9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4034559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8ABD215D-CFC7-1CAC-2144-1C4A51F1FE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569F4-01AC-6221-63B9-0F06F87F25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414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>
            <a:extLst>
              <a:ext uri="{FF2B5EF4-FFF2-40B4-BE49-F238E27FC236}">
                <a16:creationId xmlns:a16="http://schemas.microsoft.com/office/drawing/2014/main" id="{36D9692A-5DC0-3DF1-F516-70164F11C5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16" name="Текст 13">
            <a:extLst>
              <a:ext uri="{FF2B5EF4-FFF2-40B4-BE49-F238E27FC236}">
                <a16:creationId xmlns:a16="http://schemas.microsoft.com/office/drawing/2014/main" id="{C2C41F40-A63A-48C4-01DC-A4A13BB7B8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D5B27C-CA4C-7381-3F84-F0595A76CE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Текст 7">
            <a:extLst>
              <a:ext uri="{FF2B5EF4-FFF2-40B4-BE49-F238E27FC236}">
                <a16:creationId xmlns:a16="http://schemas.microsoft.com/office/drawing/2014/main" id="{2AA24315-FE73-04A8-D530-E746EC0C20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69578C56-72EB-AE17-C6D4-CE1E8FBA30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018934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AE2ED3E-3221-72A5-8340-4E08819C8F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19B43694-08A8-116E-FA12-468591D136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952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E75CB8B0-7394-87DF-B065-6F242AB2D01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1993366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E98E654-ABDC-7E78-775E-43A2D6214C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5D71CC7-EEA6-E9D0-68AD-36562CCF607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2540818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06434"/>
            <a:ext cx="8229600" cy="620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1912"/>
            <a:ext cx="8229600" cy="289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865051" y="4134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4D3E97-5D7A-1D29-BA55-742D76C1C8C4}"/>
              </a:ext>
            </a:extLst>
          </p:cNvPr>
          <p:cNvSpPr txBox="1"/>
          <p:nvPr userDrawn="1"/>
        </p:nvSpPr>
        <p:spPr>
          <a:xfrm>
            <a:off x="-865051" y="4134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678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2" r:id="rId2"/>
    <p:sldLayoutId id="2147483885" r:id="rId3"/>
    <p:sldLayoutId id="2147483877" r:id="rId4"/>
    <p:sldLayoutId id="2147483891" r:id="rId5"/>
    <p:sldLayoutId id="2147483883" r:id="rId6"/>
    <p:sldLayoutId id="2147483873" r:id="rId7"/>
    <p:sldLayoutId id="2147483888" r:id="rId8"/>
    <p:sldLayoutId id="2147483892" r:id="rId9"/>
    <p:sldLayoutId id="2147483874" r:id="rId10"/>
    <p:sldLayoutId id="2147483886" r:id="rId11"/>
    <p:sldLayoutId id="2147483889" r:id="rId12"/>
    <p:sldLayoutId id="2147483893" r:id="rId13"/>
    <p:sldLayoutId id="2147483879" r:id="rId14"/>
    <p:sldLayoutId id="2147483887" r:id="rId15"/>
    <p:sldLayoutId id="2147483890" r:id="rId16"/>
    <p:sldLayoutId id="2147483880" r:id="rId17"/>
    <p:sldLayoutId id="2147483894" r:id="rId18"/>
    <p:sldLayoutId id="2147483875" r:id="rId19"/>
    <p:sldLayoutId id="2147483881" r:id="rId20"/>
    <p:sldLayoutId id="2147483882" r:id="rId21"/>
    <p:sldLayoutId id="2147483706" r:id="rId22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 baseline="0">
          <a:solidFill>
            <a:schemeClr val="tx1"/>
          </a:solidFill>
          <a:latin typeface="ALS Gorizont Bold Expanded" panose="00000805000000000000" pitchFamily="50" charset="0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SzPct val="100000"/>
        <a:buFont typeface="Arial" panose="020B0604020202020204" pitchFamily="34" charset="0"/>
        <a:buNone/>
        <a:defRPr sz="20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4pPr>
      <a:lvl5pPr marL="1828800" indent="0" algn="l" defTabSz="457200" rtl="0" eaLnBrk="1" latinLnBrk="0" hangingPunct="1">
        <a:spcBef>
          <a:spcPct val="20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48586" y="2431892"/>
            <a:ext cx="7559040" cy="704850"/>
          </a:xfrm>
        </p:spPr>
        <p:txBody>
          <a:bodyPr>
            <a:noAutofit/>
          </a:bodyPr>
          <a:lstStyle/>
          <a:p>
            <a:pPr algn="ctr"/>
            <a:r>
              <a:rPr lang="ru-RU" sz="2800" b="0" i="0" dirty="0">
                <a:solidFill>
                  <a:schemeClr val="bg1"/>
                </a:solidFill>
                <a:effectLst/>
                <a:latin typeface="system-ui"/>
              </a:rPr>
              <a:t>Высокоскоростные </a:t>
            </a:r>
            <a:r>
              <a:rPr lang="ru-RU" sz="2800" b="0" i="0" dirty="0" err="1">
                <a:solidFill>
                  <a:schemeClr val="bg1"/>
                </a:solidFill>
                <a:effectLst/>
                <a:latin typeface="system-ui"/>
              </a:rPr>
              <a:t>межсоединения</a:t>
            </a:r>
            <a:r>
              <a:rPr lang="ru-RU" sz="2800" b="0" i="0" dirty="0">
                <a:solidFill>
                  <a:schemeClr val="bg1"/>
                </a:solidFill>
                <a:effectLst/>
                <a:latin typeface="system-ui"/>
              </a:rPr>
              <a:t> в дата-центрах: роль </a:t>
            </a:r>
            <a:r>
              <a:rPr lang="en" sz="2800" b="0" i="0" dirty="0">
                <a:solidFill>
                  <a:schemeClr val="bg1"/>
                </a:solidFill>
                <a:effectLst/>
                <a:latin typeface="system-ui"/>
              </a:rPr>
              <a:t>InfiniBand </a:t>
            </a:r>
            <a:r>
              <a:rPr lang="ru-RU" sz="2800" b="0" i="0" dirty="0">
                <a:solidFill>
                  <a:schemeClr val="bg1"/>
                </a:solidFill>
                <a:effectLst/>
                <a:latin typeface="system-ui"/>
              </a:rPr>
              <a:t>и его сравнение с </a:t>
            </a:r>
            <a:r>
              <a:rPr lang="en" sz="2800" b="0" i="0" dirty="0">
                <a:solidFill>
                  <a:schemeClr val="bg1"/>
                </a:solidFill>
                <a:effectLst/>
                <a:latin typeface="system-ui"/>
              </a:rPr>
              <a:t>Ethernet </a:t>
            </a:r>
            <a:r>
              <a:rPr lang="ru-RU" sz="2800" b="0" i="0" dirty="0">
                <a:solidFill>
                  <a:schemeClr val="bg1"/>
                </a:solidFill>
                <a:effectLst/>
                <a:latin typeface="system-ui"/>
              </a:rPr>
              <a:t>для систем хранения</a:t>
            </a:r>
            <a:endParaRPr lang="ru-RU" sz="44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8DEB20-5B4A-2A75-E6B3-40AB64075F55}"/>
              </a:ext>
            </a:extLst>
          </p:cNvPr>
          <p:cNvSpPr txBox="1"/>
          <p:nvPr/>
        </p:nvSpPr>
        <p:spPr>
          <a:xfrm>
            <a:off x="4221480" y="4059734"/>
            <a:ext cx="4709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</a:rPr>
              <a:t>Выполнила: Загайнова Кристина, гр. K4210с </a:t>
            </a:r>
          </a:p>
        </p:txBody>
      </p:sp>
    </p:spTree>
    <p:extLst>
      <p:ext uri="{BB962C8B-B14F-4D97-AF65-F5344CB8AC3E}">
        <p14:creationId xmlns:p14="http://schemas.microsoft.com/office/powerpoint/2010/main" val="87172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DD5ADA-4327-BD6E-A1AA-A1E747EE2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425" y="263157"/>
            <a:ext cx="6685613" cy="527284"/>
          </a:xfrm>
        </p:spPr>
        <p:txBody>
          <a:bodyPr>
            <a:normAutofit fontScale="90000"/>
          </a:bodyPr>
          <a:lstStyle/>
          <a:p>
            <a:pPr algn="l"/>
            <a:r>
              <a:rPr lang="ru-RU" i="0" dirty="0">
                <a:solidFill>
                  <a:srgbClr val="2C2C36"/>
                </a:solidFill>
                <a:effectLst/>
                <a:latin typeface="system-ui"/>
              </a:rPr>
              <a:t>Почему сеть — ключевой элемент СХД?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6F2C3F-2851-75C6-BC05-93E42CBC9570}"/>
              </a:ext>
            </a:extLst>
          </p:cNvPr>
          <p:cNvSpPr txBox="1"/>
          <p:nvPr/>
        </p:nvSpPr>
        <p:spPr>
          <a:xfrm>
            <a:off x="325425" y="1414690"/>
            <a:ext cx="595074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2C2C36"/>
                </a:solidFill>
                <a:effectLst/>
                <a:latin typeface="system-ui"/>
              </a:rPr>
              <a:t>Данные постоянно перемещаются: репликация, восстановление, балансировка.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endParaRPr lang="ru-RU" b="0" i="0" dirty="0">
              <a:solidFill>
                <a:srgbClr val="2C2C36"/>
              </a:solidFill>
              <a:effectLst/>
              <a:latin typeface="system-ui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2C2C36"/>
                </a:solidFill>
                <a:effectLst/>
                <a:latin typeface="system-ui"/>
              </a:rPr>
              <a:t>Задержка и пропускная способность сети напрямую влияют на </a:t>
            </a:r>
            <a:r>
              <a:rPr lang="en" b="0" i="0" dirty="0">
                <a:solidFill>
                  <a:srgbClr val="2C2C36"/>
                </a:solidFill>
                <a:effectLst/>
                <a:latin typeface="system-ui"/>
              </a:rPr>
              <a:t>IOPS </a:t>
            </a:r>
            <a:r>
              <a:rPr lang="ru-RU" b="0" i="0" dirty="0">
                <a:solidFill>
                  <a:srgbClr val="2C2C36"/>
                </a:solidFill>
                <a:effectLst/>
                <a:latin typeface="system-ui"/>
              </a:rPr>
              <a:t>и </a:t>
            </a:r>
            <a:r>
              <a:rPr lang="en" b="0" i="0" dirty="0">
                <a:solidFill>
                  <a:srgbClr val="2C2C36"/>
                </a:solidFill>
                <a:effectLst/>
                <a:latin typeface="system-ui"/>
              </a:rPr>
              <a:t>latency.</a:t>
            </a:r>
            <a:endParaRPr lang="ru-RU" b="0" i="0" dirty="0">
              <a:solidFill>
                <a:srgbClr val="2C2C36"/>
              </a:solidFill>
              <a:effectLst/>
              <a:latin typeface="system-ui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endParaRPr lang="en" b="0" i="0" dirty="0">
              <a:solidFill>
                <a:srgbClr val="2C2C36"/>
              </a:solidFill>
              <a:effectLst/>
              <a:latin typeface="system-ui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2C2C36"/>
                </a:solidFill>
                <a:effectLst/>
                <a:latin typeface="system-ui"/>
              </a:rPr>
              <a:t>Архитектуры </a:t>
            </a:r>
            <a:r>
              <a:rPr lang="en" b="0" i="0" dirty="0">
                <a:solidFill>
                  <a:srgbClr val="2C2C36"/>
                </a:solidFill>
                <a:effectLst/>
                <a:latin typeface="system-ui"/>
              </a:rPr>
              <a:t>SDS, HCI </a:t>
            </a:r>
            <a:r>
              <a:rPr lang="ru-RU" b="0" i="0" dirty="0">
                <a:solidFill>
                  <a:srgbClr val="2C2C36"/>
                </a:solidFill>
                <a:effectLst/>
                <a:latin typeface="system-ui"/>
              </a:rPr>
              <a:t>и </a:t>
            </a:r>
            <a:r>
              <a:rPr lang="en" b="0" i="0" dirty="0">
                <a:solidFill>
                  <a:srgbClr val="2C2C36"/>
                </a:solidFill>
                <a:effectLst/>
                <a:latin typeface="system-ui"/>
              </a:rPr>
              <a:t>disaggregated storage </a:t>
            </a:r>
            <a:r>
              <a:rPr lang="ru-RU" b="0" i="0" dirty="0">
                <a:solidFill>
                  <a:srgbClr val="2C2C36"/>
                </a:solidFill>
                <a:effectLst/>
                <a:latin typeface="system-ui"/>
              </a:rPr>
              <a:t>требуют высокопроизводительной сети.</a:t>
            </a:r>
          </a:p>
          <a:p>
            <a:r>
              <a:rPr lang="ru-RU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720798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D03A893-ECFA-DEED-F342-DE63BD722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" b="0" i="0" dirty="0">
                <a:effectLst/>
                <a:latin typeface="system-ui"/>
              </a:rPr>
              <a:t>InfiniBand</a:t>
            </a:r>
            <a:r>
              <a:rPr lang="ru-RU" b="0" i="0" dirty="0">
                <a:effectLst/>
                <a:latin typeface="system-ui"/>
              </a:rPr>
              <a:t> </a:t>
            </a:r>
            <a:r>
              <a:rPr lang="ru-RU" b="0" i="0" dirty="0" err="1">
                <a:effectLst/>
                <a:latin typeface="system-ui"/>
              </a:rPr>
              <a:t>v</a:t>
            </a:r>
            <a:r>
              <a:rPr lang="en-US" b="0" i="0" dirty="0">
                <a:effectLst/>
                <a:latin typeface="system-ui"/>
              </a:rPr>
              <a:t>s Ethernet</a:t>
            </a:r>
            <a:endParaRPr lang="en" b="1" i="0" dirty="0">
              <a:effectLst/>
              <a:latin typeface="system-ui"/>
            </a:endParaRPr>
          </a:p>
        </p:txBody>
      </p:sp>
      <p:sp>
        <p:nvSpPr>
          <p:cNvPr id="3" name="AutoShape 2" descr="InfiniBand - Wikipedia">
            <a:extLst>
              <a:ext uri="{FF2B5EF4-FFF2-40B4-BE49-F238E27FC236}">
                <a16:creationId xmlns:a16="http://schemas.microsoft.com/office/drawing/2014/main" id="{F21EB0FA-D6CD-96E9-B411-A0A071954F6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B076533F-7D21-78CE-EE98-0ED4F86695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6253018"/>
              </p:ext>
            </p:extLst>
          </p:nvPr>
        </p:nvGraphicFramePr>
        <p:xfrm>
          <a:off x="447675" y="2030819"/>
          <a:ext cx="8033056" cy="2286628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2546656">
                  <a:extLst>
                    <a:ext uri="{9D8B030D-6E8A-4147-A177-3AD203B41FA5}">
                      <a16:colId xmlns:a16="http://schemas.microsoft.com/office/drawing/2014/main" val="75861205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394341542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571674614"/>
                    </a:ext>
                  </a:extLst>
                </a:gridCol>
              </a:tblGrid>
              <a:tr h="571657">
                <a:tc>
                  <a:txBody>
                    <a:bodyPr/>
                    <a:lstStyle/>
                    <a:p>
                      <a:pPr algn="l" fontAlgn="base"/>
                      <a:r>
                        <a:rPr lang="en" sz="1700" b="0" dirty="0">
                          <a:solidFill>
                            <a:srgbClr val="1D1D20"/>
                          </a:solidFill>
                          <a:effectLst/>
                        </a:rPr>
                        <a:t>Latency</a:t>
                      </a:r>
                    </a:p>
                  </a:txBody>
                  <a:tcPr marL="107722" marR="107722" marT="107722" marB="107722" anchor="ctr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sz="1700" b="0" dirty="0">
                          <a:solidFill>
                            <a:srgbClr val="1D1D20"/>
                          </a:solidFill>
                          <a:effectLst/>
                        </a:rPr>
                        <a:t>Очень низкий (~0.5 мкс)</a:t>
                      </a:r>
                    </a:p>
                  </a:txBody>
                  <a:tcPr marL="107722" marR="107722" marT="107722" marB="107722" anchor="ctr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sz="1700" b="0">
                          <a:solidFill>
                            <a:srgbClr val="1D1D20"/>
                          </a:solidFill>
                          <a:effectLst/>
                        </a:rPr>
                        <a:t>Умеренный (3–10 мкс)</a:t>
                      </a:r>
                    </a:p>
                  </a:txBody>
                  <a:tcPr marL="107722" marR="107722" marT="107722" marB="107722" anchor="ctr"/>
                </a:tc>
                <a:extLst>
                  <a:ext uri="{0D108BD9-81ED-4DB2-BD59-A6C34878D82A}">
                    <a16:rowId xmlns:a16="http://schemas.microsoft.com/office/drawing/2014/main" val="782008909"/>
                  </a:ext>
                </a:extLst>
              </a:tr>
              <a:tr h="571657">
                <a:tc>
                  <a:txBody>
                    <a:bodyPr/>
                    <a:lstStyle/>
                    <a:p>
                      <a:pPr algn="l" fontAlgn="base"/>
                      <a:r>
                        <a:rPr lang="ru-RU" sz="1700" b="0">
                          <a:solidFill>
                            <a:srgbClr val="1D1D20"/>
                          </a:solidFill>
                          <a:effectLst/>
                        </a:rPr>
                        <a:t>Пропускная способность</a:t>
                      </a:r>
                    </a:p>
                  </a:txBody>
                  <a:tcPr marL="107722" marR="107722" marT="107722" marB="107722" anchor="ctr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sz="1700" b="0" dirty="0">
                          <a:solidFill>
                            <a:srgbClr val="1D1D20"/>
                          </a:solidFill>
                          <a:effectLst/>
                        </a:rPr>
                        <a:t>До 800 Гбит/с</a:t>
                      </a:r>
                    </a:p>
                  </a:txBody>
                  <a:tcPr marL="107722" marR="107722" marT="107722" marB="107722" anchor="ctr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sz="1700" b="0" dirty="0">
                          <a:solidFill>
                            <a:srgbClr val="1D1D20"/>
                          </a:solidFill>
                          <a:effectLst/>
                        </a:rPr>
                        <a:t>До 800 Гбит/с</a:t>
                      </a:r>
                    </a:p>
                  </a:txBody>
                  <a:tcPr marL="107722" marR="107722" marT="107722" marB="107722" anchor="ctr"/>
                </a:tc>
                <a:extLst>
                  <a:ext uri="{0D108BD9-81ED-4DB2-BD59-A6C34878D82A}">
                    <a16:rowId xmlns:a16="http://schemas.microsoft.com/office/drawing/2014/main" val="2604862595"/>
                  </a:ext>
                </a:extLst>
              </a:tr>
              <a:tr h="571657">
                <a:tc>
                  <a:txBody>
                    <a:bodyPr/>
                    <a:lstStyle/>
                    <a:p>
                      <a:pPr algn="l" fontAlgn="base"/>
                      <a:r>
                        <a:rPr lang="ru-RU" sz="1700" b="0">
                          <a:solidFill>
                            <a:srgbClr val="1D1D20"/>
                          </a:solidFill>
                          <a:effectLst/>
                        </a:rPr>
                        <a:t>Управление</a:t>
                      </a:r>
                    </a:p>
                  </a:txBody>
                  <a:tcPr marL="107722" marR="107722" marT="107722" marB="107722" anchor="ctr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sz="1700" b="0">
                          <a:solidFill>
                            <a:srgbClr val="1D1D20"/>
                          </a:solidFill>
                          <a:effectLst/>
                        </a:rPr>
                        <a:t>Централизованное</a:t>
                      </a:r>
                    </a:p>
                  </a:txBody>
                  <a:tcPr marL="107722" marR="107722" marT="107722" marB="107722" anchor="ctr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sz="1700" b="0" dirty="0">
                          <a:solidFill>
                            <a:srgbClr val="1D1D20"/>
                          </a:solidFill>
                          <a:effectLst/>
                        </a:rPr>
                        <a:t>Требует настройки </a:t>
                      </a:r>
                      <a:r>
                        <a:rPr lang="en" sz="1700" b="0" dirty="0">
                          <a:solidFill>
                            <a:srgbClr val="1D1D20"/>
                          </a:solidFill>
                          <a:effectLst/>
                        </a:rPr>
                        <a:t>QoS</a:t>
                      </a:r>
                    </a:p>
                  </a:txBody>
                  <a:tcPr marL="107722" marR="107722" marT="107722" marB="107722" anchor="ctr"/>
                </a:tc>
                <a:extLst>
                  <a:ext uri="{0D108BD9-81ED-4DB2-BD59-A6C34878D82A}">
                    <a16:rowId xmlns:a16="http://schemas.microsoft.com/office/drawing/2014/main" val="638792743"/>
                  </a:ext>
                </a:extLst>
              </a:tr>
              <a:tr h="571657">
                <a:tc>
                  <a:txBody>
                    <a:bodyPr/>
                    <a:lstStyle/>
                    <a:p>
                      <a:pPr algn="l" fontAlgn="base"/>
                      <a:r>
                        <a:rPr lang="ru-RU" sz="1700" b="0" dirty="0">
                          <a:solidFill>
                            <a:srgbClr val="1D1D20"/>
                          </a:solidFill>
                          <a:effectLst/>
                        </a:rPr>
                        <a:t>Стоимость и экосистема</a:t>
                      </a:r>
                    </a:p>
                  </a:txBody>
                  <a:tcPr marL="107722" marR="107722" marT="107722" marB="107722" anchor="ctr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sz="1700" b="0" dirty="0">
                          <a:solidFill>
                            <a:srgbClr val="1D1D20"/>
                          </a:solidFill>
                          <a:effectLst/>
                        </a:rPr>
                        <a:t>Выше, узкая ниша</a:t>
                      </a:r>
                    </a:p>
                  </a:txBody>
                  <a:tcPr marL="107722" marR="107722" marT="107722" marB="107722" anchor="ctr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sz="1700" b="0" dirty="0">
                          <a:solidFill>
                            <a:srgbClr val="1D1D20"/>
                          </a:solidFill>
                          <a:effectLst/>
                        </a:rPr>
                        <a:t>Ниже, универсален</a:t>
                      </a:r>
                    </a:p>
                  </a:txBody>
                  <a:tcPr marL="107722" marR="107722" marT="107722" marB="107722" anchor="ctr"/>
                </a:tc>
                <a:extLst>
                  <a:ext uri="{0D108BD9-81ED-4DB2-BD59-A6C34878D82A}">
                    <a16:rowId xmlns:a16="http://schemas.microsoft.com/office/drawing/2014/main" val="64695752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C021BF36-8D0D-CCBE-7D9F-03D33D798831}"/>
              </a:ext>
            </a:extLst>
          </p:cNvPr>
          <p:cNvSpPr txBox="1"/>
          <p:nvPr/>
        </p:nvSpPr>
        <p:spPr>
          <a:xfrm>
            <a:off x="998238" y="1541721"/>
            <a:ext cx="1531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Критерий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B7D64D-12FE-1925-FE80-4E2EB64AB0B9}"/>
              </a:ext>
            </a:extLst>
          </p:cNvPr>
          <p:cNvSpPr txBox="1"/>
          <p:nvPr/>
        </p:nvSpPr>
        <p:spPr>
          <a:xfrm>
            <a:off x="3698659" y="1531089"/>
            <a:ext cx="1531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InfiniBand</a:t>
            </a: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44E5CF-0A2A-BB2B-C077-93262F59E385}"/>
              </a:ext>
            </a:extLst>
          </p:cNvPr>
          <p:cNvSpPr txBox="1"/>
          <p:nvPr/>
        </p:nvSpPr>
        <p:spPr>
          <a:xfrm>
            <a:off x="6399080" y="1541721"/>
            <a:ext cx="1531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Ethernet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2654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A465131F-127F-04AA-784D-DF66B5D8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b="0" i="0" dirty="0">
                <a:effectLst/>
                <a:latin typeface="system-ui"/>
              </a:rPr>
              <a:t>Где что используется?</a:t>
            </a:r>
            <a:endParaRPr lang="en" b="1" i="0" dirty="0">
              <a:effectLst/>
              <a:latin typeface="system-u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CEBFDF-0140-7AC1-4DEF-B67992F822BB}"/>
              </a:ext>
            </a:extLst>
          </p:cNvPr>
          <p:cNvSpPr txBox="1"/>
          <p:nvPr/>
        </p:nvSpPr>
        <p:spPr>
          <a:xfrm>
            <a:off x="584791" y="1264801"/>
            <a:ext cx="39776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" dirty="0">
                <a:solidFill>
                  <a:srgbClr val="111827"/>
                </a:solidFill>
                <a:latin typeface="system-ui"/>
              </a:rPr>
              <a:t>I</a:t>
            </a:r>
            <a:r>
              <a:rPr lang="en" b="0" i="0" dirty="0">
                <a:solidFill>
                  <a:srgbClr val="111827"/>
                </a:solidFill>
                <a:effectLst/>
                <a:latin typeface="system-ui"/>
              </a:rPr>
              <a:t>nfiniBand</a:t>
            </a:r>
            <a:r>
              <a:rPr lang="en" b="0" i="0" dirty="0">
                <a:solidFill>
                  <a:srgbClr val="2C2C36"/>
                </a:solidFill>
                <a:effectLst/>
                <a:latin typeface="system-ui"/>
              </a:rPr>
              <a:t>:</a:t>
            </a:r>
          </a:p>
          <a:p>
            <a:pPr algn="l"/>
            <a:endParaRPr lang="en" b="0" i="0" dirty="0">
              <a:solidFill>
                <a:srgbClr val="2C2C36"/>
              </a:solidFill>
              <a:effectLst/>
              <a:latin typeface="system-ui"/>
            </a:endParaRPr>
          </a:p>
          <a:p>
            <a:pPr algn="l"/>
            <a:endParaRPr lang="en" b="0" i="0" dirty="0">
              <a:solidFill>
                <a:srgbClr val="2C2C36"/>
              </a:solidFill>
              <a:effectLst/>
              <a:latin typeface="system-ui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2C2C36"/>
                </a:solidFill>
                <a:effectLst/>
                <a:latin typeface="system-ui"/>
              </a:rPr>
              <a:t>Суперкомпьютеры (</a:t>
            </a:r>
            <a:r>
              <a:rPr lang="en" b="0" i="0" dirty="0">
                <a:solidFill>
                  <a:srgbClr val="2C2C36"/>
                </a:solidFill>
                <a:effectLst/>
                <a:latin typeface="system-ui"/>
              </a:rPr>
              <a:t>Top500)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" b="0" i="0" dirty="0">
                <a:solidFill>
                  <a:srgbClr val="2C2C36"/>
                </a:solidFill>
                <a:effectLst/>
                <a:latin typeface="system-ui"/>
              </a:rPr>
              <a:t>AI/ML </a:t>
            </a:r>
            <a:r>
              <a:rPr lang="ru-RU" b="0" i="0" dirty="0">
                <a:solidFill>
                  <a:srgbClr val="2C2C36"/>
                </a:solidFill>
                <a:effectLst/>
                <a:latin typeface="system-ui"/>
              </a:rPr>
              <a:t>кластеры (</a:t>
            </a:r>
            <a:r>
              <a:rPr lang="en" b="0" i="0" dirty="0">
                <a:solidFill>
                  <a:srgbClr val="2C2C36"/>
                </a:solidFill>
                <a:effectLst/>
                <a:latin typeface="system-ui"/>
              </a:rPr>
              <a:t>NVIDIA DGX)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2C2C36"/>
                </a:solidFill>
                <a:effectLst/>
                <a:latin typeface="system-ui"/>
              </a:rPr>
              <a:t>Высокопроизводительные файловые системы (</a:t>
            </a:r>
            <a:r>
              <a:rPr lang="en" b="0" i="0" dirty="0" err="1">
                <a:solidFill>
                  <a:srgbClr val="2C2C36"/>
                </a:solidFill>
                <a:effectLst/>
                <a:latin typeface="system-ui"/>
              </a:rPr>
              <a:t>Lustre</a:t>
            </a:r>
            <a:r>
              <a:rPr lang="en" b="0" i="0" dirty="0">
                <a:solidFill>
                  <a:srgbClr val="2C2C36"/>
                </a:solidFill>
                <a:effectLst/>
                <a:latin typeface="system-ui"/>
              </a:rPr>
              <a:t>, </a:t>
            </a:r>
            <a:r>
              <a:rPr lang="en" b="0" i="0" dirty="0" err="1">
                <a:solidFill>
                  <a:srgbClr val="2C2C36"/>
                </a:solidFill>
                <a:effectLst/>
                <a:latin typeface="system-ui"/>
              </a:rPr>
              <a:t>BeeGFS</a:t>
            </a:r>
            <a:r>
              <a:rPr lang="en" b="0" i="0" dirty="0">
                <a:solidFill>
                  <a:srgbClr val="2C2C36"/>
                </a:solidFill>
                <a:effectLst/>
                <a:latin typeface="system-ui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251592-1A92-FB32-677A-6579B78C144A}"/>
              </a:ext>
            </a:extLst>
          </p:cNvPr>
          <p:cNvSpPr txBox="1"/>
          <p:nvPr/>
        </p:nvSpPr>
        <p:spPr>
          <a:xfrm>
            <a:off x="4747437" y="1179741"/>
            <a:ext cx="38862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" b="0" i="0" dirty="0">
                <a:solidFill>
                  <a:srgbClr val="111827"/>
                </a:solidFill>
                <a:effectLst/>
                <a:latin typeface="system-ui"/>
              </a:rPr>
              <a:t>Ethernet</a:t>
            </a:r>
            <a:r>
              <a:rPr lang="en" b="0" i="0" dirty="0">
                <a:solidFill>
                  <a:srgbClr val="2C2C36"/>
                </a:solidFill>
                <a:effectLst/>
                <a:latin typeface="system-ui"/>
              </a:rPr>
              <a:t>:</a:t>
            </a:r>
          </a:p>
          <a:p>
            <a:pPr algn="l"/>
            <a:endParaRPr lang="en" dirty="0">
              <a:solidFill>
                <a:srgbClr val="2C2C36"/>
              </a:solidFill>
              <a:latin typeface="system-ui"/>
            </a:endParaRPr>
          </a:p>
          <a:p>
            <a:pPr algn="l"/>
            <a:endParaRPr lang="en" b="0" i="0" dirty="0">
              <a:solidFill>
                <a:srgbClr val="2C2C36"/>
              </a:solidFill>
              <a:effectLst/>
              <a:latin typeface="system-ui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2C2C36"/>
                </a:solidFill>
                <a:effectLst/>
                <a:latin typeface="system-ui"/>
              </a:rPr>
              <a:t>Облачные платформы (</a:t>
            </a:r>
            <a:r>
              <a:rPr lang="en" b="0" i="0" dirty="0">
                <a:solidFill>
                  <a:srgbClr val="2C2C36"/>
                </a:solidFill>
                <a:effectLst/>
                <a:latin typeface="system-ui"/>
              </a:rPr>
              <a:t>AWS, Azure)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" b="0" i="0" dirty="0">
                <a:solidFill>
                  <a:srgbClr val="2C2C36"/>
                </a:solidFill>
                <a:effectLst/>
                <a:latin typeface="system-ui"/>
              </a:rPr>
              <a:t>Enterprise-</a:t>
            </a:r>
            <a:r>
              <a:rPr lang="ru-RU" b="0" i="0" dirty="0">
                <a:solidFill>
                  <a:srgbClr val="2C2C36"/>
                </a:solidFill>
                <a:effectLst/>
                <a:latin typeface="system-ui"/>
              </a:rPr>
              <a:t>СХД (</a:t>
            </a:r>
            <a:r>
              <a:rPr lang="en" b="0" i="0" dirty="0" err="1">
                <a:solidFill>
                  <a:srgbClr val="2C2C36"/>
                </a:solidFill>
                <a:effectLst/>
                <a:latin typeface="system-ui"/>
              </a:rPr>
              <a:t>vSAN</a:t>
            </a:r>
            <a:r>
              <a:rPr lang="en" b="0" i="0" dirty="0">
                <a:solidFill>
                  <a:srgbClr val="2C2C36"/>
                </a:solidFill>
                <a:effectLst/>
                <a:latin typeface="system-ui"/>
              </a:rPr>
              <a:t>, </a:t>
            </a:r>
            <a:r>
              <a:rPr lang="en" b="0" i="0" dirty="0" err="1">
                <a:solidFill>
                  <a:srgbClr val="2C2C36"/>
                </a:solidFill>
                <a:effectLst/>
                <a:latin typeface="system-ui"/>
              </a:rPr>
              <a:t>Ceph</a:t>
            </a:r>
            <a:r>
              <a:rPr lang="en" b="0" i="0" dirty="0">
                <a:solidFill>
                  <a:srgbClr val="2C2C36"/>
                </a:solidFill>
                <a:effectLst/>
                <a:latin typeface="system-ui"/>
              </a:rPr>
              <a:t> </a:t>
            </a:r>
            <a:r>
              <a:rPr lang="ru-RU" b="0" i="0" dirty="0">
                <a:solidFill>
                  <a:srgbClr val="2C2C36"/>
                </a:solidFill>
                <a:effectLst/>
                <a:latin typeface="system-ui"/>
              </a:rPr>
              <a:t>на </a:t>
            </a:r>
            <a:r>
              <a:rPr lang="en" b="0" i="0" dirty="0">
                <a:solidFill>
                  <a:srgbClr val="2C2C36"/>
                </a:solidFill>
                <a:effectLst/>
                <a:latin typeface="system-ui"/>
              </a:rPr>
              <a:t>TCP/</a:t>
            </a:r>
            <a:r>
              <a:rPr lang="en" b="0" i="0" dirty="0" err="1">
                <a:solidFill>
                  <a:srgbClr val="2C2C36"/>
                </a:solidFill>
                <a:effectLst/>
                <a:latin typeface="system-ui"/>
              </a:rPr>
              <a:t>RoCE</a:t>
            </a:r>
            <a:r>
              <a:rPr lang="en" b="0" i="0" dirty="0">
                <a:solidFill>
                  <a:srgbClr val="2C2C36"/>
                </a:solidFill>
                <a:effectLst/>
                <a:latin typeface="system-ui"/>
              </a:rPr>
              <a:t>)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ru-RU" b="0" i="0" dirty="0" err="1">
                <a:solidFill>
                  <a:srgbClr val="2C2C36"/>
                </a:solidFill>
                <a:effectLst/>
                <a:latin typeface="system-ui"/>
              </a:rPr>
              <a:t>Гиперконвергентные</a:t>
            </a:r>
            <a:r>
              <a:rPr lang="ru-RU" b="0" i="0" dirty="0">
                <a:solidFill>
                  <a:srgbClr val="2C2C36"/>
                </a:solidFill>
                <a:effectLst/>
                <a:latin typeface="system-ui"/>
              </a:rPr>
              <a:t> инфраструктуры</a:t>
            </a:r>
          </a:p>
        </p:txBody>
      </p:sp>
      <p:pic>
        <p:nvPicPr>
          <p:cNvPr id="3074" name="Picture 2" descr="Chinas Tianhe-2 Supercomputer Retains Top Spot on 43rd Edition of the TOP500  List | TOP500">
            <a:extLst>
              <a:ext uri="{FF2B5EF4-FFF2-40B4-BE49-F238E27FC236}">
                <a16:creationId xmlns:a16="http://schemas.microsoft.com/office/drawing/2014/main" id="{69857CF6-0F5F-290B-21CF-FBBF2887E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64" y="3784630"/>
            <a:ext cx="839972" cy="83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Nvidia. Большая российская энциклопедия">
            <a:extLst>
              <a:ext uri="{FF2B5EF4-FFF2-40B4-BE49-F238E27FC236}">
                <a16:creationId xmlns:a16="http://schemas.microsoft.com/office/drawing/2014/main" id="{C5107B1B-EA8B-8223-C5E5-A34CC5FAB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477" y="3573125"/>
            <a:ext cx="1425021" cy="1051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Amazon Web Services - Wikipedia">
            <a:extLst>
              <a:ext uri="{FF2B5EF4-FFF2-40B4-BE49-F238E27FC236}">
                <a16:creationId xmlns:a16="http://schemas.microsoft.com/office/drawing/2014/main" id="{332672E1-A86F-86A3-3A61-832145007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437" y="3905402"/>
            <a:ext cx="1425021" cy="85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6403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B2774CF3-CA13-BC9D-8190-44EF43B261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113" y="1233715"/>
            <a:ext cx="3841561" cy="2306927"/>
          </a:xfrm>
        </p:spPr>
        <p:txBody>
          <a:bodyPr>
            <a:normAutofit/>
          </a:bodyPr>
          <a:lstStyle/>
          <a:p>
            <a:pPr algn="l"/>
            <a:r>
              <a:rPr lang="ru-RU" b="0" i="0" dirty="0">
                <a:solidFill>
                  <a:srgbClr val="111827"/>
                </a:solidFill>
                <a:effectLst/>
                <a:latin typeface="system-ui"/>
              </a:rPr>
              <a:t>Преимущества</a:t>
            </a:r>
            <a:r>
              <a:rPr lang="ru-RU" b="0" i="0" dirty="0">
                <a:solidFill>
                  <a:srgbClr val="2C2C36"/>
                </a:solidFill>
                <a:effectLst/>
                <a:latin typeface="system-ui"/>
              </a:rPr>
              <a:t>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2C2C36"/>
                </a:solidFill>
                <a:effectLst/>
                <a:latin typeface="system-ui"/>
              </a:rPr>
              <a:t>Минимальная задержка (&lt;1 мкс)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2C2C36"/>
                </a:solidFill>
                <a:effectLst/>
                <a:latin typeface="system-ui"/>
              </a:rPr>
              <a:t>Гарантированная пропускная способность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2C2C36"/>
                </a:solidFill>
                <a:effectLst/>
                <a:latin typeface="system-ui"/>
              </a:rPr>
              <a:t>Встроенная поддержка </a:t>
            </a:r>
            <a:r>
              <a:rPr lang="en" b="0" i="0" dirty="0">
                <a:solidFill>
                  <a:srgbClr val="2C2C36"/>
                </a:solidFill>
                <a:effectLst/>
                <a:latin typeface="system-ui"/>
              </a:rPr>
              <a:t>RDMA </a:t>
            </a:r>
            <a:r>
              <a:rPr lang="ru-RU" b="0" i="0" dirty="0">
                <a:solidFill>
                  <a:srgbClr val="2C2C36"/>
                </a:solidFill>
                <a:effectLst/>
                <a:latin typeface="system-ui"/>
              </a:rPr>
              <a:t>без настройки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2C2C36"/>
                </a:solidFill>
                <a:effectLst/>
                <a:latin typeface="system-ui"/>
              </a:rPr>
              <a:t>Предсказуемая производительность в больших кластерах</a:t>
            </a:r>
          </a:p>
          <a:p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9402137C-ACB0-B5D3-C96F-A07A658F1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0" i="0" dirty="0">
                <a:effectLst/>
                <a:latin typeface="system-ui"/>
              </a:rPr>
              <a:t>Выводы — когда что использовать?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5F8968-B734-0FFF-FE58-971DB6348A5E}"/>
              </a:ext>
            </a:extLst>
          </p:cNvPr>
          <p:cNvSpPr txBox="1"/>
          <p:nvPr/>
        </p:nvSpPr>
        <p:spPr>
          <a:xfrm>
            <a:off x="4562475" y="1148316"/>
            <a:ext cx="414559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600" b="0" i="0" dirty="0">
                <a:solidFill>
                  <a:srgbClr val="111827"/>
                </a:solidFill>
                <a:effectLst/>
                <a:latin typeface="system-ui"/>
              </a:rPr>
              <a:t>Недостатки</a:t>
            </a:r>
            <a:r>
              <a:rPr lang="ru-RU" sz="1600" b="0" i="0" dirty="0">
                <a:solidFill>
                  <a:srgbClr val="2C2C36"/>
                </a:solidFill>
                <a:effectLst/>
                <a:latin typeface="system-ui"/>
              </a:rPr>
              <a:t>:</a:t>
            </a:r>
            <a:endParaRPr lang="en-US" sz="1600" b="0" i="0" dirty="0">
              <a:solidFill>
                <a:srgbClr val="2C2C36"/>
              </a:solidFill>
              <a:effectLst/>
              <a:latin typeface="system-ui"/>
            </a:endParaRPr>
          </a:p>
          <a:p>
            <a:pPr algn="l"/>
            <a:endParaRPr lang="ru-RU" sz="1600" b="0" i="0" dirty="0">
              <a:solidFill>
                <a:srgbClr val="2C2C36"/>
              </a:solidFill>
              <a:effectLst/>
              <a:latin typeface="system-ui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C36"/>
                </a:solidFill>
                <a:effectLst/>
                <a:latin typeface="system-ui"/>
              </a:rPr>
              <a:t>Высокая стоимость оборудования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C36"/>
                </a:solidFill>
                <a:effectLst/>
                <a:latin typeface="system-ui"/>
              </a:rPr>
              <a:t>Ограниченная экосистема и совместимость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C36"/>
                </a:solidFill>
                <a:effectLst/>
                <a:latin typeface="system-ui"/>
              </a:rPr>
              <a:t>Требует специализированных навыков</a:t>
            </a:r>
          </a:p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1DD1A6-3327-F5DD-6F6D-0388E9392FEF}"/>
              </a:ext>
            </a:extLst>
          </p:cNvPr>
          <p:cNvSpPr txBox="1"/>
          <p:nvPr/>
        </p:nvSpPr>
        <p:spPr>
          <a:xfrm>
            <a:off x="1066463" y="3540642"/>
            <a:ext cx="74534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600" b="0" i="0" dirty="0">
                <a:solidFill>
                  <a:srgbClr val="111827"/>
                </a:solidFill>
                <a:effectLst/>
                <a:latin typeface="system-ui"/>
              </a:rPr>
              <a:t>Использовать, если</a:t>
            </a:r>
            <a:r>
              <a:rPr lang="ru-RU" sz="1600" b="0" i="0" dirty="0">
                <a:solidFill>
                  <a:srgbClr val="2C2C36"/>
                </a:solidFill>
                <a:effectLst/>
                <a:latin typeface="system-ui"/>
              </a:rPr>
              <a:t>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C36"/>
                </a:solidFill>
                <a:effectLst/>
                <a:latin typeface="system-ui"/>
              </a:rPr>
              <a:t>Вы строите </a:t>
            </a:r>
            <a:r>
              <a:rPr lang="en" sz="1600" b="0" i="0" dirty="0">
                <a:solidFill>
                  <a:srgbClr val="111827"/>
                </a:solidFill>
                <a:effectLst/>
                <a:latin typeface="system-ui"/>
              </a:rPr>
              <a:t>HPC-</a:t>
            </a:r>
            <a:r>
              <a:rPr lang="ru-RU" sz="1600" b="0" i="0" dirty="0">
                <a:solidFill>
                  <a:srgbClr val="111827"/>
                </a:solidFill>
                <a:effectLst/>
                <a:latin typeface="system-ui"/>
              </a:rPr>
              <a:t>кластер</a:t>
            </a:r>
            <a:r>
              <a:rPr lang="ru-RU" sz="1600" b="0" i="0" dirty="0">
                <a:solidFill>
                  <a:srgbClr val="2C2C36"/>
                </a:solidFill>
                <a:effectLst/>
                <a:latin typeface="system-ui"/>
              </a:rPr>
              <a:t>, </a:t>
            </a:r>
            <a:r>
              <a:rPr lang="en" sz="1600" b="0" i="0" dirty="0">
                <a:solidFill>
                  <a:srgbClr val="111827"/>
                </a:solidFill>
                <a:effectLst/>
                <a:latin typeface="system-ui"/>
              </a:rPr>
              <a:t>AI/ML-</a:t>
            </a:r>
            <a:r>
              <a:rPr lang="ru-RU" sz="1600" b="0" i="0" dirty="0">
                <a:solidFill>
                  <a:srgbClr val="111827"/>
                </a:solidFill>
                <a:effectLst/>
                <a:latin typeface="system-ui"/>
              </a:rPr>
              <a:t>инфраструктуру</a:t>
            </a:r>
            <a:r>
              <a:rPr lang="ru-RU" sz="1600" b="0" i="0" dirty="0">
                <a:solidFill>
                  <a:srgbClr val="2C2C36"/>
                </a:solidFill>
                <a:effectLst/>
                <a:latin typeface="system-ui"/>
              </a:rPr>
              <a:t> или </a:t>
            </a:r>
            <a:r>
              <a:rPr lang="ru-RU" sz="1600" b="0" i="0" dirty="0">
                <a:solidFill>
                  <a:srgbClr val="111827"/>
                </a:solidFill>
                <a:effectLst/>
                <a:latin typeface="system-ui"/>
              </a:rPr>
              <a:t>высокопроизводительную файловую систему</a:t>
            </a:r>
            <a:r>
              <a:rPr lang="ru-RU" sz="1600" b="0" i="0" dirty="0">
                <a:solidFill>
                  <a:srgbClr val="2C2C36"/>
                </a:solidFill>
                <a:effectLst/>
                <a:latin typeface="system-ui"/>
              </a:rPr>
              <a:t> (</a:t>
            </a:r>
            <a:r>
              <a:rPr lang="en" sz="1600" b="0" i="0" dirty="0" err="1">
                <a:solidFill>
                  <a:srgbClr val="2C2C36"/>
                </a:solidFill>
                <a:effectLst/>
                <a:latin typeface="system-ui"/>
              </a:rPr>
              <a:t>Lustre</a:t>
            </a:r>
            <a:r>
              <a:rPr lang="en" sz="1600" b="0" i="0" dirty="0">
                <a:solidFill>
                  <a:srgbClr val="2C2C36"/>
                </a:solidFill>
                <a:effectLst/>
                <a:latin typeface="system-ui"/>
              </a:rPr>
              <a:t>, </a:t>
            </a:r>
            <a:r>
              <a:rPr lang="en" sz="1600" b="0" i="0" dirty="0" err="1">
                <a:solidFill>
                  <a:srgbClr val="2C2C36"/>
                </a:solidFill>
                <a:effectLst/>
                <a:latin typeface="system-ui"/>
              </a:rPr>
              <a:t>BeeGFS</a:t>
            </a:r>
            <a:r>
              <a:rPr lang="en" sz="1600" b="0" i="0" dirty="0">
                <a:solidFill>
                  <a:srgbClr val="2C2C36"/>
                </a:solidFill>
                <a:effectLst/>
                <a:latin typeface="system-ui"/>
              </a:rPr>
              <a:t>).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C36"/>
                </a:solidFill>
                <a:effectLst/>
                <a:latin typeface="system-ui"/>
              </a:rPr>
              <a:t>Производительность и стабильность важнее стоимости.</a:t>
            </a: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11A57DA2-D013-1EC1-2B23-223FB9302536}"/>
              </a:ext>
            </a:extLst>
          </p:cNvPr>
          <p:cNvSpPr/>
          <p:nvPr/>
        </p:nvSpPr>
        <p:spPr>
          <a:xfrm>
            <a:off x="829340" y="3540642"/>
            <a:ext cx="7368362" cy="1077218"/>
          </a:xfrm>
          <a:prstGeom prst="roundRect">
            <a:avLst/>
          </a:prstGeom>
          <a:solidFill>
            <a:srgbClr val="C7ACFF">
              <a:alpha val="1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F911BB-D1DE-30C2-78BD-E43785743F73}"/>
              </a:ext>
            </a:extLst>
          </p:cNvPr>
          <p:cNvSpPr txBox="1"/>
          <p:nvPr/>
        </p:nvSpPr>
        <p:spPr>
          <a:xfrm>
            <a:off x="3492795" y="963650"/>
            <a:ext cx="2158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InfiniBand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2609446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11A57DA2-D013-1EC1-2B23-223FB9302536}"/>
              </a:ext>
            </a:extLst>
          </p:cNvPr>
          <p:cNvSpPr/>
          <p:nvPr/>
        </p:nvSpPr>
        <p:spPr>
          <a:xfrm>
            <a:off x="829340" y="3540642"/>
            <a:ext cx="7368362" cy="1077218"/>
          </a:xfrm>
          <a:prstGeom prst="roundRect">
            <a:avLst/>
          </a:prstGeom>
          <a:solidFill>
            <a:srgbClr val="C7ACFF">
              <a:alpha val="1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Текст 1">
            <a:extLst>
              <a:ext uri="{FF2B5EF4-FFF2-40B4-BE49-F238E27FC236}">
                <a16:creationId xmlns:a16="http://schemas.microsoft.com/office/drawing/2014/main" id="{B2774CF3-CA13-BC9D-8190-44EF43B261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113" y="1233715"/>
            <a:ext cx="3841561" cy="2306927"/>
          </a:xfrm>
        </p:spPr>
        <p:txBody>
          <a:bodyPr>
            <a:normAutofit lnSpcReduction="10000"/>
          </a:bodyPr>
          <a:lstStyle/>
          <a:p>
            <a:pPr algn="l"/>
            <a:r>
              <a:rPr lang="ru-RU" b="0" i="0" dirty="0">
                <a:solidFill>
                  <a:srgbClr val="111827"/>
                </a:solidFill>
                <a:effectLst/>
                <a:latin typeface="system-ui"/>
              </a:rPr>
              <a:t>Преимущества</a:t>
            </a:r>
            <a:r>
              <a:rPr lang="ru-RU" b="0" i="0" dirty="0">
                <a:solidFill>
                  <a:srgbClr val="2C2C36"/>
                </a:solidFill>
                <a:effectLst/>
                <a:latin typeface="system-ui"/>
              </a:rPr>
              <a:t>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2C2C36"/>
                </a:solidFill>
                <a:effectLst/>
                <a:latin typeface="system-ui"/>
              </a:rPr>
              <a:t>Низкая стоимость и широкая доступность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2C2C36"/>
                </a:solidFill>
                <a:effectLst/>
                <a:latin typeface="system-ui"/>
              </a:rPr>
              <a:t>Отличная масштабируемость и совместимость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2C2C36"/>
                </a:solidFill>
                <a:effectLst/>
                <a:latin typeface="system-ui"/>
              </a:rPr>
              <a:t>Поддержка в облаках и </a:t>
            </a:r>
            <a:r>
              <a:rPr lang="en" b="0" i="0" dirty="0">
                <a:solidFill>
                  <a:srgbClr val="2C2C36"/>
                </a:solidFill>
                <a:effectLst/>
                <a:latin typeface="system-ui"/>
              </a:rPr>
              <a:t>enterprise-</a:t>
            </a:r>
            <a:r>
              <a:rPr lang="ru-RU" b="0" i="0" dirty="0">
                <a:solidFill>
                  <a:srgbClr val="2C2C36"/>
                </a:solidFill>
                <a:effectLst/>
                <a:latin typeface="system-ui"/>
              </a:rPr>
              <a:t>решениях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2C2C36"/>
                </a:solidFill>
                <a:effectLst/>
                <a:latin typeface="system-ui"/>
              </a:rPr>
              <a:t>Постоянное улучшение (</a:t>
            </a:r>
            <a:r>
              <a:rPr lang="en" b="0" i="0" dirty="0" err="1">
                <a:solidFill>
                  <a:srgbClr val="2C2C36"/>
                </a:solidFill>
                <a:effectLst/>
                <a:latin typeface="system-ui"/>
              </a:rPr>
              <a:t>RoCE</a:t>
            </a:r>
            <a:r>
              <a:rPr lang="en" b="0" i="0" dirty="0">
                <a:solidFill>
                  <a:srgbClr val="2C2C36"/>
                </a:solidFill>
                <a:effectLst/>
                <a:latin typeface="system-ui"/>
              </a:rPr>
              <a:t> v2, PFC, ECN)</a:t>
            </a:r>
          </a:p>
          <a:p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9402137C-ACB0-B5D3-C96F-A07A658F1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0" i="0" dirty="0">
                <a:effectLst/>
                <a:latin typeface="system-ui"/>
              </a:rPr>
              <a:t>Выводы — когда что использовать?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5F8968-B734-0FFF-FE58-971DB6348A5E}"/>
              </a:ext>
            </a:extLst>
          </p:cNvPr>
          <p:cNvSpPr txBox="1"/>
          <p:nvPr/>
        </p:nvSpPr>
        <p:spPr>
          <a:xfrm>
            <a:off x="4562475" y="1233715"/>
            <a:ext cx="414559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600" b="0" i="0" dirty="0">
                <a:solidFill>
                  <a:srgbClr val="111827"/>
                </a:solidFill>
                <a:effectLst/>
                <a:latin typeface="system-ui"/>
              </a:rPr>
              <a:t>Недостатки</a:t>
            </a:r>
            <a:r>
              <a:rPr lang="ru-RU" sz="1600" b="0" i="0" dirty="0">
                <a:solidFill>
                  <a:srgbClr val="2C2C36"/>
                </a:solidFill>
                <a:effectLst/>
                <a:latin typeface="system-ui"/>
              </a:rPr>
              <a:t>:</a:t>
            </a:r>
            <a:endParaRPr lang="en-US" sz="1600" b="0" i="0" dirty="0">
              <a:solidFill>
                <a:srgbClr val="2C2C36"/>
              </a:solidFill>
              <a:effectLst/>
              <a:latin typeface="system-ui"/>
            </a:endParaRPr>
          </a:p>
          <a:p>
            <a:pPr algn="l"/>
            <a:endParaRPr lang="ru-RU" sz="1600" b="0" i="0" dirty="0">
              <a:solidFill>
                <a:srgbClr val="2C2C36"/>
              </a:solidFill>
              <a:effectLst/>
              <a:latin typeface="system-ui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C36"/>
                </a:solidFill>
                <a:effectLst/>
                <a:latin typeface="system-ui"/>
              </a:rPr>
              <a:t>Более высокая и переменная задержка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C36"/>
                </a:solidFill>
                <a:effectLst/>
                <a:latin typeface="system-ui"/>
              </a:rPr>
              <a:t>Требует тонкой настройки для </a:t>
            </a:r>
            <a:r>
              <a:rPr lang="en" sz="1600" b="0" i="0" dirty="0">
                <a:solidFill>
                  <a:srgbClr val="2C2C36"/>
                </a:solidFill>
                <a:effectLst/>
                <a:latin typeface="system-ui"/>
              </a:rPr>
              <a:t>RDMA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C36"/>
                </a:solidFill>
                <a:effectLst/>
                <a:latin typeface="system-ui"/>
              </a:rPr>
              <a:t>Чувствителен к перегрузкам без правильного </a:t>
            </a:r>
            <a:r>
              <a:rPr lang="en" sz="1600" b="0" i="0" dirty="0">
                <a:solidFill>
                  <a:srgbClr val="2C2C36"/>
                </a:solidFill>
                <a:effectLst/>
                <a:latin typeface="system-ui"/>
              </a:rPr>
              <a:t>QoS</a:t>
            </a:r>
          </a:p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1DD1A6-3327-F5DD-6F6D-0388E9392FEF}"/>
              </a:ext>
            </a:extLst>
          </p:cNvPr>
          <p:cNvSpPr txBox="1"/>
          <p:nvPr/>
        </p:nvSpPr>
        <p:spPr>
          <a:xfrm>
            <a:off x="1066463" y="3540642"/>
            <a:ext cx="74534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dirty="0" err="1">
                <a:solidFill>
                  <a:srgbClr val="2C2C36"/>
                </a:solidFill>
                <a:latin typeface="system-ui"/>
              </a:rPr>
              <a:t>И</a:t>
            </a:r>
            <a:r>
              <a:rPr lang="ru-RU" sz="1600" dirty="0" err="1">
                <a:solidFill>
                  <a:srgbClr val="2C2C36"/>
                </a:solidFill>
                <a:latin typeface="system-ui"/>
              </a:rPr>
              <a:t>спользовать</a:t>
            </a:r>
            <a:r>
              <a:rPr lang="ru-RU" sz="1600" dirty="0">
                <a:solidFill>
                  <a:srgbClr val="2C2C36"/>
                </a:solidFill>
                <a:latin typeface="system-ui"/>
              </a:rPr>
              <a:t>, если</a:t>
            </a:r>
            <a:endParaRPr lang="en-US" sz="1600" b="0" i="0" dirty="0">
              <a:solidFill>
                <a:srgbClr val="2C2C36"/>
              </a:solidFill>
              <a:effectLst/>
              <a:latin typeface="system-ui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C36"/>
                </a:solidFill>
                <a:effectLst/>
                <a:latin typeface="system-ui"/>
              </a:rPr>
              <a:t>Вы разворачиваете </a:t>
            </a:r>
            <a:r>
              <a:rPr lang="ru-RU" sz="1600" b="0" i="0" dirty="0">
                <a:solidFill>
                  <a:srgbClr val="111827"/>
                </a:solidFill>
                <a:effectLst/>
                <a:latin typeface="system-ui"/>
              </a:rPr>
              <a:t>облачные СХД</a:t>
            </a:r>
            <a:r>
              <a:rPr lang="ru-RU" sz="1600" b="0" i="0" dirty="0">
                <a:solidFill>
                  <a:srgbClr val="2C2C36"/>
                </a:solidFill>
                <a:effectLst/>
                <a:latin typeface="system-ui"/>
              </a:rPr>
              <a:t>, </a:t>
            </a:r>
            <a:r>
              <a:rPr lang="ru-RU" sz="1600" b="0" i="0" dirty="0" err="1">
                <a:solidFill>
                  <a:srgbClr val="111827"/>
                </a:solidFill>
                <a:effectLst/>
                <a:latin typeface="system-ui"/>
              </a:rPr>
              <a:t>гиперконвергентные</a:t>
            </a:r>
            <a:r>
              <a:rPr lang="ru-RU" sz="1600" b="0" i="0" dirty="0">
                <a:solidFill>
                  <a:srgbClr val="111827"/>
                </a:solidFill>
                <a:effectLst/>
                <a:latin typeface="system-ui"/>
              </a:rPr>
              <a:t> среды</a:t>
            </a:r>
            <a:r>
              <a:rPr lang="ru-RU" sz="1600" b="0" i="0" dirty="0">
                <a:solidFill>
                  <a:srgbClr val="2C2C36"/>
                </a:solidFill>
                <a:effectLst/>
                <a:latin typeface="system-ui"/>
              </a:rPr>
              <a:t> или </a:t>
            </a:r>
            <a:r>
              <a:rPr lang="en" sz="1600" b="0" i="0" dirty="0">
                <a:solidFill>
                  <a:srgbClr val="111827"/>
                </a:solidFill>
                <a:effectLst/>
                <a:latin typeface="system-ui"/>
              </a:rPr>
              <a:t>enterprise-</a:t>
            </a:r>
            <a:r>
              <a:rPr lang="ru-RU" sz="1600" b="0" i="0" dirty="0">
                <a:solidFill>
                  <a:srgbClr val="111827"/>
                </a:solidFill>
                <a:effectLst/>
                <a:latin typeface="system-ui"/>
              </a:rPr>
              <a:t>хранилища</a:t>
            </a:r>
            <a:r>
              <a:rPr lang="ru-RU" sz="1600" b="0" i="0" dirty="0">
                <a:solidFill>
                  <a:srgbClr val="2C2C36"/>
                </a:solidFill>
                <a:effectLst/>
                <a:latin typeface="system-ui"/>
              </a:rPr>
              <a:t> (</a:t>
            </a:r>
            <a:r>
              <a:rPr lang="en" sz="1600" b="0" i="0" dirty="0" err="1">
                <a:solidFill>
                  <a:srgbClr val="2C2C36"/>
                </a:solidFill>
                <a:effectLst/>
                <a:latin typeface="system-ui"/>
              </a:rPr>
              <a:t>Ceph</a:t>
            </a:r>
            <a:r>
              <a:rPr lang="en" sz="1600" b="0" i="0" dirty="0">
                <a:solidFill>
                  <a:srgbClr val="2C2C36"/>
                </a:solidFill>
                <a:effectLst/>
                <a:latin typeface="system-ui"/>
              </a:rPr>
              <a:t>, </a:t>
            </a:r>
            <a:r>
              <a:rPr lang="en" sz="1600" b="0" i="0" dirty="0" err="1">
                <a:solidFill>
                  <a:srgbClr val="2C2C36"/>
                </a:solidFill>
                <a:effectLst/>
                <a:latin typeface="system-ui"/>
              </a:rPr>
              <a:t>vSAN</a:t>
            </a:r>
            <a:r>
              <a:rPr lang="en" sz="1600" b="0" i="0" dirty="0">
                <a:solidFill>
                  <a:srgbClr val="2C2C36"/>
                </a:solidFill>
                <a:effectLst/>
                <a:latin typeface="system-ui"/>
              </a:rPr>
              <a:t>, S3-</a:t>
            </a:r>
            <a:r>
              <a:rPr lang="ru-RU" sz="1600" b="0" i="0" dirty="0">
                <a:solidFill>
                  <a:srgbClr val="2C2C36"/>
                </a:solidFill>
                <a:effectLst/>
                <a:latin typeface="system-ui"/>
              </a:rPr>
              <a:t>совместимые объектные хранилища).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C36"/>
                </a:solidFill>
                <a:effectLst/>
                <a:latin typeface="system-ui"/>
              </a:rPr>
              <a:t>Важна гибкость, совместимость и </a:t>
            </a:r>
            <a:r>
              <a:rPr lang="en" sz="1600" b="0" i="0" dirty="0">
                <a:solidFill>
                  <a:srgbClr val="2C2C36"/>
                </a:solidFill>
                <a:effectLst/>
                <a:latin typeface="system-ui"/>
              </a:rPr>
              <a:t>TCO (Total Cost of Ownership).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483FFE-48ED-CFC7-05E0-7DC0F43E1516}"/>
              </a:ext>
            </a:extLst>
          </p:cNvPr>
          <p:cNvSpPr txBox="1"/>
          <p:nvPr/>
        </p:nvSpPr>
        <p:spPr>
          <a:xfrm>
            <a:off x="3492795" y="963650"/>
            <a:ext cx="2158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Ethernet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9335886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01813"/>
            <a:ext cx="8229600" cy="620712"/>
          </a:xfrm>
        </p:spPr>
        <p:txBody>
          <a:bodyPr>
            <a:noAutofit/>
          </a:bodyPr>
          <a:lstStyle/>
          <a:p>
            <a:pPr algn="ctr"/>
            <a:r>
              <a:rPr lang="ru-RU" sz="4400" dirty="0"/>
              <a:t>Спасибо</a:t>
            </a:r>
            <a:br>
              <a:rPr lang="ru-RU" sz="4400" dirty="0"/>
            </a:br>
            <a:r>
              <a:rPr lang="ru-RU" sz="4400" dirty="0"/>
              <a:t>за внимание!</a:t>
            </a:r>
            <a:endParaRPr lang="en-US" sz="4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445834-34CB-F6E2-51BC-F26A92C144A1}"/>
              </a:ext>
            </a:extLst>
          </p:cNvPr>
          <p:cNvSpPr txBox="1"/>
          <p:nvPr/>
        </p:nvSpPr>
        <p:spPr>
          <a:xfrm>
            <a:off x="6637620" y="4468762"/>
            <a:ext cx="2157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Загайнова Кристина</a:t>
            </a:r>
          </a:p>
        </p:txBody>
      </p:sp>
    </p:spTree>
    <p:extLst>
      <p:ext uri="{BB962C8B-B14F-4D97-AF65-F5344CB8AC3E}">
        <p14:creationId xmlns:p14="http://schemas.microsoft.com/office/powerpoint/2010/main" val="186494259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Другая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EC0B43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Тема1" id="{4DAE9245-FD5C-48A3-9F61-0C8FFBFAE07A}" vid="{20E0B42B-372D-46F0-B56F-89DFAD950D3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6979</TotalTime>
  <Words>321</Words>
  <Application>Microsoft Macintosh PowerPoint</Application>
  <PresentationFormat>Экран (16:9)</PresentationFormat>
  <Paragraphs>70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4" baseType="lpstr">
      <vt:lpstr>ALS Gorizont Bold Expanded</vt:lpstr>
      <vt:lpstr>Arial</vt:lpstr>
      <vt:lpstr>Calibri</vt:lpstr>
      <vt:lpstr>Golos Text</vt:lpstr>
      <vt:lpstr>Golos Text DemiBold</vt:lpstr>
      <vt:lpstr>system-ui</vt:lpstr>
      <vt:lpstr>Тема1</vt:lpstr>
      <vt:lpstr>Высокоскоростные межсоединения в дата-центрах: роль InfiniBand и его сравнение с Ethernet для систем хранения</vt:lpstr>
      <vt:lpstr>Почему сеть — ключевой элемент СХД?</vt:lpstr>
      <vt:lpstr>InfiniBand vs Ethernet</vt:lpstr>
      <vt:lpstr>Где что используется?</vt:lpstr>
      <vt:lpstr>Выводы — когда что использовать?</vt:lpstr>
      <vt:lpstr>Выводы — когда что использовать?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</dc:creator>
  <cp:lastModifiedBy>Kristina Zagaynova</cp:lastModifiedBy>
  <cp:revision>108</cp:revision>
  <dcterms:created xsi:type="dcterms:W3CDTF">2014-06-27T12:30:22Z</dcterms:created>
  <dcterms:modified xsi:type="dcterms:W3CDTF">2025-11-05T13:27:21Z</dcterms:modified>
</cp:coreProperties>
</file>