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24.png" ContentType="image/png"/>
  <Override PartName="/ppt/media/image1.png" ContentType="image/png"/>
  <Override PartName="/ppt/media/image31.png" ContentType="image/png"/>
  <Override PartName="/ppt/media/image11.png" ContentType="image/png"/>
  <Override PartName="/ppt/media/image12.png" ContentType="image/png"/>
  <Override PartName="/ppt/media/image7.png" ContentType="image/png"/>
  <Override PartName="/ppt/media/image37.png" ContentType="image/png"/>
  <Override PartName="/ppt/media/image13.png" ContentType="image/png"/>
  <Override PartName="/ppt/media/image8.png" ContentType="image/png"/>
  <Override PartName="/ppt/media/image38.png" ContentType="image/png"/>
  <Override PartName="/ppt/media/image40.png" ContentType="image/png"/>
  <Override PartName="/ppt/media/image9.png" ContentType="image/png"/>
  <Override PartName="/ppt/media/image39.png" ContentType="image/png"/>
  <Override PartName="/ppt/media/image41.png" ContentType="image/png"/>
  <Override PartName="/ppt/media/image30.png" ContentType="image/png"/>
  <Override PartName="/ppt/media/image28.png" ContentType="image/png"/>
  <Override PartName="/ppt/media/image42.png" ContentType="image/png"/>
  <Override PartName="/ppt/media/image36.png" ContentType="image/png"/>
  <Override PartName="/ppt/media/image6.png" ContentType="image/png"/>
  <Override PartName="/ppt/media/image29.png" ContentType="image/png"/>
  <Override PartName="/ppt/media/image10.png" ContentType="image/png"/>
  <Override PartName="/ppt/media/image5.png" ContentType="image/png"/>
  <Override PartName="/ppt/media/image35.png" ContentType="image/png"/>
  <Override PartName="/ppt/media/image34.png" ContentType="image/png"/>
  <Override PartName="/ppt/media/image4.png" ContentType="image/png"/>
  <Override PartName="/ppt/media/image27.png" ContentType="image/png"/>
  <Override PartName="/ppt/media/image33.png" ContentType="image/png"/>
  <Override PartName="/ppt/media/image3.png" ContentType="image/png"/>
  <Override PartName="/ppt/media/image26.png" ContentType="image/png"/>
  <Override PartName="/ppt/media/image32.png" ContentType="image/png"/>
  <Override PartName="/ppt/media/image2.png" ContentType="image/png"/>
  <Override PartName="/ppt/media/image25.png" ContentType="image/png"/>
  <Override PartName="/ppt/embeddings/oleObject1.xlsx" ContentType="application/vnd.openxmlformats-officedocument.spreadsheetml.sheet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8288000" cy="10287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B50A770-8116-4C8E-B989-C09D0209298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A2B7355-6F8A-49D3-BFF0-06FF72FD50B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8B711C9-C572-4888-9928-F03CCFA173F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74315EF-77AB-4894-BCF0-914DC933DE7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BFA0DCF-6D25-444B-8EEF-89AB3FBB40B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731BDE8-B63B-46F5-BB61-35133239B40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D35AC18-7A19-455E-BC6D-6F60548A344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D9A46ED-FE91-4EB8-8C55-88373D0DE15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6944E85-72DA-4739-B3F7-BA00758F972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B374C09-F8EE-418B-996F-96F7A90D0B7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E707265-68FE-4FDB-9ACF-7C6636CF973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04F027C-5449-422E-A85E-6D6C8056B7E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&lt;date/time&gt;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8287CFE-F9F8-4B27-B98D-399FC07111BF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edit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the title text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format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package" Target="../embeddings/oleObject1.xlsx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2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Freeform 3"/>
          <p:cNvSpPr/>
          <p:nvPr/>
        </p:nvSpPr>
        <p:spPr>
          <a:xfrm rot="16200000">
            <a:off x="-358920" y="4907520"/>
            <a:ext cx="3247200" cy="471960"/>
          </a:xfrm>
          <a:custGeom>
            <a:avLst/>
            <a:gdLst/>
            <a:ahLst/>
            <a:rect l="l" t="t" r="r" b="b"/>
            <a:pathLst>
              <a:path w="3247475" h="472360">
                <a:moveTo>
                  <a:pt x="0" y="0"/>
                </a:moveTo>
                <a:lnTo>
                  <a:pt x="3247476" y="0"/>
                </a:lnTo>
                <a:lnTo>
                  <a:pt x="3247476" y="472360"/>
                </a:lnTo>
                <a:lnTo>
                  <a:pt x="0" y="47236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Freeform 4"/>
          <p:cNvSpPr/>
          <p:nvPr/>
        </p:nvSpPr>
        <p:spPr>
          <a:xfrm flipV="1" rot="16200000">
            <a:off x="15399360" y="4907160"/>
            <a:ext cx="3247200" cy="471960"/>
          </a:xfrm>
          <a:custGeom>
            <a:avLst/>
            <a:gdLst/>
            <a:ahLst/>
            <a:rect l="l" t="t" r="r" b="b"/>
            <a:pathLst>
              <a:path w="3247475" h="472360">
                <a:moveTo>
                  <a:pt x="0" y="472360"/>
                </a:moveTo>
                <a:lnTo>
                  <a:pt x="3247476" y="472360"/>
                </a:lnTo>
                <a:lnTo>
                  <a:pt x="3247476" y="0"/>
                </a:lnTo>
                <a:lnTo>
                  <a:pt x="0" y="0"/>
                </a:lnTo>
                <a:lnTo>
                  <a:pt x="0" y="47236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Freeform 5"/>
          <p:cNvSpPr/>
          <p:nvPr/>
        </p:nvSpPr>
        <p:spPr>
          <a:xfrm>
            <a:off x="1028880" y="9054000"/>
            <a:ext cx="262800" cy="204120"/>
          </a:xfrm>
          <a:custGeom>
            <a:avLst/>
            <a:gdLst/>
            <a:ahLst/>
            <a:rect l="l" t="t" r="r" b="b"/>
            <a:pathLst>
              <a:path w="263267" h="204391">
                <a:moveTo>
                  <a:pt x="0" y="0"/>
                </a:moveTo>
                <a:lnTo>
                  <a:pt x="263267" y="0"/>
                </a:lnTo>
                <a:lnTo>
                  <a:pt x="263267" y="204391"/>
                </a:lnTo>
                <a:lnTo>
                  <a:pt x="0" y="20439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Freeform 6"/>
          <p:cNvSpPr/>
          <p:nvPr/>
        </p:nvSpPr>
        <p:spPr>
          <a:xfrm flipH="1">
            <a:off x="16995960" y="9054000"/>
            <a:ext cx="262800" cy="204120"/>
          </a:xfrm>
          <a:custGeom>
            <a:avLst/>
            <a:gdLst/>
            <a:ahLst/>
            <a:rect l="l" t="t" r="r" b="b"/>
            <a:pathLst>
              <a:path w="263267" h="204391">
                <a:moveTo>
                  <a:pt x="263267" y="0"/>
                </a:moveTo>
                <a:lnTo>
                  <a:pt x="0" y="0"/>
                </a:lnTo>
                <a:lnTo>
                  <a:pt x="0" y="204391"/>
                </a:lnTo>
                <a:lnTo>
                  <a:pt x="263267" y="204391"/>
                </a:lnTo>
                <a:lnTo>
                  <a:pt x="263267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Freeform 7"/>
          <p:cNvSpPr/>
          <p:nvPr/>
        </p:nvSpPr>
        <p:spPr>
          <a:xfrm>
            <a:off x="1028880" y="1028880"/>
            <a:ext cx="1337040" cy="1157040"/>
          </a:xfrm>
          <a:custGeom>
            <a:avLst/>
            <a:gdLst/>
            <a:ahLst/>
            <a:rect l="l" t="t" r="r" b="b"/>
            <a:pathLst>
              <a:path w="1337383" h="1157444">
                <a:moveTo>
                  <a:pt x="0" y="0"/>
                </a:moveTo>
                <a:lnTo>
                  <a:pt x="1337383" y="0"/>
                </a:lnTo>
                <a:lnTo>
                  <a:pt x="1337383" y="1157444"/>
                </a:lnTo>
                <a:lnTo>
                  <a:pt x="0" y="115744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TextBox 8"/>
          <p:cNvSpPr/>
          <p:nvPr/>
        </p:nvSpPr>
        <p:spPr>
          <a:xfrm>
            <a:off x="2836080" y="3552480"/>
            <a:ext cx="12615840" cy="167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13198"/>
              </a:lnSpc>
              <a:buNone/>
            </a:pPr>
            <a:r>
              <a:rPr b="0" lang="en-US" sz="10000" spc="-491" strike="noStrike">
                <a:solidFill>
                  <a:srgbClr val="38b6ff"/>
                </a:solidFill>
                <a:latin typeface="Norwester"/>
                <a:ea typeface="Norwester"/>
              </a:rPr>
              <a:t>NVME-OVER-TCP</a:t>
            </a:r>
            <a:endParaRPr b="0" lang="en-US" sz="10000" spc="-1" strike="noStrike">
              <a:latin typeface="Arial"/>
            </a:endParaRPr>
          </a:p>
        </p:txBody>
      </p:sp>
      <p:sp>
        <p:nvSpPr>
          <p:cNvPr id="48" name="TextBox 9"/>
          <p:cNvSpPr/>
          <p:nvPr/>
        </p:nvSpPr>
        <p:spPr>
          <a:xfrm>
            <a:off x="8246520" y="1415880"/>
            <a:ext cx="1794600" cy="76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013"/>
              </a:lnSpc>
              <a:buNone/>
            </a:pPr>
            <a:r>
              <a:rPr b="0" lang="en-US" sz="2280" spc="-111" strike="noStrike">
                <a:solidFill>
                  <a:srgbClr val="ffffff"/>
                </a:solidFill>
                <a:latin typeface="Norwester"/>
                <a:ea typeface="Norwester"/>
              </a:rPr>
              <a:t>ITMO UNIVERSITY</a:t>
            </a:r>
            <a:endParaRPr b="0" lang="en-US" sz="2280" spc="-1" strike="noStrike">
              <a:latin typeface="Arial"/>
            </a:endParaRPr>
          </a:p>
        </p:txBody>
      </p:sp>
      <p:sp>
        <p:nvSpPr>
          <p:cNvPr id="49" name="Freeform 10"/>
          <p:cNvSpPr/>
          <p:nvPr/>
        </p:nvSpPr>
        <p:spPr>
          <a:xfrm flipH="1">
            <a:off x="15922080" y="1047960"/>
            <a:ext cx="1337040" cy="1157040"/>
          </a:xfrm>
          <a:custGeom>
            <a:avLst/>
            <a:gdLst/>
            <a:ahLst/>
            <a:rect l="l" t="t" r="r" b="b"/>
            <a:pathLst>
              <a:path w="1337383" h="1157444">
                <a:moveTo>
                  <a:pt x="1337383" y="0"/>
                </a:moveTo>
                <a:lnTo>
                  <a:pt x="0" y="0"/>
                </a:lnTo>
                <a:lnTo>
                  <a:pt x="0" y="1157444"/>
                </a:lnTo>
                <a:lnTo>
                  <a:pt x="1337383" y="1157444"/>
                </a:lnTo>
                <a:lnTo>
                  <a:pt x="1337383" y="0"/>
                </a:lnTo>
                <a:close/>
              </a:path>
            </a:pathLst>
          </a:cu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TextBox 11"/>
          <p:cNvSpPr/>
          <p:nvPr/>
        </p:nvSpPr>
        <p:spPr>
          <a:xfrm>
            <a:off x="4960800" y="5152680"/>
            <a:ext cx="8366040" cy="107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4224"/>
              </a:lnSpc>
              <a:buNone/>
            </a:pPr>
            <a:r>
              <a:rPr b="0" lang="en-US" sz="3200" spc="-157" strike="noStrike">
                <a:solidFill>
                  <a:srgbClr val="ffffff"/>
                </a:solidFill>
                <a:latin typeface="Norwester"/>
                <a:ea typeface="Norwester"/>
              </a:rPr>
              <a:t>THE FUTURE OF HIGH-PERFORMANCE STORAGE NETWORKING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51" name="TextBox 12"/>
          <p:cNvSpPr/>
          <p:nvPr/>
        </p:nvSpPr>
        <p:spPr>
          <a:xfrm>
            <a:off x="6688080" y="7085520"/>
            <a:ext cx="4911480" cy="38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013"/>
              </a:lnSpc>
              <a:buNone/>
            </a:pPr>
            <a:r>
              <a:rPr b="0" lang="en-US" sz="2280" spc="-111" strike="noStrike">
                <a:solidFill>
                  <a:srgbClr val="ffffff"/>
                </a:solidFill>
                <a:latin typeface="Norwester"/>
                <a:ea typeface="Norwester"/>
              </a:rPr>
              <a:t>BY. GHAITH ABU HUSSAIN</a:t>
            </a:r>
            <a:endParaRPr b="0" lang="en-US" sz="2280" spc="-1" strike="noStrike">
              <a:latin typeface="Arial"/>
            </a:endParaRPr>
          </a:p>
        </p:txBody>
      </p:sp>
      <p:sp>
        <p:nvSpPr>
          <p:cNvPr id="52" name="TextBox 13"/>
          <p:cNvSpPr/>
          <p:nvPr/>
        </p:nvSpPr>
        <p:spPr>
          <a:xfrm>
            <a:off x="5758200" y="7659720"/>
            <a:ext cx="6771600" cy="44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498"/>
              </a:lnSpc>
              <a:buNone/>
            </a:pPr>
            <a:r>
              <a:rPr b="0" lang="en-US" sz="2500" spc="-1" strike="noStrike">
                <a:solidFill>
                  <a:srgbClr val="ffffff"/>
                </a:solidFill>
                <a:latin typeface="Canva Sans"/>
                <a:ea typeface="Canva Sans"/>
              </a:rPr>
              <a:t>gaes.abu2016@gmail.com</a:t>
            </a:r>
            <a:endParaRPr b="0" lang="en-US" sz="2500" spc="-1" strike="noStrike">
              <a:latin typeface="Arial"/>
            </a:endParaRPr>
          </a:p>
        </p:txBody>
      </p:sp>
      <p:sp>
        <p:nvSpPr>
          <p:cNvPr id="53" name="TextBox 14"/>
          <p:cNvSpPr/>
          <p:nvPr/>
        </p:nvSpPr>
        <p:spPr>
          <a:xfrm>
            <a:off x="4818960" y="2334600"/>
            <a:ext cx="8636040" cy="107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4224"/>
              </a:lnSpc>
              <a:buNone/>
            </a:pPr>
            <a:r>
              <a:rPr b="0" lang="en-US" sz="3200" spc="-157" strike="noStrike">
                <a:solidFill>
                  <a:srgbClr val="ffffff"/>
                </a:solidFill>
                <a:latin typeface="Norwester"/>
                <a:ea typeface="Norwester"/>
              </a:rPr>
              <a:t>MODERN NETWORK TECHNOLOGIES IN DATA STORAGE SYSTEMS</a:t>
            </a:r>
            <a:endParaRPr b="0" lang="en-US" sz="3200" spc="-1" strike="noStrike">
              <a:latin typeface="Arial"/>
            </a:endParaRPr>
          </a:p>
        </p:txBody>
      </p:sp>
      <p:grpSp>
        <p:nvGrpSpPr>
          <p:cNvPr id="54" name="Group 15"/>
          <p:cNvGrpSpPr/>
          <p:nvPr/>
        </p:nvGrpSpPr>
        <p:grpSpPr>
          <a:xfrm>
            <a:off x="16246080" y="8314920"/>
            <a:ext cx="993240" cy="993240"/>
            <a:chOff x="16246080" y="8314920"/>
            <a:chExt cx="993240" cy="993240"/>
          </a:xfrm>
        </p:grpSpPr>
        <p:sp>
          <p:nvSpPr>
            <p:cNvPr id="55" name="Freeform 16"/>
            <p:cNvSpPr/>
            <p:nvPr/>
          </p:nvSpPr>
          <p:spPr>
            <a:xfrm>
              <a:off x="16246080" y="8314920"/>
              <a:ext cx="993240" cy="993240"/>
            </a:xfrm>
            <a:custGeom>
              <a:avLst/>
              <a:gdLst/>
              <a:ah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5da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" name="TextBox 17"/>
            <p:cNvSpPr/>
            <p:nvPr/>
          </p:nvSpPr>
          <p:spPr>
            <a:xfrm>
              <a:off x="16339320" y="8361360"/>
              <a:ext cx="807120" cy="853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ts val="3013"/>
                </a:lnSpc>
                <a:buNone/>
              </a:pPr>
              <a:r>
                <a:rPr b="0" lang="en-US" sz="2280" spc="-111" strike="noStrike">
                  <a:solidFill>
                    <a:srgbClr val="ffffff"/>
                  </a:solidFill>
                  <a:latin typeface="Norwester"/>
                  <a:ea typeface="Norwester"/>
                </a:rPr>
                <a:t>1</a:t>
              </a:r>
              <a:endParaRPr b="0" lang="en-US" sz="2280" spc="-1" strike="noStrike">
                <a:latin typeface="Arial"/>
              </a:endParaRPr>
            </a:p>
          </p:txBody>
        </p:sp>
      </p:grpSp>
      <p:sp>
        <p:nvSpPr>
          <p:cNvPr id="57" name="TextBox 18"/>
          <p:cNvSpPr/>
          <p:nvPr/>
        </p:nvSpPr>
        <p:spPr>
          <a:xfrm>
            <a:off x="6427800" y="8079840"/>
            <a:ext cx="5431680" cy="44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498"/>
              </a:lnSpc>
              <a:buNone/>
            </a:pPr>
            <a:r>
              <a:rPr b="0" lang="en-US" sz="2500" spc="-1" strike="noStrike">
                <a:solidFill>
                  <a:srgbClr val="ffffff"/>
                </a:solidFill>
                <a:latin typeface="Canva Sans"/>
                <a:ea typeface="Canva Sans"/>
              </a:rPr>
              <a:t>K4110</a:t>
            </a:r>
            <a:endParaRPr b="0" lang="en-US" sz="2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Freeform 2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Freeform 3"/>
          <p:cNvSpPr/>
          <p:nvPr/>
        </p:nvSpPr>
        <p:spPr>
          <a:xfrm flipV="1">
            <a:off x="14011920" y="8772840"/>
            <a:ext cx="3247200" cy="471960"/>
          </a:xfrm>
          <a:custGeom>
            <a:avLst/>
            <a:gdLst/>
            <a:ahLst/>
            <a:rect l="l" t="t" r="r" b="b"/>
            <a:pathLst>
              <a:path w="3247475" h="472360">
                <a:moveTo>
                  <a:pt x="0" y="472360"/>
                </a:moveTo>
                <a:lnTo>
                  <a:pt x="3247475" y="472360"/>
                </a:lnTo>
                <a:lnTo>
                  <a:pt x="3247475" y="0"/>
                </a:lnTo>
                <a:lnTo>
                  <a:pt x="0" y="0"/>
                </a:lnTo>
                <a:lnTo>
                  <a:pt x="0" y="47236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TextBox 4"/>
          <p:cNvSpPr/>
          <p:nvPr/>
        </p:nvSpPr>
        <p:spPr>
          <a:xfrm>
            <a:off x="794160" y="1947240"/>
            <a:ext cx="17493480" cy="156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2294"/>
              </a:lnSpc>
              <a:buNone/>
            </a:pPr>
            <a:r>
              <a:rPr b="0" lang="en-US" sz="14130" spc="-693" strike="noStrike">
                <a:solidFill>
                  <a:srgbClr val="38b6ff"/>
                </a:solidFill>
                <a:latin typeface="Norwester"/>
                <a:ea typeface="Norwester"/>
              </a:rPr>
              <a:t>CONCLUSION</a:t>
            </a:r>
            <a:endParaRPr b="0" lang="en-US" sz="14130" spc="-1" strike="noStrike">
              <a:latin typeface="Arial"/>
            </a:endParaRPr>
          </a:p>
        </p:txBody>
      </p:sp>
      <p:sp>
        <p:nvSpPr>
          <p:cNvPr id="203" name="TextBox 5"/>
          <p:cNvSpPr/>
          <p:nvPr/>
        </p:nvSpPr>
        <p:spPr>
          <a:xfrm>
            <a:off x="1028880" y="990720"/>
            <a:ext cx="1794600" cy="76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013"/>
              </a:lnSpc>
              <a:buNone/>
            </a:pPr>
            <a:r>
              <a:rPr b="0" lang="en-US" sz="2280" spc="-111" strike="noStrike">
                <a:solidFill>
                  <a:srgbClr val="ffffff"/>
                </a:solidFill>
                <a:latin typeface="Norwester"/>
                <a:ea typeface="Norwester"/>
              </a:rPr>
              <a:t>ITMO UNIVERSITY</a:t>
            </a:r>
            <a:endParaRPr b="0" lang="en-US" sz="2280" spc="-1" strike="noStrike">
              <a:latin typeface="Arial"/>
            </a:endParaRPr>
          </a:p>
        </p:txBody>
      </p:sp>
      <p:sp>
        <p:nvSpPr>
          <p:cNvPr id="204" name="TextBox 6"/>
          <p:cNvSpPr/>
          <p:nvPr/>
        </p:nvSpPr>
        <p:spPr>
          <a:xfrm>
            <a:off x="794160" y="3898080"/>
            <a:ext cx="12991680" cy="429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lvl="1" marL="690840" indent="-345600">
              <a:lnSpc>
                <a:spcPts val="4224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3200" spc="-157" strike="noStrike">
                <a:solidFill>
                  <a:srgbClr val="ffffff"/>
                </a:solidFill>
                <a:latin typeface="Norwester"/>
                <a:ea typeface="Norwester"/>
              </a:rPr>
              <a:t>NVME-OVER-TCP OFFERS HIGH PERFORMANCE OVER STANDARD NETWORKS.</a:t>
            </a:r>
            <a:endParaRPr b="0" lang="en-US" sz="3200" spc="-1" strike="noStrike">
              <a:latin typeface="Arial"/>
            </a:endParaRPr>
          </a:p>
          <a:p>
            <a:pPr lvl="1" marL="690840" indent="-345600">
              <a:lnSpc>
                <a:spcPts val="4224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3200" spc="-157" strike="noStrike">
                <a:solidFill>
                  <a:srgbClr val="ffffff"/>
                </a:solidFill>
                <a:latin typeface="Norwester"/>
                <a:ea typeface="Norwester"/>
              </a:rPr>
              <a:t>IT SIMPLIFIES DEPLOYMENT — NO NEED FOR SPECIALIZED HARDWARE.</a:t>
            </a:r>
            <a:endParaRPr b="0" lang="en-US" sz="3200" spc="-1" strike="noStrike">
              <a:latin typeface="Arial"/>
            </a:endParaRPr>
          </a:p>
          <a:p>
            <a:pPr lvl="1" marL="690840" indent="-345600">
              <a:lnSpc>
                <a:spcPts val="4224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3200" spc="-157" strike="noStrike">
                <a:solidFill>
                  <a:srgbClr val="ffffff"/>
                </a:solidFill>
                <a:latin typeface="Norwester"/>
                <a:ea typeface="Norwester"/>
              </a:rPr>
              <a:t>IT’S FLEXIBLE, SCALABLE, AND READY FOR MODERN, CLOUD-NATIVE STORAGE SYSTEMS.</a:t>
            </a:r>
            <a:endParaRPr b="0" lang="en-US" sz="3200" spc="-1" strike="noStrike">
              <a:latin typeface="Arial"/>
            </a:endParaRPr>
          </a:p>
          <a:p>
            <a:pPr lvl="1" marL="690840" indent="-345600">
              <a:lnSpc>
                <a:spcPts val="4224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3200" spc="-157" strike="noStrike">
                <a:solidFill>
                  <a:srgbClr val="ffffff"/>
                </a:solidFill>
                <a:latin typeface="Norwester"/>
                <a:ea typeface="Norwester"/>
              </a:rPr>
              <a:t>REPRESENTS A SIGNIFICANT STEP FORWARD IN DATA STORAGE NETWORKING EVOLUTION.</a:t>
            </a:r>
            <a:endParaRPr b="0" lang="en-US" sz="3200" spc="-1" strike="noStrike">
              <a:latin typeface="Arial"/>
            </a:endParaRPr>
          </a:p>
        </p:txBody>
      </p:sp>
      <p:grpSp>
        <p:nvGrpSpPr>
          <p:cNvPr id="205" name="Group 7"/>
          <p:cNvGrpSpPr/>
          <p:nvPr/>
        </p:nvGrpSpPr>
        <p:grpSpPr>
          <a:xfrm>
            <a:off x="16093800" y="8162280"/>
            <a:ext cx="993240" cy="993240"/>
            <a:chOff x="16093800" y="8162280"/>
            <a:chExt cx="993240" cy="993240"/>
          </a:xfrm>
        </p:grpSpPr>
        <p:sp>
          <p:nvSpPr>
            <p:cNvPr id="206" name="Freeform 8"/>
            <p:cNvSpPr/>
            <p:nvPr/>
          </p:nvSpPr>
          <p:spPr>
            <a:xfrm>
              <a:off x="16093800" y="8162280"/>
              <a:ext cx="993240" cy="993240"/>
            </a:xfrm>
            <a:custGeom>
              <a:avLst/>
              <a:gdLst/>
              <a:ah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5da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7" name="TextBox 9"/>
            <p:cNvSpPr/>
            <p:nvPr/>
          </p:nvSpPr>
          <p:spPr>
            <a:xfrm>
              <a:off x="16187040" y="8209080"/>
              <a:ext cx="807120" cy="853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ts val="3013"/>
                </a:lnSpc>
                <a:buNone/>
              </a:pPr>
              <a:r>
                <a:rPr b="0" lang="en-US" sz="2280" spc="-111" strike="noStrike">
                  <a:solidFill>
                    <a:srgbClr val="ffffff"/>
                  </a:solidFill>
                  <a:latin typeface="Norwester"/>
                  <a:ea typeface="Norwester"/>
                </a:rPr>
                <a:t>10</a:t>
              </a:r>
              <a:endParaRPr b="0" lang="en-US" sz="228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Freeform 2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Freeform 3"/>
          <p:cNvSpPr/>
          <p:nvPr/>
        </p:nvSpPr>
        <p:spPr>
          <a:xfrm rot="16200000">
            <a:off x="-358920" y="4907520"/>
            <a:ext cx="3247200" cy="471960"/>
          </a:xfrm>
          <a:custGeom>
            <a:avLst/>
            <a:gdLst/>
            <a:ahLst/>
            <a:rect l="l" t="t" r="r" b="b"/>
            <a:pathLst>
              <a:path w="3247475" h="472360">
                <a:moveTo>
                  <a:pt x="0" y="0"/>
                </a:moveTo>
                <a:lnTo>
                  <a:pt x="3247476" y="0"/>
                </a:lnTo>
                <a:lnTo>
                  <a:pt x="3247476" y="472360"/>
                </a:lnTo>
                <a:lnTo>
                  <a:pt x="0" y="47236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Freeform 4"/>
          <p:cNvSpPr/>
          <p:nvPr/>
        </p:nvSpPr>
        <p:spPr>
          <a:xfrm flipV="1" rot="16200000">
            <a:off x="15399360" y="4907160"/>
            <a:ext cx="3247200" cy="471960"/>
          </a:xfrm>
          <a:custGeom>
            <a:avLst/>
            <a:gdLst/>
            <a:ahLst/>
            <a:rect l="l" t="t" r="r" b="b"/>
            <a:pathLst>
              <a:path w="3247475" h="472360">
                <a:moveTo>
                  <a:pt x="0" y="472360"/>
                </a:moveTo>
                <a:lnTo>
                  <a:pt x="3247476" y="472360"/>
                </a:lnTo>
                <a:lnTo>
                  <a:pt x="3247476" y="0"/>
                </a:lnTo>
                <a:lnTo>
                  <a:pt x="0" y="0"/>
                </a:lnTo>
                <a:lnTo>
                  <a:pt x="0" y="47236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Freeform 5"/>
          <p:cNvSpPr/>
          <p:nvPr/>
        </p:nvSpPr>
        <p:spPr>
          <a:xfrm rot="10800000">
            <a:off x="15922440" y="8101440"/>
            <a:ext cx="1337040" cy="1157040"/>
          </a:xfrm>
          <a:custGeom>
            <a:avLst/>
            <a:gdLst/>
            <a:ahLst/>
            <a:rect l="l" t="t" r="r" b="b"/>
            <a:pathLst>
              <a:path w="1337383" h="1157444">
                <a:moveTo>
                  <a:pt x="0" y="0"/>
                </a:moveTo>
                <a:lnTo>
                  <a:pt x="1337383" y="0"/>
                </a:lnTo>
                <a:lnTo>
                  <a:pt x="1337383" y="1157444"/>
                </a:lnTo>
                <a:lnTo>
                  <a:pt x="0" y="115744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Freeform 6"/>
          <p:cNvSpPr/>
          <p:nvPr/>
        </p:nvSpPr>
        <p:spPr>
          <a:xfrm flipH="1" rot="10800000">
            <a:off x="1028880" y="8082000"/>
            <a:ext cx="1337040" cy="1157040"/>
          </a:xfrm>
          <a:custGeom>
            <a:avLst/>
            <a:gdLst/>
            <a:ahLst/>
            <a:rect l="l" t="t" r="r" b="b"/>
            <a:pathLst>
              <a:path w="1337383" h="1157444">
                <a:moveTo>
                  <a:pt x="1337383" y="0"/>
                </a:moveTo>
                <a:lnTo>
                  <a:pt x="0" y="0"/>
                </a:lnTo>
                <a:lnTo>
                  <a:pt x="0" y="1157444"/>
                </a:lnTo>
                <a:lnTo>
                  <a:pt x="1337383" y="1157444"/>
                </a:lnTo>
                <a:lnTo>
                  <a:pt x="1337383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Freeform 7"/>
          <p:cNvSpPr/>
          <p:nvPr/>
        </p:nvSpPr>
        <p:spPr>
          <a:xfrm rot="10800000">
            <a:off x="16996680" y="1028880"/>
            <a:ext cx="262800" cy="204120"/>
          </a:xfrm>
          <a:custGeom>
            <a:avLst/>
            <a:gdLst/>
            <a:ahLst/>
            <a:rect l="l" t="t" r="r" b="b"/>
            <a:pathLst>
              <a:path w="263267" h="204391">
                <a:moveTo>
                  <a:pt x="0" y="0"/>
                </a:moveTo>
                <a:lnTo>
                  <a:pt x="263267" y="0"/>
                </a:lnTo>
                <a:lnTo>
                  <a:pt x="263267" y="204391"/>
                </a:lnTo>
                <a:lnTo>
                  <a:pt x="0" y="20439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Freeform 8"/>
          <p:cNvSpPr/>
          <p:nvPr/>
        </p:nvSpPr>
        <p:spPr>
          <a:xfrm flipH="1" rot="10800000">
            <a:off x="1029240" y="1028880"/>
            <a:ext cx="262800" cy="204120"/>
          </a:xfrm>
          <a:custGeom>
            <a:avLst/>
            <a:gdLst/>
            <a:ahLst/>
            <a:rect l="l" t="t" r="r" b="b"/>
            <a:pathLst>
              <a:path w="263267" h="204391">
                <a:moveTo>
                  <a:pt x="263267" y="0"/>
                </a:moveTo>
                <a:lnTo>
                  <a:pt x="0" y="0"/>
                </a:lnTo>
                <a:lnTo>
                  <a:pt x="0" y="204391"/>
                </a:lnTo>
                <a:lnTo>
                  <a:pt x="263267" y="204391"/>
                </a:lnTo>
                <a:lnTo>
                  <a:pt x="263267" y="0"/>
                </a:lnTo>
                <a:close/>
              </a:path>
            </a:pathLst>
          </a:cu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TextBox 9"/>
          <p:cNvSpPr/>
          <p:nvPr/>
        </p:nvSpPr>
        <p:spPr>
          <a:xfrm>
            <a:off x="2836080" y="3447720"/>
            <a:ext cx="12615840" cy="64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25591"/>
              </a:lnSpc>
              <a:buNone/>
            </a:pPr>
            <a:r>
              <a:rPr b="0" lang="en-US" sz="19390" spc="-951" strike="noStrike">
                <a:solidFill>
                  <a:srgbClr val="38b6ff"/>
                </a:solidFill>
                <a:latin typeface="Norwester"/>
                <a:ea typeface="Norwester"/>
              </a:rPr>
              <a:t>THANK YOU</a:t>
            </a:r>
            <a:endParaRPr b="0" lang="en-US" sz="19390" spc="-1" strike="noStrike">
              <a:latin typeface="Arial"/>
            </a:endParaRPr>
          </a:p>
        </p:txBody>
      </p:sp>
      <p:sp>
        <p:nvSpPr>
          <p:cNvPr id="216" name="TextBox 10"/>
          <p:cNvSpPr/>
          <p:nvPr/>
        </p:nvSpPr>
        <p:spPr>
          <a:xfrm>
            <a:off x="8246520" y="1415880"/>
            <a:ext cx="1794600" cy="76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013"/>
              </a:lnSpc>
              <a:buNone/>
            </a:pPr>
            <a:r>
              <a:rPr b="0" lang="en-US" sz="2280" spc="-111" strike="noStrike">
                <a:solidFill>
                  <a:srgbClr val="ffffff"/>
                </a:solidFill>
                <a:latin typeface="Norwester"/>
                <a:ea typeface="Norwester"/>
              </a:rPr>
              <a:t>ITMO UNIVERSITY</a:t>
            </a:r>
            <a:endParaRPr b="0" lang="en-US" sz="228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 2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" name="Freeform 3"/>
          <p:cNvSpPr/>
          <p:nvPr/>
        </p:nvSpPr>
        <p:spPr>
          <a:xfrm flipV="1">
            <a:off x="14011920" y="1027800"/>
            <a:ext cx="3247200" cy="471960"/>
          </a:xfrm>
          <a:custGeom>
            <a:avLst/>
            <a:gdLst/>
            <a:ahLst/>
            <a:rect l="l" t="t" r="r" b="b"/>
            <a:pathLst>
              <a:path w="3247475" h="472360">
                <a:moveTo>
                  <a:pt x="0" y="472360"/>
                </a:moveTo>
                <a:lnTo>
                  <a:pt x="3247475" y="472360"/>
                </a:lnTo>
                <a:lnTo>
                  <a:pt x="3247475" y="0"/>
                </a:lnTo>
                <a:lnTo>
                  <a:pt x="0" y="0"/>
                </a:lnTo>
                <a:lnTo>
                  <a:pt x="0" y="47236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Freeform 4"/>
          <p:cNvSpPr/>
          <p:nvPr/>
        </p:nvSpPr>
        <p:spPr>
          <a:xfrm flipV="1">
            <a:off x="8317800" y="1027800"/>
            <a:ext cx="3247200" cy="471960"/>
          </a:xfrm>
          <a:custGeom>
            <a:avLst/>
            <a:gdLst/>
            <a:ahLst/>
            <a:rect l="l" t="t" r="r" b="b"/>
            <a:pathLst>
              <a:path w="3247475" h="472360">
                <a:moveTo>
                  <a:pt x="0" y="472360"/>
                </a:moveTo>
                <a:lnTo>
                  <a:pt x="3247475" y="472360"/>
                </a:lnTo>
                <a:lnTo>
                  <a:pt x="3247475" y="0"/>
                </a:lnTo>
                <a:lnTo>
                  <a:pt x="0" y="0"/>
                </a:lnTo>
                <a:lnTo>
                  <a:pt x="0" y="47236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" name="TextBox 5"/>
          <p:cNvSpPr/>
          <p:nvPr/>
        </p:nvSpPr>
        <p:spPr>
          <a:xfrm>
            <a:off x="1041120" y="1222560"/>
            <a:ext cx="17018280" cy="201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5840"/>
              </a:lnSpc>
              <a:buNone/>
            </a:pPr>
            <a:r>
              <a:rPr b="0" lang="en-US" sz="12000" spc="-588" strike="noStrike">
                <a:solidFill>
                  <a:srgbClr val="38b6ff"/>
                </a:solidFill>
                <a:latin typeface="Norwester"/>
                <a:ea typeface="Norwester"/>
              </a:rPr>
              <a:t>INTRODUCTION</a:t>
            </a:r>
            <a:endParaRPr b="0" lang="en-US" sz="12000" spc="-1" strike="noStrike">
              <a:latin typeface="Arial"/>
            </a:endParaRPr>
          </a:p>
        </p:txBody>
      </p:sp>
      <p:sp>
        <p:nvSpPr>
          <p:cNvPr id="62" name="TextBox 6"/>
          <p:cNvSpPr/>
          <p:nvPr/>
        </p:nvSpPr>
        <p:spPr>
          <a:xfrm>
            <a:off x="1041120" y="990720"/>
            <a:ext cx="1794600" cy="76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013"/>
              </a:lnSpc>
              <a:buNone/>
            </a:pPr>
            <a:r>
              <a:rPr b="0" lang="en-US" sz="2280" spc="-111" strike="noStrike">
                <a:solidFill>
                  <a:srgbClr val="ffffff"/>
                </a:solidFill>
                <a:latin typeface="Norwester"/>
                <a:ea typeface="Norwester"/>
              </a:rPr>
              <a:t>ITMO UNIVERSITY</a:t>
            </a:r>
            <a:endParaRPr b="0" lang="en-US" sz="2280" spc="-1" strike="noStrike">
              <a:latin typeface="Arial"/>
            </a:endParaRPr>
          </a:p>
        </p:txBody>
      </p:sp>
      <p:sp>
        <p:nvSpPr>
          <p:cNvPr id="63" name="TextBox 7"/>
          <p:cNvSpPr/>
          <p:nvPr/>
        </p:nvSpPr>
        <p:spPr>
          <a:xfrm>
            <a:off x="1041120" y="3182760"/>
            <a:ext cx="14245560" cy="293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lvl="1" marL="539640" indent="-270000">
              <a:lnSpc>
                <a:spcPts val="3300"/>
              </a:lnSpc>
              <a:buClr>
                <a:srgbClr val="ffffff"/>
              </a:buClr>
              <a:buFont typeface="Arial"/>
              <a:buChar char="•"/>
            </a:pPr>
            <a:r>
              <a:rPr b="1" lang="en-US" sz="2500" spc="-123" strike="noStrike">
                <a:solidFill>
                  <a:srgbClr val="ffffff"/>
                </a:solidFill>
                <a:latin typeface="Atkinson Hyperlegible Bold"/>
                <a:ea typeface="Atkinson Hyperlegible Bold"/>
              </a:rPr>
              <a:t>Traditional storage protocols (like iSCSI or Fibre Channel) were designed decades ago for HDDs.</a:t>
            </a:r>
            <a:endParaRPr b="0" lang="en-US" sz="2500" spc="-1" strike="noStrike">
              <a:latin typeface="Arial"/>
            </a:endParaRPr>
          </a:p>
          <a:p>
            <a:pPr lvl="1" marL="539640" indent="-270000">
              <a:lnSpc>
                <a:spcPts val="3300"/>
              </a:lnSpc>
              <a:buClr>
                <a:srgbClr val="ffffff"/>
              </a:buClr>
              <a:buFont typeface="Arial"/>
              <a:buChar char="•"/>
            </a:pPr>
            <a:r>
              <a:rPr b="1" lang="en-US" sz="2500" spc="-123" strike="noStrike">
                <a:solidFill>
                  <a:srgbClr val="ffffff"/>
                </a:solidFill>
                <a:latin typeface="Atkinson Hyperlegible Bold"/>
                <a:ea typeface="Atkinson Hyperlegible Bold"/>
              </a:rPr>
              <a:t>But now, data centers use NVMe SSDs which is ultra-fast, low-latency drives.</a:t>
            </a:r>
            <a:endParaRPr b="0" lang="en-US" sz="2500" spc="-1" strike="noStrike">
              <a:latin typeface="Arial"/>
            </a:endParaRPr>
          </a:p>
          <a:p>
            <a:pPr lvl="1" marL="539640" indent="-270000">
              <a:lnSpc>
                <a:spcPts val="3300"/>
              </a:lnSpc>
              <a:buClr>
                <a:srgbClr val="ffffff"/>
              </a:buClr>
              <a:buFont typeface="Arial"/>
              <a:buChar char="•"/>
            </a:pPr>
            <a:r>
              <a:rPr b="1" lang="en-US" sz="2500" spc="-123" strike="noStrike">
                <a:solidFill>
                  <a:srgbClr val="ffffff"/>
                </a:solidFill>
                <a:latin typeface="Atkinson Hyperlegible Bold"/>
                <a:ea typeface="Atkinson Hyperlegible Bold"/>
              </a:rPr>
              <a:t>These older protocols become bottlenecks for modern SSD performance.</a:t>
            </a:r>
            <a:endParaRPr b="0" lang="en-US" sz="2500" spc="-1" strike="noStrike">
              <a:latin typeface="Arial"/>
            </a:endParaRPr>
          </a:p>
          <a:p>
            <a:pPr lvl="1" marL="539640" indent="-270000">
              <a:lnSpc>
                <a:spcPts val="3300"/>
              </a:lnSpc>
              <a:buClr>
                <a:srgbClr val="ffffff"/>
              </a:buClr>
              <a:buFont typeface="Arial"/>
              <a:buChar char="•"/>
            </a:pPr>
            <a:r>
              <a:rPr b="1" lang="en-US" sz="2500" spc="-123" strike="noStrike">
                <a:solidFill>
                  <a:srgbClr val="ffffff"/>
                </a:solidFill>
                <a:latin typeface="Atkinson Hyperlegible Bold"/>
                <a:ea typeface="Atkinson Hyperlegible Bold"/>
              </a:rPr>
              <a:t>NVMe-over-TCP (abbreviated NVMe/TCP) lets organizations use NVMe’s speed across a standard IP network (Ethernet).</a:t>
            </a:r>
            <a:endParaRPr b="0" lang="en-US" sz="2500" spc="-1" strike="noStrike">
              <a:latin typeface="Arial"/>
            </a:endParaRPr>
          </a:p>
          <a:p>
            <a:pPr lvl="1" marL="539640" indent="-270000">
              <a:lnSpc>
                <a:spcPts val="3300"/>
              </a:lnSpc>
              <a:buClr>
                <a:srgbClr val="ffffff"/>
              </a:buClr>
              <a:buFont typeface="Arial"/>
              <a:buChar char="•"/>
            </a:pPr>
            <a:r>
              <a:rPr b="1" lang="en-US" sz="2500" spc="-123" strike="noStrike">
                <a:solidFill>
                  <a:srgbClr val="ffffff"/>
                </a:solidFill>
                <a:latin typeface="Atkinson Hyperlegible Bold"/>
                <a:ea typeface="Atkinson Hyperlegible Bold"/>
              </a:rPr>
              <a:t>It merges the performance of NVMe with the ubiquity of TCP/IP.</a:t>
            </a:r>
            <a:endParaRPr b="0" lang="en-US" sz="2500" spc="-1" strike="noStrike">
              <a:latin typeface="Arial"/>
            </a:endParaRPr>
          </a:p>
        </p:txBody>
      </p:sp>
      <p:grpSp>
        <p:nvGrpSpPr>
          <p:cNvPr id="64" name="Group 8"/>
          <p:cNvGrpSpPr/>
          <p:nvPr/>
        </p:nvGrpSpPr>
        <p:grpSpPr>
          <a:xfrm>
            <a:off x="1041120" y="7859520"/>
            <a:ext cx="16230240" cy="351720"/>
            <a:chOff x="1041120" y="7859520"/>
            <a:chExt cx="16230240" cy="351720"/>
          </a:xfrm>
        </p:grpSpPr>
        <p:sp>
          <p:nvSpPr>
            <p:cNvPr id="65" name="Freeform 9"/>
            <p:cNvSpPr/>
            <p:nvPr/>
          </p:nvSpPr>
          <p:spPr>
            <a:xfrm>
              <a:off x="1041120" y="8004240"/>
              <a:ext cx="16230240" cy="207000"/>
            </a:xfrm>
            <a:custGeom>
              <a:avLst/>
              <a:gdLst/>
              <a:ahLst/>
              <a:rect l="l" t="t" r="r" b="b"/>
              <a:pathLst>
                <a:path w="4274726" h="54589">
                  <a:moveTo>
                    <a:pt x="8109" y="0"/>
                  </a:moveTo>
                  <a:lnTo>
                    <a:pt x="4266617" y="0"/>
                  </a:lnTo>
                  <a:cubicBezTo>
                    <a:pt x="4268768" y="0"/>
                    <a:pt x="4270830" y="854"/>
                    <a:pt x="4272351" y="2375"/>
                  </a:cubicBezTo>
                  <a:cubicBezTo>
                    <a:pt x="4273872" y="3896"/>
                    <a:pt x="4274726" y="5958"/>
                    <a:pt x="4274726" y="8109"/>
                  </a:cubicBezTo>
                  <a:lnTo>
                    <a:pt x="4274726" y="46480"/>
                  </a:lnTo>
                  <a:cubicBezTo>
                    <a:pt x="4274726" y="48630"/>
                    <a:pt x="4273872" y="50693"/>
                    <a:pt x="4272351" y="52214"/>
                  </a:cubicBezTo>
                  <a:cubicBezTo>
                    <a:pt x="4270830" y="53734"/>
                    <a:pt x="4268768" y="54589"/>
                    <a:pt x="4266617" y="54589"/>
                  </a:cubicBezTo>
                  <a:lnTo>
                    <a:pt x="8109" y="54589"/>
                  </a:lnTo>
                  <a:cubicBezTo>
                    <a:pt x="5958" y="54589"/>
                    <a:pt x="3896" y="53734"/>
                    <a:pt x="2375" y="52214"/>
                  </a:cubicBezTo>
                  <a:cubicBezTo>
                    <a:pt x="854" y="50693"/>
                    <a:pt x="0" y="48630"/>
                    <a:pt x="0" y="46480"/>
                  </a:cubicBezTo>
                  <a:lnTo>
                    <a:pt x="0" y="8109"/>
                  </a:lnTo>
                  <a:cubicBezTo>
                    <a:pt x="0" y="5958"/>
                    <a:pt x="854" y="3896"/>
                    <a:pt x="2375" y="2375"/>
                  </a:cubicBezTo>
                  <a:cubicBezTo>
                    <a:pt x="3896" y="854"/>
                    <a:pt x="5958" y="0"/>
                    <a:pt x="8109" y="0"/>
                  </a:cubicBezTo>
                  <a:close/>
                </a:path>
              </a:pathLst>
            </a:custGeom>
            <a:solidFill>
              <a:srgbClr val="38b6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" name="TextBox 10"/>
            <p:cNvSpPr/>
            <p:nvPr/>
          </p:nvSpPr>
          <p:spPr>
            <a:xfrm>
              <a:off x="1041120" y="7859520"/>
              <a:ext cx="16230240" cy="351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7" name="Group 11"/>
          <p:cNvGrpSpPr/>
          <p:nvPr/>
        </p:nvGrpSpPr>
        <p:grpSpPr>
          <a:xfrm>
            <a:off x="1600920" y="6126120"/>
            <a:ext cx="2269440" cy="1228320"/>
            <a:chOff x="1600920" y="6126120"/>
            <a:chExt cx="2269440" cy="1228320"/>
          </a:xfrm>
        </p:grpSpPr>
        <p:sp>
          <p:nvSpPr>
            <p:cNvPr id="68" name="Freeform 12"/>
            <p:cNvSpPr/>
            <p:nvPr/>
          </p:nvSpPr>
          <p:spPr>
            <a:xfrm>
              <a:off x="1600920" y="6270840"/>
              <a:ext cx="2269440" cy="1083600"/>
            </a:xfrm>
            <a:custGeom>
              <a:avLst/>
              <a:gdLst/>
              <a:ahLst/>
              <a:rect l="l" t="t" r="r" b="b"/>
              <a:pathLst>
                <a:path w="597837" h="285532">
                  <a:moveTo>
                    <a:pt x="57981" y="0"/>
                  </a:moveTo>
                  <a:lnTo>
                    <a:pt x="539856" y="0"/>
                  </a:lnTo>
                  <a:cubicBezTo>
                    <a:pt x="555233" y="0"/>
                    <a:pt x="569981" y="6109"/>
                    <a:pt x="580855" y="16982"/>
                  </a:cubicBezTo>
                  <a:cubicBezTo>
                    <a:pt x="591728" y="27856"/>
                    <a:pt x="597837" y="42604"/>
                    <a:pt x="597837" y="57981"/>
                  </a:cubicBezTo>
                  <a:lnTo>
                    <a:pt x="597837" y="227551"/>
                  </a:lnTo>
                  <a:cubicBezTo>
                    <a:pt x="597837" y="242928"/>
                    <a:pt x="591728" y="257676"/>
                    <a:pt x="580855" y="268550"/>
                  </a:cubicBezTo>
                  <a:cubicBezTo>
                    <a:pt x="569981" y="279423"/>
                    <a:pt x="555233" y="285532"/>
                    <a:pt x="539856" y="285532"/>
                  </a:cubicBezTo>
                  <a:lnTo>
                    <a:pt x="57981" y="285532"/>
                  </a:lnTo>
                  <a:cubicBezTo>
                    <a:pt x="42604" y="285532"/>
                    <a:pt x="27856" y="279423"/>
                    <a:pt x="16982" y="268550"/>
                  </a:cubicBezTo>
                  <a:cubicBezTo>
                    <a:pt x="6109" y="257676"/>
                    <a:pt x="0" y="242928"/>
                    <a:pt x="0" y="227551"/>
                  </a:cubicBezTo>
                  <a:lnTo>
                    <a:pt x="0" y="57981"/>
                  </a:lnTo>
                  <a:cubicBezTo>
                    <a:pt x="0" y="42604"/>
                    <a:pt x="6109" y="27856"/>
                    <a:pt x="16982" y="16982"/>
                  </a:cubicBezTo>
                  <a:cubicBezTo>
                    <a:pt x="27856" y="6109"/>
                    <a:pt x="42604" y="0"/>
                    <a:pt x="57981" y="0"/>
                  </a:cubicBezTo>
                  <a:close/>
                </a:path>
              </a:pathLst>
            </a:custGeom>
            <a:solidFill>
              <a:srgbClr val="38b6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" name="TextBox 13"/>
            <p:cNvSpPr/>
            <p:nvPr/>
          </p:nvSpPr>
          <p:spPr>
            <a:xfrm>
              <a:off x="1600920" y="6126120"/>
              <a:ext cx="2269440" cy="1228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ts val="2639"/>
                </a:lnSpc>
                <a:buNone/>
              </a:pPr>
              <a:r>
                <a:rPr b="0" lang="en-US" sz="1600" spc="-100" strike="noStrike">
                  <a:solidFill>
                    <a:srgbClr val="000000"/>
                  </a:solidFill>
                  <a:latin typeface="Norwester"/>
                  <a:ea typeface="Norwester"/>
                </a:rPr>
                <a:t>HDD (HARD DISK </a:t>
              </a:r>
              <a:r>
                <a:rPr b="0" lang="en-US" sz="1600" spc="-100" strike="noStrike">
                  <a:solidFill>
                    <a:srgbClr val="000000"/>
                  </a:solidFill>
                  <a:latin typeface="Norwester"/>
                  <a:ea typeface="Norwester"/>
                </a:rPr>
                <a:t>DRIVE</a:t>
              </a:r>
              <a:r>
                <a:rPr b="0" lang="en-US" sz="1600" spc="-100" strike="noStrike">
                  <a:solidFill>
                    <a:srgbClr val="000000"/>
                  </a:solidFill>
                  <a:latin typeface="Norwester"/>
                  <a:ea typeface="Norwester"/>
                </a:rPr>
                <a:t>)</a:t>
              </a:r>
              <a:endParaRPr b="0" lang="en-US" sz="1600" spc="-1" strike="noStrike">
                <a:latin typeface="Arial"/>
              </a:endParaRPr>
            </a:p>
            <a:p>
              <a:pPr algn="ctr">
                <a:lnSpc>
                  <a:spcPts val="2639"/>
                </a:lnSpc>
                <a:buNone/>
              </a:pPr>
              <a:r>
                <a:rPr b="0" lang="en-US" sz="1600" spc="-100" strike="noStrike">
                  <a:solidFill>
                    <a:srgbClr val="000000"/>
                  </a:solidFill>
                  <a:latin typeface="Norwester"/>
                  <a:ea typeface="Norwester"/>
                </a:rPr>
                <a:t>1950S–2000S</a:t>
              </a:r>
              <a:endParaRPr b="0" lang="en-US" sz="1600" spc="-1" strike="noStrike">
                <a:latin typeface="Arial"/>
              </a:endParaRPr>
            </a:p>
          </p:txBody>
        </p:sp>
      </p:grpSp>
      <p:grpSp>
        <p:nvGrpSpPr>
          <p:cNvPr id="70" name="Group 14"/>
          <p:cNvGrpSpPr/>
          <p:nvPr/>
        </p:nvGrpSpPr>
        <p:grpSpPr>
          <a:xfrm>
            <a:off x="4218480" y="8557200"/>
            <a:ext cx="2269440" cy="1228320"/>
            <a:chOff x="4218480" y="8557200"/>
            <a:chExt cx="2269440" cy="1228320"/>
          </a:xfrm>
        </p:grpSpPr>
        <p:sp>
          <p:nvSpPr>
            <p:cNvPr id="71" name="Freeform 15"/>
            <p:cNvSpPr/>
            <p:nvPr/>
          </p:nvSpPr>
          <p:spPr>
            <a:xfrm>
              <a:off x="4218480" y="8701920"/>
              <a:ext cx="2269440" cy="1083600"/>
            </a:xfrm>
            <a:custGeom>
              <a:avLst/>
              <a:gdLst/>
              <a:ahLst/>
              <a:rect l="l" t="t" r="r" b="b"/>
              <a:pathLst>
                <a:path w="597837" h="285532">
                  <a:moveTo>
                    <a:pt x="57981" y="0"/>
                  </a:moveTo>
                  <a:lnTo>
                    <a:pt x="539856" y="0"/>
                  </a:lnTo>
                  <a:cubicBezTo>
                    <a:pt x="555233" y="0"/>
                    <a:pt x="569981" y="6109"/>
                    <a:pt x="580855" y="16982"/>
                  </a:cubicBezTo>
                  <a:cubicBezTo>
                    <a:pt x="591728" y="27856"/>
                    <a:pt x="597837" y="42604"/>
                    <a:pt x="597837" y="57981"/>
                  </a:cubicBezTo>
                  <a:lnTo>
                    <a:pt x="597837" y="227551"/>
                  </a:lnTo>
                  <a:cubicBezTo>
                    <a:pt x="597837" y="242928"/>
                    <a:pt x="591728" y="257676"/>
                    <a:pt x="580855" y="268550"/>
                  </a:cubicBezTo>
                  <a:cubicBezTo>
                    <a:pt x="569981" y="279423"/>
                    <a:pt x="555233" y="285532"/>
                    <a:pt x="539856" y="285532"/>
                  </a:cubicBezTo>
                  <a:lnTo>
                    <a:pt x="57981" y="285532"/>
                  </a:lnTo>
                  <a:cubicBezTo>
                    <a:pt x="42604" y="285532"/>
                    <a:pt x="27856" y="279423"/>
                    <a:pt x="16982" y="268550"/>
                  </a:cubicBezTo>
                  <a:cubicBezTo>
                    <a:pt x="6109" y="257676"/>
                    <a:pt x="0" y="242928"/>
                    <a:pt x="0" y="227551"/>
                  </a:cubicBezTo>
                  <a:lnTo>
                    <a:pt x="0" y="57981"/>
                  </a:lnTo>
                  <a:cubicBezTo>
                    <a:pt x="0" y="42604"/>
                    <a:pt x="6109" y="27856"/>
                    <a:pt x="16982" y="16982"/>
                  </a:cubicBezTo>
                  <a:cubicBezTo>
                    <a:pt x="27856" y="6109"/>
                    <a:pt x="42604" y="0"/>
                    <a:pt x="57981" y="0"/>
                  </a:cubicBezTo>
                  <a:close/>
                </a:path>
              </a:pathLst>
            </a:custGeom>
            <a:solidFill>
              <a:srgbClr val="38b6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" name="TextBox 16"/>
            <p:cNvSpPr/>
            <p:nvPr/>
          </p:nvSpPr>
          <p:spPr>
            <a:xfrm>
              <a:off x="4218480" y="8557200"/>
              <a:ext cx="2269440" cy="1228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ts val="2639"/>
                </a:lnSpc>
                <a:buNone/>
              </a:pPr>
              <a:r>
                <a:rPr b="0" lang="en-US" sz="2000" spc="-100" strike="noStrike">
                  <a:solidFill>
                    <a:srgbClr val="000000"/>
                  </a:solidFill>
                  <a:latin typeface="Norwester"/>
                  <a:ea typeface="Norwester"/>
                </a:rPr>
                <a:t>SSD (SOLID STATE DRIVE)</a:t>
              </a:r>
              <a:endParaRPr b="0" lang="en-US" sz="2000" spc="-1" strike="noStrike">
                <a:latin typeface="Arial"/>
              </a:endParaRPr>
            </a:p>
            <a:p>
              <a:pPr algn="ctr">
                <a:lnSpc>
                  <a:spcPts val="2639"/>
                </a:lnSpc>
                <a:buNone/>
              </a:pPr>
              <a:r>
                <a:rPr b="0" lang="en-US" sz="2000" spc="-100" strike="noStrike">
                  <a:solidFill>
                    <a:srgbClr val="000000"/>
                  </a:solidFill>
                  <a:latin typeface="Norwester"/>
                  <a:ea typeface="Norwester"/>
                </a:rPr>
                <a:t>2000S–2010S</a:t>
              </a:r>
              <a:endParaRPr b="0" lang="en-US" sz="2000" spc="-1" strike="noStrike">
                <a:latin typeface="Arial"/>
              </a:endParaRPr>
            </a:p>
          </p:txBody>
        </p:sp>
      </p:grpSp>
      <p:grpSp>
        <p:nvGrpSpPr>
          <p:cNvPr id="73" name="Group 17"/>
          <p:cNvGrpSpPr/>
          <p:nvPr/>
        </p:nvGrpSpPr>
        <p:grpSpPr>
          <a:xfrm>
            <a:off x="7396200" y="6113520"/>
            <a:ext cx="2269440" cy="1240920"/>
            <a:chOff x="7396200" y="6113520"/>
            <a:chExt cx="2269440" cy="1240920"/>
          </a:xfrm>
        </p:grpSpPr>
        <p:sp>
          <p:nvSpPr>
            <p:cNvPr id="74" name="Freeform 18"/>
            <p:cNvSpPr/>
            <p:nvPr/>
          </p:nvSpPr>
          <p:spPr>
            <a:xfrm>
              <a:off x="7396200" y="6258240"/>
              <a:ext cx="2269440" cy="1096200"/>
            </a:xfrm>
            <a:custGeom>
              <a:avLst/>
              <a:gdLst/>
              <a:ahLst/>
              <a:rect l="l" t="t" r="r" b="b"/>
              <a:pathLst>
                <a:path w="597837" h="288828">
                  <a:moveTo>
                    <a:pt x="57981" y="0"/>
                  </a:moveTo>
                  <a:lnTo>
                    <a:pt x="539856" y="0"/>
                  </a:lnTo>
                  <a:cubicBezTo>
                    <a:pt x="555233" y="0"/>
                    <a:pt x="569981" y="6109"/>
                    <a:pt x="580855" y="16982"/>
                  </a:cubicBezTo>
                  <a:cubicBezTo>
                    <a:pt x="591728" y="27856"/>
                    <a:pt x="597837" y="42604"/>
                    <a:pt x="597837" y="57981"/>
                  </a:cubicBezTo>
                  <a:lnTo>
                    <a:pt x="597837" y="230847"/>
                  </a:lnTo>
                  <a:cubicBezTo>
                    <a:pt x="597837" y="246225"/>
                    <a:pt x="591728" y="260972"/>
                    <a:pt x="580855" y="271846"/>
                  </a:cubicBezTo>
                  <a:cubicBezTo>
                    <a:pt x="569981" y="282720"/>
                    <a:pt x="555233" y="288828"/>
                    <a:pt x="539856" y="288828"/>
                  </a:cubicBezTo>
                  <a:lnTo>
                    <a:pt x="57981" y="288828"/>
                  </a:lnTo>
                  <a:cubicBezTo>
                    <a:pt x="42604" y="288828"/>
                    <a:pt x="27856" y="282720"/>
                    <a:pt x="16982" y="271846"/>
                  </a:cubicBezTo>
                  <a:cubicBezTo>
                    <a:pt x="6109" y="260972"/>
                    <a:pt x="0" y="246225"/>
                    <a:pt x="0" y="230847"/>
                  </a:cubicBezTo>
                  <a:lnTo>
                    <a:pt x="0" y="57981"/>
                  </a:lnTo>
                  <a:cubicBezTo>
                    <a:pt x="0" y="42604"/>
                    <a:pt x="6109" y="27856"/>
                    <a:pt x="16982" y="16982"/>
                  </a:cubicBezTo>
                  <a:cubicBezTo>
                    <a:pt x="27856" y="6109"/>
                    <a:pt x="42604" y="0"/>
                    <a:pt x="57981" y="0"/>
                  </a:cubicBezTo>
                  <a:close/>
                </a:path>
              </a:pathLst>
            </a:custGeom>
            <a:solidFill>
              <a:srgbClr val="38b6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" name="TextBox 19"/>
            <p:cNvSpPr/>
            <p:nvPr/>
          </p:nvSpPr>
          <p:spPr>
            <a:xfrm>
              <a:off x="7396200" y="6113520"/>
              <a:ext cx="2269440" cy="124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ts val="2639"/>
                </a:lnSpc>
                <a:buNone/>
              </a:pPr>
              <a:r>
                <a:rPr b="0" lang="en-US" sz="1600" spc="-100" strike="noStrike">
                  <a:solidFill>
                    <a:srgbClr val="000000"/>
                  </a:solidFill>
                  <a:latin typeface="Norwester"/>
                  <a:ea typeface="Norwester"/>
                </a:rPr>
                <a:t>NVMe (Non-Volatile Memory Express)</a:t>
              </a:r>
              <a:endParaRPr b="0" lang="en-US" sz="1600" spc="-1" strike="noStrike">
                <a:latin typeface="Arial"/>
              </a:endParaRPr>
            </a:p>
            <a:p>
              <a:pPr algn="ctr">
                <a:lnSpc>
                  <a:spcPts val="2639"/>
                </a:lnSpc>
                <a:buNone/>
              </a:pPr>
              <a:r>
                <a:rPr b="0" lang="en-US" sz="1600" spc="-100" strike="noStrike">
                  <a:solidFill>
                    <a:srgbClr val="000000"/>
                  </a:solidFill>
                  <a:latin typeface="Norwester"/>
                  <a:ea typeface="Norwester"/>
                </a:rPr>
                <a:t>2011–2015</a:t>
              </a:r>
              <a:endParaRPr b="0" lang="en-US" sz="1600" spc="-1" strike="noStrike">
                <a:latin typeface="Arial"/>
              </a:endParaRPr>
            </a:p>
          </p:txBody>
        </p:sp>
      </p:grpSp>
      <p:grpSp>
        <p:nvGrpSpPr>
          <p:cNvPr id="76" name="Group 20"/>
          <p:cNvGrpSpPr/>
          <p:nvPr/>
        </p:nvGrpSpPr>
        <p:grpSpPr>
          <a:xfrm>
            <a:off x="10460880" y="8544600"/>
            <a:ext cx="2269440" cy="1240920"/>
            <a:chOff x="10460880" y="8544600"/>
            <a:chExt cx="2269440" cy="1240920"/>
          </a:xfrm>
        </p:grpSpPr>
        <p:sp>
          <p:nvSpPr>
            <p:cNvPr id="77" name="Freeform 21"/>
            <p:cNvSpPr/>
            <p:nvPr/>
          </p:nvSpPr>
          <p:spPr>
            <a:xfrm>
              <a:off x="10460880" y="8689320"/>
              <a:ext cx="2269440" cy="1096200"/>
            </a:xfrm>
            <a:custGeom>
              <a:avLst/>
              <a:gdLst/>
              <a:ahLst/>
              <a:rect l="l" t="t" r="r" b="b"/>
              <a:pathLst>
                <a:path w="597837" h="288828">
                  <a:moveTo>
                    <a:pt x="57981" y="0"/>
                  </a:moveTo>
                  <a:lnTo>
                    <a:pt x="539856" y="0"/>
                  </a:lnTo>
                  <a:cubicBezTo>
                    <a:pt x="555233" y="0"/>
                    <a:pt x="569981" y="6109"/>
                    <a:pt x="580855" y="16982"/>
                  </a:cubicBezTo>
                  <a:cubicBezTo>
                    <a:pt x="591728" y="27856"/>
                    <a:pt x="597837" y="42604"/>
                    <a:pt x="597837" y="57981"/>
                  </a:cubicBezTo>
                  <a:lnTo>
                    <a:pt x="597837" y="230847"/>
                  </a:lnTo>
                  <a:cubicBezTo>
                    <a:pt x="597837" y="246225"/>
                    <a:pt x="591728" y="260972"/>
                    <a:pt x="580855" y="271846"/>
                  </a:cubicBezTo>
                  <a:cubicBezTo>
                    <a:pt x="569981" y="282720"/>
                    <a:pt x="555233" y="288828"/>
                    <a:pt x="539856" y="288828"/>
                  </a:cubicBezTo>
                  <a:lnTo>
                    <a:pt x="57981" y="288828"/>
                  </a:lnTo>
                  <a:cubicBezTo>
                    <a:pt x="42604" y="288828"/>
                    <a:pt x="27856" y="282720"/>
                    <a:pt x="16982" y="271846"/>
                  </a:cubicBezTo>
                  <a:cubicBezTo>
                    <a:pt x="6109" y="260972"/>
                    <a:pt x="0" y="246225"/>
                    <a:pt x="0" y="230847"/>
                  </a:cubicBezTo>
                  <a:lnTo>
                    <a:pt x="0" y="57981"/>
                  </a:lnTo>
                  <a:cubicBezTo>
                    <a:pt x="0" y="42604"/>
                    <a:pt x="6109" y="27856"/>
                    <a:pt x="16982" y="16982"/>
                  </a:cubicBezTo>
                  <a:cubicBezTo>
                    <a:pt x="27856" y="6109"/>
                    <a:pt x="42604" y="0"/>
                    <a:pt x="57981" y="0"/>
                  </a:cubicBezTo>
                  <a:close/>
                </a:path>
              </a:pathLst>
            </a:custGeom>
            <a:solidFill>
              <a:srgbClr val="38b6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" name="TextBox 22"/>
            <p:cNvSpPr/>
            <p:nvPr/>
          </p:nvSpPr>
          <p:spPr>
            <a:xfrm>
              <a:off x="10460880" y="8544600"/>
              <a:ext cx="2269440" cy="124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ts val="2639"/>
                </a:lnSpc>
                <a:buNone/>
              </a:pPr>
              <a:r>
                <a:rPr b="0" lang="en-US" sz="2000" spc="-100" strike="noStrike">
                  <a:solidFill>
                    <a:srgbClr val="000000"/>
                  </a:solidFill>
                  <a:latin typeface="Norwester"/>
                  <a:ea typeface="Norwester"/>
                </a:rPr>
                <a:t>NVME-OF (NVME OVER FABRICS)</a:t>
              </a:r>
              <a:endParaRPr b="0" lang="en-US" sz="2000" spc="-1" strike="noStrike">
                <a:latin typeface="Arial"/>
              </a:endParaRPr>
            </a:p>
            <a:p>
              <a:pPr algn="ctr">
                <a:lnSpc>
                  <a:spcPts val="2639"/>
                </a:lnSpc>
                <a:buNone/>
              </a:pPr>
              <a:r>
                <a:rPr b="0" lang="en-US" sz="2000" spc="-100" strike="noStrike">
                  <a:solidFill>
                    <a:srgbClr val="000000"/>
                  </a:solidFill>
                  <a:latin typeface="Norwester"/>
                  <a:ea typeface="Norwester"/>
                </a:rPr>
                <a:t>2016–2018</a:t>
              </a:r>
              <a:endParaRPr b="0" lang="en-US" sz="2000" spc="-1" strike="noStrike">
                <a:latin typeface="Arial"/>
              </a:endParaRPr>
            </a:p>
          </p:txBody>
        </p:sp>
      </p:grpSp>
      <p:grpSp>
        <p:nvGrpSpPr>
          <p:cNvPr id="79" name="Group 23"/>
          <p:cNvGrpSpPr/>
          <p:nvPr/>
        </p:nvGrpSpPr>
        <p:grpSpPr>
          <a:xfrm>
            <a:off x="13492800" y="6292080"/>
            <a:ext cx="2269440" cy="1228320"/>
            <a:chOff x="13492800" y="6292080"/>
            <a:chExt cx="2269440" cy="1228320"/>
          </a:xfrm>
        </p:grpSpPr>
        <p:sp>
          <p:nvSpPr>
            <p:cNvPr id="80" name="Freeform 24"/>
            <p:cNvSpPr/>
            <p:nvPr/>
          </p:nvSpPr>
          <p:spPr>
            <a:xfrm>
              <a:off x="13492800" y="6436800"/>
              <a:ext cx="2269440" cy="1083600"/>
            </a:xfrm>
            <a:custGeom>
              <a:avLst/>
              <a:gdLst/>
              <a:ahLst/>
              <a:rect l="l" t="t" r="r" b="b"/>
              <a:pathLst>
                <a:path w="597837" h="285532">
                  <a:moveTo>
                    <a:pt x="57981" y="0"/>
                  </a:moveTo>
                  <a:lnTo>
                    <a:pt x="539856" y="0"/>
                  </a:lnTo>
                  <a:cubicBezTo>
                    <a:pt x="555233" y="0"/>
                    <a:pt x="569981" y="6109"/>
                    <a:pt x="580855" y="16982"/>
                  </a:cubicBezTo>
                  <a:cubicBezTo>
                    <a:pt x="591728" y="27856"/>
                    <a:pt x="597837" y="42604"/>
                    <a:pt x="597837" y="57981"/>
                  </a:cubicBezTo>
                  <a:lnTo>
                    <a:pt x="597837" y="227551"/>
                  </a:lnTo>
                  <a:cubicBezTo>
                    <a:pt x="597837" y="242928"/>
                    <a:pt x="591728" y="257676"/>
                    <a:pt x="580855" y="268550"/>
                  </a:cubicBezTo>
                  <a:cubicBezTo>
                    <a:pt x="569981" y="279423"/>
                    <a:pt x="555233" y="285532"/>
                    <a:pt x="539856" y="285532"/>
                  </a:cubicBezTo>
                  <a:lnTo>
                    <a:pt x="57981" y="285532"/>
                  </a:lnTo>
                  <a:cubicBezTo>
                    <a:pt x="42604" y="285532"/>
                    <a:pt x="27856" y="279423"/>
                    <a:pt x="16982" y="268550"/>
                  </a:cubicBezTo>
                  <a:cubicBezTo>
                    <a:pt x="6109" y="257676"/>
                    <a:pt x="0" y="242928"/>
                    <a:pt x="0" y="227551"/>
                  </a:cubicBezTo>
                  <a:lnTo>
                    <a:pt x="0" y="57981"/>
                  </a:lnTo>
                  <a:cubicBezTo>
                    <a:pt x="0" y="42604"/>
                    <a:pt x="6109" y="27856"/>
                    <a:pt x="16982" y="16982"/>
                  </a:cubicBezTo>
                  <a:cubicBezTo>
                    <a:pt x="27856" y="6109"/>
                    <a:pt x="42604" y="0"/>
                    <a:pt x="57981" y="0"/>
                  </a:cubicBezTo>
                  <a:close/>
                </a:path>
              </a:pathLst>
            </a:custGeom>
            <a:solidFill>
              <a:srgbClr val="38b6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" name="TextBox 25"/>
            <p:cNvSpPr/>
            <p:nvPr/>
          </p:nvSpPr>
          <p:spPr>
            <a:xfrm>
              <a:off x="13492800" y="6292080"/>
              <a:ext cx="2269440" cy="1228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ts val="2639"/>
                </a:lnSpc>
                <a:buNone/>
              </a:pPr>
              <a:r>
                <a:rPr b="0" lang="en-US" sz="2000" spc="-100" strike="noStrike">
                  <a:solidFill>
                    <a:srgbClr val="000000"/>
                  </a:solidFill>
                  <a:latin typeface="Norwester"/>
                  <a:ea typeface="Norwester"/>
                </a:rPr>
                <a:t>NVME/TCP</a:t>
              </a:r>
              <a:endParaRPr b="0" lang="en-US" sz="2000" spc="-1" strike="noStrike">
                <a:latin typeface="Arial"/>
              </a:endParaRPr>
            </a:p>
            <a:p>
              <a:pPr algn="ctr">
                <a:lnSpc>
                  <a:spcPts val="2639"/>
                </a:lnSpc>
                <a:buNone/>
              </a:pPr>
              <a:r>
                <a:rPr b="0" lang="en-US" sz="2000" spc="-100" strike="noStrike">
                  <a:solidFill>
                    <a:srgbClr val="000000"/>
                  </a:solidFill>
                  <a:latin typeface="Norwester"/>
                  <a:ea typeface="Norwester"/>
                </a:rPr>
                <a:t>2019–2021</a:t>
              </a:r>
              <a:endParaRPr b="0" lang="en-US" sz="2000" spc="-1" strike="noStrike">
                <a:latin typeface="Arial"/>
              </a:endParaRPr>
            </a:p>
          </p:txBody>
        </p:sp>
      </p:grpSp>
      <p:sp>
        <p:nvSpPr>
          <p:cNvPr id="82" name="TextBox 26"/>
          <p:cNvSpPr/>
          <p:nvPr/>
        </p:nvSpPr>
        <p:spPr>
          <a:xfrm>
            <a:off x="4354920" y="6960240"/>
            <a:ext cx="1996920" cy="80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2112"/>
              </a:lnSpc>
              <a:buNone/>
            </a:pPr>
            <a:r>
              <a:rPr b="0" lang="en-US" sz="1600" spc="-80" strike="noStrike">
                <a:solidFill>
                  <a:srgbClr val="ffffff"/>
                </a:solidFill>
                <a:latin typeface="Canva Sans"/>
                <a:ea typeface="Canva Sans"/>
              </a:rPr>
              <a:t>Flash-based drives replacing HDDs for speed and durability.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83" name="TextBox 27"/>
          <p:cNvSpPr/>
          <p:nvPr/>
        </p:nvSpPr>
        <p:spPr>
          <a:xfrm>
            <a:off x="1814040" y="8377560"/>
            <a:ext cx="1842840" cy="107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2112"/>
              </a:lnSpc>
              <a:buNone/>
            </a:pPr>
            <a:r>
              <a:rPr b="0" lang="en-US" sz="1600" spc="-80" strike="noStrike">
                <a:solidFill>
                  <a:srgbClr val="ffffff"/>
                </a:solidFill>
                <a:latin typeface="Canva Sans"/>
                <a:ea typeface="Canva Sans"/>
              </a:rPr>
              <a:t>Magnetic spinning disks dominant for decades in servers and PCs.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84" name="TextBox 28"/>
          <p:cNvSpPr/>
          <p:nvPr/>
        </p:nvSpPr>
        <p:spPr>
          <a:xfrm>
            <a:off x="7549560" y="8294760"/>
            <a:ext cx="2391480" cy="107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2112"/>
              </a:lnSpc>
              <a:buNone/>
            </a:pPr>
            <a:r>
              <a:rPr b="0" lang="en-US" sz="1600" spc="-80" strike="noStrike">
                <a:solidFill>
                  <a:srgbClr val="ffffff"/>
                </a:solidFill>
                <a:latin typeface="Canva Sans"/>
                <a:ea typeface="Canva Sans"/>
              </a:rPr>
              <a:t>Protocol designed for SSDs over PCIe.</a:t>
            </a:r>
            <a:endParaRPr b="0" lang="en-US" sz="1600" spc="-1" strike="noStrike">
              <a:latin typeface="Arial"/>
            </a:endParaRPr>
          </a:p>
          <a:p>
            <a:pPr>
              <a:lnSpc>
                <a:spcPts val="2112"/>
              </a:lnSpc>
              <a:buNone/>
            </a:pPr>
            <a:r>
              <a:rPr b="0" lang="en-US" sz="1600" spc="-80" strike="noStrike">
                <a:solidFill>
                  <a:srgbClr val="ffffff"/>
                </a:solidFill>
                <a:latin typeface="Canva Sans"/>
                <a:ea typeface="Canva Sans"/>
              </a:rPr>
              <a:t>Removes SATA bottleneck.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85" name="TextBox 29"/>
          <p:cNvSpPr/>
          <p:nvPr/>
        </p:nvSpPr>
        <p:spPr>
          <a:xfrm>
            <a:off x="10713960" y="6787440"/>
            <a:ext cx="1763640" cy="107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2112"/>
              </a:lnSpc>
              <a:buNone/>
            </a:pPr>
            <a:r>
              <a:rPr b="0" lang="en-US" sz="1600" spc="-80" strike="noStrike">
                <a:solidFill>
                  <a:srgbClr val="ffffff"/>
                </a:solidFill>
                <a:latin typeface="Canva Sans"/>
                <a:ea typeface="Canva Sans"/>
              </a:rPr>
              <a:t>Extends NVMe over network fabrics like RDMA and Fibre Channel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86" name="TextBox 30"/>
          <p:cNvSpPr/>
          <p:nvPr/>
        </p:nvSpPr>
        <p:spPr>
          <a:xfrm>
            <a:off x="13583520" y="8294760"/>
            <a:ext cx="2088360" cy="107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2112"/>
              </a:lnSpc>
              <a:buNone/>
            </a:pPr>
            <a:r>
              <a:rPr b="0" lang="en-US" sz="1600" spc="-80" strike="noStrike">
                <a:solidFill>
                  <a:srgbClr val="ffffff"/>
                </a:solidFill>
                <a:latin typeface="Canva Sans"/>
                <a:ea typeface="Canva Sans"/>
              </a:rPr>
              <a:t>Enables NVMe over standard TCP/IP networks — no special hardware needed.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87" name="AutoShape 31"/>
          <p:cNvSpPr/>
          <p:nvPr/>
        </p:nvSpPr>
        <p:spPr>
          <a:xfrm>
            <a:off x="2710080" y="7296840"/>
            <a:ext cx="25560" cy="744120"/>
          </a:xfrm>
          <a:prstGeom prst="line">
            <a:avLst/>
          </a:prstGeom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AutoShape 32"/>
          <p:cNvSpPr/>
          <p:nvPr/>
        </p:nvSpPr>
        <p:spPr>
          <a:xfrm flipV="1">
            <a:off x="5218560" y="8254800"/>
            <a:ext cx="134640" cy="434160"/>
          </a:xfrm>
          <a:prstGeom prst="line">
            <a:avLst/>
          </a:prstGeom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AutoShape 33"/>
          <p:cNvSpPr/>
          <p:nvPr/>
        </p:nvSpPr>
        <p:spPr>
          <a:xfrm flipH="1" flipV="1">
            <a:off x="8431560" y="7421760"/>
            <a:ext cx="99360" cy="582480"/>
          </a:xfrm>
          <a:prstGeom prst="line">
            <a:avLst/>
          </a:prstGeom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AutoShape 34"/>
          <p:cNvSpPr/>
          <p:nvPr/>
        </p:nvSpPr>
        <p:spPr>
          <a:xfrm flipH="1">
            <a:off x="11525400" y="8156520"/>
            <a:ext cx="70200" cy="449280"/>
          </a:xfrm>
          <a:prstGeom prst="line">
            <a:avLst/>
          </a:prstGeom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AutoShape 35"/>
          <p:cNvSpPr/>
          <p:nvPr/>
        </p:nvSpPr>
        <p:spPr>
          <a:xfrm flipH="1">
            <a:off x="14627520" y="7492680"/>
            <a:ext cx="138960" cy="511560"/>
          </a:xfrm>
          <a:prstGeom prst="line">
            <a:avLst/>
          </a:prstGeom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2" name="Group 36"/>
          <p:cNvGrpSpPr/>
          <p:nvPr/>
        </p:nvGrpSpPr>
        <p:grpSpPr>
          <a:xfrm>
            <a:off x="16529400" y="8792280"/>
            <a:ext cx="993240" cy="993240"/>
            <a:chOff x="16529400" y="8792280"/>
            <a:chExt cx="993240" cy="993240"/>
          </a:xfrm>
        </p:grpSpPr>
        <p:sp>
          <p:nvSpPr>
            <p:cNvPr id="93" name="Freeform 37"/>
            <p:cNvSpPr/>
            <p:nvPr/>
          </p:nvSpPr>
          <p:spPr>
            <a:xfrm>
              <a:off x="16529400" y="8792280"/>
              <a:ext cx="993240" cy="993240"/>
            </a:xfrm>
            <a:custGeom>
              <a:avLst/>
              <a:gdLst/>
              <a:ah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5da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" name="TextBox 38"/>
            <p:cNvSpPr/>
            <p:nvPr/>
          </p:nvSpPr>
          <p:spPr>
            <a:xfrm>
              <a:off x="16622640" y="8838720"/>
              <a:ext cx="807120" cy="853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ts val="3013"/>
                </a:lnSpc>
                <a:buNone/>
              </a:pPr>
              <a:r>
                <a:rPr b="0" lang="en-US" sz="2280" spc="-111" strike="noStrike">
                  <a:solidFill>
                    <a:srgbClr val="ffffff"/>
                  </a:solidFill>
                  <a:latin typeface="Norwester"/>
                  <a:ea typeface="Norwester"/>
                </a:rPr>
                <a:t>2</a:t>
              </a:r>
              <a:endParaRPr b="0" lang="en-US" sz="228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Freeform 2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Freeform 3"/>
          <p:cNvSpPr/>
          <p:nvPr/>
        </p:nvSpPr>
        <p:spPr>
          <a:xfrm flipV="1" rot="16200000">
            <a:off x="9092160" y="7398360"/>
            <a:ext cx="3247200" cy="471960"/>
          </a:xfrm>
          <a:custGeom>
            <a:avLst/>
            <a:gdLst/>
            <a:ahLst/>
            <a:rect l="l" t="t" r="r" b="b"/>
            <a:pathLst>
              <a:path w="3247475" h="472360">
                <a:moveTo>
                  <a:pt x="0" y="472360"/>
                </a:moveTo>
                <a:lnTo>
                  <a:pt x="3247475" y="472360"/>
                </a:lnTo>
                <a:lnTo>
                  <a:pt x="3247475" y="0"/>
                </a:lnTo>
                <a:lnTo>
                  <a:pt x="0" y="0"/>
                </a:lnTo>
                <a:lnTo>
                  <a:pt x="0" y="47236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7" name="Group 4"/>
          <p:cNvGrpSpPr/>
          <p:nvPr/>
        </p:nvGrpSpPr>
        <p:grpSpPr>
          <a:xfrm>
            <a:off x="2318760" y="3926880"/>
            <a:ext cx="5595840" cy="2288160"/>
            <a:chOff x="2318760" y="3926880"/>
            <a:chExt cx="5595840" cy="2288160"/>
          </a:xfrm>
        </p:grpSpPr>
        <p:sp>
          <p:nvSpPr>
            <p:cNvPr id="98" name="Freeform 5"/>
            <p:cNvSpPr/>
            <p:nvPr/>
          </p:nvSpPr>
          <p:spPr>
            <a:xfrm>
              <a:off x="2318760" y="4071600"/>
              <a:ext cx="5595840" cy="2143440"/>
            </a:xfrm>
            <a:custGeom>
              <a:avLst/>
              <a:gdLst/>
              <a:ahLst/>
              <a:rect l="l" t="t" r="r" b="b"/>
              <a:pathLst>
                <a:path w="1473913" h="564580">
                  <a:moveTo>
                    <a:pt x="23518" y="0"/>
                  </a:moveTo>
                  <a:lnTo>
                    <a:pt x="1450395" y="0"/>
                  </a:lnTo>
                  <a:cubicBezTo>
                    <a:pt x="1456632" y="0"/>
                    <a:pt x="1462614" y="2478"/>
                    <a:pt x="1467025" y="6888"/>
                  </a:cubicBezTo>
                  <a:cubicBezTo>
                    <a:pt x="1471435" y="11299"/>
                    <a:pt x="1473913" y="17281"/>
                    <a:pt x="1473913" y="23518"/>
                  </a:cubicBezTo>
                  <a:lnTo>
                    <a:pt x="1473913" y="541062"/>
                  </a:lnTo>
                  <a:cubicBezTo>
                    <a:pt x="1473913" y="547300"/>
                    <a:pt x="1471435" y="553282"/>
                    <a:pt x="1467025" y="557692"/>
                  </a:cubicBezTo>
                  <a:cubicBezTo>
                    <a:pt x="1462614" y="562103"/>
                    <a:pt x="1456632" y="564580"/>
                    <a:pt x="1450395" y="564580"/>
                  </a:cubicBezTo>
                  <a:lnTo>
                    <a:pt x="23518" y="564580"/>
                  </a:lnTo>
                  <a:cubicBezTo>
                    <a:pt x="17281" y="564580"/>
                    <a:pt x="11299" y="562103"/>
                    <a:pt x="6888" y="557692"/>
                  </a:cubicBezTo>
                  <a:cubicBezTo>
                    <a:pt x="2478" y="553282"/>
                    <a:pt x="0" y="547300"/>
                    <a:pt x="0" y="541062"/>
                  </a:cubicBezTo>
                  <a:lnTo>
                    <a:pt x="0" y="23518"/>
                  </a:lnTo>
                  <a:cubicBezTo>
                    <a:pt x="0" y="17281"/>
                    <a:pt x="2478" y="11299"/>
                    <a:pt x="6888" y="6888"/>
                  </a:cubicBezTo>
                  <a:cubicBezTo>
                    <a:pt x="11299" y="2478"/>
                    <a:pt x="17281" y="0"/>
                    <a:pt x="23518" y="0"/>
                  </a:cubicBezTo>
                  <a:close/>
                </a:path>
              </a:pathLst>
            </a:custGeom>
            <a:solidFill>
              <a:srgbClr val="2e569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" name="TextBox 6"/>
            <p:cNvSpPr/>
            <p:nvPr/>
          </p:nvSpPr>
          <p:spPr>
            <a:xfrm>
              <a:off x="2318760" y="3926880"/>
              <a:ext cx="5595840" cy="2287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00" name="Group 7"/>
          <p:cNvGrpSpPr/>
          <p:nvPr/>
        </p:nvGrpSpPr>
        <p:grpSpPr>
          <a:xfrm>
            <a:off x="2318760" y="4844160"/>
            <a:ext cx="5595840" cy="1622880"/>
            <a:chOff x="2318760" y="4844160"/>
            <a:chExt cx="5595840" cy="1622880"/>
          </a:xfrm>
        </p:grpSpPr>
        <p:sp>
          <p:nvSpPr>
            <p:cNvPr id="101" name="Freeform 8"/>
            <p:cNvSpPr/>
            <p:nvPr/>
          </p:nvSpPr>
          <p:spPr>
            <a:xfrm>
              <a:off x="2318760" y="4952520"/>
              <a:ext cx="5595840" cy="1514160"/>
            </a:xfrm>
            <a:custGeom>
              <a:avLst/>
              <a:gdLst/>
              <a:ahLst/>
              <a:rect l="l" t="t" r="r" b="b"/>
              <a:pathLst>
                <a:path w="1473913" h="398927">
                  <a:moveTo>
                    <a:pt x="0" y="0"/>
                  </a:moveTo>
                  <a:lnTo>
                    <a:pt x="1473913" y="0"/>
                  </a:lnTo>
                  <a:lnTo>
                    <a:pt x="1473913" y="398927"/>
                  </a:lnTo>
                  <a:lnTo>
                    <a:pt x="0" y="398927"/>
                  </a:lnTo>
                  <a:close/>
                </a:path>
              </a:pathLst>
            </a:custGeom>
            <a:solidFill>
              <a:srgbClr val="5454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" name="TextBox 9"/>
            <p:cNvSpPr/>
            <p:nvPr/>
          </p:nvSpPr>
          <p:spPr>
            <a:xfrm>
              <a:off x="2318760" y="4844160"/>
              <a:ext cx="5595840" cy="1622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lvl="1" marL="345600" indent="-172800">
                <a:lnSpc>
                  <a:spcPts val="2112"/>
                </a:lnSpc>
                <a:buClr>
                  <a:srgbClr val="ffffff"/>
                </a:buClr>
                <a:buFont typeface="Arial"/>
                <a:buChar char="•"/>
              </a:pPr>
              <a:r>
                <a:rPr b="0" lang="en-US" sz="1600" spc="-80" strike="noStrike">
                  <a:solidFill>
                    <a:srgbClr val="ffffff"/>
                  </a:solidFill>
                  <a:latin typeface="Norwester"/>
                  <a:ea typeface="Norwester"/>
                </a:rPr>
                <a:t>IT IS A STORAGE PROTOCOL DESIGNED FOR SSDS CONNECTED DIRECTLY VIA PCIE.</a:t>
              </a:r>
              <a:endParaRPr b="0" lang="en-US" sz="1600" spc="-1" strike="noStrike">
                <a:latin typeface="Arial"/>
              </a:endParaRPr>
            </a:p>
            <a:p>
              <a:pPr lvl="1" marL="345600" indent="-172800">
                <a:lnSpc>
                  <a:spcPts val="2112"/>
                </a:lnSpc>
                <a:buClr>
                  <a:srgbClr val="ffffff"/>
                </a:buClr>
                <a:buFont typeface="Arial"/>
                <a:buChar char="•"/>
              </a:pPr>
              <a:r>
                <a:rPr b="0" lang="en-US" sz="1600" spc="-80" strike="noStrike">
                  <a:solidFill>
                    <a:srgbClr val="ffffff"/>
                  </a:solidFill>
                  <a:latin typeface="Norwester"/>
                  <a:ea typeface="Norwester"/>
                </a:rPr>
                <a:t>IT REPLACES OLDER PROTOCOLS (AHCI, SATA) TO REDUCE LATENCY AND MAXIMIZE PARALLEL I/O (UP TO 64,000 QUEUES).</a:t>
              </a:r>
              <a:endParaRPr b="0" lang="en-US" sz="1600" spc="-1" strike="noStrike">
                <a:latin typeface="Arial"/>
              </a:endParaRPr>
            </a:p>
          </p:txBody>
        </p:sp>
      </p:grpSp>
      <p:grpSp>
        <p:nvGrpSpPr>
          <p:cNvPr id="103" name="Group 10"/>
          <p:cNvGrpSpPr/>
          <p:nvPr/>
        </p:nvGrpSpPr>
        <p:grpSpPr>
          <a:xfrm>
            <a:off x="10130760" y="3926880"/>
            <a:ext cx="5595840" cy="2288160"/>
            <a:chOff x="10130760" y="3926880"/>
            <a:chExt cx="5595840" cy="2288160"/>
          </a:xfrm>
        </p:grpSpPr>
        <p:sp>
          <p:nvSpPr>
            <p:cNvPr id="104" name="Freeform 11"/>
            <p:cNvSpPr/>
            <p:nvPr/>
          </p:nvSpPr>
          <p:spPr>
            <a:xfrm>
              <a:off x="10130760" y="4071600"/>
              <a:ext cx="5595840" cy="2143440"/>
            </a:xfrm>
            <a:custGeom>
              <a:avLst/>
              <a:gdLst/>
              <a:ahLst/>
              <a:rect l="l" t="t" r="r" b="b"/>
              <a:pathLst>
                <a:path w="1473913" h="564580">
                  <a:moveTo>
                    <a:pt x="23518" y="0"/>
                  </a:moveTo>
                  <a:lnTo>
                    <a:pt x="1450395" y="0"/>
                  </a:lnTo>
                  <a:cubicBezTo>
                    <a:pt x="1456632" y="0"/>
                    <a:pt x="1462614" y="2478"/>
                    <a:pt x="1467025" y="6888"/>
                  </a:cubicBezTo>
                  <a:cubicBezTo>
                    <a:pt x="1471435" y="11299"/>
                    <a:pt x="1473913" y="17281"/>
                    <a:pt x="1473913" y="23518"/>
                  </a:cubicBezTo>
                  <a:lnTo>
                    <a:pt x="1473913" y="541062"/>
                  </a:lnTo>
                  <a:cubicBezTo>
                    <a:pt x="1473913" y="547300"/>
                    <a:pt x="1471435" y="553282"/>
                    <a:pt x="1467025" y="557692"/>
                  </a:cubicBezTo>
                  <a:cubicBezTo>
                    <a:pt x="1462614" y="562103"/>
                    <a:pt x="1456632" y="564580"/>
                    <a:pt x="1450395" y="564580"/>
                  </a:cubicBezTo>
                  <a:lnTo>
                    <a:pt x="23518" y="564580"/>
                  </a:lnTo>
                  <a:cubicBezTo>
                    <a:pt x="17281" y="564580"/>
                    <a:pt x="11299" y="562103"/>
                    <a:pt x="6888" y="557692"/>
                  </a:cubicBezTo>
                  <a:cubicBezTo>
                    <a:pt x="2478" y="553282"/>
                    <a:pt x="0" y="547300"/>
                    <a:pt x="0" y="541062"/>
                  </a:cubicBezTo>
                  <a:lnTo>
                    <a:pt x="0" y="23518"/>
                  </a:lnTo>
                  <a:cubicBezTo>
                    <a:pt x="0" y="17281"/>
                    <a:pt x="2478" y="11299"/>
                    <a:pt x="6888" y="6888"/>
                  </a:cubicBezTo>
                  <a:cubicBezTo>
                    <a:pt x="11299" y="2478"/>
                    <a:pt x="17281" y="0"/>
                    <a:pt x="23518" y="0"/>
                  </a:cubicBezTo>
                  <a:close/>
                </a:path>
              </a:pathLst>
            </a:custGeom>
            <a:solidFill>
              <a:srgbClr val="2e569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" name="TextBox 12"/>
            <p:cNvSpPr/>
            <p:nvPr/>
          </p:nvSpPr>
          <p:spPr>
            <a:xfrm>
              <a:off x="10130760" y="3926880"/>
              <a:ext cx="5595840" cy="2287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06" name="Group 13"/>
          <p:cNvGrpSpPr/>
          <p:nvPr/>
        </p:nvGrpSpPr>
        <p:grpSpPr>
          <a:xfrm>
            <a:off x="10130760" y="4916160"/>
            <a:ext cx="5595840" cy="1622880"/>
            <a:chOff x="10130760" y="4916160"/>
            <a:chExt cx="5595840" cy="1622880"/>
          </a:xfrm>
        </p:grpSpPr>
        <p:sp>
          <p:nvSpPr>
            <p:cNvPr id="107" name="Freeform 14"/>
            <p:cNvSpPr/>
            <p:nvPr/>
          </p:nvSpPr>
          <p:spPr>
            <a:xfrm>
              <a:off x="10130760" y="5024520"/>
              <a:ext cx="5595840" cy="1514160"/>
            </a:xfrm>
            <a:custGeom>
              <a:avLst/>
              <a:gdLst/>
              <a:ahLst/>
              <a:rect l="l" t="t" r="r" b="b"/>
              <a:pathLst>
                <a:path w="1473913" h="398927">
                  <a:moveTo>
                    <a:pt x="0" y="0"/>
                  </a:moveTo>
                  <a:lnTo>
                    <a:pt x="1473913" y="0"/>
                  </a:lnTo>
                  <a:lnTo>
                    <a:pt x="1473913" y="398927"/>
                  </a:lnTo>
                  <a:lnTo>
                    <a:pt x="0" y="398927"/>
                  </a:lnTo>
                  <a:close/>
                </a:path>
              </a:pathLst>
            </a:custGeom>
            <a:solidFill>
              <a:srgbClr val="54545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" name="TextBox 15"/>
            <p:cNvSpPr/>
            <p:nvPr/>
          </p:nvSpPr>
          <p:spPr>
            <a:xfrm>
              <a:off x="10130760" y="4916160"/>
              <a:ext cx="5595840" cy="1622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lvl="1" marL="345600" indent="-172800">
                <a:lnSpc>
                  <a:spcPts val="2112"/>
                </a:lnSpc>
                <a:buClr>
                  <a:srgbClr val="ffffff"/>
                </a:buClr>
                <a:buFont typeface="Arial"/>
                <a:buChar char="•"/>
              </a:pPr>
              <a:r>
                <a:rPr b="0" lang="en-US" sz="1600" spc="-80" strike="noStrike">
                  <a:solidFill>
                    <a:srgbClr val="ffffff"/>
                  </a:solidFill>
                  <a:latin typeface="Norwester"/>
                  <a:ea typeface="Norwester"/>
                </a:rPr>
                <a:t>EXTENDS NVME COMMANDS BEYOND A LOCAL PCIE BUS TO A NETWORK (“FABRIC”).</a:t>
              </a:r>
              <a:endParaRPr b="0" lang="en-US" sz="1600" spc="-1" strike="noStrike">
                <a:latin typeface="Arial"/>
              </a:endParaRPr>
            </a:p>
            <a:p>
              <a:pPr lvl="1" marL="345600" indent="-172800">
                <a:lnSpc>
                  <a:spcPts val="2112"/>
                </a:lnSpc>
                <a:buClr>
                  <a:srgbClr val="ffffff"/>
                </a:buClr>
                <a:buFont typeface="Arial"/>
                <a:buChar char="•"/>
              </a:pPr>
              <a:r>
                <a:rPr b="0" lang="en-US" sz="1600" spc="-80" strike="noStrike">
                  <a:solidFill>
                    <a:srgbClr val="ffffff"/>
                  </a:solidFill>
                  <a:latin typeface="Norwester"/>
                  <a:ea typeface="Norwester"/>
                </a:rPr>
                <a:t>DIFFERENT “FABRICS” CAN BE USED: RDMA (ROCE/IWARP), FIBRE CHANNEL (FC-NVME), OR TCP.</a:t>
              </a:r>
              <a:endParaRPr b="0" lang="en-US" sz="1600" spc="-1" strike="noStrike">
                <a:latin typeface="Arial"/>
              </a:endParaRPr>
            </a:p>
            <a:p>
              <a:pPr lvl="1" marL="345600" indent="-172800">
                <a:lnSpc>
                  <a:spcPts val="2112"/>
                </a:lnSpc>
                <a:buClr>
                  <a:srgbClr val="ffffff"/>
                </a:buClr>
                <a:buFont typeface="Arial"/>
                <a:buChar char="•"/>
              </a:pPr>
              <a:r>
                <a:rPr b="0" lang="en-US" sz="1600" spc="-80" strike="noStrike">
                  <a:solidFill>
                    <a:srgbClr val="ffffff"/>
                  </a:solidFill>
                  <a:latin typeface="Norwester"/>
                  <a:ea typeface="Norwester"/>
                </a:rPr>
                <a:t>MAKE REMOTE NVME DRIVES FEEL LOCAL TO THE HOST.</a:t>
              </a:r>
              <a:endParaRPr b="0" lang="en-US" sz="1600" spc="-1" strike="noStrike">
                <a:latin typeface="Arial"/>
              </a:endParaRPr>
            </a:p>
          </p:txBody>
        </p:sp>
      </p:grpSp>
      <p:sp>
        <p:nvSpPr>
          <p:cNvPr id="109" name="Freeform 16"/>
          <p:cNvSpPr/>
          <p:nvPr/>
        </p:nvSpPr>
        <p:spPr>
          <a:xfrm>
            <a:off x="2318760" y="6653520"/>
            <a:ext cx="5595840" cy="2843640"/>
          </a:xfrm>
          <a:custGeom>
            <a:avLst/>
            <a:gdLst/>
            <a:ahLst/>
            <a:rect l="l" t="t" r="r" b="b"/>
            <a:pathLst>
              <a:path w="5596263" h="2844069">
                <a:moveTo>
                  <a:pt x="0" y="0"/>
                </a:moveTo>
                <a:lnTo>
                  <a:pt x="5596263" y="0"/>
                </a:lnTo>
                <a:lnTo>
                  <a:pt x="5596263" y="2844068"/>
                </a:lnTo>
                <a:lnTo>
                  <a:pt x="0" y="284406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Freeform 17"/>
          <p:cNvSpPr/>
          <p:nvPr/>
        </p:nvSpPr>
        <p:spPr>
          <a:xfrm>
            <a:off x="10130760" y="6653520"/>
            <a:ext cx="5595840" cy="2902680"/>
          </a:xfrm>
          <a:custGeom>
            <a:avLst/>
            <a:gdLst/>
            <a:ahLst/>
            <a:rect l="l" t="t" r="r" b="b"/>
            <a:pathLst>
              <a:path w="5596263" h="2903061">
                <a:moveTo>
                  <a:pt x="0" y="0"/>
                </a:moveTo>
                <a:lnTo>
                  <a:pt x="5596263" y="0"/>
                </a:lnTo>
                <a:lnTo>
                  <a:pt x="5596263" y="2903061"/>
                </a:lnTo>
                <a:lnTo>
                  <a:pt x="0" y="290306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TextBox 18"/>
          <p:cNvSpPr/>
          <p:nvPr/>
        </p:nvSpPr>
        <p:spPr>
          <a:xfrm>
            <a:off x="1041120" y="1222560"/>
            <a:ext cx="11989080" cy="201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5840"/>
              </a:lnSpc>
              <a:buNone/>
            </a:pPr>
            <a:r>
              <a:rPr b="0" lang="en-US" sz="12000" spc="-588" strike="noStrike">
                <a:solidFill>
                  <a:srgbClr val="38b6ff"/>
                </a:solidFill>
                <a:latin typeface="Norwester"/>
                <a:ea typeface="Norwester"/>
              </a:rPr>
              <a:t>BACKGROUND</a:t>
            </a:r>
            <a:endParaRPr b="0" lang="en-US" sz="12000" spc="-1" strike="noStrike">
              <a:latin typeface="Arial"/>
            </a:endParaRPr>
          </a:p>
        </p:txBody>
      </p:sp>
      <p:sp>
        <p:nvSpPr>
          <p:cNvPr id="112" name="TextBox 19"/>
          <p:cNvSpPr/>
          <p:nvPr/>
        </p:nvSpPr>
        <p:spPr>
          <a:xfrm>
            <a:off x="1041120" y="990720"/>
            <a:ext cx="1794600" cy="76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013"/>
              </a:lnSpc>
              <a:buNone/>
            </a:pPr>
            <a:r>
              <a:rPr b="0" lang="en-US" sz="2280" spc="-111" strike="noStrike">
                <a:solidFill>
                  <a:srgbClr val="ffffff"/>
                </a:solidFill>
                <a:latin typeface="Norwester"/>
                <a:ea typeface="Norwester"/>
              </a:rPr>
              <a:t>ITMO UNIVERSITY</a:t>
            </a:r>
            <a:endParaRPr b="0" lang="en-US" sz="2280" spc="-1" strike="noStrike">
              <a:latin typeface="Arial"/>
            </a:endParaRPr>
          </a:p>
        </p:txBody>
      </p:sp>
      <p:sp>
        <p:nvSpPr>
          <p:cNvPr id="113" name="TextBox 20"/>
          <p:cNvSpPr/>
          <p:nvPr/>
        </p:nvSpPr>
        <p:spPr>
          <a:xfrm>
            <a:off x="1041120" y="3132000"/>
            <a:ext cx="7417080" cy="50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960"/>
              </a:lnSpc>
              <a:buNone/>
            </a:pPr>
            <a:r>
              <a:rPr b="0" lang="en-US" sz="3000" spc="-148" strike="noStrike">
                <a:solidFill>
                  <a:srgbClr val="ffffff"/>
                </a:solidFill>
                <a:latin typeface="Norwester"/>
                <a:ea typeface="Norwester"/>
              </a:rPr>
              <a:t>FROM NVME TO NVME-OVER-FABRICS</a:t>
            </a:r>
            <a:endParaRPr b="0" lang="en-US" sz="3000" spc="-1" strike="noStrike">
              <a:latin typeface="Arial"/>
            </a:endParaRPr>
          </a:p>
        </p:txBody>
      </p:sp>
      <p:sp>
        <p:nvSpPr>
          <p:cNvPr id="114" name="TextBox 21"/>
          <p:cNvSpPr/>
          <p:nvPr/>
        </p:nvSpPr>
        <p:spPr>
          <a:xfrm>
            <a:off x="2340360" y="4087800"/>
            <a:ext cx="5574240" cy="83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300"/>
              </a:lnSpc>
              <a:buNone/>
            </a:pPr>
            <a:r>
              <a:rPr b="0" lang="en-US" sz="2500" spc="-123" strike="noStrike">
                <a:solidFill>
                  <a:srgbClr val="ffffff"/>
                </a:solidFill>
                <a:latin typeface="Norwester"/>
                <a:ea typeface="Norwester"/>
              </a:rPr>
              <a:t>NVME (NON-VOLATILE MEMORY EXPRESS)</a:t>
            </a:r>
            <a:endParaRPr b="0" lang="en-US" sz="2500" spc="-1" strike="noStrike">
              <a:latin typeface="Arial"/>
            </a:endParaRPr>
          </a:p>
        </p:txBody>
      </p:sp>
      <p:sp>
        <p:nvSpPr>
          <p:cNvPr id="115" name="TextBox 22"/>
          <p:cNvSpPr/>
          <p:nvPr/>
        </p:nvSpPr>
        <p:spPr>
          <a:xfrm>
            <a:off x="11048760" y="4087800"/>
            <a:ext cx="3539520" cy="83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300"/>
              </a:lnSpc>
              <a:buNone/>
            </a:pPr>
            <a:r>
              <a:rPr b="0" lang="en-US" sz="2500" spc="-123" strike="noStrike">
                <a:solidFill>
                  <a:srgbClr val="ffffff"/>
                </a:solidFill>
                <a:latin typeface="Norwester"/>
                <a:ea typeface="Norwester"/>
              </a:rPr>
              <a:t>NVME-OVER-FABRICS (NVME-OF)</a:t>
            </a:r>
            <a:endParaRPr b="0" lang="en-US" sz="2500" spc="-1" strike="noStrike">
              <a:latin typeface="Arial"/>
            </a:endParaRPr>
          </a:p>
        </p:txBody>
      </p:sp>
      <p:grpSp>
        <p:nvGrpSpPr>
          <p:cNvPr id="116" name="Group 23"/>
          <p:cNvGrpSpPr/>
          <p:nvPr/>
        </p:nvGrpSpPr>
        <p:grpSpPr>
          <a:xfrm>
            <a:off x="16265520" y="8761320"/>
            <a:ext cx="993240" cy="993240"/>
            <a:chOff x="16265520" y="8761320"/>
            <a:chExt cx="993240" cy="993240"/>
          </a:xfrm>
        </p:grpSpPr>
        <p:sp>
          <p:nvSpPr>
            <p:cNvPr id="117" name="Freeform 24"/>
            <p:cNvSpPr/>
            <p:nvPr/>
          </p:nvSpPr>
          <p:spPr>
            <a:xfrm>
              <a:off x="16265520" y="8761320"/>
              <a:ext cx="993240" cy="993240"/>
            </a:xfrm>
            <a:custGeom>
              <a:avLst/>
              <a:gdLst/>
              <a:ah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5da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" name="TextBox 25"/>
            <p:cNvSpPr/>
            <p:nvPr/>
          </p:nvSpPr>
          <p:spPr>
            <a:xfrm>
              <a:off x="16358760" y="8808120"/>
              <a:ext cx="807120" cy="853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ts val="3013"/>
                </a:lnSpc>
                <a:buNone/>
              </a:pPr>
              <a:r>
                <a:rPr b="0" lang="en-US" sz="2280" spc="-111" strike="noStrike">
                  <a:solidFill>
                    <a:srgbClr val="ffffff"/>
                  </a:solidFill>
                  <a:latin typeface="Norwester"/>
                  <a:ea typeface="Norwester"/>
                </a:rPr>
                <a:t>3</a:t>
              </a:r>
              <a:endParaRPr b="0" lang="en-US" sz="228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Freeform 2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20" name=""/>
          <p:cNvGraphicFramePr/>
          <p:nvPr/>
        </p:nvGraphicFramePr>
        <p:xfrm>
          <a:off x="4343400" y="4880520"/>
          <a:ext cx="8686800" cy="5863680"/>
        </p:xfrm>
        <a:graphic>
          <a:graphicData uri="http://schemas.openxmlformats.org/presentationml/2006/ole">
            <p:oleObj progId="Excel.Sheet.12" r:id="rId2" spid="">
              <p:embed/>
              <p:pic>
                <p:nvPicPr>
                  <p:cNvPr id="121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4343400" y="4880520"/>
                    <a:ext cx="8686800" cy="58636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2" name="TextBox 4"/>
          <p:cNvSpPr/>
          <p:nvPr/>
        </p:nvSpPr>
        <p:spPr>
          <a:xfrm>
            <a:off x="980280" y="1462320"/>
            <a:ext cx="14793120" cy="167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3198"/>
              </a:lnSpc>
              <a:buNone/>
            </a:pPr>
            <a:r>
              <a:rPr b="0" lang="en-US" sz="10000" spc="-491" strike="noStrike">
                <a:solidFill>
                  <a:srgbClr val="38b6ff"/>
                </a:solidFill>
                <a:latin typeface="Norwester"/>
                <a:ea typeface="Norwester"/>
              </a:rPr>
              <a:t>WHY NVME-OVER-TCP?</a:t>
            </a:r>
            <a:endParaRPr b="0" lang="en-US" sz="10000" spc="-1" strike="noStrike">
              <a:latin typeface="Arial"/>
            </a:endParaRPr>
          </a:p>
        </p:txBody>
      </p:sp>
      <p:sp>
        <p:nvSpPr>
          <p:cNvPr id="123" name="TextBox 5"/>
          <p:cNvSpPr/>
          <p:nvPr/>
        </p:nvSpPr>
        <p:spPr>
          <a:xfrm>
            <a:off x="1041120" y="990720"/>
            <a:ext cx="1794600" cy="76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013"/>
              </a:lnSpc>
              <a:buNone/>
            </a:pPr>
            <a:r>
              <a:rPr b="0" lang="en-US" sz="2280" spc="-111" strike="noStrike">
                <a:solidFill>
                  <a:srgbClr val="ffffff"/>
                </a:solidFill>
                <a:latin typeface="Norwester"/>
                <a:ea typeface="Norwester"/>
              </a:rPr>
              <a:t>ITMO UNIVERSITY</a:t>
            </a:r>
            <a:endParaRPr b="0" lang="en-US" sz="2280" spc="-1" strike="noStrike">
              <a:latin typeface="Arial"/>
            </a:endParaRPr>
          </a:p>
        </p:txBody>
      </p:sp>
      <p:sp>
        <p:nvSpPr>
          <p:cNvPr id="124" name="TextBox 6"/>
          <p:cNvSpPr/>
          <p:nvPr/>
        </p:nvSpPr>
        <p:spPr>
          <a:xfrm>
            <a:off x="1028880" y="3514680"/>
            <a:ext cx="13829400" cy="209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lvl="1" marL="539640" indent="-270000">
              <a:lnSpc>
                <a:spcPts val="3300"/>
              </a:lnSpc>
              <a:buClr>
                <a:srgbClr val="ffffff"/>
              </a:buClr>
              <a:buFont typeface="Arial"/>
              <a:buChar char="•"/>
            </a:pPr>
            <a:r>
              <a:rPr b="1" lang="en-US" sz="2500" spc="-123" strike="noStrike">
                <a:solidFill>
                  <a:srgbClr val="ffffff"/>
                </a:solidFill>
                <a:latin typeface="Canva Sans Bold"/>
                <a:ea typeface="Canva Sans Bold"/>
              </a:rPr>
              <a:t>RDMA and Fibre Channel are fast but require specialized hardware (HBA cards, lossless fabrics).</a:t>
            </a:r>
            <a:endParaRPr b="0" lang="en-US" sz="2500" spc="-1" strike="noStrike">
              <a:latin typeface="Arial"/>
            </a:endParaRPr>
          </a:p>
          <a:p>
            <a:pPr lvl="1" marL="539640" indent="-270000">
              <a:lnSpc>
                <a:spcPts val="3300"/>
              </a:lnSpc>
              <a:buClr>
                <a:srgbClr val="ffffff"/>
              </a:buClr>
              <a:buFont typeface="Arial"/>
              <a:buChar char="•"/>
            </a:pPr>
            <a:r>
              <a:rPr b="1" lang="en-US" sz="2500" spc="-123" strike="noStrike">
                <a:solidFill>
                  <a:srgbClr val="ffffff"/>
                </a:solidFill>
                <a:latin typeface="Canva Sans Bold"/>
                <a:ea typeface="Canva Sans Bold"/>
              </a:rPr>
              <a:t>TCP, on the other hand, runs everywhere and on any Ethernet network.</a:t>
            </a:r>
            <a:endParaRPr b="0" lang="en-US" sz="2500" spc="-1" strike="noStrike">
              <a:latin typeface="Arial"/>
            </a:endParaRPr>
          </a:p>
          <a:p>
            <a:pPr lvl="1" marL="539640" indent="-270000">
              <a:lnSpc>
                <a:spcPts val="3300"/>
              </a:lnSpc>
              <a:buClr>
                <a:srgbClr val="ffffff"/>
              </a:buClr>
              <a:buFont typeface="Arial"/>
              <a:buChar char="•"/>
            </a:pPr>
            <a:r>
              <a:rPr b="1" lang="en-US" sz="2500" spc="-123" strike="noStrike">
                <a:solidFill>
                  <a:srgbClr val="ffffff"/>
                </a:solidFill>
                <a:latin typeface="Canva Sans Bold"/>
                <a:ea typeface="Canva Sans Bold"/>
              </a:rPr>
              <a:t>NVMe/TCP doesn’t need special switches, drivers, or network types.</a:t>
            </a:r>
            <a:endParaRPr b="0" lang="en-US" sz="2500" spc="-1" strike="noStrike">
              <a:latin typeface="Arial"/>
            </a:endParaRPr>
          </a:p>
          <a:p>
            <a:pPr lvl="1" marL="539640" indent="-270000">
              <a:lnSpc>
                <a:spcPts val="3300"/>
              </a:lnSpc>
              <a:buClr>
                <a:srgbClr val="ffffff"/>
              </a:buClr>
              <a:buFont typeface="Arial"/>
              <a:buChar char="•"/>
            </a:pPr>
            <a:r>
              <a:rPr b="1" lang="en-US" sz="2500" spc="-123" strike="noStrike">
                <a:solidFill>
                  <a:srgbClr val="ffffff"/>
                </a:solidFill>
                <a:latin typeface="Canva Sans Bold"/>
                <a:ea typeface="Canva Sans Bold"/>
              </a:rPr>
              <a:t>It’s simple, flexible, and cost-effective while still delivering high performance.</a:t>
            </a:r>
            <a:endParaRPr b="0" lang="en-US" sz="2500" spc="-1" strike="noStrike">
              <a:latin typeface="Arial"/>
            </a:endParaRPr>
          </a:p>
        </p:txBody>
      </p:sp>
      <p:grpSp>
        <p:nvGrpSpPr>
          <p:cNvPr id="125" name="Group 7"/>
          <p:cNvGrpSpPr/>
          <p:nvPr/>
        </p:nvGrpSpPr>
        <p:grpSpPr>
          <a:xfrm>
            <a:off x="16093800" y="8162280"/>
            <a:ext cx="993240" cy="993240"/>
            <a:chOff x="16093800" y="8162280"/>
            <a:chExt cx="993240" cy="993240"/>
          </a:xfrm>
        </p:grpSpPr>
        <p:sp>
          <p:nvSpPr>
            <p:cNvPr id="126" name="Freeform 8"/>
            <p:cNvSpPr/>
            <p:nvPr/>
          </p:nvSpPr>
          <p:spPr>
            <a:xfrm>
              <a:off x="16093800" y="8162280"/>
              <a:ext cx="993240" cy="993240"/>
            </a:xfrm>
            <a:custGeom>
              <a:avLst/>
              <a:gdLst/>
              <a:ah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5da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" name="TextBox 9"/>
            <p:cNvSpPr/>
            <p:nvPr/>
          </p:nvSpPr>
          <p:spPr>
            <a:xfrm>
              <a:off x="16187040" y="8209080"/>
              <a:ext cx="807120" cy="853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ts val="3013"/>
                </a:lnSpc>
                <a:buNone/>
              </a:pPr>
              <a:r>
                <a:rPr b="0" lang="en-US" sz="2280" spc="-111" strike="noStrike">
                  <a:solidFill>
                    <a:srgbClr val="ffffff"/>
                  </a:solidFill>
                  <a:latin typeface="Norwester"/>
                  <a:ea typeface="Norwester"/>
                </a:rPr>
                <a:t>4</a:t>
              </a:r>
              <a:endParaRPr b="0" lang="en-US" sz="228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Freeform 2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Freeform 3"/>
          <p:cNvSpPr/>
          <p:nvPr/>
        </p:nvSpPr>
        <p:spPr>
          <a:xfrm>
            <a:off x="11038320" y="7051680"/>
            <a:ext cx="6220440" cy="3087720"/>
          </a:xfrm>
          <a:custGeom>
            <a:avLst/>
            <a:gdLst/>
            <a:ahLst/>
            <a:rect l="l" t="t" r="r" b="b"/>
            <a:pathLst>
              <a:path w="6220860" h="3087919">
                <a:moveTo>
                  <a:pt x="0" y="0"/>
                </a:moveTo>
                <a:lnTo>
                  <a:pt x="6220860" y="0"/>
                </a:lnTo>
                <a:lnTo>
                  <a:pt x="6220860" y="3087919"/>
                </a:lnTo>
                <a:lnTo>
                  <a:pt x="0" y="308791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30" name="Group 4"/>
          <p:cNvGrpSpPr/>
          <p:nvPr/>
        </p:nvGrpSpPr>
        <p:grpSpPr>
          <a:xfrm>
            <a:off x="1041120" y="8876520"/>
            <a:ext cx="993240" cy="993240"/>
            <a:chOff x="1041120" y="8876520"/>
            <a:chExt cx="993240" cy="993240"/>
          </a:xfrm>
        </p:grpSpPr>
        <p:sp>
          <p:nvSpPr>
            <p:cNvPr id="131" name="Freeform 5"/>
            <p:cNvSpPr/>
            <p:nvPr/>
          </p:nvSpPr>
          <p:spPr>
            <a:xfrm>
              <a:off x="1041120" y="8876520"/>
              <a:ext cx="993240" cy="993240"/>
            </a:xfrm>
            <a:custGeom>
              <a:avLst/>
              <a:gdLst/>
              <a:ah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5da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" name="TextBox 6"/>
            <p:cNvSpPr/>
            <p:nvPr/>
          </p:nvSpPr>
          <p:spPr>
            <a:xfrm>
              <a:off x="1134000" y="8923320"/>
              <a:ext cx="807120" cy="853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ts val="3013"/>
                </a:lnSpc>
                <a:buNone/>
              </a:pPr>
              <a:r>
                <a:rPr b="0" lang="en-US" sz="2280" spc="-111" strike="noStrike">
                  <a:solidFill>
                    <a:srgbClr val="ffffff"/>
                  </a:solidFill>
                  <a:latin typeface="Norwester"/>
                  <a:ea typeface="Norwester"/>
                </a:rPr>
                <a:t>5</a:t>
              </a:r>
              <a:endParaRPr b="0" lang="en-US" sz="2280" spc="-1" strike="noStrike">
                <a:latin typeface="Arial"/>
              </a:endParaRPr>
            </a:p>
          </p:txBody>
        </p:sp>
      </p:grpSp>
      <p:sp>
        <p:nvSpPr>
          <p:cNvPr id="133" name="TextBox 7"/>
          <p:cNvSpPr/>
          <p:nvPr/>
        </p:nvSpPr>
        <p:spPr>
          <a:xfrm>
            <a:off x="1022760" y="1270080"/>
            <a:ext cx="16122240" cy="134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0559"/>
              </a:lnSpc>
              <a:buNone/>
            </a:pPr>
            <a:r>
              <a:rPr b="0" lang="en-US" sz="8000" spc="-392" strike="noStrike">
                <a:solidFill>
                  <a:srgbClr val="38b6ff"/>
                </a:solidFill>
                <a:latin typeface="Norwester"/>
                <a:ea typeface="Norwester"/>
              </a:rPr>
              <a:t>NVME-OVER-TCP ARCHITECTURE</a:t>
            </a:r>
            <a:endParaRPr b="0" lang="en-US" sz="8000" spc="-1" strike="noStrike">
              <a:latin typeface="Arial"/>
            </a:endParaRPr>
          </a:p>
        </p:txBody>
      </p:sp>
      <p:sp>
        <p:nvSpPr>
          <p:cNvPr id="134" name="TextBox 8"/>
          <p:cNvSpPr/>
          <p:nvPr/>
        </p:nvSpPr>
        <p:spPr>
          <a:xfrm>
            <a:off x="1041120" y="990720"/>
            <a:ext cx="1794600" cy="76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013"/>
              </a:lnSpc>
              <a:buNone/>
            </a:pPr>
            <a:r>
              <a:rPr b="0" lang="en-US" sz="2280" spc="-111" strike="noStrike">
                <a:solidFill>
                  <a:srgbClr val="ffffff"/>
                </a:solidFill>
                <a:latin typeface="Norwester"/>
                <a:ea typeface="Norwester"/>
              </a:rPr>
              <a:t>ITMO UNIVERSITY</a:t>
            </a:r>
            <a:endParaRPr b="0" lang="en-US" sz="2280" spc="-1" strike="noStrike">
              <a:latin typeface="Arial"/>
            </a:endParaRPr>
          </a:p>
        </p:txBody>
      </p:sp>
      <p:sp>
        <p:nvSpPr>
          <p:cNvPr id="135" name="TextBox 9"/>
          <p:cNvSpPr/>
          <p:nvPr/>
        </p:nvSpPr>
        <p:spPr>
          <a:xfrm>
            <a:off x="1022760" y="2900160"/>
            <a:ext cx="7955640" cy="418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lvl="1" marL="490320" indent="-245160">
              <a:lnSpc>
                <a:spcPts val="2999"/>
              </a:lnSpc>
              <a:buClr>
                <a:srgbClr val="ffffff"/>
              </a:buClr>
              <a:buFont typeface="Arial"/>
              <a:buChar char="•"/>
            </a:pPr>
            <a:r>
              <a:rPr b="1" lang="en-US" sz="2270" spc="-111" strike="noStrike">
                <a:solidFill>
                  <a:srgbClr val="ffffff"/>
                </a:solidFill>
                <a:latin typeface="Canva Sans Bold"/>
                <a:ea typeface="Canva Sans Bold"/>
              </a:rPr>
              <a:t>Initiator</a:t>
            </a:r>
            <a:r>
              <a:rPr b="0" lang="en-US" sz="2270" spc="-111" strike="noStrike">
                <a:solidFill>
                  <a:srgbClr val="ffffff"/>
                </a:solidFill>
                <a:latin typeface="Canva Sans"/>
                <a:ea typeface="Canva Sans"/>
              </a:rPr>
              <a:t>: The host or client that sends NVMe commands (like a compute node).</a:t>
            </a:r>
            <a:endParaRPr b="0" lang="en-US" sz="2270" spc="-1" strike="noStrike">
              <a:latin typeface="Arial"/>
            </a:endParaRPr>
          </a:p>
          <a:p>
            <a:pPr lvl="1" marL="490320" indent="-245160">
              <a:lnSpc>
                <a:spcPts val="2999"/>
              </a:lnSpc>
              <a:buClr>
                <a:srgbClr val="ffffff"/>
              </a:buClr>
              <a:buFont typeface="Arial"/>
              <a:buChar char="•"/>
            </a:pPr>
            <a:r>
              <a:rPr b="1" lang="en-US" sz="2270" spc="-111" strike="noStrike">
                <a:solidFill>
                  <a:srgbClr val="ffffff"/>
                </a:solidFill>
                <a:latin typeface="Canva Sans Bold"/>
                <a:ea typeface="Canva Sans Bold"/>
              </a:rPr>
              <a:t>Target</a:t>
            </a:r>
            <a:r>
              <a:rPr b="0" lang="en-US" sz="2270" spc="-111" strike="noStrike">
                <a:solidFill>
                  <a:srgbClr val="ffffff"/>
                </a:solidFill>
                <a:latin typeface="Canva Sans"/>
                <a:ea typeface="Canva Sans"/>
              </a:rPr>
              <a:t>: The remote storage system exposing NVMe namespaces (logical drives).</a:t>
            </a:r>
            <a:endParaRPr b="0" lang="en-US" sz="2270" spc="-1" strike="noStrike">
              <a:latin typeface="Arial"/>
            </a:endParaRPr>
          </a:p>
          <a:p>
            <a:pPr lvl="1" marL="490320" indent="-245160">
              <a:lnSpc>
                <a:spcPts val="2999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2270" spc="-111" strike="noStrike">
                <a:solidFill>
                  <a:srgbClr val="ffffff"/>
                </a:solidFill>
                <a:latin typeface="Canva Sans"/>
                <a:ea typeface="Canva Sans"/>
              </a:rPr>
              <a:t>NVMe commands and responses are encapsulated in TCP segments.</a:t>
            </a:r>
            <a:endParaRPr b="0" lang="en-US" sz="2270" spc="-1" strike="noStrike">
              <a:latin typeface="Arial"/>
            </a:endParaRPr>
          </a:p>
          <a:p>
            <a:pPr lvl="1" marL="490320" indent="-245160">
              <a:lnSpc>
                <a:spcPts val="2999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2270" spc="-111" strike="noStrike">
                <a:solidFill>
                  <a:srgbClr val="ffffff"/>
                </a:solidFill>
                <a:latin typeface="Canva Sans"/>
                <a:ea typeface="Canva Sans"/>
              </a:rPr>
              <a:t>It uses standard Ethernet switches and routers with no changes to network hardware.</a:t>
            </a:r>
            <a:endParaRPr b="0" lang="en-US" sz="2270" spc="-1" strike="noStrike">
              <a:latin typeface="Arial"/>
            </a:endParaRPr>
          </a:p>
          <a:p>
            <a:pPr lvl="1" marL="490320" indent="-245160">
              <a:lnSpc>
                <a:spcPts val="2999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2270" spc="-111" strike="noStrike">
                <a:solidFill>
                  <a:srgbClr val="ffffff"/>
                </a:solidFill>
                <a:latin typeface="Canva Sans"/>
                <a:ea typeface="Canva Sans"/>
              </a:rPr>
              <a:t>Can optionally use TLS for secure transmission.</a:t>
            </a:r>
            <a:endParaRPr b="0" lang="en-US" sz="2270" spc="-1" strike="noStrike">
              <a:latin typeface="Arial"/>
            </a:endParaRPr>
          </a:p>
          <a:p>
            <a:pPr lvl="1" marL="490320" indent="-245160">
              <a:lnSpc>
                <a:spcPts val="2999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2270" spc="-111" strike="noStrike">
                <a:solidFill>
                  <a:srgbClr val="ffffff"/>
                </a:solidFill>
                <a:latin typeface="Canva Sans"/>
                <a:ea typeface="Canva Sans"/>
              </a:rPr>
              <a:t>From the host’s perspective, it looks like local NVMe storage.</a:t>
            </a:r>
            <a:endParaRPr b="0" lang="en-US" sz="2270" spc="-1" strike="noStrike">
              <a:latin typeface="Arial"/>
            </a:endParaRPr>
          </a:p>
        </p:txBody>
      </p:sp>
      <p:grpSp>
        <p:nvGrpSpPr>
          <p:cNvPr id="136" name="Group 10"/>
          <p:cNvGrpSpPr/>
          <p:nvPr/>
        </p:nvGrpSpPr>
        <p:grpSpPr>
          <a:xfrm>
            <a:off x="11038320" y="2621880"/>
            <a:ext cx="6220440" cy="4348440"/>
            <a:chOff x="11038320" y="2621880"/>
            <a:chExt cx="6220440" cy="4348440"/>
          </a:xfrm>
        </p:grpSpPr>
        <p:sp>
          <p:nvSpPr>
            <p:cNvPr id="137" name="Freeform 11"/>
            <p:cNvSpPr/>
            <p:nvPr/>
          </p:nvSpPr>
          <p:spPr>
            <a:xfrm>
              <a:off x="11038320" y="2766600"/>
              <a:ext cx="6220440" cy="4203720"/>
            </a:xfrm>
            <a:custGeom>
              <a:avLst/>
              <a:gdLst/>
              <a:ahLst/>
              <a:rect l="l" t="t" r="r" b="b"/>
              <a:pathLst>
                <a:path w="1638416" h="1107223">
                  <a:moveTo>
                    <a:pt x="0" y="0"/>
                  </a:moveTo>
                  <a:lnTo>
                    <a:pt x="1638416" y="0"/>
                  </a:lnTo>
                  <a:lnTo>
                    <a:pt x="1638416" y="1107223"/>
                  </a:lnTo>
                  <a:lnTo>
                    <a:pt x="0" y="110722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" name="TextBox 12"/>
            <p:cNvSpPr/>
            <p:nvPr/>
          </p:nvSpPr>
          <p:spPr>
            <a:xfrm>
              <a:off x="11038320" y="2621880"/>
              <a:ext cx="6220440" cy="4348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ts val="3013"/>
                </a:lnSpc>
                <a:buNone/>
              </a:pPr>
              <a:endParaRPr b="0" lang="en-US" sz="1800" spc="-1" strike="noStrike">
                <a:latin typeface="Arial"/>
              </a:endParaRPr>
            </a:p>
            <a:p>
              <a:pPr algn="ctr">
                <a:lnSpc>
                  <a:spcPts val="3013"/>
                </a:lnSpc>
                <a:buNone/>
              </a:pPr>
              <a:endParaRPr b="0" lang="en-US" sz="1800" spc="-1" strike="noStrike">
                <a:latin typeface="Arial"/>
              </a:endParaRPr>
            </a:p>
          </p:txBody>
        </p:sp>
      </p:grpSp>
      <p:sp>
        <p:nvSpPr>
          <p:cNvPr id="139" name="Freeform 13"/>
          <p:cNvSpPr/>
          <p:nvPr/>
        </p:nvSpPr>
        <p:spPr>
          <a:xfrm>
            <a:off x="11662920" y="2883240"/>
            <a:ext cx="4971600" cy="3871800"/>
          </a:xfrm>
          <a:custGeom>
            <a:avLst/>
            <a:gdLst/>
            <a:ahLst/>
            <a:rect l="l" t="t" r="r" b="b"/>
            <a:pathLst>
              <a:path w="4972079" h="3872007">
                <a:moveTo>
                  <a:pt x="0" y="0"/>
                </a:moveTo>
                <a:lnTo>
                  <a:pt x="4972080" y="0"/>
                </a:lnTo>
                <a:lnTo>
                  <a:pt x="4972080" y="3872006"/>
                </a:lnTo>
                <a:lnTo>
                  <a:pt x="0" y="387200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Freeform 2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Freeform 3"/>
          <p:cNvSpPr/>
          <p:nvPr/>
        </p:nvSpPr>
        <p:spPr>
          <a:xfrm>
            <a:off x="1225800" y="4708440"/>
            <a:ext cx="6943320" cy="4886280"/>
          </a:xfrm>
          <a:custGeom>
            <a:avLst/>
            <a:gdLst/>
            <a:ahLst/>
            <a:rect l="l" t="t" r="r" b="b"/>
            <a:pathLst>
              <a:path w="6943697" h="4886627">
                <a:moveTo>
                  <a:pt x="0" y="0"/>
                </a:moveTo>
                <a:lnTo>
                  <a:pt x="6943697" y="0"/>
                </a:lnTo>
                <a:lnTo>
                  <a:pt x="6943697" y="4886626"/>
                </a:lnTo>
                <a:lnTo>
                  <a:pt x="0" y="488662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Freeform 4"/>
          <p:cNvSpPr/>
          <p:nvPr/>
        </p:nvSpPr>
        <p:spPr>
          <a:xfrm>
            <a:off x="8325720" y="4645440"/>
            <a:ext cx="9540720" cy="4948920"/>
          </a:xfrm>
          <a:custGeom>
            <a:avLst/>
            <a:gdLst/>
            <a:ahLst/>
            <a:rect l="l" t="t" r="r" b="b"/>
            <a:pathLst>
              <a:path w="9541046" h="4949418">
                <a:moveTo>
                  <a:pt x="0" y="0"/>
                </a:moveTo>
                <a:lnTo>
                  <a:pt x="9541046" y="0"/>
                </a:lnTo>
                <a:lnTo>
                  <a:pt x="9541046" y="4949417"/>
                </a:lnTo>
                <a:lnTo>
                  <a:pt x="0" y="494941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TextBox 5"/>
          <p:cNvSpPr/>
          <p:nvPr/>
        </p:nvSpPr>
        <p:spPr>
          <a:xfrm>
            <a:off x="1022760" y="1387080"/>
            <a:ext cx="16808040" cy="134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0559"/>
              </a:lnSpc>
              <a:buNone/>
            </a:pPr>
            <a:r>
              <a:rPr b="0" lang="en-US" sz="8000" spc="-392" strike="noStrike">
                <a:solidFill>
                  <a:srgbClr val="38b6ff"/>
                </a:solidFill>
                <a:latin typeface="Norwester"/>
                <a:ea typeface="Norwester"/>
              </a:rPr>
              <a:t>PERFORMANCE CHARACTERISTICS</a:t>
            </a:r>
            <a:endParaRPr b="0" lang="en-US" sz="8000" spc="-1" strike="noStrike">
              <a:latin typeface="Arial"/>
            </a:endParaRPr>
          </a:p>
        </p:txBody>
      </p:sp>
      <p:sp>
        <p:nvSpPr>
          <p:cNvPr id="144" name="TextBox 6"/>
          <p:cNvSpPr/>
          <p:nvPr/>
        </p:nvSpPr>
        <p:spPr>
          <a:xfrm>
            <a:off x="1041120" y="990720"/>
            <a:ext cx="1794600" cy="76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013"/>
              </a:lnSpc>
              <a:buNone/>
            </a:pPr>
            <a:r>
              <a:rPr b="0" lang="en-US" sz="2280" spc="-111" strike="noStrike">
                <a:solidFill>
                  <a:srgbClr val="ffffff"/>
                </a:solidFill>
                <a:latin typeface="Norwester"/>
                <a:ea typeface="Norwester"/>
              </a:rPr>
              <a:t>ITMO UNIVERSITY</a:t>
            </a:r>
            <a:endParaRPr b="0" lang="en-US" sz="2280" spc="-1" strike="noStrike">
              <a:latin typeface="Arial"/>
            </a:endParaRPr>
          </a:p>
        </p:txBody>
      </p:sp>
      <p:sp>
        <p:nvSpPr>
          <p:cNvPr id="145" name="TextBox 7"/>
          <p:cNvSpPr/>
          <p:nvPr/>
        </p:nvSpPr>
        <p:spPr>
          <a:xfrm>
            <a:off x="1041120" y="2789280"/>
            <a:ext cx="14257080" cy="22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lvl="1" marL="474840" indent="-237600">
              <a:lnSpc>
                <a:spcPts val="2903"/>
              </a:lnSpc>
              <a:buClr>
                <a:srgbClr val="ffffff"/>
              </a:buClr>
              <a:buFont typeface="Arial"/>
              <a:buChar char="•"/>
            </a:pPr>
            <a:r>
              <a:rPr b="1" lang="en-US" sz="2200" spc="-109" strike="noStrike">
                <a:solidFill>
                  <a:srgbClr val="ffffff"/>
                </a:solidFill>
                <a:latin typeface="Canva Sans Bold"/>
                <a:ea typeface="Canva Sans Bold"/>
              </a:rPr>
              <a:t>NVMe/TCP adds a small latency overhead (a few microseconds) compared to RDMA, but it’s far faster than iSCSI.</a:t>
            </a:r>
            <a:endParaRPr b="0" lang="en-US" sz="2200" spc="-1" strike="noStrike">
              <a:latin typeface="Arial"/>
            </a:endParaRPr>
          </a:p>
          <a:p>
            <a:pPr lvl="1" marL="474840" indent="-237600">
              <a:lnSpc>
                <a:spcPts val="2903"/>
              </a:lnSpc>
              <a:buClr>
                <a:srgbClr val="ffffff"/>
              </a:buClr>
              <a:buFont typeface="Arial"/>
              <a:buChar char="•"/>
            </a:pPr>
            <a:r>
              <a:rPr b="1" lang="en-US" sz="2200" spc="-109" strike="noStrike">
                <a:solidFill>
                  <a:srgbClr val="ffffff"/>
                </a:solidFill>
                <a:latin typeface="Canva Sans Bold"/>
                <a:ea typeface="Canva Sans Bold"/>
              </a:rPr>
              <a:t>With 25/40/100 Gb Ethernet, throughput can reach millions of IOPS.</a:t>
            </a:r>
            <a:endParaRPr b="0" lang="en-US" sz="2200" spc="-1" strike="noStrike">
              <a:latin typeface="Arial"/>
            </a:endParaRPr>
          </a:p>
          <a:p>
            <a:pPr lvl="1" marL="474840" indent="-237600">
              <a:lnSpc>
                <a:spcPts val="2903"/>
              </a:lnSpc>
              <a:buClr>
                <a:srgbClr val="ffffff"/>
              </a:buClr>
              <a:buFont typeface="Arial"/>
              <a:buChar char="•"/>
            </a:pPr>
            <a:r>
              <a:rPr b="1" lang="en-US" sz="2200" spc="-109" strike="noStrike">
                <a:solidFill>
                  <a:srgbClr val="ffffff"/>
                </a:solidFill>
                <a:latin typeface="Canva Sans Bold"/>
                <a:ea typeface="Canva Sans Bold"/>
              </a:rPr>
              <a:t>It scales efficiently with CPU cores because it supports multi-queue parallelism (like native NVMe).</a:t>
            </a:r>
            <a:endParaRPr b="0" lang="en-US" sz="2200" spc="-1" strike="noStrike">
              <a:latin typeface="Arial"/>
            </a:endParaRPr>
          </a:p>
          <a:p>
            <a:pPr lvl="1" marL="474840" indent="-237600">
              <a:lnSpc>
                <a:spcPts val="2903"/>
              </a:lnSpc>
              <a:buClr>
                <a:srgbClr val="ffffff"/>
              </a:buClr>
              <a:buFont typeface="Arial"/>
              <a:buChar char="•"/>
            </a:pPr>
            <a:r>
              <a:rPr b="1" lang="en-US" sz="2200" spc="-109" strike="noStrike">
                <a:solidFill>
                  <a:srgbClr val="ffffff"/>
                </a:solidFill>
                <a:latin typeface="Canva Sans Bold"/>
                <a:ea typeface="Canva Sans Bold"/>
              </a:rPr>
              <a:t>Modern NICs can offload TCP processing, further reducing CPU overhead.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46" name="TextBox 8"/>
          <p:cNvSpPr/>
          <p:nvPr/>
        </p:nvSpPr>
        <p:spPr>
          <a:xfrm>
            <a:off x="1107000" y="9690120"/>
            <a:ext cx="7062120" cy="53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2112"/>
              </a:lnSpc>
              <a:buNone/>
            </a:pPr>
            <a:r>
              <a:rPr b="0" lang="en-US" sz="1600" spc="-80" strike="noStrike">
                <a:solidFill>
                  <a:srgbClr val="ffffff"/>
                </a:solidFill>
                <a:latin typeface="Canva Sans"/>
                <a:ea typeface="Canva Sans"/>
              </a:rPr>
              <a:t>Average access latency comparison, NVMe over TCP vs iSCSI, for 4, 8, 16 KiB (Source: SimplyBlock)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47" name="TextBox 9"/>
          <p:cNvSpPr/>
          <p:nvPr/>
        </p:nvSpPr>
        <p:spPr>
          <a:xfrm>
            <a:off x="8685720" y="9623520"/>
            <a:ext cx="8820720" cy="53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2112"/>
              </a:lnSpc>
              <a:buNone/>
            </a:pPr>
            <a:r>
              <a:rPr b="0" lang="en-US" sz="1600" spc="-80" strike="noStrike">
                <a:solidFill>
                  <a:srgbClr val="ffffff"/>
                </a:solidFill>
                <a:latin typeface="Canva Sans"/>
                <a:ea typeface="Canva Sans"/>
              </a:rPr>
              <a:t>Average throughput of NVMe over TCP vs iSCSI for different queue depths of 1, 2, 4, 8, 16, 32, 64, 128 (Source: SimplyBlock)</a:t>
            </a:r>
            <a:endParaRPr b="0" lang="en-US" sz="1600" spc="-1" strike="noStrike">
              <a:latin typeface="Arial"/>
            </a:endParaRPr>
          </a:p>
        </p:txBody>
      </p:sp>
      <p:grpSp>
        <p:nvGrpSpPr>
          <p:cNvPr id="148" name="Group 10"/>
          <p:cNvGrpSpPr/>
          <p:nvPr/>
        </p:nvGrpSpPr>
        <p:grpSpPr>
          <a:xfrm>
            <a:off x="16230600" y="457200"/>
            <a:ext cx="993240" cy="993240"/>
            <a:chOff x="16230600" y="457200"/>
            <a:chExt cx="993240" cy="993240"/>
          </a:xfrm>
        </p:grpSpPr>
        <p:sp>
          <p:nvSpPr>
            <p:cNvPr id="149" name="Freeform 11"/>
            <p:cNvSpPr/>
            <p:nvPr/>
          </p:nvSpPr>
          <p:spPr>
            <a:xfrm>
              <a:off x="16230600" y="457200"/>
              <a:ext cx="993240" cy="993240"/>
            </a:xfrm>
            <a:custGeom>
              <a:avLst/>
              <a:gdLst/>
              <a:ah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5da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" name="TextBox 12"/>
            <p:cNvSpPr/>
            <p:nvPr/>
          </p:nvSpPr>
          <p:spPr>
            <a:xfrm>
              <a:off x="16323840" y="503640"/>
              <a:ext cx="807120" cy="853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ts val="3013"/>
                </a:lnSpc>
                <a:buNone/>
              </a:pPr>
              <a:r>
                <a:rPr b="0" lang="en-US" sz="2280" spc="-111" strike="noStrike">
                  <a:solidFill>
                    <a:srgbClr val="ffffff"/>
                  </a:solidFill>
                  <a:latin typeface="Norwester"/>
                  <a:ea typeface="Norwester"/>
                </a:rPr>
                <a:t>6</a:t>
              </a:r>
              <a:endParaRPr b="0" lang="en-US" sz="228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Freeform 2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52" name="Group 3"/>
          <p:cNvGrpSpPr/>
          <p:nvPr/>
        </p:nvGrpSpPr>
        <p:grpSpPr>
          <a:xfrm>
            <a:off x="3937680" y="5917680"/>
            <a:ext cx="9385560" cy="3871440"/>
            <a:chOff x="3937680" y="5917680"/>
            <a:chExt cx="9385560" cy="3871440"/>
          </a:xfrm>
        </p:grpSpPr>
        <p:sp>
          <p:nvSpPr>
            <p:cNvPr id="153" name="Freeform 4"/>
            <p:cNvSpPr/>
            <p:nvPr/>
          </p:nvSpPr>
          <p:spPr>
            <a:xfrm>
              <a:off x="3937680" y="6062400"/>
              <a:ext cx="9385560" cy="3726720"/>
            </a:xfrm>
            <a:custGeom>
              <a:avLst/>
              <a:gdLst/>
              <a:ahLst/>
              <a:rect l="l" t="t" r="r" b="b"/>
              <a:pathLst>
                <a:path w="2472003" h="981614">
                  <a:moveTo>
                    <a:pt x="0" y="0"/>
                  </a:moveTo>
                  <a:lnTo>
                    <a:pt x="2472003" y="0"/>
                  </a:lnTo>
                  <a:lnTo>
                    <a:pt x="2472003" y="981614"/>
                  </a:lnTo>
                  <a:lnTo>
                    <a:pt x="0" y="981614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" name="TextBox 5"/>
            <p:cNvSpPr/>
            <p:nvPr/>
          </p:nvSpPr>
          <p:spPr>
            <a:xfrm>
              <a:off x="3937680" y="5917680"/>
              <a:ext cx="9385560" cy="3871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55" name="Freeform 6"/>
          <p:cNvSpPr/>
          <p:nvPr/>
        </p:nvSpPr>
        <p:spPr>
          <a:xfrm>
            <a:off x="4572000" y="6420960"/>
            <a:ext cx="2478600" cy="1227600"/>
          </a:xfrm>
          <a:custGeom>
            <a:avLst/>
            <a:gdLst/>
            <a:ahLst/>
            <a:rect l="l" t="t" r="r" b="b"/>
            <a:pathLst>
              <a:path w="2479087" h="1227923">
                <a:moveTo>
                  <a:pt x="0" y="0"/>
                </a:moveTo>
                <a:lnTo>
                  <a:pt x="2479087" y="0"/>
                </a:lnTo>
                <a:lnTo>
                  <a:pt x="2479087" y="1227923"/>
                </a:lnTo>
                <a:lnTo>
                  <a:pt x="0" y="122792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Freeform 7"/>
          <p:cNvSpPr/>
          <p:nvPr/>
        </p:nvSpPr>
        <p:spPr>
          <a:xfrm>
            <a:off x="4213800" y="8117640"/>
            <a:ext cx="2136960" cy="1140480"/>
          </a:xfrm>
          <a:custGeom>
            <a:avLst/>
            <a:gdLst/>
            <a:ahLst/>
            <a:rect l="l" t="t" r="r" b="b"/>
            <a:pathLst>
              <a:path w="2137263" h="1140764">
                <a:moveTo>
                  <a:pt x="0" y="0"/>
                </a:moveTo>
                <a:lnTo>
                  <a:pt x="2137263" y="0"/>
                </a:lnTo>
                <a:lnTo>
                  <a:pt x="2137263" y="1140764"/>
                </a:lnTo>
                <a:lnTo>
                  <a:pt x="0" y="114076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Freeform 8"/>
          <p:cNvSpPr/>
          <p:nvPr/>
        </p:nvSpPr>
        <p:spPr>
          <a:xfrm>
            <a:off x="7298640" y="6420960"/>
            <a:ext cx="1696320" cy="1696320"/>
          </a:xfrm>
          <a:custGeom>
            <a:avLst/>
            <a:gdLst/>
            <a:ahLst/>
            <a:rect l="l" t="t" r="r" b="b"/>
            <a:pathLst>
              <a:path w="1696643" h="1696643">
                <a:moveTo>
                  <a:pt x="0" y="0"/>
                </a:moveTo>
                <a:lnTo>
                  <a:pt x="1696643" y="0"/>
                </a:lnTo>
                <a:lnTo>
                  <a:pt x="1696643" y="1696643"/>
                </a:lnTo>
                <a:lnTo>
                  <a:pt x="0" y="169664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Freeform 9"/>
          <p:cNvSpPr/>
          <p:nvPr/>
        </p:nvSpPr>
        <p:spPr>
          <a:xfrm>
            <a:off x="9243000" y="6557760"/>
            <a:ext cx="3119040" cy="1559520"/>
          </a:xfrm>
          <a:custGeom>
            <a:avLst/>
            <a:gdLst/>
            <a:ahLst/>
            <a:rect l="l" t="t" r="r" b="b"/>
            <a:pathLst>
              <a:path w="3119512" h="1559756">
                <a:moveTo>
                  <a:pt x="0" y="0"/>
                </a:moveTo>
                <a:lnTo>
                  <a:pt x="3119511" y="0"/>
                </a:lnTo>
                <a:lnTo>
                  <a:pt x="3119511" y="1559756"/>
                </a:lnTo>
                <a:lnTo>
                  <a:pt x="0" y="155975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Freeform 10"/>
          <p:cNvSpPr/>
          <p:nvPr/>
        </p:nvSpPr>
        <p:spPr>
          <a:xfrm>
            <a:off x="6819480" y="8357400"/>
            <a:ext cx="2324160" cy="1307160"/>
          </a:xfrm>
          <a:custGeom>
            <a:avLst/>
            <a:gdLst/>
            <a:ahLst/>
            <a:rect l="l" t="t" r="r" b="b"/>
            <a:pathLst>
              <a:path w="2324418" h="1307485">
                <a:moveTo>
                  <a:pt x="0" y="0"/>
                </a:moveTo>
                <a:lnTo>
                  <a:pt x="2324418" y="0"/>
                </a:lnTo>
                <a:lnTo>
                  <a:pt x="2324418" y="1307485"/>
                </a:lnTo>
                <a:lnTo>
                  <a:pt x="0" y="130748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Freeform 11"/>
          <p:cNvSpPr/>
          <p:nvPr/>
        </p:nvSpPr>
        <p:spPr>
          <a:xfrm>
            <a:off x="9509760" y="8357400"/>
            <a:ext cx="3325680" cy="1018440"/>
          </a:xfrm>
          <a:custGeom>
            <a:avLst/>
            <a:gdLst/>
            <a:ahLst/>
            <a:rect l="l" t="t" r="r" b="b"/>
            <a:pathLst>
              <a:path w="3326211" h="1018652">
                <a:moveTo>
                  <a:pt x="0" y="0"/>
                </a:moveTo>
                <a:lnTo>
                  <a:pt x="3326211" y="0"/>
                </a:lnTo>
                <a:lnTo>
                  <a:pt x="3326211" y="1018652"/>
                </a:lnTo>
                <a:lnTo>
                  <a:pt x="0" y="101865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TextBox 12"/>
          <p:cNvSpPr/>
          <p:nvPr/>
        </p:nvSpPr>
        <p:spPr>
          <a:xfrm>
            <a:off x="1022760" y="1270080"/>
            <a:ext cx="13067640" cy="268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0559"/>
              </a:lnSpc>
              <a:buNone/>
            </a:pPr>
            <a:r>
              <a:rPr b="0" lang="en-US" sz="8000" spc="-392" strike="noStrike">
                <a:solidFill>
                  <a:srgbClr val="38b6ff"/>
                </a:solidFill>
                <a:latin typeface="Norwester"/>
                <a:ea typeface="Norwester"/>
              </a:rPr>
              <a:t>IMPLEMENTATION AND ECOSYSTEM</a:t>
            </a:r>
            <a:endParaRPr b="0" lang="en-US" sz="8000" spc="-1" strike="noStrike">
              <a:latin typeface="Arial"/>
            </a:endParaRPr>
          </a:p>
        </p:txBody>
      </p:sp>
      <p:sp>
        <p:nvSpPr>
          <p:cNvPr id="162" name="TextBox 13"/>
          <p:cNvSpPr/>
          <p:nvPr/>
        </p:nvSpPr>
        <p:spPr>
          <a:xfrm>
            <a:off x="1041120" y="990720"/>
            <a:ext cx="1794600" cy="76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013"/>
              </a:lnSpc>
              <a:buNone/>
            </a:pPr>
            <a:r>
              <a:rPr b="0" lang="en-US" sz="2280" spc="-111" strike="noStrike">
                <a:solidFill>
                  <a:srgbClr val="ffffff"/>
                </a:solidFill>
                <a:latin typeface="Norwester"/>
                <a:ea typeface="Norwester"/>
              </a:rPr>
              <a:t>ITMO UNIVERSITY</a:t>
            </a:r>
            <a:endParaRPr b="0" lang="en-US" sz="2280" spc="-1" strike="noStrike">
              <a:latin typeface="Arial"/>
            </a:endParaRPr>
          </a:p>
        </p:txBody>
      </p:sp>
      <p:sp>
        <p:nvSpPr>
          <p:cNvPr id="163" name="TextBox 14"/>
          <p:cNvSpPr/>
          <p:nvPr/>
        </p:nvSpPr>
        <p:spPr>
          <a:xfrm>
            <a:off x="2616120" y="4225680"/>
            <a:ext cx="3625920" cy="65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2599"/>
              </a:lnSpc>
              <a:buNone/>
            </a:pPr>
            <a:r>
              <a:rPr b="0" lang="en-US" sz="2000" spc="-60" strike="noStrike">
                <a:solidFill>
                  <a:srgbClr val="ffffff"/>
                </a:solidFill>
                <a:latin typeface="Helvetica World"/>
                <a:ea typeface="Helvetica World"/>
              </a:rPr>
              <a:t>Supports NVMe/TCP since version 5.0.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64" name="TextBox 15"/>
          <p:cNvSpPr/>
          <p:nvPr/>
        </p:nvSpPr>
        <p:spPr>
          <a:xfrm>
            <a:off x="2616120" y="3092040"/>
            <a:ext cx="3194640" cy="53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4224"/>
              </a:lnSpc>
              <a:buNone/>
            </a:pPr>
            <a:r>
              <a:rPr b="0" lang="en-US" sz="3200" spc="-157" strike="noStrike">
                <a:solidFill>
                  <a:srgbClr val="38b6ff"/>
                </a:solidFill>
                <a:latin typeface="Norwester"/>
                <a:ea typeface="Norwester"/>
              </a:rPr>
              <a:t>LINUX KERNEL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65" name="TextBox 16"/>
          <p:cNvSpPr/>
          <p:nvPr/>
        </p:nvSpPr>
        <p:spPr>
          <a:xfrm>
            <a:off x="6819480" y="4225680"/>
            <a:ext cx="3625920" cy="132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2599"/>
              </a:lnSpc>
              <a:buNone/>
            </a:pPr>
            <a:r>
              <a:rPr b="0" lang="en-US" sz="2000" spc="-60" strike="noStrike">
                <a:solidFill>
                  <a:srgbClr val="ffffff"/>
                </a:solidFill>
                <a:latin typeface="Helvetica World"/>
                <a:ea typeface="Helvetica World"/>
              </a:rPr>
              <a:t>Dell EMC PowerStore, Pure Storage, NetApp ONTAP, Lightbits Labs, Kioxia, Western Digital.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66" name="TextBox 17"/>
          <p:cNvSpPr/>
          <p:nvPr/>
        </p:nvSpPr>
        <p:spPr>
          <a:xfrm>
            <a:off x="6819480" y="3092040"/>
            <a:ext cx="3621960" cy="107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4224"/>
              </a:lnSpc>
              <a:buNone/>
            </a:pPr>
            <a:r>
              <a:rPr b="0" lang="en-US" sz="3200" spc="-157" strike="noStrike">
                <a:solidFill>
                  <a:srgbClr val="38b6ff"/>
                </a:solidFill>
                <a:latin typeface="Norwester"/>
                <a:ea typeface="Norwester"/>
              </a:rPr>
              <a:t>SUPPORTED BY MAJOR VENDORS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67" name="TextBox 18"/>
          <p:cNvSpPr/>
          <p:nvPr/>
        </p:nvSpPr>
        <p:spPr>
          <a:xfrm>
            <a:off x="11022840" y="3839760"/>
            <a:ext cx="3625920" cy="231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2599"/>
              </a:lnSpc>
              <a:buNone/>
            </a:pPr>
            <a:r>
              <a:rPr b="0" lang="en-US" sz="2000" spc="-60" strike="noStrike">
                <a:solidFill>
                  <a:srgbClr val="ffffff"/>
                </a:solidFill>
                <a:latin typeface="Helvetica World"/>
                <a:ea typeface="Helvetica World"/>
              </a:rPr>
              <a:t>Cloud environments (AWS, GCP, Azure) are exploring NVMe/TCP for disaggregated block storage separating compute and storage physically but connecting them via TCP.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68" name="TextBox 19"/>
          <p:cNvSpPr/>
          <p:nvPr/>
        </p:nvSpPr>
        <p:spPr>
          <a:xfrm>
            <a:off x="11022840" y="3092040"/>
            <a:ext cx="3625920" cy="107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4224"/>
              </a:lnSpc>
              <a:buNone/>
            </a:pPr>
            <a:r>
              <a:rPr b="0" lang="en-US" sz="3200" spc="-157" strike="noStrike">
                <a:solidFill>
                  <a:srgbClr val="38b6ff"/>
                </a:solidFill>
                <a:latin typeface="Norwester"/>
                <a:ea typeface="Norwester"/>
              </a:rPr>
              <a:t>CLOUD ENVIRONMENTS</a:t>
            </a:r>
            <a:endParaRPr b="0" lang="en-US" sz="3200" spc="-1" strike="noStrike">
              <a:latin typeface="Arial"/>
            </a:endParaRPr>
          </a:p>
        </p:txBody>
      </p:sp>
      <p:grpSp>
        <p:nvGrpSpPr>
          <p:cNvPr id="169" name="Group 20"/>
          <p:cNvGrpSpPr/>
          <p:nvPr/>
        </p:nvGrpSpPr>
        <p:grpSpPr>
          <a:xfrm>
            <a:off x="16093800" y="8162280"/>
            <a:ext cx="993240" cy="993240"/>
            <a:chOff x="16093800" y="8162280"/>
            <a:chExt cx="993240" cy="993240"/>
          </a:xfrm>
        </p:grpSpPr>
        <p:sp>
          <p:nvSpPr>
            <p:cNvPr id="170" name="Freeform 21"/>
            <p:cNvSpPr/>
            <p:nvPr/>
          </p:nvSpPr>
          <p:spPr>
            <a:xfrm>
              <a:off x="16093800" y="8162280"/>
              <a:ext cx="993240" cy="993240"/>
            </a:xfrm>
            <a:custGeom>
              <a:avLst/>
              <a:gdLst/>
              <a:ah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5da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" name="TextBox 22"/>
            <p:cNvSpPr/>
            <p:nvPr/>
          </p:nvSpPr>
          <p:spPr>
            <a:xfrm>
              <a:off x="16187040" y="8209080"/>
              <a:ext cx="807120" cy="853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ts val="3013"/>
                </a:lnSpc>
                <a:buNone/>
              </a:pPr>
              <a:r>
                <a:rPr b="0" lang="en-US" sz="2280" spc="-111" strike="noStrike">
                  <a:solidFill>
                    <a:srgbClr val="ffffff"/>
                  </a:solidFill>
                  <a:latin typeface="Norwester"/>
                  <a:ea typeface="Norwester"/>
                </a:rPr>
                <a:t>7</a:t>
              </a:r>
              <a:endParaRPr b="0" lang="en-US" sz="228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Freeform 2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Freeform 3"/>
          <p:cNvSpPr/>
          <p:nvPr/>
        </p:nvSpPr>
        <p:spPr>
          <a:xfrm flipV="1" rot="16200000">
            <a:off x="15399360" y="7398360"/>
            <a:ext cx="3247200" cy="471960"/>
          </a:xfrm>
          <a:custGeom>
            <a:avLst/>
            <a:gdLst/>
            <a:ahLst/>
            <a:rect l="l" t="t" r="r" b="b"/>
            <a:pathLst>
              <a:path w="3247475" h="472360">
                <a:moveTo>
                  <a:pt x="0" y="472360"/>
                </a:moveTo>
                <a:lnTo>
                  <a:pt x="3247476" y="472360"/>
                </a:lnTo>
                <a:lnTo>
                  <a:pt x="3247476" y="0"/>
                </a:lnTo>
                <a:lnTo>
                  <a:pt x="0" y="0"/>
                </a:lnTo>
                <a:lnTo>
                  <a:pt x="0" y="47236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TextBox 4"/>
          <p:cNvSpPr/>
          <p:nvPr/>
        </p:nvSpPr>
        <p:spPr>
          <a:xfrm>
            <a:off x="1041120" y="1222560"/>
            <a:ext cx="9931680" cy="201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5840"/>
              </a:lnSpc>
              <a:buNone/>
            </a:pPr>
            <a:r>
              <a:rPr b="0" lang="en-US" sz="12000" spc="-588" strike="noStrike">
                <a:solidFill>
                  <a:srgbClr val="38b6ff"/>
                </a:solidFill>
                <a:latin typeface="Norwester"/>
                <a:ea typeface="Norwester"/>
              </a:rPr>
              <a:t>USE CASES</a:t>
            </a:r>
            <a:endParaRPr b="0" lang="en-US" sz="12000" spc="-1" strike="noStrike">
              <a:latin typeface="Arial"/>
            </a:endParaRPr>
          </a:p>
        </p:txBody>
      </p:sp>
      <p:sp>
        <p:nvSpPr>
          <p:cNvPr id="175" name="TextBox 5"/>
          <p:cNvSpPr/>
          <p:nvPr/>
        </p:nvSpPr>
        <p:spPr>
          <a:xfrm>
            <a:off x="1041120" y="990720"/>
            <a:ext cx="1794600" cy="76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013"/>
              </a:lnSpc>
              <a:buNone/>
            </a:pPr>
            <a:r>
              <a:rPr b="0" lang="en-US" sz="2280" spc="-111" strike="noStrike">
                <a:solidFill>
                  <a:srgbClr val="ffffff"/>
                </a:solidFill>
                <a:latin typeface="Norwester"/>
                <a:ea typeface="Norwester"/>
              </a:rPr>
              <a:t>ITMO UNIVERSITY</a:t>
            </a:r>
            <a:endParaRPr b="0" lang="en-US" sz="2280" spc="-1" strike="noStrike">
              <a:latin typeface="Arial"/>
            </a:endParaRPr>
          </a:p>
        </p:txBody>
      </p:sp>
      <p:sp>
        <p:nvSpPr>
          <p:cNvPr id="176" name="TextBox 6"/>
          <p:cNvSpPr/>
          <p:nvPr/>
        </p:nvSpPr>
        <p:spPr>
          <a:xfrm>
            <a:off x="1044000" y="4825440"/>
            <a:ext cx="391932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2599"/>
              </a:lnSpc>
              <a:buNone/>
            </a:pPr>
            <a:r>
              <a:rPr b="0" lang="en-US" sz="2000" spc="-60" strike="noStrike">
                <a:solidFill>
                  <a:srgbClr val="ffffff"/>
                </a:solidFill>
                <a:latin typeface="Helvetica World"/>
                <a:ea typeface="Helvetica World"/>
              </a:rPr>
              <a:t>Compute nodes access shared NVMe pools over Ethernet, improving resource utilization.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77" name="TextBox 7"/>
          <p:cNvSpPr/>
          <p:nvPr/>
        </p:nvSpPr>
        <p:spPr>
          <a:xfrm>
            <a:off x="1143360" y="3607560"/>
            <a:ext cx="3432960" cy="107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4224"/>
              </a:lnSpc>
              <a:buNone/>
            </a:pPr>
            <a:r>
              <a:rPr b="0" lang="en-US" sz="3200" spc="-157" strike="noStrike">
                <a:solidFill>
                  <a:srgbClr val="38b6ff"/>
                </a:solidFill>
                <a:latin typeface="Norwester"/>
                <a:ea typeface="Norwester"/>
              </a:rPr>
              <a:t>DISAGGREGATED DATA CENTERS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78" name="TextBox 8"/>
          <p:cNvSpPr/>
          <p:nvPr/>
        </p:nvSpPr>
        <p:spPr>
          <a:xfrm>
            <a:off x="6640200" y="5257800"/>
            <a:ext cx="3919320" cy="65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2599"/>
              </a:lnSpc>
              <a:buNone/>
            </a:pPr>
            <a:r>
              <a:rPr b="0" lang="en-US" sz="2000" spc="-60" strike="noStrike">
                <a:solidFill>
                  <a:srgbClr val="ffffff"/>
                </a:solidFill>
                <a:latin typeface="Helvetica World"/>
                <a:ea typeface="Helvetica World"/>
              </a:rPr>
              <a:t>Storage presented as a service (like block devices) via TCP.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79" name="TextBox 9"/>
          <p:cNvSpPr/>
          <p:nvPr/>
        </p:nvSpPr>
        <p:spPr>
          <a:xfrm>
            <a:off x="6739560" y="3607560"/>
            <a:ext cx="3432960" cy="160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4224"/>
              </a:lnSpc>
              <a:buNone/>
            </a:pPr>
            <a:r>
              <a:rPr b="0" lang="en-US" sz="3200" spc="-157" strike="noStrike">
                <a:solidFill>
                  <a:srgbClr val="38b6ff"/>
                </a:solidFill>
                <a:latin typeface="Norwester"/>
                <a:ea typeface="Norwester"/>
              </a:rPr>
              <a:t>CLOUD AND VIRTUALIZED STORAGE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80" name="TextBox 10"/>
          <p:cNvSpPr/>
          <p:nvPr/>
        </p:nvSpPr>
        <p:spPr>
          <a:xfrm>
            <a:off x="12344400" y="4800600"/>
            <a:ext cx="3919320" cy="65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2599"/>
              </a:lnSpc>
              <a:buNone/>
            </a:pPr>
            <a:r>
              <a:rPr b="0" lang="en-US" sz="2000" spc="-60" strike="noStrike">
                <a:solidFill>
                  <a:srgbClr val="ffffff"/>
                </a:solidFill>
                <a:latin typeface="Helvetica World"/>
                <a:ea typeface="Helvetica World"/>
              </a:rPr>
              <a:t>High-bandwidth access to large NVMe datasets.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81" name="TextBox 11"/>
          <p:cNvSpPr/>
          <p:nvPr/>
        </p:nvSpPr>
        <p:spPr>
          <a:xfrm>
            <a:off x="12231720" y="3727080"/>
            <a:ext cx="3432960" cy="107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4224"/>
              </a:lnSpc>
              <a:buNone/>
            </a:pPr>
            <a:r>
              <a:rPr b="0" lang="en-US" sz="3200" spc="-157" strike="noStrike">
                <a:solidFill>
                  <a:srgbClr val="38b6ff"/>
                </a:solidFill>
                <a:latin typeface="Norwester"/>
                <a:ea typeface="Norwester"/>
              </a:rPr>
              <a:t>AI/ML WORKLOADS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82" name="TextBox 12"/>
          <p:cNvSpPr/>
          <p:nvPr/>
        </p:nvSpPr>
        <p:spPr>
          <a:xfrm>
            <a:off x="3657600" y="7612200"/>
            <a:ext cx="391932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2599"/>
              </a:lnSpc>
              <a:buNone/>
            </a:pPr>
            <a:r>
              <a:rPr b="0" lang="en-US" sz="2000" spc="-60" strike="noStrike">
                <a:solidFill>
                  <a:srgbClr val="ffffff"/>
                </a:solidFill>
                <a:latin typeface="Helvetica World"/>
                <a:ea typeface="Helvetica World"/>
              </a:rPr>
              <a:t>Uses existing TCP/IP infrastructure without special hardware.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83" name="TextBox 13"/>
          <p:cNvSpPr/>
          <p:nvPr/>
        </p:nvSpPr>
        <p:spPr>
          <a:xfrm>
            <a:off x="3713400" y="6539760"/>
            <a:ext cx="3432960" cy="107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4224"/>
              </a:lnSpc>
              <a:buNone/>
            </a:pPr>
            <a:r>
              <a:rPr b="0" lang="en-US" sz="3200" spc="-157" strike="noStrike">
                <a:solidFill>
                  <a:srgbClr val="38b6ff"/>
                </a:solidFill>
                <a:latin typeface="Norwester"/>
                <a:ea typeface="Norwester"/>
              </a:rPr>
              <a:t>EDGE COMPUTING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84" name="TextBox 14"/>
          <p:cNvSpPr/>
          <p:nvPr/>
        </p:nvSpPr>
        <p:spPr>
          <a:xfrm>
            <a:off x="9144000" y="7711560"/>
            <a:ext cx="391932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2599"/>
              </a:lnSpc>
              <a:buNone/>
            </a:pPr>
            <a:r>
              <a:rPr b="0" lang="en-US" sz="2000" spc="-60" strike="noStrike">
                <a:solidFill>
                  <a:srgbClr val="ffffff"/>
                </a:solidFill>
                <a:latin typeface="Helvetica World"/>
                <a:ea typeface="Helvetica World"/>
              </a:rPr>
              <a:t>Seamless integration between on-prem NVMe and cloud storage.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85" name="TextBox 15"/>
          <p:cNvSpPr/>
          <p:nvPr/>
        </p:nvSpPr>
        <p:spPr>
          <a:xfrm>
            <a:off x="9144000" y="6493320"/>
            <a:ext cx="3432960" cy="107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4224"/>
              </a:lnSpc>
              <a:buNone/>
            </a:pPr>
            <a:r>
              <a:rPr b="0" lang="en-US" sz="3200" spc="-157" strike="noStrike">
                <a:solidFill>
                  <a:srgbClr val="38b6ff"/>
                </a:solidFill>
                <a:latin typeface="Norwester"/>
                <a:ea typeface="Norwester"/>
              </a:rPr>
              <a:t>HYBRID CLOUD ENVIRONMENTS</a:t>
            </a:r>
            <a:endParaRPr b="0" lang="en-US" sz="3200" spc="-1" strike="noStrike">
              <a:latin typeface="Arial"/>
            </a:endParaRPr>
          </a:p>
        </p:txBody>
      </p:sp>
      <p:grpSp>
        <p:nvGrpSpPr>
          <p:cNvPr id="186" name="Group 16"/>
          <p:cNvGrpSpPr/>
          <p:nvPr/>
        </p:nvGrpSpPr>
        <p:grpSpPr>
          <a:xfrm>
            <a:off x="16093800" y="8162280"/>
            <a:ext cx="993240" cy="993240"/>
            <a:chOff x="16093800" y="8162280"/>
            <a:chExt cx="993240" cy="993240"/>
          </a:xfrm>
        </p:grpSpPr>
        <p:sp>
          <p:nvSpPr>
            <p:cNvPr id="187" name="Freeform 17"/>
            <p:cNvSpPr/>
            <p:nvPr/>
          </p:nvSpPr>
          <p:spPr>
            <a:xfrm>
              <a:off x="16093800" y="8162280"/>
              <a:ext cx="993240" cy="993240"/>
            </a:xfrm>
            <a:custGeom>
              <a:avLst/>
              <a:gdLst/>
              <a:ah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5da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8" name="TextBox 18"/>
            <p:cNvSpPr/>
            <p:nvPr/>
          </p:nvSpPr>
          <p:spPr>
            <a:xfrm>
              <a:off x="16187040" y="8209080"/>
              <a:ext cx="807120" cy="853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ts val="3013"/>
                </a:lnSpc>
                <a:buNone/>
              </a:pPr>
              <a:r>
                <a:rPr b="0" lang="en-US" sz="2280" spc="-111" strike="noStrike">
                  <a:solidFill>
                    <a:srgbClr val="ffffff"/>
                  </a:solidFill>
                  <a:latin typeface="Norwester"/>
                  <a:ea typeface="Norwester"/>
                </a:rPr>
                <a:t>8</a:t>
              </a:r>
              <a:endParaRPr b="0" lang="en-US" sz="228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Freeform 2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Freeform 3"/>
          <p:cNvSpPr/>
          <p:nvPr/>
        </p:nvSpPr>
        <p:spPr>
          <a:xfrm flipV="1">
            <a:off x="8827560" y="7638120"/>
            <a:ext cx="3247200" cy="471960"/>
          </a:xfrm>
          <a:custGeom>
            <a:avLst/>
            <a:gdLst/>
            <a:ahLst/>
            <a:rect l="l" t="t" r="r" b="b"/>
            <a:pathLst>
              <a:path w="3247475" h="472360">
                <a:moveTo>
                  <a:pt x="0" y="472360"/>
                </a:moveTo>
                <a:lnTo>
                  <a:pt x="3247475" y="472360"/>
                </a:lnTo>
                <a:lnTo>
                  <a:pt x="3247475" y="0"/>
                </a:lnTo>
                <a:lnTo>
                  <a:pt x="0" y="0"/>
                </a:lnTo>
                <a:lnTo>
                  <a:pt x="0" y="47236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TextBox 4"/>
          <p:cNvSpPr/>
          <p:nvPr/>
        </p:nvSpPr>
        <p:spPr>
          <a:xfrm>
            <a:off x="1028880" y="1741680"/>
            <a:ext cx="17030520" cy="134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10559"/>
              </a:lnSpc>
              <a:buNone/>
            </a:pPr>
            <a:r>
              <a:rPr b="0" lang="en-US" sz="8000" spc="-392" strike="noStrike">
                <a:solidFill>
                  <a:srgbClr val="38b6ff"/>
                </a:solidFill>
                <a:latin typeface="Norwester"/>
                <a:ea typeface="Norwester"/>
              </a:rPr>
              <a:t>CHALLENGES AND FUTURE TRENDS</a:t>
            </a:r>
            <a:endParaRPr b="0" lang="en-US" sz="8000" spc="-1" strike="noStrike">
              <a:latin typeface="Arial"/>
            </a:endParaRPr>
          </a:p>
        </p:txBody>
      </p:sp>
      <p:sp>
        <p:nvSpPr>
          <p:cNvPr id="192" name="TextBox 5"/>
          <p:cNvSpPr/>
          <p:nvPr/>
        </p:nvSpPr>
        <p:spPr>
          <a:xfrm>
            <a:off x="1041120" y="990720"/>
            <a:ext cx="1794600" cy="76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013"/>
              </a:lnSpc>
              <a:buNone/>
            </a:pPr>
            <a:r>
              <a:rPr b="0" lang="en-US" sz="2280" spc="-111" strike="noStrike">
                <a:solidFill>
                  <a:srgbClr val="ffffff"/>
                </a:solidFill>
                <a:latin typeface="Norwester"/>
                <a:ea typeface="Norwester"/>
              </a:rPr>
              <a:t>ITMO UNIVERSITY</a:t>
            </a:r>
            <a:endParaRPr b="0" lang="en-US" sz="2280" spc="-1" strike="noStrike">
              <a:latin typeface="Arial"/>
            </a:endParaRPr>
          </a:p>
        </p:txBody>
      </p:sp>
      <p:sp>
        <p:nvSpPr>
          <p:cNvPr id="193" name="TextBox 6"/>
          <p:cNvSpPr/>
          <p:nvPr/>
        </p:nvSpPr>
        <p:spPr>
          <a:xfrm>
            <a:off x="2870640" y="4360320"/>
            <a:ext cx="3315960" cy="53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4224"/>
              </a:lnSpc>
              <a:buNone/>
            </a:pPr>
            <a:r>
              <a:rPr b="0" lang="en-US" sz="3200" spc="-157" strike="noStrike">
                <a:solidFill>
                  <a:srgbClr val="ffffff"/>
                </a:solidFill>
                <a:latin typeface="Norwester"/>
                <a:ea typeface="Norwester"/>
              </a:rPr>
              <a:t>CHALLENGES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94" name="TextBox 7"/>
          <p:cNvSpPr/>
          <p:nvPr/>
        </p:nvSpPr>
        <p:spPr>
          <a:xfrm>
            <a:off x="10171800" y="4288320"/>
            <a:ext cx="3805920" cy="53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4224"/>
              </a:lnSpc>
              <a:buNone/>
            </a:pPr>
            <a:r>
              <a:rPr b="0" lang="en-US" sz="3200" spc="-157" strike="noStrike">
                <a:solidFill>
                  <a:srgbClr val="ffffff"/>
                </a:solidFill>
                <a:latin typeface="Norwester"/>
                <a:ea typeface="Norwester"/>
              </a:rPr>
              <a:t>FUTURE TRENDS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95" name="TextBox 8"/>
          <p:cNvSpPr/>
          <p:nvPr/>
        </p:nvSpPr>
        <p:spPr>
          <a:xfrm>
            <a:off x="1938600" y="5009760"/>
            <a:ext cx="5799240" cy="293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lvl="1" marL="539640" indent="-270000">
              <a:lnSpc>
                <a:spcPts val="33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2500" spc="-123" strike="noStrike">
                <a:solidFill>
                  <a:srgbClr val="ffffff"/>
                </a:solidFill>
                <a:latin typeface="Canva Sans"/>
                <a:ea typeface="Canva Sans"/>
              </a:rPr>
              <a:t>Slightly higher CPU utilization due to TCP stack overhead.</a:t>
            </a:r>
            <a:endParaRPr b="0" lang="en-US" sz="2500" spc="-1" strike="noStrike">
              <a:latin typeface="Arial"/>
            </a:endParaRPr>
          </a:p>
          <a:p>
            <a:pPr lvl="1" marL="539640" indent="-270000">
              <a:lnSpc>
                <a:spcPts val="33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2500" spc="-123" strike="noStrike">
                <a:solidFill>
                  <a:srgbClr val="ffffff"/>
                </a:solidFill>
                <a:latin typeface="Canva Sans"/>
                <a:ea typeface="Canva Sans"/>
              </a:rPr>
              <a:t>Network tuning (MTU, buffers, congestion control) may be required for optimal performance.</a:t>
            </a:r>
            <a:endParaRPr b="0" lang="en-US" sz="2500" spc="-1" strike="noStrike">
              <a:latin typeface="Arial"/>
            </a:endParaRPr>
          </a:p>
          <a:p>
            <a:pPr lvl="1" marL="539640" indent="-270000">
              <a:lnSpc>
                <a:spcPts val="33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2500" spc="-123" strike="noStrike">
                <a:solidFill>
                  <a:srgbClr val="ffffff"/>
                </a:solidFill>
                <a:latin typeface="Canva Sans"/>
                <a:ea typeface="Canva Sans"/>
              </a:rPr>
              <a:t>Management tools (monitoring, provisioning) still developing.</a:t>
            </a:r>
            <a:endParaRPr b="0" lang="en-US" sz="2500" spc="-1" strike="noStrike">
              <a:latin typeface="Arial"/>
            </a:endParaRPr>
          </a:p>
        </p:txBody>
      </p:sp>
      <p:sp>
        <p:nvSpPr>
          <p:cNvPr id="196" name="TextBox 9"/>
          <p:cNvSpPr/>
          <p:nvPr/>
        </p:nvSpPr>
        <p:spPr>
          <a:xfrm>
            <a:off x="9174960" y="4901760"/>
            <a:ext cx="5799240" cy="377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lvl="1" marL="539640" indent="-270000">
              <a:lnSpc>
                <a:spcPts val="33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2500" spc="-123" strike="noStrike">
                <a:solidFill>
                  <a:srgbClr val="ffffff"/>
                </a:solidFill>
                <a:latin typeface="Canva Sans"/>
                <a:ea typeface="Canva Sans"/>
              </a:rPr>
              <a:t>Hardware offload via SmartNICs or DPUs (e.g., NVIDIA BlueField, Intel IPU).</a:t>
            </a:r>
            <a:endParaRPr b="0" lang="en-US" sz="2500" spc="-1" strike="noStrike">
              <a:latin typeface="Arial"/>
            </a:endParaRPr>
          </a:p>
          <a:p>
            <a:pPr lvl="1" marL="539640" indent="-270000">
              <a:lnSpc>
                <a:spcPts val="33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2500" spc="-123" strike="noStrike">
                <a:solidFill>
                  <a:srgbClr val="ffffff"/>
                </a:solidFill>
                <a:latin typeface="Canva Sans"/>
                <a:ea typeface="Canva Sans"/>
              </a:rPr>
              <a:t>Integration with Composable Infrastructure and CXL (Compute Express Link).</a:t>
            </a:r>
            <a:endParaRPr b="0" lang="en-US" sz="2500" spc="-1" strike="noStrike">
              <a:latin typeface="Arial"/>
            </a:endParaRPr>
          </a:p>
          <a:p>
            <a:pPr lvl="1" marL="539640" indent="-270000">
              <a:lnSpc>
                <a:spcPts val="33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2500" spc="-123" strike="noStrike">
                <a:solidFill>
                  <a:srgbClr val="ffffff"/>
                </a:solidFill>
                <a:latin typeface="Canva Sans"/>
                <a:ea typeface="Canva Sans"/>
              </a:rPr>
              <a:t>Greater cloud adoption for serverless and AI storage architectures.</a:t>
            </a:r>
            <a:endParaRPr b="0" lang="en-US" sz="2500" spc="-1" strike="noStrike">
              <a:latin typeface="Arial"/>
            </a:endParaRPr>
          </a:p>
        </p:txBody>
      </p:sp>
      <p:grpSp>
        <p:nvGrpSpPr>
          <p:cNvPr id="197" name="Group 10"/>
          <p:cNvGrpSpPr/>
          <p:nvPr/>
        </p:nvGrpSpPr>
        <p:grpSpPr>
          <a:xfrm>
            <a:off x="16093800" y="8162280"/>
            <a:ext cx="993240" cy="993240"/>
            <a:chOff x="16093800" y="8162280"/>
            <a:chExt cx="993240" cy="993240"/>
          </a:xfrm>
        </p:grpSpPr>
        <p:sp>
          <p:nvSpPr>
            <p:cNvPr id="198" name="Freeform 11"/>
            <p:cNvSpPr/>
            <p:nvPr/>
          </p:nvSpPr>
          <p:spPr>
            <a:xfrm>
              <a:off x="16093800" y="8162280"/>
              <a:ext cx="993240" cy="993240"/>
            </a:xfrm>
            <a:custGeom>
              <a:avLst/>
              <a:gdLst/>
              <a:ah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5da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9" name="TextBox 12"/>
            <p:cNvSpPr/>
            <p:nvPr/>
          </p:nvSpPr>
          <p:spPr>
            <a:xfrm>
              <a:off x="16187040" y="8209080"/>
              <a:ext cx="807120" cy="853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ts val="3013"/>
                </a:lnSpc>
                <a:buNone/>
              </a:pPr>
              <a:r>
                <a:rPr b="0" lang="en-US" sz="2280" spc="-111" strike="noStrike">
                  <a:solidFill>
                    <a:srgbClr val="ffffff"/>
                  </a:solidFill>
                  <a:latin typeface="Norwester"/>
                  <a:ea typeface="Norwester"/>
                </a:rPr>
                <a:t>9</a:t>
              </a:r>
              <a:endParaRPr b="0" lang="en-US" sz="228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Application>LibreOffice/7.3.7.2$Linux_X86_64 LibreOffice_project/30$Build-2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/>
  <dc:description/>
  <dc:identifier>DAG3ELhbPnE</dc:identifier>
  <dc:language>en-US</dc:language>
  <cp:lastModifiedBy/>
  <dcterms:modified xsi:type="dcterms:W3CDTF">2025-10-29T18:42:00Z</dcterms:modified>
  <cp:revision>2</cp:revision>
  <dc:subject/>
  <dc:title>Technology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</Properties>
</file>