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81" r:id="rId8"/>
    <p:sldId id="282" r:id="rId9"/>
    <p:sldId id="283" r:id="rId10"/>
    <p:sldId id="263" r:id="rId11"/>
    <p:sldId id="264" r:id="rId12"/>
    <p:sldId id="265" r:id="rId13"/>
    <p:sldId id="266" r:id="rId14"/>
    <p:sldId id="280" r:id="rId15"/>
    <p:sldId id="267" r:id="rId16"/>
    <p:sldId id="279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los Text" panose="020B0604020202020204" charset="0"/>
      <p:regular r:id="rId23"/>
      <p:bold r:id="rId24"/>
    </p:embeddedFont>
    <p:embeddedFont>
      <p:font typeface="Golos Text SemiBo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UUaveYoZdRhn02pKkRgBoIOR9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тнасан Анджаев" initials="БА" lastIdx="1" clrIdx="0">
    <p:extLst>
      <p:ext uri="{19B8F6BF-5375-455C-9EA6-DF929625EA0E}">
        <p15:presenceInfo xmlns:p15="http://schemas.microsoft.com/office/powerpoint/2012/main" userId="7f084296e42f92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96" y="72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bcfd291d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8bcfd291d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bcfd291d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38bcfd291d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e553b8e2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33e553b8e2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bcfd291d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38bcfd291d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bcfd291d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38bcfd291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bcfd291d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38bcfd291d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bcfd291d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8bcfd291d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bcfd291d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38bcfd291d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bcfd291d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8bcfd291d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bcfd291d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38bcfd291d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96" name="Google Shape;96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3" name="Google Shape;103;p30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4" name="Google Shape;104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2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0" name="Google Shape;120;p32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121" name="Google Shape;121;p32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7" name="Google Shape;127;p33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28" name="Google Shape;128;p33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3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5" name="Google Shape;135;p34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136" name="Google Shape;136;p34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137" name="Google Shape;137;p34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138" name="Google Shape;138;p34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147" name="Google Shape;147;p35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148" name="Google Shape;148;p35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152" name="Google Shape;152;p35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153" name="Google Shape;153;p35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title"/>
          </p:nvPr>
        </p:nvSpPr>
        <p:spPr>
          <a:xfrm>
            <a:off x="428385" y="2584039"/>
            <a:ext cx="828723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dirty="0">
                <a:solidFill>
                  <a:schemeClr val="lt1"/>
                </a:solidFill>
              </a:rPr>
              <a:t>NFVIAAS</a:t>
            </a:r>
            <a:endParaRPr sz="3700" dirty="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2531408" y="4148034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400" b="0" i="0" u="none" strike="noStrike" cap="none" dirty="0" err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Анджаев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Б.М.</a:t>
            </a:r>
            <a:endParaRPr sz="1400" b="0" i="0" u="none" strike="noStrike" cap="none" dirty="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lang="ru-RU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ИТМО, </a:t>
            </a:r>
            <a:r>
              <a:rPr lang="ru-RU" sz="1400" b="0" i="0" u="none" strike="noStrike" cap="none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К4111с</a:t>
            </a:r>
            <a:endParaRPr sz="1400" b="0" i="0" u="none" strike="noStrike" cap="none" dirty="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olos Text"/>
              <a:buNone/>
            </a:pPr>
            <a:r>
              <a:rPr lang="ru-RU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курс “Современные сетевые технологии в системах хранения данных”</a:t>
            </a:r>
            <a:endParaRPr dirty="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1" name="Google Shape;16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bcfd291df_0_9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Принципы работы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0" name="Google Shape;210;g38bcfd291df_0_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5946A-1980-4EC3-AF30-5DA234D6A2F7}"/>
              </a:ext>
            </a:extLst>
          </p:cNvPr>
          <p:cNvSpPr txBox="1"/>
          <p:nvPr/>
        </p:nvSpPr>
        <p:spPr>
          <a:xfrm>
            <a:off x="588264" y="1336743"/>
            <a:ext cx="7592568" cy="2999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0400">
              <a:lnSpc>
                <a:spcPct val="150000"/>
              </a:lnSpc>
            </a:pP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Принципы работы </a:t>
            </a:r>
            <a:r>
              <a:rPr lang="ru-RU" sz="1600" b="1" dirty="0" err="1">
                <a:latin typeface="Golos Text" panose="020B0604020202020204" charset="0"/>
                <a:cs typeface="Golos Text" panose="020B0604020202020204" charset="0"/>
              </a:rPr>
              <a:t>NFVIaaS</a:t>
            </a: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 включают самообслуживание через API, что позволяет пользователю самостоятельно создавать, контролировать и удалять виртуальные сетевые функции. Система автоматически выделяет необходимые ресурсы, следит за состоянием </a:t>
            </a:r>
            <a:r>
              <a:rPr lang="ru-RU" sz="1600" b="1" dirty="0" err="1">
                <a:latin typeface="Golos Text" panose="020B0604020202020204" charset="0"/>
                <a:cs typeface="Golos Text" panose="020B0604020202020204" charset="0"/>
              </a:rPr>
              <a:t>VNFs</a:t>
            </a: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 и обеспечивает их динамическое масштабирование в зависимости от нагрузки. Кроме того, </a:t>
            </a:r>
            <a:r>
              <a:rPr lang="ru-RU" sz="1600" b="1" dirty="0" err="1">
                <a:latin typeface="Golos Text" panose="020B0604020202020204" charset="0"/>
                <a:cs typeface="Golos Text" panose="020B0604020202020204" charset="0"/>
              </a:rPr>
              <a:t>NFVIaaS</a:t>
            </a: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 интегрируется с системами </a:t>
            </a:r>
            <a:r>
              <a:rPr lang="ru-RU" sz="1600" b="1" dirty="0" err="1">
                <a:latin typeface="Golos Text" panose="020B0604020202020204" charset="0"/>
                <a:cs typeface="Golos Text" panose="020B0604020202020204" charset="0"/>
              </a:rPr>
              <a:t>оркестрации</a:t>
            </a: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 MANO для управления жизненным циклом сетевых сервисов и обеспечения их согласованной работы.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bcfd291df_0_4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Преимущества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7" name="Google Shape;217;g38bcfd291df_0_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47A5F4-9651-44C3-99E0-2F7AF2F0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7703" y="1165480"/>
            <a:ext cx="1232154" cy="1232154"/>
          </a:xfrm>
          <a:prstGeom prst="rect">
            <a:avLst/>
          </a:prstGeom>
        </p:spPr>
      </p:pic>
      <p:pic>
        <p:nvPicPr>
          <p:cNvPr id="2050" name="Picture 2" descr="Масштабирование – Бесплатные иконки: Инструменты и посуда">
            <a:extLst>
              <a:ext uri="{FF2B5EF4-FFF2-40B4-BE49-F238E27FC236}">
                <a16:creationId xmlns:a16="http://schemas.microsoft.com/office/drawing/2014/main" id="{3B46A6A3-C52E-41FA-BDF2-8A9D6CC9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31" y="1262015"/>
            <a:ext cx="1354074" cy="13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66DBB-C2D4-4D0E-9F67-A913CF7A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349" y="2549732"/>
            <a:ext cx="1555051" cy="15550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41694-8A34-4DF9-9BFB-C13B7F014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569" y="2395752"/>
            <a:ext cx="1555051" cy="1601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D4D69-8578-421A-B8C7-0D35F5C74453}"/>
              </a:ext>
            </a:extLst>
          </p:cNvPr>
          <p:cNvSpPr txBox="1"/>
          <p:nvPr/>
        </p:nvSpPr>
        <p:spPr>
          <a:xfrm>
            <a:off x="6527312" y="4104783"/>
            <a:ext cx="219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Автоматизация и централизованность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0B4093-4416-44E0-B9BF-1E5A025BE921}"/>
              </a:ext>
            </a:extLst>
          </p:cNvPr>
          <p:cNvSpPr txBox="1"/>
          <p:nvPr/>
        </p:nvSpPr>
        <p:spPr>
          <a:xfrm>
            <a:off x="4394927" y="2707805"/>
            <a:ext cx="1999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Масштабируемость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6376C-8D82-4008-B08A-87575C840103}"/>
              </a:ext>
            </a:extLst>
          </p:cNvPr>
          <p:cNvSpPr txBox="1"/>
          <p:nvPr/>
        </p:nvSpPr>
        <p:spPr>
          <a:xfrm>
            <a:off x="516254" y="2629169"/>
            <a:ext cx="155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Быстрое развертывание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FBA02-4597-4C18-A0EF-04DE8974FEB5}"/>
              </a:ext>
            </a:extLst>
          </p:cNvPr>
          <p:cNvSpPr txBox="1"/>
          <p:nvPr/>
        </p:nvSpPr>
        <p:spPr>
          <a:xfrm>
            <a:off x="2051585" y="4182429"/>
            <a:ext cx="208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Снижение затрат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bcfd291df_0_4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627"/>
              <a:buFont typeface="Golos Text"/>
              <a:buNone/>
            </a:pPr>
            <a:r>
              <a:rPr lang="en-US" sz="2580" dirty="0">
                <a:latin typeface="Golos Text"/>
                <a:ea typeface="Golos Text"/>
                <a:cs typeface="Golos Text"/>
                <a:sym typeface="Golos Text"/>
              </a:rPr>
              <a:t>Open Source </a:t>
            </a: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решения</a:t>
            </a:r>
          </a:p>
        </p:txBody>
      </p:sp>
      <p:sp>
        <p:nvSpPr>
          <p:cNvPr id="224" name="Google Shape;224;g38bcfd291df_0_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3074" name="Picture 2" descr="open source mano | Ubuntu">
            <a:extLst>
              <a:ext uri="{FF2B5EF4-FFF2-40B4-BE49-F238E27FC236}">
                <a16:creationId xmlns:a16="http://schemas.microsoft.com/office/drawing/2014/main" id="{8BBFE2BC-93C9-4C8F-838F-A8E0D5B5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0" y="1306068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9F4483-C539-470E-9E67-F57F281B9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374709"/>
            <a:ext cx="3706368" cy="7920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5129B-D1A1-48BC-A1C7-5E71CFE8A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809" y="1500949"/>
            <a:ext cx="3807291" cy="21416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bcfd291df_0_10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Коммерческие продукты </a:t>
            </a:r>
            <a:r>
              <a:rPr lang="en-US" sz="2580" dirty="0" err="1">
                <a:latin typeface="Golos Text"/>
                <a:ea typeface="Golos Text"/>
                <a:cs typeface="Golos Text"/>
                <a:sym typeface="Golos Text"/>
              </a:rPr>
              <a:t>NFVIaaS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1" name="Google Shape;231;g38bcfd291df_0_10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2DB94C-E457-4FE4-A6E0-A1C70DEA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" y="1109091"/>
            <a:ext cx="3669793" cy="20454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4353E-8DAB-4774-9ADF-E37BE96C5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024" y="2610282"/>
            <a:ext cx="3553968" cy="22267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8D25B9-4EDD-48AB-9013-0E17E03D6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528" y="1506484"/>
            <a:ext cx="3669793" cy="14663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4C04E-35E0-4B87-ABF4-622453E6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VK Cloud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DB867-D6C6-42C6-A318-4251EF8C1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99" y="1738401"/>
            <a:ext cx="3246901" cy="232153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9197C6D-F59C-4F28-A262-53898AAC1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E04D58-162A-4BB5-BA4D-2374C37E3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584F9-5E4C-4335-9413-DDEB95BD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2141"/>
            <a:ext cx="4749756" cy="31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9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bcfd291df_0_97"/>
          <p:cNvSpPr txBox="1">
            <a:spLocks noGrp="1"/>
          </p:cNvSpPr>
          <p:nvPr>
            <p:ph type="body" idx="1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238" name="Google Shape;238;g38bcfd291df_0_9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en-US" sz="2580" dirty="0">
                <a:latin typeface="Golos Text"/>
                <a:ea typeface="Golos Text"/>
                <a:cs typeface="Golos Text"/>
                <a:sym typeface="Golos Text"/>
              </a:rPr>
              <a:t>VK Cloud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39" name="Google Shape;239;g38bcfd291df_0_9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0D976-49F3-4181-A4DB-E1844708E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32" y="1135750"/>
            <a:ext cx="6498336" cy="3571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341" name="Google Shape;341;p12"/>
          <p:cNvSpPr txBox="1"/>
          <p:nvPr/>
        </p:nvSpPr>
        <p:spPr>
          <a:xfrm>
            <a:off x="6880123" y="4468762"/>
            <a:ext cx="191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e553b8e2d_0_4"/>
          <p:cNvSpPr txBox="1">
            <a:spLocks noGrp="1"/>
          </p:cNvSpPr>
          <p:nvPr>
            <p:ph type="body" idx="1"/>
          </p:nvPr>
        </p:nvSpPr>
        <p:spPr>
          <a:xfrm>
            <a:off x="457200" y="1135750"/>
            <a:ext cx="76158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Традиционные сети основаны на физическом оборудовании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Рост нагрузки требует гибкости и автоматизации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NFV — переход от “железа” к программным функциям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err="1"/>
              <a:t>NFVIaaS</a:t>
            </a:r>
            <a:r>
              <a:rPr lang="ru-RU" sz="1800" dirty="0"/>
              <a:t> делает инфраструктуру сетей доступной как услугу</a:t>
            </a:r>
            <a:endParaRPr sz="18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67" name="Google Shape;167;g33e553b8e2d_0_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Актуальность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8" name="Google Shape;168;g33e553b8e2d_0_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bcfd291df_0_4"/>
          <p:cNvSpPr txBox="1">
            <a:spLocks noGrp="1"/>
          </p:cNvSpPr>
          <p:nvPr>
            <p:ph type="body" idx="1"/>
          </p:nvPr>
        </p:nvSpPr>
        <p:spPr>
          <a:xfrm>
            <a:off x="4388975" y="1499651"/>
            <a:ext cx="4167809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ru-RU" sz="1800" dirty="0"/>
              <a:t>NFVI — инфраструктура для VNF: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Вычислительные ресурсы: CPU, RAM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Сетевые ресурсы: SDN, виртуальные свитчи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Хранилище данных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600" dirty="0"/>
              <a:t>Управление через VIM</a:t>
            </a:r>
            <a:endParaRPr sz="1600" dirty="0"/>
          </a:p>
        </p:txBody>
      </p:sp>
      <p:sp>
        <p:nvSpPr>
          <p:cNvPr id="181" name="Google Shape;181;g38bcfd291df_0_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Понятие </a:t>
            </a:r>
            <a:r>
              <a:rPr lang="en-US" sz="2580" dirty="0">
                <a:latin typeface="Golos Text"/>
                <a:ea typeface="Golos Text"/>
                <a:cs typeface="Golos Text"/>
                <a:sym typeface="Golos Text"/>
              </a:rPr>
              <a:t>NFVI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2" name="Google Shape;182;g38bcfd291df_0_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F6F068-6EBB-43CC-91A7-6BF21ADC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7" r="8639"/>
          <a:stretch/>
        </p:blipFill>
        <p:spPr>
          <a:xfrm>
            <a:off x="457200" y="1499651"/>
            <a:ext cx="4041641" cy="28772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bcfd291df_0_14"/>
          <p:cNvSpPr txBox="1">
            <a:spLocks noGrp="1"/>
          </p:cNvSpPr>
          <p:nvPr>
            <p:ph type="body" idx="1"/>
          </p:nvPr>
        </p:nvSpPr>
        <p:spPr>
          <a:xfrm>
            <a:off x="457200" y="1135750"/>
            <a:ext cx="3751326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dirty="0" err="1"/>
              <a:t>NFVIaaS</a:t>
            </a:r>
            <a:r>
              <a:rPr lang="ru-RU" dirty="0"/>
              <a:t> — это предоставление </a:t>
            </a:r>
            <a:r>
              <a:rPr lang="ru-RU" dirty="0" err="1"/>
              <a:t>виртуализированной</a:t>
            </a:r>
            <a:r>
              <a:rPr lang="ru-RU" dirty="0"/>
              <a:t> сетевой инфраструктуры как облачного сервиса. Пользователь получает возможность развертывать виртуальные сетевые функции через API, управлять их жизненным циклом, а также объединять их в цепочки сервисов.</a:t>
            </a:r>
            <a:endParaRPr dirty="0"/>
          </a:p>
        </p:txBody>
      </p:sp>
      <p:sp>
        <p:nvSpPr>
          <p:cNvPr id="188" name="Google Shape;188;g38bcfd291df_0_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Что такое </a:t>
            </a:r>
            <a:r>
              <a:rPr lang="en-US" sz="2580" dirty="0" err="1">
                <a:latin typeface="Golos Text"/>
                <a:ea typeface="Golos Text"/>
                <a:cs typeface="Golos Text"/>
                <a:sym typeface="Golos Text"/>
              </a:rPr>
              <a:t>NFVIaaS</a:t>
            </a:r>
            <a:endParaRPr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9" name="Google Shape;189;g38bcfd291df_0_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741A30-E0CB-4110-ABCA-F615F7873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90" y="1543486"/>
            <a:ext cx="3751326" cy="26315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bcfd291df_0_21"/>
          <p:cNvSpPr txBox="1">
            <a:spLocks noGrp="1"/>
          </p:cNvSpPr>
          <p:nvPr>
            <p:ph type="body" idx="1"/>
          </p:nvPr>
        </p:nvSpPr>
        <p:spPr>
          <a:xfrm>
            <a:off x="5290412" y="1172326"/>
            <a:ext cx="30063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b="1" dirty="0"/>
              <a:t>Физические ресурсы: серверы, сеть, </a:t>
            </a:r>
            <a:r>
              <a:rPr lang="ru-RU" b="1" dirty="0" err="1"/>
              <a:t>storage</a:t>
            </a:r>
            <a:endParaRPr lang="ru-RU" b="1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b="1" dirty="0"/>
              <a:t>Виртуализация: гипервизоры, контейнеры, SDN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b="1" dirty="0"/>
              <a:t>VIM — управление ресурсами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b="1" dirty="0" err="1"/>
              <a:t>NFVIaaS</a:t>
            </a:r>
            <a:r>
              <a:rPr lang="ru-RU" b="1" dirty="0"/>
              <a:t> API — интерфейс пользователя</a:t>
            </a: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dirty="0"/>
          </a:p>
        </p:txBody>
      </p:sp>
      <p:sp>
        <p:nvSpPr>
          <p:cNvPr id="195" name="Google Shape;195;g38bcfd291df_0_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Архитектура </a:t>
            </a:r>
            <a:r>
              <a:rPr lang="en-US" sz="2580" dirty="0" err="1">
                <a:latin typeface="Golos Text"/>
                <a:ea typeface="Golos Text"/>
                <a:cs typeface="Golos Text"/>
                <a:sym typeface="Golos Text"/>
              </a:rPr>
              <a:t>NFVIaaS</a:t>
            </a:r>
            <a:endParaRPr lang="en-US" sz="2580" dirty="0"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6" name="Google Shape;196;g38bcfd291df_0_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7FB81E-CDCD-48CD-83E7-C7CE05F1A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3" r="15997"/>
          <a:stretch/>
        </p:blipFill>
        <p:spPr>
          <a:xfrm>
            <a:off x="847288" y="1061921"/>
            <a:ext cx="3724712" cy="3667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bcfd291df_0_6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Golos Text"/>
              <a:buNone/>
            </a:pPr>
            <a:r>
              <a:rPr lang="ru-RU" sz="2580" dirty="0">
                <a:latin typeface="Golos Text"/>
                <a:ea typeface="Golos Text"/>
                <a:cs typeface="Golos Text"/>
                <a:sym typeface="Golos Text"/>
              </a:rPr>
              <a:t>Основные компоненты</a:t>
            </a:r>
          </a:p>
        </p:txBody>
      </p:sp>
      <p:sp>
        <p:nvSpPr>
          <p:cNvPr id="203" name="Google Shape;203;g38bcfd291df_0_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07324-194F-4AA8-A25E-44792DC0EC7E}"/>
              </a:ext>
            </a:extLst>
          </p:cNvPr>
          <p:cNvSpPr txBox="1"/>
          <p:nvPr/>
        </p:nvSpPr>
        <p:spPr>
          <a:xfrm>
            <a:off x="542544" y="1272282"/>
            <a:ext cx="5376672" cy="189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6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VIM — управление ресурсами</a:t>
            </a:r>
          </a:p>
          <a:p>
            <a:pPr marL="457200" indent="-316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VNF — виртуальные функции</a:t>
            </a:r>
          </a:p>
          <a:p>
            <a:pPr marL="457200" indent="-316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NS — цепочка </a:t>
            </a:r>
          </a:p>
          <a:p>
            <a:pPr marL="457200" indent="-316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Golos Text" panose="020B0604020202020204" charset="0"/>
                <a:cs typeface="Golos Text" panose="020B0604020202020204" charset="0"/>
              </a:rPr>
              <a:t>VNFsAPI</a:t>
            </a: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 — интерфейс взаимодействия</a:t>
            </a:r>
          </a:p>
          <a:p>
            <a:pPr marL="457200" indent="-316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Инструменты мониторинга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E9B4E-EB13-44DD-A2B2-E0C11B10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74" y="1877445"/>
            <a:ext cx="2573274" cy="25732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FB2C-481D-4681-B66D-B3D65114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VIM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3ADA1-EBC6-43AA-9643-97A95610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1943"/>
            <a:ext cx="4187687" cy="3447143"/>
          </a:xfrm>
        </p:spPr>
        <p:txBody>
          <a:bodyPr/>
          <a:lstStyle/>
          <a:p>
            <a:r>
              <a:rPr lang="ru-RU" dirty="0"/>
              <a:t>VIM (</a:t>
            </a:r>
            <a:r>
              <a:rPr lang="ru-RU" dirty="0" err="1"/>
              <a:t>Virtual</a:t>
            </a:r>
            <a:r>
              <a:rPr lang="ru-RU" dirty="0"/>
              <a:t> </a:t>
            </a:r>
            <a:r>
              <a:rPr lang="ru-RU" dirty="0" err="1"/>
              <a:t>Infrastructure</a:t>
            </a:r>
            <a:r>
              <a:rPr lang="ru-RU" dirty="0"/>
              <a:t> </a:t>
            </a:r>
            <a:r>
              <a:rPr lang="ru-RU" dirty="0" err="1"/>
              <a:t>Manager</a:t>
            </a:r>
            <a:r>
              <a:rPr lang="ru-RU" dirty="0"/>
              <a:t>) управляет вычислительными, сетевыми и дисковыми ресурсами.</a:t>
            </a:r>
            <a:br>
              <a:rPr lang="ru-RU" dirty="0"/>
            </a:br>
            <a:r>
              <a:rPr lang="ru-RU" dirty="0"/>
              <a:t>Он отвечает за выделение и мониторинг виртуальных машин, контейнеров и хранилищ.</a:t>
            </a:r>
            <a:br>
              <a:rPr lang="ru-RU" dirty="0"/>
            </a:b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Storage</a:t>
            </a:r>
            <a:r>
              <a:rPr lang="ru-RU" dirty="0"/>
              <a:t> обеспечивает постоянное хранение образов VNF, журналов и пользовательских данных.</a:t>
            </a:r>
            <a:br>
              <a:rPr lang="ru-RU" dirty="0"/>
            </a:br>
            <a:r>
              <a:rPr lang="ru-RU" dirty="0"/>
              <a:t>Связь между VIM и </a:t>
            </a:r>
            <a:r>
              <a:rPr lang="ru-RU" dirty="0" err="1"/>
              <a:t>Storage</a:t>
            </a:r>
            <a:r>
              <a:rPr lang="ru-RU" dirty="0"/>
              <a:t> реализуется через API и драйверы, поддерживающие блочные и объектные хранилища.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F05971-1EA4-4073-B7D2-D5BE9391E7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 descr="Хранилище данных – Бесплатные иконки: стрелы">
            <a:extLst>
              <a:ext uri="{FF2B5EF4-FFF2-40B4-BE49-F238E27FC236}">
                <a16:creationId xmlns:a16="http://schemas.microsoft.com/office/drawing/2014/main" id="{BE561052-27EB-4F52-825E-9B189A9F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46" y="1859189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6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0FE96-9470-4D5A-A225-99B435A2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Хранилища данных в </a:t>
            </a:r>
            <a:r>
              <a:rPr lang="en-US" dirty="0"/>
              <a:t>NFVIAAS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69166-A5FB-4AB9-86AA-953A58F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8" y="1302708"/>
            <a:ext cx="7500730" cy="3447143"/>
          </a:xfrm>
        </p:spPr>
        <p:txBody>
          <a:bodyPr>
            <a:normAutofit/>
          </a:bodyPr>
          <a:lstStyle/>
          <a:p>
            <a:r>
              <a:rPr lang="ru-RU" dirty="0"/>
              <a:t>Хранилища данных обеспечивают сохранность и доступность виртуальных функций и сервисов.</a:t>
            </a:r>
          </a:p>
          <a:p>
            <a:r>
              <a:rPr lang="ru-RU" dirty="0"/>
              <a:t>Используются два из трёх основных типов:</a:t>
            </a:r>
          </a:p>
          <a:p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Блочное (</a:t>
            </a:r>
            <a:r>
              <a:rPr lang="ru-RU" dirty="0" err="1"/>
              <a:t>Block</a:t>
            </a:r>
            <a:r>
              <a:rPr lang="ru-RU" dirty="0"/>
              <a:t> </a:t>
            </a:r>
            <a:r>
              <a:rPr lang="ru-RU" dirty="0" err="1"/>
              <a:t>Storage</a:t>
            </a:r>
            <a:r>
              <a:rPr lang="ru-RU" dirty="0"/>
              <a:t>) — для дисков виртуальных машин и контейнеров.</a:t>
            </a:r>
          </a:p>
          <a:p>
            <a:pPr marL="228600" indent="0"/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Объектное (</a:t>
            </a:r>
            <a:r>
              <a:rPr lang="ru-RU" dirty="0" err="1"/>
              <a:t>Object</a:t>
            </a:r>
            <a:r>
              <a:rPr lang="ru-RU" dirty="0"/>
              <a:t> </a:t>
            </a:r>
            <a:r>
              <a:rPr lang="ru-RU" dirty="0" err="1"/>
              <a:t>Storage</a:t>
            </a:r>
            <a:r>
              <a:rPr lang="ru-RU" dirty="0"/>
              <a:t>) — для хранения образов, журналов и резервных копий (</a:t>
            </a:r>
            <a:r>
              <a:rPr lang="en-US" dirty="0"/>
              <a:t>Swift / S3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Выбор типа хранилища зависит от производительности и характера нагрузки.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FABAAA-17BE-49E1-B035-4881B6F804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3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88360-0042-4651-A9DB-00B9D24F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Отказоустойчивость хранилищ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5ECE3E-CFE4-45EA-A952-2AF81FA04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обеспечения высокой доступности данных в </a:t>
            </a:r>
            <a:r>
              <a:rPr lang="ru-RU" dirty="0" err="1"/>
              <a:t>NFVIaaS</a:t>
            </a:r>
            <a:r>
              <a:rPr lang="ru-RU" dirty="0"/>
              <a:t> применяются:</a:t>
            </a:r>
          </a:p>
          <a:p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Репликация — автоматическое копирование данных между узлами для предотвращения потери информации.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Снимки (</a:t>
            </a:r>
            <a:r>
              <a:rPr lang="ru-RU" dirty="0" err="1"/>
              <a:t>Snapshots</a:t>
            </a:r>
            <a:r>
              <a:rPr lang="ru-RU" dirty="0"/>
              <a:t>) — точечные копии состояния хранилища, позволяющие быстро восстановить систему после сбоев.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dirty="0"/>
              <a:t>RAID-массивы и кластеризация — повышают устойчивость к отказам оборудования.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Комбинация этих технологий обеспечивает непрерывность сервисов даже при сбоях серверов или сети.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E98FB8-B67B-4866-AD6A-D390B8DE33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21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452</Words>
  <Application>Microsoft Office PowerPoint</Application>
  <PresentationFormat>Экран (16:9)</PresentationFormat>
  <Paragraphs>79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Golos Text SemiBold</vt:lpstr>
      <vt:lpstr>Golos Text</vt:lpstr>
      <vt:lpstr>Тема1</vt:lpstr>
      <vt:lpstr>NFVIAAS</vt:lpstr>
      <vt:lpstr>Актуальность</vt:lpstr>
      <vt:lpstr>Понятие NFVI</vt:lpstr>
      <vt:lpstr>Что такое NFVIaaS</vt:lpstr>
      <vt:lpstr>Архитектура NFVIaaS</vt:lpstr>
      <vt:lpstr>Основные компоненты</vt:lpstr>
      <vt:lpstr>VIM</vt:lpstr>
      <vt:lpstr>Хранилища данных в NFVIAAS</vt:lpstr>
      <vt:lpstr>Отказоустойчивость хранилищ</vt:lpstr>
      <vt:lpstr>Принципы работы</vt:lpstr>
      <vt:lpstr>Преимущества</vt:lpstr>
      <vt:lpstr>Open Source решения</vt:lpstr>
      <vt:lpstr>Коммерческие продукты NFVIaaS</vt:lpstr>
      <vt:lpstr>VK Cloud</vt:lpstr>
      <vt:lpstr>VK Cloud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продукта OpenSearch  и OpenSearch Dashboard</dc:title>
  <dc:creator>Al</dc:creator>
  <cp:lastModifiedBy>Батнасан Анджаев</cp:lastModifiedBy>
  <cp:revision>18</cp:revision>
  <dcterms:created xsi:type="dcterms:W3CDTF">2014-06-27T12:30:22Z</dcterms:created>
  <dcterms:modified xsi:type="dcterms:W3CDTF">2025-10-29T14:48:26Z</dcterms:modified>
</cp:coreProperties>
</file>