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embeddedFontLst>
    <p:embeddedFont>
      <p:font typeface="Golos Text"/>
      <p:regular r:id="rId30"/>
      <p:bold r:id="rId31"/>
    </p:embeddedFont>
    <p:embeddedFont>
      <p:font typeface="Golos Text SemiBold"/>
      <p:regular r:id="rId32"/>
      <p:bold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11">
          <p15:clr>
            <a:srgbClr val="A4A3A4"/>
          </p15:clr>
        </p15:guide>
        <p15:guide id="2" pos="2874">
          <p15:clr>
            <a:srgbClr val="A4A3A4"/>
          </p15:clr>
        </p15:guide>
      </p15:sldGuideLst>
    </p:ext>
    <p:ext uri="GoogleSlidesCustomDataVersion2">
      <go:slidesCustomData xmlns:go="http://customooxmlschemas.google.com/" r:id="rId34" roundtripDataSignature="AMtx7mj+KN0YENO1RJtGHCg7MyHAp0IK5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11" orient="horz"/>
        <p:guide pos="287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GolosText-bold.fntdata"/><Relationship Id="rId30" Type="http://schemas.openxmlformats.org/officeDocument/2006/relationships/font" Target="fonts/GolosText-regular.fntdata"/><Relationship Id="rId11" Type="http://schemas.openxmlformats.org/officeDocument/2006/relationships/slide" Target="slides/slide6.xml"/><Relationship Id="rId33" Type="http://schemas.openxmlformats.org/officeDocument/2006/relationships/font" Target="fonts/GolosTextSemiBold-bold.fntdata"/><Relationship Id="rId10" Type="http://schemas.openxmlformats.org/officeDocument/2006/relationships/slide" Target="slides/slide5.xml"/><Relationship Id="rId32" Type="http://schemas.openxmlformats.org/officeDocument/2006/relationships/font" Target="fonts/GolosTextSemiBold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customschemas.google.com/relationships/presentationmetadata" Target="meta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" name="Google Shape;15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8bd4e2de2b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4" name="Google Shape;224;g38bd4e2de2b_0_20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85f2a978d0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1" name="Google Shape;231;g385f2a978d0_0_6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8bd4e2de2b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8" name="Google Shape;238;g38bd4e2de2b_0_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8bd4e2de2b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5" name="Google Shape;245;g38bd4e2de2b_0_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8bd4e2de2b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2" name="Google Shape;252;g38bd4e2de2b_0_1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85f2a978d0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0" name="Google Shape;260;g385f2a978d0_0_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8bd4e2de2b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7" name="Google Shape;267;g38bd4e2de2b_0_15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8bd4e2de2b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5" name="Google Shape;275;g38bd4e2de2b_0_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8bd4e2de2b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2" name="Google Shape;282;g38bd4e2de2b_0_1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8bd4e2de2b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0" name="Google Shape;290;g38bd4e2de2b_0_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3e553b8e2d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" name="Google Shape;164;g33e553b8e2d_0_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8bd4e2de2b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7" name="Google Shape;297;g38bd4e2de2b_0_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9c265aa0b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4" name="Google Shape;304;g39c265aa0be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8bd4e2de2b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1" name="Google Shape;311;g38bd4e2de2b_0_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8bd4e2de2b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8" name="Google Shape;318;g38bd4e2de2b_0_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5" name="Google Shape;325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85f2a978d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2" name="Google Shape;172;g385f2a978d0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8bd4e2de2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9" name="Google Shape;179;g38bd4e2de2b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8bd4e2de2b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6" name="Google Shape;186;g38bd4e2de2b_0_18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8bd4e2de2b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3" name="Google Shape;193;g38bd4e2de2b_0_1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8bd4e2de2b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1" name="Google Shape;201;g38bd4e2de2b_0_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8bd4e2de2b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8" name="Google Shape;208;g38bd4e2de2b_0_1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8bd4e2de2b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6" name="Google Shape;216;g38bd4e2de2b_0_1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4"/>
          <p:cNvSpPr txBox="1"/>
          <p:nvPr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4"/>
          <p:cNvSpPr txBox="1"/>
          <p:nvPr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4"/>
          <p:cNvSpPr txBox="1"/>
          <p:nvPr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4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4"/>
          <p:cNvSpPr txBox="1"/>
          <p:nvPr>
            <p:ph idx="1" type="body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2" name="Google Shape;22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Пользовательский макет">
  <p:cSld name="7_Пользовательский макет">
    <p:bg>
      <p:bgPr>
        <a:solidFill>
          <a:srgbClr val="FFFFFF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3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3"/>
          <p:cNvSpPr txBox="1"/>
          <p:nvPr>
            <p:ph idx="1" type="body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6" name="Google Shape;66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4"/>
          <p:cNvSpPr txBox="1"/>
          <p:nvPr>
            <p:ph idx="1" type="body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24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Пользовательский макет">
  <p:cSld name="1_Пользовательский макет">
    <p:bg>
      <p:bgPr>
        <a:solidFill>
          <a:srgbClr val="FFFFFF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5"/>
          <p:cNvSpPr txBox="1"/>
          <p:nvPr>
            <p:ph idx="1" type="body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25"/>
          <p:cNvSpPr txBox="1"/>
          <p:nvPr>
            <p:ph idx="2" type="body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25"/>
          <p:cNvSpPr txBox="1"/>
          <p:nvPr>
            <p:ph idx="3" type="body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5"/>
          <p:cNvSpPr txBox="1"/>
          <p:nvPr>
            <p:ph idx="4" type="body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Пользовательский макет">
  <p:cSld name="4_Пользовательский макет">
    <p:bg>
      <p:bgPr>
        <a:solidFill>
          <a:srgbClr val="FFFFFF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6"/>
          <p:cNvSpPr/>
          <p:nvPr>
            <p:ph idx="2" type="pic"/>
          </p:nvPr>
        </p:nvSpPr>
        <p:spPr>
          <a:xfrm>
            <a:off x="457200" y="936852"/>
            <a:ext cx="4608513" cy="3842155"/>
          </a:xfrm>
          <a:prstGeom prst="roundRect">
            <a:avLst>
              <a:gd fmla="val 8957" name="adj"/>
            </a:avLst>
          </a:prstGeom>
          <a:noFill/>
          <a:ln>
            <a:noFill/>
          </a:ln>
        </p:spPr>
      </p:sp>
      <p:sp>
        <p:nvSpPr>
          <p:cNvPr id="81" name="Google Shape;81;p26"/>
          <p:cNvSpPr txBox="1"/>
          <p:nvPr>
            <p:ph idx="1" type="body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2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Пользовательский макет">
  <p:cSld name="8_Пользовательский макет">
    <p:bg>
      <p:bgPr>
        <a:solidFill>
          <a:srgbClr val="FFFFF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7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7"/>
          <p:cNvSpPr txBox="1"/>
          <p:nvPr>
            <p:ph idx="1" type="body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86" name="Google Shape;86;p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Пользовательский макет">
  <p:cSld name="2_Пользовательский макет">
    <p:bg>
      <p:bgPr>
        <a:solidFill>
          <a:srgbClr val="FFFFFF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8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8"/>
          <p:cNvSpPr txBox="1"/>
          <p:nvPr>
            <p:ph idx="1" type="body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28"/>
          <p:cNvSpPr txBox="1"/>
          <p:nvPr>
            <p:ph idx="2" type="body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28"/>
          <p:cNvSpPr txBox="1"/>
          <p:nvPr>
            <p:ph idx="3" type="body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28"/>
          <p:cNvSpPr txBox="1"/>
          <p:nvPr>
            <p:ph idx="4" type="body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Пользовательский макет">
  <p:cSld name="5_Пользовательский макет">
    <p:bg>
      <p:bgPr>
        <a:solidFill>
          <a:srgbClr val="FFFFFF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9"/>
          <p:cNvSpPr/>
          <p:nvPr>
            <p:ph idx="2" type="pic"/>
          </p:nvPr>
        </p:nvSpPr>
        <p:spPr>
          <a:xfrm>
            <a:off x="457200" y="936852"/>
            <a:ext cx="4608513" cy="3842155"/>
          </a:xfrm>
          <a:prstGeom prst="roundRect">
            <a:avLst>
              <a:gd fmla="val 7617" name="adj"/>
            </a:avLst>
          </a:prstGeom>
          <a:noFill/>
          <a:ln>
            <a:noFill/>
          </a:ln>
        </p:spPr>
      </p:sp>
      <p:sp>
        <p:nvSpPr>
          <p:cNvPr id="96" name="Google Shape;96;p29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9"/>
          <p:cNvSpPr txBox="1"/>
          <p:nvPr>
            <p:ph idx="1" type="body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2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ustom Layout">
  <p:cSld name="6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0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0"/>
          <p:cNvSpPr txBox="1"/>
          <p:nvPr>
            <p:ph idx="1" type="body"/>
          </p:nvPr>
        </p:nvSpPr>
        <p:spPr>
          <a:xfrm>
            <a:off x="3102428" y="943208"/>
            <a:ext cx="5526315" cy="3875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30"/>
          <p:cNvSpPr/>
          <p:nvPr>
            <p:ph idx="2" type="pic"/>
          </p:nvPr>
        </p:nvSpPr>
        <p:spPr>
          <a:xfrm>
            <a:off x="457200" y="943208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103" name="Google Shape;103;p30"/>
          <p:cNvSpPr/>
          <p:nvPr>
            <p:ph idx="3" type="pic"/>
          </p:nvPr>
        </p:nvSpPr>
        <p:spPr>
          <a:xfrm>
            <a:off x="457200" y="2935720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104" name="Google Shape;104;p3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Пользовательский макет">
  <p:cSld name="9_Пользовательский макет">
    <p:bg>
      <p:bgPr>
        <a:solidFill>
          <a:srgbClr val="FFFFFF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1"/>
          <p:cNvSpPr txBox="1"/>
          <p:nvPr>
            <p:ph idx="1" type="body"/>
          </p:nvPr>
        </p:nvSpPr>
        <p:spPr>
          <a:xfrm>
            <a:off x="457201" y="1059322"/>
            <a:ext cx="3897086" cy="17346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p31"/>
          <p:cNvSpPr txBox="1"/>
          <p:nvPr>
            <p:ph idx="2" type="body"/>
          </p:nvPr>
        </p:nvSpPr>
        <p:spPr>
          <a:xfrm>
            <a:off x="457202" y="3105836"/>
            <a:ext cx="3897084" cy="164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31"/>
          <p:cNvSpPr txBox="1"/>
          <p:nvPr>
            <p:ph idx="3" type="body"/>
          </p:nvPr>
        </p:nvSpPr>
        <p:spPr>
          <a:xfrm>
            <a:off x="4789714" y="1059322"/>
            <a:ext cx="3632201" cy="3686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31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2"/>
          <p:cNvSpPr txBox="1"/>
          <p:nvPr>
            <p:ph idx="1" type="body"/>
          </p:nvPr>
        </p:nvSpPr>
        <p:spPr>
          <a:xfrm>
            <a:off x="457201" y="2933902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32"/>
          <p:cNvSpPr txBox="1"/>
          <p:nvPr>
            <p:ph idx="2" type="body"/>
          </p:nvPr>
        </p:nvSpPr>
        <p:spPr>
          <a:xfrm>
            <a:off x="3209454" y="2933902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32"/>
          <p:cNvSpPr txBox="1"/>
          <p:nvPr>
            <p:ph idx="3" type="body"/>
          </p:nvPr>
        </p:nvSpPr>
        <p:spPr>
          <a:xfrm>
            <a:off x="5969804" y="2933902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32"/>
          <p:cNvSpPr txBox="1"/>
          <p:nvPr>
            <p:ph idx="4" type="body"/>
          </p:nvPr>
        </p:nvSpPr>
        <p:spPr>
          <a:xfrm>
            <a:off x="457200" y="3287828"/>
            <a:ext cx="2588883" cy="1395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30200" lvl="1" marL="914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indent="-3302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16" name="Google Shape;116;p32"/>
          <p:cNvSpPr txBox="1"/>
          <p:nvPr>
            <p:ph idx="5" type="body"/>
          </p:nvPr>
        </p:nvSpPr>
        <p:spPr>
          <a:xfrm>
            <a:off x="3207251" y="3299578"/>
            <a:ext cx="2591416" cy="1395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17" name="Google Shape;117;p32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32"/>
          <p:cNvSpPr txBox="1"/>
          <p:nvPr>
            <p:ph idx="6" type="body"/>
          </p:nvPr>
        </p:nvSpPr>
        <p:spPr>
          <a:xfrm>
            <a:off x="5967600" y="3299578"/>
            <a:ext cx="2591416" cy="1395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19" name="Google Shape;119;p32"/>
          <p:cNvSpPr/>
          <p:nvPr>
            <p:ph idx="7" type="pic"/>
          </p:nvPr>
        </p:nvSpPr>
        <p:spPr>
          <a:xfrm>
            <a:off x="469081" y="944463"/>
            <a:ext cx="2577001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120" name="Google Shape;120;p32"/>
          <p:cNvSpPr/>
          <p:nvPr>
            <p:ph idx="8" type="pic"/>
          </p:nvPr>
        </p:nvSpPr>
        <p:spPr>
          <a:xfrm>
            <a:off x="3221666" y="944462"/>
            <a:ext cx="2577001" cy="1883023"/>
          </a:xfrm>
          <a:prstGeom prst="roundRect">
            <a:avLst>
              <a:gd fmla="val 12905" name="adj"/>
            </a:avLst>
          </a:prstGeom>
          <a:noFill/>
          <a:ln>
            <a:noFill/>
          </a:ln>
        </p:spPr>
      </p:sp>
      <p:sp>
        <p:nvSpPr>
          <p:cNvPr id="121" name="Google Shape;121;p32"/>
          <p:cNvSpPr/>
          <p:nvPr>
            <p:ph idx="9" type="pic"/>
          </p:nvPr>
        </p:nvSpPr>
        <p:spPr>
          <a:xfrm>
            <a:off x="5980690" y="944463"/>
            <a:ext cx="2577001" cy="1883023"/>
          </a:xfrm>
          <a:prstGeom prst="roundRect">
            <a:avLst>
              <a:gd fmla="val 10512" name="adj"/>
            </a:avLst>
          </a:prstGeom>
          <a:noFill/>
          <a:ln>
            <a:noFill/>
          </a:ln>
        </p:spPr>
      </p:sp>
      <p:sp>
        <p:nvSpPr>
          <p:cNvPr id="122" name="Google Shape;122;p3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kfql">
  <p:cSld name="Ckfql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" type="body"/>
          </p:nvPr>
        </p:nvSpPr>
        <p:spPr>
          <a:xfrm>
            <a:off x="457200" y="1211943"/>
            <a:ext cx="7467600" cy="34471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6" name="Google Shape;26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ustom Layout">
  <p:cSld name="7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3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33"/>
          <p:cNvSpPr txBox="1"/>
          <p:nvPr>
            <p:ph idx="1" type="body"/>
          </p:nvPr>
        </p:nvSpPr>
        <p:spPr>
          <a:xfrm>
            <a:off x="5733143" y="949330"/>
            <a:ext cx="2895600" cy="3895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i="0" sz="1400"/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p33"/>
          <p:cNvSpPr/>
          <p:nvPr>
            <p:ph idx="2" type="pic"/>
          </p:nvPr>
        </p:nvSpPr>
        <p:spPr>
          <a:xfrm>
            <a:off x="457200" y="949329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127" name="Google Shape;127;p33"/>
          <p:cNvSpPr/>
          <p:nvPr>
            <p:ph idx="3" type="pic"/>
          </p:nvPr>
        </p:nvSpPr>
        <p:spPr>
          <a:xfrm>
            <a:off x="3095171" y="949328"/>
            <a:ext cx="2532744" cy="1883023"/>
          </a:xfrm>
          <a:prstGeom prst="roundRect">
            <a:avLst>
              <a:gd fmla="val 11879" name="adj"/>
            </a:avLst>
          </a:prstGeom>
          <a:noFill/>
          <a:ln>
            <a:noFill/>
          </a:ln>
        </p:spPr>
      </p:sp>
      <p:sp>
        <p:nvSpPr>
          <p:cNvPr id="128" name="Google Shape;128;p33"/>
          <p:cNvSpPr/>
          <p:nvPr>
            <p:ph idx="4" type="pic"/>
          </p:nvPr>
        </p:nvSpPr>
        <p:spPr>
          <a:xfrm>
            <a:off x="3095171" y="2962031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129" name="Google Shape;129;p33"/>
          <p:cNvSpPr/>
          <p:nvPr>
            <p:ph idx="5" type="pic"/>
          </p:nvPr>
        </p:nvSpPr>
        <p:spPr>
          <a:xfrm>
            <a:off x="457199" y="2962031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130" name="Google Shape;130;p3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ustom Layout">
  <p:cSld name="8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4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4"/>
          <p:cNvSpPr txBox="1"/>
          <p:nvPr>
            <p:ph idx="1" type="body"/>
          </p:nvPr>
        </p:nvSpPr>
        <p:spPr>
          <a:xfrm>
            <a:off x="457201" y="963397"/>
            <a:ext cx="2532744" cy="18830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i="0" sz="1800"/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34"/>
          <p:cNvSpPr/>
          <p:nvPr>
            <p:ph idx="2" type="pic"/>
          </p:nvPr>
        </p:nvSpPr>
        <p:spPr>
          <a:xfrm>
            <a:off x="3095171" y="963397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135" name="Google Shape;135;p34"/>
          <p:cNvSpPr/>
          <p:nvPr>
            <p:ph idx="3" type="pic"/>
          </p:nvPr>
        </p:nvSpPr>
        <p:spPr>
          <a:xfrm>
            <a:off x="5733141" y="966928"/>
            <a:ext cx="2532744" cy="1883023"/>
          </a:xfrm>
          <a:prstGeom prst="roundRect">
            <a:avLst>
              <a:gd fmla="val 11196" name="adj"/>
            </a:avLst>
          </a:prstGeom>
          <a:noFill/>
          <a:ln>
            <a:noFill/>
          </a:ln>
        </p:spPr>
      </p:sp>
      <p:sp>
        <p:nvSpPr>
          <p:cNvPr id="136" name="Google Shape;136;p34"/>
          <p:cNvSpPr/>
          <p:nvPr>
            <p:ph idx="4" type="pic"/>
          </p:nvPr>
        </p:nvSpPr>
        <p:spPr>
          <a:xfrm>
            <a:off x="5733141" y="2954042"/>
            <a:ext cx="2532744" cy="1883023"/>
          </a:xfrm>
          <a:prstGeom prst="roundRect">
            <a:avLst>
              <a:gd fmla="val 8802" name="adj"/>
            </a:avLst>
          </a:prstGeom>
          <a:noFill/>
          <a:ln>
            <a:noFill/>
          </a:ln>
        </p:spPr>
      </p:sp>
      <p:sp>
        <p:nvSpPr>
          <p:cNvPr id="137" name="Google Shape;137;p34"/>
          <p:cNvSpPr/>
          <p:nvPr>
            <p:ph idx="5" type="pic"/>
          </p:nvPr>
        </p:nvSpPr>
        <p:spPr>
          <a:xfrm>
            <a:off x="3095171" y="2960314"/>
            <a:ext cx="2532744" cy="1883023"/>
          </a:xfrm>
          <a:prstGeom prst="roundRect">
            <a:avLst>
              <a:gd fmla="val 8459" name="adj"/>
            </a:avLst>
          </a:prstGeom>
          <a:noFill/>
          <a:ln>
            <a:noFill/>
          </a:ln>
        </p:spPr>
      </p:sp>
      <p:sp>
        <p:nvSpPr>
          <p:cNvPr id="138" name="Google Shape;138;p34"/>
          <p:cNvSpPr/>
          <p:nvPr>
            <p:ph idx="6" type="pic"/>
          </p:nvPr>
        </p:nvSpPr>
        <p:spPr>
          <a:xfrm>
            <a:off x="457200" y="2960314"/>
            <a:ext cx="2532744" cy="1883023"/>
          </a:xfrm>
          <a:prstGeom prst="roundRect">
            <a:avLst>
              <a:gd fmla="val 10169" name="adj"/>
            </a:avLst>
          </a:prstGeom>
          <a:noFill/>
          <a:ln>
            <a:noFill/>
          </a:ln>
        </p:spPr>
      </p:sp>
      <p:sp>
        <p:nvSpPr>
          <p:cNvPr id="139" name="Google Shape;139;p3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ustom Layout">
  <p:cSld name="10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5"/>
          <p:cNvSpPr txBox="1"/>
          <p:nvPr>
            <p:ph idx="1" type="body"/>
          </p:nvPr>
        </p:nvSpPr>
        <p:spPr>
          <a:xfrm>
            <a:off x="457201" y="2367645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p35"/>
          <p:cNvSpPr txBox="1"/>
          <p:nvPr>
            <p:ph idx="2" type="body"/>
          </p:nvPr>
        </p:nvSpPr>
        <p:spPr>
          <a:xfrm>
            <a:off x="3275819" y="2367645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35"/>
          <p:cNvSpPr txBox="1"/>
          <p:nvPr>
            <p:ph idx="3" type="body"/>
          </p:nvPr>
        </p:nvSpPr>
        <p:spPr>
          <a:xfrm>
            <a:off x="6085706" y="2367645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35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35"/>
          <p:cNvSpPr/>
          <p:nvPr>
            <p:ph idx="4" type="pic"/>
          </p:nvPr>
        </p:nvSpPr>
        <p:spPr>
          <a:xfrm>
            <a:off x="454050" y="952607"/>
            <a:ext cx="2589213" cy="1304294"/>
          </a:xfrm>
          <a:prstGeom prst="roundRect">
            <a:avLst>
              <a:gd fmla="val 9261" name="adj"/>
            </a:avLst>
          </a:prstGeom>
          <a:noFill/>
          <a:ln>
            <a:noFill/>
          </a:ln>
        </p:spPr>
      </p:sp>
      <p:sp>
        <p:nvSpPr>
          <p:cNvPr id="146" name="Google Shape;146;p35"/>
          <p:cNvSpPr/>
          <p:nvPr>
            <p:ph idx="5" type="pic"/>
          </p:nvPr>
        </p:nvSpPr>
        <p:spPr>
          <a:xfrm>
            <a:off x="3275818" y="952607"/>
            <a:ext cx="2589213" cy="1304294"/>
          </a:xfrm>
          <a:prstGeom prst="roundRect">
            <a:avLst>
              <a:gd fmla="val 11730" name="adj"/>
            </a:avLst>
          </a:prstGeom>
          <a:noFill/>
          <a:ln>
            <a:noFill/>
          </a:ln>
        </p:spPr>
      </p:sp>
      <p:sp>
        <p:nvSpPr>
          <p:cNvPr id="147" name="Google Shape;147;p35"/>
          <p:cNvSpPr/>
          <p:nvPr>
            <p:ph idx="6" type="pic"/>
          </p:nvPr>
        </p:nvSpPr>
        <p:spPr>
          <a:xfrm>
            <a:off x="6089789" y="952607"/>
            <a:ext cx="2589213" cy="1304294"/>
          </a:xfrm>
          <a:prstGeom prst="roundRect">
            <a:avLst>
              <a:gd fmla="val 10249" name="adj"/>
            </a:avLst>
          </a:prstGeom>
          <a:noFill/>
          <a:ln>
            <a:noFill/>
          </a:ln>
        </p:spPr>
      </p:sp>
      <p:sp>
        <p:nvSpPr>
          <p:cNvPr id="148" name="Google Shape;148;p35"/>
          <p:cNvSpPr txBox="1"/>
          <p:nvPr>
            <p:ph idx="7" type="body"/>
          </p:nvPr>
        </p:nvSpPr>
        <p:spPr>
          <a:xfrm>
            <a:off x="460352" y="4281396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" name="Google Shape;149;p35"/>
          <p:cNvSpPr txBox="1"/>
          <p:nvPr>
            <p:ph idx="8" type="body"/>
          </p:nvPr>
        </p:nvSpPr>
        <p:spPr>
          <a:xfrm>
            <a:off x="3278970" y="4281396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35"/>
          <p:cNvSpPr txBox="1"/>
          <p:nvPr>
            <p:ph idx="9" type="body"/>
          </p:nvPr>
        </p:nvSpPr>
        <p:spPr>
          <a:xfrm>
            <a:off x="6088857" y="4281396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35"/>
          <p:cNvSpPr/>
          <p:nvPr>
            <p:ph idx="13" type="pic"/>
          </p:nvPr>
        </p:nvSpPr>
        <p:spPr>
          <a:xfrm>
            <a:off x="457201" y="2866358"/>
            <a:ext cx="2589213" cy="1304294"/>
          </a:xfrm>
          <a:prstGeom prst="roundRect">
            <a:avLst>
              <a:gd fmla="val 12224" name="adj"/>
            </a:avLst>
          </a:prstGeom>
          <a:noFill/>
          <a:ln>
            <a:noFill/>
          </a:ln>
        </p:spPr>
      </p:sp>
      <p:sp>
        <p:nvSpPr>
          <p:cNvPr id="152" name="Google Shape;152;p35"/>
          <p:cNvSpPr/>
          <p:nvPr>
            <p:ph idx="14" type="pic"/>
          </p:nvPr>
        </p:nvSpPr>
        <p:spPr>
          <a:xfrm>
            <a:off x="3278969" y="2866358"/>
            <a:ext cx="2589213" cy="1304294"/>
          </a:xfrm>
          <a:prstGeom prst="roundRect">
            <a:avLst>
              <a:gd fmla="val 11236" name="adj"/>
            </a:avLst>
          </a:prstGeom>
          <a:noFill/>
          <a:ln>
            <a:noFill/>
          </a:ln>
        </p:spPr>
      </p:sp>
      <p:sp>
        <p:nvSpPr>
          <p:cNvPr id="153" name="Google Shape;153;p35"/>
          <p:cNvSpPr/>
          <p:nvPr>
            <p:ph idx="15" type="pic"/>
          </p:nvPr>
        </p:nvSpPr>
        <p:spPr>
          <a:xfrm>
            <a:off x="6092940" y="2866358"/>
            <a:ext cx="2589213" cy="1304294"/>
          </a:xfrm>
          <a:prstGeom prst="roundRect">
            <a:avLst>
              <a:gd fmla="val 9755" name="adj"/>
            </a:avLst>
          </a:prstGeom>
          <a:noFill/>
          <a:ln>
            <a:noFill/>
          </a:ln>
        </p:spPr>
      </p:sp>
      <p:sp>
        <p:nvSpPr>
          <p:cNvPr id="154" name="Google Shape;154;p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инал">
  <p:cSld name="Финал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/>
          <p:nvPr>
            <p:ph idx="1" type="body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льзовательский макет">
  <p:cSld name="Пользовательский макет">
    <p:bg>
      <p:bgPr>
        <a:solidFill>
          <a:srgbClr val="FFFFFF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7"/>
          <p:cNvSpPr txBox="1"/>
          <p:nvPr>
            <p:ph idx="1" type="body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7"/>
          <p:cNvSpPr txBox="1"/>
          <p:nvPr>
            <p:ph idx="2" type="body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7"/>
          <p:cNvSpPr txBox="1"/>
          <p:nvPr>
            <p:ph idx="3" type="body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4" type="body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7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8"/>
          <p:cNvSpPr/>
          <p:nvPr>
            <p:ph idx="2" type="pic"/>
          </p:nvPr>
        </p:nvSpPr>
        <p:spPr>
          <a:xfrm>
            <a:off x="457200" y="936852"/>
            <a:ext cx="4608513" cy="3842155"/>
          </a:xfrm>
          <a:prstGeom prst="roundRect">
            <a:avLst>
              <a:gd fmla="val 7784" name="adj"/>
            </a:avLst>
          </a:prstGeom>
          <a:noFill/>
          <a:ln>
            <a:noFill/>
          </a:ln>
        </p:spPr>
      </p:sp>
      <p:sp>
        <p:nvSpPr>
          <p:cNvPr id="40" name="Google Shape;40;p18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8"/>
          <p:cNvSpPr txBox="1"/>
          <p:nvPr>
            <p:ph idx="1" type="body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Пользовательский макет">
  <p:cSld name="6_Пользовательский макет">
    <p:bg>
      <p:bgPr>
        <a:solidFill>
          <a:srgbClr val="FFFFFF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9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9"/>
          <p:cNvSpPr txBox="1"/>
          <p:nvPr>
            <p:ph idx="1" type="body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6" name="Google Shape;46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Custom Layout">
  <p:cSld name="9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/>
          <p:nvPr>
            <p:ph idx="1" type="body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20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1"/>
          <p:cNvSpPr txBox="1"/>
          <p:nvPr>
            <p:ph idx="1" type="body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2" type="body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21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1"/>
          <p:cNvSpPr txBox="1"/>
          <p:nvPr>
            <p:ph idx="3" type="body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4" type="body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Пользовательский макет">
  <p:cSld name="3_Пользовательский макет">
    <p:bg>
      <p:bgPr>
        <a:solidFill>
          <a:srgbClr val="FFFFFF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/>
          <p:nvPr>
            <p:ph idx="2" type="pic"/>
          </p:nvPr>
        </p:nvSpPr>
        <p:spPr>
          <a:xfrm>
            <a:off x="457200" y="936852"/>
            <a:ext cx="4608513" cy="3842155"/>
          </a:xfrm>
          <a:prstGeom prst="roundRect">
            <a:avLst>
              <a:gd fmla="val 7952" name="adj"/>
            </a:avLst>
          </a:prstGeom>
          <a:noFill/>
          <a:ln>
            <a:noFill/>
          </a:ln>
        </p:spPr>
      </p:sp>
      <p:sp>
        <p:nvSpPr>
          <p:cNvPr id="61" name="Google Shape;61;p22"/>
          <p:cNvSpPr txBox="1"/>
          <p:nvPr>
            <p:ph idx="1" type="body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23" Type="http://schemas.openxmlformats.org/officeDocument/2006/relationships/theme" Target="../theme/theme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title"/>
          </p:nvPr>
        </p:nvSpPr>
        <p:spPr>
          <a:xfrm>
            <a:off x="457200" y="306434"/>
            <a:ext cx="8229600" cy="620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3"/>
          <p:cNvSpPr txBox="1"/>
          <p:nvPr>
            <p:ph idx="1" type="body"/>
          </p:nvPr>
        </p:nvSpPr>
        <p:spPr>
          <a:xfrm>
            <a:off x="457200" y="1121912"/>
            <a:ext cx="8229600" cy="2899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3"/>
          <p:cNvSpPr txBox="1"/>
          <p:nvPr/>
        </p:nvSpPr>
        <p:spPr>
          <a:xfrm>
            <a:off x="-865051" y="413412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3"/>
          <p:cNvSpPr txBox="1"/>
          <p:nvPr/>
        </p:nvSpPr>
        <p:spPr>
          <a:xfrm>
            <a:off x="-865051" y="413412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docs.ipfs.tech/concepts" TargetMode="External"/><Relationship Id="rId4" Type="http://schemas.openxmlformats.org/officeDocument/2006/relationships/hyperlink" Target="https://docs.ipfs.tech/reference/" TargetMode="External"/><Relationship Id="rId5" Type="http://schemas.openxmlformats.org/officeDocument/2006/relationships/hyperlink" Target="https://ipld.io/docs/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"/>
          <p:cNvSpPr txBox="1"/>
          <p:nvPr>
            <p:ph type="title"/>
          </p:nvPr>
        </p:nvSpPr>
        <p:spPr>
          <a:xfrm>
            <a:off x="428385" y="2584039"/>
            <a:ext cx="8287230" cy="704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900">
                <a:solidFill>
                  <a:schemeClr val="lt1"/>
                </a:solidFill>
              </a:rPr>
              <a:t>IPFS: </a:t>
            </a:r>
            <a:endParaRPr sz="29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900">
                <a:solidFill>
                  <a:schemeClr val="lt1"/>
                </a:solidFill>
              </a:rPr>
              <a:t>децентрализованное хранилище данных</a:t>
            </a:r>
            <a:endParaRPr sz="3700">
              <a:solidFill>
                <a:schemeClr val="lt1"/>
              </a:solidFill>
            </a:endParaRPr>
          </a:p>
        </p:txBody>
      </p:sp>
      <p:sp>
        <p:nvSpPr>
          <p:cNvPr id="160" name="Google Shape;160;p1"/>
          <p:cNvSpPr txBox="1"/>
          <p:nvPr/>
        </p:nvSpPr>
        <p:spPr>
          <a:xfrm>
            <a:off x="2531408" y="4148034"/>
            <a:ext cx="6400800" cy="704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olos Text"/>
              <a:buNone/>
            </a:pPr>
            <a:r>
              <a:rPr b="0" i="0" lang="ru-RU" sz="14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Бабушкин К.А.</a:t>
            </a:r>
            <a:endParaRPr b="0" i="0" sz="1400" u="none" cap="none" strike="noStrike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olos Text"/>
              <a:buNone/>
            </a:pPr>
            <a:r>
              <a:rPr b="0" i="0" lang="ru-RU" sz="14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К4111с</a:t>
            </a:r>
            <a:endParaRPr b="0" i="0" sz="1400" u="none" cap="none" strike="noStrike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161" name="Google Shape;161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8bd4e2de2b_0_205"/>
          <p:cNvSpPr txBox="1"/>
          <p:nvPr>
            <p:ph idx="1" type="body"/>
          </p:nvPr>
        </p:nvSpPr>
        <p:spPr>
          <a:xfrm>
            <a:off x="457200" y="1135750"/>
            <a:ext cx="7615800" cy="3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rPr b="1" lang="ru-RU" sz="1500"/>
              <a:t>Цель</a:t>
            </a:r>
            <a:r>
              <a:rPr lang="ru-RU" sz="1500"/>
              <a:t>: создать воспроизводимую реплику данных.</a:t>
            </a:r>
            <a:endParaRPr sz="1500"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rPr lang="ru-RU" sz="1500"/>
              <a:t>Блоки данных </a:t>
            </a:r>
            <a:r>
              <a:rPr lang="ru-RU" sz="1500"/>
              <a:t>можно экспортировать в CAR-файл.</a:t>
            </a:r>
            <a:endParaRPr sz="1500"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rPr b="1" lang="ru-RU" sz="1500"/>
              <a:t>CAR-файл</a:t>
            </a:r>
            <a:r>
              <a:rPr lang="ru-RU" sz="1500"/>
              <a:t> — это упаковка набора IPFS-блоков в один бинарный контейнер. По сути, архив</a:t>
            </a:r>
            <a:r>
              <a:rPr lang="ru-RU" sz="1500"/>
              <a:t>. </a:t>
            </a:r>
            <a:endParaRPr sz="1500"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rPr lang="ru-RU" sz="1500"/>
              <a:t>Содержит:</a:t>
            </a:r>
            <a:endParaRPr sz="1500"/>
          </a:p>
          <a:p>
            <a:pPr indent="-323850" lvl="0" marL="457200" rtl="0" algn="l">
              <a:spcBef>
                <a:spcPts val="280"/>
              </a:spcBef>
              <a:spcAft>
                <a:spcPts val="0"/>
              </a:spcAft>
              <a:buSzPts val="1500"/>
              <a:buChar char="●"/>
            </a:pPr>
            <a:r>
              <a:rPr lang="ru-RU" sz="1500"/>
              <a:t>все блоки данных</a:t>
            </a:r>
            <a:endParaRPr sz="1500"/>
          </a:p>
          <a:p>
            <a:pPr indent="-323850" lvl="0" marL="457200" rtl="0" algn="l">
              <a:spcBef>
                <a:spcPts val="280"/>
              </a:spcBef>
              <a:spcAft>
                <a:spcPts val="0"/>
              </a:spcAft>
              <a:buSzPts val="1500"/>
              <a:buChar char="●"/>
            </a:pPr>
            <a:r>
              <a:rPr lang="ru-RU" sz="1500"/>
              <a:t>CID каждого блока</a:t>
            </a:r>
            <a:endParaRPr sz="1500"/>
          </a:p>
          <a:p>
            <a:pPr indent="-323850" lvl="0" marL="457200" rtl="0" algn="l">
              <a:spcBef>
                <a:spcPts val="280"/>
              </a:spcBef>
              <a:spcAft>
                <a:spcPts val="0"/>
              </a:spcAft>
              <a:buSzPts val="1500"/>
              <a:buChar char="●"/>
            </a:pPr>
            <a:r>
              <a:rPr lang="ru-RU" sz="1500"/>
              <a:t>структуру DAG</a:t>
            </a:r>
            <a:endParaRPr sz="1500"/>
          </a:p>
          <a:p>
            <a:pPr indent="-323850" lvl="0" marL="457200" rtl="0" algn="l">
              <a:spcBef>
                <a:spcPts val="280"/>
              </a:spcBef>
              <a:spcAft>
                <a:spcPts val="0"/>
              </a:spcAft>
              <a:buSzPts val="1500"/>
              <a:buChar char="●"/>
            </a:pPr>
            <a:r>
              <a:rPr lang="ru-RU" sz="1500"/>
              <a:t>корневые CID</a:t>
            </a:r>
            <a:endParaRPr sz="1500"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227" name="Google Shape;227;g38bd4e2de2b_0_205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Golos Text"/>
              <a:buNone/>
            </a:pPr>
            <a:r>
              <a:rPr lang="ru-RU" sz="2580">
                <a:latin typeface="Golos Text"/>
                <a:ea typeface="Golos Text"/>
                <a:cs typeface="Golos Text"/>
                <a:sym typeface="Golos Text"/>
              </a:rPr>
              <a:t>Архивация данных</a:t>
            </a:r>
            <a:endParaRPr sz="2580"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228" name="Google Shape;228;g38bd4e2de2b_0_20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85f2a978d0_0_61"/>
          <p:cNvSpPr txBox="1"/>
          <p:nvPr>
            <p:ph idx="1" type="body"/>
          </p:nvPr>
        </p:nvSpPr>
        <p:spPr>
          <a:xfrm>
            <a:off x="457200" y="1031500"/>
            <a:ext cx="7615800" cy="3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Узел — сервер, участвующий в сети IPFS и выполняющий одну или несколько функций.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/>
              <a:t>Роли</a:t>
            </a:r>
            <a:r>
              <a:rPr lang="ru-RU"/>
              <a:t> узлов: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ru-RU"/>
              <a:t>Bootstrap</a:t>
            </a:r>
            <a:r>
              <a:rPr lang="ru-RU"/>
              <a:t> — стартовая точка для подключения новых узлов и входа в DHT.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ru-RU"/>
              <a:t>Provider</a:t>
            </a:r>
            <a:r>
              <a:rPr lang="ru-RU"/>
              <a:t> node — хранит и раздает контент (объявляет, что хранит данные для CID).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ru-RU"/>
              <a:t>Requester</a:t>
            </a:r>
            <a:r>
              <a:rPr lang="ru-RU"/>
              <a:t> — запрашивает данные по CID.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ru-RU"/>
              <a:t>Relay</a:t>
            </a:r>
            <a:r>
              <a:rPr lang="ru-RU"/>
              <a:t> — ретранслирует трафик между узлами, которые не могут соединиться напрямую.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ru-RU"/>
              <a:t>Delegated routing</a:t>
            </a:r>
            <a:r>
              <a:rPr lang="ru-RU"/>
              <a:t> — обрабатывает маршрутизацию для HTTP-клиентов.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ru-RU"/>
              <a:t>Gateway</a:t>
            </a:r>
            <a:r>
              <a:rPr lang="ru-RU"/>
              <a:t> — обеспечивает доступ к контенту IPFS через HTTP.</a:t>
            </a:r>
            <a:endParaRPr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g385f2a978d0_0_61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Golos Text"/>
              <a:buNone/>
            </a:pPr>
            <a:r>
              <a:rPr lang="ru-RU" sz="2580">
                <a:latin typeface="Golos Text"/>
                <a:ea typeface="Golos Text"/>
                <a:cs typeface="Golos Text"/>
                <a:sym typeface="Golos Text"/>
              </a:rPr>
              <a:t>Узлы IPFS и их роли</a:t>
            </a:r>
            <a:endParaRPr sz="2580"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235" name="Google Shape;235;g385f2a978d0_0_6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8bd4e2de2b_0_18"/>
          <p:cNvSpPr txBox="1"/>
          <p:nvPr>
            <p:ph idx="1" type="body"/>
          </p:nvPr>
        </p:nvSpPr>
        <p:spPr>
          <a:xfrm>
            <a:off x="457200" y="1135750"/>
            <a:ext cx="7615800" cy="3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500"/>
              <a:t>Цель</a:t>
            </a:r>
            <a:r>
              <a:rPr lang="ru-RU" sz="1500"/>
              <a:t>: найти </a:t>
            </a:r>
            <a:r>
              <a:rPr lang="ru-RU" sz="1500"/>
              <a:t>по CID </a:t>
            </a:r>
            <a:r>
              <a:rPr lang="ru-RU" sz="1500"/>
              <a:t>узлы, у которых есть нужный контент.</a:t>
            </a:r>
            <a:endParaRPr sz="15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ru-RU" sz="1500"/>
              <a:t>Полные узлы </a:t>
            </a:r>
            <a:r>
              <a:rPr lang="ru-RU" sz="1500"/>
              <a:t>хранят фрагменты DHT с информацией о своих соседях.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ru-RU" sz="1500"/>
              <a:t>При запросе по CID узел опрашивает соседей.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ru-RU" sz="1500"/>
              <a:t>DHT возвращает список </a:t>
            </a:r>
            <a:r>
              <a:rPr lang="ru-RU" sz="1500"/>
              <a:t>узлов</a:t>
            </a:r>
            <a:r>
              <a:rPr lang="ru-RU" sz="1500"/>
              <a:t>, у которых есть данные.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ru-RU" sz="1500"/>
              <a:t>Устанавливается соединение с одним или несколькими узлами.</a:t>
            </a:r>
            <a:endParaRPr sz="15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500"/>
              <a:t>Альтернативы</a:t>
            </a:r>
            <a:r>
              <a:rPr lang="ru-RU" sz="1500"/>
              <a:t>: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ru-RU" sz="1500"/>
              <a:t>Delegated routing — запрос к маршрутизаторам по HTTP.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ru-RU" sz="1500"/>
              <a:t>mDNS [</a:t>
            </a:r>
            <a:r>
              <a:rPr lang="ru-RU" sz="1500"/>
              <a:t>локальная сеть</a:t>
            </a:r>
            <a:r>
              <a:rPr lang="ru-RU" sz="1500"/>
              <a:t>] — mDNS-запрос по локальной сети.</a:t>
            </a:r>
            <a:endParaRPr sz="15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241" name="Google Shape;241;g38bd4e2de2b_0_18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Golos Text"/>
              <a:buNone/>
            </a:pPr>
            <a:r>
              <a:rPr lang="ru-RU" sz="2580">
                <a:latin typeface="Golos Text"/>
                <a:ea typeface="Golos Text"/>
                <a:cs typeface="Golos Text"/>
                <a:sym typeface="Golos Text"/>
              </a:rPr>
              <a:t>Как работает маршрутизация</a:t>
            </a:r>
            <a:endParaRPr sz="2580"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242" name="Google Shape;242;g38bd4e2de2b_0_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8bd4e2de2b_0_24"/>
          <p:cNvSpPr txBox="1"/>
          <p:nvPr>
            <p:ph idx="1" type="body"/>
          </p:nvPr>
        </p:nvSpPr>
        <p:spPr>
          <a:xfrm>
            <a:off x="457200" y="1135750"/>
            <a:ext cx="7963200" cy="3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/>
              <a:t>Цель</a:t>
            </a:r>
            <a:r>
              <a:rPr lang="ru-RU"/>
              <a:t> — получить контент по CID.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-RU"/>
              <a:t>Установлено соединение с узлом-поставщиком данных через </a:t>
            </a:r>
            <a:r>
              <a:rPr b="1" lang="ru-RU"/>
              <a:t>libp2p</a:t>
            </a:r>
            <a:r>
              <a:rPr lang="ru-RU"/>
              <a:t>.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-RU"/>
              <a:t>Узел отправляет запрос на получение нужных блоков через</a:t>
            </a:r>
            <a:r>
              <a:rPr lang="ru-RU"/>
              <a:t> </a:t>
            </a:r>
            <a:r>
              <a:rPr b="1" lang="ru-RU"/>
              <a:t>Bitswap</a:t>
            </a:r>
            <a:r>
              <a:rPr lang="ru-RU"/>
              <a:t>.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-RU"/>
              <a:t>Поставщик передает блоки.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-RU"/>
              <a:t>Полученные блоки проверяются по хэшу.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-RU"/>
              <a:t>Получив данные, узел сам становится </a:t>
            </a:r>
            <a:r>
              <a:rPr lang="ru-RU"/>
              <a:t>поставщиком для последующих запросов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/>
              <a:t>Альтернативы</a:t>
            </a:r>
            <a:r>
              <a:rPr lang="ru-RU"/>
              <a:t>: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IPFS HTTP Gateway — узел, открывающий доступ к контенту IPFS через HTTP.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Sneakernet — оффлайн-передача данных с помощью CAR-файлов.</a:t>
            </a:r>
            <a:endParaRPr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g38bd4e2de2b_0_24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Golos Text"/>
              <a:buNone/>
            </a:pPr>
            <a:r>
              <a:rPr lang="ru-RU" sz="2580">
                <a:latin typeface="Golos Text"/>
                <a:ea typeface="Golos Text"/>
                <a:cs typeface="Golos Text"/>
                <a:sym typeface="Golos Text"/>
              </a:rPr>
              <a:t>Как IPFS передаёт данные</a:t>
            </a:r>
            <a:endParaRPr sz="2580"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249" name="Google Shape;249;g38bd4e2de2b_0_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g38bd4e2de2b_0_135"/>
          <p:cNvPicPr preferRelativeResize="0"/>
          <p:nvPr/>
        </p:nvPicPr>
        <p:blipFill rotWithShape="1">
          <a:blip r:embed="rId3">
            <a:alphaModFix/>
          </a:blip>
          <a:srcRect b="37449" l="0" r="0" t="0"/>
          <a:stretch/>
        </p:blipFill>
        <p:spPr>
          <a:xfrm>
            <a:off x="4349210" y="1191876"/>
            <a:ext cx="4468949" cy="3217275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g38bd4e2de2b_0_135"/>
          <p:cNvSpPr txBox="1"/>
          <p:nvPr>
            <p:ph idx="1" type="body"/>
          </p:nvPr>
        </p:nvSpPr>
        <p:spPr>
          <a:xfrm>
            <a:off x="279500" y="1135750"/>
            <a:ext cx="4431000" cy="3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200"/>
              <a:t>Публикация</a:t>
            </a:r>
            <a:r>
              <a:rPr lang="ru-RU" sz="1200"/>
              <a:t>:</a:t>
            </a:r>
            <a:endParaRPr sz="1200"/>
          </a:p>
          <a:p>
            <a:pPr indent="-3048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200"/>
              <a:buAutoNum type="arabicPeriod"/>
            </a:pPr>
            <a:r>
              <a:rPr lang="ru-RU" sz="1200"/>
              <a:t>Импорт контента в локальный IPFS-процесс провайдера и генерация CID.</a:t>
            </a:r>
            <a:endParaRPr sz="1200"/>
          </a:p>
          <a:p>
            <a:pPr indent="-3048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200"/>
              <a:buAutoNum type="arabicPeriod"/>
            </a:pPr>
            <a:r>
              <a:rPr lang="ru-RU" sz="1200"/>
              <a:t>Поиск ближайших соседей к этому CID.</a:t>
            </a:r>
            <a:endParaRPr sz="1200"/>
          </a:p>
          <a:p>
            <a:pPr indent="-3048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200"/>
              <a:buAutoNum type="arabicPeriod"/>
            </a:pPr>
            <a:r>
              <a:rPr lang="ru-RU" sz="1200"/>
              <a:t>Сохранение Provider record у этих </a:t>
            </a:r>
            <a:r>
              <a:rPr lang="ru-RU" sz="1200"/>
              <a:t>соседей</a:t>
            </a:r>
            <a:r>
              <a:rPr lang="ru-RU" sz="1200"/>
              <a:t>.</a:t>
            </a:r>
            <a:endParaRPr sz="1200"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ru-RU" sz="1200"/>
              <a:t>Получение</a:t>
            </a:r>
            <a:r>
              <a:rPr lang="ru-RU" sz="1200"/>
              <a:t>:</a:t>
            </a:r>
            <a:endParaRPr sz="1200"/>
          </a:p>
          <a:p>
            <a:pPr indent="-3048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200"/>
              <a:buAutoNum type="arabicPeriod"/>
            </a:pPr>
            <a:r>
              <a:rPr lang="ru-RU" sz="1200"/>
              <a:t>Получить данные через Bitswap у соседей.</a:t>
            </a:r>
            <a:endParaRPr sz="1200"/>
          </a:p>
          <a:p>
            <a:pPr indent="-3048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200"/>
              <a:buAutoNum type="arabicPeriod"/>
            </a:pPr>
            <a:r>
              <a:rPr lang="ru-RU" sz="1200"/>
              <a:t>Либо найти запись о провайдере в </a:t>
            </a:r>
            <a:r>
              <a:rPr lang="ru-RU" sz="1200"/>
              <a:t>DHT.</a:t>
            </a:r>
            <a:endParaRPr b="1" sz="1200"/>
          </a:p>
          <a:p>
            <a:pPr indent="-3048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200"/>
              <a:buAutoNum type="arabicPeriod"/>
            </a:pPr>
            <a:r>
              <a:rPr lang="ru-RU" sz="1200"/>
              <a:t>Подключиться к провайдеру и загрузить контент.</a:t>
            </a:r>
            <a:endParaRPr sz="1200"/>
          </a:p>
          <a:p>
            <a:pPr indent="0" lvl="0" marL="45720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56" name="Google Shape;256;g38bd4e2de2b_0_135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Golos Text"/>
              <a:buNone/>
            </a:pPr>
            <a:r>
              <a:rPr lang="ru-RU" sz="2580">
                <a:latin typeface="Golos Text"/>
                <a:ea typeface="Golos Text"/>
                <a:cs typeface="Golos Text"/>
                <a:sym typeface="Golos Text"/>
              </a:rPr>
              <a:t>Процесс передачи данных</a:t>
            </a:r>
            <a:endParaRPr sz="2580"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257" name="Google Shape;257;g38bd4e2de2b_0_1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85f2a978d0_0_25"/>
          <p:cNvSpPr txBox="1"/>
          <p:nvPr>
            <p:ph idx="1" type="body"/>
          </p:nvPr>
        </p:nvSpPr>
        <p:spPr>
          <a:xfrm>
            <a:off x="457200" y="1135750"/>
            <a:ext cx="7624500" cy="3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500"/>
              <a:t>Bitswap</a:t>
            </a:r>
            <a:r>
              <a:rPr lang="ru-RU" sz="1500"/>
              <a:t> определяет, какие блоки нужны, управляет запросом и получением по CID. Реальную передачу данных обеспечивает libp2p.</a:t>
            </a:r>
            <a:endParaRPr sz="15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500"/>
              <a:t>libp2p</a:t>
            </a:r>
            <a:r>
              <a:rPr lang="ru-RU" sz="1500"/>
              <a:t> — библиотека и стек протоколов P2P передачи данных.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ru-RU" sz="1500"/>
              <a:t>Идентификация узла по </a:t>
            </a:r>
            <a:r>
              <a:rPr lang="ru-RU" sz="1500"/>
              <a:t>PeerID (публичный ключ)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ru-RU" sz="1500"/>
              <a:t>Обнаружение узлов для обмен данными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ru-RU" sz="1500"/>
              <a:t>Транспортный уровень: TCP / QUIC / WebRTC / Relay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ru-RU" sz="1500"/>
              <a:t>Шифрование: Noise / TLS 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1500"/>
              <a:buChar char="●"/>
            </a:pPr>
            <a:r>
              <a:rPr lang="ru-RU" sz="1500"/>
              <a:t>Многопоточность: Yamux / Mplex</a:t>
            </a:r>
            <a:endParaRPr sz="1500"/>
          </a:p>
        </p:txBody>
      </p:sp>
      <p:sp>
        <p:nvSpPr>
          <p:cNvPr id="263" name="Google Shape;263;g385f2a978d0_0_25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Golos Text"/>
              <a:buNone/>
            </a:pPr>
            <a:r>
              <a:rPr lang="ru-RU" sz="2580">
                <a:latin typeface="Golos Text"/>
                <a:ea typeface="Golos Text"/>
                <a:cs typeface="Golos Text"/>
                <a:sym typeface="Golos Text"/>
              </a:rPr>
              <a:t>Протоколы передачи данных</a:t>
            </a:r>
            <a:endParaRPr sz="2580"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264" name="Google Shape;264;g385f2a978d0_0_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8bd4e2de2b_0_157"/>
          <p:cNvSpPr txBox="1"/>
          <p:nvPr>
            <p:ph idx="1" type="body"/>
          </p:nvPr>
        </p:nvSpPr>
        <p:spPr>
          <a:xfrm>
            <a:off x="457200" y="1135750"/>
            <a:ext cx="7615800" cy="3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70" name="Google Shape;270;g38bd4e2de2b_0_157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Golos Text"/>
              <a:buNone/>
            </a:pPr>
            <a:r>
              <a:rPr lang="ru-RU" sz="2580">
                <a:latin typeface="Golos Text"/>
                <a:ea typeface="Golos Text"/>
                <a:cs typeface="Golos Text"/>
                <a:sym typeface="Golos Text"/>
              </a:rPr>
              <a:t>IPFS HTTP Gateways</a:t>
            </a:r>
            <a:endParaRPr sz="2580"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271" name="Google Shape;271;g38bd4e2de2b_0_15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272" name="Google Shape;272;g38bd4e2de2b_0_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2675" y="1292675"/>
            <a:ext cx="5559598" cy="3235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8bd4e2de2b_0_36"/>
          <p:cNvSpPr txBox="1"/>
          <p:nvPr>
            <p:ph idx="1" type="body"/>
          </p:nvPr>
        </p:nvSpPr>
        <p:spPr>
          <a:xfrm>
            <a:off x="457200" y="1135750"/>
            <a:ext cx="7615800" cy="3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/>
              <a:t>Контент-адресация</a:t>
            </a:r>
            <a:r>
              <a:rPr lang="ru-RU"/>
              <a:t> — формирование CID м Merkle </a:t>
            </a:r>
            <a:r>
              <a:rPr lang="ru-RU"/>
              <a:t>DAG.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/>
              <a:t>Публикация</a:t>
            </a:r>
            <a:r>
              <a:rPr lang="ru-RU"/>
              <a:t> — добавление Provider record</a:t>
            </a:r>
            <a:r>
              <a:rPr lang="ru-RU"/>
              <a:t> в DHT (этот узел хранит контент, связанный с этим CID).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/>
              <a:t>Получение</a:t>
            </a:r>
            <a:r>
              <a:rPr lang="ru-RU"/>
              <a:t> — поиск в </a:t>
            </a:r>
            <a:r>
              <a:rPr lang="ru-RU"/>
              <a:t>DHT</a:t>
            </a:r>
            <a:r>
              <a:rPr lang="ru-RU"/>
              <a:t>, загрузка контента от узлов (Bitswap), и локальная верификация блоков.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/>
              <a:t>Очистка или закрепление</a:t>
            </a:r>
            <a:r>
              <a:rPr lang="ru-RU"/>
              <a:t> — если на узле мало места, неиспользуемые данные удаляются. Важные данные нужно </a:t>
            </a:r>
            <a:r>
              <a:rPr lang="ru-RU" u="sng"/>
              <a:t>закрепить</a:t>
            </a:r>
            <a:r>
              <a:rPr lang="ru-RU"/>
              <a:t> вручную.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g38bd4e2de2b_0_36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Golos Text"/>
              <a:buNone/>
            </a:pPr>
            <a:r>
              <a:rPr lang="ru-RU" sz="2580">
                <a:latin typeface="Golos Text"/>
                <a:ea typeface="Golos Text"/>
                <a:cs typeface="Golos Text"/>
                <a:sym typeface="Golos Text"/>
              </a:rPr>
              <a:t>Жизненный цикл данных</a:t>
            </a:r>
            <a:endParaRPr sz="2580"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279" name="Google Shape;279;g38bd4e2de2b_0_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8bd4e2de2b_0_111"/>
          <p:cNvSpPr txBox="1"/>
          <p:nvPr>
            <p:ph idx="1" type="body"/>
          </p:nvPr>
        </p:nvSpPr>
        <p:spPr>
          <a:xfrm>
            <a:off x="457200" y="1135750"/>
            <a:ext cx="7615800" cy="3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85" name="Google Shape;285;g38bd4e2de2b_0_111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Golos Text"/>
              <a:buNone/>
            </a:pPr>
            <a:r>
              <a:rPr lang="ru-RU" sz="2580">
                <a:latin typeface="Golos Text"/>
                <a:ea typeface="Golos Text"/>
                <a:cs typeface="Golos Text"/>
                <a:sym typeface="Golos Text"/>
              </a:rPr>
              <a:t>Жизненный цикл данных</a:t>
            </a:r>
            <a:endParaRPr sz="2580"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286" name="Google Shape;286;g38bd4e2de2b_0_11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287" name="Google Shape;287;g38bd4e2de2b_0_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825" y="1874075"/>
            <a:ext cx="7262549" cy="181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8bd4e2de2b_0_30"/>
          <p:cNvSpPr txBox="1"/>
          <p:nvPr>
            <p:ph idx="1" type="body"/>
          </p:nvPr>
        </p:nvSpPr>
        <p:spPr>
          <a:xfrm>
            <a:off x="457200" y="1135750"/>
            <a:ext cx="7615800" cy="3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None/>
            </a:pPr>
            <a:r>
              <a:rPr b="1" lang="ru-RU"/>
              <a:t>П</a:t>
            </a:r>
            <a:r>
              <a:rPr b="1" lang="ru-RU"/>
              <a:t>роблема</a:t>
            </a:r>
            <a:r>
              <a:rPr lang="ru-RU"/>
              <a:t>: CID неизменяем, поэтому нельзя обновлять ссылки на контент.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/>
              <a:t>Решения</a:t>
            </a:r>
            <a:r>
              <a:rPr lang="ru-RU"/>
              <a:t>: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InterPlanetary Name System (IPNS) — CID связан с криптографическим ключом. При обновлении контента, запись IPNS направляется на новый CID. Работает поверх IPFS, децентрализованно, обновление медленное.</a:t>
            </a:r>
            <a:br>
              <a:rPr lang="ru-RU"/>
            </a:b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DNSLink — TXT-запись в DNS указывает на CID или IPNS. </a:t>
            </a:r>
            <a:br>
              <a:rPr lang="ru-RU"/>
            </a:br>
            <a:r>
              <a:rPr lang="ru-RU"/>
              <a:t>Использует традиционную DNS. Обновление быстрее, но требует централизованного домена.</a:t>
            </a:r>
            <a:br>
              <a:rPr lang="ru-RU"/>
            </a:br>
            <a:endParaRPr/>
          </a:p>
          <a:p>
            <a:pPr indent="0" lvl="0" marL="0" rtl="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g38bd4e2de2b_0_30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Golos Text"/>
              <a:buNone/>
            </a:pPr>
            <a:r>
              <a:rPr lang="ru-RU" sz="2580">
                <a:latin typeface="Golos Text"/>
                <a:ea typeface="Golos Text"/>
                <a:cs typeface="Golos Text"/>
                <a:sym typeface="Golos Text"/>
              </a:rPr>
              <a:t>Дополнительно: Система имен</a:t>
            </a:r>
            <a:endParaRPr sz="2580"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294" name="Google Shape;294;g38bd4e2de2b_0_3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3e553b8e2d_0_4"/>
          <p:cNvSpPr txBox="1"/>
          <p:nvPr>
            <p:ph idx="1" type="body"/>
          </p:nvPr>
        </p:nvSpPr>
        <p:spPr>
          <a:xfrm>
            <a:off x="457200" y="1135750"/>
            <a:ext cx="6164700" cy="3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/>
              <a:t>InterPlanetary File System</a:t>
            </a:r>
            <a:r>
              <a:rPr lang="ru-RU" sz="1800"/>
              <a:t> - децентрализованный протокол хранения и доставки данных.</a:t>
            </a:r>
            <a:endParaRPr sz="18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/>
              <a:t>Принцип: </a:t>
            </a:r>
            <a:r>
              <a:rPr b="1" lang="ru-RU" sz="1800"/>
              <a:t>контент запрашивается по содержимому</a:t>
            </a:r>
            <a:r>
              <a:rPr lang="ru-RU" sz="1800"/>
              <a:t>, а не по месту хранения.</a:t>
            </a:r>
            <a:endParaRPr sz="18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67" name="Google Shape;167;g33e553b8e2d_0_4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Golos Text"/>
              <a:buNone/>
            </a:pPr>
            <a:r>
              <a:rPr lang="ru-RU" sz="2580">
                <a:latin typeface="Golos Text"/>
                <a:ea typeface="Golos Text"/>
                <a:cs typeface="Golos Text"/>
                <a:sym typeface="Golos Text"/>
              </a:rPr>
              <a:t>Введение</a:t>
            </a:r>
            <a:endParaRPr sz="2580"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168" name="Google Shape;168;g33e553b8e2d_0_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69" name="Google Shape;169;g33e553b8e2d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2350" y="1869250"/>
            <a:ext cx="1979999" cy="197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8bd4e2de2b_0_48"/>
          <p:cNvSpPr txBox="1"/>
          <p:nvPr>
            <p:ph idx="1" type="body"/>
          </p:nvPr>
        </p:nvSpPr>
        <p:spPr>
          <a:xfrm>
            <a:off x="457200" y="1135750"/>
            <a:ext cx="7615800" cy="3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1600"/>
              <a:t>Kubo</a:t>
            </a:r>
            <a:r>
              <a:rPr lang="ru-RU" sz="1600"/>
              <a:t> — эталонная реализация на Go: полная функциональность.</a:t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1600"/>
              <a:t>Helia</a:t>
            </a:r>
            <a:r>
              <a:rPr lang="ru-RU" sz="1600"/>
              <a:t> — light-weight реализация на JavaScript для браузеров. </a:t>
            </a:r>
            <a:br>
              <a:rPr lang="ru-RU" sz="1600"/>
            </a:br>
            <a:r>
              <a:rPr lang="ru-RU" sz="1600"/>
              <a:t>Полагается на делегированную маршрутизацию. WebRTC и WebTransport для p2p-соединений.</a:t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/>
              <a:t>Все реализации следуют протоколу IPFS, совместимы между собой.</a:t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300" name="Google Shape;300;g38bd4e2de2b_0_48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Golos Text"/>
              <a:buNone/>
            </a:pPr>
            <a:r>
              <a:rPr lang="ru-RU" sz="2580">
                <a:latin typeface="Golos Text"/>
                <a:ea typeface="Golos Text"/>
                <a:cs typeface="Golos Text"/>
                <a:sym typeface="Golos Text"/>
              </a:rPr>
              <a:t>Реализации IPFS</a:t>
            </a:r>
            <a:endParaRPr sz="2580"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301" name="Google Shape;301;g38bd4e2de2b_0_4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9c265aa0be_0_0"/>
          <p:cNvSpPr txBox="1"/>
          <p:nvPr>
            <p:ph idx="1" type="body"/>
          </p:nvPr>
        </p:nvSpPr>
        <p:spPr>
          <a:xfrm>
            <a:off x="457200" y="1135750"/>
            <a:ext cx="7615800" cy="3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/>
              <a:t>Распределенные архивы на IPFS</a:t>
            </a:r>
            <a:endParaRPr b="1"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/>
              <a:t>https://github.com/ipfs/distributed-wikipedia-mirror</a:t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/>
              <a:t>https://en.wikipedia-on-ipfs.org/wiki/Film/</a:t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/>
              <a:t>IPFS как хранилище для блокчейн-приложений</a:t>
            </a:r>
            <a:endParaRPr b="1"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/>
              <a:t>Sangeeta, N., &amp; Nam, S. Y. (2023). Blockchain and interplanetary file system (IPFS)-based data storage system for vehicular networks with keyword search capability. Electronics, 12(7), 1545.</a:t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307" name="Google Shape;307;g39c265aa0be_0_0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Golos Text"/>
              <a:buNone/>
            </a:pPr>
            <a:r>
              <a:rPr lang="ru-RU" sz="2580">
                <a:latin typeface="Golos Text"/>
                <a:ea typeface="Golos Text"/>
                <a:cs typeface="Golos Text"/>
                <a:sym typeface="Golos Text"/>
              </a:rPr>
              <a:t>Применение </a:t>
            </a:r>
            <a:r>
              <a:rPr lang="ru-RU" sz="2580">
                <a:latin typeface="Golos Text"/>
                <a:ea typeface="Golos Text"/>
                <a:cs typeface="Golos Text"/>
                <a:sym typeface="Golos Text"/>
              </a:rPr>
              <a:t>IPFS</a:t>
            </a:r>
            <a:endParaRPr sz="2580"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308" name="Google Shape;308;g39c265aa0be_0_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8bd4e2de2b_0_54"/>
          <p:cNvSpPr txBox="1"/>
          <p:nvPr>
            <p:ph idx="1" type="body"/>
          </p:nvPr>
        </p:nvSpPr>
        <p:spPr>
          <a:xfrm>
            <a:off x="457200" y="1031475"/>
            <a:ext cx="7615800" cy="3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IPFS — это рабочее решение, подходящее для сценариев, подразумевающих trust-less хранение и распространение данных по децентрализованной сети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/>
              <a:t>Преимущества</a:t>
            </a:r>
            <a:r>
              <a:rPr lang="ru-RU"/>
              <a:t>: 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Гарантия подлинности и целостности данных при получении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Нет единой точки отказа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Гибкая архитектура и открытые стандарты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/>
              <a:t>Недостатки</a:t>
            </a:r>
            <a:r>
              <a:rPr lang="ru-RU"/>
              <a:t>: 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Контент может быть потерян, если не закрепить его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Контент публичный по умолчанию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Скорость ниже, чем у централизованных решений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IPFS не стимулирует узлы хранить чужие данные</a:t>
            </a:r>
            <a:endParaRPr/>
          </a:p>
        </p:txBody>
      </p:sp>
      <p:sp>
        <p:nvSpPr>
          <p:cNvPr id="314" name="Google Shape;314;g38bd4e2de2b_0_54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Golos Text"/>
              <a:buNone/>
            </a:pPr>
            <a:r>
              <a:rPr lang="ru-RU" sz="2580">
                <a:latin typeface="Golos Text"/>
                <a:ea typeface="Golos Text"/>
                <a:cs typeface="Golos Text"/>
                <a:sym typeface="Golos Text"/>
              </a:rPr>
              <a:t>Заключение</a:t>
            </a:r>
            <a:endParaRPr sz="2580"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315" name="Google Shape;315;g38bd4e2de2b_0_5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8bd4e2de2b_0_72"/>
          <p:cNvSpPr txBox="1"/>
          <p:nvPr>
            <p:ph idx="1" type="body"/>
          </p:nvPr>
        </p:nvSpPr>
        <p:spPr>
          <a:xfrm>
            <a:off x="457200" y="1135750"/>
            <a:ext cx="7615800" cy="3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ru-RU" sz="1200"/>
              <a:t>T. V. Doan, Y. Psaras, J. Ott and V. Bajpai, "Toward Decentralized Cloud Storage With IPFS: Opportunities, Challenges, and Future Considerations," in IEEE Internet Computing, vol. 26, no. 6, pp. 7-15, 1 Nov.-Dec. 2022, doi: 10.1109/MIC.2022.3209804.</a:t>
            </a:r>
            <a:endParaRPr sz="1200"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ru-RU" sz="1200"/>
              <a:t>Trautwein, D., Raman, A., Tyson, G., Castro, I., Scott, W., Schubotz, M., ... &amp; Psaras, Y. (2022, August). Design and evaluation of IPFS: a storage layer for the decentralized web. In Proceedings of the ACM SIGCOMM 2022 Conference (pp. 739-752).</a:t>
            </a:r>
            <a:endParaRPr sz="1200"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ru-RU" sz="1200"/>
              <a:t>Sangeeta, N., &amp; Nam, S. Y. (2023). Blockchain and interplanetary file system (IPFS)-based data storage system for vehicular networks with keyword search capability. Electronics, 12(7), 1545.</a:t>
            </a:r>
            <a:endParaRPr sz="1200"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ru-RU" sz="1200"/>
              <a:t>Статьи в разделе Concepts: </a:t>
            </a:r>
            <a:r>
              <a:rPr lang="ru-RU" sz="1200" u="sng">
                <a:solidFill>
                  <a:schemeClr val="hlink"/>
                </a:solidFill>
                <a:hlinkClick r:id="rId3"/>
              </a:rPr>
              <a:t>https://docs.ipfs.tech/concepts</a:t>
            </a:r>
            <a:endParaRPr sz="1200"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ru-RU" sz="1200"/>
              <a:t>С</a:t>
            </a:r>
            <a:r>
              <a:rPr lang="ru-RU" sz="1200"/>
              <a:t>татьи в разделе Reference: </a:t>
            </a:r>
            <a:r>
              <a:rPr lang="ru-RU" sz="1200" u="sng">
                <a:solidFill>
                  <a:schemeClr val="hlink"/>
                </a:solidFill>
                <a:hlinkClick r:id="rId4"/>
              </a:rPr>
              <a:t>https://docs.ipfs.tech/reference/</a:t>
            </a:r>
            <a:endParaRPr sz="1200"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ru-RU" sz="1200" u="sng">
                <a:solidFill>
                  <a:schemeClr val="hlink"/>
                </a:solidFill>
                <a:hlinkClick r:id="rId5"/>
              </a:rPr>
              <a:t>https://ipld.io/docs/</a:t>
            </a:r>
            <a:endParaRPr sz="1200"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21" name="Google Shape;321;g38bd4e2de2b_0_72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Golos Text"/>
              <a:buNone/>
            </a:pPr>
            <a:r>
              <a:rPr lang="ru-RU" sz="2580">
                <a:latin typeface="Golos Text"/>
                <a:ea typeface="Golos Text"/>
                <a:cs typeface="Golos Text"/>
                <a:sym typeface="Golos Text"/>
              </a:rPr>
              <a:t>Список источников</a:t>
            </a:r>
            <a:endParaRPr sz="2580"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322" name="Google Shape;322;g38bd4e2de2b_0_7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2"/>
          <p:cNvSpPr txBox="1"/>
          <p:nvPr>
            <p:ph type="title"/>
          </p:nvPr>
        </p:nvSpPr>
        <p:spPr>
          <a:xfrm>
            <a:off x="457200" y="1801813"/>
            <a:ext cx="8229600" cy="620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los Text SemiBold"/>
              <a:buNone/>
            </a:pPr>
            <a:r>
              <a:rPr lang="ru-RU" sz="4400"/>
              <a:t>Спасибо</a:t>
            </a:r>
            <a:br>
              <a:rPr lang="ru-RU" sz="4400"/>
            </a:br>
            <a:r>
              <a:rPr lang="ru-RU" sz="4400"/>
              <a:t>за внимание!</a:t>
            </a:r>
            <a:endParaRPr sz="4400"/>
          </a:p>
        </p:txBody>
      </p:sp>
      <p:sp>
        <p:nvSpPr>
          <p:cNvPr id="328" name="Google Shape;328;p12"/>
          <p:cNvSpPr txBox="1"/>
          <p:nvPr/>
        </p:nvSpPr>
        <p:spPr>
          <a:xfrm>
            <a:off x="6880123" y="4468762"/>
            <a:ext cx="1914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85f2a978d0_0_8"/>
          <p:cNvSpPr txBox="1"/>
          <p:nvPr>
            <p:ph idx="1" type="body"/>
          </p:nvPr>
        </p:nvSpPr>
        <p:spPr>
          <a:xfrm>
            <a:off x="457200" y="1135750"/>
            <a:ext cx="7615800" cy="3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ru-RU" sz="1500"/>
              <a:t>Verifiability</a:t>
            </a:r>
            <a:r>
              <a:rPr lang="ru-RU" sz="1500"/>
              <a:t> — блоки хэшируется для гарантии подлинности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ru-RU" sz="1500"/>
              <a:t>Centralization</a:t>
            </a:r>
            <a:r>
              <a:rPr lang="ru-RU" sz="1500"/>
              <a:t> — сеть децентрализована.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ru-RU" sz="1500"/>
              <a:t>Resilience</a:t>
            </a:r>
            <a:r>
              <a:rPr lang="ru-RU" sz="1500"/>
              <a:t> — данные реплицируются между узлами.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ru-RU" sz="1500"/>
              <a:t>Performance</a:t>
            </a:r>
            <a:r>
              <a:rPr lang="ru-RU" sz="1500"/>
              <a:t> —</a:t>
            </a:r>
            <a:r>
              <a:rPr lang="ru-RU" sz="1500"/>
              <a:t> контент загружается от ближайших узлов</a:t>
            </a:r>
            <a:r>
              <a:rPr lang="ru-RU" sz="1500"/>
              <a:t>.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ru-RU" sz="1500"/>
              <a:t>Link rot</a:t>
            </a:r>
            <a:r>
              <a:rPr lang="ru-RU" sz="1500"/>
              <a:t> — Content ID (CID) всегда указывает на содержимое.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ru-RU" sz="1500"/>
              <a:t>Data sovereignty</a:t>
            </a:r>
            <a:r>
              <a:rPr lang="ru-RU" sz="1500"/>
              <a:t> — юзер может хранить данные сам.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ru-RU" sz="1500"/>
              <a:t>Off-chain storage</a:t>
            </a:r>
            <a:r>
              <a:rPr lang="ru-RU" sz="1500"/>
              <a:t> — позволяет хранить данные вне блокчейна.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ru-RU" sz="1500"/>
              <a:t>Local-first</a:t>
            </a:r>
            <a:r>
              <a:rPr lang="ru-RU" sz="1500"/>
              <a:t> software — не обязательно быть всегда онлайн.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ru-RU" sz="1500"/>
              <a:t>Vendor lock-in</a:t>
            </a:r>
            <a:r>
              <a:rPr lang="ru-RU" sz="1500"/>
              <a:t> — открытый протокол</a:t>
            </a:r>
            <a:endParaRPr sz="1500"/>
          </a:p>
        </p:txBody>
      </p:sp>
      <p:sp>
        <p:nvSpPr>
          <p:cNvPr id="175" name="Google Shape;175;g385f2a978d0_0_8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Golos Text"/>
              <a:buNone/>
            </a:pPr>
            <a:r>
              <a:rPr lang="ru-RU" sz="2580">
                <a:latin typeface="Golos Text"/>
                <a:ea typeface="Golos Text"/>
                <a:cs typeface="Golos Text"/>
                <a:sym typeface="Golos Text"/>
              </a:rPr>
              <a:t>Решаемые проблемы</a:t>
            </a:r>
            <a:endParaRPr sz="2580"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176" name="Google Shape;176;g385f2a978d0_0_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8bd4e2de2b_0_5"/>
          <p:cNvSpPr txBox="1"/>
          <p:nvPr>
            <p:ph idx="1" type="body"/>
          </p:nvPr>
        </p:nvSpPr>
        <p:spPr>
          <a:xfrm>
            <a:off x="457200" y="1135750"/>
            <a:ext cx="7615800" cy="3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ru-RU" sz="1600"/>
              <a:t>Представление и адресация</a:t>
            </a:r>
            <a:r>
              <a:rPr lang="ru-RU" sz="1600"/>
              <a:t> данных — преобразование контента в блоки, построение Merkle DAG и присвоение CID.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b="1" lang="ru-RU" sz="1600"/>
              <a:t>Маршрутизация</a:t>
            </a:r>
            <a:r>
              <a:rPr lang="ru-RU" sz="1600"/>
              <a:t> — поиск узлов, хранящих нужные данные.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b="1" lang="ru-RU" sz="1600"/>
              <a:t>Передача</a:t>
            </a:r>
            <a:r>
              <a:rPr lang="ru-RU" sz="1600"/>
              <a:t> данных — доставка запрошенных блоков между узлами, проверка подлинности.</a:t>
            </a:r>
            <a:endParaRPr sz="1600"/>
          </a:p>
          <a:p>
            <a:pPr indent="0" lvl="0" marL="45720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82" name="Google Shape;182;g38bd4e2de2b_0_5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Golos Text"/>
              <a:buNone/>
            </a:pPr>
            <a:r>
              <a:rPr lang="ru-RU" sz="2580">
                <a:latin typeface="Golos Text"/>
                <a:ea typeface="Golos Text"/>
                <a:cs typeface="Golos Text"/>
                <a:sym typeface="Golos Text"/>
              </a:rPr>
              <a:t>Основные задачи IPFS</a:t>
            </a:r>
            <a:endParaRPr sz="2580"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183" name="Google Shape;183;g38bd4e2de2b_0_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8bd4e2de2b_0_189"/>
          <p:cNvSpPr txBox="1"/>
          <p:nvPr>
            <p:ph idx="1" type="body"/>
          </p:nvPr>
        </p:nvSpPr>
        <p:spPr>
          <a:xfrm>
            <a:off x="457200" y="1135750"/>
            <a:ext cx="7615800" cy="3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ru-RU" sz="1600"/>
              <a:t>CID указывает на содержимое</a:t>
            </a:r>
            <a:r>
              <a:rPr lang="ru-RU" sz="1600"/>
              <a:t>, а </a:t>
            </a:r>
            <a:r>
              <a:rPr lang="ru-RU" sz="1600"/>
              <a:t>не на место хранения данных</a:t>
            </a:r>
            <a:r>
              <a:rPr lang="ru-RU" sz="1600"/>
              <a:t>. 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-RU" sz="1600"/>
              <a:t>Изменение контента приводит к изменению CID = </a:t>
            </a:r>
            <a:r>
              <a:rPr b="1" lang="ru-RU" sz="1600"/>
              <a:t>гарантия подлинности</a:t>
            </a:r>
            <a:r>
              <a:rPr lang="ru-RU" sz="1600"/>
              <a:t>.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-RU" sz="1600"/>
              <a:t>Узлы, хранящие данные, записываются в </a:t>
            </a:r>
            <a:r>
              <a:rPr b="1" lang="ru-RU" sz="1600"/>
              <a:t>Distributed Hash Table</a:t>
            </a:r>
            <a:r>
              <a:rPr lang="ru-RU" sz="1600"/>
              <a:t> (DHT).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ru-RU" sz="1600"/>
              <a:t>Контент не реплицируется автоматически</a:t>
            </a:r>
            <a:r>
              <a:rPr lang="ru-RU" sz="1600"/>
              <a:t>. </a:t>
            </a:r>
            <a:r>
              <a:rPr lang="ru-RU" sz="1600"/>
              <a:t>Другие узлы копируют данные только по запросу.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ru-RU" sz="1600"/>
              <a:t>Контент не хранится вечно</a:t>
            </a:r>
            <a:r>
              <a:rPr lang="ru-RU" sz="1600"/>
              <a:t>. Кроме закрепленных записей.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ru-RU" sz="1600"/>
              <a:t>Гибкий п</a:t>
            </a:r>
            <a:r>
              <a:rPr b="1" lang="ru-RU" sz="1600"/>
              <a:t>ротокол</a:t>
            </a:r>
            <a:r>
              <a:rPr lang="ru-RU" sz="1600"/>
              <a:t>: разные способы подключения, маршрутизации и распространения данных.</a:t>
            </a:r>
            <a:endParaRPr sz="1600"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89" name="Google Shape;189;g38bd4e2de2b_0_189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Golos Text"/>
              <a:buNone/>
            </a:pPr>
            <a:r>
              <a:rPr lang="ru-RU" sz="2580">
                <a:latin typeface="Golos Text"/>
                <a:ea typeface="Golos Text"/>
                <a:cs typeface="Golos Text"/>
                <a:sym typeface="Golos Text"/>
              </a:rPr>
              <a:t>Принципы </a:t>
            </a:r>
            <a:r>
              <a:rPr lang="ru-RU" sz="2580">
                <a:latin typeface="Golos Text"/>
                <a:ea typeface="Golos Text"/>
                <a:cs typeface="Golos Text"/>
                <a:sym typeface="Golos Text"/>
              </a:rPr>
              <a:t>IPFS</a:t>
            </a:r>
            <a:endParaRPr sz="2580"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190" name="Google Shape;190;g38bd4e2de2b_0_18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8bd4e2de2b_0_149"/>
          <p:cNvSpPr txBox="1"/>
          <p:nvPr>
            <p:ph idx="1" type="body"/>
          </p:nvPr>
        </p:nvSpPr>
        <p:spPr>
          <a:xfrm>
            <a:off x="457200" y="1135750"/>
            <a:ext cx="7615800" cy="3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96" name="Google Shape;196;g38bd4e2de2b_0_149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Golos Text"/>
              <a:buNone/>
            </a:pPr>
            <a:r>
              <a:rPr lang="ru-RU" sz="2580">
                <a:latin typeface="Golos Text"/>
                <a:ea typeface="Golos Text"/>
                <a:cs typeface="Golos Text"/>
                <a:sym typeface="Golos Text"/>
              </a:rPr>
              <a:t>Обзор архитектуры IPFS</a:t>
            </a:r>
            <a:endParaRPr sz="2580"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197" name="Google Shape;197;g38bd4e2de2b_0_14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98" name="Google Shape;198;g38bd4e2de2b_0_149" title="749384c8-47de-408c-ba91-4971a1fc057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9225" y="1135750"/>
            <a:ext cx="3665549" cy="3665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8bd4e2de2b_0_12"/>
          <p:cNvSpPr txBox="1"/>
          <p:nvPr>
            <p:ph idx="1" type="body"/>
          </p:nvPr>
        </p:nvSpPr>
        <p:spPr>
          <a:xfrm>
            <a:off x="457200" y="1057575"/>
            <a:ext cx="7615800" cy="3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500"/>
              <a:t>Цель</a:t>
            </a:r>
            <a:r>
              <a:rPr lang="ru-RU" sz="1500"/>
              <a:t>: Подготовить контент для хранения и распространения.</a:t>
            </a:r>
            <a:endParaRPr sz="15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/>
              <a:t>InterPlanetary Linked Data (</a:t>
            </a:r>
            <a:r>
              <a:rPr b="1" lang="ru-RU" sz="1500"/>
              <a:t>IPLD</a:t>
            </a:r>
            <a:r>
              <a:rPr lang="ru-RU" sz="1500"/>
              <a:t>) — модель представления данных в IPFS, основанная на блоках и ссылках по CID.</a:t>
            </a:r>
            <a:endParaRPr sz="15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ru-RU" sz="1500"/>
              <a:t>Разбиение файлов на </a:t>
            </a:r>
            <a:r>
              <a:rPr b="1" lang="ru-RU" sz="1500"/>
              <a:t>блок</a:t>
            </a:r>
            <a:r>
              <a:rPr lang="ru-RU" sz="1500"/>
              <a:t>и (256KB каждый)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ru-RU" sz="1500"/>
              <a:t>Хэширование каждого блока (SHA-256) 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ru-RU" sz="1500"/>
              <a:t>Из блоков формируется </a:t>
            </a:r>
            <a:r>
              <a:rPr b="1" lang="ru-RU" sz="1500"/>
              <a:t>Merkle DAG</a:t>
            </a:r>
            <a:r>
              <a:rPr lang="ru-RU" sz="1500"/>
              <a:t> — иерархическая структура, связывающая их через хэши.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ru-RU" sz="1500"/>
              <a:t>Корневой </a:t>
            </a:r>
            <a:r>
              <a:rPr b="1" lang="ru-RU" sz="1500"/>
              <a:t>CID</a:t>
            </a:r>
            <a:r>
              <a:rPr lang="ru-RU" sz="1500"/>
              <a:t> создаётся на основе хэша DAG и метаданных (codec, версия и др.)</a:t>
            </a:r>
            <a:endParaRPr sz="1500"/>
          </a:p>
        </p:txBody>
      </p:sp>
      <p:sp>
        <p:nvSpPr>
          <p:cNvPr id="204" name="Google Shape;204;g38bd4e2de2b_0_12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Golos Text"/>
              <a:buNone/>
            </a:pPr>
            <a:r>
              <a:rPr lang="ru-RU" sz="2580">
                <a:latin typeface="Golos Text"/>
                <a:ea typeface="Golos Text"/>
                <a:cs typeface="Golos Text"/>
                <a:sym typeface="Golos Text"/>
              </a:rPr>
              <a:t>Представление и адресация данных</a:t>
            </a:r>
            <a:endParaRPr sz="2580"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205" name="Google Shape;205;g38bd4e2de2b_0_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8bd4e2de2b_0_118"/>
          <p:cNvSpPr txBox="1"/>
          <p:nvPr>
            <p:ph idx="1" type="body"/>
          </p:nvPr>
        </p:nvSpPr>
        <p:spPr>
          <a:xfrm>
            <a:off x="3338950" y="4382125"/>
            <a:ext cx="7615800" cy="6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/>
              <a:t>Конструирование MerkleDAG</a:t>
            </a:r>
            <a:endParaRPr sz="1300"/>
          </a:p>
        </p:txBody>
      </p:sp>
      <p:sp>
        <p:nvSpPr>
          <p:cNvPr id="211" name="Google Shape;211;g38bd4e2de2b_0_118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Golos Text"/>
              <a:buNone/>
            </a:pPr>
            <a:r>
              <a:rPr lang="ru-RU" sz="2580">
                <a:latin typeface="Golos Text"/>
                <a:ea typeface="Golos Text"/>
                <a:cs typeface="Golos Text"/>
                <a:sym typeface="Golos Text"/>
              </a:rPr>
              <a:t>Представление и адресация данных</a:t>
            </a:r>
            <a:endParaRPr sz="2580"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212" name="Google Shape;212;g38bd4e2de2b_0_1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213" name="Google Shape;213;g38bd4e2de2b_0_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3100" y="1138635"/>
            <a:ext cx="5217791" cy="3243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8bd4e2de2b_0_128"/>
          <p:cNvSpPr txBox="1"/>
          <p:nvPr>
            <p:ph idx="1" type="body"/>
          </p:nvPr>
        </p:nvSpPr>
        <p:spPr>
          <a:xfrm>
            <a:off x="457200" y="4321050"/>
            <a:ext cx="78939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/>
              <a:t>Схема CID</a:t>
            </a:r>
            <a:endParaRPr sz="1300"/>
          </a:p>
        </p:txBody>
      </p:sp>
      <p:sp>
        <p:nvSpPr>
          <p:cNvPr id="219" name="Google Shape;219;g38bd4e2de2b_0_128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Golos Text"/>
              <a:buNone/>
            </a:pPr>
            <a:r>
              <a:rPr lang="ru-RU" sz="2580">
                <a:latin typeface="Golos Text"/>
                <a:ea typeface="Golos Text"/>
                <a:cs typeface="Golos Text"/>
                <a:sym typeface="Golos Text"/>
              </a:rPr>
              <a:t>Представление и адресация данных</a:t>
            </a:r>
            <a:endParaRPr sz="2580"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220" name="Google Shape;220;g38bd4e2de2b_0_1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221" name="Google Shape;221;g38bd4e2de2b_0_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3991" y="1213950"/>
            <a:ext cx="6288418" cy="28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1">
  <a:themeElements>
    <a:clrScheme name="Другая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EC0B43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2014-06-27T12:30:22Z</dcterms:created>
  <dc:creator>Al</dc:creator>
</cp:coreProperties>
</file>