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6A6EB-FFCD-EA65-F21D-D35C288542A5}" v="6" dt="2025-10-20T13:41:29.959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8878" autoAdjust="0"/>
  </p:normalViewPr>
  <p:slideViewPr>
    <p:cSldViewPr>
      <p:cViewPr varScale="1">
        <p:scale>
          <a:sx n="98" d="100"/>
          <a:sy n="98" d="100"/>
        </p:scale>
        <p:origin x="114" y="52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84AA43A-3F76-4A13-9CD6-36134EB429E3}" type="datetimeFigureOut">
              <a:rPr lang="ru-RU"/>
              <a:t>20.10.2025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850423A-8BCE-448E-A97B-03A88B2B12C1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5F674A4F-2B7A-4ECB-A400-260B2FFC03C1}" type="datetimeFigureOut">
              <a:rPr lang="ru-RU"/>
              <a:t>20.10.2025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1F2A70B-78F2-4DCF-B53B-C990D2FAFB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solidFill>
                  <a:srgbClr val="0F1115"/>
                </a:solidFill>
              </a:rPr>
              <a:t>Содержание</a:t>
            </a:r>
            <a:endParaRPr lang="ru-RU" err="1"/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Презентация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состоит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из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четырех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разделов</a:t>
            </a:r>
            <a:r>
              <a:rPr lang="en-US" dirty="0">
                <a:solidFill>
                  <a:srgbClr val="0F1115"/>
                </a:solidFill>
              </a:rPr>
              <a:t>:</a:t>
            </a:r>
            <a:endParaRPr lang="ru-RU" dirty="0"/>
          </a:p>
          <a:p>
            <a:pPr marL="285750" lvl="1" indent="-2857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Обзор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объектного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хранилища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pPr marL="285750" lvl="1" indent="-2857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Особенности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объектного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хранилища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pPr marL="285750" lvl="1" indent="-2857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Продукты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pPr marL="285750" lvl="1" indent="-2857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Сценарии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применения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72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F1115"/>
                </a:solidFill>
              </a:rPr>
              <a:t> AWS S3: </a:t>
            </a:r>
            <a:r>
              <a:rPr lang="en-US" b="1" err="1">
                <a:solidFill>
                  <a:srgbClr val="0F1115"/>
                </a:solidFill>
              </a:rPr>
              <a:t>Стандартный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протокол</a:t>
            </a:r>
            <a:endParaRPr lang="ru-RU" err="1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Amazon S3 — </a:t>
            </a:r>
            <a:r>
              <a:rPr lang="en-US" dirty="0" err="1">
                <a:solidFill>
                  <a:srgbClr val="0F1115"/>
                </a:solidFill>
              </a:rPr>
              <a:t>это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открытый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протокол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ставший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отраслевым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стандартом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Модель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данных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Упрощает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файловую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иерархию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модели</a:t>
            </a:r>
            <a:r>
              <a:rPr lang="en-US" dirty="0">
                <a:solidFill>
                  <a:srgbClr val="0F1115"/>
                </a:solidFill>
              </a:rPr>
              <a:t> "Bucket/Object".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>
                <a:solidFill>
                  <a:srgbClr val="0F1115"/>
                </a:solidFill>
              </a:rPr>
              <a:t>Bucket: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Контейнер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объектов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без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вложенных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иерархий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>
                <a:solidFill>
                  <a:srgbClr val="0F1115"/>
                </a:solidFill>
              </a:rPr>
              <a:t>Object: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Данные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метаданные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хранящиеся</a:t>
            </a:r>
            <a:r>
              <a:rPr lang="en-US" dirty="0">
                <a:solidFill>
                  <a:srgbClr val="0F1115"/>
                </a:solidFill>
              </a:rPr>
              <a:t> в </a:t>
            </a:r>
            <a:r>
              <a:rPr lang="en-US" dirty="0" err="1">
                <a:solidFill>
                  <a:srgbClr val="0F1115"/>
                </a:solidFill>
              </a:rPr>
              <a:t>бакете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Доступ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Через</a:t>
            </a:r>
            <a:r>
              <a:rPr lang="en-US" dirty="0">
                <a:solidFill>
                  <a:srgbClr val="0F1115"/>
                </a:solidFill>
              </a:rPr>
              <a:t> HTTP/HTTPS RESTful API.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/>
              <a:t>• Amazon S3 — </a:t>
            </a:r>
            <a:r>
              <a:rPr lang="en-US" err="1"/>
              <a:t>открытый</a:t>
            </a:r>
            <a:r>
              <a:rPr lang="en-US" dirty="0"/>
              <a:t> </a:t>
            </a:r>
            <a:r>
              <a:rPr lang="en-US" err="1"/>
              <a:t>протокол</a:t>
            </a:r>
            <a:r>
              <a:rPr lang="en-US" dirty="0"/>
              <a:t>, </a:t>
            </a:r>
            <a:r>
              <a:rPr lang="en-US" err="1"/>
              <a:t>запущенный</a:t>
            </a:r>
            <a:r>
              <a:rPr lang="en-US" dirty="0"/>
              <a:t> Amazon AWS </a:t>
            </a:r>
            <a:r>
              <a:rPr lang="en-US" err="1"/>
              <a:t>для</a:t>
            </a:r>
            <a:r>
              <a:rPr lang="en-US" dirty="0"/>
              <a:t> </a:t>
            </a:r>
            <a:r>
              <a:rPr lang="en-US" err="1"/>
              <a:t>хранения</a:t>
            </a:r>
            <a:r>
              <a:rPr lang="en-US" dirty="0"/>
              <a:t> </a:t>
            </a:r>
            <a:r>
              <a:rPr lang="en-US" err="1"/>
              <a:t>объектов</a:t>
            </a:r>
            <a:r>
              <a:rPr lang="en-US" dirty="0"/>
              <a:t>.</a:t>
            </a:r>
            <a:endParaRPr lang="ru-RU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Отраслевой</a:t>
            </a:r>
            <a:r>
              <a:rPr lang="en-US" dirty="0"/>
              <a:t> </a:t>
            </a:r>
            <a:r>
              <a:rPr lang="en-US" dirty="0" err="1"/>
              <a:t>стандарт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упрощает</a:t>
            </a:r>
            <a:r>
              <a:rPr lang="en-US" dirty="0"/>
              <a:t> </a:t>
            </a:r>
            <a:r>
              <a:rPr lang="en-US" dirty="0" err="1"/>
              <a:t>сложную</a:t>
            </a:r>
            <a:r>
              <a:rPr lang="en-US" dirty="0"/>
              <a:t> </a:t>
            </a:r>
            <a:r>
              <a:rPr lang="en-US" dirty="0" err="1"/>
              <a:t>структуру</a:t>
            </a:r>
            <a:r>
              <a:rPr lang="en-US" dirty="0"/>
              <a:t> </a:t>
            </a:r>
            <a:r>
              <a:rPr lang="en-US" dirty="0" err="1"/>
              <a:t>каталогов</a:t>
            </a:r>
            <a:r>
              <a:rPr lang="en-US" dirty="0"/>
              <a:t> </a:t>
            </a:r>
            <a:r>
              <a:rPr lang="en-US" dirty="0" err="1"/>
              <a:t>файловой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 с </a:t>
            </a:r>
            <a:r>
              <a:rPr lang="en-US" dirty="0" err="1"/>
              <a:t>помощью</a:t>
            </a:r>
            <a:r>
              <a:rPr lang="en-US" dirty="0"/>
              <a:t> </a:t>
            </a:r>
            <a:r>
              <a:rPr lang="en-US" dirty="0" err="1"/>
              <a:t>модели</a:t>
            </a:r>
            <a:endParaRPr lang="en-US" dirty="0"/>
          </a:p>
          <a:p>
            <a:r>
              <a:rPr lang="en-US" dirty="0" err="1"/>
              <a:t>корзины</a:t>
            </a:r>
            <a:r>
              <a:rPr lang="en-US" dirty="0"/>
              <a:t>/</a:t>
            </a:r>
            <a:r>
              <a:rPr lang="en-US" dirty="0" err="1"/>
              <a:t>объекта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err="1"/>
              <a:t>Использует</a:t>
            </a:r>
            <a:r>
              <a:rPr lang="en-US" dirty="0"/>
              <a:t> HTTP/HTTPS RESTful API.</a:t>
            </a:r>
          </a:p>
          <a:p>
            <a:endParaRPr lang="en-US" dirty="0"/>
          </a:p>
          <a:p>
            <a:r>
              <a:rPr lang="en-US" dirty="0" err="1"/>
              <a:t>Бак</a:t>
            </a:r>
            <a:r>
              <a:rPr lang="en-US" dirty="0"/>
              <a:t> (Bucket)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контейнер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, </a:t>
            </a:r>
            <a:r>
              <a:rPr lang="en-US" dirty="0" err="1"/>
              <a:t>устраняющий</a:t>
            </a:r>
            <a:r>
              <a:rPr lang="en-US" dirty="0"/>
              <a:t> </a:t>
            </a:r>
            <a:r>
              <a:rPr lang="en-US" dirty="0" err="1"/>
              <a:t>вложенную</a:t>
            </a:r>
            <a:r>
              <a:rPr lang="en-US" dirty="0"/>
              <a:t> </a:t>
            </a:r>
            <a:r>
              <a:rPr lang="en-US" dirty="0" err="1"/>
              <a:t>структуру</a:t>
            </a:r>
            <a:r>
              <a:rPr lang="en-US" dirty="0"/>
              <a:t> и </a:t>
            </a:r>
            <a:r>
              <a:rPr lang="en-US" dirty="0" err="1"/>
              <a:t>ерархии</a:t>
            </a:r>
            <a:r>
              <a:rPr lang="en-US" dirty="0"/>
              <a:t> </a:t>
            </a:r>
            <a:r>
              <a:rPr lang="en-US" dirty="0" err="1"/>
              <a:t>контейнеров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Данные</a:t>
            </a:r>
            <a:r>
              <a:rPr lang="en-US" dirty="0"/>
              <a:t> и </a:t>
            </a:r>
            <a:r>
              <a:rPr lang="en-US" dirty="0" err="1"/>
              <a:t>метаданные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</a:t>
            </a:r>
            <a:r>
              <a:rPr lang="en-US" dirty="0" err="1"/>
              <a:t>всегда</a:t>
            </a:r>
            <a:r>
              <a:rPr lang="en-US" dirty="0"/>
              <a:t> </a:t>
            </a:r>
            <a:r>
              <a:rPr lang="en-US" dirty="0" err="1"/>
              <a:t>хранятся</a:t>
            </a:r>
            <a:r>
              <a:rPr lang="en-US" dirty="0"/>
              <a:t> в </a:t>
            </a:r>
            <a:r>
              <a:rPr lang="en-US" dirty="0" err="1"/>
              <a:t>контейнерах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314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F1115"/>
                </a:solidFill>
              </a:rPr>
              <a:t>AWS S3 API: </a:t>
            </a:r>
            <a:r>
              <a:rPr lang="en-US" b="1" dirty="0" err="1">
                <a:solidFill>
                  <a:srgbClr val="0F1115"/>
                </a:solidFill>
              </a:rPr>
              <a:t>Примеры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запроса</a:t>
            </a:r>
            <a:r>
              <a:rPr lang="en-US" b="1" dirty="0">
                <a:solidFill>
                  <a:srgbClr val="0F1115"/>
                </a:solidFill>
              </a:rPr>
              <a:t> и </a:t>
            </a:r>
            <a:r>
              <a:rPr lang="en-US" b="1" dirty="0" err="1">
                <a:solidFill>
                  <a:srgbClr val="0F1115"/>
                </a:solidFill>
              </a:rPr>
              <a:t>ответа</a:t>
            </a:r>
            <a:endParaRPr lang="ru-RU" dirty="0" err="1"/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Примеры</a:t>
            </a:r>
            <a:r>
              <a:rPr lang="en-US" dirty="0">
                <a:solidFill>
                  <a:srgbClr val="0F1115"/>
                </a:solidFill>
              </a:rPr>
              <a:t> HTTP-</a:t>
            </a:r>
            <a:r>
              <a:rPr lang="en-US" dirty="0" err="1">
                <a:solidFill>
                  <a:srgbClr val="0F1115"/>
                </a:solidFill>
              </a:rPr>
              <a:t>запросов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ответов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операций</a:t>
            </a:r>
            <a:r>
              <a:rPr lang="en-US" dirty="0">
                <a:solidFill>
                  <a:srgbClr val="0F1115"/>
                </a:solidFill>
              </a:rPr>
              <a:t> с S3, </a:t>
            </a:r>
            <a:r>
              <a:rPr lang="en-US" dirty="0" err="1">
                <a:solidFill>
                  <a:srgbClr val="0F1115"/>
                </a:solidFill>
              </a:rPr>
              <a:t>таких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как</a:t>
            </a:r>
            <a:r>
              <a:rPr lang="en-US" dirty="0">
                <a:solidFill>
                  <a:srgbClr val="0F1115"/>
                </a:solidFill>
              </a:rPr>
              <a:t> PUT (</a:t>
            </a:r>
            <a:r>
              <a:rPr lang="en-US" dirty="0" err="1">
                <a:solidFill>
                  <a:srgbClr val="0F1115"/>
                </a:solidFill>
              </a:rPr>
              <a:t>создание</a:t>
            </a:r>
            <a:r>
              <a:rPr lang="en-US" dirty="0">
                <a:solidFill>
                  <a:srgbClr val="0F1115"/>
                </a:solidFill>
              </a:rPr>
              <a:t>/</a:t>
            </a:r>
            <a:r>
              <a:rPr lang="en-US" dirty="0" err="1">
                <a:solidFill>
                  <a:srgbClr val="0F1115"/>
                </a:solidFill>
              </a:rPr>
              <a:t>обновление</a:t>
            </a:r>
            <a:r>
              <a:rPr lang="en-US" dirty="0">
                <a:solidFill>
                  <a:srgbClr val="0F1115"/>
                </a:solidFill>
              </a:rPr>
              <a:t>) и GET (</a:t>
            </a:r>
            <a:r>
              <a:rPr lang="en-US" dirty="0" err="1">
                <a:solidFill>
                  <a:srgbClr val="0F1115"/>
                </a:solidFill>
              </a:rPr>
              <a:t>получение</a:t>
            </a:r>
            <a:r>
              <a:rPr lang="en-US" dirty="0">
                <a:solidFill>
                  <a:srgbClr val="0F1115"/>
                </a:solidFill>
              </a:rPr>
              <a:t>) </a:t>
            </a:r>
            <a:r>
              <a:rPr lang="en-US" dirty="0" err="1">
                <a:solidFill>
                  <a:srgbClr val="0F1115"/>
                </a:solidFill>
              </a:rPr>
              <a:t>объекта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или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информации</a:t>
            </a:r>
            <a:r>
              <a:rPr lang="en-US" dirty="0">
                <a:solidFill>
                  <a:srgbClr val="0F1115"/>
                </a:solidFill>
              </a:rPr>
              <a:t> о </a:t>
            </a:r>
            <a:r>
              <a:rPr lang="en-US" dirty="0" err="1">
                <a:solidFill>
                  <a:srgbClr val="0F1115"/>
                </a:solidFill>
              </a:rPr>
              <a:t>бакете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023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>
                <a:solidFill>
                  <a:srgbClr val="0F1115"/>
                </a:solidFill>
              </a:rPr>
              <a:t>OpenStack Swift: </a:t>
            </a:r>
            <a:r>
              <a:rPr lang="en-US" b="1" err="1">
                <a:solidFill>
                  <a:srgbClr val="0F1115"/>
                </a:solidFill>
              </a:rPr>
              <a:t>Аналогично</a:t>
            </a:r>
            <a:r>
              <a:rPr lang="en-US" b="1">
                <a:solidFill>
                  <a:srgbClr val="0F1115"/>
                </a:solidFill>
              </a:rPr>
              <a:t> AWS S3</a:t>
            </a:r>
            <a:endParaRPr lang="en-US"/>
          </a:p>
          <a:p>
            <a:pPr marL="171450" indent="-171450">
              <a:buFont typeface="Arial"/>
              <a:buChar char="•"/>
            </a:pPr>
            <a:endParaRPr lang="en-US" b="1" dirty="0">
              <a:solidFill>
                <a:srgbClr val="0F1115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Swift — </a:t>
            </a:r>
            <a:r>
              <a:rPr lang="en-US" dirty="0" err="1">
                <a:solidFill>
                  <a:srgbClr val="0F1115"/>
                </a:solidFill>
              </a:rPr>
              <a:t>модуль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распределенного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хранения</a:t>
            </a:r>
            <a:r>
              <a:rPr lang="en-US" dirty="0">
                <a:solidFill>
                  <a:srgbClr val="0F1115"/>
                </a:solidFill>
              </a:rPr>
              <a:t> в OpenStack.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Иерархия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Учетная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запись</a:t>
            </a:r>
            <a:r>
              <a:rPr lang="en-US" dirty="0">
                <a:solidFill>
                  <a:srgbClr val="0F1115"/>
                </a:solidFill>
              </a:rPr>
              <a:t> -&gt; </a:t>
            </a:r>
            <a:r>
              <a:rPr lang="en-US" dirty="0" err="1">
                <a:solidFill>
                  <a:srgbClr val="0F1115"/>
                </a:solidFill>
              </a:rPr>
              <a:t>Контейнер</a:t>
            </a:r>
            <a:r>
              <a:rPr lang="en-US" dirty="0">
                <a:solidFill>
                  <a:srgbClr val="0F1115"/>
                </a:solidFill>
              </a:rPr>
              <a:t> (</a:t>
            </a:r>
            <a:r>
              <a:rPr lang="en-US" dirty="0" err="1">
                <a:solidFill>
                  <a:srgbClr val="0F1115"/>
                </a:solidFill>
              </a:rPr>
              <a:t>аналог</a:t>
            </a:r>
            <a:r>
              <a:rPr lang="en-US" dirty="0">
                <a:solidFill>
                  <a:srgbClr val="0F1115"/>
                </a:solidFill>
              </a:rPr>
              <a:t> Bucket) -&gt; </a:t>
            </a:r>
            <a:r>
              <a:rPr lang="en-US" dirty="0" err="1">
                <a:solidFill>
                  <a:srgbClr val="0F1115"/>
                </a:solidFill>
              </a:rPr>
              <a:t>Объект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Особенности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Учетная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запись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определяет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пространство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имен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контейнеров</a:t>
            </a:r>
            <a:r>
              <a:rPr lang="en-US" dirty="0">
                <a:solidFill>
                  <a:srgbClr val="0F1115"/>
                </a:solidFill>
              </a:rPr>
              <a:t>. </a:t>
            </a:r>
            <a:r>
              <a:rPr lang="en-US" dirty="0" err="1">
                <a:solidFill>
                  <a:srgbClr val="0F1115"/>
                </a:solidFill>
              </a:rPr>
              <a:t>Контейнеры</a:t>
            </a:r>
            <a:r>
              <a:rPr lang="en-US" dirty="0">
                <a:solidFill>
                  <a:srgbClr val="0F1115"/>
                </a:solidFill>
              </a:rPr>
              <a:t> в </a:t>
            </a:r>
            <a:r>
              <a:rPr lang="en-US" dirty="0" err="1">
                <a:solidFill>
                  <a:srgbClr val="0F1115"/>
                </a:solidFill>
              </a:rPr>
              <a:t>разных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учетных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записях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могут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иметь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одинаковые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имена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Доступ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Через</a:t>
            </a:r>
            <a:r>
              <a:rPr lang="en-US" dirty="0">
                <a:solidFill>
                  <a:srgbClr val="0F1115"/>
                </a:solidFill>
              </a:rPr>
              <a:t> HTTP/HTTPS RESTful API.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Swift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модуль</a:t>
            </a:r>
            <a:r>
              <a:rPr lang="en-US" dirty="0"/>
              <a:t> </a:t>
            </a:r>
            <a:r>
              <a:rPr lang="en-US" dirty="0" err="1"/>
              <a:t>распределенного</a:t>
            </a:r>
            <a:r>
              <a:rPr lang="en-US" dirty="0"/>
              <a:t> </a:t>
            </a:r>
            <a:r>
              <a:rPr lang="en-US" dirty="0" err="1"/>
              <a:t>хранилища</a:t>
            </a:r>
            <a:r>
              <a:rPr lang="en-US" dirty="0"/>
              <a:t> OpenStack.</a:t>
            </a:r>
            <a:endParaRPr lang="ru-RU"/>
          </a:p>
          <a:p>
            <a:endParaRPr lang="en-US" dirty="0"/>
          </a:p>
          <a:p>
            <a:r>
              <a:rPr lang="en-US" err="1"/>
              <a:t>Модуль</a:t>
            </a:r>
            <a:r>
              <a:rPr lang="en-US" dirty="0"/>
              <a:t> </a:t>
            </a:r>
            <a:r>
              <a:rPr lang="en-US" err="1"/>
              <a:t>состоит</a:t>
            </a:r>
            <a:r>
              <a:rPr lang="en-US" dirty="0"/>
              <a:t> </a:t>
            </a:r>
            <a:r>
              <a:rPr lang="en-US" err="1"/>
              <a:t>из</a:t>
            </a:r>
            <a:r>
              <a:rPr lang="en-US" dirty="0"/>
              <a:t> </a:t>
            </a:r>
            <a:r>
              <a:rPr lang="en-US" err="1"/>
              <a:t>учетной</a:t>
            </a:r>
            <a:r>
              <a:rPr lang="en-US" dirty="0"/>
              <a:t> </a:t>
            </a:r>
            <a:r>
              <a:rPr lang="en-US" err="1"/>
              <a:t>записи</a:t>
            </a:r>
            <a:r>
              <a:rPr lang="en-US" dirty="0"/>
              <a:t>, </a:t>
            </a:r>
            <a:r>
              <a:rPr lang="en-US" err="1"/>
              <a:t>контейнера</a:t>
            </a:r>
            <a:r>
              <a:rPr lang="en-US" dirty="0"/>
              <a:t> (</a:t>
            </a:r>
            <a:r>
              <a:rPr lang="en-US" err="1"/>
              <a:t>также</a:t>
            </a:r>
            <a:r>
              <a:rPr lang="en-US" dirty="0"/>
              <a:t> </a:t>
            </a:r>
            <a:r>
              <a:rPr lang="en-US" err="1"/>
              <a:t>бакса</a:t>
            </a:r>
            <a:r>
              <a:rPr lang="en-US" dirty="0"/>
              <a:t> в AWS S3) и </a:t>
            </a:r>
            <a:r>
              <a:rPr lang="en-US" err="1"/>
              <a:t>объектного</a:t>
            </a:r>
            <a:r>
              <a:rPr lang="en-US" dirty="0"/>
              <a:t> </a:t>
            </a:r>
            <a:r>
              <a:rPr lang="en-US" err="1"/>
              <a:t>слоя</a:t>
            </a:r>
            <a:r>
              <a:rPr lang="en-US" dirty="0"/>
              <a:t>.</a:t>
            </a:r>
            <a:endParaRPr lang="ru-RU"/>
          </a:p>
          <a:p>
            <a:endParaRPr lang="en-US" dirty="0"/>
          </a:p>
          <a:p>
            <a:r>
              <a:rPr lang="en-US" err="1"/>
              <a:t>Использует</a:t>
            </a:r>
            <a:r>
              <a:rPr lang="en-US" dirty="0"/>
              <a:t> HTTP/HTTPS RESTful API.</a:t>
            </a:r>
          </a:p>
          <a:p>
            <a:endParaRPr lang="en-US" dirty="0"/>
          </a:p>
          <a:p>
            <a:r>
              <a:rPr lang="en-US" dirty="0"/>
              <a:t>Account - </a:t>
            </a:r>
            <a:r>
              <a:rPr lang="en-US" dirty="0" err="1"/>
              <a:t>Верхний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r>
              <a:rPr lang="en-US" dirty="0"/>
              <a:t> </a:t>
            </a:r>
            <a:r>
              <a:rPr lang="en-US" dirty="0" err="1"/>
              <a:t>иерархии</a:t>
            </a:r>
            <a:r>
              <a:rPr lang="en-US" dirty="0"/>
              <a:t>. </a:t>
            </a:r>
            <a:r>
              <a:rPr lang="en-US" dirty="0" err="1"/>
              <a:t>Поставщик</a:t>
            </a:r>
            <a:r>
              <a:rPr lang="en-US" dirty="0"/>
              <a:t> </a:t>
            </a:r>
            <a:r>
              <a:rPr lang="en-US" dirty="0" err="1"/>
              <a:t>услуг</a:t>
            </a:r>
            <a:r>
              <a:rPr lang="en-US" dirty="0"/>
              <a:t> </a:t>
            </a:r>
            <a:r>
              <a:rPr lang="en-US" dirty="0" err="1"/>
              <a:t>создает</a:t>
            </a:r>
            <a:r>
              <a:rPr lang="en-US" dirty="0"/>
              <a:t> </a:t>
            </a:r>
            <a:r>
              <a:rPr lang="en-US" dirty="0" err="1"/>
              <a:t>учетную</a:t>
            </a:r>
            <a:r>
              <a:rPr lang="en-US" dirty="0"/>
              <a:t> </a:t>
            </a:r>
            <a:r>
              <a:rPr lang="en-US" dirty="0" err="1"/>
              <a:t>запись</a:t>
            </a:r>
            <a:r>
              <a:rPr lang="en-US" dirty="0"/>
              <a:t> и </a:t>
            </a:r>
            <a:r>
              <a:rPr lang="en-US" dirty="0" err="1"/>
              <a:t>предоставляет</a:t>
            </a:r>
            <a:r>
              <a:rPr lang="en-US" dirty="0"/>
              <a:t> </a:t>
            </a:r>
            <a:r>
              <a:rPr lang="en-US" dirty="0" err="1"/>
              <a:t>право</a:t>
            </a:r>
            <a:r>
              <a:rPr lang="en-US" dirty="0"/>
              <a:t> </a:t>
            </a:r>
            <a:r>
              <a:rPr lang="en-US" dirty="0" err="1"/>
              <a:t>собственности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ресурс</a:t>
            </a:r>
            <a:r>
              <a:rPr lang="en-US" dirty="0"/>
              <a:t> </a:t>
            </a:r>
            <a:r>
              <a:rPr lang="en-US" dirty="0" err="1"/>
              <a:t>пользователю</a:t>
            </a:r>
            <a:r>
              <a:rPr lang="en-US" dirty="0"/>
              <a:t>. </a:t>
            </a:r>
            <a:r>
              <a:rPr lang="en-US" dirty="0" err="1"/>
              <a:t>Учетная</a:t>
            </a:r>
            <a:r>
              <a:rPr lang="en-US" dirty="0"/>
              <a:t> </a:t>
            </a:r>
            <a:r>
              <a:rPr lang="en-US" dirty="0" err="1"/>
              <a:t>запись</a:t>
            </a:r>
            <a:r>
              <a:rPr lang="en-US" dirty="0"/>
              <a:t> </a:t>
            </a:r>
            <a:r>
              <a:rPr lang="en-US" dirty="0" err="1"/>
              <a:t>определяет</a:t>
            </a:r>
            <a:r>
              <a:rPr lang="en-US" dirty="0"/>
              <a:t> </a:t>
            </a:r>
            <a:r>
              <a:rPr lang="en-US" dirty="0" err="1"/>
              <a:t>пространства</a:t>
            </a:r>
            <a:r>
              <a:rPr lang="en-US" dirty="0"/>
              <a:t> </a:t>
            </a:r>
            <a:r>
              <a:rPr lang="en-US" dirty="0" err="1"/>
              <a:t>имен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контейнеров</a:t>
            </a:r>
            <a:r>
              <a:rPr lang="en-US" dirty="0"/>
              <a:t>. </a:t>
            </a:r>
            <a:r>
              <a:rPr lang="en-US" dirty="0" err="1"/>
              <a:t>Контейнеры</a:t>
            </a:r>
            <a:r>
              <a:rPr lang="en-US" dirty="0"/>
              <a:t> в </a:t>
            </a:r>
            <a:r>
              <a:rPr lang="en-US" dirty="0" err="1"/>
              <a:t>разных</a:t>
            </a:r>
            <a:r>
              <a:rPr lang="en-US" dirty="0"/>
              <a:t> </a:t>
            </a:r>
            <a:r>
              <a:rPr lang="en-US" dirty="0" err="1"/>
              <a:t>учетных</a:t>
            </a:r>
            <a:r>
              <a:rPr lang="en-US" dirty="0"/>
              <a:t> </a:t>
            </a:r>
            <a:r>
              <a:rPr lang="en-US" dirty="0" err="1"/>
              <a:t>записях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иметь</a:t>
            </a:r>
            <a:r>
              <a:rPr lang="en-US" dirty="0"/>
              <a:t> </a:t>
            </a:r>
            <a:r>
              <a:rPr lang="en-US" dirty="0" err="1"/>
              <a:t>одно</a:t>
            </a:r>
            <a:r>
              <a:rPr lang="en-US" dirty="0"/>
              <a:t> и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же</a:t>
            </a:r>
            <a:r>
              <a:rPr lang="en-US" dirty="0"/>
              <a:t> </a:t>
            </a:r>
            <a:r>
              <a:rPr lang="en-US" dirty="0" err="1"/>
              <a:t>имя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Container -  </a:t>
            </a:r>
            <a:r>
              <a:rPr lang="en-US" dirty="0" err="1"/>
              <a:t>Создаeт</a:t>
            </a:r>
            <a:r>
              <a:rPr lang="en-US" dirty="0"/>
              <a:t> </a:t>
            </a:r>
            <a:r>
              <a:rPr lang="en-US" dirty="0" err="1"/>
              <a:t>пространства</a:t>
            </a:r>
            <a:r>
              <a:rPr lang="en-US" dirty="0"/>
              <a:t> </a:t>
            </a:r>
            <a:r>
              <a:rPr lang="en-US" dirty="0" err="1"/>
              <a:t>имен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. </a:t>
            </a:r>
            <a:r>
              <a:rPr lang="en-US" dirty="0" err="1"/>
              <a:t>Объекты</a:t>
            </a:r>
            <a:r>
              <a:rPr lang="en-US" dirty="0"/>
              <a:t> в </a:t>
            </a:r>
            <a:r>
              <a:rPr lang="en-US" dirty="0" err="1"/>
              <a:t>двух</a:t>
            </a:r>
            <a:r>
              <a:rPr lang="en-US" dirty="0"/>
              <a:t> </a:t>
            </a:r>
            <a:r>
              <a:rPr lang="en-US" dirty="0" err="1"/>
              <a:t>разных</a:t>
            </a:r>
            <a:r>
              <a:rPr lang="en-US" dirty="0"/>
              <a:t> </a:t>
            </a:r>
            <a:r>
              <a:rPr lang="en-US" dirty="0" err="1"/>
              <a:t>контейнерах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иметь</a:t>
            </a:r>
            <a:r>
              <a:rPr lang="en-US" dirty="0"/>
              <a:t> </a:t>
            </a:r>
            <a:r>
              <a:rPr lang="en-US" dirty="0" err="1"/>
              <a:t>одно</a:t>
            </a:r>
            <a:r>
              <a:rPr lang="en-US" dirty="0"/>
              <a:t> и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же</a:t>
            </a:r>
            <a:r>
              <a:rPr lang="en-US" dirty="0"/>
              <a:t> </a:t>
            </a:r>
            <a:r>
              <a:rPr lang="en-US" dirty="0" err="1"/>
              <a:t>имя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представляют</a:t>
            </a:r>
            <a:r>
              <a:rPr lang="en-US" dirty="0"/>
              <a:t> </a:t>
            </a:r>
            <a:r>
              <a:rPr lang="en-US" dirty="0" err="1"/>
              <a:t>два</a:t>
            </a:r>
            <a:r>
              <a:rPr lang="en-US" dirty="0"/>
              <a:t> </a:t>
            </a:r>
            <a:r>
              <a:rPr lang="en-US" dirty="0" err="1"/>
              <a:t>разных</a:t>
            </a:r>
            <a:r>
              <a:rPr lang="en-US" dirty="0"/>
              <a:t> </a:t>
            </a:r>
            <a:r>
              <a:rPr lang="en-US" dirty="0" err="1"/>
              <a:t>объекта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Object - </a:t>
            </a:r>
            <a:r>
              <a:rPr lang="en-US" dirty="0" err="1"/>
              <a:t>Хранилище</a:t>
            </a:r>
            <a:r>
              <a:rPr lang="en-US" dirty="0"/>
              <a:t> </a:t>
            </a:r>
            <a:r>
              <a:rPr lang="en-US" dirty="0" err="1"/>
              <a:t>контента</a:t>
            </a:r>
            <a:r>
              <a:rPr lang="en-US" dirty="0"/>
              <a:t>, </a:t>
            </a:r>
            <a:r>
              <a:rPr lang="en-US" dirty="0" err="1"/>
              <a:t>такого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документы</a:t>
            </a:r>
            <a:r>
              <a:rPr lang="en-US" dirty="0"/>
              <a:t>, </a:t>
            </a:r>
            <a:r>
              <a:rPr lang="en-US" dirty="0" err="1"/>
              <a:t>изображения</a:t>
            </a:r>
            <a:r>
              <a:rPr lang="en-US" dirty="0"/>
              <a:t> и </a:t>
            </a:r>
            <a:r>
              <a:rPr lang="en-US" dirty="0" err="1"/>
              <a:t>пользовательские</a:t>
            </a:r>
            <a:r>
              <a:rPr lang="en-US" dirty="0"/>
              <a:t> </a:t>
            </a:r>
            <a:r>
              <a:rPr lang="en-US" dirty="0" err="1"/>
              <a:t>метаданные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097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solidFill>
                  <a:srgbClr val="0F1115"/>
                </a:solidFill>
              </a:rPr>
              <a:t>Содержание</a:t>
            </a:r>
            <a:r>
              <a:rPr lang="en-US" b="1">
                <a:solidFill>
                  <a:srgbClr val="0F1115"/>
                </a:solidFill>
              </a:rPr>
              <a:t> (</a:t>
            </a:r>
            <a:r>
              <a:rPr lang="en-US" b="1" err="1">
                <a:solidFill>
                  <a:srgbClr val="0F1115"/>
                </a:solidFill>
              </a:rPr>
              <a:t>Раздел</a:t>
            </a:r>
            <a:r>
              <a:rPr lang="en-US" b="1">
                <a:solidFill>
                  <a:srgbClr val="0F1115"/>
                </a:solidFill>
              </a:rPr>
              <a:t> 2)</a:t>
            </a:r>
            <a:endParaRPr lang="ru-RU"/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Переходим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второму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разделу</a:t>
            </a:r>
            <a:r>
              <a:rPr lang="en-US" dirty="0">
                <a:solidFill>
                  <a:srgbClr val="0F1115"/>
                </a:solidFill>
              </a:rPr>
              <a:t>: </a:t>
            </a:r>
            <a:r>
              <a:rPr lang="en-US" dirty="0" err="1">
                <a:solidFill>
                  <a:srgbClr val="0F1115"/>
                </a:solidFill>
              </a:rPr>
              <a:t>Особенности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объектного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хранилища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70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err="1"/>
              <a:t>Important</a:t>
            </a:r>
            <a:r>
              <a:rPr lang="ru-RU"/>
              <a:t> </a:t>
            </a:r>
            <a:r>
              <a:rPr lang="ru-RU" err="1"/>
              <a:t>Concepts</a:t>
            </a:r>
            <a:endParaRPr lang="ru-RU" dirty="0" err="1"/>
          </a:p>
          <a:p>
            <a:r>
              <a:rPr lang="ru-RU" dirty="0"/>
              <a:t>Этот слайд раскрывает основные понятия объектного хранения данных:</a:t>
            </a:r>
          </a:p>
          <a:p>
            <a:r>
              <a:rPr lang="ru-RU" dirty="0"/>
              <a:t> </a:t>
            </a:r>
          </a:p>
          <a:p>
            <a:pPr marL="171450" indent="-171450">
              <a:buFont typeface="Arial"/>
              <a:buChar char="•"/>
            </a:pPr>
            <a:r>
              <a:rPr lang="ru-RU" b="1" dirty="0" err="1"/>
              <a:t>Bucket</a:t>
            </a:r>
            <a:r>
              <a:rPr lang="ru-RU" dirty="0"/>
              <a:t> — это контейнер для хранения объектов, аналог директории в сетевом доступе. Важно: </a:t>
            </a:r>
            <a:r>
              <a:rPr lang="ru-RU" dirty="0" err="1"/>
              <a:t>bucket</a:t>
            </a:r>
            <a:r>
              <a:rPr lang="ru-RU" dirty="0"/>
              <a:t> не могут быть вложенными, что упрощает структуру хранения.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 </a:t>
            </a:r>
          </a:p>
          <a:p>
            <a:pPr marL="171450" indent="-171450">
              <a:buFont typeface="Arial"/>
              <a:buChar char="•"/>
            </a:pPr>
            <a:r>
              <a:rPr lang="ru-RU" b="1" dirty="0"/>
              <a:t>Object</a:t>
            </a:r>
            <a:r>
              <a:rPr lang="ru-RU" dirty="0"/>
              <a:t> — элемент данных, который можно представить как файл, доступный через сеть. Каждый объект всегда хранится внутри </a:t>
            </a:r>
            <a:r>
              <a:rPr lang="ru-RU" dirty="0" err="1"/>
              <a:t>bucket</a:t>
            </a:r>
            <a:r>
              <a:rPr lang="ru-RU" dirty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 </a:t>
            </a:r>
          </a:p>
          <a:p>
            <a:pPr marL="171450" indent="-171450">
              <a:buFont typeface="Arial"/>
              <a:buChar char="•"/>
            </a:pPr>
            <a:r>
              <a:rPr lang="ru-RU" b="1" dirty="0" err="1"/>
              <a:t>Account</a:t>
            </a:r>
            <a:r>
              <a:rPr lang="ru-RU" dirty="0"/>
              <a:t> — создаётся для работы с хранилищем (обычно совместимым с Amazon S3 API) и управляет ресурсами в системе.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 </a:t>
            </a:r>
          </a:p>
          <a:p>
            <a:pPr marL="171450" indent="-171450">
              <a:buFont typeface="Arial"/>
              <a:buChar char="•"/>
            </a:pPr>
            <a:r>
              <a:rPr lang="ru-RU" b="1" dirty="0"/>
              <a:t>User</a:t>
            </a:r>
            <a:r>
              <a:rPr lang="ru-RU" dirty="0"/>
              <a:t> — создаётся через аккаунт, состоит в нём, и получает доступ к ресурсам согласно выданным правам. Аккаунт может контролировать пользователей и назначать им различные права доступа.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Backet</a:t>
            </a:r>
            <a:r>
              <a:rPr lang="ru-RU" dirty="0"/>
              <a:t>: это контейнер для хранения объектов. Его можно рассматривать как каталог, к которому можно получить доступ через сеть. </a:t>
            </a:r>
            <a:r>
              <a:rPr lang="ru-RU" dirty="0" err="1"/>
              <a:t>Bucket</a:t>
            </a:r>
            <a:r>
              <a:rPr lang="ru-RU" dirty="0"/>
              <a:t> не</a:t>
            </a:r>
          </a:p>
          <a:p>
            <a:r>
              <a:rPr lang="ru-RU" dirty="0"/>
              <a:t>могут быть вложенными, что позволяет избежать сложной многослойной структуры.</a:t>
            </a:r>
          </a:p>
          <a:p>
            <a:endParaRPr lang="ru-RU" dirty="0"/>
          </a:p>
          <a:p>
            <a:r>
              <a:rPr lang="ru-RU" dirty="0"/>
              <a:t>• Объект: Объекты представляют данные и рассматриваются как файлы, к которым можно получить доступ через сеть. Объект всегда хранится в </a:t>
            </a:r>
            <a:r>
              <a:rPr lang="ru-RU" dirty="0" err="1"/>
              <a:t>Bucket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• Учетная запись: учетная запись должна быть получена до использования службы хранения объектов (совместимой с API Amazon S3) и действует как владелец</a:t>
            </a:r>
          </a:p>
          <a:p>
            <a:r>
              <a:rPr lang="ru-RU" dirty="0"/>
              <a:t>ресурсов.</a:t>
            </a:r>
          </a:p>
          <a:p>
            <a:endParaRPr lang="ru-RU" dirty="0"/>
          </a:p>
          <a:p>
            <a:r>
              <a:rPr lang="ru-RU" dirty="0"/>
              <a:t>• Пользователь: Пользователь создается учетной записью и принадлежит аккаунту. Учетная запись может контролировать, как пользователи используют ресурсы, предоставляя пользователям различные разрешения.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759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/>
              <a:t>Object Storage API: Requires Software or Tools</a:t>
            </a:r>
          </a:p>
          <a:p>
            <a:endParaRPr lang="en-US" dirty="0"/>
          </a:p>
          <a:p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слайде</a:t>
            </a:r>
            <a:r>
              <a:rPr lang="en-US" dirty="0"/>
              <a:t> </a:t>
            </a:r>
            <a:r>
              <a:rPr lang="en-US" dirty="0" err="1"/>
              <a:t>объясняется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доступ</a:t>
            </a:r>
            <a:r>
              <a:rPr lang="en-US" dirty="0"/>
              <a:t> к </a:t>
            </a:r>
            <a:r>
              <a:rPr lang="en-US" dirty="0" err="1"/>
              <a:t>объектному</a:t>
            </a:r>
            <a:r>
              <a:rPr lang="en-US" dirty="0"/>
              <a:t> </a:t>
            </a:r>
            <a:r>
              <a:rPr lang="en-US" dirty="0" err="1"/>
              <a:t>хранилищу</a:t>
            </a:r>
            <a:r>
              <a:rPr lang="en-US" dirty="0"/>
              <a:t> </a:t>
            </a:r>
            <a:r>
              <a:rPr lang="en-US" dirty="0" err="1"/>
              <a:t>требуется</a:t>
            </a:r>
            <a:r>
              <a:rPr lang="en-US" dirty="0"/>
              <a:t> с </a:t>
            </a:r>
            <a:r>
              <a:rPr lang="en-US" dirty="0" err="1"/>
              <a:t>помощью</a:t>
            </a:r>
            <a:r>
              <a:rPr lang="en-US" dirty="0"/>
              <a:t> </a:t>
            </a:r>
            <a:r>
              <a:rPr lang="en-US" dirty="0" err="1"/>
              <a:t>специализированного</a:t>
            </a:r>
            <a:r>
              <a:rPr lang="en-US" dirty="0"/>
              <a:t> ПО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инструментов</a:t>
            </a:r>
            <a:r>
              <a:rPr lang="en-US" dirty="0"/>
              <a:t>:</a:t>
            </a:r>
          </a:p>
          <a:p>
            <a:r>
              <a:rPr lang="en-US" dirty="0"/>
              <a:t> 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/>
              <a:t>Пользователь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обращаться</a:t>
            </a:r>
            <a:r>
              <a:rPr lang="en-US" dirty="0"/>
              <a:t> к </a:t>
            </a:r>
            <a:r>
              <a:rPr lang="en-US" dirty="0" err="1"/>
              <a:t>объектному</a:t>
            </a:r>
            <a:r>
              <a:rPr lang="en-US" dirty="0"/>
              <a:t> </a:t>
            </a:r>
            <a:r>
              <a:rPr lang="en-US" dirty="0" err="1"/>
              <a:t>хранилищу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три</a:t>
            </a:r>
            <a:r>
              <a:rPr lang="en-US" dirty="0"/>
              <a:t> </a:t>
            </a:r>
            <a:r>
              <a:rPr lang="en-US" dirty="0" err="1"/>
              <a:t>основных</a:t>
            </a:r>
            <a:r>
              <a:rPr lang="en-US" dirty="0"/>
              <a:t> </a:t>
            </a:r>
            <a:r>
              <a:rPr lang="en-US" dirty="0" err="1"/>
              <a:t>варианта</a:t>
            </a:r>
            <a:r>
              <a:rPr lang="en-US" dirty="0"/>
              <a:t>: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/>
              <a:t>1. Коммерческое </a:t>
            </a:r>
            <a:r>
              <a:rPr lang="en-US" b="1" dirty="0" err="1"/>
              <a:t>программное</a:t>
            </a:r>
            <a:r>
              <a:rPr lang="en-US" b="1" dirty="0"/>
              <a:t> </a:t>
            </a:r>
            <a:r>
              <a:rPr lang="en-US" b="1" dirty="0" err="1"/>
              <a:t>обеспечение</a:t>
            </a:r>
            <a:r>
              <a:rPr lang="en-US" dirty="0"/>
              <a:t> — </a:t>
            </a:r>
            <a:r>
              <a:rPr lang="en-US" dirty="0" err="1"/>
              <a:t>такие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Veritas, NetBackup, Atempo, IBM TSM, Rubrik, Commvault и </a:t>
            </a:r>
            <a:r>
              <a:rPr lang="en-US" dirty="0" err="1"/>
              <a:t>др</a:t>
            </a:r>
            <a:r>
              <a:rPr lang="en-US" dirty="0"/>
              <a:t>. </a:t>
            </a:r>
            <a:r>
              <a:rPr lang="en-US" dirty="0" err="1"/>
              <a:t>Подключение</a:t>
            </a:r>
            <a:r>
              <a:rPr lang="en-US" dirty="0"/>
              <a:t> </a:t>
            </a:r>
            <a:r>
              <a:rPr lang="en-US" dirty="0" err="1"/>
              <a:t>часто</a:t>
            </a:r>
            <a:r>
              <a:rPr lang="en-US" dirty="0"/>
              <a:t> </a:t>
            </a:r>
            <a:r>
              <a:rPr lang="en-US" dirty="0" err="1"/>
              <a:t>осуществляется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протоколу</a:t>
            </a:r>
            <a:r>
              <a:rPr lang="en-US" dirty="0"/>
              <a:t> S3.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 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/>
              <a:t>2. </a:t>
            </a:r>
            <a:r>
              <a:rPr lang="en-US" b="1" dirty="0" err="1"/>
              <a:t>Собственное</a:t>
            </a:r>
            <a:r>
              <a:rPr lang="en-US" b="1" dirty="0"/>
              <a:t> ПО </a:t>
            </a:r>
            <a:r>
              <a:rPr lang="en-US" b="1" dirty="0" err="1"/>
              <a:t>заказчика</a:t>
            </a:r>
            <a:r>
              <a:rPr lang="en-US" dirty="0"/>
              <a:t> — </a:t>
            </a:r>
            <a:r>
              <a:rPr lang="en-US" dirty="0" err="1"/>
              <a:t>разработка</a:t>
            </a:r>
            <a:r>
              <a:rPr lang="en-US" dirty="0"/>
              <a:t> </a:t>
            </a:r>
            <a:r>
              <a:rPr lang="en-US" dirty="0" err="1"/>
              <a:t>приложений</a:t>
            </a:r>
            <a:r>
              <a:rPr lang="en-US" dirty="0"/>
              <a:t>, </a:t>
            </a:r>
            <a:r>
              <a:rPr lang="en-US" dirty="0" err="1"/>
              <a:t>использующих</a:t>
            </a:r>
            <a:r>
              <a:rPr lang="en-US" dirty="0"/>
              <a:t> SDK </a:t>
            </a:r>
            <a:r>
              <a:rPr lang="en-US" dirty="0" err="1"/>
              <a:t>или</a:t>
            </a:r>
            <a:r>
              <a:rPr lang="en-US" dirty="0"/>
              <a:t> API (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языках</a:t>
            </a:r>
            <a:r>
              <a:rPr lang="en-US" dirty="0"/>
              <a:t> C, Python, Java, PHP),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взаимодействуют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S3.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 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/>
              <a:t>3. </a:t>
            </a:r>
            <a:r>
              <a:rPr lang="en-US" b="1" dirty="0" err="1"/>
              <a:t>Клиентские</a:t>
            </a:r>
            <a:r>
              <a:rPr lang="en-US" b="1" dirty="0"/>
              <a:t> </a:t>
            </a:r>
            <a:r>
              <a:rPr lang="en-US" b="1" dirty="0" err="1"/>
              <a:t>инструменты</a:t>
            </a:r>
            <a:r>
              <a:rPr lang="en-US" dirty="0"/>
              <a:t> — </a:t>
            </a:r>
            <a:r>
              <a:rPr lang="en-US" dirty="0" err="1"/>
              <a:t>например</a:t>
            </a:r>
            <a:r>
              <a:rPr lang="en-US" dirty="0"/>
              <a:t>, S3 Browser, а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облачные</a:t>
            </a:r>
            <a:r>
              <a:rPr lang="en-US" dirty="0"/>
              <a:t> </a:t>
            </a:r>
            <a:r>
              <a:rPr lang="en-US" dirty="0" err="1"/>
              <a:t>веб-диск</a:t>
            </a:r>
            <a:r>
              <a:rPr lang="en-US" dirty="0"/>
              <a:t> </a:t>
            </a:r>
            <a:r>
              <a:rPr lang="en-US" dirty="0" err="1"/>
              <a:t>клиенты</a:t>
            </a:r>
            <a:r>
              <a:rPr lang="en-US" dirty="0"/>
              <a:t> </a:t>
            </a:r>
            <a:r>
              <a:rPr lang="en-US" dirty="0" err="1"/>
              <a:t>вроде</a:t>
            </a:r>
            <a:r>
              <a:rPr lang="en-US" dirty="0"/>
              <a:t> Cloudberry, </a:t>
            </a:r>
            <a:r>
              <a:rPr lang="en-US" dirty="0" err="1"/>
              <a:t>Onebox</a:t>
            </a:r>
            <a:r>
              <a:rPr lang="en-US" dirty="0"/>
              <a:t>.</a:t>
            </a:r>
          </a:p>
          <a:p>
            <a:pPr marL="628650" lvl="1" indent="-171450">
              <a:buFont typeface="Arial"/>
              <a:buChar char="•"/>
            </a:pPr>
            <a:endParaRPr lang="en-US"/>
          </a:p>
          <a:p>
            <a:r>
              <a:rPr lang="en-US" dirty="0"/>
              <a:t> 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В </a:t>
            </a:r>
            <a:r>
              <a:rPr lang="en-US" dirty="0" err="1"/>
              <a:t>хранилище</a:t>
            </a:r>
            <a:r>
              <a:rPr lang="en-US" dirty="0"/>
              <a:t> </a:t>
            </a:r>
            <a:r>
              <a:rPr lang="en-US" dirty="0" err="1"/>
              <a:t>объекты</a:t>
            </a:r>
            <a:r>
              <a:rPr lang="en-US" dirty="0"/>
              <a:t> </a:t>
            </a:r>
            <a:r>
              <a:rPr lang="en-US" dirty="0" err="1"/>
              <a:t>лежат</a:t>
            </a:r>
            <a:r>
              <a:rPr lang="en-US" dirty="0"/>
              <a:t> в </a:t>
            </a:r>
            <a:r>
              <a:rPr lang="en-US" dirty="0" err="1"/>
              <a:t>контейнерах</a:t>
            </a:r>
            <a:r>
              <a:rPr lang="en-US" dirty="0"/>
              <a:t>, </a:t>
            </a:r>
            <a:r>
              <a:rPr lang="en-US" dirty="0" err="1"/>
              <a:t>называемых</a:t>
            </a:r>
            <a:r>
              <a:rPr lang="en-US" dirty="0"/>
              <a:t> bucket. </a:t>
            </a:r>
            <a:r>
              <a:rPr lang="en-US" dirty="0" err="1"/>
              <a:t>Каждый</a:t>
            </a:r>
            <a:r>
              <a:rPr lang="en-US" dirty="0"/>
              <a:t> </a:t>
            </a:r>
            <a:r>
              <a:rPr lang="en-US" dirty="0" err="1"/>
              <a:t>объект</a:t>
            </a:r>
            <a:r>
              <a:rPr lang="en-US" dirty="0"/>
              <a:t> </a:t>
            </a:r>
            <a:r>
              <a:rPr lang="en-US" dirty="0" err="1"/>
              <a:t>состоит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ключа</a:t>
            </a:r>
            <a:r>
              <a:rPr lang="en-US" dirty="0"/>
              <a:t>, </a:t>
            </a:r>
            <a:r>
              <a:rPr lang="en-US" dirty="0" err="1"/>
              <a:t>данных</a:t>
            </a:r>
            <a:r>
              <a:rPr lang="en-US" dirty="0"/>
              <a:t> и </a:t>
            </a:r>
            <a:r>
              <a:rPr lang="en-US" dirty="0" err="1"/>
              <a:t>метаданных</a:t>
            </a:r>
            <a:r>
              <a:rPr lang="en-US" dirty="0"/>
              <a:t> (</a:t>
            </a:r>
            <a:r>
              <a:rPr lang="en-US" dirty="0" err="1"/>
              <a:t>системных</a:t>
            </a:r>
            <a:r>
              <a:rPr lang="en-US" dirty="0"/>
              <a:t> и </a:t>
            </a:r>
            <a:r>
              <a:rPr lang="en-US" dirty="0" err="1"/>
              <a:t>пользовательских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API-</a:t>
            </a:r>
            <a:r>
              <a:rPr lang="en-US" dirty="0" err="1"/>
              <a:t>интерфейсы</a:t>
            </a:r>
            <a:r>
              <a:rPr lang="en-US" dirty="0"/>
              <a:t> </a:t>
            </a:r>
            <a:r>
              <a:rPr lang="en-US" dirty="0" err="1"/>
              <a:t>объектного</a:t>
            </a:r>
            <a:r>
              <a:rPr lang="en-US" dirty="0"/>
              <a:t> </a:t>
            </a:r>
            <a:r>
              <a:rPr lang="en-US" dirty="0" err="1"/>
              <a:t>хранилища</a:t>
            </a:r>
            <a:r>
              <a:rPr lang="en-US" dirty="0"/>
              <a:t> </a:t>
            </a:r>
            <a:r>
              <a:rPr lang="en-US" dirty="0" err="1"/>
              <a:t>должны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коммерческое</a:t>
            </a:r>
            <a:r>
              <a:rPr lang="en-US" dirty="0"/>
              <a:t> </a:t>
            </a:r>
            <a:r>
              <a:rPr lang="en-US" dirty="0" err="1"/>
              <a:t>программное</a:t>
            </a:r>
            <a:r>
              <a:rPr lang="en-US" dirty="0"/>
              <a:t> </a:t>
            </a:r>
            <a:r>
              <a:rPr lang="en-US" dirty="0" err="1"/>
              <a:t>обеспечение</a:t>
            </a:r>
            <a:r>
              <a:rPr lang="en-US" dirty="0"/>
              <a:t>, </a:t>
            </a:r>
            <a:r>
              <a:rPr lang="en-US" dirty="0" err="1"/>
              <a:t>программное</a:t>
            </a:r>
            <a:r>
              <a:rPr lang="en-US" dirty="0"/>
              <a:t> </a:t>
            </a:r>
            <a:r>
              <a:rPr lang="en-US" dirty="0" err="1"/>
              <a:t>обеспечение</a:t>
            </a:r>
            <a:r>
              <a:rPr lang="en-US" dirty="0"/>
              <a:t>, </a:t>
            </a:r>
            <a:r>
              <a:rPr lang="en-US" dirty="0" err="1"/>
              <a:t>разработанное</a:t>
            </a:r>
            <a:r>
              <a:rPr lang="en-US" dirty="0"/>
              <a:t> </a:t>
            </a:r>
            <a:r>
              <a:rPr lang="en-US" dirty="0" err="1"/>
              <a:t>заказчиком</a:t>
            </a:r>
            <a:r>
              <a:rPr lang="en-US" dirty="0"/>
              <a:t>,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другие</a:t>
            </a:r>
            <a:r>
              <a:rPr lang="en-US" dirty="0"/>
              <a:t> </a:t>
            </a:r>
            <a:r>
              <a:rPr lang="en-US" dirty="0" err="1"/>
              <a:t>инструменты</a:t>
            </a:r>
            <a:r>
              <a:rPr lang="en-US" dirty="0"/>
              <a:t>, </a:t>
            </a:r>
            <a:r>
              <a:rPr lang="en-US" dirty="0" err="1"/>
              <a:t>имеющиеся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рынке</a:t>
            </a:r>
            <a:r>
              <a:rPr lang="en-US" dirty="0"/>
              <a:t>, </a:t>
            </a:r>
            <a:r>
              <a:rPr lang="en-US" dirty="0" err="1"/>
              <a:t>такие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браузер</a:t>
            </a:r>
            <a:r>
              <a:rPr lang="en-US" dirty="0"/>
              <a:t> S3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программное</a:t>
            </a:r>
            <a:r>
              <a:rPr lang="en-US" dirty="0"/>
              <a:t> </a:t>
            </a:r>
            <a:r>
              <a:rPr lang="en-US" dirty="0" err="1"/>
              <a:t>обеспечение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резервного</a:t>
            </a:r>
            <a:r>
              <a:rPr lang="en-US" dirty="0"/>
              <a:t> </a:t>
            </a:r>
            <a:r>
              <a:rPr lang="en-US" dirty="0" err="1"/>
              <a:t>копирования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885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F1115"/>
                </a:solidFill>
              </a:rPr>
              <a:t>GNS: </a:t>
            </a:r>
            <a:r>
              <a:rPr lang="en-US" b="1" err="1">
                <a:solidFill>
                  <a:srgbClr val="0F1115"/>
                </a:solidFill>
              </a:rPr>
              <a:t>Единый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доступ</a:t>
            </a:r>
            <a:r>
              <a:rPr lang="en-US" b="1">
                <a:solidFill>
                  <a:srgbClr val="0F1115"/>
                </a:solidFill>
              </a:rPr>
              <a:t> через доменное имя</a:t>
            </a:r>
            <a:endParaRPr lang="ru-RU"/>
          </a:p>
          <a:p>
            <a:pPr marL="171450" indent="-171450">
              <a:buFont typeface="Arial"/>
              <a:buChar char="•"/>
            </a:pPr>
            <a:endParaRPr lang="en-US" b="1" dirty="0">
              <a:solidFill>
                <a:srgbClr val="0F1115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b="1" err="1">
                <a:solidFill>
                  <a:srgbClr val="0F1115"/>
                </a:solidFill>
              </a:rPr>
              <a:t>Текст</a:t>
            </a:r>
            <a:r>
              <a:rPr lang="en-US" b="1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err="1">
                <a:solidFill>
                  <a:srgbClr val="0F1115"/>
                </a:solidFill>
              </a:rPr>
              <a:t>Система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объектного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хранилища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может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включать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несколько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регионов</a:t>
            </a:r>
            <a:r>
              <a:rPr lang="en-US">
                <a:solidFill>
                  <a:srgbClr val="0F1115"/>
                </a:solidFill>
              </a:rPr>
              <a:t> и </a:t>
            </a:r>
            <a:r>
              <a:rPr lang="en-US" err="1">
                <a:solidFill>
                  <a:srgbClr val="0F1115"/>
                </a:solidFill>
              </a:rPr>
              <a:t>зон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доступности</a:t>
            </a:r>
            <a:r>
              <a:rPr lang="en-US">
                <a:solidFill>
                  <a:srgbClr val="0F1115"/>
                </a:solidFill>
              </a:rPr>
              <a:t> (AZ). GNS </a:t>
            </a:r>
            <a:r>
              <a:rPr lang="en-US" err="1">
                <a:solidFill>
                  <a:srgbClr val="0F1115"/>
                </a:solidFill>
              </a:rPr>
              <a:t>агрегирует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эти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ресурсы</a:t>
            </a:r>
            <a:r>
              <a:rPr lang="en-US">
                <a:solidFill>
                  <a:srgbClr val="0F1115"/>
                </a:solidFill>
              </a:rPr>
              <a:t> в </a:t>
            </a:r>
            <a:r>
              <a:rPr lang="en-US" err="1">
                <a:solidFill>
                  <a:srgbClr val="0F1115"/>
                </a:solidFill>
              </a:rPr>
              <a:t>единое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глобальное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пространство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имен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для</a:t>
            </a:r>
            <a:r>
              <a:rPr lang="en-US">
                <a:solidFill>
                  <a:srgbClr val="0F1115"/>
                </a:solidFill>
              </a:rPr>
              <a:t>:</a:t>
            </a:r>
            <a:endParaRPr lang="en-US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Разрешения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доменных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имен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Сервиса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локации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Балансировки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нагрузки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Пользователь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обращается</a:t>
            </a:r>
            <a:r>
              <a:rPr lang="en-US" dirty="0">
                <a:solidFill>
                  <a:srgbClr val="0F1115"/>
                </a:solidFill>
              </a:rPr>
              <a:t> к </a:t>
            </a:r>
            <a:r>
              <a:rPr lang="en-US" dirty="0" err="1">
                <a:solidFill>
                  <a:srgbClr val="0F1115"/>
                </a:solidFill>
              </a:rPr>
              <a:t>единому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доменному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имени</a:t>
            </a:r>
            <a:r>
              <a:rPr lang="en-US" dirty="0">
                <a:solidFill>
                  <a:srgbClr val="0F1115"/>
                </a:solidFill>
              </a:rPr>
              <a:t>, а GNS </a:t>
            </a:r>
            <a:r>
              <a:rPr lang="en-US" dirty="0" err="1">
                <a:solidFill>
                  <a:srgbClr val="0F1115"/>
                </a:solidFill>
              </a:rPr>
              <a:t>перенаправляет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его</a:t>
            </a:r>
            <a:r>
              <a:rPr lang="en-US" dirty="0">
                <a:solidFill>
                  <a:srgbClr val="0F1115"/>
                </a:solidFill>
              </a:rPr>
              <a:t> к </a:t>
            </a:r>
            <a:r>
              <a:rPr lang="en-US" dirty="0" err="1">
                <a:solidFill>
                  <a:srgbClr val="0F1115"/>
                </a:solidFill>
              </a:rPr>
              <a:t>нужному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ресурсу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 err="1"/>
              <a:t>Система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</a:t>
            </a:r>
            <a:r>
              <a:rPr lang="en-US" dirty="0" err="1"/>
              <a:t>включает</a:t>
            </a:r>
            <a:r>
              <a:rPr lang="en-US" dirty="0"/>
              <a:t> </a:t>
            </a:r>
            <a:r>
              <a:rPr lang="en-US" dirty="0" err="1"/>
              <a:t>несколько</a:t>
            </a:r>
            <a:r>
              <a:rPr lang="en-US" dirty="0"/>
              <a:t> </a:t>
            </a:r>
            <a:r>
              <a:rPr lang="en-US" dirty="0" err="1"/>
              <a:t>регионов</a:t>
            </a:r>
            <a:r>
              <a:rPr lang="en-US" dirty="0"/>
              <a:t> и AZ. </a:t>
            </a:r>
            <a:r>
              <a:rPr lang="en-US" dirty="0" err="1"/>
              <a:t>Ресурсы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в </a:t>
            </a:r>
            <a:r>
              <a:rPr lang="en-US" dirty="0" err="1"/>
              <a:t>разных</a:t>
            </a:r>
            <a:r>
              <a:rPr lang="en-US" dirty="0"/>
              <a:t> </a:t>
            </a:r>
            <a:r>
              <a:rPr lang="en-US" dirty="0" err="1"/>
              <a:t>регионах</a:t>
            </a:r>
            <a:r>
              <a:rPr lang="en-US" dirty="0"/>
              <a:t> </a:t>
            </a:r>
            <a:r>
              <a:rPr lang="en-US" dirty="0" err="1"/>
              <a:t>должны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виртуализированы</a:t>
            </a:r>
            <a:r>
              <a:rPr lang="en-US" dirty="0"/>
              <a:t> и </a:t>
            </a:r>
            <a:r>
              <a:rPr lang="en-US" dirty="0" err="1"/>
              <a:t>объединены</a:t>
            </a:r>
            <a:r>
              <a:rPr lang="en-US" dirty="0"/>
              <a:t> в </a:t>
            </a:r>
            <a:r>
              <a:rPr lang="en-US" dirty="0" err="1"/>
              <a:t>глобальное</a:t>
            </a:r>
            <a:r>
              <a:rPr lang="en-US" dirty="0"/>
              <a:t> </a:t>
            </a:r>
            <a:r>
              <a:rPr lang="en-US" dirty="0" err="1"/>
              <a:t>пространство</a:t>
            </a:r>
            <a:r>
              <a:rPr lang="en-US" dirty="0"/>
              <a:t> </a:t>
            </a:r>
            <a:r>
              <a:rPr lang="en-US" dirty="0" err="1"/>
              <a:t>имен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разрешения</a:t>
            </a:r>
            <a:r>
              <a:rPr lang="en-US" dirty="0"/>
              <a:t> </a:t>
            </a:r>
            <a:r>
              <a:rPr lang="en-US" dirty="0" err="1"/>
              <a:t>доменных</a:t>
            </a:r>
            <a:r>
              <a:rPr lang="en-US" dirty="0"/>
              <a:t> </a:t>
            </a:r>
            <a:r>
              <a:rPr lang="en-US" dirty="0" err="1"/>
              <a:t>имен</a:t>
            </a:r>
            <a:r>
              <a:rPr lang="en-US" dirty="0"/>
              <a:t>, </a:t>
            </a:r>
            <a:r>
              <a:rPr lang="en-US" dirty="0" err="1"/>
              <a:t>служб</a:t>
            </a:r>
            <a:r>
              <a:rPr lang="en-US" dirty="0"/>
              <a:t> </a:t>
            </a:r>
            <a:r>
              <a:rPr lang="en-US" dirty="0" err="1"/>
              <a:t>определения</a:t>
            </a:r>
            <a:r>
              <a:rPr lang="en-US" dirty="0"/>
              <a:t> </a:t>
            </a:r>
            <a:r>
              <a:rPr lang="en-US" dirty="0" err="1"/>
              <a:t>местоположения</a:t>
            </a:r>
            <a:r>
              <a:rPr lang="en-US" dirty="0"/>
              <a:t> и </a:t>
            </a:r>
            <a:r>
              <a:rPr lang="en-US" dirty="0" err="1"/>
              <a:t>балансировки</a:t>
            </a:r>
            <a:r>
              <a:rPr lang="en-US" dirty="0"/>
              <a:t> </a:t>
            </a:r>
            <a:r>
              <a:rPr lang="en-US" dirty="0" err="1"/>
              <a:t>нагрузки</a:t>
            </a:r>
            <a:r>
              <a:rPr lang="en-US" dirty="0"/>
              <a:t>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57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F1115"/>
                </a:solidFill>
              </a:rPr>
              <a:t>Кодирование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со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стиранием</a:t>
            </a:r>
            <a:r>
              <a:rPr lang="en-US" b="1" dirty="0">
                <a:solidFill>
                  <a:srgbClr val="0F1115"/>
                </a:solidFill>
              </a:rPr>
              <a:t> (Erasure Coding)</a:t>
            </a:r>
            <a:endParaRPr lang="ru-RU" dirty="0"/>
          </a:p>
          <a:p>
            <a:endParaRPr lang="en-US" b="1" dirty="0">
              <a:solidFill>
                <a:srgbClr val="0F1115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Erasure Coding (EC) — </a:t>
            </a:r>
            <a:r>
              <a:rPr lang="en-US" dirty="0" err="1">
                <a:solidFill>
                  <a:srgbClr val="0F1115"/>
                </a:solidFill>
              </a:rPr>
              <a:t>это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техника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кодирования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отказоустойчивости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которая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заменяет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многократное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реплицирование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Принцип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Данные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разбиваются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на</a:t>
            </a:r>
            <a:r>
              <a:rPr lang="en-US" dirty="0">
                <a:solidFill>
                  <a:srgbClr val="0F1115"/>
                </a:solidFill>
              </a:rPr>
              <a:t> N </a:t>
            </a:r>
            <a:r>
              <a:rPr lang="en-US" dirty="0" err="1">
                <a:solidFill>
                  <a:srgbClr val="0F1115"/>
                </a:solidFill>
              </a:rPr>
              <a:t>фрагментов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вычисляется</a:t>
            </a:r>
            <a:r>
              <a:rPr lang="en-US" dirty="0">
                <a:solidFill>
                  <a:srgbClr val="0F1115"/>
                </a:solidFill>
              </a:rPr>
              <a:t> M </a:t>
            </a:r>
            <a:r>
              <a:rPr lang="en-US" dirty="0" err="1">
                <a:solidFill>
                  <a:srgbClr val="0F1115"/>
                </a:solidFill>
              </a:rPr>
              <a:t>контрольных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фрагментов</a:t>
            </a:r>
            <a:r>
              <a:rPr lang="en-US" dirty="0">
                <a:solidFill>
                  <a:srgbClr val="0F1115"/>
                </a:solidFill>
              </a:rPr>
              <a:t>. </a:t>
            </a:r>
            <a:r>
              <a:rPr lang="en-US" dirty="0" err="1">
                <a:solidFill>
                  <a:srgbClr val="0F1115"/>
                </a:solidFill>
              </a:rPr>
              <a:t>Для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восстановления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достаточно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любых</a:t>
            </a:r>
            <a:r>
              <a:rPr lang="en-US" dirty="0">
                <a:solidFill>
                  <a:srgbClr val="0F1115"/>
                </a:solidFill>
              </a:rPr>
              <a:t> N </a:t>
            </a:r>
            <a:r>
              <a:rPr lang="en-US" dirty="0" err="1">
                <a:solidFill>
                  <a:srgbClr val="0F1115"/>
                </a:solidFill>
              </a:rPr>
              <a:t>фрагментов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из</a:t>
            </a:r>
            <a:r>
              <a:rPr lang="en-US" dirty="0">
                <a:solidFill>
                  <a:srgbClr val="0F1115"/>
                </a:solidFill>
              </a:rPr>
              <a:t> (N+M).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Эффективность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Обеспечивает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высокую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надежность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значительно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более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высоком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коэффициенте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использования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дисков</a:t>
            </a:r>
            <a:r>
              <a:rPr lang="en-US" dirty="0">
                <a:solidFill>
                  <a:srgbClr val="0F1115"/>
                </a:solidFill>
              </a:rPr>
              <a:t> (</a:t>
            </a:r>
            <a:r>
              <a:rPr lang="en-US" dirty="0" err="1">
                <a:solidFill>
                  <a:srgbClr val="0F1115"/>
                </a:solidFill>
              </a:rPr>
              <a:t>по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сравнению</a:t>
            </a:r>
            <a:r>
              <a:rPr lang="en-US" dirty="0">
                <a:solidFill>
                  <a:srgbClr val="0F1115"/>
                </a:solidFill>
              </a:rPr>
              <a:t> с </a:t>
            </a:r>
            <a:r>
              <a:rPr lang="en-US" dirty="0" err="1">
                <a:solidFill>
                  <a:srgbClr val="0F1115"/>
                </a:solidFill>
              </a:rPr>
              <a:t>репликацией</a:t>
            </a:r>
            <a:r>
              <a:rPr lang="en-US" dirty="0">
                <a:solidFill>
                  <a:srgbClr val="0F1115"/>
                </a:solidFill>
              </a:rPr>
              <a:t>).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Уровень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защиты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Поддерживает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отказоустойчивость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уровне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узлов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даже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шкафов</a:t>
            </a:r>
            <a:r>
              <a:rPr lang="en-US" dirty="0">
                <a:solidFill>
                  <a:srgbClr val="0F1115"/>
                </a:solidFill>
              </a:rPr>
              <a:t> (rack-level).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Кодирование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стиранием</a:t>
            </a:r>
            <a:r>
              <a:rPr lang="en-US" dirty="0"/>
              <a:t> (EC):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метод</a:t>
            </a:r>
            <a:r>
              <a:rPr lang="en-US" dirty="0"/>
              <a:t> </a:t>
            </a:r>
            <a:r>
              <a:rPr lang="en-US" dirty="0" err="1"/>
              <a:t>кодирования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и </a:t>
            </a:r>
            <a:r>
              <a:rPr lang="en-US" dirty="0" err="1"/>
              <a:t>отказоустойчивости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.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заменяет</a:t>
            </a:r>
            <a:r>
              <a:rPr lang="en-US" dirty="0"/>
              <a:t> </a:t>
            </a:r>
            <a:r>
              <a:rPr lang="en-US" dirty="0" err="1"/>
              <a:t>технологию</a:t>
            </a:r>
            <a:r>
              <a:rPr lang="en-US" dirty="0"/>
              <a:t> </a:t>
            </a:r>
            <a:r>
              <a:rPr lang="en-US" dirty="0" err="1"/>
              <a:t>множественного</a:t>
            </a:r>
            <a:r>
              <a:rPr lang="en-US" dirty="0"/>
              <a:t> </a:t>
            </a:r>
            <a:r>
              <a:rPr lang="en-US" dirty="0" err="1"/>
              <a:t>копирования</a:t>
            </a:r>
            <a:r>
              <a:rPr lang="en-US" dirty="0"/>
              <a:t> </a:t>
            </a:r>
            <a:r>
              <a:rPr lang="en-US" dirty="0" err="1"/>
              <a:t>проверкой</a:t>
            </a:r>
            <a:r>
              <a:rPr lang="en-US" dirty="0"/>
              <a:t> </a:t>
            </a:r>
            <a:r>
              <a:rPr lang="en-US" dirty="0" err="1"/>
              <a:t>избыточности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достигая</a:t>
            </a:r>
            <a:r>
              <a:rPr lang="en-US" dirty="0"/>
              <a:t> </a:t>
            </a:r>
            <a:r>
              <a:rPr lang="en-US" dirty="0" err="1"/>
              <a:t>аналогичной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даже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высокой</a:t>
            </a:r>
            <a:r>
              <a:rPr lang="en-US" dirty="0"/>
              <a:t> </a:t>
            </a:r>
            <a:r>
              <a:rPr lang="en-US" dirty="0" err="1"/>
              <a:t>надежности</a:t>
            </a:r>
            <a:r>
              <a:rPr lang="en-US" dirty="0"/>
              <a:t>, </a:t>
            </a:r>
            <a:r>
              <a:rPr lang="en-US" dirty="0" err="1"/>
              <a:t>гораздо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высокого</a:t>
            </a:r>
            <a:r>
              <a:rPr lang="en-US" dirty="0"/>
              <a:t> </a:t>
            </a:r>
            <a:r>
              <a:rPr lang="en-US" dirty="0" err="1"/>
              <a:t>использования</a:t>
            </a:r>
            <a:r>
              <a:rPr lang="en-US" dirty="0"/>
              <a:t> </a:t>
            </a:r>
            <a:r>
              <a:rPr lang="en-US" dirty="0" err="1"/>
              <a:t>диска</a:t>
            </a:r>
            <a:r>
              <a:rPr lang="en-US" dirty="0"/>
              <a:t> и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низких</a:t>
            </a:r>
            <a:r>
              <a:rPr lang="en-US" dirty="0"/>
              <a:t> </a:t>
            </a:r>
            <a:r>
              <a:rPr lang="en-US" dirty="0" err="1"/>
              <a:t>затрат</a:t>
            </a:r>
            <a:r>
              <a:rPr lang="en-US" dirty="0"/>
              <a:t>.</a:t>
            </a:r>
            <a:endParaRPr lang="en-US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Режим</a:t>
            </a:r>
            <a:r>
              <a:rPr lang="en-US" dirty="0"/>
              <a:t> </a:t>
            </a:r>
            <a:r>
              <a:rPr lang="en-US" dirty="0" err="1"/>
              <a:t>защиты</a:t>
            </a:r>
            <a:r>
              <a:rPr lang="en-US" dirty="0"/>
              <a:t> </a:t>
            </a:r>
            <a:r>
              <a:rPr lang="en-US" dirty="0" err="1"/>
              <a:t>избыточности</a:t>
            </a:r>
            <a:r>
              <a:rPr lang="en-US" dirty="0"/>
              <a:t>: </a:t>
            </a:r>
            <a:r>
              <a:rPr lang="en-US" dirty="0" err="1"/>
              <a:t>обычно</a:t>
            </a:r>
            <a:r>
              <a:rPr lang="en-US" dirty="0"/>
              <a:t> </a:t>
            </a:r>
            <a:r>
              <a:rPr lang="en-US" dirty="0" err="1"/>
              <a:t>известен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режим</a:t>
            </a:r>
            <a:r>
              <a:rPr lang="en-US" dirty="0"/>
              <a:t> N+M, </a:t>
            </a:r>
            <a:r>
              <a:rPr lang="en-US" dirty="0" err="1"/>
              <a:t>где</a:t>
            </a:r>
            <a:r>
              <a:rPr lang="en-US" dirty="0"/>
              <a:t> N — </a:t>
            </a:r>
            <a:r>
              <a:rPr lang="en-US" dirty="0" err="1"/>
              <a:t>номер</a:t>
            </a:r>
            <a:r>
              <a:rPr lang="en-US" dirty="0"/>
              <a:t> </a:t>
            </a:r>
            <a:r>
              <a:rPr lang="en-US" dirty="0" err="1"/>
              <a:t>фрагмента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а M — </a:t>
            </a:r>
            <a:r>
              <a:rPr lang="en-US" dirty="0" err="1"/>
              <a:t>номер</a:t>
            </a:r>
            <a:r>
              <a:rPr lang="en-US" dirty="0"/>
              <a:t> </a:t>
            </a:r>
            <a:r>
              <a:rPr lang="en-US" dirty="0" err="1"/>
              <a:t>фрагмента</a:t>
            </a:r>
            <a:r>
              <a:rPr lang="en-US" dirty="0"/>
              <a:t> </a:t>
            </a:r>
            <a:r>
              <a:rPr lang="en-US" dirty="0" err="1"/>
              <a:t>четности</a:t>
            </a:r>
            <a:r>
              <a:rPr lang="en-US" dirty="0"/>
              <a:t> </a:t>
            </a:r>
            <a:r>
              <a:rPr lang="en-US" dirty="0" err="1"/>
              <a:t>избыточности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записаны</a:t>
            </a:r>
            <a:r>
              <a:rPr lang="en-US" dirty="0"/>
              <a:t>, </a:t>
            </a:r>
            <a:r>
              <a:rPr lang="en-US" dirty="0" err="1"/>
              <a:t>система</a:t>
            </a:r>
            <a:r>
              <a:rPr lang="en-US" dirty="0"/>
              <a:t> </a:t>
            </a:r>
            <a:r>
              <a:rPr lang="en-US" dirty="0" err="1"/>
              <a:t>делит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N</a:t>
            </a:r>
          </a:p>
          <a:p>
            <a:r>
              <a:rPr lang="en-US" dirty="0" err="1"/>
              <a:t>фрагментов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и </a:t>
            </a:r>
            <a:r>
              <a:rPr lang="en-US" dirty="0" err="1"/>
              <a:t>вычисляет</a:t>
            </a:r>
            <a:r>
              <a:rPr lang="en-US" dirty="0"/>
              <a:t> M </a:t>
            </a:r>
            <a:r>
              <a:rPr lang="en-US" dirty="0" err="1"/>
              <a:t>фрагментов</a:t>
            </a:r>
            <a:r>
              <a:rPr lang="en-US" dirty="0"/>
              <a:t> </a:t>
            </a:r>
            <a:r>
              <a:rPr lang="en-US" dirty="0" err="1"/>
              <a:t>четности</a:t>
            </a:r>
            <a:r>
              <a:rPr lang="en-US" dirty="0"/>
              <a:t> с </a:t>
            </a:r>
            <a:r>
              <a:rPr lang="en-US" dirty="0" err="1"/>
              <a:t>помощью</a:t>
            </a:r>
            <a:endParaRPr lang="en-US" dirty="0"/>
          </a:p>
          <a:p>
            <a:r>
              <a:rPr lang="en-US" dirty="0" err="1"/>
              <a:t>алгоритма</a:t>
            </a:r>
            <a:r>
              <a:rPr lang="en-US" dirty="0"/>
              <a:t> </a:t>
            </a:r>
            <a:r>
              <a:rPr lang="en-US" dirty="0" err="1"/>
              <a:t>кодирования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происходит</a:t>
            </a:r>
            <a:r>
              <a:rPr lang="en-US" dirty="0"/>
              <a:t> </a:t>
            </a:r>
            <a:r>
              <a:rPr lang="en-US" dirty="0" err="1"/>
              <a:t>ошибка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система</a:t>
            </a:r>
            <a:r>
              <a:rPr lang="en-US" dirty="0"/>
              <a:t> </a:t>
            </a:r>
            <a:r>
              <a:rPr lang="en-US" dirty="0" err="1"/>
              <a:t>считывает</a:t>
            </a:r>
            <a:r>
              <a:rPr lang="en-US" dirty="0"/>
              <a:t> </a:t>
            </a:r>
            <a:r>
              <a:rPr lang="en-US" dirty="0" err="1"/>
              <a:t>любые</a:t>
            </a:r>
            <a:r>
              <a:rPr lang="en-US" dirty="0"/>
              <a:t> N</a:t>
            </a:r>
            <a:endParaRPr lang="en-US"/>
          </a:p>
          <a:p>
            <a:r>
              <a:rPr lang="en-US" dirty="0" err="1"/>
              <a:t>фрагментов</a:t>
            </a:r>
            <a:r>
              <a:rPr lang="en-US" dirty="0"/>
              <a:t> (</a:t>
            </a:r>
            <a:r>
              <a:rPr lang="en-US" dirty="0" err="1"/>
              <a:t>независимо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фрагментов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фрагментов</a:t>
            </a:r>
            <a:r>
              <a:rPr lang="en-US" dirty="0"/>
              <a:t> </a:t>
            </a:r>
            <a:r>
              <a:rPr lang="en-US" dirty="0" err="1"/>
              <a:t>четности</a:t>
            </a:r>
            <a:r>
              <a:rPr lang="en-US" dirty="0"/>
              <a:t>),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восстановить</a:t>
            </a:r>
            <a:r>
              <a:rPr lang="en-US" dirty="0"/>
              <a:t> </a:t>
            </a:r>
            <a:r>
              <a:rPr lang="en-US" dirty="0" err="1"/>
              <a:t>другие</a:t>
            </a:r>
            <a:r>
              <a:rPr lang="en-US" dirty="0"/>
              <a:t> M </a:t>
            </a:r>
            <a:r>
              <a:rPr lang="en-US" dirty="0" err="1"/>
              <a:t>фрагментов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Уровень</a:t>
            </a:r>
            <a:r>
              <a:rPr lang="en-US" dirty="0"/>
              <a:t> </a:t>
            </a:r>
            <a:r>
              <a:rPr lang="en-US" dirty="0" err="1"/>
              <a:t>защиты</a:t>
            </a:r>
            <a:r>
              <a:rPr lang="en-US" dirty="0"/>
              <a:t> </a:t>
            </a:r>
            <a:r>
              <a:rPr lang="en-US" dirty="0" err="1"/>
              <a:t>избыточности</a:t>
            </a:r>
            <a:r>
              <a:rPr lang="en-US" dirty="0"/>
              <a:t>: в </a:t>
            </a:r>
            <a:r>
              <a:rPr lang="en-US" dirty="0" err="1"/>
              <a:t>отличие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защиты</a:t>
            </a:r>
            <a:r>
              <a:rPr lang="en-US" dirty="0"/>
              <a:t> </a:t>
            </a:r>
            <a:r>
              <a:rPr lang="en-US" dirty="0" err="1"/>
              <a:t>избыточности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уровне</a:t>
            </a:r>
            <a:r>
              <a:rPr lang="en-US" dirty="0"/>
              <a:t> </a:t>
            </a:r>
            <a:r>
              <a:rPr lang="en-US" dirty="0" err="1"/>
              <a:t>дисков</a:t>
            </a:r>
            <a:r>
              <a:rPr lang="en-US" dirty="0"/>
              <a:t> RAID </a:t>
            </a:r>
            <a:r>
              <a:rPr lang="en-US" dirty="0" err="1"/>
              <a:t>традиционного</a:t>
            </a:r>
            <a:r>
              <a:rPr lang="en-US" dirty="0"/>
              <a:t> </a:t>
            </a:r>
            <a:r>
              <a:rPr lang="en-US" dirty="0" err="1"/>
              <a:t>централизованного</a:t>
            </a:r>
            <a:r>
              <a:rPr lang="en-US" dirty="0"/>
              <a:t> </a:t>
            </a:r>
            <a:r>
              <a:rPr lang="en-US" dirty="0" err="1"/>
              <a:t>хранилища</a:t>
            </a:r>
            <a:r>
              <a:rPr lang="en-US" dirty="0"/>
              <a:t>, EC </a:t>
            </a:r>
            <a:r>
              <a:rPr lang="en-US" dirty="0" err="1"/>
              <a:t>поддерживает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защиту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уровне</a:t>
            </a:r>
            <a:r>
              <a:rPr lang="en-US" dirty="0"/>
              <a:t> </a:t>
            </a:r>
            <a:r>
              <a:rPr lang="en-US" dirty="0" err="1"/>
              <a:t>узлов</a:t>
            </a:r>
            <a:r>
              <a:rPr lang="en-US" dirty="0"/>
              <a:t> и </a:t>
            </a:r>
            <a:r>
              <a:rPr lang="en-US" dirty="0" err="1"/>
              <a:t>шкафов</a:t>
            </a:r>
            <a:r>
              <a:rPr lang="en-US" dirty="0"/>
              <a:t>.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узлы</a:t>
            </a:r>
            <a:r>
              <a:rPr lang="en-US" dirty="0"/>
              <a:t> M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шкафы</a:t>
            </a:r>
            <a:r>
              <a:rPr lang="en-US" dirty="0"/>
              <a:t> </a:t>
            </a:r>
            <a:r>
              <a:rPr lang="en-US" dirty="0" err="1"/>
              <a:t>становятся</a:t>
            </a:r>
            <a:r>
              <a:rPr lang="en-US" dirty="0"/>
              <a:t> </a:t>
            </a:r>
            <a:r>
              <a:rPr lang="en-US" dirty="0" err="1"/>
              <a:t>недействительными</a:t>
            </a:r>
            <a:r>
              <a:rPr lang="en-US" dirty="0"/>
              <a:t>, EC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обеспечить</a:t>
            </a:r>
            <a:r>
              <a:rPr lang="en-US" dirty="0"/>
              <a:t> </a:t>
            </a:r>
            <a:r>
              <a:rPr lang="en-US" dirty="0" err="1"/>
              <a:t>непрерывность</a:t>
            </a:r>
            <a:r>
              <a:rPr lang="en-US" dirty="0"/>
              <a:t> </a:t>
            </a:r>
            <a:r>
              <a:rPr lang="en-US" dirty="0" err="1"/>
              <a:t>обслуживания</a:t>
            </a:r>
            <a:r>
              <a:rPr lang="en-US" dirty="0"/>
              <a:t> и </a:t>
            </a:r>
            <a:r>
              <a:rPr lang="en-US" dirty="0" err="1"/>
              <a:t>нулевую</a:t>
            </a:r>
            <a:r>
              <a:rPr lang="en-US" dirty="0"/>
              <a:t> </a:t>
            </a:r>
            <a:r>
              <a:rPr lang="en-US" dirty="0" err="1"/>
              <a:t>потерю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03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err="1">
                <a:solidFill>
                  <a:srgbClr val="0F1115"/>
                </a:solidFill>
              </a:rPr>
              <a:t>Версионирование</a:t>
            </a:r>
            <a:endParaRPr lang="en-US" err="1"/>
          </a:p>
          <a:p>
            <a:pPr marL="171450" indent="-171450">
              <a:buFont typeface="Arial"/>
              <a:buChar char="•"/>
            </a:pPr>
            <a:endParaRPr lang="en-US" b="1" dirty="0">
              <a:solidFill>
                <a:srgbClr val="0F1115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Функция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версионирования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хранит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несколько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версий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одного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объекта</a:t>
            </a:r>
            <a:r>
              <a:rPr lang="en-US" dirty="0">
                <a:solidFill>
                  <a:srgbClr val="0F1115"/>
                </a:solidFill>
              </a:rPr>
              <a:t> в </a:t>
            </a:r>
            <a:r>
              <a:rPr lang="en-US" dirty="0" err="1">
                <a:solidFill>
                  <a:srgbClr val="0F1115"/>
                </a:solidFill>
              </a:rPr>
              <a:t>одном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бакете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Назначение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Позволяет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восстанавливать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данные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случайном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перезаписывании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или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удалении</a:t>
            </a:r>
            <a:r>
              <a:rPr lang="en-US" dirty="0">
                <a:solidFill>
                  <a:srgbClr val="0F1115"/>
                </a:solidFill>
              </a:rPr>
              <a:t>. </a:t>
            </a:r>
            <a:r>
              <a:rPr lang="en-US" dirty="0" err="1">
                <a:solidFill>
                  <a:srgbClr val="0F1115"/>
                </a:solidFill>
              </a:rPr>
              <a:t>Используется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архивного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хранения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Статус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Функция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может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быть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включена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или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отключена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бакета</a:t>
            </a:r>
            <a:r>
              <a:rPr lang="en-US" dirty="0">
                <a:solidFill>
                  <a:srgbClr val="0F1115"/>
                </a:solidFill>
              </a:rPr>
              <a:t> (</a:t>
            </a:r>
            <a:r>
              <a:rPr lang="en-US" dirty="0" err="1">
                <a:solidFill>
                  <a:srgbClr val="0F1115"/>
                </a:solidFill>
              </a:rPr>
              <a:t>обычно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умолчанию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отключена</a:t>
            </a:r>
            <a:r>
              <a:rPr lang="en-US" dirty="0">
                <a:solidFill>
                  <a:srgbClr val="0F1115"/>
                </a:solidFill>
              </a:rPr>
              <a:t>).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Пример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При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загрузке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объекта</a:t>
            </a:r>
            <a:r>
              <a:rPr lang="en-US" dirty="0">
                <a:solidFill>
                  <a:srgbClr val="0F1115"/>
                </a:solidFill>
              </a:rPr>
              <a:t> с </a:t>
            </a:r>
            <a:r>
              <a:rPr lang="en-US" dirty="0" err="1">
                <a:solidFill>
                  <a:srgbClr val="0F1115"/>
                </a:solidFill>
              </a:rPr>
              <a:t>одним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ключом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несколько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раз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создаются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разные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версии</a:t>
            </a:r>
            <a:r>
              <a:rPr lang="en-US" dirty="0">
                <a:solidFill>
                  <a:srgbClr val="0F1115"/>
                </a:solidFill>
              </a:rPr>
              <a:t> с </a:t>
            </a:r>
            <a:r>
              <a:rPr lang="en-US" dirty="0" err="1">
                <a:solidFill>
                  <a:srgbClr val="0F1115"/>
                </a:solidFill>
              </a:rPr>
              <a:t>уникальными</a:t>
            </a:r>
            <a:r>
              <a:rPr lang="en-US" dirty="0">
                <a:solidFill>
                  <a:srgbClr val="0F1115"/>
                </a:solidFill>
              </a:rPr>
              <a:t> ID. </a:t>
            </a:r>
            <a:r>
              <a:rPr lang="en-US" dirty="0" err="1">
                <a:solidFill>
                  <a:srgbClr val="0F1115"/>
                </a:solidFill>
              </a:rPr>
              <a:t>По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умолчанию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возвращается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последняя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версия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/>
              <a:t>• </a:t>
            </a:r>
            <a:r>
              <a:rPr lang="en-US" err="1"/>
              <a:t>Функция</a:t>
            </a:r>
            <a:endParaRPr lang="ru-RU" err="1"/>
          </a:p>
          <a:p>
            <a:endParaRPr lang="en-US" dirty="0"/>
          </a:p>
          <a:p>
            <a:r>
              <a:rPr lang="en-US" dirty="0" err="1"/>
              <a:t>Версионное</a:t>
            </a:r>
            <a:r>
              <a:rPr lang="en-US" dirty="0"/>
              <a:t> </a:t>
            </a:r>
            <a:r>
              <a:rPr lang="en-US" dirty="0" err="1"/>
              <a:t>управление</a:t>
            </a:r>
            <a:r>
              <a:rPr lang="en-US" dirty="0"/>
              <a:t> </a:t>
            </a:r>
            <a:r>
              <a:rPr lang="en-US" dirty="0" err="1"/>
              <a:t>используется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восстановления</a:t>
            </a:r>
            <a:r>
              <a:rPr lang="en-US" dirty="0"/>
              <a:t> </a:t>
            </a:r>
            <a:r>
              <a:rPr lang="en-US" dirty="0" err="1"/>
              <a:t>объекта</a:t>
            </a:r>
            <a:r>
              <a:rPr lang="en-US" dirty="0"/>
              <a:t>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был</a:t>
            </a:r>
            <a:r>
              <a:rPr lang="en-US" dirty="0"/>
              <a:t> </a:t>
            </a:r>
            <a:r>
              <a:rPr lang="en-US" dirty="0" err="1"/>
              <a:t>перезаписан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удален</a:t>
            </a:r>
            <a:r>
              <a:rPr lang="en-US" dirty="0"/>
              <a:t> </a:t>
            </a:r>
            <a:r>
              <a:rPr lang="en-US" dirty="0" err="1"/>
              <a:t>ошибочно</a:t>
            </a:r>
            <a:r>
              <a:rPr lang="en-US" dirty="0"/>
              <a:t> </a:t>
            </a:r>
            <a:r>
              <a:rPr lang="en-US" dirty="0" err="1"/>
              <a:t>путем</a:t>
            </a:r>
            <a:r>
              <a:rPr lang="en-US" dirty="0"/>
              <a:t> </a:t>
            </a:r>
            <a:r>
              <a:rPr lang="en-US" dirty="0" err="1"/>
              <a:t>сохранения</a:t>
            </a:r>
            <a:r>
              <a:rPr lang="en-US" dirty="0"/>
              <a:t> </a:t>
            </a:r>
            <a:r>
              <a:rPr lang="en-US" dirty="0" err="1"/>
              <a:t>нескольких</a:t>
            </a:r>
            <a:r>
              <a:rPr lang="en-US" dirty="0"/>
              <a:t> </a:t>
            </a:r>
            <a:r>
              <a:rPr lang="en-US" dirty="0" err="1"/>
              <a:t>версий</a:t>
            </a:r>
            <a:r>
              <a:rPr lang="en-US" dirty="0"/>
              <a:t> </a:t>
            </a:r>
            <a:r>
              <a:rPr lang="en-US" dirty="0" err="1"/>
              <a:t>объекта</a:t>
            </a:r>
            <a:r>
              <a:rPr lang="en-US" dirty="0"/>
              <a:t> в </a:t>
            </a:r>
            <a:r>
              <a:rPr lang="en-US" dirty="0" err="1"/>
              <a:t>одном</a:t>
            </a:r>
            <a:r>
              <a:rPr lang="en-US" dirty="0"/>
              <a:t> </a:t>
            </a:r>
            <a:r>
              <a:rPr lang="en-US" dirty="0" err="1"/>
              <a:t>контейнере</a:t>
            </a:r>
            <a:r>
              <a:rPr lang="en-US" dirty="0"/>
              <a:t>. </a:t>
            </a:r>
            <a:r>
              <a:rPr lang="en-US" dirty="0" err="1"/>
              <a:t>Версионное</a:t>
            </a:r>
            <a:r>
              <a:rPr lang="en-US" dirty="0"/>
              <a:t> </a:t>
            </a:r>
            <a:r>
              <a:rPr lang="en-US" dirty="0" err="1"/>
              <a:t>управление</a:t>
            </a:r>
            <a:r>
              <a:rPr lang="en-US" dirty="0"/>
              <a:t> </a:t>
            </a:r>
            <a:r>
              <a:rPr lang="en-US" dirty="0" err="1"/>
              <a:t>позволяет</a:t>
            </a:r>
            <a:r>
              <a:rPr lang="en-US" dirty="0"/>
              <a:t> </a:t>
            </a:r>
            <a:r>
              <a:rPr lang="en-US" dirty="0" err="1"/>
              <a:t>пользователям</a:t>
            </a:r>
            <a:r>
              <a:rPr lang="en-US" dirty="0"/>
              <a:t> </a:t>
            </a:r>
            <a:r>
              <a:rPr lang="en-US" dirty="0" err="1"/>
              <a:t>сохранять</a:t>
            </a:r>
            <a:r>
              <a:rPr lang="en-US" dirty="0"/>
              <a:t>, </a:t>
            </a:r>
            <a:r>
              <a:rPr lang="en-US" dirty="0" err="1"/>
              <a:t>запрашивать</a:t>
            </a:r>
            <a:r>
              <a:rPr lang="en-US" dirty="0"/>
              <a:t> и </a:t>
            </a:r>
            <a:r>
              <a:rPr lang="en-US" dirty="0" err="1"/>
              <a:t>восстанавливать</a:t>
            </a:r>
            <a:r>
              <a:rPr lang="en-US" dirty="0"/>
              <a:t> </a:t>
            </a:r>
            <a:r>
              <a:rPr lang="en-US" dirty="0" err="1"/>
              <a:t>объекты</a:t>
            </a:r>
            <a:r>
              <a:rPr lang="en-US" dirty="0"/>
              <a:t> </a:t>
            </a:r>
            <a:r>
              <a:rPr lang="en-US" dirty="0" err="1"/>
              <a:t>разных</a:t>
            </a:r>
            <a:r>
              <a:rPr lang="en-US" dirty="0"/>
              <a:t> </a:t>
            </a:r>
            <a:r>
              <a:rPr lang="en-US" dirty="0" err="1"/>
              <a:t>версий</a:t>
            </a:r>
            <a:r>
              <a:rPr lang="en-US" dirty="0"/>
              <a:t>, </a:t>
            </a:r>
            <a:r>
              <a:rPr lang="en-US" dirty="0" err="1"/>
              <a:t>поэтому</a:t>
            </a:r>
            <a:r>
              <a:rPr lang="en-US" dirty="0"/>
              <a:t> </a:t>
            </a:r>
            <a:r>
              <a:rPr lang="en-US" dirty="0" err="1"/>
              <a:t>потерянные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легко</a:t>
            </a:r>
            <a:r>
              <a:rPr lang="en-US" dirty="0"/>
              <a:t> </a:t>
            </a:r>
            <a:r>
              <a:rPr lang="en-US" dirty="0" err="1"/>
              <a:t>восстановить</a:t>
            </a:r>
            <a:endParaRPr lang="ru-RU"/>
          </a:p>
          <a:p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возникновении</a:t>
            </a:r>
            <a:r>
              <a:rPr lang="en-US" dirty="0"/>
              <a:t> </a:t>
            </a:r>
            <a:r>
              <a:rPr lang="en-US" dirty="0" err="1"/>
              <a:t>неправильных</a:t>
            </a:r>
            <a:r>
              <a:rPr lang="en-US" dirty="0"/>
              <a:t> </a:t>
            </a:r>
            <a:r>
              <a:rPr lang="en-US" dirty="0" err="1"/>
              <a:t>операций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сбоев</a:t>
            </a:r>
            <a:r>
              <a:rPr lang="en-US" dirty="0"/>
              <a:t> </a:t>
            </a:r>
            <a:r>
              <a:rPr lang="en-US" dirty="0" err="1"/>
              <a:t>программы</a:t>
            </a:r>
            <a:r>
              <a:rPr lang="en-US" dirty="0"/>
              <a:t>. </a:t>
            </a:r>
            <a:r>
              <a:rPr lang="en-US" dirty="0" err="1"/>
              <a:t>Версионное</a:t>
            </a:r>
            <a:r>
              <a:rPr lang="en-US" dirty="0"/>
              <a:t> </a:t>
            </a:r>
            <a:r>
              <a:rPr lang="en-US" dirty="0" err="1"/>
              <a:t>управление</a:t>
            </a:r>
            <a:r>
              <a:rPr lang="en-US" dirty="0"/>
              <a:t>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использоваться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сохранения</a:t>
            </a:r>
            <a:r>
              <a:rPr lang="en-US" dirty="0"/>
              <a:t> и </a:t>
            </a:r>
            <a:r>
              <a:rPr lang="en-US" dirty="0" err="1"/>
              <a:t>архивирования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</a:t>
            </a:r>
            <a:endParaRPr lang="ru-RU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Статус</a:t>
            </a:r>
            <a:endParaRPr lang="ru-RU" dirty="0" err="1"/>
          </a:p>
          <a:p>
            <a:endParaRPr lang="en-US" dirty="0"/>
          </a:p>
          <a:p>
            <a:r>
              <a:rPr lang="en-US" err="1"/>
              <a:t>Он</a:t>
            </a:r>
            <a:r>
              <a:rPr lang="en-US" dirty="0"/>
              <a:t> </a:t>
            </a:r>
            <a:r>
              <a:rPr lang="en-US" err="1"/>
              <a:t>указывает</a:t>
            </a:r>
            <a:r>
              <a:rPr lang="en-US" dirty="0"/>
              <a:t>, </a:t>
            </a:r>
            <a:r>
              <a:rPr lang="en-US" err="1"/>
              <a:t>включена</a:t>
            </a:r>
            <a:r>
              <a:rPr lang="en-US" dirty="0"/>
              <a:t> </a:t>
            </a:r>
            <a:r>
              <a:rPr lang="en-US" err="1"/>
              <a:t>или</a:t>
            </a:r>
            <a:r>
              <a:rPr lang="en-US" dirty="0"/>
              <a:t> </a:t>
            </a:r>
            <a:r>
              <a:rPr lang="en-US" err="1"/>
              <a:t>отключена</a:t>
            </a:r>
            <a:r>
              <a:rPr lang="en-US" dirty="0"/>
              <a:t> </a:t>
            </a:r>
            <a:r>
              <a:rPr lang="en-US" err="1"/>
              <a:t>функция</a:t>
            </a:r>
            <a:r>
              <a:rPr lang="en-US" dirty="0"/>
              <a:t> </a:t>
            </a:r>
            <a:r>
              <a:rPr lang="en-US" err="1"/>
              <a:t>версионирования</a:t>
            </a:r>
            <a:r>
              <a:rPr lang="en-US" dirty="0"/>
              <a:t> </a:t>
            </a:r>
            <a:r>
              <a:rPr lang="en-US" err="1"/>
              <a:t>для</a:t>
            </a:r>
            <a:r>
              <a:rPr lang="en-US" dirty="0"/>
              <a:t> </a:t>
            </a:r>
            <a:r>
              <a:rPr lang="en-US" err="1"/>
              <a:t>контейнера</a:t>
            </a:r>
            <a:r>
              <a:rPr lang="en-US" dirty="0"/>
              <a:t>. Функция </a:t>
            </a:r>
            <a:r>
              <a:rPr lang="en-US" err="1"/>
              <a:t>версионирования</a:t>
            </a:r>
            <a:r>
              <a:rPr lang="en-US" dirty="0"/>
              <a:t> </a:t>
            </a:r>
            <a:r>
              <a:rPr lang="en-US" err="1"/>
              <a:t>большинства</a:t>
            </a:r>
            <a:r>
              <a:rPr lang="en-US" dirty="0"/>
              <a:t> </a:t>
            </a:r>
            <a:r>
              <a:rPr lang="en-US" err="1"/>
              <a:t>контейнеров</a:t>
            </a:r>
            <a:r>
              <a:rPr lang="en-US" dirty="0"/>
              <a:t> </a:t>
            </a:r>
            <a:r>
              <a:rPr lang="en-US" err="1"/>
              <a:t>продукта</a:t>
            </a:r>
            <a:r>
              <a:rPr lang="en-US" dirty="0"/>
              <a:t> </a:t>
            </a:r>
            <a:r>
              <a:rPr lang="en-US" err="1"/>
              <a:t>отключена</a:t>
            </a:r>
            <a:r>
              <a:rPr lang="en-US" dirty="0"/>
              <a:t> </a:t>
            </a: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умолчанию</a:t>
            </a:r>
            <a:r>
              <a:rPr lang="en-US" dirty="0"/>
              <a:t>, а </a:t>
            </a:r>
            <a:r>
              <a:rPr lang="en-US" err="1"/>
              <a:t>статус</a:t>
            </a:r>
            <a:r>
              <a:rPr lang="en-US" dirty="0"/>
              <a:t> </a:t>
            </a:r>
            <a:r>
              <a:rPr lang="en-US" err="1"/>
              <a:t>можно</a:t>
            </a:r>
            <a:r>
              <a:rPr lang="en-US" dirty="0"/>
              <a:t> </a:t>
            </a:r>
            <a:r>
              <a:rPr lang="en-US" err="1"/>
              <a:t>настроить</a:t>
            </a:r>
            <a:r>
              <a:rPr lang="en-US" dirty="0"/>
              <a:t> и </a:t>
            </a:r>
            <a:r>
              <a:rPr lang="en-US" err="1"/>
              <a:t>запросить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922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err="1">
                <a:solidFill>
                  <a:srgbClr val="0F1115"/>
                </a:solidFill>
              </a:rPr>
              <a:t>Мультитенантность</a:t>
            </a:r>
            <a:endParaRPr lang="en-US" err="1"/>
          </a:p>
          <a:p>
            <a:pPr marL="171450" indent="-171450">
              <a:buFont typeface="Arial"/>
              <a:buChar char="•"/>
            </a:pPr>
            <a:endParaRPr lang="en-US" b="1" dirty="0">
              <a:solidFill>
                <a:srgbClr val="0F1115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Мультитенантность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обеспечивает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логическую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изоляцию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данных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разных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клиентов</a:t>
            </a:r>
            <a:r>
              <a:rPr lang="en-US" dirty="0">
                <a:solidFill>
                  <a:srgbClr val="0F1115"/>
                </a:solidFill>
              </a:rPr>
              <a:t> (</a:t>
            </a:r>
            <a:r>
              <a:rPr lang="en-US" dirty="0" err="1">
                <a:solidFill>
                  <a:srgbClr val="0F1115"/>
                </a:solidFill>
              </a:rPr>
              <a:t>тенантов</a:t>
            </a:r>
            <a:r>
              <a:rPr lang="en-US" dirty="0">
                <a:solidFill>
                  <a:srgbClr val="0F1115"/>
                </a:solidFill>
              </a:rPr>
              <a:t>) в </a:t>
            </a:r>
            <a:r>
              <a:rPr lang="en-US" dirty="0" err="1">
                <a:solidFill>
                  <a:srgbClr val="0F1115"/>
                </a:solidFill>
              </a:rPr>
              <a:t>рамках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одной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системы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Преимущества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Обслуживание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множества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клиентов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одной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системе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снижает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капитальные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затраты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Централизованное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управление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данными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Безопасность</a:t>
            </a:r>
            <a:r>
              <a:rPr lang="en-US" dirty="0">
                <a:solidFill>
                  <a:srgbClr val="0F1115"/>
                </a:solidFill>
              </a:rPr>
              <a:t>: </a:t>
            </a:r>
            <a:r>
              <a:rPr lang="en-US" dirty="0" err="1">
                <a:solidFill>
                  <a:srgbClr val="0F1115"/>
                </a:solidFill>
              </a:rPr>
              <a:t>Шифрование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передачи</a:t>
            </a:r>
            <a:r>
              <a:rPr lang="en-US" dirty="0">
                <a:solidFill>
                  <a:srgbClr val="0F1115"/>
                </a:solidFill>
              </a:rPr>
              <a:t> (HTTPS), </a:t>
            </a:r>
            <a:r>
              <a:rPr lang="en-US" dirty="0" err="1">
                <a:solidFill>
                  <a:srgbClr val="0F1115"/>
                </a:solidFill>
              </a:rPr>
              <a:t>аутентификация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пользователей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Совместное</a:t>
            </a:r>
            <a:r>
              <a:rPr lang="en-US" dirty="0"/>
              <a:t> </a:t>
            </a:r>
            <a:r>
              <a:rPr lang="en-US" dirty="0" err="1"/>
              <a:t>использование</a:t>
            </a:r>
            <a:r>
              <a:rPr lang="en-US" dirty="0"/>
              <a:t> </a:t>
            </a:r>
            <a:r>
              <a:rPr lang="en-US" dirty="0" err="1"/>
              <a:t>политик</a:t>
            </a:r>
            <a:r>
              <a:rPr lang="en-US" dirty="0"/>
              <a:t> QoS и </a:t>
            </a:r>
            <a:r>
              <a:rPr lang="en-US" dirty="0" err="1"/>
              <a:t>многопользовательской</a:t>
            </a:r>
            <a:r>
              <a:rPr lang="en-US" dirty="0"/>
              <a:t> </a:t>
            </a:r>
            <a:r>
              <a:rPr lang="en-US" dirty="0" err="1"/>
              <a:t>среды</a:t>
            </a:r>
            <a:r>
              <a:rPr lang="en-US" dirty="0"/>
              <a:t>, </a:t>
            </a:r>
            <a:r>
              <a:rPr lang="en-US" dirty="0" err="1"/>
              <a:t>которая</a:t>
            </a:r>
            <a:r>
              <a:rPr lang="en-US" dirty="0"/>
              <a:t> </a:t>
            </a:r>
            <a:r>
              <a:rPr lang="en-US" dirty="0" err="1"/>
              <a:t>изолирует</a:t>
            </a:r>
            <a:r>
              <a:rPr lang="en-US" dirty="0"/>
              <a:t> </a:t>
            </a:r>
            <a:r>
              <a:rPr lang="en-US" dirty="0" err="1"/>
              <a:t>арендаторов</a:t>
            </a:r>
            <a:r>
              <a:rPr lang="en-US" dirty="0"/>
              <a:t>, </a:t>
            </a:r>
            <a:r>
              <a:rPr lang="en-US" dirty="0" err="1"/>
              <a:t>гарантирует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заданный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r>
              <a:rPr lang="en-US" dirty="0"/>
              <a:t> </a:t>
            </a:r>
            <a:r>
              <a:rPr lang="en-US" dirty="0" err="1"/>
              <a:t>производительности</a:t>
            </a:r>
            <a:r>
              <a:rPr lang="en-US" dirty="0"/>
              <a:t> и </a:t>
            </a:r>
            <a:r>
              <a:rPr lang="en-US" dirty="0" err="1"/>
              <a:t>емкость</a:t>
            </a:r>
            <a:r>
              <a:rPr lang="en-US" dirty="0"/>
              <a:t> </a:t>
            </a:r>
            <a:r>
              <a:rPr lang="en-US" dirty="0" err="1"/>
              <a:t>всегда</a:t>
            </a:r>
            <a:r>
              <a:rPr lang="en-US" dirty="0"/>
              <a:t> </a:t>
            </a:r>
            <a:r>
              <a:rPr lang="en-US" dirty="0" err="1"/>
              <a:t>доступны</a:t>
            </a:r>
            <a:r>
              <a:rPr lang="en-US" dirty="0"/>
              <a:t> в </a:t>
            </a:r>
            <a:r>
              <a:rPr lang="en-US" dirty="0" err="1"/>
              <a:t>изменяющихся</a:t>
            </a:r>
            <a:r>
              <a:rPr lang="en-US" dirty="0"/>
              <a:t> </a:t>
            </a:r>
            <a:r>
              <a:rPr lang="en-US" dirty="0" err="1"/>
              <a:t>условиях</a:t>
            </a:r>
            <a:r>
              <a:rPr lang="en-US" dirty="0"/>
              <a:t>.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каждого</a:t>
            </a:r>
            <a:r>
              <a:rPr lang="en-US" dirty="0"/>
              <a:t> </a:t>
            </a:r>
            <a:r>
              <a:rPr lang="en-US" dirty="0" err="1"/>
              <a:t>арендатора</a:t>
            </a:r>
            <a:r>
              <a:rPr lang="en-US" dirty="0"/>
              <a:t> </a:t>
            </a:r>
            <a:r>
              <a:rPr lang="en-US" dirty="0" err="1"/>
              <a:t>изолированы</a:t>
            </a:r>
            <a:r>
              <a:rPr lang="en-US" dirty="0"/>
              <a:t> и </a:t>
            </a:r>
            <a:r>
              <a:rPr lang="en-US" dirty="0" err="1"/>
              <a:t>невидимы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других</a:t>
            </a:r>
            <a:r>
              <a:rPr lang="en-US" dirty="0"/>
              <a:t> </a:t>
            </a:r>
            <a:r>
              <a:rPr lang="en-US" dirty="0" err="1"/>
              <a:t>арендаторов</a:t>
            </a:r>
            <a:r>
              <a:rPr lang="en-US" dirty="0"/>
              <a:t>.</a:t>
            </a:r>
            <a:endParaRPr lang="en-US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Единая</a:t>
            </a:r>
            <a:r>
              <a:rPr lang="en-US" dirty="0"/>
              <a:t> </a:t>
            </a:r>
            <a:r>
              <a:rPr lang="en-US" dirty="0" err="1"/>
              <a:t>система</a:t>
            </a:r>
            <a:r>
              <a:rPr lang="en-US" dirty="0"/>
              <a:t>: </a:t>
            </a:r>
            <a:r>
              <a:rPr lang="en-US" dirty="0" err="1"/>
              <a:t>предоставляет</a:t>
            </a:r>
            <a:r>
              <a:rPr lang="en-US" dirty="0"/>
              <a:t> </a:t>
            </a:r>
            <a:r>
              <a:rPr lang="en-US" dirty="0" err="1"/>
              <a:t>услуги</a:t>
            </a:r>
            <a:r>
              <a:rPr lang="en-US" dirty="0"/>
              <a:t> </a:t>
            </a:r>
            <a:r>
              <a:rPr lang="en-US" dirty="0" err="1"/>
              <a:t>нескольким</a:t>
            </a:r>
            <a:r>
              <a:rPr lang="en-US" dirty="0"/>
              <a:t> </a:t>
            </a:r>
            <a:r>
              <a:rPr lang="en-US" dirty="0" err="1"/>
              <a:t>клиентам</a:t>
            </a:r>
            <a:r>
              <a:rPr lang="en-US" dirty="0"/>
              <a:t>, </a:t>
            </a:r>
            <a:r>
              <a:rPr lang="en-US" dirty="0" err="1"/>
              <a:t>сокращая</a:t>
            </a:r>
            <a:r>
              <a:rPr lang="en-US" dirty="0"/>
              <a:t> </a:t>
            </a:r>
            <a:r>
              <a:rPr lang="en-US" dirty="0" err="1"/>
              <a:t>первоначальные</a:t>
            </a:r>
            <a:r>
              <a:rPr lang="en-US" dirty="0"/>
              <a:t> </a:t>
            </a:r>
            <a:r>
              <a:rPr lang="en-US" dirty="0" err="1"/>
              <a:t>инвестиции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Онлайн-хранилище</a:t>
            </a:r>
            <a:r>
              <a:rPr lang="en-US" dirty="0"/>
              <a:t>: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централизованно</a:t>
            </a:r>
            <a:r>
              <a:rPr lang="en-US" dirty="0"/>
              <a:t> </a:t>
            </a:r>
            <a:r>
              <a:rPr lang="en-US" dirty="0" err="1"/>
              <a:t>управляются</a:t>
            </a:r>
            <a:r>
              <a:rPr lang="en-US" dirty="0"/>
              <a:t> </a:t>
            </a:r>
            <a:r>
              <a:rPr lang="en-US" dirty="0" err="1"/>
              <a:t>единой</a:t>
            </a:r>
            <a:r>
              <a:rPr lang="en-US" dirty="0"/>
              <a:t> </a:t>
            </a:r>
            <a:r>
              <a:rPr lang="en-US" dirty="0" err="1"/>
              <a:t>системой</a:t>
            </a:r>
            <a:r>
              <a:rPr lang="en-US" dirty="0"/>
              <a:t> и </a:t>
            </a:r>
            <a:r>
              <a:rPr lang="en-US" dirty="0" err="1"/>
              <a:t>логически</a:t>
            </a:r>
            <a:r>
              <a:rPr lang="en-US" dirty="0"/>
              <a:t> </a:t>
            </a:r>
            <a:r>
              <a:rPr lang="en-US" dirty="0" err="1"/>
              <a:t>изолированы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Шифрование</a:t>
            </a:r>
            <a:r>
              <a:rPr lang="en-US" dirty="0"/>
              <a:t> </a:t>
            </a:r>
            <a:r>
              <a:rPr lang="en-US" dirty="0" err="1"/>
              <a:t>передачи</a:t>
            </a:r>
            <a:r>
              <a:rPr lang="en-US" dirty="0"/>
              <a:t>: </a:t>
            </a:r>
            <a:r>
              <a:rPr lang="en-US" dirty="0" err="1"/>
              <a:t>поддерживает</a:t>
            </a:r>
            <a:r>
              <a:rPr lang="en-US" dirty="0"/>
              <a:t> </a:t>
            </a:r>
            <a:r>
              <a:rPr lang="en-US" dirty="0" err="1"/>
              <a:t>шифрование</a:t>
            </a:r>
            <a:r>
              <a:rPr lang="en-US" dirty="0"/>
              <a:t> HTTPS и </a:t>
            </a:r>
            <a:r>
              <a:rPr lang="en-US" dirty="0" err="1"/>
              <a:t>аутентификацию</a:t>
            </a:r>
            <a:r>
              <a:rPr lang="en-US" dirty="0"/>
              <a:t> </a:t>
            </a:r>
            <a:r>
              <a:rPr lang="en-US" dirty="0" err="1"/>
              <a:t>пользователя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 </a:t>
            </a:r>
            <a:r>
              <a:rPr lang="en-US" dirty="0" err="1"/>
              <a:t>безопасности</a:t>
            </a:r>
            <a:r>
              <a:rPr lang="en-US" dirty="0"/>
              <a:t> </a:t>
            </a:r>
            <a:r>
              <a:rPr lang="en-US" dirty="0" err="1"/>
              <a:t>передачи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24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solidFill>
                  <a:srgbClr val="0F1115"/>
                </a:solidFill>
              </a:rPr>
              <a:t>Тренды</a:t>
            </a:r>
            <a:r>
              <a:rPr lang="en-US" b="1">
                <a:solidFill>
                  <a:srgbClr val="0F1115"/>
                </a:solidFill>
              </a:rPr>
              <a:t>: </a:t>
            </a:r>
            <a:r>
              <a:rPr lang="en-US" b="1" err="1">
                <a:solidFill>
                  <a:srgbClr val="0F1115"/>
                </a:solidFill>
              </a:rPr>
              <a:t>Рост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неструктурированных</a:t>
            </a:r>
            <a:r>
              <a:rPr lang="en-US" b="1">
                <a:solidFill>
                  <a:srgbClr val="0F1115"/>
                </a:solidFill>
              </a:rPr>
              <a:t> данных</a:t>
            </a:r>
            <a:endParaRPr lang="ru-RU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Согласно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отчету</a:t>
            </a:r>
            <a:r>
              <a:rPr lang="en-US" dirty="0">
                <a:solidFill>
                  <a:srgbClr val="0F1115"/>
                </a:solidFill>
              </a:rPr>
              <a:t> IDC, к 2025 </a:t>
            </a:r>
            <a:r>
              <a:rPr lang="en-US" dirty="0" err="1">
                <a:solidFill>
                  <a:srgbClr val="0F1115"/>
                </a:solidFill>
              </a:rPr>
              <a:t>году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новых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данных</a:t>
            </a:r>
            <a:r>
              <a:rPr lang="en-US" dirty="0">
                <a:solidFill>
                  <a:srgbClr val="0F1115"/>
                </a:solidFill>
              </a:rPr>
              <a:t> в </a:t>
            </a:r>
            <a:r>
              <a:rPr lang="en-US" dirty="0" err="1">
                <a:solidFill>
                  <a:srgbClr val="0F1115"/>
                </a:solidFill>
              </a:rPr>
              <a:t>мире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достигнет</a:t>
            </a:r>
            <a:r>
              <a:rPr lang="en-US" dirty="0">
                <a:solidFill>
                  <a:srgbClr val="0F1115"/>
                </a:solidFill>
              </a:rPr>
              <a:t> 180 ЗБ, </a:t>
            </a:r>
            <a:r>
              <a:rPr lang="en-US" dirty="0" err="1">
                <a:solidFill>
                  <a:srgbClr val="0F1115"/>
                </a:solidFill>
              </a:rPr>
              <a:t>из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которых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более</a:t>
            </a:r>
            <a:r>
              <a:rPr lang="en-US" dirty="0">
                <a:solidFill>
                  <a:srgbClr val="0F1115"/>
                </a:solidFill>
              </a:rPr>
              <a:t> 80% </a:t>
            </a:r>
            <a:r>
              <a:rPr lang="en-US" dirty="0" err="1">
                <a:solidFill>
                  <a:srgbClr val="0F1115"/>
                </a:solidFill>
              </a:rPr>
              <a:t>будут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неструктурированными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Неструктурированные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данные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изображения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видео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аудио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данные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радаров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сенсоров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Пример</a:t>
            </a:r>
            <a:r>
              <a:rPr lang="en-US" b="1" dirty="0">
                <a:solidFill>
                  <a:srgbClr val="0F1115"/>
                </a:solidFill>
              </a:rPr>
              <a:t> (Douyin):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Платформа</a:t>
            </a:r>
            <a:r>
              <a:rPr lang="en-US" dirty="0">
                <a:solidFill>
                  <a:srgbClr val="0F1115"/>
                </a:solidFill>
              </a:rPr>
              <a:t> с </a:t>
            </a:r>
            <a:r>
              <a:rPr lang="en-US" dirty="0" err="1">
                <a:solidFill>
                  <a:srgbClr val="0F1115"/>
                </a:solidFill>
              </a:rPr>
              <a:t>миллиардами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пользователей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генерирует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огромные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объемы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видео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которые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требуют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быстрого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хранения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извлечения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тегирования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анализа</a:t>
            </a:r>
            <a:r>
              <a:rPr lang="en-US" dirty="0">
                <a:solidFill>
                  <a:srgbClr val="0F1115"/>
                </a:solidFill>
              </a:rPr>
              <a:t>. </a:t>
            </a:r>
            <a:r>
              <a:rPr lang="en-US" dirty="0" err="1">
                <a:solidFill>
                  <a:srgbClr val="0F1115"/>
                </a:solidFill>
              </a:rPr>
              <a:t>Традиционные</a:t>
            </a:r>
            <a:r>
              <a:rPr lang="en-US" dirty="0">
                <a:solidFill>
                  <a:srgbClr val="0F1115"/>
                </a:solidFill>
              </a:rPr>
              <a:t> NAS-</a:t>
            </a:r>
            <a:r>
              <a:rPr lang="en-US" dirty="0" err="1">
                <a:solidFill>
                  <a:srgbClr val="0F1115"/>
                </a:solidFill>
              </a:rPr>
              <a:t>системы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справляются</a:t>
            </a:r>
            <a:r>
              <a:rPr lang="en-US" dirty="0">
                <a:solidFill>
                  <a:srgbClr val="0F1115"/>
                </a:solidFill>
              </a:rPr>
              <a:t> с </a:t>
            </a:r>
            <a:r>
              <a:rPr lang="en-US" dirty="0" err="1">
                <a:solidFill>
                  <a:srgbClr val="0F1115"/>
                </a:solidFill>
              </a:rPr>
              <a:t>такими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объемами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задачами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что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привело</a:t>
            </a:r>
            <a:r>
              <a:rPr lang="en-US" dirty="0">
                <a:solidFill>
                  <a:srgbClr val="0F1115"/>
                </a:solidFill>
              </a:rPr>
              <a:t> к </a:t>
            </a:r>
            <a:r>
              <a:rPr lang="en-US" dirty="0" err="1">
                <a:solidFill>
                  <a:srgbClr val="0F1115"/>
                </a:solidFill>
              </a:rPr>
              <a:t>разработке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хранилищ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Тенденции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: </a:t>
            </a:r>
            <a:r>
              <a:rPr lang="en-US" dirty="0" err="1"/>
              <a:t>резкий</a:t>
            </a:r>
            <a:r>
              <a:rPr lang="en-US" dirty="0"/>
              <a:t> </a:t>
            </a:r>
            <a:r>
              <a:rPr lang="en-US" dirty="0" err="1"/>
              <a:t>рост</a:t>
            </a:r>
            <a:r>
              <a:rPr lang="en-US" dirty="0"/>
              <a:t> </a:t>
            </a:r>
            <a:r>
              <a:rPr lang="en-US" dirty="0" err="1"/>
              <a:t>неструктурированных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Отчет</a:t>
            </a:r>
            <a:r>
              <a:rPr lang="en-US" dirty="0"/>
              <a:t> IDC: </a:t>
            </a:r>
          </a:p>
          <a:p>
            <a:endParaRPr lang="en-US" dirty="0"/>
          </a:p>
          <a:p>
            <a:r>
              <a:rPr lang="en-US" dirty="0"/>
              <a:t>в 2025 </a:t>
            </a:r>
            <a:r>
              <a:rPr lang="en-US" dirty="0" err="1"/>
              <a:t>году</a:t>
            </a:r>
            <a:r>
              <a:rPr lang="en-US" dirty="0"/>
              <a:t> 80% </a:t>
            </a:r>
            <a:r>
              <a:rPr lang="en-US" dirty="0" err="1"/>
              <a:t>прогнозируемого</a:t>
            </a:r>
            <a:r>
              <a:rPr lang="en-US" dirty="0"/>
              <a:t> </a:t>
            </a:r>
            <a:r>
              <a:rPr lang="en-US" dirty="0" err="1"/>
              <a:t>мирового</a:t>
            </a:r>
            <a:r>
              <a:rPr lang="en-US" dirty="0"/>
              <a:t> </a:t>
            </a:r>
            <a:r>
              <a:rPr lang="en-US" dirty="0" err="1"/>
              <a:t>объема</a:t>
            </a:r>
            <a:r>
              <a:rPr lang="en-US" dirty="0"/>
              <a:t> </a:t>
            </a:r>
            <a:r>
              <a:rPr lang="en-US" dirty="0" err="1"/>
              <a:t>новых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в </a:t>
            </a:r>
            <a:r>
              <a:rPr lang="en-US" dirty="0" err="1"/>
              <a:t>общей</a:t>
            </a:r>
            <a:r>
              <a:rPr lang="en-US" dirty="0"/>
              <a:t> </a:t>
            </a:r>
            <a:r>
              <a:rPr lang="en-US" dirty="0" err="1"/>
              <a:t>сложности</a:t>
            </a:r>
            <a:r>
              <a:rPr lang="en-US" dirty="0"/>
              <a:t> 180 ЗБ, </a:t>
            </a:r>
            <a:r>
              <a:rPr lang="en-US" dirty="0" err="1"/>
              <a:t>будут</a:t>
            </a:r>
            <a:r>
              <a:rPr lang="en-US" dirty="0"/>
              <a:t> </a:t>
            </a:r>
            <a:r>
              <a:rPr lang="en-US" dirty="0" err="1"/>
              <a:t>неструктурированными</a:t>
            </a:r>
            <a:r>
              <a:rPr lang="en-US" dirty="0"/>
              <a:t> </a:t>
            </a:r>
            <a:r>
              <a:rPr lang="en-US" dirty="0" err="1"/>
              <a:t>данными</a:t>
            </a:r>
            <a:r>
              <a:rPr lang="en-US" dirty="0"/>
              <a:t>. </a:t>
            </a:r>
            <a:endParaRPr lang="en-US"/>
          </a:p>
          <a:p>
            <a:endParaRPr lang="en-US" dirty="0"/>
          </a:p>
          <a:p>
            <a:r>
              <a:rPr lang="en-US" dirty="0" err="1"/>
              <a:t>Неструктурированные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: </a:t>
            </a:r>
            <a:r>
              <a:rPr lang="en-US" dirty="0" err="1"/>
              <a:t>изображения</a:t>
            </a:r>
            <a:r>
              <a:rPr lang="en-US" dirty="0"/>
              <a:t>, </a:t>
            </a:r>
            <a:r>
              <a:rPr lang="en-US" dirty="0" err="1"/>
              <a:t>видео</a:t>
            </a:r>
            <a:r>
              <a:rPr lang="en-US" dirty="0"/>
              <a:t>, </a:t>
            </a:r>
            <a:r>
              <a:rPr lang="en-US" dirty="0" err="1"/>
              <a:t>аудио</a:t>
            </a:r>
            <a:r>
              <a:rPr lang="en-US" dirty="0"/>
              <a:t>, </a:t>
            </a:r>
            <a:r>
              <a:rPr lang="en-US" dirty="0" err="1"/>
              <a:t>радары</a:t>
            </a:r>
            <a:r>
              <a:rPr lang="en-US" dirty="0"/>
              <a:t> и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датчиков</a:t>
            </a:r>
            <a:r>
              <a:rPr lang="en-US" dirty="0"/>
              <a:t> </a:t>
            </a:r>
            <a:endParaRPr lang="en-US"/>
          </a:p>
          <a:p>
            <a:endParaRPr lang="en-US" dirty="0"/>
          </a:p>
          <a:p>
            <a:r>
              <a:rPr lang="en-US" err="1"/>
              <a:t>Аналитика</a:t>
            </a:r>
            <a:r>
              <a:rPr lang="en-US" dirty="0"/>
              <a:t> </a:t>
            </a:r>
            <a:r>
              <a:rPr lang="en-US" err="1"/>
              <a:t>пользовательских</a:t>
            </a:r>
            <a:r>
              <a:rPr lang="en-US" dirty="0"/>
              <a:t> </a:t>
            </a:r>
            <a:r>
              <a:rPr lang="en-US" err="1"/>
              <a:t>данных</a:t>
            </a:r>
            <a:r>
              <a:rPr lang="en-US" dirty="0"/>
              <a:t>: 35% </a:t>
            </a:r>
            <a:r>
              <a:rPr lang="en-US" err="1"/>
              <a:t>данных</a:t>
            </a:r>
            <a:endParaRPr lang="en-US" dirty="0"/>
          </a:p>
          <a:p>
            <a:endParaRPr lang="en-US" dirty="0"/>
          </a:p>
          <a:p>
            <a:r>
              <a:rPr lang="en-US" dirty="0"/>
              <a:t>Douyin Tik Tok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Произошел</a:t>
            </a:r>
            <a:r>
              <a:rPr lang="en-US" dirty="0"/>
              <a:t> </a:t>
            </a:r>
            <a:r>
              <a:rPr lang="en-US" dirty="0" err="1"/>
              <a:t>взрывной</a:t>
            </a:r>
            <a:r>
              <a:rPr lang="en-US" dirty="0"/>
              <a:t> </a:t>
            </a:r>
            <a:r>
              <a:rPr lang="en-US" dirty="0" err="1"/>
              <a:t>рост</a:t>
            </a:r>
            <a:r>
              <a:rPr lang="en-US" dirty="0"/>
              <a:t> </a:t>
            </a:r>
            <a:r>
              <a:rPr lang="en-US" dirty="0" err="1"/>
              <a:t>числа</a:t>
            </a:r>
            <a:r>
              <a:rPr lang="en-US" dirty="0"/>
              <a:t> </a:t>
            </a:r>
            <a:r>
              <a:rPr lang="en-US" dirty="0" err="1"/>
              <a:t>пользователей</a:t>
            </a:r>
            <a:r>
              <a:rPr lang="en-US" dirty="0"/>
              <a:t>, </a:t>
            </a:r>
            <a:r>
              <a:rPr lang="en-US" dirty="0" err="1"/>
              <a:t>видео</a:t>
            </a:r>
            <a:r>
              <a:rPr lang="en-US" dirty="0"/>
              <a:t> и </a:t>
            </a:r>
            <a:r>
              <a:rPr lang="en-US" dirty="0" err="1"/>
              <a:t>емкости</a:t>
            </a:r>
            <a:r>
              <a:rPr lang="en-US" dirty="0"/>
              <a:t>. </a:t>
            </a:r>
          </a:p>
          <a:p>
            <a:r>
              <a:rPr lang="en-US" dirty="0"/>
              <a:t>• </a:t>
            </a:r>
            <a:r>
              <a:rPr lang="en-US" dirty="0" err="1"/>
              <a:t>Видео</a:t>
            </a:r>
            <a:r>
              <a:rPr lang="en-US" dirty="0"/>
              <a:t> </a:t>
            </a:r>
            <a:r>
              <a:rPr lang="en-US" dirty="0" err="1"/>
              <a:t>требуют</a:t>
            </a:r>
            <a:r>
              <a:rPr lang="en-US" dirty="0"/>
              <a:t> </a:t>
            </a:r>
            <a:r>
              <a:rPr lang="en-US" dirty="0" err="1"/>
              <a:t>быстрого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и </a:t>
            </a:r>
            <a:r>
              <a:rPr lang="en-US" dirty="0" err="1"/>
              <a:t>извлечения</a:t>
            </a:r>
            <a:r>
              <a:rPr lang="en-US" dirty="0"/>
              <a:t>. </a:t>
            </a:r>
          </a:p>
          <a:p>
            <a:r>
              <a:rPr lang="en-US" dirty="0"/>
              <a:t>• </a:t>
            </a:r>
            <a:r>
              <a:rPr lang="en-US" err="1"/>
              <a:t>Видео</a:t>
            </a:r>
            <a:r>
              <a:rPr lang="en-US" dirty="0"/>
              <a:t> </a:t>
            </a:r>
            <a:r>
              <a:rPr lang="en-US" err="1"/>
              <a:t>требуют</a:t>
            </a:r>
            <a:r>
              <a:rPr lang="en-US" dirty="0"/>
              <a:t> </a:t>
            </a:r>
            <a:r>
              <a:rPr lang="en-US" err="1"/>
              <a:t>тегирования</a:t>
            </a:r>
            <a:r>
              <a:rPr lang="en-US" dirty="0"/>
              <a:t>, </a:t>
            </a:r>
            <a:r>
              <a:rPr lang="en-US" err="1"/>
              <a:t>категоризации</a:t>
            </a:r>
            <a:r>
              <a:rPr lang="en-US" dirty="0"/>
              <a:t> и </a:t>
            </a:r>
            <a:r>
              <a:rPr lang="en-US" err="1"/>
              <a:t>аналитики</a:t>
            </a:r>
            <a:r>
              <a:rPr lang="en-US" dirty="0"/>
              <a:t>. </a:t>
            </a:r>
          </a:p>
          <a:p>
            <a:r>
              <a:rPr lang="en-US" dirty="0"/>
              <a:t>• </a:t>
            </a:r>
            <a:r>
              <a:rPr lang="en-US" err="1"/>
              <a:t>Настройки</a:t>
            </a:r>
            <a:r>
              <a:rPr lang="en-US" dirty="0"/>
              <a:t> </a:t>
            </a:r>
            <a:r>
              <a:rPr lang="en-US" err="1"/>
              <a:t>пользователя</a:t>
            </a:r>
            <a:r>
              <a:rPr lang="en-US" dirty="0"/>
              <a:t> </a:t>
            </a:r>
            <a:r>
              <a:rPr lang="en-US" err="1"/>
              <a:t>создаются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основе</a:t>
            </a:r>
            <a:r>
              <a:rPr lang="en-US" dirty="0"/>
              <a:t> </a:t>
            </a:r>
            <a:r>
              <a:rPr lang="en-US" err="1"/>
              <a:t>истории</a:t>
            </a:r>
            <a:r>
              <a:rPr lang="en-US" dirty="0"/>
              <a:t> </a:t>
            </a:r>
            <a:r>
              <a:rPr lang="en-US" err="1"/>
              <a:t>использования</a:t>
            </a:r>
            <a:r>
              <a:rPr lang="en-US" dirty="0"/>
              <a:t> </a:t>
            </a:r>
            <a:r>
              <a:rPr lang="en-US" err="1"/>
              <a:t>для</a:t>
            </a:r>
            <a:r>
              <a:rPr lang="en-US" dirty="0"/>
              <a:t> </a:t>
            </a:r>
            <a:r>
              <a:rPr lang="en-US" err="1"/>
              <a:t>индивидуальных</a:t>
            </a:r>
            <a:r>
              <a:rPr lang="en-US" dirty="0"/>
              <a:t> </a:t>
            </a:r>
            <a:r>
              <a:rPr lang="en-US" err="1"/>
              <a:t>рекомендаций</a:t>
            </a:r>
            <a:r>
              <a:rPr lang="en-US" dirty="0"/>
              <a:t> </a:t>
            </a: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видео</a:t>
            </a:r>
            <a:r>
              <a:rPr lang="en-US" dirty="0"/>
              <a:t>. </a:t>
            </a:r>
          </a:p>
          <a:p>
            <a:r>
              <a:rPr lang="en-US" dirty="0"/>
              <a:t>• </a:t>
            </a:r>
            <a:r>
              <a:rPr lang="en-US" dirty="0" err="1"/>
              <a:t>Самые</a:t>
            </a:r>
            <a:r>
              <a:rPr lang="en-US" dirty="0"/>
              <a:t> </a:t>
            </a:r>
            <a:r>
              <a:rPr lang="en-US" dirty="0" err="1"/>
              <a:t>популярные</a:t>
            </a:r>
            <a:r>
              <a:rPr lang="en-US" dirty="0"/>
              <a:t> </a:t>
            </a:r>
            <a:r>
              <a:rPr lang="en-US" dirty="0" err="1"/>
              <a:t>темы</a:t>
            </a:r>
            <a:r>
              <a:rPr lang="en-US" dirty="0"/>
              <a:t> </a:t>
            </a:r>
            <a:r>
              <a:rPr lang="en-US" dirty="0" err="1"/>
              <a:t>будут</a:t>
            </a:r>
            <a:r>
              <a:rPr lang="en-US" dirty="0"/>
              <a:t> </a:t>
            </a:r>
            <a:r>
              <a:rPr lang="en-US" dirty="0" err="1"/>
              <a:t>обновляться</a:t>
            </a:r>
            <a:r>
              <a:rPr lang="en-US" dirty="0"/>
              <a:t> </a:t>
            </a:r>
            <a:r>
              <a:rPr lang="en-US" dirty="0" err="1"/>
              <a:t>динамически</a:t>
            </a:r>
            <a:r>
              <a:rPr lang="en-US" dirty="0"/>
              <a:t>. </a:t>
            </a:r>
          </a:p>
          <a:p>
            <a:r>
              <a:rPr lang="en-US" dirty="0"/>
              <a:t>• </a:t>
            </a:r>
            <a:r>
              <a:rPr lang="en-US" err="1"/>
              <a:t>Доступ</a:t>
            </a:r>
            <a:r>
              <a:rPr lang="en-US" dirty="0"/>
              <a:t> к </a:t>
            </a:r>
            <a:r>
              <a:rPr lang="en-US" err="1"/>
              <a:t>данным</a:t>
            </a:r>
            <a:r>
              <a:rPr lang="en-US" dirty="0"/>
              <a:t> </a:t>
            </a:r>
            <a:r>
              <a:rPr lang="en-US" err="1"/>
              <a:t>осуществляется</a:t>
            </a:r>
            <a:r>
              <a:rPr lang="en-US" dirty="0"/>
              <a:t> </a:t>
            </a:r>
            <a:r>
              <a:rPr lang="en-US" err="1"/>
              <a:t>через</a:t>
            </a:r>
            <a:r>
              <a:rPr lang="en-US" dirty="0"/>
              <a:t> </a:t>
            </a:r>
            <a:r>
              <a:rPr lang="en-US" err="1"/>
              <a:t>мобильные</a:t>
            </a:r>
            <a:r>
              <a:rPr lang="en-US" dirty="0"/>
              <a:t> </a:t>
            </a:r>
            <a:r>
              <a:rPr lang="en-US" err="1"/>
              <a:t>приложения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Традиционное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 NAS </a:t>
            </a:r>
            <a:r>
              <a:rPr lang="en-US" dirty="0" err="1"/>
              <a:t>обеспечивает</a:t>
            </a:r>
            <a:r>
              <a:rPr lang="en-US" dirty="0"/>
              <a:t> </a:t>
            </a:r>
            <a:r>
              <a:rPr lang="en-US" dirty="0" err="1"/>
              <a:t>недостаточную</a:t>
            </a:r>
            <a:r>
              <a:rPr lang="en-US" dirty="0"/>
              <a:t> </a:t>
            </a:r>
            <a:r>
              <a:rPr lang="en-US" dirty="0" err="1"/>
              <a:t>производительность</a:t>
            </a:r>
            <a:r>
              <a:rPr lang="en-US" dirty="0"/>
              <a:t>, </a:t>
            </a:r>
            <a:r>
              <a:rPr lang="en-US" dirty="0" err="1"/>
              <a:t>масштабируемость</a:t>
            </a:r>
            <a:r>
              <a:rPr lang="en-US" dirty="0"/>
              <a:t> и </a:t>
            </a:r>
            <a:r>
              <a:rPr lang="en-US" dirty="0" err="1"/>
              <a:t>извлечение</a:t>
            </a:r>
            <a:r>
              <a:rPr lang="en-US" dirty="0"/>
              <a:t>.</a:t>
            </a:r>
          </a:p>
          <a:p>
            <a:r>
              <a:rPr lang="en-US" dirty="0" err="1"/>
              <a:t>Компания</a:t>
            </a:r>
            <a:r>
              <a:rPr lang="en-US" dirty="0"/>
              <a:t> ByteDance </a:t>
            </a:r>
            <a:r>
              <a:rPr lang="en-US" dirty="0" err="1"/>
              <a:t>разработала</a:t>
            </a:r>
            <a:r>
              <a:rPr lang="en-US" dirty="0"/>
              <a:t> </a:t>
            </a:r>
            <a:r>
              <a:rPr lang="en-US" dirty="0" err="1"/>
              <a:t>объектное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видео</a:t>
            </a:r>
            <a:r>
              <a:rPr lang="en-US" dirty="0"/>
              <a:t> Douyin.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076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solidFill>
                  <a:srgbClr val="0F1115"/>
                </a:solidFill>
              </a:rPr>
              <a:t>Шифрование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данных</a:t>
            </a:r>
            <a:endParaRPr lang="ru-RU" err="1"/>
          </a:p>
          <a:p>
            <a:pPr marL="171450" indent="-171450">
              <a:buFont typeface="Arial"/>
              <a:buChar char="•"/>
            </a:pPr>
            <a:r>
              <a:rPr lang="en-US" b="1" err="1">
                <a:solidFill>
                  <a:srgbClr val="0F1115"/>
                </a:solidFill>
              </a:rPr>
              <a:t>Текст</a:t>
            </a:r>
            <a:r>
              <a:rPr lang="en-US" b="1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err="1">
                <a:solidFill>
                  <a:srgbClr val="0F1115"/>
                </a:solidFill>
              </a:rPr>
              <a:t>Объектное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хранилище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защищает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данные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от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утечки</a:t>
            </a:r>
            <a:r>
              <a:rPr lang="en-US">
                <a:solidFill>
                  <a:srgbClr val="0F1115"/>
                </a:solidFill>
              </a:rPr>
              <a:t> с </a:t>
            </a:r>
            <a:r>
              <a:rPr lang="en-US" err="1">
                <a:solidFill>
                  <a:srgbClr val="0F1115"/>
                </a:solidFill>
              </a:rPr>
              <a:t>помощью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шифрования</a:t>
            </a:r>
            <a:r>
              <a:rPr lang="en-US">
                <a:solidFill>
                  <a:srgbClr val="0F1115"/>
                </a:solidFill>
              </a:rPr>
              <a:t>.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Функции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Шифрование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данных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хранении</a:t>
            </a:r>
            <a:r>
              <a:rPr lang="en-US" dirty="0">
                <a:solidFill>
                  <a:srgbClr val="0F1115"/>
                </a:solidFill>
              </a:rPr>
              <a:t> (at-rest) </a:t>
            </a:r>
            <a:r>
              <a:rPr lang="en-US" dirty="0" err="1">
                <a:solidFill>
                  <a:srgbClr val="0F1115"/>
                </a:solidFill>
              </a:rPr>
              <a:t>на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программном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уровне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Гибкое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шифрование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тенантам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пространствам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имен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Поддержка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стандартных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алгоритмов</a:t>
            </a:r>
            <a:r>
              <a:rPr lang="en-US" dirty="0">
                <a:solidFill>
                  <a:srgbClr val="0F1115"/>
                </a:solidFill>
              </a:rPr>
              <a:t> (AES128, AES256).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Сервис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управления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ключами</a:t>
            </a:r>
            <a:r>
              <a:rPr lang="en-US" b="1" dirty="0">
                <a:solidFill>
                  <a:srgbClr val="0F1115"/>
                </a:solidFill>
              </a:rPr>
              <a:t> (KMS):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Поддержка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внешних</a:t>
            </a:r>
            <a:r>
              <a:rPr lang="en-US" dirty="0">
                <a:solidFill>
                  <a:srgbClr val="0F1115"/>
                </a:solidFill>
              </a:rPr>
              <a:t> (</a:t>
            </a:r>
            <a:r>
              <a:rPr lang="en-US" dirty="0" err="1">
                <a:solidFill>
                  <a:srgbClr val="0F1115"/>
                </a:solidFill>
              </a:rPr>
              <a:t>по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стандарту</a:t>
            </a:r>
            <a:r>
              <a:rPr lang="en-US" dirty="0">
                <a:solidFill>
                  <a:srgbClr val="0F1115"/>
                </a:solidFill>
              </a:rPr>
              <a:t> KMIP) и </a:t>
            </a:r>
            <a:r>
              <a:rPr lang="en-US" dirty="0" err="1">
                <a:solidFill>
                  <a:srgbClr val="0F1115"/>
                </a:solidFill>
              </a:rPr>
              <a:t>внутренних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менеджеров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ключей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Внутренний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менеджер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обеспечивает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генерацию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резервное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копирование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смену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уничтожение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ключей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Основные</a:t>
            </a:r>
            <a:r>
              <a:rPr lang="en-US" dirty="0"/>
              <a:t> </a:t>
            </a:r>
            <a:r>
              <a:rPr lang="en-US" dirty="0" err="1"/>
              <a:t>функции</a:t>
            </a:r>
            <a:endParaRPr lang="ru-RU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Реализует</a:t>
            </a:r>
            <a:r>
              <a:rPr lang="en-US" dirty="0"/>
              <a:t> </a:t>
            </a:r>
            <a:r>
              <a:rPr lang="en-US" dirty="0" err="1"/>
              <a:t>шифрование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в </a:t>
            </a:r>
            <a:r>
              <a:rPr lang="en-US" dirty="0" err="1"/>
              <a:t>состоянии</a:t>
            </a:r>
            <a:r>
              <a:rPr lang="en-US" dirty="0"/>
              <a:t> </a:t>
            </a:r>
            <a:r>
              <a:rPr lang="en-US" dirty="0" err="1"/>
              <a:t>покоя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основе</a:t>
            </a:r>
            <a:r>
              <a:rPr lang="en-US" dirty="0"/>
              <a:t> </a:t>
            </a:r>
            <a:r>
              <a:rPr lang="en-US" dirty="0" err="1"/>
              <a:t>программного</a:t>
            </a:r>
            <a:r>
              <a:rPr lang="en-US" dirty="0"/>
              <a:t> </a:t>
            </a:r>
            <a:r>
              <a:rPr lang="en-US" dirty="0" err="1"/>
              <a:t>обеспечения</a:t>
            </a:r>
            <a:r>
              <a:rPr lang="en-US" dirty="0"/>
              <a:t>.</a:t>
            </a:r>
            <a:endParaRPr lang="ru-RU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Поддерживает</a:t>
            </a:r>
            <a:r>
              <a:rPr lang="en-US" dirty="0"/>
              <a:t> </a:t>
            </a:r>
            <a:r>
              <a:rPr lang="en-US" dirty="0" err="1"/>
              <a:t>гибкое</a:t>
            </a:r>
            <a:r>
              <a:rPr lang="en-US" dirty="0"/>
              <a:t> </a:t>
            </a:r>
            <a:r>
              <a:rPr lang="en-US" dirty="0" err="1"/>
              <a:t>шифрование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арендатору</a:t>
            </a:r>
            <a:r>
              <a:rPr lang="en-US" dirty="0"/>
              <a:t> и </a:t>
            </a:r>
            <a:r>
              <a:rPr lang="en-US" dirty="0" err="1"/>
              <a:t>пространству</a:t>
            </a:r>
            <a:r>
              <a:rPr lang="en-US" dirty="0"/>
              <a:t> </a:t>
            </a:r>
            <a:r>
              <a:rPr lang="en-US" dirty="0" err="1"/>
              <a:t>имен</a:t>
            </a:r>
            <a:r>
              <a:rPr lang="en-US" dirty="0"/>
              <a:t>.</a:t>
            </a:r>
            <a:endParaRPr lang="ru-RU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Поддерживает</a:t>
            </a:r>
            <a:r>
              <a:rPr lang="en-US" dirty="0"/>
              <a:t> </a:t>
            </a:r>
            <a:r>
              <a:rPr lang="en-US" dirty="0" err="1"/>
              <a:t>международные</a:t>
            </a:r>
            <a:r>
              <a:rPr lang="en-US" dirty="0"/>
              <a:t> </a:t>
            </a:r>
            <a:r>
              <a:rPr lang="en-US" dirty="0" err="1"/>
              <a:t>стандартные</a:t>
            </a:r>
            <a:r>
              <a:rPr lang="en-US" dirty="0"/>
              <a:t> </a:t>
            </a:r>
            <a:r>
              <a:rPr lang="en-US" dirty="0" err="1"/>
              <a:t>алгоритмы</a:t>
            </a:r>
            <a:r>
              <a:rPr lang="en-US" dirty="0"/>
              <a:t> AES128-XTS и AES256-XTS.</a:t>
            </a:r>
            <a:endParaRPr lang="ru-RU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Служба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ключами</a:t>
            </a:r>
            <a:r>
              <a:rPr lang="en-US" dirty="0"/>
              <a:t> (KMS)</a:t>
            </a:r>
            <a:endParaRPr lang="ru-RU" dirty="0"/>
          </a:p>
          <a:p>
            <a:endParaRPr lang="en-US" dirty="0"/>
          </a:p>
          <a:p>
            <a:r>
              <a:rPr lang="en-US" dirty="0" err="1"/>
              <a:t>Поддерживает</a:t>
            </a:r>
            <a:r>
              <a:rPr lang="en-US" dirty="0"/>
              <a:t> </a:t>
            </a:r>
            <a:r>
              <a:rPr lang="en-US" dirty="0" err="1"/>
              <a:t>внешние</a:t>
            </a:r>
            <a:r>
              <a:rPr lang="en-US" dirty="0"/>
              <a:t> и </a:t>
            </a:r>
            <a:r>
              <a:rPr lang="en-US" dirty="0" err="1"/>
              <a:t>внутренние</a:t>
            </a:r>
            <a:r>
              <a:rPr lang="en-US" dirty="0"/>
              <a:t> </a:t>
            </a:r>
            <a:r>
              <a:rPr lang="en-US" dirty="0" err="1"/>
              <a:t>менеджеры</a:t>
            </a:r>
            <a:r>
              <a:rPr lang="en-US" dirty="0"/>
              <a:t> </a:t>
            </a:r>
            <a:r>
              <a:rPr lang="en-US" dirty="0" err="1"/>
              <a:t>ключей</a:t>
            </a:r>
            <a:r>
              <a:rPr lang="en-US" dirty="0"/>
              <a:t>.</a:t>
            </a:r>
            <a:endParaRPr lang="ru-RU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Внешний</a:t>
            </a:r>
            <a:r>
              <a:rPr lang="en-US" dirty="0"/>
              <a:t> </a:t>
            </a:r>
            <a:r>
              <a:rPr lang="en-US" dirty="0" err="1"/>
              <a:t>менеджер</a:t>
            </a:r>
            <a:r>
              <a:rPr lang="en-US" dirty="0"/>
              <a:t> </a:t>
            </a:r>
            <a:r>
              <a:rPr lang="en-US" dirty="0" err="1"/>
              <a:t>ключей</a:t>
            </a:r>
            <a:r>
              <a:rPr lang="en-US" dirty="0"/>
              <a:t>: </a:t>
            </a:r>
            <a:r>
              <a:rPr lang="en-US" dirty="0" err="1"/>
              <a:t>соответствует</a:t>
            </a:r>
            <a:r>
              <a:rPr lang="en-US" dirty="0"/>
              <a:t> KMIP и </a:t>
            </a:r>
            <a:r>
              <a:rPr lang="en-US" dirty="0" err="1"/>
              <a:t>поддерживает</a:t>
            </a:r>
            <a:r>
              <a:rPr lang="en-US" dirty="0"/>
              <a:t> KMIP 1.0, KMIP 1.1 и KMIP 1.2.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  </a:t>
            </a:r>
            <a:r>
              <a:rPr lang="en-US" dirty="0" err="1"/>
              <a:t>Внутренний</a:t>
            </a:r>
            <a:r>
              <a:rPr lang="en-US" dirty="0"/>
              <a:t> </a:t>
            </a:r>
            <a:r>
              <a:rPr lang="en-US" dirty="0" err="1"/>
              <a:t>менеджер</a:t>
            </a:r>
            <a:r>
              <a:rPr lang="en-US" dirty="0"/>
              <a:t> </a:t>
            </a:r>
            <a:r>
              <a:rPr lang="en-US" dirty="0" err="1"/>
              <a:t>ключей</a:t>
            </a:r>
            <a:r>
              <a:rPr lang="en-US" dirty="0"/>
              <a:t>: </a:t>
            </a:r>
            <a:r>
              <a:rPr lang="en-US" dirty="0" err="1"/>
              <a:t>генерирует</a:t>
            </a:r>
            <a:r>
              <a:rPr lang="en-US" dirty="0"/>
              <a:t> AK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безопасные</a:t>
            </a:r>
            <a:r>
              <a:rPr lang="en-US" dirty="0"/>
              <a:t> </a:t>
            </a:r>
            <a:r>
              <a:rPr lang="en-US" dirty="0" err="1"/>
              <a:t>случайные</a:t>
            </a:r>
            <a:r>
              <a:rPr lang="en-US" dirty="0"/>
              <a:t> </a:t>
            </a:r>
            <a:r>
              <a:rPr lang="en-US" dirty="0" err="1"/>
              <a:t>числа</a:t>
            </a:r>
            <a:r>
              <a:rPr lang="en-US" dirty="0"/>
              <a:t>, </a:t>
            </a:r>
            <a:r>
              <a:rPr lang="en-US" dirty="0" err="1"/>
              <a:t>использует</a:t>
            </a:r>
            <a:r>
              <a:rPr lang="en-US" dirty="0"/>
              <a:t> </a:t>
            </a:r>
            <a:r>
              <a:rPr lang="en-US" dirty="0" err="1"/>
              <a:t>трехслойную</a:t>
            </a:r>
            <a:r>
              <a:rPr lang="en-US" dirty="0"/>
              <a:t> </a:t>
            </a:r>
            <a:r>
              <a:rPr lang="en-US" dirty="0" err="1"/>
              <a:t>архитектуру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защиты</a:t>
            </a:r>
            <a:r>
              <a:rPr lang="en-US" dirty="0"/>
              <a:t> </a:t>
            </a:r>
            <a:r>
              <a:rPr lang="en-US" dirty="0" err="1"/>
              <a:t>безопасности</a:t>
            </a:r>
            <a:r>
              <a:rPr lang="en-US" dirty="0"/>
              <a:t> </a:t>
            </a:r>
            <a:r>
              <a:rPr lang="en-US" dirty="0" err="1"/>
              <a:t>ключей</a:t>
            </a:r>
            <a:r>
              <a:rPr lang="en-US" dirty="0"/>
              <a:t> и </a:t>
            </a:r>
            <a:r>
              <a:rPr lang="en-US" dirty="0" err="1"/>
              <a:t>поддерживает</a:t>
            </a:r>
            <a:r>
              <a:rPr lang="en-US" dirty="0"/>
              <a:t> </a:t>
            </a:r>
            <a:r>
              <a:rPr lang="en-US" dirty="0" err="1"/>
              <a:t>резервное</a:t>
            </a:r>
            <a:r>
              <a:rPr lang="en-US" dirty="0"/>
              <a:t>   </a:t>
            </a:r>
            <a:r>
              <a:rPr lang="en-US" dirty="0" err="1"/>
              <a:t>копирование</a:t>
            </a:r>
            <a:r>
              <a:rPr lang="en-US" dirty="0"/>
              <a:t>, </a:t>
            </a:r>
            <a:r>
              <a:rPr lang="en-US" dirty="0" err="1"/>
              <a:t>восстановление</a:t>
            </a:r>
            <a:r>
              <a:rPr lang="en-US" dirty="0"/>
              <a:t>, </a:t>
            </a:r>
            <a:r>
              <a:rPr lang="en-US" dirty="0" err="1"/>
              <a:t>обновление</a:t>
            </a:r>
            <a:r>
              <a:rPr lang="en-US" dirty="0"/>
              <a:t> и </a:t>
            </a:r>
            <a:r>
              <a:rPr lang="en-US" dirty="0" err="1"/>
              <a:t>уничтожение</a:t>
            </a:r>
            <a:r>
              <a:rPr lang="en-US" dirty="0"/>
              <a:t> </a:t>
            </a:r>
            <a:r>
              <a:rPr lang="en-US" dirty="0" err="1"/>
              <a:t>ключей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366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solidFill>
                  <a:srgbClr val="0F1115"/>
                </a:solidFill>
              </a:rPr>
              <a:t>Аварийное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восстановление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между</a:t>
            </a:r>
            <a:r>
              <a:rPr lang="en-US" b="1">
                <a:solidFill>
                  <a:srgbClr val="0F1115"/>
                </a:solidFill>
              </a:rPr>
              <a:t> площадками</a:t>
            </a:r>
            <a:endParaRPr lang="ru-RU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Поддержка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кросс-сайтового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аварийного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восстановления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Типы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Активно-активный</a:t>
            </a:r>
            <a:r>
              <a:rPr lang="en-US" b="1" dirty="0">
                <a:solidFill>
                  <a:srgbClr val="0F1115"/>
                </a:solidFill>
              </a:rPr>
              <a:t> (Multi-active):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Несколько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сайтов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активно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работают</a:t>
            </a:r>
            <a:r>
              <a:rPr lang="en-US" dirty="0">
                <a:solidFill>
                  <a:srgbClr val="0F1115"/>
                </a:solidFill>
              </a:rPr>
              <a:t>. </a:t>
            </a:r>
            <a:r>
              <a:rPr lang="en-US" dirty="0" err="1">
                <a:solidFill>
                  <a:srgbClr val="0F1115"/>
                </a:solidFill>
              </a:rPr>
              <a:t>Каждый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имеет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копию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данных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или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данные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распределены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сайтам</a:t>
            </a:r>
            <a:r>
              <a:rPr lang="en-US" dirty="0">
                <a:solidFill>
                  <a:srgbClr val="0F1115"/>
                </a:solidFill>
              </a:rPr>
              <a:t> с </a:t>
            </a:r>
            <a:r>
              <a:rPr lang="en-US" dirty="0" err="1">
                <a:solidFill>
                  <a:srgbClr val="0F1115"/>
                </a:solidFill>
              </a:rPr>
              <a:t>помощью</a:t>
            </a:r>
            <a:r>
              <a:rPr lang="en-US" dirty="0">
                <a:solidFill>
                  <a:srgbClr val="0F1115"/>
                </a:solidFill>
              </a:rPr>
              <a:t> EC.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Удаленная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репликация</a:t>
            </a:r>
            <a:r>
              <a:rPr lang="en-US" b="1" dirty="0">
                <a:solidFill>
                  <a:srgbClr val="0F1115"/>
                </a:solidFill>
              </a:rPr>
              <a:t> (Active-Passive):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Активный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резервный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сайты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Особенности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Большие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расстояния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глобальное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пространство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имен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возможность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настройки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разных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типов</a:t>
            </a:r>
            <a:r>
              <a:rPr lang="en-US" dirty="0">
                <a:solidFill>
                  <a:srgbClr val="0F1115"/>
                </a:solidFill>
              </a:rPr>
              <a:t> DR </a:t>
            </a:r>
            <a:r>
              <a:rPr lang="en-US" dirty="0" err="1">
                <a:solidFill>
                  <a:srgbClr val="0F1115"/>
                </a:solidFill>
              </a:rPr>
              <a:t>для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разных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бакетов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Тип</a:t>
            </a:r>
            <a:r>
              <a:rPr lang="en-US" dirty="0"/>
              <a:t> Cross-site DR</a:t>
            </a:r>
            <a:endParaRPr lang="ru-RU"/>
          </a:p>
          <a:p>
            <a:endParaRPr lang="en-US" dirty="0"/>
          </a:p>
          <a:p>
            <a:r>
              <a:rPr lang="en-US" dirty="0"/>
              <a:t> Multi-active DR</a:t>
            </a:r>
            <a:endParaRPr lang="ru-RU" dirty="0"/>
          </a:p>
          <a:p>
            <a:endParaRPr lang="en-US" dirty="0"/>
          </a:p>
          <a:p>
            <a:r>
              <a:rPr lang="en-US" dirty="0"/>
              <a:t>  Multi-active </a:t>
            </a:r>
            <a:r>
              <a:rPr lang="en-US" err="1"/>
              <a:t>репликация</a:t>
            </a:r>
            <a:r>
              <a:rPr lang="en-US" dirty="0"/>
              <a:t>: </a:t>
            </a:r>
            <a:r>
              <a:rPr lang="en-US" err="1"/>
              <a:t>Несколько</a:t>
            </a:r>
            <a:r>
              <a:rPr lang="en-US" dirty="0"/>
              <a:t> </a:t>
            </a:r>
            <a:r>
              <a:rPr lang="en-US" err="1"/>
              <a:t>сайтов</a:t>
            </a:r>
            <a:r>
              <a:rPr lang="en-US" dirty="0"/>
              <a:t> </a:t>
            </a:r>
            <a:r>
              <a:rPr lang="en-US" err="1"/>
              <a:t>работают</a:t>
            </a:r>
            <a:r>
              <a:rPr lang="en-US" dirty="0"/>
              <a:t> в </a:t>
            </a:r>
            <a:r>
              <a:rPr lang="en-US" err="1"/>
              <a:t>активно-активном</a:t>
            </a:r>
            <a:r>
              <a:rPr lang="en-US" dirty="0"/>
              <a:t> </a:t>
            </a:r>
            <a:r>
              <a:rPr lang="en-US" err="1"/>
              <a:t>режиме</a:t>
            </a:r>
            <a:r>
              <a:rPr lang="en-US" dirty="0"/>
              <a:t>.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каждом</a:t>
            </a:r>
            <a:r>
              <a:rPr lang="en-US" dirty="0"/>
              <a:t> </a:t>
            </a:r>
            <a:r>
              <a:rPr lang="en-US" err="1"/>
              <a:t>сайте</a:t>
            </a:r>
            <a:r>
              <a:rPr lang="en-US" dirty="0"/>
              <a:t> </a:t>
            </a:r>
            <a:r>
              <a:rPr lang="en-US" err="1"/>
              <a:t>есть</a:t>
            </a:r>
            <a:r>
              <a:rPr lang="en-US" dirty="0"/>
              <a:t> </a:t>
            </a:r>
            <a:r>
              <a:rPr lang="en-US" err="1"/>
              <a:t>одна</a:t>
            </a:r>
            <a:r>
              <a:rPr lang="en-US" dirty="0"/>
              <a:t> </a:t>
            </a:r>
            <a:r>
              <a:rPr lang="en-US" err="1"/>
              <a:t>копия</a:t>
            </a:r>
            <a:r>
              <a:rPr lang="en-US" dirty="0"/>
              <a:t> </a:t>
            </a:r>
            <a:r>
              <a:rPr lang="en-US" err="1"/>
              <a:t>данных</a:t>
            </a:r>
            <a:r>
              <a:rPr lang="en-US" dirty="0"/>
              <a:t>.</a:t>
            </a:r>
            <a:endParaRPr lang="ru-RU"/>
          </a:p>
          <a:p>
            <a:endParaRPr lang="en-US" dirty="0"/>
          </a:p>
          <a:p>
            <a:r>
              <a:rPr lang="en-US" dirty="0"/>
              <a:t>  Cross-site EC: </a:t>
            </a:r>
            <a:r>
              <a:rPr lang="en-US" err="1"/>
              <a:t>Несколько</a:t>
            </a:r>
            <a:r>
              <a:rPr lang="en-US" dirty="0"/>
              <a:t> </a:t>
            </a:r>
            <a:r>
              <a:rPr lang="en-US" err="1"/>
              <a:t>сайтов</a:t>
            </a:r>
            <a:r>
              <a:rPr lang="en-US" dirty="0"/>
              <a:t> </a:t>
            </a:r>
            <a:r>
              <a:rPr lang="en-US" err="1"/>
              <a:t>работают</a:t>
            </a:r>
            <a:r>
              <a:rPr lang="en-US" dirty="0"/>
              <a:t> в </a:t>
            </a:r>
            <a:r>
              <a:rPr lang="en-US" err="1"/>
              <a:t>активно-активном</a:t>
            </a:r>
            <a:r>
              <a:rPr lang="en-US" dirty="0"/>
              <a:t> </a:t>
            </a:r>
            <a:r>
              <a:rPr lang="en-US" err="1"/>
              <a:t>режиме</a:t>
            </a:r>
            <a:r>
              <a:rPr lang="en-US" dirty="0"/>
              <a:t>. </a:t>
            </a:r>
            <a:r>
              <a:rPr lang="en-US" err="1"/>
              <a:t>Один</a:t>
            </a:r>
            <a:r>
              <a:rPr lang="en-US" dirty="0"/>
              <a:t> </a:t>
            </a:r>
            <a:r>
              <a:rPr lang="en-US" err="1"/>
              <a:t>срез</a:t>
            </a:r>
            <a:r>
              <a:rPr lang="en-US" dirty="0"/>
              <a:t> </a:t>
            </a:r>
            <a:r>
              <a:rPr lang="en-US" err="1"/>
              <a:t>данных</a:t>
            </a:r>
            <a:r>
              <a:rPr lang="en-US" dirty="0"/>
              <a:t> </a:t>
            </a:r>
            <a:r>
              <a:rPr lang="en-US" err="1"/>
              <a:t>распределяется</a:t>
            </a:r>
            <a:r>
              <a:rPr lang="en-US" dirty="0"/>
              <a:t> </a:t>
            </a:r>
            <a:r>
              <a:rPr lang="en-US" err="1"/>
              <a:t>по</a:t>
            </a:r>
            <a:r>
              <a:rPr lang="en-US" dirty="0"/>
              <a:t> </a:t>
            </a:r>
            <a:r>
              <a:rPr lang="en-US" err="1"/>
              <a:t>нескольким</a:t>
            </a:r>
            <a:r>
              <a:rPr lang="en-US" dirty="0"/>
              <a:t> </a:t>
            </a:r>
            <a:r>
              <a:rPr lang="en-US" err="1"/>
              <a:t>сайтам</a:t>
            </a:r>
            <a:r>
              <a:rPr lang="en-US" dirty="0"/>
              <a:t>, и </a:t>
            </a:r>
            <a:r>
              <a:rPr lang="en-US" err="1"/>
              <a:t>несколько</a:t>
            </a:r>
            <a:r>
              <a:rPr lang="en-US" dirty="0"/>
              <a:t> </a:t>
            </a:r>
            <a:r>
              <a:rPr lang="en-US" err="1"/>
              <a:t>сайтов</a:t>
            </a:r>
            <a:r>
              <a:rPr lang="en-US" dirty="0"/>
              <a:t> </a:t>
            </a:r>
            <a:r>
              <a:rPr lang="en-US" err="1"/>
              <a:t>совместно</a:t>
            </a:r>
            <a:r>
              <a:rPr lang="en-US" dirty="0"/>
              <a:t> </a:t>
            </a:r>
            <a:r>
              <a:rPr lang="en-US" err="1"/>
              <a:t>используют</a:t>
            </a:r>
            <a:r>
              <a:rPr lang="en-US" dirty="0"/>
              <a:t> </a:t>
            </a:r>
            <a:r>
              <a:rPr lang="en-US" err="1"/>
              <a:t>одну</a:t>
            </a:r>
            <a:r>
              <a:rPr lang="en-US" dirty="0"/>
              <a:t> </a:t>
            </a:r>
            <a:r>
              <a:rPr lang="en-US" err="1"/>
              <a:t>копию</a:t>
            </a:r>
            <a:r>
              <a:rPr lang="en-US" dirty="0"/>
              <a:t> </a:t>
            </a:r>
            <a:r>
              <a:rPr lang="en-US" err="1"/>
              <a:t>данных</a:t>
            </a:r>
            <a:r>
              <a:rPr lang="en-US" dirty="0"/>
              <a:t>.</a:t>
            </a:r>
            <a:endParaRPr lang="ru-RU"/>
          </a:p>
          <a:p>
            <a:r>
              <a:rPr lang="en-US" dirty="0"/>
              <a:t> </a:t>
            </a:r>
          </a:p>
          <a:p>
            <a:r>
              <a:rPr lang="en-US" dirty="0" err="1"/>
              <a:t>Удаленная</a:t>
            </a:r>
            <a:r>
              <a:rPr lang="en-US" dirty="0"/>
              <a:t> </a:t>
            </a:r>
            <a:r>
              <a:rPr lang="en-US" dirty="0" err="1"/>
              <a:t>репликация</a:t>
            </a:r>
            <a:r>
              <a:rPr lang="en-US" dirty="0"/>
              <a:t>: </a:t>
            </a:r>
          </a:p>
          <a:p>
            <a:endParaRPr lang="en-US"/>
          </a:p>
          <a:p>
            <a:r>
              <a:rPr lang="en-US" dirty="0"/>
              <a:t> </a:t>
            </a:r>
            <a:r>
              <a:rPr lang="en-US" dirty="0" err="1"/>
              <a:t>Сайты</a:t>
            </a:r>
            <a:r>
              <a:rPr lang="en-US" dirty="0"/>
              <a:t> </a:t>
            </a:r>
            <a:r>
              <a:rPr lang="en-US" dirty="0" err="1"/>
              <a:t>работают</a:t>
            </a:r>
            <a:r>
              <a:rPr lang="en-US" dirty="0"/>
              <a:t> в </a:t>
            </a:r>
            <a:r>
              <a:rPr lang="en-US" dirty="0" err="1"/>
              <a:t>активно-пассивном</a:t>
            </a:r>
            <a:r>
              <a:rPr lang="en-US" dirty="0"/>
              <a:t> </a:t>
            </a:r>
            <a:r>
              <a:rPr lang="en-US" dirty="0" err="1"/>
              <a:t>режиме</a:t>
            </a:r>
            <a:r>
              <a:rPr lang="en-US" dirty="0"/>
              <a:t>, </a:t>
            </a:r>
            <a:r>
              <a:rPr lang="en-US" dirty="0" err="1"/>
              <a:t>поддерживая</a:t>
            </a:r>
            <a:r>
              <a:rPr lang="en-US" dirty="0"/>
              <a:t> </a:t>
            </a:r>
            <a:r>
              <a:rPr lang="en-US" dirty="0" err="1"/>
              <a:t>переключение</a:t>
            </a:r>
            <a:r>
              <a:rPr lang="en-US" dirty="0"/>
              <a:t> </a:t>
            </a:r>
            <a:r>
              <a:rPr lang="en-US" dirty="0" err="1"/>
              <a:t>активный-резервный</a:t>
            </a:r>
            <a:r>
              <a:rPr lang="en-US" dirty="0"/>
              <a:t>.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каждом</a:t>
            </a:r>
            <a:r>
              <a:rPr lang="en-US" dirty="0"/>
              <a:t> </a:t>
            </a:r>
            <a:r>
              <a:rPr lang="en-US" dirty="0" err="1"/>
              <a:t>сайте</a:t>
            </a:r>
            <a:r>
              <a:rPr lang="en-US" dirty="0"/>
              <a:t> </a:t>
            </a:r>
            <a:r>
              <a:rPr lang="en-US" dirty="0" err="1"/>
              <a:t>есть</a:t>
            </a:r>
            <a:r>
              <a:rPr lang="en-US" dirty="0"/>
              <a:t> </a:t>
            </a:r>
            <a:r>
              <a:rPr lang="en-US" dirty="0" err="1"/>
              <a:t>одна</a:t>
            </a:r>
            <a:r>
              <a:rPr lang="en-US" dirty="0"/>
              <a:t> </a:t>
            </a:r>
            <a:r>
              <a:rPr lang="en-US" dirty="0" err="1"/>
              <a:t>копия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err="1"/>
              <a:t>Особенности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Несколько</a:t>
            </a:r>
            <a:r>
              <a:rPr lang="en-US" dirty="0"/>
              <a:t> </a:t>
            </a:r>
            <a:r>
              <a:rPr lang="en-US" dirty="0" err="1"/>
              <a:t>сайтов</a:t>
            </a:r>
            <a:r>
              <a:rPr lang="en-US" dirty="0"/>
              <a:t> </a:t>
            </a:r>
            <a:r>
              <a:rPr lang="en-US" dirty="0" err="1"/>
              <a:t>предоставляют</a:t>
            </a:r>
            <a:r>
              <a:rPr lang="en-US" dirty="0"/>
              <a:t> </a:t>
            </a:r>
            <a:r>
              <a:rPr lang="en-US" dirty="0" err="1"/>
              <a:t>услуги</a:t>
            </a:r>
            <a:r>
              <a:rPr lang="en-US" dirty="0"/>
              <a:t> </a:t>
            </a:r>
            <a:r>
              <a:rPr lang="en-US" dirty="0" err="1"/>
              <a:t>одновременно</a:t>
            </a:r>
            <a:r>
              <a:rPr lang="en-US" dirty="0"/>
              <a:t>, </a:t>
            </a:r>
            <a:r>
              <a:rPr lang="en-US" dirty="0" err="1"/>
              <a:t>допуская</a:t>
            </a:r>
            <a:r>
              <a:rPr lang="en-US" dirty="0"/>
              <a:t> </a:t>
            </a:r>
            <a:r>
              <a:rPr lang="en-US" dirty="0" err="1"/>
              <a:t>сбои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уровне</a:t>
            </a:r>
            <a:r>
              <a:rPr lang="en-US" dirty="0"/>
              <a:t> </a:t>
            </a:r>
            <a:r>
              <a:rPr lang="en-US" dirty="0" err="1"/>
              <a:t>сайта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Расстояние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сайтами</a:t>
            </a:r>
            <a:r>
              <a:rPr lang="en-US" dirty="0"/>
              <a:t> </a:t>
            </a:r>
            <a:r>
              <a:rPr lang="en-US" dirty="0" err="1"/>
              <a:t>велико</a:t>
            </a:r>
            <a:r>
              <a:rPr lang="en-US" dirty="0"/>
              <a:t> — </a:t>
            </a:r>
            <a:r>
              <a:rPr lang="en-US" dirty="0" err="1"/>
              <a:t>измеряется</a:t>
            </a:r>
            <a:r>
              <a:rPr lang="en-US" dirty="0"/>
              <a:t> в </a:t>
            </a:r>
            <a:r>
              <a:rPr lang="en-US" dirty="0" err="1"/>
              <a:t>тысячах</a:t>
            </a:r>
            <a:r>
              <a:rPr lang="en-US" dirty="0"/>
              <a:t> </a:t>
            </a:r>
            <a:r>
              <a:rPr lang="en-US" dirty="0" err="1"/>
              <a:t>километров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 </a:t>
            </a:r>
            <a:r>
              <a:rPr lang="en-US" err="1"/>
              <a:t>Глобальное</a:t>
            </a:r>
            <a:r>
              <a:rPr lang="en-US" dirty="0"/>
              <a:t> </a:t>
            </a:r>
            <a:r>
              <a:rPr lang="en-US" err="1"/>
              <a:t>пространство</a:t>
            </a:r>
            <a:r>
              <a:rPr lang="en-US" dirty="0"/>
              <a:t> </a:t>
            </a:r>
            <a:r>
              <a:rPr lang="en-US" err="1"/>
              <a:t>имен</a:t>
            </a:r>
            <a:r>
              <a:rPr lang="en-US" dirty="0"/>
              <a:t> </a:t>
            </a:r>
            <a:r>
              <a:rPr lang="en-US" err="1"/>
              <a:t>позволяет</a:t>
            </a:r>
            <a:r>
              <a:rPr lang="en-US" dirty="0"/>
              <a:t> </a:t>
            </a:r>
            <a:r>
              <a:rPr lang="en-US" err="1"/>
              <a:t>любому</a:t>
            </a:r>
            <a:r>
              <a:rPr lang="en-US" dirty="0"/>
              <a:t> </a:t>
            </a:r>
            <a:r>
              <a:rPr lang="en-US" err="1"/>
              <a:t>сайту</a:t>
            </a:r>
            <a:r>
              <a:rPr lang="en-US" dirty="0"/>
              <a:t> </a:t>
            </a:r>
            <a:r>
              <a:rPr lang="en-US" err="1"/>
              <a:t>получать</a:t>
            </a:r>
            <a:r>
              <a:rPr lang="en-US" dirty="0"/>
              <a:t> </a:t>
            </a:r>
            <a:r>
              <a:rPr lang="en-US" err="1"/>
              <a:t>доступ</a:t>
            </a:r>
            <a:r>
              <a:rPr lang="en-US" dirty="0"/>
              <a:t> к </a:t>
            </a:r>
            <a:r>
              <a:rPr lang="en-US" err="1"/>
              <a:t>одному</a:t>
            </a:r>
            <a:r>
              <a:rPr lang="en-US" dirty="0"/>
              <a:t> и </a:t>
            </a:r>
            <a:r>
              <a:rPr lang="en-US" err="1"/>
              <a:t>тому</a:t>
            </a:r>
            <a:r>
              <a:rPr lang="en-US" dirty="0"/>
              <a:t> </a:t>
            </a:r>
            <a:r>
              <a:rPr lang="en-US" err="1"/>
              <a:t>же</a:t>
            </a:r>
            <a:r>
              <a:rPr lang="en-US" dirty="0"/>
              <a:t> </a:t>
            </a:r>
            <a:r>
              <a:rPr lang="en-US" err="1"/>
              <a:t>объекту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разных</a:t>
            </a:r>
            <a:r>
              <a:rPr lang="en-US" dirty="0"/>
              <a:t> </a:t>
            </a:r>
            <a:r>
              <a:rPr lang="en-US" dirty="0" err="1"/>
              <a:t>сегментов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установлены</a:t>
            </a:r>
            <a:r>
              <a:rPr lang="en-US" dirty="0"/>
              <a:t> </a:t>
            </a:r>
            <a:r>
              <a:rPr lang="en-US" dirty="0" err="1"/>
              <a:t>различные</a:t>
            </a:r>
            <a:r>
              <a:rPr lang="en-US" dirty="0"/>
              <a:t> </a:t>
            </a:r>
            <a:r>
              <a:rPr lang="en-US" dirty="0" err="1"/>
              <a:t>типы</a:t>
            </a:r>
            <a:r>
              <a:rPr lang="en-US" dirty="0"/>
              <a:t> DR. </a:t>
            </a:r>
            <a:r>
              <a:rPr lang="en-US" dirty="0" err="1"/>
              <a:t>Многоактивный</a:t>
            </a:r>
            <a:r>
              <a:rPr lang="en-US" dirty="0"/>
              <a:t>, </a:t>
            </a:r>
            <a:r>
              <a:rPr lang="en-US" dirty="0" err="1"/>
              <a:t>многосайтовый</a:t>
            </a:r>
            <a:r>
              <a:rPr lang="en-US" dirty="0"/>
              <a:t> EC и </a:t>
            </a:r>
            <a:r>
              <a:rPr lang="en-US" dirty="0" err="1"/>
              <a:t>удаленная</a:t>
            </a:r>
            <a:r>
              <a:rPr lang="en-US" dirty="0"/>
              <a:t> </a:t>
            </a:r>
            <a:r>
              <a:rPr lang="en-US" dirty="0" err="1"/>
              <a:t>репликация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сосуществовать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соответствия</a:t>
            </a:r>
            <a:r>
              <a:rPr lang="en-US" dirty="0"/>
              <a:t> </a:t>
            </a:r>
            <a:r>
              <a:rPr lang="en-US" dirty="0" err="1"/>
              <a:t>различным</a:t>
            </a:r>
            <a:r>
              <a:rPr lang="en-US" dirty="0"/>
              <a:t> </a:t>
            </a:r>
            <a:r>
              <a:rPr lang="en-US" dirty="0" err="1"/>
              <a:t>требованиям</a:t>
            </a:r>
            <a:r>
              <a:rPr lang="en-US" dirty="0"/>
              <a:t> SLA.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482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err="1">
                <a:solidFill>
                  <a:srgbClr val="0F1115"/>
                </a:solidFill>
              </a:rPr>
              <a:t>Квоты</a:t>
            </a:r>
            <a:endParaRPr lang="en-US" err="1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Функция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квот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ограничивает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потребление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ресурсов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Уровни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квот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На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уровне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бакета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Ограничивает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максимальный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бакета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На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уровне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тенанта</a:t>
            </a:r>
            <a:r>
              <a:rPr lang="en-US" b="1" dirty="0">
                <a:solidFill>
                  <a:srgbClr val="0F1115"/>
                </a:solidFill>
              </a:rPr>
              <a:t> (</a:t>
            </a:r>
            <a:r>
              <a:rPr lang="en-US" b="1" dirty="0" err="1">
                <a:solidFill>
                  <a:srgbClr val="0F1115"/>
                </a:solidFill>
              </a:rPr>
              <a:t>учетной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записи</a:t>
            </a:r>
            <a:r>
              <a:rPr lang="en-US" b="1" dirty="0">
                <a:solidFill>
                  <a:srgbClr val="0F1115"/>
                </a:solidFill>
              </a:rPr>
              <a:t>):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Ограничивает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общий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всех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бакетов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тенанта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Статистика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ресурсов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Позволяет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пользователям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администраторам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отслеживать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использование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Уведомления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Генерация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событий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тревог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достижении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лимитов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err="1"/>
              <a:t>Хранилище</a:t>
            </a:r>
            <a:r>
              <a:rPr lang="en-US" dirty="0"/>
              <a:t> </a:t>
            </a:r>
            <a:r>
              <a:rPr lang="en-US" err="1"/>
              <a:t>объектов</a:t>
            </a:r>
            <a:r>
              <a:rPr lang="en-US" dirty="0"/>
              <a:t> </a:t>
            </a:r>
            <a:r>
              <a:rPr lang="en-US" err="1"/>
              <a:t>использует</a:t>
            </a:r>
            <a:r>
              <a:rPr lang="en-US" dirty="0"/>
              <a:t> </a:t>
            </a:r>
            <a:r>
              <a:rPr lang="en-US" err="1"/>
              <a:t>функцию</a:t>
            </a:r>
            <a:r>
              <a:rPr lang="en-US" dirty="0"/>
              <a:t> </a:t>
            </a:r>
            <a:r>
              <a:rPr lang="en-US" err="1"/>
              <a:t>квоты</a:t>
            </a:r>
            <a:r>
              <a:rPr lang="en-US" dirty="0"/>
              <a:t> </a:t>
            </a:r>
            <a:r>
              <a:rPr lang="en-US" err="1"/>
              <a:t>для</a:t>
            </a:r>
            <a:r>
              <a:rPr lang="en-US" dirty="0"/>
              <a:t> </a:t>
            </a:r>
            <a:r>
              <a:rPr lang="en-US" err="1"/>
              <a:t>ограничения</a:t>
            </a:r>
            <a:r>
              <a:rPr lang="en-US" dirty="0"/>
              <a:t> </a:t>
            </a:r>
            <a:r>
              <a:rPr lang="en-US" err="1"/>
              <a:t>ресурсов</a:t>
            </a:r>
            <a:r>
              <a:rPr lang="en-US" dirty="0"/>
              <a:t>, </a:t>
            </a:r>
            <a:r>
              <a:rPr lang="en-US" err="1"/>
              <a:t>занимаемых</a:t>
            </a:r>
            <a:r>
              <a:rPr lang="en-US" dirty="0"/>
              <a:t> </a:t>
            </a:r>
            <a:r>
              <a:rPr lang="en-US" err="1"/>
              <a:t>сегментами</a:t>
            </a:r>
            <a:endParaRPr lang="ru-RU"/>
          </a:p>
          <a:p>
            <a:r>
              <a:rPr lang="en-US" dirty="0"/>
              <a:t>и </a:t>
            </a:r>
            <a:r>
              <a:rPr lang="en-US" dirty="0" err="1"/>
              <a:t>арендаторами</a:t>
            </a:r>
            <a:r>
              <a:rPr lang="en-US" dirty="0"/>
              <a:t>.</a:t>
            </a:r>
            <a:endParaRPr lang="ru-RU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Квота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Квота</a:t>
            </a:r>
            <a:r>
              <a:rPr lang="en-US" dirty="0"/>
              <a:t> </a:t>
            </a:r>
            <a:r>
              <a:rPr lang="en-US" dirty="0" err="1"/>
              <a:t>уровня</a:t>
            </a:r>
            <a:r>
              <a:rPr lang="en-US" dirty="0"/>
              <a:t> </a:t>
            </a:r>
            <a:r>
              <a:rPr lang="en-US" dirty="0" err="1"/>
              <a:t>контейнера</a:t>
            </a:r>
            <a:r>
              <a:rPr lang="en-US" dirty="0"/>
              <a:t>: </a:t>
            </a:r>
            <a:r>
              <a:rPr lang="en-US" dirty="0" err="1"/>
              <a:t>определяет</a:t>
            </a:r>
            <a:r>
              <a:rPr lang="en-US" dirty="0"/>
              <a:t> </a:t>
            </a:r>
            <a:r>
              <a:rPr lang="en-US" dirty="0" err="1"/>
              <a:t>максимальную</a:t>
            </a:r>
            <a:r>
              <a:rPr lang="en-US" dirty="0"/>
              <a:t> </a:t>
            </a:r>
            <a:r>
              <a:rPr lang="en-US" dirty="0" err="1"/>
              <a:t>емкость</a:t>
            </a:r>
            <a:r>
              <a:rPr lang="en-US" dirty="0"/>
              <a:t> </a:t>
            </a:r>
            <a:r>
              <a:rPr lang="en-US" dirty="0" err="1"/>
              <a:t>контейнера</a:t>
            </a:r>
            <a:r>
              <a:rPr lang="en-US" dirty="0"/>
              <a:t>.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размер</a:t>
            </a:r>
            <a:r>
              <a:rPr lang="en-US" dirty="0"/>
              <a:t> </a:t>
            </a:r>
            <a:r>
              <a:rPr lang="en-US" dirty="0" err="1"/>
              <a:t>контейнера</a:t>
            </a:r>
            <a:r>
              <a:rPr lang="en-US" dirty="0"/>
              <a:t> </a:t>
            </a:r>
            <a:r>
              <a:rPr lang="en-US" dirty="0" err="1"/>
              <a:t>достигает</a:t>
            </a:r>
            <a:r>
              <a:rPr lang="en-US" dirty="0"/>
              <a:t> </a:t>
            </a:r>
            <a:r>
              <a:rPr lang="en-US" dirty="0" err="1"/>
              <a:t>указанного</a:t>
            </a:r>
            <a:r>
              <a:rPr lang="en-US" dirty="0"/>
              <a:t> </a:t>
            </a:r>
            <a:r>
              <a:rPr lang="en-US" dirty="0" err="1"/>
              <a:t>верхнего</a:t>
            </a:r>
            <a:r>
              <a:rPr lang="en-US" dirty="0"/>
              <a:t> </a:t>
            </a:r>
            <a:r>
              <a:rPr lang="en-US" dirty="0" err="1"/>
              <a:t>предела</a:t>
            </a:r>
            <a:r>
              <a:rPr lang="en-US" dirty="0"/>
              <a:t>, </a:t>
            </a:r>
            <a:r>
              <a:rPr lang="en-US" dirty="0" err="1"/>
              <a:t>новые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записаны</a:t>
            </a:r>
            <a:r>
              <a:rPr lang="en-US" dirty="0"/>
              <a:t> в </a:t>
            </a:r>
            <a:r>
              <a:rPr lang="en-US" dirty="0" err="1"/>
              <a:t>контейнер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Квота</a:t>
            </a:r>
            <a:r>
              <a:rPr lang="en-US" dirty="0"/>
              <a:t> </a:t>
            </a:r>
            <a:r>
              <a:rPr lang="en-US" dirty="0" err="1"/>
              <a:t>уровня</a:t>
            </a:r>
            <a:r>
              <a:rPr lang="en-US" dirty="0"/>
              <a:t> </a:t>
            </a:r>
            <a:r>
              <a:rPr lang="en-US" dirty="0" err="1"/>
              <a:t>клиента</a:t>
            </a:r>
            <a:r>
              <a:rPr lang="en-US" dirty="0"/>
              <a:t>: </a:t>
            </a:r>
            <a:r>
              <a:rPr lang="en-US" dirty="0" err="1"/>
              <a:t>определяет</a:t>
            </a:r>
            <a:r>
              <a:rPr lang="en-US" dirty="0"/>
              <a:t> </a:t>
            </a:r>
            <a:r>
              <a:rPr lang="en-US" dirty="0" err="1"/>
              <a:t>максимальную</a:t>
            </a:r>
            <a:r>
              <a:rPr lang="en-US" dirty="0"/>
              <a:t> </a:t>
            </a:r>
            <a:r>
              <a:rPr lang="en-US" dirty="0" err="1"/>
              <a:t>емкость</a:t>
            </a:r>
            <a:r>
              <a:rPr lang="en-US" dirty="0"/>
              <a:t> </a:t>
            </a:r>
            <a:r>
              <a:rPr lang="en-US" dirty="0" err="1"/>
              <a:t>аккаунта</a:t>
            </a:r>
            <a:r>
              <a:rPr lang="en-US" dirty="0"/>
              <a:t>.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общий</a:t>
            </a:r>
            <a:r>
              <a:rPr lang="en-US" dirty="0"/>
              <a:t> </a:t>
            </a:r>
            <a:r>
              <a:rPr lang="en-US" dirty="0" err="1"/>
              <a:t>размер</a:t>
            </a:r>
            <a:r>
              <a:rPr lang="en-US" dirty="0"/>
              <a:t> </a:t>
            </a:r>
            <a:r>
              <a:rPr lang="en-US" dirty="0" err="1"/>
              <a:t>контейнеров</a:t>
            </a:r>
            <a:r>
              <a:rPr lang="en-US" dirty="0"/>
              <a:t> </a:t>
            </a:r>
            <a:r>
              <a:rPr lang="en-US" dirty="0" err="1"/>
              <a:t>аккаунта</a:t>
            </a:r>
            <a:r>
              <a:rPr lang="en-US" dirty="0"/>
              <a:t> </a:t>
            </a:r>
            <a:r>
              <a:rPr lang="en-US" dirty="0" err="1"/>
              <a:t>достигает</a:t>
            </a:r>
            <a:r>
              <a:rPr lang="en-US" dirty="0"/>
              <a:t> </a:t>
            </a:r>
            <a:r>
              <a:rPr lang="en-US" dirty="0" err="1"/>
              <a:t>указанного</a:t>
            </a:r>
            <a:r>
              <a:rPr lang="en-US" dirty="0"/>
              <a:t> </a:t>
            </a:r>
            <a:r>
              <a:rPr lang="en-US" dirty="0" err="1"/>
              <a:t>верхнего</a:t>
            </a:r>
            <a:r>
              <a:rPr lang="en-US" dirty="0"/>
              <a:t> </a:t>
            </a:r>
            <a:r>
              <a:rPr lang="en-US" dirty="0" err="1"/>
              <a:t>предела</a:t>
            </a:r>
            <a:r>
              <a:rPr lang="en-US" dirty="0"/>
              <a:t>, </a:t>
            </a:r>
            <a:r>
              <a:rPr lang="en-US" dirty="0" err="1"/>
              <a:t>аккаунт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записывать</a:t>
            </a:r>
            <a:endParaRPr lang="en-US" dirty="0"/>
          </a:p>
          <a:p>
            <a:r>
              <a:rPr lang="en-US" dirty="0" err="1"/>
              <a:t>новые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Статистика</a:t>
            </a:r>
            <a:r>
              <a:rPr lang="en-US" dirty="0"/>
              <a:t> </a:t>
            </a:r>
            <a:r>
              <a:rPr lang="en-US" dirty="0" err="1"/>
              <a:t>ресурсов</a:t>
            </a:r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Статистика</a:t>
            </a:r>
            <a:r>
              <a:rPr lang="en-US" dirty="0"/>
              <a:t> </a:t>
            </a:r>
            <a:r>
              <a:rPr lang="en-US" dirty="0" err="1"/>
              <a:t>ресурсов</a:t>
            </a:r>
            <a:r>
              <a:rPr lang="en-US" dirty="0"/>
              <a:t> </a:t>
            </a:r>
            <a:r>
              <a:rPr lang="en-US" dirty="0" err="1"/>
              <a:t>контейнера</a:t>
            </a:r>
            <a:r>
              <a:rPr lang="en-US" dirty="0"/>
              <a:t>: </a:t>
            </a:r>
            <a:r>
              <a:rPr lang="en-US" dirty="0" err="1"/>
              <a:t>включает</a:t>
            </a:r>
            <a:r>
              <a:rPr lang="en-US" dirty="0"/>
              <a:t> </a:t>
            </a:r>
            <a:r>
              <a:rPr lang="en-US" dirty="0" err="1"/>
              <a:t>размер</a:t>
            </a:r>
            <a:r>
              <a:rPr lang="en-US" dirty="0"/>
              <a:t> </a:t>
            </a:r>
            <a:r>
              <a:rPr lang="en-US" dirty="0" err="1"/>
              <a:t>контейнера</a:t>
            </a:r>
            <a:r>
              <a:rPr lang="en-US" dirty="0"/>
              <a:t> и </a:t>
            </a:r>
            <a:r>
              <a:rPr lang="en-US" dirty="0" err="1"/>
              <a:t>количество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в </a:t>
            </a:r>
            <a:r>
              <a:rPr lang="en-US" dirty="0" err="1"/>
              <a:t>контейнере</a:t>
            </a:r>
            <a:r>
              <a:rPr lang="en-US" dirty="0"/>
              <a:t>. </a:t>
            </a:r>
            <a:r>
              <a:rPr lang="en-US" dirty="0" err="1"/>
              <a:t>Пользователи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запрашивать</a:t>
            </a:r>
            <a:r>
              <a:rPr lang="en-US" dirty="0"/>
              <a:t> </a:t>
            </a:r>
            <a:r>
              <a:rPr lang="en-US" dirty="0" err="1"/>
              <a:t>собственные</a:t>
            </a:r>
            <a:r>
              <a:rPr lang="en-US" dirty="0"/>
              <a:t> </a:t>
            </a:r>
            <a:r>
              <a:rPr lang="en-US" dirty="0" err="1"/>
              <a:t>ресурсы</a:t>
            </a:r>
            <a:r>
              <a:rPr lang="en-US" dirty="0"/>
              <a:t> </a:t>
            </a:r>
            <a:r>
              <a:rPr lang="en-US" dirty="0" err="1"/>
              <a:t>контейнера</a:t>
            </a:r>
            <a:r>
              <a:rPr lang="en-US" dirty="0"/>
              <a:t>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</a:t>
            </a:r>
            <a:r>
              <a:rPr lang="en-US" dirty="0" err="1"/>
              <a:t>Статистика</a:t>
            </a:r>
            <a:r>
              <a:rPr lang="en-US" dirty="0"/>
              <a:t> </a:t>
            </a:r>
            <a:r>
              <a:rPr lang="en-US" dirty="0" err="1"/>
              <a:t>ресурсов</a:t>
            </a:r>
            <a:r>
              <a:rPr lang="en-US" dirty="0"/>
              <a:t> </a:t>
            </a:r>
            <a:r>
              <a:rPr lang="en-US" dirty="0" err="1"/>
              <a:t>аккаунта</a:t>
            </a:r>
            <a:r>
              <a:rPr lang="en-US" dirty="0"/>
              <a:t>: </a:t>
            </a:r>
            <a:r>
              <a:rPr lang="en-US" dirty="0" err="1"/>
              <a:t>включает</a:t>
            </a:r>
            <a:r>
              <a:rPr lang="en-US" dirty="0"/>
              <a:t> </a:t>
            </a:r>
            <a:r>
              <a:rPr lang="en-US" dirty="0" err="1"/>
              <a:t>квоту</a:t>
            </a:r>
            <a:r>
              <a:rPr lang="en-US" dirty="0"/>
              <a:t> </a:t>
            </a:r>
            <a:r>
              <a:rPr lang="en-US" dirty="0" err="1"/>
              <a:t>аккаунта</a:t>
            </a:r>
            <a:r>
              <a:rPr lang="en-US" dirty="0"/>
              <a:t>, </a:t>
            </a:r>
            <a:r>
              <a:rPr lang="en-US" dirty="0" err="1"/>
              <a:t>количество</a:t>
            </a:r>
            <a:r>
              <a:rPr lang="en-US" dirty="0"/>
              <a:t> </a:t>
            </a:r>
            <a:r>
              <a:rPr lang="en-US" dirty="0" err="1"/>
              <a:t>контейнеров</a:t>
            </a:r>
            <a:r>
              <a:rPr lang="en-US" dirty="0"/>
              <a:t> и </a:t>
            </a:r>
            <a:r>
              <a:rPr lang="en-US" dirty="0" err="1"/>
              <a:t>объектов</a:t>
            </a:r>
            <a:r>
              <a:rPr lang="en-US" dirty="0"/>
              <a:t>, </a:t>
            </a:r>
            <a:r>
              <a:rPr lang="en-US" dirty="0" err="1"/>
              <a:t>принадлежащих</a:t>
            </a:r>
            <a:r>
              <a:rPr lang="en-US" dirty="0"/>
              <a:t> </a:t>
            </a:r>
            <a:r>
              <a:rPr lang="en-US" dirty="0" err="1"/>
              <a:t>аккаунту</a:t>
            </a:r>
            <a:r>
              <a:rPr lang="en-US" dirty="0"/>
              <a:t>, и </a:t>
            </a:r>
            <a:r>
              <a:rPr lang="en-US" dirty="0" err="1"/>
              <a:t>общую</a:t>
            </a:r>
            <a:r>
              <a:rPr lang="en-US" dirty="0"/>
              <a:t> </a:t>
            </a:r>
            <a:r>
              <a:rPr lang="en-US" dirty="0" err="1"/>
              <a:t>емкость</a:t>
            </a:r>
            <a:r>
              <a:rPr lang="en-US" dirty="0"/>
              <a:t>. </a:t>
            </a:r>
            <a:r>
              <a:rPr lang="en-US" dirty="0" err="1"/>
              <a:t>Ресурсы</a:t>
            </a:r>
            <a:r>
              <a:rPr lang="en-US" dirty="0"/>
              <a:t> </a:t>
            </a:r>
            <a:r>
              <a:rPr lang="en-US" dirty="0" err="1"/>
              <a:t>аккаунта</a:t>
            </a:r>
            <a:r>
              <a:rPr lang="en-US" dirty="0"/>
              <a:t>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запрашивать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Уведомление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Сигнализация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событие</a:t>
            </a:r>
            <a:r>
              <a:rPr lang="en-US" dirty="0"/>
              <a:t> </a:t>
            </a:r>
            <a:r>
              <a:rPr lang="en-US" dirty="0" err="1"/>
              <a:t>срабатывают</a:t>
            </a:r>
            <a:r>
              <a:rPr lang="en-US" dirty="0"/>
              <a:t>,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ресурсы</a:t>
            </a:r>
            <a:r>
              <a:rPr lang="en-US" dirty="0"/>
              <a:t> 3аняты.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622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F1115"/>
                </a:solidFill>
              </a:rPr>
              <a:t>API </a:t>
            </a:r>
            <a:r>
              <a:rPr lang="en-US" b="1" err="1">
                <a:solidFill>
                  <a:srgbClr val="0F1115"/>
                </a:solidFill>
              </a:rPr>
              <a:t>для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биллинга</a:t>
            </a:r>
            <a:endParaRPr lang="ru-RU" err="1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Объектное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хранилище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предоставляет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данные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биллинга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Принцип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Система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записывает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операции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конечных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пользователей</a:t>
            </a:r>
            <a:r>
              <a:rPr lang="en-US" dirty="0">
                <a:solidFill>
                  <a:srgbClr val="0F1115"/>
                </a:solidFill>
              </a:rPr>
              <a:t> (</a:t>
            </a:r>
            <a:r>
              <a:rPr lang="en-US" dirty="0" err="1">
                <a:solidFill>
                  <a:srgbClr val="0F1115"/>
                </a:solidFill>
              </a:rPr>
              <a:t>загрузка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удаление</a:t>
            </a:r>
            <a:r>
              <a:rPr lang="en-US" dirty="0">
                <a:solidFill>
                  <a:srgbClr val="0F1115"/>
                </a:solidFill>
              </a:rPr>
              <a:t>) и </a:t>
            </a:r>
            <a:r>
              <a:rPr lang="en-US" dirty="0" err="1">
                <a:solidFill>
                  <a:srgbClr val="0F1115"/>
                </a:solidFill>
              </a:rPr>
              <a:t>объем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хранимых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данных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Типы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записей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Детальные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записи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операций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Записи</a:t>
            </a:r>
            <a:r>
              <a:rPr lang="en-US" dirty="0">
                <a:solidFill>
                  <a:srgbClr val="0F1115"/>
                </a:solidFill>
              </a:rPr>
              <a:t> о </a:t>
            </a:r>
            <a:r>
              <a:rPr lang="en-US" dirty="0" err="1">
                <a:solidFill>
                  <a:srgbClr val="0F1115"/>
                </a:solidFill>
              </a:rPr>
              <a:t>входящем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трафике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объеме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хранения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Модель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оплаты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"</a:t>
            </a:r>
            <a:r>
              <a:rPr lang="en-US" dirty="0" err="1">
                <a:solidFill>
                  <a:srgbClr val="0F1115"/>
                </a:solidFill>
              </a:rPr>
              <a:t>Платишь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за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что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используешь</a:t>
            </a:r>
            <a:r>
              <a:rPr lang="en-US" dirty="0">
                <a:solidFill>
                  <a:srgbClr val="0F1115"/>
                </a:solidFill>
              </a:rPr>
              <a:t>" (pay-as-you-go).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Биллинг</a:t>
            </a:r>
            <a:r>
              <a:rPr lang="en-US" dirty="0"/>
              <a:t> </a:t>
            </a:r>
            <a:r>
              <a:rPr lang="en-US" dirty="0" err="1"/>
              <a:t>хранилища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</a:t>
            </a:r>
            <a:r>
              <a:rPr lang="en-US" dirty="0" err="1"/>
              <a:t>регистрирует</a:t>
            </a:r>
            <a:r>
              <a:rPr lang="en-US" dirty="0"/>
              <a:t> </a:t>
            </a:r>
            <a:r>
              <a:rPr lang="en-US" dirty="0" err="1"/>
              <a:t>операции</a:t>
            </a:r>
            <a:r>
              <a:rPr lang="en-US" dirty="0"/>
              <a:t> </a:t>
            </a:r>
            <a:r>
              <a:rPr lang="en-US" dirty="0" err="1"/>
              <a:t>конечных</a:t>
            </a:r>
            <a:r>
              <a:rPr lang="en-US" dirty="0"/>
              <a:t> </a:t>
            </a:r>
            <a:r>
              <a:rPr lang="en-US" dirty="0" err="1"/>
              <a:t>пользователей</a:t>
            </a:r>
            <a:r>
              <a:rPr lang="en-US" dirty="0"/>
              <a:t> и </a:t>
            </a:r>
            <a:r>
              <a:rPr lang="en-US" dirty="0" err="1"/>
              <a:t>объем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хранимых</a:t>
            </a:r>
            <a:r>
              <a:rPr lang="en-US" dirty="0"/>
              <a:t> </a:t>
            </a:r>
            <a:r>
              <a:rPr lang="en-US" dirty="0" err="1"/>
              <a:t>конечными</a:t>
            </a:r>
            <a:r>
              <a:rPr lang="en-US" dirty="0"/>
              <a:t> </a:t>
            </a:r>
            <a:r>
              <a:rPr lang="en-US" dirty="0" err="1"/>
              <a:t>пользователями</a:t>
            </a:r>
            <a:r>
              <a:rPr lang="en-US" dirty="0"/>
              <a:t>, и </a:t>
            </a:r>
            <a:r>
              <a:rPr lang="en-US" dirty="0" err="1"/>
              <a:t>генерирует</a:t>
            </a:r>
            <a:r>
              <a:rPr lang="en-US" dirty="0"/>
              <a:t> </a:t>
            </a:r>
            <a:r>
              <a:rPr lang="en-US" dirty="0" err="1"/>
              <a:t>записи</a:t>
            </a:r>
            <a:r>
              <a:rPr lang="en-US" dirty="0"/>
              <a:t> с </a:t>
            </a:r>
            <a:r>
              <a:rPr lang="en-US" dirty="0" err="1"/>
              <a:t>подробными</a:t>
            </a:r>
            <a:r>
              <a:rPr lang="en-US" dirty="0"/>
              <a:t> </a:t>
            </a:r>
            <a:r>
              <a:rPr lang="en-US" dirty="0" err="1"/>
              <a:t>сведениями</a:t>
            </a:r>
            <a:r>
              <a:rPr lang="en-US" dirty="0"/>
              <a:t> </a:t>
            </a:r>
            <a:r>
              <a:rPr lang="en-US" dirty="0" err="1"/>
              <a:t>об</a:t>
            </a:r>
            <a:r>
              <a:rPr lang="en-US" dirty="0"/>
              <a:t> </a:t>
            </a:r>
            <a:r>
              <a:rPr lang="en-US" dirty="0" err="1"/>
              <a:t>услугах</a:t>
            </a:r>
            <a:r>
              <a:rPr lang="en-US" dirty="0"/>
              <a:t>.</a:t>
            </a:r>
            <a:endParaRPr lang="ru-RU"/>
          </a:p>
          <a:p>
            <a:r>
              <a:rPr lang="en-US" dirty="0"/>
              <a:t> </a:t>
            </a:r>
            <a:endParaRPr lang="ru-RU" dirty="0" err="1"/>
          </a:p>
          <a:p>
            <a:r>
              <a:rPr lang="en-US" dirty="0"/>
              <a:t>  </a:t>
            </a:r>
            <a:r>
              <a:rPr lang="en-US" dirty="0" err="1"/>
              <a:t>Биллинговые</a:t>
            </a:r>
            <a:r>
              <a:rPr lang="en-US" dirty="0"/>
              <a:t> </a:t>
            </a:r>
            <a:r>
              <a:rPr lang="en-US" dirty="0" err="1"/>
              <a:t>услуги</a:t>
            </a:r>
            <a:r>
              <a:rPr lang="en-US" dirty="0"/>
              <a:t> </a:t>
            </a:r>
            <a:r>
              <a:rPr lang="en-US" dirty="0" err="1"/>
              <a:t>являются</a:t>
            </a:r>
            <a:r>
              <a:rPr lang="en-US" dirty="0"/>
              <a:t> </a:t>
            </a:r>
            <a:r>
              <a:rPr lang="en-US" dirty="0" err="1"/>
              <a:t>обязательными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хранилища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, и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платите</a:t>
            </a:r>
            <a:r>
              <a:rPr lang="en-US" dirty="0"/>
              <a:t> </a:t>
            </a:r>
            <a:r>
              <a:rPr lang="en-US" dirty="0" err="1"/>
              <a:t>только</a:t>
            </a:r>
            <a:endParaRPr lang="ru-RU"/>
          </a:p>
          <a:p>
            <a:r>
              <a:rPr lang="en-US" dirty="0"/>
              <a:t> 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то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используете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 </a:t>
            </a:r>
            <a:endParaRPr lang="ru-RU" dirty="0"/>
          </a:p>
          <a:p>
            <a:r>
              <a:rPr lang="en-US" dirty="0"/>
              <a:t>  </a:t>
            </a:r>
            <a:endParaRPr lang="ru-RU"/>
          </a:p>
          <a:p>
            <a:endParaRPr lang="en-US" dirty="0"/>
          </a:p>
          <a:p>
            <a:endParaRPr lang="en-US" dirty="0"/>
          </a:p>
          <a:p>
            <a:r>
              <a:rPr lang="en-US" err="1"/>
              <a:t>Хранилище</a:t>
            </a:r>
            <a:r>
              <a:rPr lang="en-US" dirty="0"/>
              <a:t> </a:t>
            </a:r>
            <a:r>
              <a:rPr lang="en-US" err="1"/>
              <a:t>объектов</a:t>
            </a:r>
            <a:r>
              <a:rPr lang="en-US" dirty="0"/>
              <a:t> </a:t>
            </a:r>
            <a:r>
              <a:rPr lang="en-US" err="1"/>
              <a:t>обычно</a:t>
            </a:r>
            <a:r>
              <a:rPr lang="en-US" dirty="0"/>
              <a:t> </a:t>
            </a:r>
            <a:r>
              <a:rPr lang="en-US" err="1"/>
              <a:t>предоставляет</a:t>
            </a:r>
            <a:r>
              <a:rPr lang="en-US" dirty="0"/>
              <a:t> </a:t>
            </a:r>
            <a:r>
              <a:rPr lang="en-US" err="1"/>
              <a:t>открытые</a:t>
            </a:r>
            <a:r>
              <a:rPr lang="en-US" dirty="0"/>
              <a:t> API, </a:t>
            </a:r>
            <a:r>
              <a:rPr lang="en-US" err="1"/>
              <a:t>такие</a:t>
            </a:r>
            <a:r>
              <a:rPr lang="en-US" dirty="0"/>
              <a:t> </a:t>
            </a:r>
            <a:r>
              <a:rPr lang="en-US" err="1"/>
              <a:t>как</a:t>
            </a:r>
            <a:r>
              <a:rPr lang="en-US" dirty="0"/>
              <a:t> SFTP ,  </a:t>
            </a:r>
            <a:r>
              <a:rPr lang="en-US" err="1"/>
              <a:t>которые</a:t>
            </a:r>
            <a:r>
              <a:rPr lang="en-US" dirty="0"/>
              <a:t> </a:t>
            </a:r>
            <a:r>
              <a:rPr lang="en-US" err="1"/>
              <a:t>биллинг</a:t>
            </a:r>
            <a:r>
              <a:rPr lang="en-US" dirty="0"/>
              <a:t> </a:t>
            </a:r>
            <a:r>
              <a:rPr lang="en-US" err="1"/>
              <a:t>верхнего</a:t>
            </a:r>
            <a:r>
              <a:rPr lang="en-US" dirty="0"/>
              <a:t> </a:t>
            </a:r>
            <a:r>
              <a:rPr lang="en-US" err="1"/>
              <a:t>уровня</a:t>
            </a:r>
            <a:r>
              <a:rPr lang="en-US" dirty="0"/>
              <a:t> </a:t>
            </a:r>
            <a:r>
              <a:rPr lang="en-US" err="1"/>
              <a:t>использует</a:t>
            </a:r>
            <a:r>
              <a:rPr lang="en-US" dirty="0"/>
              <a:t> </a:t>
            </a:r>
            <a:r>
              <a:rPr lang="en-US" err="1"/>
              <a:t>для</a:t>
            </a:r>
            <a:r>
              <a:rPr lang="en-US" dirty="0"/>
              <a:t> </a:t>
            </a:r>
            <a:r>
              <a:rPr lang="en-US" err="1"/>
              <a:t>доступа</a:t>
            </a:r>
            <a:r>
              <a:rPr lang="en-US" dirty="0"/>
              <a:t> к </a:t>
            </a:r>
            <a:r>
              <a:rPr lang="en-US" err="1"/>
              <a:t>хранилищу</a:t>
            </a:r>
            <a:r>
              <a:rPr lang="en-US" dirty="0"/>
              <a:t> </a:t>
            </a:r>
            <a:r>
              <a:rPr lang="en-US" err="1"/>
              <a:t>объектов</a:t>
            </a:r>
            <a:r>
              <a:rPr lang="en-US" dirty="0"/>
              <a:t> и </a:t>
            </a:r>
            <a:r>
              <a:rPr lang="en-US" err="1"/>
              <a:t>получения</a:t>
            </a:r>
            <a:r>
              <a:rPr lang="en-US" dirty="0"/>
              <a:t> </a:t>
            </a:r>
            <a:r>
              <a:rPr lang="en-US" err="1"/>
              <a:t>данных</a:t>
            </a:r>
            <a:r>
              <a:rPr lang="en-US" dirty="0"/>
              <a:t> </a:t>
            </a:r>
            <a:r>
              <a:rPr lang="en-US" err="1"/>
              <a:t>для</a:t>
            </a:r>
            <a:r>
              <a:rPr lang="en-US" dirty="0"/>
              <a:t> </a:t>
            </a:r>
            <a:r>
              <a:rPr lang="en-US" err="1"/>
              <a:t>расчета</a:t>
            </a:r>
            <a:r>
              <a:rPr lang="en-US" dirty="0"/>
              <a:t> </a:t>
            </a:r>
            <a:r>
              <a:rPr lang="en-US" err="1"/>
              <a:t>платы</a:t>
            </a:r>
            <a:r>
              <a:rPr lang="en-US" dirty="0"/>
              <a:t>.</a:t>
            </a:r>
            <a:endParaRPr lang="ru-RU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Существует</a:t>
            </a:r>
            <a:r>
              <a:rPr lang="en-US" dirty="0"/>
              <a:t> </a:t>
            </a:r>
            <a:r>
              <a:rPr lang="en-US" dirty="0" err="1"/>
              <a:t>два</a:t>
            </a:r>
            <a:r>
              <a:rPr lang="en-US" dirty="0"/>
              <a:t> </a:t>
            </a:r>
            <a:r>
              <a:rPr lang="en-US" dirty="0" err="1"/>
              <a:t>типа</a:t>
            </a:r>
            <a:r>
              <a:rPr lang="en-US" dirty="0"/>
              <a:t> </a:t>
            </a:r>
            <a:r>
              <a:rPr lang="en-US" dirty="0" err="1"/>
              <a:t>счетов</a:t>
            </a:r>
            <a:r>
              <a:rPr lang="en-US" dirty="0"/>
              <a:t>: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</a:t>
            </a:r>
            <a:r>
              <a:rPr lang="en-US" dirty="0" err="1"/>
              <a:t>Подробные</a:t>
            </a:r>
            <a:r>
              <a:rPr lang="en-US" dirty="0"/>
              <a:t> </a:t>
            </a:r>
            <a:r>
              <a:rPr lang="en-US" dirty="0" err="1"/>
              <a:t>записи</a:t>
            </a:r>
            <a:r>
              <a:rPr lang="en-US" dirty="0"/>
              <a:t> </a:t>
            </a:r>
            <a:r>
              <a:rPr lang="en-US" dirty="0" err="1"/>
              <a:t>сохраняют</a:t>
            </a:r>
            <a:r>
              <a:rPr lang="en-US" dirty="0"/>
              <a:t> </a:t>
            </a:r>
            <a:r>
              <a:rPr lang="en-US" dirty="0" err="1"/>
              <a:t>операции</a:t>
            </a:r>
            <a:r>
              <a:rPr lang="en-US" dirty="0"/>
              <a:t> </a:t>
            </a:r>
            <a:r>
              <a:rPr lang="en-US" dirty="0" err="1"/>
              <a:t>конечных</a:t>
            </a:r>
            <a:r>
              <a:rPr lang="en-US" dirty="0"/>
              <a:t> </a:t>
            </a:r>
            <a:r>
              <a:rPr lang="en-US" dirty="0" err="1"/>
              <a:t>пользователей</a:t>
            </a:r>
            <a:r>
              <a:rPr lang="en-US" dirty="0"/>
              <a:t>, </a:t>
            </a:r>
            <a:r>
              <a:rPr lang="en-US" dirty="0" err="1"/>
              <a:t>такие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 </a:t>
            </a:r>
            <a:r>
              <a:rPr lang="en-US" dirty="0" err="1"/>
              <a:t>загрузки</a:t>
            </a:r>
            <a:r>
              <a:rPr lang="en-US" dirty="0"/>
              <a:t>/</a:t>
            </a:r>
            <a:r>
              <a:rPr lang="en-US" dirty="0" err="1"/>
              <a:t>выгрузки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создание</a:t>
            </a:r>
            <a:r>
              <a:rPr lang="en-US" dirty="0"/>
              <a:t>/</a:t>
            </a:r>
            <a:r>
              <a:rPr lang="en-US" dirty="0" err="1"/>
              <a:t>удаление</a:t>
            </a:r>
            <a:r>
              <a:rPr lang="en-US" dirty="0"/>
              <a:t> </a:t>
            </a:r>
            <a:r>
              <a:rPr lang="en-US" dirty="0" err="1"/>
              <a:t>контейнера</a:t>
            </a:r>
            <a:r>
              <a:rPr lang="en-US" dirty="0"/>
              <a:t>. </a:t>
            </a:r>
            <a:r>
              <a:rPr lang="en-US" dirty="0" err="1"/>
              <a:t>Записанные</a:t>
            </a:r>
            <a:r>
              <a:rPr lang="en-US" dirty="0"/>
              <a:t> </a:t>
            </a:r>
            <a:r>
              <a:rPr lang="en-US" dirty="0" err="1"/>
              <a:t>атрибуты</a:t>
            </a:r>
            <a:r>
              <a:rPr lang="en-US" dirty="0"/>
              <a:t> </a:t>
            </a:r>
            <a:r>
              <a:rPr lang="en-US" dirty="0" err="1"/>
              <a:t>включают</a:t>
            </a:r>
            <a:r>
              <a:rPr lang="en-US" dirty="0"/>
              <a:t> </a:t>
            </a:r>
            <a:r>
              <a:rPr lang="en-US" dirty="0" err="1"/>
              <a:t>тип</a:t>
            </a:r>
            <a:r>
              <a:rPr lang="en-US" dirty="0"/>
              <a:t> </a:t>
            </a:r>
            <a:r>
              <a:rPr lang="en-US" dirty="0" err="1"/>
              <a:t>операции</a:t>
            </a:r>
            <a:r>
              <a:rPr lang="en-US" dirty="0"/>
              <a:t> и </a:t>
            </a:r>
            <a:r>
              <a:rPr lang="en-US" dirty="0" err="1"/>
              <a:t>емкость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Входящие</a:t>
            </a:r>
            <a:r>
              <a:rPr lang="en-US" dirty="0"/>
              <a:t> </a:t>
            </a:r>
            <a:r>
              <a:rPr lang="en-US" dirty="0" err="1"/>
              <a:t>счета</a:t>
            </a:r>
            <a:r>
              <a:rPr lang="en-US" dirty="0"/>
              <a:t> </a:t>
            </a:r>
            <a:r>
              <a:rPr lang="en-US" dirty="0" err="1"/>
              <a:t>регистрируют</a:t>
            </a:r>
            <a:r>
              <a:rPr lang="en-US" dirty="0"/>
              <a:t> </a:t>
            </a:r>
            <a:r>
              <a:rPr lang="en-US" dirty="0" err="1"/>
              <a:t>использование</a:t>
            </a:r>
            <a:r>
              <a:rPr lang="en-US" dirty="0"/>
              <a:t> </a:t>
            </a:r>
            <a:r>
              <a:rPr lang="en-US" dirty="0" err="1"/>
              <a:t>ресурсов</a:t>
            </a:r>
            <a:r>
              <a:rPr lang="en-US" dirty="0"/>
              <a:t> </a:t>
            </a:r>
            <a:r>
              <a:rPr lang="en-US" dirty="0" err="1"/>
              <a:t>конечными</a:t>
            </a:r>
            <a:r>
              <a:rPr lang="en-US" dirty="0"/>
              <a:t> </a:t>
            </a:r>
            <a:r>
              <a:rPr lang="en-US" dirty="0" err="1"/>
              <a:t>пользователями</a:t>
            </a:r>
            <a:r>
              <a:rPr lang="en-US" dirty="0"/>
              <a:t>. </a:t>
            </a:r>
            <a:r>
              <a:rPr lang="en-US" dirty="0" err="1"/>
              <a:t>Хранилище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</a:t>
            </a:r>
            <a:r>
              <a:rPr lang="en-US" dirty="0" err="1"/>
              <a:t>сохраняет</a:t>
            </a:r>
            <a:r>
              <a:rPr lang="en-US" dirty="0"/>
              <a:t> </a:t>
            </a:r>
            <a:r>
              <a:rPr lang="en-US" dirty="0" err="1"/>
              <a:t>запись</a:t>
            </a:r>
            <a:r>
              <a:rPr lang="en-US" dirty="0"/>
              <a:t> </a:t>
            </a:r>
            <a:r>
              <a:rPr lang="en-US" dirty="0" err="1"/>
              <a:t>емкости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каждого</a:t>
            </a:r>
            <a:r>
              <a:rPr lang="en-US" dirty="0"/>
              <a:t> </a:t>
            </a:r>
            <a:r>
              <a:rPr lang="en-US" dirty="0" err="1"/>
              <a:t>загруженного</a:t>
            </a:r>
            <a:r>
              <a:rPr lang="en-US" dirty="0"/>
              <a:t> </a:t>
            </a:r>
            <a:r>
              <a:rPr lang="en-US" dirty="0" err="1"/>
              <a:t>объекта</a:t>
            </a:r>
            <a:r>
              <a:rPr lang="en-US" dirty="0"/>
              <a:t> </a:t>
            </a:r>
            <a:r>
              <a:rPr lang="en-US" dirty="0" err="1"/>
              <a:t>во</a:t>
            </a:r>
            <a:r>
              <a:rPr lang="en-US" dirty="0"/>
              <a:t> </a:t>
            </a:r>
            <a:r>
              <a:rPr lang="en-US" dirty="0" err="1"/>
              <a:t>входящем</a:t>
            </a:r>
            <a:r>
              <a:rPr lang="en-US" dirty="0"/>
              <a:t> </a:t>
            </a:r>
            <a:r>
              <a:rPr lang="en-US" dirty="0" err="1"/>
              <a:t>файле</a:t>
            </a:r>
            <a:r>
              <a:rPr lang="en-US" dirty="0"/>
              <a:t> </a:t>
            </a:r>
            <a:r>
              <a:rPr lang="en-US" dirty="0" err="1"/>
              <a:t>счета</a:t>
            </a:r>
            <a:r>
              <a:rPr lang="en-US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16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F1115"/>
                </a:solidFill>
              </a:rPr>
              <a:t>Содержание</a:t>
            </a:r>
            <a:r>
              <a:rPr lang="en-US" b="1" dirty="0">
                <a:solidFill>
                  <a:srgbClr val="0F1115"/>
                </a:solidFill>
              </a:rPr>
              <a:t> (</a:t>
            </a:r>
            <a:r>
              <a:rPr lang="en-US" b="1" dirty="0" err="1">
                <a:solidFill>
                  <a:srgbClr val="0F1115"/>
                </a:solidFill>
              </a:rPr>
              <a:t>Раздел</a:t>
            </a:r>
            <a:r>
              <a:rPr lang="en-US" b="1" dirty="0">
                <a:solidFill>
                  <a:srgbClr val="0F1115"/>
                </a:solidFill>
              </a:rPr>
              <a:t> 3)</a:t>
            </a:r>
            <a:endParaRPr lang="ru-RU" dirty="0"/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F111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Переходим</a:t>
            </a:r>
            <a:r>
              <a:rPr lang="en-US" dirty="0">
                <a:solidFill>
                  <a:srgbClr val="0F1115"/>
                </a:solidFill>
              </a:rPr>
              <a:t> к </a:t>
            </a:r>
            <a:r>
              <a:rPr lang="en-US" dirty="0" err="1">
                <a:solidFill>
                  <a:srgbClr val="0F1115"/>
                </a:solidFill>
              </a:rPr>
              <a:t>третьему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разделу</a:t>
            </a:r>
            <a:r>
              <a:rPr lang="en-US" dirty="0">
                <a:solidFill>
                  <a:srgbClr val="0F1115"/>
                </a:solidFill>
              </a:rPr>
              <a:t>: </a:t>
            </a:r>
            <a:r>
              <a:rPr lang="en-US" dirty="0" err="1">
                <a:solidFill>
                  <a:srgbClr val="0F1115"/>
                </a:solidFill>
              </a:rPr>
              <a:t>Продукты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648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0F1115"/>
                </a:solidFill>
              </a:rPr>
              <a:t>Huawei </a:t>
            </a:r>
            <a:r>
              <a:rPr lang="en-US" b="1" err="1">
                <a:solidFill>
                  <a:srgbClr val="0F1115"/>
                </a:solidFill>
              </a:rPr>
              <a:t>OceanStor</a:t>
            </a:r>
            <a:r>
              <a:rPr lang="en-US" b="1">
                <a:solidFill>
                  <a:srgbClr val="0F1115"/>
                </a:solidFill>
              </a:rPr>
              <a:t> Pacific Series</a:t>
            </a:r>
            <a:endParaRPr lang="ru-RU"/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OceanStor</a:t>
            </a:r>
            <a:r>
              <a:rPr lang="en-US" dirty="0">
                <a:solidFill>
                  <a:srgbClr val="0F1115"/>
                </a:solidFill>
              </a:rPr>
              <a:t> Pacific — </a:t>
            </a:r>
            <a:r>
              <a:rPr lang="en-US" dirty="0" err="1">
                <a:solidFill>
                  <a:srgbClr val="0F1115"/>
                </a:solidFill>
              </a:rPr>
              <a:t>это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масштабируемое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хранилище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следующего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поколения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оптимальная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основа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разнородных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больших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данных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Поддерживаемые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сервисы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Файловый</a:t>
            </a:r>
            <a:r>
              <a:rPr lang="en-US" dirty="0">
                <a:solidFill>
                  <a:srgbClr val="0F1115"/>
                </a:solidFill>
              </a:rPr>
              <a:t> (NFS/SMB), </a:t>
            </a:r>
            <a:r>
              <a:rPr lang="en-US" dirty="0" err="1">
                <a:solidFill>
                  <a:srgbClr val="0F1115"/>
                </a:solidFill>
              </a:rPr>
              <a:t>объектный</a:t>
            </a:r>
            <a:r>
              <a:rPr lang="en-US" dirty="0">
                <a:solidFill>
                  <a:srgbClr val="0F1115"/>
                </a:solidFill>
              </a:rPr>
              <a:t> (S3), HDFS, </a:t>
            </a:r>
            <a:r>
              <a:rPr lang="en-US" dirty="0" err="1">
                <a:solidFill>
                  <a:srgbClr val="0F1115"/>
                </a:solidFill>
              </a:rPr>
              <a:t>блочный</a:t>
            </a:r>
            <a:r>
              <a:rPr lang="en-US" dirty="0">
                <a:solidFill>
                  <a:srgbClr val="0F1115"/>
                </a:solidFill>
              </a:rPr>
              <a:t> (SCSI/iSCSI).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Функции</a:t>
            </a:r>
            <a:r>
              <a:rPr lang="en-US" b="1" dirty="0">
                <a:solidFill>
                  <a:srgbClr val="0F1115"/>
                </a:solidFill>
              </a:rPr>
              <a:t> ПО: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Умное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распределение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уровням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квоты</a:t>
            </a:r>
            <a:r>
              <a:rPr lang="en-US" dirty="0">
                <a:solidFill>
                  <a:srgbClr val="0F1115"/>
                </a:solidFill>
              </a:rPr>
              <a:t>, QoS, </a:t>
            </a:r>
            <a:r>
              <a:rPr lang="en-US" dirty="0" err="1">
                <a:solidFill>
                  <a:srgbClr val="0F1115"/>
                </a:solidFill>
              </a:rPr>
              <a:t>дедупликация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шифрование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репликация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версионирование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многое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другое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Модели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endParaRPr lang="ru-RU" dirty="0"/>
          </a:p>
          <a:p>
            <a:pPr marL="285750" lvl="1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Архивные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9340, 9346, 9350.</a:t>
            </a:r>
            <a:endParaRPr lang="ru-RU" dirty="0"/>
          </a:p>
          <a:p>
            <a:pPr marL="285750" lvl="1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Сбалансированные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9540, 9546, 9550.</a:t>
            </a:r>
            <a:endParaRPr lang="ru-RU" dirty="0"/>
          </a:p>
          <a:p>
            <a:pPr marL="285750" lvl="1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Высокопроизводительные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9950.</a:t>
            </a:r>
            <a:endParaRPr lang="ru-RU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614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F1115"/>
                </a:solidFill>
              </a:rPr>
              <a:t> </a:t>
            </a:r>
            <a:r>
              <a:rPr lang="en-US" b="1" dirty="0" err="1">
                <a:solidFill>
                  <a:srgbClr val="0F1115"/>
                </a:solidFill>
              </a:rPr>
              <a:t>Содержание</a:t>
            </a:r>
            <a:r>
              <a:rPr lang="en-US" b="1" dirty="0">
                <a:solidFill>
                  <a:srgbClr val="0F1115"/>
                </a:solidFill>
              </a:rPr>
              <a:t> (</a:t>
            </a:r>
            <a:r>
              <a:rPr lang="en-US" b="1" dirty="0" err="1">
                <a:solidFill>
                  <a:srgbClr val="0F1115"/>
                </a:solidFill>
              </a:rPr>
              <a:t>Раздел</a:t>
            </a:r>
            <a:r>
              <a:rPr lang="en-US" b="1" dirty="0">
                <a:solidFill>
                  <a:srgbClr val="0F1115"/>
                </a:solidFill>
              </a:rPr>
              <a:t> 4)</a:t>
            </a:r>
            <a:endParaRPr lang="ru-RU" dirty="0"/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Переходим</a:t>
            </a:r>
            <a:r>
              <a:rPr lang="en-US" dirty="0">
                <a:solidFill>
                  <a:srgbClr val="0F1115"/>
                </a:solidFill>
              </a:rPr>
              <a:t> к </a:t>
            </a:r>
            <a:r>
              <a:rPr lang="en-US" dirty="0" err="1">
                <a:solidFill>
                  <a:srgbClr val="0F1115"/>
                </a:solidFill>
              </a:rPr>
              <a:t>четвертому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разделу</a:t>
            </a:r>
            <a:r>
              <a:rPr lang="en-US" dirty="0">
                <a:solidFill>
                  <a:srgbClr val="0F1115"/>
                </a:solidFill>
              </a:rPr>
              <a:t>: </a:t>
            </a:r>
            <a:r>
              <a:rPr lang="en-US" dirty="0" err="1">
                <a:solidFill>
                  <a:srgbClr val="0F1115"/>
                </a:solidFill>
              </a:rPr>
              <a:t>Сценарии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применения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622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>
                <a:solidFill>
                  <a:srgbClr val="0F1115"/>
                </a:solidFill>
              </a:rPr>
              <a:t> </a:t>
            </a:r>
            <a:r>
              <a:rPr lang="en-US" b="1" err="1">
                <a:solidFill>
                  <a:srgbClr val="0F1115"/>
                </a:solidFill>
              </a:rPr>
              <a:t>Резервное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копирование</a:t>
            </a:r>
            <a:r>
              <a:rPr lang="en-US" b="1">
                <a:solidFill>
                  <a:srgbClr val="0F1115"/>
                </a:solidFill>
              </a:rPr>
              <a:t> и </a:t>
            </a:r>
            <a:r>
              <a:rPr lang="en-US" b="1" err="1">
                <a:solidFill>
                  <a:srgbClr val="0F1115"/>
                </a:solidFill>
              </a:rPr>
              <a:t>архивирование</a:t>
            </a:r>
            <a:endParaRPr lang="en-US" err="1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b="1" dirty="0" err="1">
                <a:solidFill>
                  <a:srgbClr val="0F1115"/>
                </a:solidFill>
              </a:rPr>
              <a:t>Сценарий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Объектное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хранилище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заменяет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ленточные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библиотеки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долгосрочного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хранения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резервных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копий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архивов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Требования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Безопасность</a:t>
            </a:r>
            <a:r>
              <a:rPr lang="en-US" dirty="0">
                <a:solidFill>
                  <a:srgbClr val="0F1115"/>
                </a:solidFill>
              </a:rPr>
              <a:t> (WORM, </a:t>
            </a:r>
            <a:r>
              <a:rPr lang="en-US" dirty="0" err="1">
                <a:solidFill>
                  <a:srgbClr val="0F1115"/>
                </a:solidFill>
              </a:rPr>
              <a:t>шифрование</a:t>
            </a:r>
            <a:r>
              <a:rPr lang="en-US" dirty="0">
                <a:solidFill>
                  <a:srgbClr val="0F1115"/>
                </a:solidFill>
              </a:rPr>
              <a:t>), </a:t>
            </a:r>
            <a:r>
              <a:rPr lang="en-US" dirty="0" err="1">
                <a:solidFill>
                  <a:srgbClr val="0F1115"/>
                </a:solidFill>
              </a:rPr>
              <a:t>доступность</a:t>
            </a:r>
            <a:r>
              <a:rPr lang="en-US" dirty="0">
                <a:solidFill>
                  <a:srgbClr val="0F1115"/>
                </a:solidFill>
              </a:rPr>
              <a:t> (</a:t>
            </a:r>
            <a:r>
              <a:rPr lang="en-US" dirty="0" err="1">
                <a:solidFill>
                  <a:srgbClr val="0F1115"/>
                </a:solidFill>
              </a:rPr>
              <a:t>устойчивость</a:t>
            </a:r>
            <a:r>
              <a:rPr lang="en-US" dirty="0">
                <a:solidFill>
                  <a:srgbClr val="0F1115"/>
                </a:solidFill>
              </a:rPr>
              <a:t> к </a:t>
            </a:r>
            <a:r>
              <a:rPr lang="en-US" dirty="0" err="1">
                <a:solidFill>
                  <a:srgbClr val="0F1115"/>
                </a:solidFill>
              </a:rPr>
              <a:t>сбоям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площадки</a:t>
            </a:r>
            <a:r>
              <a:rPr lang="en-US" dirty="0">
                <a:solidFill>
                  <a:srgbClr val="0F1115"/>
                </a:solidFill>
              </a:rPr>
              <a:t>), </a:t>
            </a:r>
            <a:r>
              <a:rPr lang="en-US" dirty="0" err="1">
                <a:solidFill>
                  <a:srgbClr val="0F1115"/>
                </a:solidFill>
              </a:rPr>
              <a:t>низкая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стоимость</a:t>
            </a:r>
            <a:r>
              <a:rPr lang="en-US" dirty="0">
                <a:solidFill>
                  <a:srgbClr val="0F1115"/>
                </a:solidFill>
              </a:rPr>
              <a:t> (</a:t>
            </a:r>
            <a:r>
              <a:rPr lang="en-US" dirty="0" err="1">
                <a:solidFill>
                  <a:srgbClr val="0F1115"/>
                </a:solidFill>
              </a:rPr>
              <a:t>высокая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утилизация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дисков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масштабируемость</a:t>
            </a:r>
            <a:r>
              <a:rPr lang="en-US" dirty="0">
                <a:solidFill>
                  <a:srgbClr val="0F1115"/>
                </a:solidFill>
              </a:rPr>
              <a:t>).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Решение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OceanStor</a:t>
            </a:r>
            <a:r>
              <a:rPr lang="en-US" dirty="0">
                <a:solidFill>
                  <a:srgbClr val="0F1115"/>
                </a:solidFill>
              </a:rPr>
              <a:t> Pacific 9550/9540.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Backup and Archiving of Massive Data Improve Data Recoverability with Lower Storage Costs</a:t>
            </a:r>
          </a:p>
          <a:p>
            <a:endParaRPr lang="en-US" dirty="0"/>
          </a:p>
          <a:p>
            <a:r>
              <a:rPr lang="en-US" dirty="0" err="1"/>
              <a:t>Описание</a:t>
            </a:r>
            <a:r>
              <a:rPr lang="en-US" dirty="0"/>
              <a:t> </a:t>
            </a:r>
            <a:r>
              <a:rPr lang="en-US" dirty="0" err="1"/>
              <a:t>сценария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Резервное</a:t>
            </a:r>
            <a:r>
              <a:rPr lang="en-US" dirty="0"/>
              <a:t> </a:t>
            </a:r>
            <a:r>
              <a:rPr lang="en-US" dirty="0" err="1"/>
              <a:t>копирование</a:t>
            </a:r>
            <a:r>
              <a:rPr lang="en-US" dirty="0"/>
              <a:t>: </a:t>
            </a:r>
            <a:r>
              <a:rPr lang="en-US" dirty="0" err="1"/>
              <a:t>объектное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 </a:t>
            </a:r>
            <a:r>
              <a:rPr lang="en-US" dirty="0" err="1"/>
              <a:t>заменяет</a:t>
            </a:r>
            <a:r>
              <a:rPr lang="en-US" dirty="0"/>
              <a:t> </a:t>
            </a:r>
            <a:r>
              <a:rPr lang="en-US" dirty="0" err="1"/>
              <a:t>ленточные</a:t>
            </a:r>
            <a:r>
              <a:rPr lang="en-US" dirty="0"/>
              <a:t> </a:t>
            </a:r>
            <a:r>
              <a:rPr lang="en-US" dirty="0" err="1"/>
              <a:t>библиотеки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в </a:t>
            </a:r>
            <a:r>
              <a:rPr lang="en-US" dirty="0" err="1"/>
              <a:t>течение</a:t>
            </a:r>
            <a:r>
              <a:rPr lang="en-US" dirty="0"/>
              <a:t> </a:t>
            </a:r>
            <a:r>
              <a:rPr lang="en-US" dirty="0" err="1"/>
              <a:t>длительного</a:t>
            </a:r>
            <a:r>
              <a:rPr lang="en-US" dirty="0"/>
              <a:t> </a:t>
            </a:r>
            <a:r>
              <a:rPr lang="en-US" dirty="0" err="1"/>
              <a:t>времени</a:t>
            </a:r>
            <a:r>
              <a:rPr lang="en-US" dirty="0"/>
              <a:t>, </a:t>
            </a:r>
            <a:r>
              <a:rPr lang="en-US" dirty="0" err="1"/>
              <a:t>обеспечивая</a:t>
            </a:r>
            <a:r>
              <a:rPr lang="en-US" dirty="0"/>
              <a:t> </a:t>
            </a:r>
            <a:r>
              <a:rPr lang="en-US" dirty="0" err="1"/>
              <a:t>высокую</a:t>
            </a:r>
            <a:r>
              <a:rPr lang="en-US" dirty="0"/>
              <a:t> </a:t>
            </a:r>
            <a:r>
              <a:rPr lang="en-US" dirty="0" err="1"/>
              <a:t>доступность</a:t>
            </a:r>
            <a:r>
              <a:rPr lang="en-US" dirty="0"/>
              <a:t> и </a:t>
            </a:r>
            <a:r>
              <a:rPr lang="en-US" dirty="0" err="1"/>
              <a:t>улучшая</a:t>
            </a:r>
            <a:endParaRPr lang="en-US" dirty="0"/>
          </a:p>
          <a:p>
            <a:r>
              <a:rPr lang="en-US" dirty="0" err="1"/>
              <a:t>восстанавливаемость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Архивирование</a:t>
            </a:r>
            <a:r>
              <a:rPr lang="en-US" dirty="0"/>
              <a:t>: </a:t>
            </a:r>
            <a:r>
              <a:rPr lang="en-US" dirty="0" err="1"/>
              <a:t>объектное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 </a:t>
            </a:r>
            <a:r>
              <a:rPr lang="en-US" dirty="0" err="1"/>
              <a:t>сохраняет</a:t>
            </a:r>
            <a:r>
              <a:rPr lang="en-US" dirty="0"/>
              <a:t> </a:t>
            </a:r>
            <a:r>
              <a:rPr lang="en-US" dirty="0" err="1"/>
              <a:t>важные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редко</a:t>
            </a:r>
            <a:r>
              <a:rPr lang="en-US" dirty="0"/>
              <a:t> </a:t>
            </a:r>
            <a:r>
              <a:rPr lang="en-US" dirty="0" err="1"/>
              <a:t>используемые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, </a:t>
            </a:r>
            <a:r>
              <a:rPr lang="en-US" dirty="0" err="1"/>
              <a:t>такие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проектные</a:t>
            </a:r>
            <a:r>
              <a:rPr lang="en-US" dirty="0"/>
              <a:t>, </a:t>
            </a:r>
            <a:r>
              <a:rPr lang="en-US" dirty="0" err="1"/>
              <a:t>нормативные</a:t>
            </a:r>
            <a:r>
              <a:rPr lang="en-US" dirty="0"/>
              <a:t> и </a:t>
            </a:r>
            <a:r>
              <a:rPr lang="en-US" dirty="0" err="1"/>
              <a:t>финансовые</a:t>
            </a:r>
            <a:r>
              <a:rPr lang="en-US" dirty="0"/>
              <a:t> </a:t>
            </a:r>
            <a:r>
              <a:rPr lang="en-US" dirty="0" err="1"/>
              <a:t>документы</a:t>
            </a:r>
            <a:r>
              <a:rPr lang="en-US" dirty="0"/>
              <a:t>.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с </a:t>
            </a:r>
            <a:r>
              <a:rPr lang="en-US" dirty="0" err="1"/>
              <a:t>низкой</a:t>
            </a:r>
            <a:r>
              <a:rPr lang="en-US" dirty="0"/>
              <a:t> </a:t>
            </a:r>
            <a:r>
              <a:rPr lang="en-US" dirty="0" err="1"/>
              <a:t>частотой</a:t>
            </a:r>
            <a:r>
              <a:rPr lang="en-US" dirty="0"/>
              <a:t> </a:t>
            </a:r>
            <a:r>
              <a:rPr lang="en-US" dirty="0" err="1"/>
              <a:t>использования</a:t>
            </a:r>
            <a:r>
              <a:rPr lang="en-US" dirty="0"/>
              <a:t> </a:t>
            </a:r>
            <a:r>
              <a:rPr lang="en-US" dirty="0" err="1"/>
              <a:t>важно</a:t>
            </a:r>
            <a:r>
              <a:rPr lang="en-US" dirty="0"/>
              <a:t> </a:t>
            </a:r>
            <a:r>
              <a:rPr lang="en-US" dirty="0" err="1"/>
              <a:t>достичь</a:t>
            </a:r>
            <a:r>
              <a:rPr lang="en-US" dirty="0"/>
              <a:t> </a:t>
            </a:r>
            <a:r>
              <a:rPr lang="en-US" dirty="0" err="1"/>
              <a:t>баланса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экономической</a:t>
            </a:r>
            <a:r>
              <a:rPr lang="en-US" dirty="0"/>
              <a:t> </a:t>
            </a:r>
            <a:r>
              <a:rPr lang="en-US" dirty="0" err="1"/>
              <a:t>эффективностью</a:t>
            </a:r>
            <a:r>
              <a:rPr lang="en-US" dirty="0"/>
              <a:t> и </a:t>
            </a:r>
            <a:r>
              <a:rPr lang="en-US" dirty="0" err="1"/>
              <a:t>доступностью</a:t>
            </a:r>
            <a:r>
              <a:rPr lang="en-US" dirty="0"/>
              <a:t>.</a:t>
            </a:r>
            <a:endParaRPr lang="en-US"/>
          </a:p>
          <a:p>
            <a:endParaRPr lang="en-US" dirty="0"/>
          </a:p>
          <a:p>
            <a:r>
              <a:rPr lang="en-US" dirty="0" err="1"/>
              <a:t>Требования</a:t>
            </a:r>
            <a:r>
              <a:rPr lang="en-US" dirty="0"/>
              <a:t> к </a:t>
            </a:r>
            <a:r>
              <a:rPr lang="en-US" dirty="0" err="1"/>
              <a:t>хранению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 Безопасность: WORM, </a:t>
            </a:r>
            <a:r>
              <a:rPr lang="en-US" dirty="0" err="1"/>
              <a:t>журналы</a:t>
            </a:r>
            <a:r>
              <a:rPr lang="en-US" dirty="0"/>
              <a:t> </a:t>
            </a:r>
            <a:r>
              <a:rPr lang="en-US" dirty="0" err="1"/>
              <a:t>аудита</a:t>
            </a:r>
            <a:r>
              <a:rPr lang="en-US" dirty="0"/>
              <a:t> и </a:t>
            </a:r>
            <a:r>
              <a:rPr lang="en-US" dirty="0" err="1"/>
              <a:t>шифрование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Доступность</a:t>
            </a:r>
            <a:r>
              <a:rPr lang="en-US" dirty="0"/>
              <a:t>: </a:t>
            </a:r>
            <a:r>
              <a:rPr lang="en-US" dirty="0" err="1"/>
              <a:t>устойчивость</a:t>
            </a:r>
            <a:r>
              <a:rPr lang="en-US" dirty="0"/>
              <a:t> к </a:t>
            </a:r>
            <a:r>
              <a:rPr lang="en-US" dirty="0" err="1"/>
              <a:t>сбоям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уровне</a:t>
            </a:r>
            <a:r>
              <a:rPr lang="en-US" dirty="0"/>
              <a:t> </a:t>
            </a:r>
            <a:r>
              <a:rPr lang="en-US" dirty="0" err="1"/>
              <a:t>сайта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Стоимость</a:t>
            </a:r>
            <a:r>
              <a:rPr lang="en-US" dirty="0"/>
              <a:t>: </a:t>
            </a:r>
            <a:r>
              <a:rPr lang="en-US" dirty="0" err="1"/>
              <a:t>высокая</a:t>
            </a:r>
            <a:r>
              <a:rPr lang="en-US" dirty="0"/>
              <a:t> </a:t>
            </a:r>
            <a:r>
              <a:rPr lang="en-US" dirty="0" err="1"/>
              <a:t>утилизация</a:t>
            </a:r>
            <a:r>
              <a:rPr lang="en-US" dirty="0"/>
              <a:t> </a:t>
            </a:r>
            <a:r>
              <a:rPr lang="en-US" dirty="0" err="1"/>
              <a:t>пространства</a:t>
            </a:r>
            <a:r>
              <a:rPr lang="en-US" dirty="0"/>
              <a:t> и </a:t>
            </a:r>
            <a:r>
              <a:rPr lang="en-US" dirty="0" err="1"/>
              <a:t>огромная</a:t>
            </a:r>
            <a:r>
              <a:rPr lang="en-US" dirty="0"/>
              <a:t> </a:t>
            </a:r>
            <a:r>
              <a:rPr lang="en-US" dirty="0" err="1"/>
              <a:t>масштабируемость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Решение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OceanStor</a:t>
            </a:r>
            <a:r>
              <a:rPr lang="en-US" dirty="0"/>
              <a:t> Pacific 9550/9540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050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b="1" err="1">
                <a:solidFill>
                  <a:srgbClr val="0F1115"/>
                </a:solidFill>
              </a:rPr>
              <a:t>Слайд</a:t>
            </a:r>
            <a:r>
              <a:rPr lang="en-US" b="1">
                <a:solidFill>
                  <a:srgbClr val="0F1115"/>
                </a:solidFill>
              </a:rPr>
              <a:t> 30: </a:t>
            </a:r>
            <a:r>
              <a:rPr lang="en-US" b="1" err="1">
                <a:solidFill>
                  <a:srgbClr val="0F1115"/>
                </a:solidFill>
              </a:rPr>
              <a:t>Хранение</a:t>
            </a:r>
            <a:r>
              <a:rPr lang="en-US" b="1">
                <a:solidFill>
                  <a:srgbClr val="0F1115"/>
                </a:solidFill>
              </a:rPr>
              <a:t> контента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b="1" err="1">
                <a:solidFill>
                  <a:srgbClr val="0F1115"/>
                </a:solidFill>
              </a:rPr>
              <a:t>Текст</a:t>
            </a:r>
            <a:r>
              <a:rPr lang="en-US" b="1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b="1" err="1">
                <a:solidFill>
                  <a:srgbClr val="0F1115"/>
                </a:solidFill>
              </a:rPr>
              <a:t>Сценарий</a:t>
            </a:r>
            <a:r>
              <a:rPr lang="en-US" b="1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err="1">
                <a:solidFill>
                  <a:srgbClr val="0F1115"/>
                </a:solidFill>
              </a:rPr>
              <a:t>Управление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большими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объемами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цифрового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контента</a:t>
            </a:r>
            <a:r>
              <a:rPr lang="en-US">
                <a:solidFill>
                  <a:srgbClr val="0F1115"/>
                </a:solidFill>
              </a:rPr>
              <a:t>: PACS в </a:t>
            </a:r>
            <a:r>
              <a:rPr lang="en-US" err="1">
                <a:solidFill>
                  <a:srgbClr val="0F1115"/>
                </a:solidFill>
              </a:rPr>
              <a:t>здравоохранении</a:t>
            </a:r>
            <a:r>
              <a:rPr lang="en-US">
                <a:solidFill>
                  <a:srgbClr val="0F1115"/>
                </a:solidFill>
              </a:rPr>
              <a:t>, </a:t>
            </a:r>
            <a:r>
              <a:rPr lang="en-US" err="1">
                <a:solidFill>
                  <a:srgbClr val="0F1115"/>
                </a:solidFill>
              </a:rPr>
              <a:t>изображения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чеков</a:t>
            </a:r>
            <a:r>
              <a:rPr lang="en-US">
                <a:solidFill>
                  <a:srgbClr val="0F1115"/>
                </a:solidFill>
              </a:rPr>
              <a:t> в </a:t>
            </a:r>
            <a:r>
              <a:rPr lang="en-US" err="1">
                <a:solidFill>
                  <a:srgbClr val="0F1115"/>
                </a:solidFill>
              </a:rPr>
              <a:t>финансах</a:t>
            </a:r>
            <a:r>
              <a:rPr lang="en-US">
                <a:solidFill>
                  <a:srgbClr val="0F1115"/>
                </a:solidFill>
              </a:rPr>
              <a:t>, </a:t>
            </a:r>
            <a:r>
              <a:rPr lang="en-US" err="1">
                <a:solidFill>
                  <a:srgbClr val="0F1115"/>
                </a:solidFill>
              </a:rPr>
              <a:t>медиа-библиотеки</a:t>
            </a:r>
            <a:r>
              <a:rPr lang="en-US">
                <a:solidFill>
                  <a:srgbClr val="0F1115"/>
                </a:solidFill>
              </a:rPr>
              <a:t>. </a:t>
            </a:r>
            <a:r>
              <a:rPr lang="en-US" err="1">
                <a:solidFill>
                  <a:srgbClr val="0F1115"/>
                </a:solidFill>
              </a:rPr>
              <a:t>Количество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файлов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достигает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миллиардов</a:t>
            </a:r>
            <a:r>
              <a:rPr lang="en-US">
                <a:solidFill>
                  <a:srgbClr val="0F1115"/>
                </a:solidFill>
              </a:rPr>
              <a:t>.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Требования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Производительность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масштабируемость</a:t>
            </a:r>
            <a:r>
              <a:rPr lang="en-US" dirty="0">
                <a:solidFill>
                  <a:srgbClr val="0F1115"/>
                </a:solidFill>
              </a:rPr>
              <a:t> (</a:t>
            </a:r>
            <a:r>
              <a:rPr lang="en-US" dirty="0" err="1">
                <a:solidFill>
                  <a:srgbClr val="0F1115"/>
                </a:solidFill>
              </a:rPr>
              <a:t>миллиарды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объектов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задержка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уровне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секунд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быстрое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время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поиска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метаданных</a:t>
            </a:r>
            <a:r>
              <a:rPr lang="en-US" dirty="0">
                <a:solidFill>
                  <a:srgbClr val="0F1115"/>
                </a:solidFill>
              </a:rPr>
              <a:t>), </a:t>
            </a:r>
            <a:r>
              <a:rPr lang="en-US" dirty="0" err="1">
                <a:solidFill>
                  <a:srgbClr val="0F1115"/>
                </a:solidFill>
              </a:rPr>
              <a:t>гарантии</a:t>
            </a:r>
            <a:r>
              <a:rPr lang="en-US" dirty="0">
                <a:solidFill>
                  <a:srgbClr val="0F1115"/>
                </a:solidFill>
              </a:rPr>
              <a:t> QoS, </a:t>
            </a:r>
            <a:r>
              <a:rPr lang="en-US" dirty="0" err="1">
                <a:solidFill>
                  <a:srgbClr val="0F1115"/>
                </a:solidFill>
              </a:rPr>
              <a:t>отказоустойчивость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Решение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OceanStor</a:t>
            </a:r>
            <a:r>
              <a:rPr lang="en-US" dirty="0">
                <a:solidFill>
                  <a:srgbClr val="0F1115"/>
                </a:solidFill>
              </a:rPr>
              <a:t> Pacific 9550/9546.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err="1"/>
              <a:t>Хранилище</a:t>
            </a:r>
            <a:r>
              <a:rPr lang="en-US" dirty="0"/>
              <a:t> </a:t>
            </a:r>
            <a:r>
              <a:rPr lang="en-US" err="1"/>
              <a:t>контента</a:t>
            </a:r>
            <a:r>
              <a:rPr lang="en-US" dirty="0"/>
              <a:t> </a:t>
            </a:r>
            <a:r>
              <a:rPr lang="en-US" err="1"/>
              <a:t>ориентировано</a:t>
            </a:r>
            <a:r>
              <a:rPr lang="en-US" dirty="0"/>
              <a:t> </a:t>
            </a:r>
            <a:r>
              <a:rPr lang="en-US" err="1"/>
              <a:t>на</a:t>
            </a:r>
            <a:r>
              <a:rPr lang="en-US" dirty="0"/>
              <a:t> </a:t>
            </a:r>
            <a:r>
              <a:rPr lang="en-US" err="1"/>
              <a:t>большие</a:t>
            </a:r>
            <a:r>
              <a:rPr lang="en-US" dirty="0"/>
              <a:t> </a:t>
            </a:r>
            <a:r>
              <a:rPr lang="en-US" err="1"/>
              <a:t>объемы</a:t>
            </a:r>
            <a:r>
              <a:rPr lang="en-US" dirty="0"/>
              <a:t> </a:t>
            </a:r>
            <a:r>
              <a:rPr lang="en-US" err="1"/>
              <a:t>данных</a:t>
            </a:r>
            <a:r>
              <a:rPr lang="en-US" dirty="0"/>
              <a:t>, </a:t>
            </a:r>
            <a:r>
              <a:rPr lang="en-US" err="1"/>
              <a:t>заменяя</a:t>
            </a:r>
            <a:r>
              <a:rPr lang="en-US" dirty="0"/>
              <a:t>  NAS </a:t>
            </a:r>
            <a:r>
              <a:rPr lang="en-US" err="1"/>
              <a:t>для</a:t>
            </a:r>
            <a:r>
              <a:rPr lang="en-US" dirty="0"/>
              <a:t> </a:t>
            </a:r>
            <a:r>
              <a:rPr lang="en-US" err="1"/>
              <a:t>повышения</a:t>
            </a:r>
            <a:r>
              <a:rPr lang="en-US" dirty="0"/>
              <a:t> </a:t>
            </a:r>
            <a:r>
              <a:rPr lang="en-US" err="1"/>
              <a:t>эффективности</a:t>
            </a:r>
            <a:r>
              <a:rPr lang="en-US" dirty="0"/>
              <a:t> </a:t>
            </a:r>
            <a:r>
              <a:rPr lang="en-US" err="1"/>
              <a:t>доступа</a:t>
            </a:r>
            <a:endParaRPr lang="en-US"/>
          </a:p>
          <a:p>
            <a:endParaRPr lang="en-US" dirty="0"/>
          </a:p>
          <a:p>
            <a:r>
              <a:rPr lang="en-US" dirty="0" err="1"/>
              <a:t>Описание</a:t>
            </a:r>
            <a:r>
              <a:rPr lang="en-US" dirty="0"/>
              <a:t> </a:t>
            </a:r>
            <a:r>
              <a:rPr lang="en-US" dirty="0" err="1"/>
              <a:t>сценария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Система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электронным</a:t>
            </a:r>
            <a:r>
              <a:rPr lang="en-US" dirty="0"/>
              <a:t> </a:t>
            </a:r>
            <a:r>
              <a:rPr lang="en-US" dirty="0" err="1"/>
              <a:t>контентом</a:t>
            </a:r>
            <a:r>
              <a:rPr lang="en-US" dirty="0"/>
              <a:t> </a:t>
            </a:r>
            <a:r>
              <a:rPr lang="en-US" dirty="0" err="1"/>
              <a:t>предприятия</a:t>
            </a:r>
            <a:r>
              <a:rPr lang="en-US" dirty="0"/>
              <a:t> </a:t>
            </a:r>
            <a:r>
              <a:rPr lang="en-US" dirty="0" err="1"/>
              <a:t>ориентирована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крупномасштабные</a:t>
            </a:r>
            <a:r>
              <a:rPr lang="en-US" dirty="0"/>
              <a:t> </a:t>
            </a:r>
            <a:r>
              <a:rPr lang="en-US" dirty="0" err="1"/>
              <a:t>службы</a:t>
            </a:r>
            <a:r>
              <a:rPr lang="en-US" dirty="0"/>
              <a:t> </a:t>
            </a:r>
            <a:r>
              <a:rPr lang="en-US" dirty="0" err="1"/>
              <a:t>каталогов</a:t>
            </a:r>
            <a:r>
              <a:rPr lang="en-US" dirty="0"/>
              <a:t> </a:t>
            </a:r>
            <a:r>
              <a:rPr lang="en-US" dirty="0" err="1"/>
              <a:t>цифрового</a:t>
            </a:r>
            <a:r>
              <a:rPr lang="en-US" dirty="0"/>
              <a:t> </a:t>
            </a:r>
            <a:r>
              <a:rPr lang="en-US" dirty="0" err="1"/>
              <a:t>контента</a:t>
            </a:r>
            <a:r>
              <a:rPr lang="en-US" dirty="0"/>
              <a:t>, </a:t>
            </a:r>
            <a:r>
              <a:rPr lang="en-US" dirty="0" err="1"/>
              <a:t>такие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система</a:t>
            </a:r>
            <a:r>
              <a:rPr lang="en-US" dirty="0"/>
              <a:t> PACS в </a:t>
            </a:r>
            <a:r>
              <a:rPr lang="en-US" dirty="0" err="1"/>
              <a:t>сфере</a:t>
            </a:r>
            <a:r>
              <a:rPr lang="en-US" dirty="0"/>
              <a:t> </a:t>
            </a:r>
            <a:r>
              <a:rPr lang="en-US" dirty="0" err="1"/>
              <a:t>здравоохранения</a:t>
            </a:r>
            <a:r>
              <a:rPr lang="en-US" dirty="0"/>
              <a:t> и </a:t>
            </a:r>
            <a:r>
              <a:rPr lang="en-US" dirty="0" err="1"/>
              <a:t>проверка</a:t>
            </a:r>
            <a:r>
              <a:rPr lang="en-US" dirty="0"/>
              <a:t> </a:t>
            </a:r>
            <a:r>
              <a:rPr lang="en-US" dirty="0" err="1"/>
              <a:t>изображений</a:t>
            </a:r>
            <a:r>
              <a:rPr lang="en-US" dirty="0"/>
              <a:t> и </a:t>
            </a:r>
            <a:r>
              <a:rPr lang="en-US" dirty="0" err="1"/>
              <a:t>двойная</a:t>
            </a:r>
            <a:r>
              <a:rPr lang="en-US" dirty="0"/>
              <a:t> </a:t>
            </a:r>
            <a:r>
              <a:rPr lang="en-US" dirty="0" err="1"/>
              <a:t>запись</a:t>
            </a:r>
            <a:r>
              <a:rPr lang="en-US" dirty="0"/>
              <a:t> в </a:t>
            </a:r>
            <a:r>
              <a:rPr lang="en-US" dirty="0" err="1"/>
              <a:t>финансовой</a:t>
            </a:r>
            <a:r>
              <a:rPr lang="en-US" dirty="0"/>
              <a:t> </a:t>
            </a:r>
            <a:r>
              <a:rPr lang="en-US" dirty="0" err="1"/>
              <a:t>сфере</a:t>
            </a:r>
            <a:r>
              <a:rPr lang="en-US" dirty="0"/>
              <a:t>. </a:t>
            </a:r>
            <a:r>
              <a:rPr lang="en-US" dirty="0" err="1"/>
              <a:t>Типы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— </a:t>
            </a:r>
            <a:r>
              <a:rPr lang="en-US" dirty="0" err="1"/>
              <a:t>документы</a:t>
            </a:r>
            <a:r>
              <a:rPr lang="en-US" dirty="0"/>
              <a:t>, </a:t>
            </a:r>
            <a:r>
              <a:rPr lang="en-US" dirty="0" err="1"/>
              <a:t>изображения</a:t>
            </a:r>
            <a:r>
              <a:rPr lang="en-US" dirty="0"/>
              <a:t> и </a:t>
            </a:r>
            <a:r>
              <a:rPr lang="en-US" dirty="0" err="1"/>
              <a:t>видео</a:t>
            </a:r>
            <a:r>
              <a:rPr lang="en-US" dirty="0"/>
              <a:t>.</a:t>
            </a:r>
            <a:endParaRPr lang="en-US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основе</a:t>
            </a:r>
            <a:r>
              <a:rPr lang="en-US" dirty="0"/>
              <a:t> </a:t>
            </a:r>
            <a:r>
              <a:rPr lang="en-US" dirty="0" err="1"/>
              <a:t>рабочего</a:t>
            </a:r>
            <a:r>
              <a:rPr lang="en-US" dirty="0"/>
              <a:t> </a:t>
            </a:r>
            <a:r>
              <a:rPr lang="en-US" dirty="0" err="1"/>
              <a:t>процесса</a:t>
            </a:r>
            <a:r>
              <a:rPr lang="en-US" dirty="0"/>
              <a:t> </a:t>
            </a:r>
            <a:r>
              <a:rPr lang="en-US" dirty="0" err="1"/>
              <a:t>журнала</a:t>
            </a:r>
            <a:r>
              <a:rPr lang="en-US" dirty="0"/>
              <a:t> </a:t>
            </a:r>
            <a:r>
              <a:rPr lang="en-US" dirty="0" err="1"/>
              <a:t>обслуживания</a:t>
            </a:r>
            <a:r>
              <a:rPr lang="en-US" dirty="0"/>
              <a:t> </a:t>
            </a:r>
            <a:r>
              <a:rPr lang="en-US" dirty="0" err="1"/>
              <a:t>система</a:t>
            </a:r>
            <a:r>
              <a:rPr lang="en-US" dirty="0"/>
              <a:t> </a:t>
            </a:r>
            <a:r>
              <a:rPr lang="en-US" dirty="0" err="1"/>
              <a:t>всесторонне</a:t>
            </a:r>
            <a:r>
              <a:rPr lang="en-US" dirty="0"/>
              <a:t> </a:t>
            </a:r>
            <a:r>
              <a:rPr lang="en-US" dirty="0" err="1"/>
              <a:t>управляет</a:t>
            </a:r>
            <a:r>
              <a:rPr lang="en-US" dirty="0"/>
              <a:t> </a:t>
            </a:r>
            <a:r>
              <a:rPr lang="en-US" dirty="0" err="1"/>
              <a:t>неструктурированными</a:t>
            </a:r>
            <a:r>
              <a:rPr lang="en-US" dirty="0"/>
              <a:t> </a:t>
            </a:r>
            <a:r>
              <a:rPr lang="en-US" dirty="0" err="1"/>
              <a:t>данными</a:t>
            </a:r>
            <a:r>
              <a:rPr lang="en-US" dirty="0"/>
              <a:t> и </a:t>
            </a:r>
            <a:r>
              <a:rPr lang="en-US" dirty="0" err="1"/>
              <a:t>предоставляет</a:t>
            </a:r>
            <a:r>
              <a:rPr lang="en-US" dirty="0"/>
              <a:t> </a:t>
            </a:r>
            <a:r>
              <a:rPr lang="en-US" dirty="0" err="1"/>
              <a:t>функции</a:t>
            </a:r>
            <a:r>
              <a:rPr lang="en-US" dirty="0"/>
              <a:t> </a:t>
            </a:r>
            <a:r>
              <a:rPr lang="en-US" dirty="0" err="1"/>
              <a:t>поиска</a:t>
            </a:r>
            <a:r>
              <a:rPr lang="en-US" dirty="0"/>
              <a:t> и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файлами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Количество</a:t>
            </a:r>
            <a:r>
              <a:rPr lang="en-US" dirty="0"/>
              <a:t> </a:t>
            </a:r>
            <a:r>
              <a:rPr lang="en-US" dirty="0" err="1"/>
              <a:t>файлов</a:t>
            </a:r>
            <a:r>
              <a:rPr lang="en-US" dirty="0"/>
              <a:t> </a:t>
            </a:r>
            <a:r>
              <a:rPr lang="en-US" dirty="0" err="1"/>
              <a:t>увеличивается</a:t>
            </a:r>
            <a:r>
              <a:rPr lang="en-US" dirty="0"/>
              <a:t> с </a:t>
            </a:r>
            <a:r>
              <a:rPr lang="en-US" dirty="0" err="1"/>
              <a:t>десятков</a:t>
            </a:r>
            <a:r>
              <a:rPr lang="en-US" dirty="0"/>
              <a:t> </a:t>
            </a:r>
            <a:r>
              <a:rPr lang="en-US" dirty="0" err="1"/>
              <a:t>миллионов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миллиардов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Требования</a:t>
            </a:r>
            <a:r>
              <a:rPr lang="en-US" dirty="0"/>
              <a:t> к </a:t>
            </a:r>
            <a:r>
              <a:rPr lang="en-US" dirty="0" err="1"/>
              <a:t>хранилищу</a:t>
            </a:r>
            <a:endParaRPr lang="en-US" dirty="0"/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Производительность</a:t>
            </a:r>
            <a:r>
              <a:rPr lang="en-US" dirty="0"/>
              <a:t> и </a:t>
            </a:r>
            <a:r>
              <a:rPr lang="en-US" dirty="0" err="1"/>
              <a:t>высокая</a:t>
            </a:r>
            <a:r>
              <a:rPr lang="en-US" dirty="0"/>
              <a:t> </a:t>
            </a:r>
            <a:r>
              <a:rPr lang="en-US" dirty="0" err="1"/>
              <a:t>масштабируемость</a:t>
            </a:r>
            <a:endParaRPr lang="en-US" dirty="0"/>
          </a:p>
          <a:p>
            <a:endParaRPr lang="en-US" dirty="0"/>
          </a:p>
          <a:p>
            <a:r>
              <a:rPr lang="en-US" dirty="0"/>
              <a:t>  </a:t>
            </a:r>
            <a:r>
              <a:rPr lang="en-US" dirty="0" err="1"/>
              <a:t>Миллиарды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, </a:t>
            </a:r>
            <a:r>
              <a:rPr lang="en-US" dirty="0" err="1"/>
              <a:t>задержка</a:t>
            </a:r>
            <a:r>
              <a:rPr lang="en-US" dirty="0"/>
              <a:t> </a:t>
            </a:r>
            <a:r>
              <a:rPr lang="en-US" dirty="0" err="1"/>
              <a:t>второго</a:t>
            </a:r>
            <a:r>
              <a:rPr lang="en-US" dirty="0"/>
              <a:t> </a:t>
            </a:r>
            <a:r>
              <a:rPr lang="en-US" dirty="0" err="1"/>
              <a:t>уровня</a:t>
            </a:r>
            <a:endParaRPr lang="en-US" dirty="0"/>
          </a:p>
          <a:p>
            <a:r>
              <a:rPr lang="en-US" dirty="0"/>
              <a:t>  </a:t>
            </a:r>
          </a:p>
          <a:p>
            <a:r>
              <a:rPr lang="en-US" dirty="0"/>
              <a:t> </a:t>
            </a:r>
            <a:r>
              <a:rPr lang="en-US" dirty="0" err="1"/>
              <a:t>Извлечение</a:t>
            </a:r>
            <a:r>
              <a:rPr lang="en-US" dirty="0"/>
              <a:t> </a:t>
            </a:r>
            <a:r>
              <a:rPr lang="en-US" dirty="0" err="1"/>
              <a:t>метаданных</a:t>
            </a:r>
            <a:r>
              <a:rPr lang="en-US" dirty="0"/>
              <a:t>: </a:t>
            </a:r>
            <a:r>
              <a:rPr lang="en-US" dirty="0" err="1"/>
              <a:t>требуется</a:t>
            </a:r>
            <a:r>
              <a:rPr lang="en-US" dirty="0"/>
              <a:t> </a:t>
            </a:r>
            <a:r>
              <a:rPr lang="en-US" dirty="0" err="1"/>
              <a:t>менее</a:t>
            </a:r>
            <a:r>
              <a:rPr lang="en-US" dirty="0"/>
              <a:t> 1 с,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извлечь</a:t>
            </a:r>
            <a:r>
              <a:rPr lang="en-US" dirty="0"/>
              <a:t> </a:t>
            </a:r>
            <a:r>
              <a:rPr lang="en-US" dirty="0" err="1"/>
              <a:t>миллиарды</a:t>
            </a:r>
            <a:r>
              <a:rPr lang="en-US" dirty="0"/>
              <a:t>  </a:t>
            </a:r>
            <a:r>
              <a:rPr lang="en-US" dirty="0" err="1"/>
              <a:t>объектов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 </a:t>
            </a:r>
            <a:r>
              <a:rPr lang="en-US" err="1"/>
              <a:t>Гарантия</a:t>
            </a:r>
            <a:r>
              <a:rPr lang="en-US" dirty="0"/>
              <a:t> QoS</a:t>
            </a:r>
            <a:endParaRPr lang="en-US"/>
          </a:p>
          <a:p>
            <a:endParaRPr lang="en-US" dirty="0"/>
          </a:p>
          <a:p>
            <a:r>
              <a:rPr lang="en-US" dirty="0" err="1"/>
              <a:t>Доступность</a:t>
            </a:r>
            <a:r>
              <a:rPr lang="en-US" dirty="0"/>
              <a:t>: </a:t>
            </a:r>
            <a:r>
              <a:rPr lang="en-US" dirty="0" err="1"/>
              <a:t>активный-активный</a:t>
            </a:r>
            <a:r>
              <a:rPr lang="en-US" dirty="0"/>
              <a:t>, </a:t>
            </a:r>
            <a:r>
              <a:rPr lang="en-US" dirty="0" err="1"/>
              <a:t>допускающий</a:t>
            </a:r>
            <a:r>
              <a:rPr lang="en-US" dirty="0"/>
              <a:t> </a:t>
            </a:r>
            <a:r>
              <a:rPr lang="en-US" dirty="0" err="1"/>
              <a:t>сбои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уровне</a:t>
            </a:r>
            <a:r>
              <a:rPr lang="en-US" dirty="0"/>
              <a:t> </a:t>
            </a:r>
            <a:r>
              <a:rPr lang="en-US" dirty="0" err="1"/>
              <a:t>сайта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Решение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OceanStor</a:t>
            </a:r>
            <a:r>
              <a:rPr lang="en-US" dirty="0"/>
              <a:t> Pacific 9550/9546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0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solidFill>
                  <a:srgbClr val="0F1115"/>
                </a:solidFill>
              </a:rPr>
              <a:t>Объектное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хранилище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для</a:t>
            </a:r>
            <a:r>
              <a:rPr lang="en-US" b="1">
                <a:solidFill>
                  <a:srgbClr val="0F1115"/>
                </a:solidFill>
              </a:rPr>
              <a:t> Интернета и больших данных</a:t>
            </a:r>
            <a:endParaRPr lang="ru-RU"/>
          </a:p>
          <a:p>
            <a:pPr marL="171450" indent="-171450">
              <a:buFont typeface="Arial"/>
              <a:buChar char="•"/>
            </a:pPr>
            <a:r>
              <a:rPr lang="en-US" b="1" err="1">
                <a:solidFill>
                  <a:srgbClr val="0F1115"/>
                </a:solidFill>
              </a:rPr>
              <a:t>Текст</a:t>
            </a:r>
            <a:r>
              <a:rPr lang="en-US" b="1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err="1">
                <a:solidFill>
                  <a:srgbClr val="0F1115"/>
                </a:solidFill>
              </a:rPr>
              <a:t>Рост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неструктурированных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данных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требует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от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систем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хранения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большой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емкости</a:t>
            </a:r>
            <a:r>
              <a:rPr lang="en-US">
                <a:solidFill>
                  <a:srgbClr val="0F1115"/>
                </a:solidFill>
              </a:rPr>
              <a:t>, </a:t>
            </a:r>
            <a:r>
              <a:rPr lang="en-US" err="1">
                <a:solidFill>
                  <a:srgbClr val="0F1115"/>
                </a:solidFill>
              </a:rPr>
              <a:t>масштабируемости</a:t>
            </a:r>
            <a:r>
              <a:rPr lang="en-US">
                <a:solidFill>
                  <a:srgbClr val="0F1115"/>
                </a:solidFill>
              </a:rPr>
              <a:t> "</a:t>
            </a:r>
            <a:r>
              <a:rPr lang="en-US" err="1">
                <a:solidFill>
                  <a:srgbClr val="0F1115"/>
                </a:solidFill>
              </a:rPr>
              <a:t>по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требованию</a:t>
            </a:r>
            <a:r>
              <a:rPr lang="en-US">
                <a:solidFill>
                  <a:srgbClr val="0F1115"/>
                </a:solidFill>
              </a:rPr>
              <a:t>" и </a:t>
            </a:r>
            <a:r>
              <a:rPr lang="en-US" err="1">
                <a:solidFill>
                  <a:srgbClr val="0F1115"/>
                </a:solidFill>
              </a:rPr>
              <a:t>возможности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обогащения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данных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метаданными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для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аналитики</a:t>
            </a:r>
            <a:r>
              <a:rPr lang="en-US">
                <a:solidFill>
                  <a:srgbClr val="0F1115"/>
                </a:solidFill>
              </a:rPr>
              <a:t>.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Онлайн-доступ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Файловые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системы</a:t>
            </a:r>
            <a:r>
              <a:rPr lang="en-US" dirty="0">
                <a:solidFill>
                  <a:srgbClr val="0F1115"/>
                </a:solidFill>
              </a:rPr>
              <a:t> (NAS) </a:t>
            </a:r>
            <a:r>
              <a:rPr lang="en-US" dirty="0" err="1">
                <a:solidFill>
                  <a:srgbClr val="0F1115"/>
                </a:solidFill>
              </a:rPr>
              <a:t>не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оптимизированы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взаимодействия</a:t>
            </a:r>
            <a:r>
              <a:rPr lang="en-US" dirty="0">
                <a:solidFill>
                  <a:srgbClr val="0F1115"/>
                </a:solidFill>
              </a:rPr>
              <a:t> "</a:t>
            </a:r>
            <a:r>
              <a:rPr lang="en-US" dirty="0" err="1">
                <a:solidFill>
                  <a:srgbClr val="0F1115"/>
                </a:solidFill>
              </a:rPr>
              <a:t>машина-машина</a:t>
            </a:r>
            <a:r>
              <a:rPr lang="en-US" dirty="0">
                <a:solidFill>
                  <a:srgbClr val="0F1115"/>
                </a:solidFill>
              </a:rPr>
              <a:t>" (M2M) в </a:t>
            </a:r>
            <a:r>
              <a:rPr lang="en-US" dirty="0" err="1">
                <a:solidFill>
                  <a:srgbClr val="0F1115"/>
                </a:solidFill>
              </a:rPr>
              <a:t>распределенных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дата-центрах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Решение</a:t>
            </a:r>
            <a:r>
              <a:rPr lang="en-US" b="1" dirty="0">
                <a:solidFill>
                  <a:srgbClr val="0F1115"/>
                </a:solidFill>
              </a:rPr>
              <a:t> — </a:t>
            </a:r>
            <a:r>
              <a:rPr lang="en-US" b="1" dirty="0" err="1">
                <a:solidFill>
                  <a:srgbClr val="0F1115"/>
                </a:solidFill>
              </a:rPr>
              <a:t>Объектное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хранилище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Безграничная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масштабируемость</a:t>
            </a:r>
            <a:r>
              <a:rPr lang="en-US" dirty="0">
                <a:solidFill>
                  <a:srgbClr val="0F1115"/>
                </a:solidFill>
              </a:rPr>
              <a:t>: </a:t>
            </a:r>
            <a:r>
              <a:rPr lang="en-US" dirty="0" err="1">
                <a:solidFill>
                  <a:srgbClr val="0F1115"/>
                </a:solidFill>
              </a:rPr>
              <a:t>десятки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миллиардов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объектов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линейный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рост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емкости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производительности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Пользовательские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атрибуты</a:t>
            </a:r>
            <a:r>
              <a:rPr lang="en-US" dirty="0">
                <a:solidFill>
                  <a:srgbClr val="0F1115"/>
                </a:solidFill>
              </a:rPr>
              <a:t>: </a:t>
            </a:r>
            <a:r>
              <a:rPr lang="en-US" dirty="0" err="1">
                <a:solidFill>
                  <a:srgbClr val="0F1115"/>
                </a:solidFill>
              </a:rPr>
              <a:t>уникальный</a:t>
            </a:r>
            <a:r>
              <a:rPr lang="en-US" dirty="0">
                <a:solidFill>
                  <a:srgbClr val="0F1115"/>
                </a:solidFill>
              </a:rPr>
              <a:t> ID </a:t>
            </a:r>
            <a:r>
              <a:rPr lang="en-US" dirty="0" err="1">
                <a:solidFill>
                  <a:srgbClr val="0F1115"/>
                </a:solidFill>
              </a:rPr>
              <a:t>объекта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определяемые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пользователем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метаданных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Универсальный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доступ</a:t>
            </a:r>
            <a:r>
              <a:rPr lang="en-US" dirty="0">
                <a:solidFill>
                  <a:srgbClr val="0F1115"/>
                </a:solidFill>
              </a:rPr>
              <a:t>: </a:t>
            </a:r>
            <a:r>
              <a:rPr lang="en-US" dirty="0" err="1">
                <a:solidFill>
                  <a:srgbClr val="0F1115"/>
                </a:solidFill>
              </a:rPr>
              <a:t>доступность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из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любой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точки</a:t>
            </a:r>
            <a:r>
              <a:rPr lang="en-US" dirty="0">
                <a:solidFill>
                  <a:srgbClr val="0F1115"/>
                </a:solidFill>
              </a:rPr>
              <a:t> в </a:t>
            </a:r>
            <a:r>
              <a:rPr lang="en-US" dirty="0" err="1">
                <a:solidFill>
                  <a:srgbClr val="0F1115"/>
                </a:solidFill>
              </a:rPr>
              <a:t>любое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время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через</a:t>
            </a:r>
            <a:r>
              <a:rPr lang="en-US" dirty="0">
                <a:solidFill>
                  <a:srgbClr val="0F1115"/>
                </a:solidFill>
              </a:rPr>
              <a:t> RESTful API, HTTP/HTTPS.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Объектное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 </a:t>
            </a:r>
            <a:r>
              <a:rPr lang="en-US" dirty="0" err="1"/>
              <a:t>использует</a:t>
            </a:r>
            <a:r>
              <a:rPr lang="en-US" dirty="0"/>
              <a:t> </a:t>
            </a:r>
            <a:r>
              <a:rPr lang="en-US" dirty="0" err="1"/>
              <a:t>интернет</a:t>
            </a:r>
            <a:r>
              <a:rPr lang="en-US" dirty="0"/>
              <a:t> и </a:t>
            </a:r>
            <a:r>
              <a:rPr lang="en-US" dirty="0" err="1"/>
              <a:t>массовые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Неструктурированные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Хранилище</a:t>
            </a:r>
            <a:r>
              <a:rPr lang="en-US" dirty="0"/>
              <a:t> </a:t>
            </a:r>
            <a:r>
              <a:rPr lang="en-US" dirty="0" err="1"/>
              <a:t>должно</a:t>
            </a:r>
            <a:r>
              <a:rPr lang="en-US" dirty="0"/>
              <a:t> </a:t>
            </a:r>
            <a:r>
              <a:rPr lang="en-US" dirty="0" err="1"/>
              <a:t>обеспечивать</a:t>
            </a:r>
            <a:r>
              <a:rPr lang="en-US" dirty="0"/>
              <a:t> </a:t>
            </a:r>
            <a:r>
              <a:rPr lang="en-US" dirty="0" err="1"/>
              <a:t>большую</a:t>
            </a:r>
            <a:r>
              <a:rPr lang="en-US" dirty="0"/>
              <a:t> </a:t>
            </a:r>
            <a:r>
              <a:rPr lang="en-US" dirty="0" err="1"/>
              <a:t>емкость</a:t>
            </a:r>
            <a:r>
              <a:rPr lang="en-US" dirty="0"/>
              <a:t> и </a:t>
            </a:r>
            <a:r>
              <a:rPr lang="en-US" dirty="0" err="1"/>
              <a:t>масштабируемость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требованию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справляться</a:t>
            </a:r>
            <a:r>
              <a:rPr lang="en-US" dirty="0"/>
              <a:t> с </a:t>
            </a:r>
            <a:r>
              <a:rPr lang="en-US" dirty="0" err="1"/>
              <a:t>внезапным</a:t>
            </a:r>
            <a:r>
              <a:rPr lang="en-US" dirty="0"/>
              <a:t> </a:t>
            </a:r>
            <a:r>
              <a:rPr lang="en-US" dirty="0" err="1"/>
              <a:t>ростом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Неструктурированные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должны</a:t>
            </a:r>
            <a:r>
              <a:rPr lang="en-US" dirty="0"/>
              <a:t> </a:t>
            </a:r>
            <a:r>
              <a:rPr lang="en-US" dirty="0" err="1"/>
              <a:t>иметь</a:t>
            </a:r>
            <a:r>
              <a:rPr lang="en-US" dirty="0"/>
              <a:t> </a:t>
            </a:r>
            <a:r>
              <a:rPr lang="en-US" dirty="0" err="1"/>
              <a:t>метаданные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тегирования</a:t>
            </a:r>
            <a:r>
              <a:rPr lang="en-US" dirty="0"/>
              <a:t>, </a:t>
            </a:r>
            <a:r>
              <a:rPr lang="en-US" dirty="0" err="1"/>
              <a:t>классификации</a:t>
            </a:r>
            <a:r>
              <a:rPr lang="en-US" dirty="0"/>
              <a:t> и </a:t>
            </a:r>
            <a:r>
              <a:rPr lang="en-US" dirty="0" err="1"/>
              <a:t>аналитики</a:t>
            </a:r>
            <a:r>
              <a:rPr lang="en-US" dirty="0"/>
              <a:t>.</a:t>
            </a:r>
            <a:endParaRPr lang="en-US"/>
          </a:p>
          <a:p>
            <a:endParaRPr lang="en-US" dirty="0"/>
          </a:p>
          <a:p>
            <a:r>
              <a:rPr lang="en-US" err="1"/>
              <a:t>Интерактивный</a:t>
            </a:r>
            <a:r>
              <a:rPr lang="en-US" dirty="0"/>
              <a:t> </a:t>
            </a:r>
            <a:r>
              <a:rPr lang="en-US" err="1"/>
              <a:t>онлайн-доступ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Центры</a:t>
            </a:r>
            <a:r>
              <a:rPr lang="en-US" dirty="0"/>
              <a:t> </a:t>
            </a:r>
            <a:r>
              <a:rPr lang="en-US" dirty="0" err="1"/>
              <a:t>обработки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должны</a:t>
            </a:r>
            <a:r>
              <a:rPr lang="en-US" dirty="0"/>
              <a:t> </a:t>
            </a:r>
            <a:r>
              <a:rPr lang="en-US" dirty="0" err="1"/>
              <a:t>поддерживать</a:t>
            </a:r>
            <a:r>
              <a:rPr lang="en-US" dirty="0"/>
              <a:t> </a:t>
            </a:r>
            <a:r>
              <a:rPr lang="en-US" dirty="0" err="1"/>
              <a:t>доступ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регионам</a:t>
            </a:r>
            <a:r>
              <a:rPr lang="en-US" dirty="0"/>
              <a:t>. </a:t>
            </a:r>
            <a:endParaRPr lang="en-US"/>
          </a:p>
          <a:p>
            <a:endParaRPr lang="en-US" dirty="0"/>
          </a:p>
          <a:p>
            <a:r>
              <a:rPr lang="en-US" dirty="0"/>
              <a:t>• Файловые </a:t>
            </a:r>
            <a:r>
              <a:rPr lang="en-US" err="1"/>
              <a:t>системы</a:t>
            </a:r>
            <a:r>
              <a:rPr lang="en-US" dirty="0"/>
              <a:t> (NAS) </a:t>
            </a:r>
            <a:r>
              <a:rPr lang="en-US" err="1"/>
              <a:t>предназначены</a:t>
            </a:r>
            <a:r>
              <a:rPr lang="en-US" dirty="0"/>
              <a:t> </a:t>
            </a:r>
            <a:r>
              <a:rPr lang="en-US" err="1"/>
              <a:t>для</a:t>
            </a:r>
            <a:r>
              <a:rPr lang="en-US" dirty="0"/>
              <a:t> </a:t>
            </a:r>
            <a:r>
              <a:rPr lang="en-US" err="1"/>
              <a:t>взаимодействия</a:t>
            </a:r>
            <a:r>
              <a:rPr lang="en-US" dirty="0"/>
              <a:t> </a:t>
            </a:r>
            <a:r>
              <a:rPr lang="en-US" err="1"/>
              <a:t>человека</a:t>
            </a:r>
            <a:r>
              <a:rPr lang="en-US" dirty="0"/>
              <a:t> и </a:t>
            </a:r>
            <a:r>
              <a:rPr lang="en-US" err="1"/>
              <a:t>машины</a:t>
            </a:r>
            <a:r>
              <a:rPr lang="en-US" dirty="0"/>
              <a:t>, </a:t>
            </a:r>
            <a:r>
              <a:rPr lang="en-US" err="1"/>
              <a:t>что</a:t>
            </a:r>
            <a:r>
              <a:rPr lang="en-US" dirty="0"/>
              <a:t> </a:t>
            </a:r>
            <a:r>
              <a:rPr lang="en-US" err="1"/>
              <a:t>означает</a:t>
            </a:r>
            <a:r>
              <a:rPr lang="en-US" dirty="0"/>
              <a:t>, </a:t>
            </a:r>
            <a:r>
              <a:rPr lang="en-US" err="1"/>
              <a:t>что</a:t>
            </a:r>
            <a:r>
              <a:rPr lang="en-US" dirty="0"/>
              <a:t> </a:t>
            </a:r>
            <a:r>
              <a:rPr lang="en-US" err="1"/>
              <a:t>они</a:t>
            </a:r>
            <a:r>
              <a:rPr lang="en-US" dirty="0"/>
              <a:t> с </a:t>
            </a:r>
            <a:r>
              <a:rPr lang="en-US" err="1"/>
              <a:t>трудом</a:t>
            </a:r>
            <a:r>
              <a:rPr lang="en-US" dirty="0"/>
              <a:t> </a:t>
            </a:r>
            <a:r>
              <a:rPr lang="en-US" err="1"/>
              <a:t>справляются</a:t>
            </a:r>
            <a:r>
              <a:rPr lang="en-US" dirty="0"/>
              <a:t> с </a:t>
            </a:r>
            <a:r>
              <a:rPr lang="en-US" err="1"/>
              <a:t>взаимодействием</a:t>
            </a:r>
            <a:r>
              <a:rPr lang="en-US" dirty="0"/>
              <a:t> M2M, </a:t>
            </a:r>
            <a:r>
              <a:rPr lang="en-US" err="1"/>
              <a:t>таким</a:t>
            </a:r>
            <a:r>
              <a:rPr lang="en-US" dirty="0"/>
              <a:t> </a:t>
            </a:r>
            <a:r>
              <a:rPr lang="en-US" err="1"/>
              <a:t>как</a:t>
            </a:r>
            <a:r>
              <a:rPr lang="en-US" dirty="0"/>
              <a:t> </a:t>
            </a:r>
            <a:r>
              <a:rPr lang="en-US" err="1"/>
              <a:t>обмен</a:t>
            </a:r>
            <a:r>
              <a:rPr lang="en-US" dirty="0"/>
              <a:t> </a:t>
            </a:r>
            <a:r>
              <a:rPr lang="en-US" err="1"/>
              <a:t>данными</a:t>
            </a:r>
            <a:r>
              <a:rPr lang="en-US" dirty="0"/>
              <a:t> и </a:t>
            </a:r>
            <a:r>
              <a:rPr lang="en-US" err="1"/>
              <a:t>управление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1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solidFill>
                  <a:srgbClr val="0F1115"/>
                </a:solidFill>
              </a:rPr>
              <a:t>Сравнение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Объектного</a:t>
            </a:r>
            <a:r>
              <a:rPr lang="en-US" b="1" dirty="0">
                <a:solidFill>
                  <a:srgbClr val="0F1115"/>
                </a:solidFill>
              </a:rPr>
              <a:t>  </a:t>
            </a:r>
            <a:r>
              <a:rPr lang="en-US" b="1" err="1">
                <a:solidFill>
                  <a:srgbClr val="0F1115"/>
                </a:solidFill>
              </a:rPr>
              <a:t>хранилища</a:t>
            </a:r>
            <a:r>
              <a:rPr lang="en-US" b="1" dirty="0">
                <a:solidFill>
                  <a:srgbClr val="0F1115"/>
                </a:solidFill>
              </a:rPr>
              <a:t> и NAS </a:t>
            </a:r>
            <a:r>
              <a:rPr lang="en-US" b="1" err="1">
                <a:solidFill>
                  <a:srgbClr val="0F1115"/>
                </a:solidFill>
              </a:rPr>
              <a:t>для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больших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данных</a:t>
            </a:r>
            <a:endParaRPr lang="ru-RU" err="1"/>
          </a:p>
          <a:p>
            <a:endParaRPr lang="en-US" b="1" dirty="0">
              <a:solidFill>
                <a:srgbClr val="0F1115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Сравним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архитектуры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доступа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>
                <a:solidFill>
                  <a:srgbClr val="0F1115"/>
                </a:solidFill>
              </a:rPr>
              <a:t>NAS: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Доступ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через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общие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директории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протоколам</a:t>
            </a:r>
            <a:r>
              <a:rPr lang="en-US" dirty="0">
                <a:solidFill>
                  <a:srgbClr val="0F1115"/>
                </a:solidFill>
              </a:rPr>
              <a:t> NFS/SMB в </a:t>
            </a:r>
            <a:r>
              <a:rPr lang="en-US" dirty="0" err="1">
                <a:solidFill>
                  <a:srgbClr val="0F1115"/>
                </a:solidFill>
              </a:rPr>
              <a:t>пределах</a:t>
            </a:r>
            <a:r>
              <a:rPr lang="en-US" dirty="0">
                <a:solidFill>
                  <a:srgbClr val="0F1115"/>
                </a:solidFill>
              </a:rPr>
              <a:t> LAN. </a:t>
            </a:r>
            <a:r>
              <a:rPr lang="en-US" dirty="0" err="1">
                <a:solidFill>
                  <a:srgbClr val="0F1115"/>
                </a:solidFill>
              </a:rPr>
              <a:t>Древовидная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структура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сложно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масштабируется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страдает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росте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Объектное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хранилище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Прямой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доступ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через</a:t>
            </a:r>
            <a:r>
              <a:rPr lang="en-US" dirty="0">
                <a:solidFill>
                  <a:srgbClr val="0F1115"/>
                </a:solidFill>
              </a:rPr>
              <a:t> URL </a:t>
            </a:r>
            <a:r>
              <a:rPr lang="en-US" dirty="0" err="1">
                <a:solidFill>
                  <a:srgbClr val="0F1115"/>
                </a:solidFill>
              </a:rPr>
              <a:t>по</a:t>
            </a:r>
            <a:r>
              <a:rPr lang="en-US" dirty="0">
                <a:solidFill>
                  <a:srgbClr val="0F1115"/>
                </a:solidFill>
              </a:rPr>
              <a:t> HTTP/HTTPS. </a:t>
            </a:r>
            <a:r>
              <a:rPr lang="en-US" dirty="0" err="1">
                <a:solidFill>
                  <a:srgbClr val="0F1115"/>
                </a:solidFill>
              </a:rPr>
              <a:t>Поддержка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различных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устройств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через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публичные</a:t>
            </a:r>
            <a:r>
              <a:rPr lang="en-US" dirty="0">
                <a:solidFill>
                  <a:srgbClr val="0F1115"/>
                </a:solidFill>
              </a:rPr>
              <a:t>/</a:t>
            </a:r>
            <a:r>
              <a:rPr lang="en-US" dirty="0" err="1">
                <a:solidFill>
                  <a:srgbClr val="0F1115"/>
                </a:solidFill>
              </a:rPr>
              <a:t>приватные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сети</a:t>
            </a:r>
            <a:r>
              <a:rPr lang="en-US" dirty="0">
                <a:solidFill>
                  <a:srgbClr val="0F1115"/>
                </a:solidFill>
              </a:rPr>
              <a:t>. </a:t>
            </a:r>
            <a:r>
              <a:rPr lang="en-US" dirty="0" err="1">
                <a:solidFill>
                  <a:srgbClr val="0F1115"/>
                </a:solidFill>
              </a:rPr>
              <a:t>Плоская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структура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обеспечивает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лучшую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масштабируемость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простоту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Объектное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хранилище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/>
              <a:t>превосходит</a:t>
            </a:r>
            <a:r>
              <a:rPr lang="en-US" dirty="0"/>
              <a:t> NAS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больших</a:t>
            </a:r>
            <a:r>
              <a:rPr lang="en-US" dirty="0"/>
              <a:t> </a:t>
            </a:r>
            <a:r>
              <a:rPr lang="en-US" dirty="0" err="1"/>
              <a:t>объемов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98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err="1">
                <a:solidFill>
                  <a:srgbClr val="0F1115"/>
                </a:solidFill>
              </a:rPr>
              <a:t>Что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такое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объектное</a:t>
            </a:r>
            <a:r>
              <a:rPr lang="en-US" b="1">
                <a:solidFill>
                  <a:srgbClr val="0F1115"/>
                </a:solidFill>
              </a:rPr>
              <a:t> хранилище?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Объектное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хранилище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упрощает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управление</a:t>
            </a:r>
            <a:r>
              <a:rPr lang="en-US" dirty="0">
                <a:solidFill>
                  <a:srgbClr val="0F1115"/>
                </a:solidFill>
              </a:rPr>
              <a:t> и </a:t>
            </a:r>
            <a:r>
              <a:rPr lang="en-US" dirty="0" err="1">
                <a:solidFill>
                  <a:srgbClr val="0F1115"/>
                </a:solidFill>
              </a:rPr>
              <a:t>снижает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затраты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устраняя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иерархии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неограниченного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облачного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хранения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неструктурированных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данных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Структура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объекта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Идентификатор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объекта</a:t>
            </a:r>
            <a:r>
              <a:rPr lang="en-US" b="1" dirty="0">
                <a:solidFill>
                  <a:srgbClr val="0F1115"/>
                </a:solidFill>
              </a:rPr>
              <a:t> (OID).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Данные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Фактическое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содержимое</a:t>
            </a:r>
            <a:r>
              <a:rPr lang="en-US" dirty="0">
                <a:solidFill>
                  <a:srgbClr val="0F1115"/>
                </a:solidFill>
              </a:rPr>
              <a:t> (</a:t>
            </a:r>
            <a:r>
              <a:rPr lang="en-US" dirty="0" err="1">
                <a:solidFill>
                  <a:srgbClr val="0F1115"/>
                </a:solidFill>
              </a:rPr>
              <a:t>текст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изображение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видео</a:t>
            </a:r>
            <a:r>
              <a:rPr lang="en-US" dirty="0">
                <a:solidFill>
                  <a:srgbClr val="0F1115"/>
                </a:solidFill>
              </a:rPr>
              <a:t>).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Метаданные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endParaRPr lang="en-US" dirty="0"/>
          </a:p>
          <a:p>
            <a:pPr marL="1085850" lvl="2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Системные</a:t>
            </a:r>
            <a:r>
              <a:rPr lang="en-US" dirty="0">
                <a:solidFill>
                  <a:srgbClr val="0F1115"/>
                </a:solidFill>
              </a:rPr>
              <a:t>: </a:t>
            </a:r>
            <a:r>
              <a:rPr lang="en-US" dirty="0" err="1">
                <a:solidFill>
                  <a:srgbClr val="0F1115"/>
                </a:solidFill>
              </a:rPr>
              <a:t>атрибуты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объекта</a:t>
            </a:r>
            <a:r>
              <a:rPr lang="en-US" dirty="0">
                <a:solidFill>
                  <a:srgbClr val="0F1115"/>
                </a:solidFill>
              </a:rPr>
              <a:t> (</a:t>
            </a:r>
            <a:r>
              <a:rPr lang="en-US" dirty="0" err="1">
                <a:solidFill>
                  <a:srgbClr val="0F1115"/>
                </a:solidFill>
              </a:rPr>
              <a:t>размер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права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доступа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время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создания</a:t>
            </a:r>
            <a:r>
              <a:rPr lang="en-US" dirty="0">
                <a:solidFill>
                  <a:srgbClr val="0F1115"/>
                </a:solidFill>
              </a:rPr>
              <a:t>).</a:t>
            </a:r>
            <a:endParaRPr lang="en-US" dirty="0"/>
          </a:p>
          <a:p>
            <a:pPr marL="1085850" lvl="2" indent="-171450">
              <a:buFont typeface="Arial"/>
              <a:buChar char="•"/>
            </a:pPr>
            <a:r>
              <a:rPr lang="en-US" dirty="0" err="1">
                <a:solidFill>
                  <a:srgbClr val="0F1115"/>
                </a:solidFill>
              </a:rPr>
              <a:t>Пользовательские</a:t>
            </a:r>
            <a:r>
              <a:rPr lang="en-US" dirty="0">
                <a:solidFill>
                  <a:srgbClr val="0F1115"/>
                </a:solidFill>
              </a:rPr>
              <a:t>: </a:t>
            </a:r>
            <a:r>
              <a:rPr lang="en-US" dirty="0" err="1">
                <a:solidFill>
                  <a:srgbClr val="0F1115"/>
                </a:solidFill>
              </a:rPr>
              <a:t>дополнительная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информация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определяемая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приложением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US" b="1" dirty="0">
              <a:solidFill>
                <a:srgbClr val="0F1115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Организация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Данные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хранятся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как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объекты</a:t>
            </a:r>
            <a:r>
              <a:rPr lang="en-US" dirty="0">
                <a:solidFill>
                  <a:srgbClr val="0F1115"/>
                </a:solidFill>
              </a:rPr>
              <a:t> в "</a:t>
            </a:r>
            <a:r>
              <a:rPr lang="en-US" dirty="0" err="1">
                <a:solidFill>
                  <a:srgbClr val="0F1115"/>
                </a:solidFill>
              </a:rPr>
              <a:t>контейнерах</a:t>
            </a:r>
            <a:r>
              <a:rPr lang="en-US" dirty="0">
                <a:solidFill>
                  <a:srgbClr val="0F1115"/>
                </a:solidFill>
              </a:rPr>
              <a:t>" (buckets) в </a:t>
            </a:r>
            <a:r>
              <a:rPr lang="en-US" dirty="0" err="1">
                <a:solidFill>
                  <a:srgbClr val="0F1115"/>
                </a:solidFill>
              </a:rPr>
              <a:t>плоском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адресном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пространстве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что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обеспечивает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простое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масштабирование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err="1"/>
              <a:t>Что</a:t>
            </a:r>
            <a:r>
              <a:rPr lang="en-US" dirty="0"/>
              <a:t> </a:t>
            </a:r>
            <a:r>
              <a:rPr lang="en-US" err="1"/>
              <a:t>такое</a:t>
            </a:r>
            <a:r>
              <a:rPr lang="en-US" dirty="0"/>
              <a:t> </a:t>
            </a:r>
            <a:r>
              <a:rPr lang="en-US" err="1"/>
              <a:t>объектное</a:t>
            </a:r>
            <a:r>
              <a:rPr lang="en-US" dirty="0"/>
              <a:t> </a:t>
            </a:r>
            <a:r>
              <a:rPr lang="en-US" err="1"/>
              <a:t>хранилище</a:t>
            </a:r>
            <a:r>
              <a:rPr lang="en-US" dirty="0"/>
              <a:t>?</a:t>
            </a:r>
            <a:endParaRPr lang="ru-RU"/>
          </a:p>
          <a:p>
            <a:endParaRPr lang="en-US" dirty="0"/>
          </a:p>
          <a:p>
            <a:r>
              <a:rPr lang="en-US" err="1"/>
              <a:t>Объектное</a:t>
            </a:r>
            <a:r>
              <a:rPr lang="en-US" dirty="0"/>
              <a:t> </a:t>
            </a:r>
            <a:r>
              <a:rPr lang="en-US" err="1"/>
              <a:t>хранилище</a:t>
            </a:r>
            <a:r>
              <a:rPr lang="en-US" dirty="0"/>
              <a:t> </a:t>
            </a:r>
            <a:r>
              <a:rPr lang="en-US" err="1"/>
              <a:t>упрощает</a:t>
            </a:r>
            <a:r>
              <a:rPr lang="en-US" dirty="0"/>
              <a:t> </a:t>
            </a:r>
            <a:r>
              <a:rPr lang="en-US" err="1"/>
              <a:t>управление</a:t>
            </a:r>
            <a:r>
              <a:rPr lang="en-US" dirty="0"/>
              <a:t> и </a:t>
            </a:r>
            <a:r>
              <a:rPr lang="en-US" err="1"/>
              <a:t>снижает</a:t>
            </a:r>
            <a:r>
              <a:rPr lang="en-US" dirty="0"/>
              <a:t> </a:t>
            </a:r>
            <a:r>
              <a:rPr lang="en-US" err="1"/>
              <a:t>затраты</a:t>
            </a:r>
            <a:r>
              <a:rPr lang="en-US" dirty="0"/>
              <a:t>, </a:t>
            </a:r>
            <a:r>
              <a:rPr lang="en-US" err="1"/>
              <a:t>устраняя</a:t>
            </a:r>
            <a:r>
              <a:rPr lang="en-US" dirty="0"/>
              <a:t> </a:t>
            </a:r>
            <a:r>
              <a:rPr lang="en-US" err="1"/>
              <a:t>иерархии</a:t>
            </a:r>
            <a:r>
              <a:rPr lang="en-US" dirty="0"/>
              <a:t> </a:t>
            </a:r>
            <a:r>
              <a:rPr lang="en-US" err="1"/>
              <a:t>для</a:t>
            </a:r>
            <a:r>
              <a:rPr lang="en-US" dirty="0"/>
              <a:t> </a:t>
            </a:r>
            <a:r>
              <a:rPr lang="en-US" err="1"/>
              <a:t>неограниченного</a:t>
            </a:r>
            <a:r>
              <a:rPr lang="en-US" dirty="0"/>
              <a:t> </a:t>
            </a:r>
            <a:r>
              <a:rPr lang="en-US" err="1"/>
              <a:t>облачного</a:t>
            </a:r>
            <a:r>
              <a:rPr lang="en-US" dirty="0"/>
              <a:t> </a:t>
            </a:r>
            <a:r>
              <a:rPr lang="en-US" err="1"/>
              <a:t>хранения</a:t>
            </a:r>
            <a:r>
              <a:rPr lang="en-US" dirty="0"/>
              <a:t> </a:t>
            </a:r>
            <a:r>
              <a:rPr lang="en-US" err="1"/>
              <a:t>неструктурированных</a:t>
            </a:r>
            <a:r>
              <a:rPr lang="en-US" dirty="0"/>
              <a:t> </a:t>
            </a:r>
            <a:r>
              <a:rPr lang="en-US" err="1"/>
              <a:t>данных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хранятся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объекты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Данные</a:t>
            </a:r>
            <a:r>
              <a:rPr lang="en-US" dirty="0"/>
              <a:t> </a:t>
            </a:r>
            <a:r>
              <a:rPr lang="en-US" dirty="0" err="1"/>
              <a:t>содержатся</a:t>
            </a:r>
            <a:r>
              <a:rPr lang="en-US" dirty="0"/>
              <a:t> в </a:t>
            </a:r>
            <a:r>
              <a:rPr lang="en-US" dirty="0" err="1"/>
              <a:t>плоском</a:t>
            </a:r>
            <a:r>
              <a:rPr lang="en-US" dirty="0"/>
              <a:t> </a:t>
            </a:r>
            <a:r>
              <a:rPr lang="en-US" dirty="0" err="1"/>
              <a:t>адресном</a:t>
            </a:r>
            <a:endParaRPr lang="en-US" dirty="0"/>
          </a:p>
          <a:p>
            <a:r>
              <a:rPr lang="en-US" dirty="0" err="1"/>
              <a:t>Пространстве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• Bucket/Object</a:t>
            </a:r>
          </a:p>
          <a:p>
            <a:endParaRPr lang="en-US" dirty="0"/>
          </a:p>
          <a:p>
            <a:r>
              <a:rPr lang="en-US" dirty="0"/>
              <a:t>• Легкая </a:t>
            </a:r>
            <a:r>
              <a:rPr lang="en-US" dirty="0" err="1"/>
              <a:t>масштабируемость</a:t>
            </a:r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solidFill>
                  <a:srgbClr val="0F1115"/>
                </a:solidFill>
              </a:rPr>
              <a:t>Объекты</a:t>
            </a:r>
            <a:r>
              <a:rPr lang="en-US" b="1">
                <a:solidFill>
                  <a:srgbClr val="0F1115"/>
                </a:solidFill>
              </a:rPr>
              <a:t> с </a:t>
            </a:r>
            <a:r>
              <a:rPr lang="en-US" b="1" err="1">
                <a:solidFill>
                  <a:srgbClr val="0F1115"/>
                </a:solidFill>
              </a:rPr>
              <a:t>данными</a:t>
            </a:r>
            <a:r>
              <a:rPr lang="en-US" b="1">
                <a:solidFill>
                  <a:srgbClr val="0F1115"/>
                </a:solidFill>
              </a:rPr>
              <a:t> и метаданными</a:t>
            </a:r>
            <a:endParaRPr lang="ru-RU"/>
          </a:p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Пример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объекта</a:t>
            </a:r>
            <a:r>
              <a:rPr lang="en-US" dirty="0">
                <a:solidFill>
                  <a:srgbClr val="0F1115"/>
                </a:solidFill>
              </a:rPr>
              <a:t> — </a:t>
            </a:r>
            <a:r>
              <a:rPr lang="en-US" dirty="0" err="1">
                <a:solidFill>
                  <a:srgbClr val="0F1115"/>
                </a:solidFill>
              </a:rPr>
              <a:t>рентгеновский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снимок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pPr marL="285750" lvl="1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Данные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Файл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изображения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pPr marL="285750" lvl="1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Системные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метаданные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Имя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файла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дата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создания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изменения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pPr marL="285750" lvl="1" indent="-2857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Пользовательские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метаданные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Имя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пациента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категория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снимка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срок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хранения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врач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результат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ru-RU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83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>
                <a:solidFill>
                  <a:srgbClr val="0F1115"/>
                </a:solidFill>
              </a:rPr>
              <a:t>История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объектного</a:t>
            </a:r>
            <a:r>
              <a:rPr lang="en-US" b="1">
                <a:solidFill>
                  <a:srgbClr val="0F1115"/>
                </a:solidFill>
              </a:rPr>
              <a:t> </a:t>
            </a:r>
            <a:r>
              <a:rPr lang="en-US" b="1" err="1">
                <a:solidFill>
                  <a:srgbClr val="0F1115"/>
                </a:solidFill>
              </a:rPr>
              <a:t>хранилища</a:t>
            </a:r>
            <a:endParaRPr lang="ru-RU" err="1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Краткая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хронология</a:t>
            </a:r>
            <a:r>
              <a:rPr lang="en-US" dirty="0">
                <a:solidFill>
                  <a:srgbClr val="0F1115"/>
                </a:solidFill>
              </a:rPr>
              <a:t>: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>
                <a:solidFill>
                  <a:srgbClr val="0F1115"/>
                </a:solidFill>
              </a:rPr>
              <a:t>1990-е: </a:t>
            </a:r>
            <a:r>
              <a:rPr lang="en-US" dirty="0" err="1">
                <a:solidFill>
                  <a:srgbClr val="0F1115"/>
                </a:solidFill>
              </a:rPr>
              <a:t>Исследовательские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проекты</a:t>
            </a:r>
            <a:r>
              <a:rPr lang="en-US" dirty="0">
                <a:solidFill>
                  <a:srgbClr val="0F1115"/>
                </a:solidFill>
              </a:rPr>
              <a:t> в </a:t>
            </a:r>
            <a:r>
              <a:rPr lang="en-US" dirty="0" err="1">
                <a:solidFill>
                  <a:srgbClr val="0F1115"/>
                </a:solidFill>
              </a:rPr>
              <a:t>университетах</a:t>
            </a:r>
            <a:r>
              <a:rPr lang="en-US" dirty="0">
                <a:solidFill>
                  <a:srgbClr val="0F1115"/>
                </a:solidFill>
              </a:rPr>
              <a:t> (Carnegie Mellon, UC Berkeley).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>
                <a:solidFill>
                  <a:srgbClr val="0F1115"/>
                </a:solidFill>
              </a:rPr>
              <a:t>2006: Amazon S3 — </a:t>
            </a:r>
            <a:r>
              <a:rPr lang="en-US" dirty="0" err="1">
                <a:solidFill>
                  <a:srgbClr val="0F1115"/>
                </a:solidFill>
              </a:rPr>
              <a:t>стандарт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де-факто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для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облачных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услуг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>
                <a:solidFill>
                  <a:srgbClr val="0F1115"/>
                </a:solidFill>
              </a:rPr>
              <a:t>2008-2010: EMC Atmos, HDS HCP, NetApp </a:t>
            </a:r>
            <a:r>
              <a:rPr lang="en-US" dirty="0" err="1">
                <a:solidFill>
                  <a:srgbClr val="0F1115"/>
                </a:solidFill>
              </a:rPr>
              <a:t>StorageGRID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>
                <a:solidFill>
                  <a:srgbClr val="0F1115"/>
                </a:solidFill>
              </a:rPr>
              <a:t>2012-2016: </a:t>
            </a:r>
            <a:r>
              <a:rPr lang="en-US" dirty="0" err="1">
                <a:solidFill>
                  <a:srgbClr val="0F1115"/>
                </a:solidFill>
              </a:rPr>
              <a:t>Появление</a:t>
            </a:r>
            <a:r>
              <a:rPr lang="en-US" dirty="0">
                <a:solidFill>
                  <a:srgbClr val="0F1115"/>
                </a:solidFill>
              </a:rPr>
              <a:t> Ceph, IBM COS.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dirty="0">
                <a:solidFill>
                  <a:srgbClr val="0F1115"/>
                </a:solidFill>
              </a:rPr>
              <a:t>2015-2021: Huawei </a:t>
            </a:r>
            <a:r>
              <a:rPr lang="en-US" dirty="0" err="1">
                <a:solidFill>
                  <a:srgbClr val="0F1115"/>
                </a:solidFill>
              </a:rPr>
              <a:t>представляет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продукты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поддерживающие</a:t>
            </a:r>
            <a:r>
              <a:rPr lang="en-US" dirty="0">
                <a:solidFill>
                  <a:srgbClr val="0F1115"/>
                </a:solidFill>
              </a:rPr>
              <a:t> S3: </a:t>
            </a:r>
            <a:r>
              <a:rPr lang="en-US" dirty="0" err="1">
                <a:solidFill>
                  <a:srgbClr val="0F1115"/>
                </a:solidFill>
              </a:rPr>
              <a:t>FusionStorage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OceanStor</a:t>
            </a:r>
            <a:r>
              <a:rPr lang="en-US" dirty="0">
                <a:solidFill>
                  <a:srgbClr val="0F1115"/>
                </a:solidFill>
              </a:rPr>
              <a:t> 9000, и </a:t>
            </a:r>
            <a:r>
              <a:rPr lang="en-US" dirty="0" err="1">
                <a:solidFill>
                  <a:srgbClr val="0F1115"/>
                </a:solidFill>
              </a:rPr>
              <a:t>следующее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поколение</a:t>
            </a:r>
            <a:r>
              <a:rPr lang="en-US" dirty="0">
                <a:solidFill>
                  <a:srgbClr val="0F1115"/>
                </a:solidFill>
              </a:rPr>
              <a:t> — </a:t>
            </a:r>
            <a:r>
              <a:rPr lang="en-US" dirty="0" err="1">
                <a:solidFill>
                  <a:srgbClr val="0F1115"/>
                </a:solidFill>
              </a:rPr>
              <a:t>OceanStor</a:t>
            </a:r>
            <a:r>
              <a:rPr lang="en-US" dirty="0">
                <a:solidFill>
                  <a:srgbClr val="0F1115"/>
                </a:solidFill>
              </a:rPr>
              <a:t> Pacific с </a:t>
            </a:r>
            <a:r>
              <a:rPr lang="en-US" dirty="0" err="1">
                <a:solidFill>
                  <a:srgbClr val="0F1115"/>
                </a:solidFill>
              </a:rPr>
              <a:t>бесшовной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интеграцией</a:t>
            </a:r>
            <a:r>
              <a:rPr lang="en-US" dirty="0">
                <a:solidFill>
                  <a:srgbClr val="0F1115"/>
                </a:solidFill>
              </a:rPr>
              <a:t> NAS и HDFS.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1996 - </a:t>
            </a:r>
            <a:r>
              <a:rPr lang="en-US" dirty="0" err="1"/>
              <a:t>Университет</a:t>
            </a:r>
            <a:r>
              <a:rPr lang="en-US" dirty="0"/>
              <a:t> </a:t>
            </a:r>
            <a:r>
              <a:rPr lang="en-US" dirty="0" err="1"/>
              <a:t>Карнеги-Меллона</a:t>
            </a:r>
            <a:r>
              <a:rPr lang="en-US" dirty="0"/>
              <a:t> (США) </a:t>
            </a:r>
            <a:r>
              <a:rPr lang="en-US" dirty="0" err="1"/>
              <a:t>предложил</a:t>
            </a:r>
            <a:r>
              <a:rPr lang="en-US" dirty="0"/>
              <a:t> </a:t>
            </a:r>
            <a:r>
              <a:rPr lang="en-US" dirty="0" err="1"/>
              <a:t>хранение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в </a:t>
            </a:r>
            <a:r>
              <a:rPr lang="en-US" dirty="0" err="1"/>
              <a:t>качестве</a:t>
            </a:r>
            <a:r>
              <a:rPr lang="en-US" dirty="0"/>
              <a:t> </a:t>
            </a:r>
            <a:r>
              <a:rPr lang="en-US" dirty="0" err="1"/>
              <a:t>исследовательского</a:t>
            </a:r>
            <a:r>
              <a:rPr lang="en-US" dirty="0"/>
              <a:t> </a:t>
            </a:r>
            <a:r>
              <a:rPr lang="en-US" dirty="0" err="1"/>
              <a:t>проекта</a:t>
            </a:r>
            <a:r>
              <a:rPr lang="en-US" dirty="0"/>
              <a:t>. </a:t>
            </a:r>
            <a:r>
              <a:rPr lang="en-US" dirty="0" err="1"/>
              <a:t>Калифорнийский</a:t>
            </a:r>
            <a:r>
              <a:rPr lang="en-US" dirty="0"/>
              <a:t> </a:t>
            </a:r>
            <a:r>
              <a:rPr lang="en-US" dirty="0" err="1"/>
              <a:t>университет</a:t>
            </a:r>
            <a:r>
              <a:rPr lang="en-US" dirty="0"/>
              <a:t> </a:t>
            </a:r>
            <a:r>
              <a:rPr lang="en-US" dirty="0" err="1"/>
              <a:t>Беркли</a:t>
            </a:r>
            <a:r>
              <a:rPr lang="en-US" dirty="0"/>
              <a:t> </a:t>
            </a:r>
            <a:r>
              <a:rPr lang="en-US" dirty="0" err="1"/>
              <a:t>затем</a:t>
            </a:r>
            <a:r>
              <a:rPr lang="en-US" dirty="0"/>
              <a:t> </a:t>
            </a:r>
            <a:r>
              <a:rPr lang="en-US" dirty="0" err="1"/>
              <a:t>запустил</a:t>
            </a:r>
            <a:r>
              <a:rPr lang="en-US" dirty="0"/>
              <a:t> </a:t>
            </a:r>
            <a:r>
              <a:rPr lang="en-US" dirty="0" err="1"/>
              <a:t>похожую</a:t>
            </a:r>
            <a:r>
              <a:rPr lang="en-US" dirty="0"/>
              <a:t> </a:t>
            </a:r>
            <a:r>
              <a:rPr lang="en-US" dirty="0" err="1"/>
              <a:t>программу</a:t>
            </a:r>
            <a:r>
              <a:rPr lang="en-US" dirty="0"/>
              <a:t>.</a:t>
            </a:r>
            <a:endParaRPr lang="en-US"/>
          </a:p>
          <a:p>
            <a:endParaRPr lang="en-US" dirty="0"/>
          </a:p>
          <a:p>
            <a:r>
              <a:rPr lang="en-US" dirty="0"/>
              <a:t>2002 - EMC </a:t>
            </a:r>
            <a:r>
              <a:rPr lang="en-US" dirty="0" err="1"/>
              <a:t>запустила</a:t>
            </a:r>
            <a:r>
              <a:rPr lang="en-US" dirty="0"/>
              <a:t> </a:t>
            </a:r>
            <a:r>
              <a:rPr lang="en-US" dirty="0" err="1"/>
              <a:t>хранение</a:t>
            </a:r>
            <a:r>
              <a:rPr lang="en-US" dirty="0"/>
              <a:t> </a:t>
            </a:r>
            <a:r>
              <a:rPr lang="en-US" dirty="0" err="1"/>
              <a:t>контентно-адресуемых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(CAS)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управления</a:t>
            </a:r>
            <a:r>
              <a:rPr lang="en-US" dirty="0"/>
              <a:t> </a:t>
            </a:r>
            <a:r>
              <a:rPr lang="en-US" dirty="0" err="1"/>
              <a:t>массовыми</a:t>
            </a:r>
            <a:r>
              <a:rPr lang="en-US" dirty="0"/>
              <a:t> </a:t>
            </a:r>
            <a:r>
              <a:rPr lang="en-US" dirty="0" err="1"/>
              <a:t>данными</a:t>
            </a:r>
            <a:r>
              <a:rPr lang="en-US" dirty="0"/>
              <a:t> и Centera (</a:t>
            </a:r>
            <a:r>
              <a:rPr lang="en-US" dirty="0" err="1"/>
              <a:t>продукт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основе</a:t>
            </a:r>
            <a:r>
              <a:rPr lang="en-US" dirty="0"/>
              <a:t> CAS)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архивирования</a:t>
            </a:r>
            <a:endParaRPr lang="en-US" dirty="0"/>
          </a:p>
          <a:p>
            <a:endParaRPr lang="en-US" dirty="0"/>
          </a:p>
          <a:p>
            <a:r>
              <a:rPr lang="en-US" dirty="0"/>
              <a:t>2006 - Amazon </a:t>
            </a:r>
            <a:r>
              <a:rPr lang="en-US" dirty="0" err="1"/>
              <a:t>выпустила</a:t>
            </a:r>
            <a:r>
              <a:rPr lang="en-US" dirty="0"/>
              <a:t> </a:t>
            </a:r>
            <a:r>
              <a:rPr lang="en-US" dirty="0" err="1"/>
              <a:t>объектное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 AWS (S3), </a:t>
            </a:r>
            <a:r>
              <a:rPr lang="en-US" dirty="0" err="1"/>
              <a:t>которое</a:t>
            </a:r>
            <a:r>
              <a:rPr lang="en-US" dirty="0"/>
              <a:t> </a:t>
            </a:r>
            <a:r>
              <a:rPr lang="en-US" dirty="0" err="1"/>
              <a:t>официально</a:t>
            </a:r>
            <a:r>
              <a:rPr lang="en-US" dirty="0"/>
              <a:t> </a:t>
            </a:r>
            <a:r>
              <a:rPr lang="en-US" dirty="0" err="1"/>
              <a:t>представило</a:t>
            </a:r>
            <a:r>
              <a:rPr lang="en-US" dirty="0"/>
              <a:t> </a:t>
            </a:r>
            <a:r>
              <a:rPr lang="en-US" dirty="0" err="1"/>
              <a:t>объектное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облачную</a:t>
            </a:r>
            <a:r>
              <a:rPr lang="en-US" dirty="0"/>
              <a:t> </a:t>
            </a:r>
            <a:r>
              <a:rPr lang="en-US" dirty="0" err="1"/>
              <a:t>службу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и </a:t>
            </a:r>
            <a:r>
              <a:rPr lang="en-US" dirty="0" err="1"/>
              <a:t>ввело</a:t>
            </a:r>
            <a:r>
              <a:rPr lang="en-US" dirty="0"/>
              <a:t> </a:t>
            </a:r>
            <a:r>
              <a:rPr lang="en-US" dirty="0" err="1"/>
              <a:t>его</a:t>
            </a:r>
            <a:r>
              <a:rPr lang="en-US" dirty="0"/>
              <a:t> в </a:t>
            </a:r>
            <a:r>
              <a:rPr lang="en-US" dirty="0" err="1"/>
              <a:t>область</a:t>
            </a:r>
            <a:r>
              <a:rPr lang="en-US" dirty="0"/>
              <a:t> </a:t>
            </a:r>
            <a:r>
              <a:rPr lang="en-US" dirty="0" err="1"/>
              <a:t>облачных</a:t>
            </a:r>
            <a:r>
              <a:rPr lang="en-US" dirty="0"/>
              <a:t> </a:t>
            </a:r>
            <a:r>
              <a:rPr lang="en-US" dirty="0" err="1"/>
              <a:t>вычислений</a:t>
            </a:r>
            <a:r>
              <a:rPr lang="en-US" dirty="0"/>
              <a:t>, </a:t>
            </a:r>
            <a:r>
              <a:rPr lang="en-US" dirty="0" err="1"/>
              <a:t>установив</a:t>
            </a:r>
            <a:r>
              <a:rPr lang="en-US" dirty="0"/>
              <a:t> </a:t>
            </a:r>
            <a:r>
              <a:rPr lang="en-US" dirty="0" err="1"/>
              <a:t>отраслевой</a:t>
            </a:r>
            <a:r>
              <a:rPr lang="en-US" dirty="0"/>
              <a:t> </a:t>
            </a:r>
            <a:r>
              <a:rPr lang="en-US" dirty="0" err="1"/>
              <a:t>стандарт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доступа</a:t>
            </a:r>
            <a:r>
              <a:rPr lang="en-US" dirty="0"/>
              <a:t> к </a:t>
            </a:r>
            <a:r>
              <a:rPr lang="en-US" dirty="0" err="1"/>
              <a:t>хранилищу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Интернет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2007 - HDS </a:t>
            </a:r>
            <a:r>
              <a:rPr lang="en-US" dirty="0" err="1"/>
              <a:t>приобрела</a:t>
            </a:r>
            <a:r>
              <a:rPr lang="en-US" dirty="0"/>
              <a:t> </a:t>
            </a:r>
            <a:r>
              <a:rPr lang="en-US" dirty="0" err="1"/>
              <a:t>программное</a:t>
            </a:r>
            <a:r>
              <a:rPr lang="en-US" dirty="0"/>
              <a:t> </a:t>
            </a:r>
            <a:r>
              <a:rPr lang="en-US" dirty="0" err="1"/>
              <a:t>обеспечение</a:t>
            </a:r>
            <a:r>
              <a:rPr lang="en-US" dirty="0"/>
              <a:t> </a:t>
            </a:r>
            <a:r>
              <a:rPr lang="en-US" dirty="0" err="1"/>
              <a:t>ArC</a:t>
            </a:r>
            <a:r>
              <a:rPr lang="en-US" dirty="0"/>
              <a:t> у </a:t>
            </a:r>
            <a:r>
              <a:rPr lang="en-US" dirty="0" err="1"/>
              <a:t>Archivas</a:t>
            </a:r>
            <a:r>
              <a:rPr lang="en-US" dirty="0"/>
              <a:t> и </a:t>
            </a:r>
            <a:r>
              <a:rPr lang="en-US" dirty="0" err="1"/>
              <a:t>переименовала</a:t>
            </a:r>
            <a:r>
              <a:rPr lang="en-US" dirty="0"/>
              <a:t> </a:t>
            </a:r>
            <a:r>
              <a:rPr lang="en-US" dirty="0" err="1"/>
              <a:t>его</a:t>
            </a:r>
            <a:r>
              <a:rPr lang="en-US" dirty="0"/>
              <a:t> в </a:t>
            </a:r>
            <a:r>
              <a:rPr lang="en-US" dirty="0" err="1"/>
              <a:t>хранилище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HCP в 2009 </a:t>
            </a:r>
            <a:r>
              <a:rPr lang="en-US" dirty="0" err="1"/>
              <a:t>году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2008 - EMC </a:t>
            </a:r>
            <a:r>
              <a:rPr lang="en-US" dirty="0" err="1"/>
              <a:t>выпустила</a:t>
            </a:r>
            <a:r>
              <a:rPr lang="en-US" dirty="0"/>
              <a:t> Atmos S3, </a:t>
            </a:r>
            <a:r>
              <a:rPr lang="en-US" dirty="0" err="1"/>
              <a:t>который</a:t>
            </a:r>
            <a:r>
              <a:rPr lang="en-US" dirty="0"/>
              <a:t> в </a:t>
            </a:r>
            <a:r>
              <a:rPr lang="en-US" dirty="0" err="1"/>
              <a:t>основном</a:t>
            </a:r>
            <a:r>
              <a:rPr lang="en-US" dirty="0"/>
              <a:t> </a:t>
            </a:r>
            <a:r>
              <a:rPr lang="en-US" dirty="0" err="1"/>
              <a:t>используется</a:t>
            </a:r>
            <a:r>
              <a:rPr lang="en-US" dirty="0"/>
              <a:t> в </a:t>
            </a:r>
            <a:r>
              <a:rPr lang="en-US" dirty="0" err="1"/>
              <a:t>облачных</a:t>
            </a:r>
            <a:r>
              <a:rPr lang="en-US" dirty="0"/>
              <a:t> </a:t>
            </a:r>
            <a:r>
              <a:rPr lang="en-US" dirty="0" err="1"/>
              <a:t>сервисах</a:t>
            </a:r>
            <a:r>
              <a:rPr lang="en-US" dirty="0"/>
              <a:t> и </a:t>
            </a:r>
            <a:r>
              <a:rPr lang="en-US" dirty="0" err="1"/>
              <a:t>сценариях</a:t>
            </a:r>
            <a:r>
              <a:rPr lang="en-US" dirty="0"/>
              <a:t> </a:t>
            </a:r>
            <a:r>
              <a:rPr lang="en-US" dirty="0" err="1"/>
              <a:t>резервного</a:t>
            </a:r>
            <a:r>
              <a:rPr lang="en-US" dirty="0"/>
              <a:t> </a:t>
            </a:r>
            <a:r>
              <a:rPr lang="en-US" dirty="0" err="1"/>
              <a:t>копирования</a:t>
            </a:r>
            <a:r>
              <a:rPr lang="en-US" dirty="0"/>
              <a:t>/</a:t>
            </a:r>
            <a:r>
              <a:rPr lang="en-US" dirty="0" err="1"/>
              <a:t>архивирования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2010 - NetApp </a:t>
            </a:r>
            <a:r>
              <a:rPr lang="en-US" dirty="0" err="1"/>
              <a:t>приобрела</a:t>
            </a:r>
            <a:r>
              <a:rPr lang="en-US" dirty="0"/>
              <a:t> </a:t>
            </a:r>
            <a:r>
              <a:rPr lang="en-US" dirty="0" err="1"/>
              <a:t>Bycast</a:t>
            </a:r>
            <a:r>
              <a:rPr lang="en-US" dirty="0"/>
              <a:t> (</a:t>
            </a:r>
            <a:r>
              <a:rPr lang="en-US" dirty="0" err="1"/>
              <a:t>стартап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хранению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) и </a:t>
            </a:r>
            <a:r>
              <a:rPr lang="en-US" dirty="0" err="1"/>
              <a:t>переименовала</a:t>
            </a:r>
            <a:r>
              <a:rPr lang="en-US" dirty="0"/>
              <a:t> </a:t>
            </a:r>
            <a:r>
              <a:rPr lang="en-US" dirty="0" err="1"/>
              <a:t>его</a:t>
            </a:r>
            <a:r>
              <a:rPr lang="en-US" dirty="0"/>
              <a:t> в </a:t>
            </a:r>
            <a:r>
              <a:rPr lang="en-US" dirty="0" err="1"/>
              <a:t>StorageGRID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2012 - Huawei </a:t>
            </a:r>
            <a:r>
              <a:rPr lang="en-US" dirty="0" err="1"/>
              <a:t>запустила</a:t>
            </a:r>
            <a:r>
              <a:rPr lang="en-US" dirty="0"/>
              <a:t> </a:t>
            </a:r>
            <a:r>
              <a:rPr lang="en-US" dirty="0" err="1"/>
              <a:t>свое</a:t>
            </a:r>
            <a:r>
              <a:rPr lang="en-US" dirty="0"/>
              <a:t> </a:t>
            </a:r>
            <a:r>
              <a:rPr lang="en-US" dirty="0" err="1"/>
              <a:t>первое</a:t>
            </a:r>
            <a:r>
              <a:rPr lang="en-US" dirty="0"/>
              <a:t> </a:t>
            </a:r>
            <a:r>
              <a:rPr lang="en-US" dirty="0" err="1"/>
              <a:t>собственно</a:t>
            </a:r>
            <a:r>
              <a:rPr lang="en-US" dirty="0"/>
              <a:t> </a:t>
            </a:r>
            <a:r>
              <a:rPr lang="en-US" dirty="0" err="1"/>
              <a:t>разработанное</a:t>
            </a:r>
            <a:r>
              <a:rPr lang="en-US" dirty="0"/>
              <a:t> </a:t>
            </a:r>
            <a:r>
              <a:rPr lang="en-US" dirty="0" err="1"/>
              <a:t>решение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— </a:t>
            </a:r>
            <a:r>
              <a:rPr lang="en-US" dirty="0" err="1"/>
              <a:t>OceanStor</a:t>
            </a:r>
            <a:r>
              <a:rPr lang="en-US" dirty="0"/>
              <a:t> UDS — </a:t>
            </a:r>
            <a:r>
              <a:rPr lang="en-US" dirty="0" err="1"/>
              <a:t>поддерживающее</a:t>
            </a:r>
            <a:r>
              <a:rPr lang="en-US" dirty="0"/>
              <a:t> </a:t>
            </a:r>
            <a:r>
              <a:rPr lang="en-US" dirty="0" err="1"/>
              <a:t>масштабируемость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уровне</a:t>
            </a:r>
            <a:r>
              <a:rPr lang="en-US" dirty="0"/>
              <a:t> EB (Enterprise Business) </a:t>
            </a:r>
          </a:p>
          <a:p>
            <a:endParaRPr lang="en-US" dirty="0"/>
          </a:p>
          <a:p>
            <a:r>
              <a:rPr lang="en-US" dirty="0"/>
              <a:t>2013 - </a:t>
            </a:r>
            <a:r>
              <a:rPr lang="en-US" dirty="0" err="1"/>
              <a:t>Inktank</a:t>
            </a:r>
            <a:r>
              <a:rPr lang="en-US" dirty="0"/>
              <a:t> </a:t>
            </a:r>
            <a:r>
              <a:rPr lang="en-US" dirty="0" err="1"/>
              <a:t>выпустила</a:t>
            </a:r>
            <a:r>
              <a:rPr lang="en-US" dirty="0"/>
              <a:t> Ceph </a:t>
            </a:r>
            <a:r>
              <a:rPr lang="en-US" dirty="0" err="1"/>
              <a:t>корпоративную</a:t>
            </a:r>
            <a:r>
              <a:rPr lang="en-US" dirty="0"/>
              <a:t> </a:t>
            </a:r>
            <a:r>
              <a:rPr lang="en-US" dirty="0" err="1"/>
              <a:t>версию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2014 - EMC </a:t>
            </a:r>
            <a:r>
              <a:rPr lang="en-US" err="1"/>
              <a:t>выпустила</a:t>
            </a:r>
            <a:r>
              <a:rPr lang="en-US" dirty="0"/>
              <a:t> ECS, </a:t>
            </a:r>
            <a:r>
              <a:rPr lang="en-US" err="1"/>
              <a:t>поддерживающий</a:t>
            </a:r>
            <a:r>
              <a:rPr lang="en-US" dirty="0"/>
              <a:t> S3 и Swift, </a:t>
            </a:r>
            <a:r>
              <a:rPr lang="en-US" err="1"/>
              <a:t>который</a:t>
            </a:r>
            <a:r>
              <a:rPr lang="en-US" dirty="0"/>
              <a:t> </a:t>
            </a:r>
            <a:r>
              <a:rPr lang="en-US" err="1"/>
              <a:t>до</a:t>
            </a:r>
            <a:r>
              <a:rPr lang="en-US" dirty="0"/>
              <a:t> </a:t>
            </a:r>
            <a:r>
              <a:rPr lang="en-US" err="1"/>
              <a:t>сих</a:t>
            </a:r>
            <a:r>
              <a:rPr lang="en-US" dirty="0"/>
              <a:t> </a:t>
            </a:r>
            <a:r>
              <a:rPr lang="en-US" err="1"/>
              <a:t>пор</a:t>
            </a:r>
            <a:r>
              <a:rPr lang="en-US" dirty="0"/>
              <a:t> </a:t>
            </a:r>
            <a:r>
              <a:rPr lang="en-US" err="1"/>
              <a:t>получает</a:t>
            </a:r>
            <a:r>
              <a:rPr lang="en-US" dirty="0"/>
              <a:t> </a:t>
            </a:r>
            <a:r>
              <a:rPr lang="en-US" err="1"/>
              <a:t>итеративные</a:t>
            </a:r>
            <a:r>
              <a:rPr lang="en-US" dirty="0"/>
              <a:t> </a:t>
            </a:r>
            <a:r>
              <a:rPr lang="en-US" err="1"/>
              <a:t>обновления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2015 -  IBM </a:t>
            </a:r>
            <a:r>
              <a:rPr lang="en-US" dirty="0" err="1"/>
              <a:t>приобрела</a:t>
            </a:r>
            <a:r>
              <a:rPr lang="en-US" dirty="0"/>
              <a:t> </a:t>
            </a:r>
            <a:r>
              <a:rPr lang="en-US" dirty="0" err="1"/>
              <a:t>Cleversafe</a:t>
            </a:r>
            <a:r>
              <a:rPr lang="en-US" dirty="0"/>
              <a:t> и </a:t>
            </a:r>
            <a:r>
              <a:rPr lang="en-US" dirty="0" err="1"/>
              <a:t>запустила</a:t>
            </a:r>
            <a:r>
              <a:rPr lang="en-US" dirty="0"/>
              <a:t> </a:t>
            </a:r>
            <a:r>
              <a:rPr lang="en-US" dirty="0" err="1"/>
              <a:t>объектное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 COS.  </a:t>
            </a:r>
            <a:r>
              <a:rPr lang="en-US" dirty="0" err="1"/>
              <a:t>Сообщество</a:t>
            </a:r>
            <a:r>
              <a:rPr lang="en-US" dirty="0"/>
              <a:t> Ceph </a:t>
            </a:r>
            <a:r>
              <a:rPr lang="en-US" dirty="0" err="1"/>
              <a:t>выпустило</a:t>
            </a:r>
            <a:r>
              <a:rPr lang="en-US" dirty="0"/>
              <a:t> </a:t>
            </a:r>
            <a:r>
              <a:rPr lang="en-US" dirty="0" err="1"/>
              <a:t>базовую</a:t>
            </a:r>
            <a:r>
              <a:rPr lang="en-US" dirty="0"/>
              <a:t> </a:t>
            </a:r>
            <a:r>
              <a:rPr lang="en-US" dirty="0" err="1"/>
              <a:t>коммерческую</a:t>
            </a:r>
            <a:r>
              <a:rPr lang="en-US" dirty="0"/>
              <a:t> </a:t>
            </a:r>
            <a:r>
              <a:rPr lang="en-US" dirty="0" err="1"/>
              <a:t>версию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2016 - Huawei </a:t>
            </a:r>
            <a:r>
              <a:rPr lang="en-US" dirty="0" err="1"/>
              <a:t>запустила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 </a:t>
            </a:r>
            <a:r>
              <a:rPr lang="en-US" dirty="0" err="1"/>
              <a:t>файлов</a:t>
            </a:r>
            <a:r>
              <a:rPr lang="en-US" dirty="0"/>
              <a:t> </a:t>
            </a:r>
            <a:r>
              <a:rPr lang="en-US" dirty="0" err="1"/>
              <a:t>OceanStor</a:t>
            </a:r>
            <a:r>
              <a:rPr lang="en-US" dirty="0"/>
              <a:t> 9000 V300R005, </a:t>
            </a:r>
            <a:r>
              <a:rPr lang="en-US" dirty="0" err="1"/>
              <a:t>поддерживающее</a:t>
            </a:r>
            <a:r>
              <a:rPr lang="en-US" dirty="0"/>
              <a:t> NFS, S3 и Swift.</a:t>
            </a:r>
          </a:p>
          <a:p>
            <a:endParaRPr lang="en-US" dirty="0"/>
          </a:p>
          <a:p>
            <a:r>
              <a:rPr lang="en-US" dirty="0"/>
              <a:t>2019 - Huawei </a:t>
            </a:r>
            <a:r>
              <a:rPr lang="en-US" dirty="0" err="1"/>
              <a:t>запустила</a:t>
            </a:r>
            <a:r>
              <a:rPr lang="en-US" dirty="0"/>
              <a:t> </a:t>
            </a:r>
            <a:r>
              <a:rPr lang="en-US" dirty="0" err="1"/>
              <a:t>FusionStorage</a:t>
            </a:r>
            <a:r>
              <a:rPr lang="en-US" dirty="0"/>
              <a:t> 7.0 </a:t>
            </a:r>
            <a:r>
              <a:rPr lang="en-US" dirty="0" err="1"/>
              <a:t>объектное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 с </a:t>
            </a:r>
            <a:r>
              <a:rPr lang="en-US" dirty="0" err="1"/>
              <a:t>поддержкой</a:t>
            </a:r>
            <a:r>
              <a:rPr lang="en-US" dirty="0"/>
              <a:t> S3.</a:t>
            </a:r>
            <a:endParaRPr lang="en-US" dirty="0" err="1"/>
          </a:p>
          <a:p>
            <a:endParaRPr lang="en-US" dirty="0"/>
          </a:p>
          <a:p>
            <a:r>
              <a:rPr lang="en-US" dirty="0"/>
              <a:t>2021 - Huawei </a:t>
            </a:r>
            <a:r>
              <a:rPr lang="en-US" dirty="0" err="1"/>
              <a:t>запустила</a:t>
            </a:r>
            <a:r>
              <a:rPr lang="en-US" dirty="0"/>
              <a:t> </a:t>
            </a:r>
            <a:r>
              <a:rPr lang="en-US" dirty="0" err="1"/>
              <a:t>OceanStor</a:t>
            </a:r>
            <a:r>
              <a:rPr lang="en-US" dirty="0"/>
              <a:t> Pacific, </a:t>
            </a:r>
            <a:r>
              <a:rPr lang="en-US" dirty="0" err="1"/>
              <a:t>масштабируемую</a:t>
            </a:r>
            <a:r>
              <a:rPr lang="en-US" dirty="0"/>
              <a:t> </a:t>
            </a:r>
            <a:r>
              <a:rPr lang="en-US" dirty="0" err="1"/>
              <a:t>систему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</a:t>
            </a:r>
            <a:r>
              <a:rPr lang="en-US" dirty="0" err="1"/>
              <a:t>следующего</a:t>
            </a:r>
            <a:r>
              <a:rPr lang="en-US" dirty="0"/>
              <a:t> </a:t>
            </a:r>
            <a:r>
              <a:rPr lang="en-US" dirty="0" err="1"/>
              <a:t>поколения</a:t>
            </a:r>
            <a:r>
              <a:rPr lang="en-US" dirty="0"/>
              <a:t>, </a:t>
            </a:r>
            <a:r>
              <a:rPr lang="en-US" dirty="0" err="1"/>
              <a:t>поддерживающую</a:t>
            </a:r>
            <a:r>
              <a:rPr lang="en-US" dirty="0"/>
              <a:t> S3 и </a:t>
            </a:r>
            <a:r>
              <a:rPr lang="en-US" dirty="0" err="1"/>
              <a:t>беспотерьное</a:t>
            </a:r>
            <a:r>
              <a:rPr lang="en-US" dirty="0"/>
              <a:t> </a:t>
            </a:r>
            <a:r>
              <a:rPr lang="en-US" dirty="0" err="1"/>
              <a:t>взаимодействие</a:t>
            </a:r>
            <a:r>
              <a:rPr lang="en-US" dirty="0"/>
              <a:t> с NAS и HDFS.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3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Сравнение</a:t>
            </a:r>
            <a:r>
              <a:rPr lang="en-US" dirty="0"/>
              <a:t> </a:t>
            </a:r>
            <a:r>
              <a:rPr lang="en-US" dirty="0" err="1"/>
              <a:t>распределенной</a:t>
            </a:r>
            <a:r>
              <a:rPr lang="en-US" dirty="0"/>
              <a:t> </a:t>
            </a:r>
            <a:r>
              <a:rPr lang="en-US" dirty="0" err="1"/>
              <a:t>архитектуры</a:t>
            </a:r>
            <a:r>
              <a:rPr lang="en-US" dirty="0"/>
              <a:t> и </a:t>
            </a:r>
            <a:r>
              <a:rPr lang="en-US" dirty="0" err="1"/>
              <a:t>архитектуры</a:t>
            </a:r>
            <a:r>
              <a:rPr lang="en-US" dirty="0"/>
              <a:t> </a:t>
            </a:r>
            <a:r>
              <a:rPr lang="en-US" dirty="0" err="1"/>
              <a:t>шлюза</a:t>
            </a:r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rgbClr val="0F1115"/>
                </a:solidFill>
              </a:rPr>
              <a:t>Распределенная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архитектура</a:t>
            </a:r>
            <a:r>
              <a:rPr lang="en-US" b="1" dirty="0">
                <a:solidFill>
                  <a:srgbClr val="0F1115"/>
                </a:solidFill>
              </a:rPr>
              <a:t> vs </a:t>
            </a:r>
            <a:r>
              <a:rPr lang="en-US" b="1" dirty="0" err="1">
                <a:solidFill>
                  <a:srgbClr val="0F1115"/>
                </a:solidFill>
              </a:rPr>
              <a:t>шлюзовой</a:t>
            </a:r>
            <a:endParaRPr lang="en-US" dirty="0" err="1"/>
          </a:p>
          <a:p>
            <a:pPr marL="171450" indent="-171450">
              <a:buFont typeface="Arial"/>
              <a:buChar char="•"/>
            </a:pPr>
            <a:r>
              <a:rPr lang="en-US" b="1" err="1">
                <a:solidFill>
                  <a:srgbClr val="0F1115"/>
                </a:solidFill>
              </a:rPr>
              <a:t>Текст</a:t>
            </a:r>
            <a:r>
              <a:rPr lang="en-US" b="1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err="1">
                <a:solidFill>
                  <a:srgbClr val="0F1115"/>
                </a:solidFill>
              </a:rPr>
              <a:t>Существует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два</a:t>
            </a:r>
            <a:r>
              <a:rPr lang="en-US">
                <a:solidFill>
                  <a:srgbClr val="0F1115"/>
                </a:solidFill>
              </a:rPr>
              <a:t> </a:t>
            </a:r>
            <a:r>
              <a:rPr lang="en-US" err="1">
                <a:solidFill>
                  <a:srgbClr val="0F1115"/>
                </a:solidFill>
              </a:rPr>
              <a:t>подхода</a:t>
            </a:r>
            <a:r>
              <a:rPr lang="en-US">
                <a:solidFill>
                  <a:srgbClr val="0F1115"/>
                </a:solidFill>
              </a:rPr>
              <a:t> к </a:t>
            </a:r>
            <a:r>
              <a:rPr lang="en-US" err="1">
                <a:solidFill>
                  <a:srgbClr val="0F1115"/>
                </a:solidFill>
              </a:rPr>
              <a:t>реализации</a:t>
            </a:r>
            <a:r>
              <a:rPr lang="en-US">
                <a:solidFill>
                  <a:srgbClr val="0F1115"/>
                </a:solidFill>
              </a:rPr>
              <a:t>.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Шлюзовая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архитектура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Отдельный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шлюз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преобразует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объектные</a:t>
            </a:r>
            <a:r>
              <a:rPr lang="en-US" dirty="0">
                <a:solidFill>
                  <a:srgbClr val="0F1115"/>
                </a:solidFill>
              </a:rPr>
              <a:t> API в </a:t>
            </a:r>
            <a:r>
              <a:rPr lang="en-US" dirty="0" err="1">
                <a:solidFill>
                  <a:srgbClr val="0F1115"/>
                </a:solidFill>
              </a:rPr>
              <a:t>файловую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систему</a:t>
            </a:r>
            <a:r>
              <a:rPr lang="en-US" dirty="0">
                <a:solidFill>
                  <a:srgbClr val="0F1115"/>
                </a:solidFill>
              </a:rPr>
              <a:t>. </a:t>
            </a:r>
            <a:r>
              <a:rPr lang="en-US" dirty="0" err="1">
                <a:solidFill>
                  <a:srgbClr val="0F1115"/>
                </a:solidFill>
              </a:rPr>
              <a:t>Примеры</a:t>
            </a:r>
            <a:r>
              <a:rPr lang="en-US" dirty="0">
                <a:solidFill>
                  <a:srgbClr val="0F1115"/>
                </a:solidFill>
              </a:rPr>
              <a:t>: Dell EMC </a:t>
            </a:r>
            <a:r>
              <a:rPr lang="en-US" dirty="0" err="1">
                <a:solidFill>
                  <a:srgbClr val="0F1115"/>
                </a:solidFill>
              </a:rPr>
              <a:t>PowerScale</a:t>
            </a:r>
            <a:r>
              <a:rPr lang="en-US" dirty="0">
                <a:solidFill>
                  <a:srgbClr val="0F1115"/>
                </a:solidFill>
              </a:rPr>
              <a:t>, IBM COS, NetApp </a:t>
            </a:r>
            <a:r>
              <a:rPr lang="en-US" dirty="0" err="1">
                <a:solidFill>
                  <a:srgbClr val="0F1115"/>
                </a:solidFill>
              </a:rPr>
              <a:t>StorageGRID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Распределенная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архитектура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Нативная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поддержка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объектных</a:t>
            </a:r>
            <a:r>
              <a:rPr lang="en-US" dirty="0">
                <a:solidFill>
                  <a:srgbClr val="0F1115"/>
                </a:solidFill>
              </a:rPr>
              <a:t> API в </a:t>
            </a:r>
            <a:r>
              <a:rPr lang="en-US" dirty="0" err="1">
                <a:solidFill>
                  <a:srgbClr val="0F1115"/>
                </a:solidFill>
              </a:rPr>
              <a:t>самой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системе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хранения</a:t>
            </a:r>
            <a:r>
              <a:rPr lang="en-US" dirty="0">
                <a:solidFill>
                  <a:srgbClr val="0F1115"/>
                </a:solidFill>
              </a:rPr>
              <a:t>. </a:t>
            </a:r>
            <a:r>
              <a:rPr lang="en-US" dirty="0" err="1">
                <a:solidFill>
                  <a:srgbClr val="0F1115"/>
                </a:solidFill>
              </a:rPr>
              <a:t>Примеры</a:t>
            </a:r>
            <a:r>
              <a:rPr lang="en-US" dirty="0">
                <a:solidFill>
                  <a:srgbClr val="0F1115"/>
                </a:solidFill>
              </a:rPr>
              <a:t>: Dell EMC ECS, Huawei </a:t>
            </a:r>
            <a:r>
              <a:rPr lang="en-US" dirty="0" err="1">
                <a:solidFill>
                  <a:srgbClr val="0F1115"/>
                </a:solidFill>
              </a:rPr>
              <a:t>OceanStor</a:t>
            </a:r>
            <a:r>
              <a:rPr lang="en-US" dirty="0">
                <a:solidFill>
                  <a:srgbClr val="0F1115"/>
                </a:solidFill>
              </a:rPr>
              <a:t> Pacific, Red Hat Ceph.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Преимущества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распределенной</a:t>
            </a:r>
            <a:r>
              <a:rPr lang="en-US" b="1" dirty="0">
                <a:solidFill>
                  <a:srgbClr val="0F1115"/>
                </a:solidFill>
              </a:rPr>
              <a:t> </a:t>
            </a:r>
            <a:r>
              <a:rPr lang="en-US" b="1" dirty="0" err="1">
                <a:solidFill>
                  <a:srgbClr val="0F1115"/>
                </a:solidFill>
              </a:rPr>
              <a:t>архитектуры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Снижение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задержки</a:t>
            </a:r>
            <a:r>
              <a:rPr lang="en-US" dirty="0">
                <a:solidFill>
                  <a:srgbClr val="0F1115"/>
                </a:solidFill>
              </a:rPr>
              <a:t> (</a:t>
            </a:r>
            <a:r>
              <a:rPr lang="en-US" dirty="0" err="1">
                <a:solidFill>
                  <a:srgbClr val="0F1115"/>
                </a:solidFill>
              </a:rPr>
              <a:t>исключено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преобразование</a:t>
            </a:r>
            <a:r>
              <a:rPr lang="en-US" dirty="0">
                <a:solidFill>
                  <a:srgbClr val="0F1115"/>
                </a:solidFill>
              </a:rPr>
              <a:t>), </a:t>
            </a:r>
            <a:r>
              <a:rPr lang="en-US" dirty="0" err="1">
                <a:solidFill>
                  <a:srgbClr val="0F1115"/>
                </a:solidFill>
              </a:rPr>
              <a:t>лучшее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параллельное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чтение</a:t>
            </a:r>
            <a:r>
              <a:rPr lang="en-US" dirty="0">
                <a:solidFill>
                  <a:srgbClr val="0F1115"/>
                </a:solidFill>
              </a:rPr>
              <a:t>/</a:t>
            </a:r>
            <a:r>
              <a:rPr lang="en-US" dirty="0" err="1">
                <a:solidFill>
                  <a:srgbClr val="0F1115"/>
                </a:solidFill>
              </a:rPr>
              <a:t>запись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отказоустойчивость</a:t>
            </a:r>
            <a:r>
              <a:rPr lang="en-US" dirty="0">
                <a:solidFill>
                  <a:srgbClr val="0F1115"/>
                </a:solidFill>
              </a:rPr>
              <a:t>, </a:t>
            </a:r>
            <a:r>
              <a:rPr lang="en-US" dirty="0" err="1">
                <a:solidFill>
                  <a:srgbClr val="0F1115"/>
                </a:solidFill>
              </a:rPr>
              <a:t>линейное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масштабирование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без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ограничений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файловой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системы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 err="1"/>
              <a:t>Распределенная</a:t>
            </a:r>
            <a:r>
              <a:rPr lang="en-US" dirty="0"/>
              <a:t> </a:t>
            </a:r>
            <a:r>
              <a:rPr lang="en-US" dirty="0" err="1"/>
              <a:t>архитектура</a:t>
            </a:r>
            <a:r>
              <a:rPr lang="en-US" dirty="0"/>
              <a:t> </a:t>
            </a:r>
            <a:r>
              <a:rPr lang="en-US" dirty="0" err="1"/>
              <a:t>обеспечивает</a:t>
            </a:r>
            <a:r>
              <a:rPr lang="en-US" dirty="0"/>
              <a:t> </a:t>
            </a:r>
            <a:r>
              <a:rPr lang="en-US" dirty="0" err="1"/>
              <a:t>хранение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дополнительных</a:t>
            </a:r>
            <a:r>
              <a:rPr lang="en-US" dirty="0"/>
              <a:t> </a:t>
            </a:r>
            <a:r>
              <a:rPr lang="en-US" dirty="0" err="1"/>
              <a:t>шлюзов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Распределенное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Отображение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файловых</a:t>
            </a:r>
            <a:r>
              <a:rPr lang="en-US" dirty="0"/>
              <a:t> </a:t>
            </a:r>
            <a:r>
              <a:rPr lang="en-US" dirty="0" err="1"/>
              <a:t>систем</a:t>
            </a:r>
            <a:r>
              <a:rPr lang="en-US" dirty="0"/>
              <a:t> </a:t>
            </a:r>
            <a:r>
              <a:rPr lang="en-US" dirty="0" err="1"/>
              <a:t>устранено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сократить</a:t>
            </a:r>
            <a:r>
              <a:rPr lang="en-US" dirty="0"/>
              <a:t> </a:t>
            </a:r>
            <a:r>
              <a:rPr lang="en-US" dirty="0" err="1"/>
              <a:t>задержку</a:t>
            </a:r>
            <a:r>
              <a:rPr lang="en-US" dirty="0"/>
              <a:t> </a:t>
            </a:r>
            <a:r>
              <a:rPr lang="en-US" dirty="0" err="1"/>
              <a:t>доступа</a:t>
            </a:r>
            <a:r>
              <a:rPr lang="en-US" dirty="0"/>
              <a:t>. </a:t>
            </a:r>
            <a:endParaRPr lang="en-US"/>
          </a:p>
          <a:p>
            <a:endParaRPr lang="en-US"/>
          </a:p>
          <a:p>
            <a:r>
              <a:rPr lang="en-US" dirty="0" err="1"/>
              <a:t>Параллельный</a:t>
            </a:r>
            <a:r>
              <a:rPr lang="en-US" dirty="0"/>
              <a:t> </a:t>
            </a:r>
            <a:r>
              <a:rPr lang="en-US" dirty="0" err="1"/>
              <a:t>доступ</a:t>
            </a:r>
            <a:r>
              <a:rPr lang="en-US" dirty="0"/>
              <a:t> к </a:t>
            </a:r>
            <a:r>
              <a:rPr lang="en-US" dirty="0" err="1"/>
              <a:t>распределенному</a:t>
            </a:r>
            <a:r>
              <a:rPr lang="en-US" dirty="0"/>
              <a:t> </a:t>
            </a:r>
            <a:r>
              <a:rPr lang="en-US" dirty="0" err="1"/>
              <a:t>хранилищу</a:t>
            </a:r>
            <a:r>
              <a:rPr lang="en-US" dirty="0"/>
              <a:t> </a:t>
            </a:r>
            <a:r>
              <a:rPr lang="en-US" dirty="0" err="1"/>
              <a:t>улучшается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сравнению</a:t>
            </a:r>
            <a:r>
              <a:rPr lang="en-US" dirty="0"/>
              <a:t> с </a:t>
            </a:r>
            <a:r>
              <a:rPr lang="en-US" dirty="0" err="1"/>
              <a:t>объектными</a:t>
            </a:r>
            <a:r>
              <a:rPr lang="en-US" dirty="0"/>
              <a:t> </a:t>
            </a:r>
            <a:r>
              <a:rPr lang="en-US" dirty="0" err="1"/>
              <a:t>шлюзами</a:t>
            </a:r>
            <a:r>
              <a:rPr lang="en-US" dirty="0"/>
              <a:t> и </a:t>
            </a:r>
            <a:r>
              <a:rPr lang="en-US" dirty="0" err="1"/>
              <a:t>архитектурой</a:t>
            </a:r>
            <a:r>
              <a:rPr lang="en-US" dirty="0"/>
              <a:t> NAS, </a:t>
            </a:r>
            <a:r>
              <a:rPr lang="en-US" dirty="0" err="1"/>
              <a:t>делая</a:t>
            </a:r>
            <a:r>
              <a:rPr lang="en-US" dirty="0"/>
              <a:t> </a:t>
            </a:r>
            <a:r>
              <a:rPr lang="en-US" dirty="0" err="1"/>
              <a:t>сеть</a:t>
            </a:r>
            <a:r>
              <a:rPr lang="en-US" dirty="0"/>
              <a:t> </a:t>
            </a:r>
            <a:r>
              <a:rPr lang="en-US" dirty="0" err="1"/>
              <a:t>полностью</a:t>
            </a:r>
            <a:r>
              <a:rPr lang="en-US" dirty="0"/>
              <a:t> </a:t>
            </a:r>
            <a:r>
              <a:rPr lang="en-US" dirty="0" err="1"/>
              <a:t>избыточной</a:t>
            </a:r>
            <a:r>
              <a:rPr lang="en-US" dirty="0"/>
              <a:t> и </a:t>
            </a:r>
            <a:r>
              <a:rPr lang="en-US" dirty="0" err="1"/>
              <a:t>устраняя</a:t>
            </a:r>
            <a:r>
              <a:rPr lang="en-US" dirty="0"/>
              <a:t> </a:t>
            </a:r>
            <a:r>
              <a:rPr lang="en-US" dirty="0" err="1"/>
              <a:t>отдельные</a:t>
            </a:r>
            <a:r>
              <a:rPr lang="en-US" dirty="0"/>
              <a:t> </a:t>
            </a:r>
            <a:r>
              <a:rPr lang="en-US" dirty="0" err="1"/>
              <a:t>точки</a:t>
            </a:r>
            <a:r>
              <a:rPr lang="en-US" dirty="0"/>
              <a:t> </a:t>
            </a:r>
            <a:r>
              <a:rPr lang="en-US" dirty="0" err="1"/>
              <a:t>отказа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лучшего</a:t>
            </a:r>
            <a:r>
              <a:rPr lang="en-US" dirty="0"/>
              <a:t> </a:t>
            </a:r>
            <a:r>
              <a:rPr lang="en-US" dirty="0" err="1"/>
              <a:t>параллельного</a:t>
            </a:r>
            <a:r>
              <a:rPr lang="en-US" dirty="0"/>
              <a:t> </a:t>
            </a:r>
            <a:r>
              <a:rPr lang="en-US" dirty="0" err="1"/>
              <a:t>доступа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Масштабирование</a:t>
            </a:r>
            <a:r>
              <a:rPr lang="en-US" dirty="0"/>
              <a:t> </a:t>
            </a:r>
            <a:endParaRPr lang="en-US"/>
          </a:p>
          <a:p>
            <a:endParaRPr lang="en-US" dirty="0"/>
          </a:p>
          <a:p>
            <a:r>
              <a:rPr lang="en-US" dirty="0" err="1"/>
              <a:t>Емкость</a:t>
            </a:r>
            <a:r>
              <a:rPr lang="en-US" dirty="0"/>
              <a:t> и </a:t>
            </a:r>
            <a:r>
              <a:rPr lang="en-US" dirty="0" err="1"/>
              <a:t>производительность</a:t>
            </a:r>
            <a:r>
              <a:rPr lang="en-US" dirty="0"/>
              <a:t> </a:t>
            </a:r>
            <a:r>
              <a:rPr lang="en-US" dirty="0" err="1"/>
              <a:t>увеличиваются</a:t>
            </a:r>
            <a:r>
              <a:rPr lang="en-US" dirty="0"/>
              <a:t> </a:t>
            </a:r>
            <a:r>
              <a:rPr lang="en-US" dirty="0" err="1"/>
              <a:t>линейно</a:t>
            </a:r>
            <a:r>
              <a:rPr lang="en-US" dirty="0"/>
              <a:t> с </a:t>
            </a:r>
            <a:r>
              <a:rPr lang="en-US" dirty="0" err="1"/>
              <a:t>узлами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ограничены</a:t>
            </a:r>
            <a:r>
              <a:rPr lang="en-US" dirty="0"/>
              <a:t> </a:t>
            </a:r>
            <a:r>
              <a:rPr lang="en-US" dirty="0" err="1"/>
              <a:t>размером</a:t>
            </a:r>
            <a:r>
              <a:rPr lang="en-US" dirty="0"/>
              <a:t> </a:t>
            </a:r>
            <a:r>
              <a:rPr lang="en-US" dirty="0" err="1"/>
              <a:t>файловой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.</a:t>
            </a:r>
          </a:p>
          <a:p>
            <a:endParaRPr lang="en-US"/>
          </a:p>
          <a:p>
            <a:r>
              <a:rPr lang="en-US" dirty="0" err="1"/>
              <a:t>Емкость</a:t>
            </a:r>
            <a:r>
              <a:rPr lang="en-US" dirty="0"/>
              <a:t> и </a:t>
            </a:r>
            <a:r>
              <a:rPr lang="en-US" dirty="0" err="1"/>
              <a:t>производительность</a:t>
            </a:r>
            <a:r>
              <a:rPr lang="en-US" dirty="0"/>
              <a:t> </a:t>
            </a:r>
            <a:r>
              <a:rPr lang="en-US" dirty="0" err="1"/>
              <a:t>увеличиваются</a:t>
            </a:r>
            <a:r>
              <a:rPr lang="en-US" dirty="0"/>
              <a:t> </a:t>
            </a:r>
            <a:r>
              <a:rPr lang="en-US" dirty="0" err="1"/>
              <a:t>линейно</a:t>
            </a:r>
            <a:r>
              <a:rPr lang="en-US" dirty="0"/>
              <a:t> с </a:t>
            </a:r>
            <a:r>
              <a:rPr lang="en-US" dirty="0" err="1"/>
              <a:t>узлами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ограничены</a:t>
            </a:r>
            <a:r>
              <a:rPr lang="en-US" dirty="0"/>
              <a:t> </a:t>
            </a:r>
            <a:r>
              <a:rPr lang="en-US" dirty="0" err="1"/>
              <a:t>размером</a:t>
            </a:r>
            <a:r>
              <a:rPr lang="en-US" dirty="0"/>
              <a:t> </a:t>
            </a:r>
            <a:r>
              <a:rPr lang="en-US" dirty="0" err="1"/>
              <a:t>файловой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62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err="1">
                <a:solidFill>
                  <a:srgbClr val="0F1115"/>
                </a:solidFill>
              </a:rPr>
              <a:t>Типы</a:t>
            </a:r>
            <a:r>
              <a:rPr lang="en-US" b="1">
                <a:solidFill>
                  <a:srgbClr val="0F1115"/>
                </a:solidFill>
              </a:rPr>
              <a:t> API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b="1" dirty="0" err="1">
                <a:solidFill>
                  <a:srgbClr val="0F1115"/>
                </a:solidFill>
              </a:rPr>
              <a:t>Текст</a:t>
            </a:r>
            <a:r>
              <a:rPr lang="en-US" b="1" dirty="0">
                <a:solidFill>
                  <a:srgbClr val="0F1115"/>
                </a:solidFill>
              </a:rPr>
              <a:t>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Основные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стандарты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объектных</a:t>
            </a:r>
            <a:r>
              <a:rPr lang="en-US" dirty="0">
                <a:solidFill>
                  <a:srgbClr val="0F1115"/>
                </a:solidFill>
              </a:rPr>
              <a:t> API: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b="1" dirty="0">
                <a:solidFill>
                  <a:srgbClr val="0F1115"/>
                </a:solidFill>
              </a:rPr>
              <a:t>AWS S3: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Открытый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протокол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от</a:t>
            </a:r>
            <a:r>
              <a:rPr lang="en-US" dirty="0">
                <a:solidFill>
                  <a:srgbClr val="0F1115"/>
                </a:solidFill>
              </a:rPr>
              <a:t> Amazon, </a:t>
            </a:r>
            <a:r>
              <a:rPr lang="en-US" dirty="0" err="1">
                <a:solidFill>
                  <a:srgbClr val="0F1115"/>
                </a:solidFill>
              </a:rPr>
              <a:t>стандарт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де-факто</a:t>
            </a:r>
            <a:r>
              <a:rPr lang="en-US" dirty="0">
                <a:solidFill>
                  <a:srgbClr val="0F1115"/>
                </a:solidFill>
              </a:rPr>
              <a:t>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b="1" dirty="0">
                <a:solidFill>
                  <a:srgbClr val="0F1115"/>
                </a:solidFill>
              </a:rPr>
              <a:t>OpenStack Swift: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Объектное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хранилище</a:t>
            </a:r>
            <a:r>
              <a:rPr lang="en-US" dirty="0">
                <a:solidFill>
                  <a:srgbClr val="0F1115"/>
                </a:solidFill>
              </a:rPr>
              <a:t> в </a:t>
            </a:r>
            <a:r>
              <a:rPr lang="en-US" dirty="0" err="1">
                <a:solidFill>
                  <a:srgbClr val="0F1115"/>
                </a:solidFill>
              </a:rPr>
              <a:t>рамках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облачной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платформы</a:t>
            </a:r>
            <a:r>
              <a:rPr lang="en-US" dirty="0">
                <a:solidFill>
                  <a:srgbClr val="0F1115"/>
                </a:solidFill>
              </a:rPr>
              <a:t> OpenStack.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b="1" dirty="0">
                <a:solidFill>
                  <a:srgbClr val="0F1115"/>
                </a:solidFill>
              </a:rPr>
              <a:t>SNIA CDMI:</a:t>
            </a:r>
            <a:r>
              <a:rPr lang="en-US" dirty="0">
                <a:solidFill>
                  <a:srgbClr val="0F1115"/>
                </a:solidFill>
              </a:rPr>
              <a:t> </a:t>
            </a:r>
            <a:r>
              <a:rPr lang="en-US" dirty="0" err="1">
                <a:solidFill>
                  <a:srgbClr val="0F1115"/>
                </a:solidFill>
              </a:rPr>
              <a:t>Стандарт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от</a:t>
            </a:r>
            <a:r>
              <a:rPr lang="en-US" dirty="0">
                <a:solidFill>
                  <a:srgbClr val="0F1115"/>
                </a:solidFill>
              </a:rPr>
              <a:t> </a:t>
            </a:r>
            <a:r>
              <a:rPr lang="en-US" dirty="0" err="1">
                <a:solidFill>
                  <a:srgbClr val="0F1115"/>
                </a:solidFill>
              </a:rPr>
              <a:t>ассоциации</a:t>
            </a:r>
            <a:r>
              <a:rPr lang="en-US" dirty="0">
                <a:solidFill>
                  <a:srgbClr val="0F1115"/>
                </a:solidFill>
              </a:rPr>
              <a:t> SNIA.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>
              <a:cs typeface="+mn-lt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/>
              <a:t>Amazon S3 — </a:t>
            </a:r>
            <a:r>
              <a:rPr lang="en-US" err="1"/>
              <a:t>открытый</a:t>
            </a:r>
            <a:r>
              <a:rPr lang="en-US" dirty="0"/>
              <a:t> </a:t>
            </a:r>
            <a:r>
              <a:rPr lang="en-US" err="1"/>
              <a:t>протокол</a:t>
            </a:r>
            <a:r>
              <a:rPr lang="en-US" dirty="0"/>
              <a:t> </a:t>
            </a:r>
            <a:r>
              <a:rPr lang="en-US" err="1"/>
              <a:t>хранения</a:t>
            </a:r>
            <a:r>
              <a:rPr lang="en-US" dirty="0"/>
              <a:t> </a:t>
            </a:r>
            <a:r>
              <a:rPr lang="en-US" err="1"/>
              <a:t>объектов</a:t>
            </a:r>
            <a:r>
              <a:rPr lang="en-US" dirty="0"/>
              <a:t> Amazon AWS, </a:t>
            </a:r>
            <a:r>
              <a:rPr lang="en-US" err="1"/>
              <a:t>являющийся</a:t>
            </a:r>
            <a:r>
              <a:rPr lang="en-US" dirty="0"/>
              <a:t> </a:t>
            </a:r>
            <a:r>
              <a:rPr lang="en-US" err="1"/>
              <a:t>фактическим</a:t>
            </a:r>
            <a:r>
              <a:rPr lang="en-US" dirty="0"/>
              <a:t> </a:t>
            </a:r>
            <a:r>
              <a:rPr lang="en-US" err="1"/>
              <a:t>стандартом</a:t>
            </a:r>
            <a:r>
              <a:rPr lang="en-US" dirty="0"/>
              <a:t> </a:t>
            </a:r>
            <a:r>
              <a:rPr lang="en-US" err="1"/>
              <a:t>объектного</a:t>
            </a:r>
            <a:r>
              <a:rPr lang="en-US" dirty="0"/>
              <a:t> </a:t>
            </a:r>
            <a:r>
              <a:rPr lang="en-US" err="1"/>
              <a:t>хранилища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Swift — </a:t>
            </a:r>
            <a:r>
              <a:rPr lang="en-US" dirty="0" err="1"/>
              <a:t>это</a:t>
            </a:r>
            <a:r>
              <a:rPr lang="en-US" dirty="0"/>
              <a:t> API-</a:t>
            </a:r>
            <a:r>
              <a:rPr lang="en-US" dirty="0" err="1"/>
              <a:t>интерфейс</a:t>
            </a:r>
            <a:r>
              <a:rPr lang="en-US" dirty="0"/>
              <a:t> </a:t>
            </a:r>
            <a:r>
              <a:rPr lang="en-US" dirty="0" err="1"/>
              <a:t>хранилища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в </a:t>
            </a:r>
            <a:r>
              <a:rPr lang="en-US" dirty="0" err="1"/>
              <a:t>облачной</a:t>
            </a:r>
            <a:r>
              <a:rPr lang="en-US" dirty="0"/>
              <a:t> </a:t>
            </a:r>
            <a:r>
              <a:rPr lang="en-US" dirty="0" err="1"/>
              <a:t>вычислительной</a:t>
            </a:r>
            <a:r>
              <a:rPr lang="en-US" dirty="0"/>
              <a:t> </a:t>
            </a:r>
            <a:r>
              <a:rPr lang="en-US" dirty="0" err="1"/>
              <a:t>среде</a:t>
            </a:r>
            <a:r>
              <a:rPr lang="en-US" dirty="0"/>
              <a:t> OpenStack.</a:t>
            </a:r>
          </a:p>
          <a:p>
            <a:endParaRPr lang="en-US" dirty="0"/>
          </a:p>
          <a:p>
            <a:r>
              <a:rPr lang="en-US" dirty="0"/>
              <a:t>CDMI is a cloud storage API released by the Storage Networking Industry Association (SNIA).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latinLnBrk="0">
              <a:defRPr lang="ru-RU" sz="5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grpSp>
        <p:nvGrpSpPr>
          <p:cNvPr id="256" name="линия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ru-RU"/>
            </a:lvl5pPr>
            <a:lvl6pPr marL="1956816" latinLnBrk="0">
              <a:defRPr lang="ru-RU"/>
            </a:lvl6pPr>
            <a:lvl7pPr marL="1956816" latinLnBrk="0">
              <a:defRPr lang="ru-RU"/>
            </a:lvl7pPr>
            <a:lvl8pPr marL="1956816" latinLnBrk="0">
              <a:defRPr lang="ru-RU"/>
            </a:lvl8pPr>
            <a:lvl9pPr marL="1956816" latinLnBrk="0">
              <a:defRPr lang="ru-RU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20.10.2025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иния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Вертикальное название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 latinLnBrk="0">
              <a:defRPr lang="ru-RU"/>
            </a:lvl5pPr>
            <a:lvl6pPr latinLnBrk="0">
              <a:defRPr lang="ru-RU"/>
            </a:lvl6pPr>
            <a:lvl7pPr latinLnBrk="0">
              <a:defRPr lang="ru-RU"/>
            </a:lvl7pPr>
            <a:lvl8pPr latinLnBrk="0">
              <a:defRPr lang="ru-RU" baseline="0"/>
            </a:lvl8pPr>
            <a:lvl9pPr latinLnBrk="0">
              <a:defRPr lang="ru-RU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20.10.2025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0">
              <a:defRPr lang="ru-RU"/>
            </a:lvl2pPr>
            <a:lvl3pPr marL="777240" latinLnBrk="0">
              <a:defRPr lang="ru-RU"/>
            </a:lvl3pPr>
            <a:lvl4pPr marL="1005840" latinLnBrk="0">
              <a:defRPr lang="ru-RU"/>
            </a:lvl4pPr>
            <a:lvl5pPr marL="1234440" latinLnBrk="0">
              <a:defRPr lang="ru-RU"/>
            </a:lvl5pPr>
            <a:lvl6pPr marL="1463040" latinLnBrk="0">
              <a:defRPr lang="ru-RU" baseline="0"/>
            </a:lvl6pPr>
            <a:lvl7pPr marL="1691640" latinLnBrk="0">
              <a:defRPr lang="ru-RU" baseline="0"/>
            </a:lvl7pPr>
            <a:lvl8pPr marL="1920240" latinLnBrk="0">
              <a:defRPr lang="ru-RU" baseline="0"/>
            </a:lvl8pPr>
            <a:lvl9pPr marL="2148840" latinLnBrk="0">
              <a:defRPr lang="ru-RU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20.10.2025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линия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 latinLnBrk="0">
              <a:defRPr lang="ru-RU" sz="4400" b="0" cap="none"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20.10.2025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 baseline="0"/>
            </a:lvl7pPr>
            <a:lvl8pPr marL="1956816" latinLnBrk="0">
              <a:defRPr lang="ru-RU" sz="1600" baseline="0"/>
            </a:lvl8pPr>
            <a:lvl9pPr marL="1956816"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/>
            </a:lvl7pPr>
            <a:lvl8pPr marL="1956816" latinLnBrk="0">
              <a:defRPr lang="ru-RU" sz="1600" baseline="0"/>
            </a:lvl8pPr>
            <a:lvl9pPr marL="1956816"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20.10.2025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latinLnBrk="0">
              <a:defRPr lang="ru-RU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ru-RU" sz="2400" b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 baseline="0"/>
            </a:lvl7pPr>
            <a:lvl8pPr marL="1956816" latinLnBrk="0">
              <a:defRPr lang="ru-RU" sz="1600" baseline="0"/>
            </a:lvl8pPr>
            <a:lvl9pPr marL="1956816"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ru-RU" sz="2400" b="0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marL="1956816" latinLnBrk="0">
              <a:defRPr lang="ru-RU" sz="1600"/>
            </a:lvl5pPr>
            <a:lvl6pPr marL="1956816" latinLnBrk="0">
              <a:defRPr lang="ru-RU" sz="1600"/>
            </a:lvl6pPr>
            <a:lvl7pPr marL="1956816" latinLnBrk="0">
              <a:defRPr lang="ru-RU" sz="1600"/>
            </a:lvl7pPr>
            <a:lvl8pPr marL="1956816" latinLnBrk="0">
              <a:defRPr lang="ru-RU" sz="1600"/>
            </a:lvl8pPr>
            <a:lvl9pPr marL="1956816"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20.10.2025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линия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n>
                  <a:noFill/>
                </a:ln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20.10.2025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20.10.2025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рамка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ru-RU" sz="32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 baseline="0"/>
            </a:lvl7pPr>
            <a:lvl8pPr latinLnBrk="0">
              <a:defRPr lang="ru-RU" sz="1600" baseline="0"/>
            </a:lvl8pPr>
            <a:lvl9pPr latinLnBrk="0">
              <a:defRPr lang="ru-RU" sz="1600" baseline="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ru-RU" sz="16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20.10.2025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рамка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ru-RU" sz="32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ru-RU" sz="24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ru-RU" sz="16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/>
              <a:t>20.10.2025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ru-RU"/>
              <a:pPr/>
              <a:t>20.10.2025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Объектное хранилище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/>
              <a:t>На основе курса  Академии Huawei:  </a:t>
            </a:r>
            <a:r>
              <a:rPr lang="ru-RU" dirty="0">
                <a:ea typeface="+mn-lt"/>
                <a:cs typeface="+mn-lt"/>
              </a:rPr>
              <a:t>Object Storage</a:t>
            </a:r>
            <a:endParaRPr lang="en-US" dirty="0"/>
          </a:p>
          <a:p>
            <a:endParaRPr lang="ru-RU" dirty="0"/>
          </a:p>
          <a:p>
            <a:r>
              <a:rPr lang="ru-RU" dirty="0"/>
              <a:t>Преподаватель - Александр </a:t>
            </a:r>
            <a:r>
              <a:rPr lang="ru-RU" dirty="0" err="1"/>
              <a:t>Шкребец</a:t>
            </a:r>
            <a:r>
              <a:rPr lang="ru-RU" dirty="0"/>
              <a:t>. Санкт-Петербург,   2025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число">
            <a:extLst>
              <a:ext uri="{FF2B5EF4-FFF2-40B4-BE49-F238E27FC236}">
                <a16:creationId xmlns:a16="http://schemas.microsoft.com/office/drawing/2014/main" id="{BFB4FD33-7457-5857-DDAB-EE908F2A0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">
            <a:extLst>
              <a:ext uri="{FF2B5EF4-FFF2-40B4-BE49-F238E27FC236}">
                <a16:creationId xmlns:a16="http://schemas.microsoft.com/office/drawing/2014/main" id="{3C825B87-94D4-0F33-2E48-7CB08CD93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50"/>
            <a:ext cx="12179302" cy="68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аграмма">
            <a:extLst>
              <a:ext uri="{FF2B5EF4-FFF2-40B4-BE49-F238E27FC236}">
                <a16:creationId xmlns:a16="http://schemas.microsoft.com/office/drawing/2014/main" id="{6E005CFD-A82B-2EC3-A9E1-4311B792F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24"/>
            <a:ext cx="12179302" cy="68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число">
            <a:extLst>
              <a:ext uri="{FF2B5EF4-FFF2-40B4-BE49-F238E27FC236}">
                <a16:creationId xmlns:a16="http://schemas.microsoft.com/office/drawing/2014/main" id="{3C024578-996E-CFCD-849F-6172FB8AF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26"/>
            <a:ext cx="12174118" cy="68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7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число">
            <a:extLst>
              <a:ext uri="{FF2B5EF4-FFF2-40B4-BE49-F238E27FC236}">
                <a16:creationId xmlns:a16="http://schemas.microsoft.com/office/drawing/2014/main" id="{857CE0B5-2EA7-7F8F-8DE4-7F1163B46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4118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">
            <a:extLst>
              <a:ext uri="{FF2B5EF4-FFF2-40B4-BE49-F238E27FC236}">
                <a16:creationId xmlns:a16="http://schemas.microsoft.com/office/drawing/2014/main" id="{F779135C-0268-4990-1A35-085592C5E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9"/>
            <a:ext cx="12179302" cy="68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7924608-6F2B-0460-B2E8-7CA64060E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61"/>
            <a:ext cx="12179302" cy="68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диаграмма, Шрифт">
            <a:extLst>
              <a:ext uri="{FF2B5EF4-FFF2-40B4-BE49-F238E27FC236}">
                <a16:creationId xmlns:a16="http://schemas.microsoft.com/office/drawing/2014/main" id="{364C2904-24AB-D3AF-ABE9-2FA7A06E4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42"/>
            <a:ext cx="12174118" cy="68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диаграмма">
            <a:extLst>
              <a:ext uri="{FF2B5EF4-FFF2-40B4-BE49-F238E27FC236}">
                <a16:creationId xmlns:a16="http://schemas.microsoft.com/office/drawing/2014/main" id="{4420DA68-8F3C-1094-0102-44F745522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07"/>
            <a:ext cx="12174118" cy="682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8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число">
            <a:extLst>
              <a:ext uri="{FF2B5EF4-FFF2-40B4-BE49-F238E27FC236}">
                <a16:creationId xmlns:a16="http://schemas.microsoft.com/office/drawing/2014/main" id="{45A1192A-00AA-3A8A-8871-97170DB9A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" y="0"/>
            <a:ext cx="12172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а открытом воздухе, облако, небо, парашют">
            <a:extLst>
              <a:ext uri="{FF2B5EF4-FFF2-40B4-BE49-F238E27FC236}">
                <a16:creationId xmlns:a16="http://schemas.microsoft.com/office/drawing/2014/main" id="{B849D801-EBE9-2457-03B3-A42D2600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">
            <a:extLst>
              <a:ext uri="{FF2B5EF4-FFF2-40B4-BE49-F238E27FC236}">
                <a16:creationId xmlns:a16="http://schemas.microsoft.com/office/drawing/2014/main" id="{5FC4643B-57AA-8B45-855D-41B8D4346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38"/>
            <a:ext cx="12173179" cy="68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диаграмма, Шрифт">
            <a:extLst>
              <a:ext uri="{FF2B5EF4-FFF2-40B4-BE49-F238E27FC236}">
                <a16:creationId xmlns:a16="http://schemas.microsoft.com/office/drawing/2014/main" id="{371B45FB-A714-8613-4414-F3B5EEBB3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14"/>
            <a:ext cx="12173179" cy="68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аграмма">
            <a:extLst>
              <a:ext uri="{FF2B5EF4-FFF2-40B4-BE49-F238E27FC236}">
                <a16:creationId xmlns:a16="http://schemas.microsoft.com/office/drawing/2014/main" id="{902E64CA-3861-72C0-A477-E35557107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9"/>
            <a:ext cx="12173179" cy="68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диаграмма, Шрифт">
            <a:extLst>
              <a:ext uri="{FF2B5EF4-FFF2-40B4-BE49-F238E27FC236}">
                <a16:creationId xmlns:a16="http://schemas.microsoft.com/office/drawing/2014/main" id="{E3FFA235-DDA2-1F50-86CA-3D618E2F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3"/>
            <a:ext cx="12173179" cy="68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диаграмма, Шрифт">
            <a:extLst>
              <a:ext uri="{FF2B5EF4-FFF2-40B4-BE49-F238E27FC236}">
                <a16:creationId xmlns:a16="http://schemas.microsoft.com/office/drawing/2014/main" id="{BFF2AD1C-C96D-6994-9F17-A55CC035F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13"/>
            <a:ext cx="12173179" cy="68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">
            <a:extLst>
              <a:ext uri="{FF2B5EF4-FFF2-40B4-BE49-F238E27FC236}">
                <a16:creationId xmlns:a16="http://schemas.microsoft.com/office/drawing/2014/main" id="{7A26BC6A-CC93-6DF9-97E5-7BF9F4ABD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13"/>
            <a:ext cx="12179302" cy="68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F8769D1-90FF-D9B2-4C21-1EE5A72C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" y="0"/>
            <a:ext cx="1217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число">
            <a:extLst>
              <a:ext uri="{FF2B5EF4-FFF2-40B4-BE49-F238E27FC236}">
                <a16:creationId xmlns:a16="http://schemas.microsoft.com/office/drawing/2014/main" id="{BDEA8C12-5C9D-FCE0-FE69-80CEFF7F9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83"/>
            <a:ext cx="12179302" cy="681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зайн">
            <a:extLst>
              <a:ext uri="{FF2B5EF4-FFF2-40B4-BE49-F238E27FC236}">
                <a16:creationId xmlns:a16="http://schemas.microsoft.com/office/drawing/2014/main" id="{9D7DF232-DD20-7B20-A2DB-70CAAFB27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448"/>
            <a:ext cx="12193675" cy="68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диаграмма, Шрифт">
            <a:extLst>
              <a:ext uri="{FF2B5EF4-FFF2-40B4-BE49-F238E27FC236}">
                <a16:creationId xmlns:a16="http://schemas.microsoft.com/office/drawing/2014/main" id="{BEF2F5C1-E16F-3D95-25A5-E36FAE90C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3"/>
            <a:ext cx="12193675" cy="68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зайн">
            <a:extLst>
              <a:ext uri="{FF2B5EF4-FFF2-40B4-BE49-F238E27FC236}">
                <a16:creationId xmlns:a16="http://schemas.microsoft.com/office/drawing/2014/main" id="{F7B140A1-5DC0-7A7C-E952-5C696882F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1819ACF-60E7-C36F-D228-DEB624BD6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4"/>
            <a:ext cx="12179302" cy="683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162D780-EB38-310E-1333-20633D82D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8"/>
            <a:ext cx="12179302" cy="681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число">
            <a:extLst>
              <a:ext uri="{FF2B5EF4-FFF2-40B4-BE49-F238E27FC236}">
                <a16:creationId xmlns:a16="http://schemas.microsoft.com/office/drawing/2014/main" id="{C1864E45-BB5C-6E98-4050-0EEE117B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1B1C2D-952B-8B0D-22F0-CC067635C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диаграмма, Шрифт">
            <a:extLst>
              <a:ext uri="{FF2B5EF4-FFF2-40B4-BE49-F238E27FC236}">
                <a16:creationId xmlns:a16="http://schemas.microsoft.com/office/drawing/2014/main" id="{2095989B-A1D4-6437-31F9-881171E3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дизайн">
            <a:extLst>
              <a:ext uri="{FF2B5EF4-FFF2-40B4-BE49-F238E27FC236}">
                <a16:creationId xmlns:a16="http://schemas.microsoft.com/office/drawing/2014/main" id="{AAA4E42B-7943-6B0B-55E5-197CE36EA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снимок экрана, Шрифт, круг">
            <a:extLst>
              <a:ext uri="{FF2B5EF4-FFF2-40B4-BE49-F238E27FC236}">
                <a16:creationId xmlns:a16="http://schemas.microsoft.com/office/drawing/2014/main" id="{5D42F7B8-3C87-A932-B87B-EF19EB3A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Шрифт, снимок экрана, диаграмма">
            <a:extLst>
              <a:ext uri="{FF2B5EF4-FFF2-40B4-BE49-F238E27FC236}">
                <a16:creationId xmlns:a16="http://schemas.microsoft.com/office/drawing/2014/main" id="{6EB31C52-72CB-FC5F-DC24-2721EEA48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"/>
            <a:ext cx="12179302" cy="6852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F515A0-D390-4C20-0AA7-C4877FD98903}"/>
              </a:ext>
            </a:extLst>
          </p:cNvPr>
          <p:cNvSpPr txBox="1"/>
          <p:nvPr/>
        </p:nvSpPr>
        <p:spPr>
          <a:xfrm>
            <a:off x="4722812" y="3200400"/>
            <a:ext cx="2743200" cy="15881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/>
              <a:t>• IBM приобрела Cleversafe и запустила объектное хранилище COS. • Сообщество Ceph выпустило базовую коммерческую версию.</a:t>
            </a:r>
          </a:p>
        </p:txBody>
      </p:sp>
    </p:spTree>
    <p:extLst>
      <p:ext uri="{BB962C8B-B14F-4D97-AF65-F5344CB8AC3E}">
        <p14:creationId xmlns:p14="http://schemas.microsoft.com/office/powerpoint/2010/main" val="1307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ьзовательские">
  <a:themeElements>
    <a:clrScheme name="Классная доска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lang="ru-RU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ru-RU"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Custom" id="{37DB63F3-72C7-4A67-82CB-DE1EC68F0B1F}" vid="{1DDF8815-C24B-4878-AB18-C1C7DB7407A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Это значение указывает на число сохранений и редакций. Программа отвечает за обновление этого значения после каждой редакции.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Форма библиотеки документов</Display>
  <Edit>Форма библиотеки документов</Edit>
  <New>Форма библиотеки документов</New>
</FormTemplates>
</file>

<file path=customXml/itemProps1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F4CB80-51E5-47C8-B45D-3834AA25DD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</Words>
  <Application>Microsoft Office PowerPoint</Application>
  <PresentationFormat>Произвольный</PresentationFormat>
  <Paragraphs>36</Paragraphs>
  <Slides>31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Пользовательские</vt:lpstr>
      <vt:lpstr>Объектное хранилище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636</cp:revision>
  <dcterms:created xsi:type="dcterms:W3CDTF">2024-10-17T10:32:11Z</dcterms:created>
  <dcterms:modified xsi:type="dcterms:W3CDTF">2025-10-20T13:48:20Z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