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43" r:id="rId5"/>
    <p:sldMasterId id="2147483854" r:id="rId6"/>
    <p:sldMasterId id="2147483858" r:id="rId7"/>
  </p:sldMasterIdLst>
  <p:notesMasterIdLst>
    <p:notesMasterId r:id="rId53"/>
  </p:notesMasterIdLst>
  <p:handoutMasterIdLst>
    <p:handoutMasterId r:id="rId54"/>
  </p:handoutMasterIdLst>
  <p:sldIdLst>
    <p:sldId id="271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30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33" r:id="rId50"/>
    <p:sldId id="334" r:id="rId51"/>
    <p:sldId id="285" r:id="rId52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757"/>
    <a:srgbClr val="404040"/>
    <a:srgbClr val="151515"/>
    <a:srgbClr val="C7000B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 snapToGrid="0" snapToObjects="1">
      <p:cViewPr varScale="1">
        <p:scale>
          <a:sx n="85" d="100"/>
          <a:sy n="85" d="100"/>
        </p:scale>
        <p:origin x="4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056"/>
    </p:cViewPr>
  </p:sorterViewPr>
  <p:notesViewPr>
    <p:cSldViewPr snapToGrid="0" snapToObjects="1">
      <p:cViewPr varScale="1">
        <p:scale>
          <a:sx n="60" d="100"/>
          <a:sy n="60" d="100"/>
        </p:scale>
        <p:origin x="3202" y="4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4/8/2021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43151"/>
            <a:ext cx="5580062" cy="31176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7" y="4300483"/>
            <a:ext cx="5580063" cy="5418958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220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001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Войти в интерфейс командной строки можно следующими способами: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Через последовательный порт системы хранения данных. Этот способ эффективен, если система хранения данных находится рядом. Такой подход можно использовать, если вы не знаете IP-адрес для управления системой хранения, или если система работает некорректно.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Через сетевой порт управления системой хранения данных. Когда адрес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известен,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пользователь может войти в интерфейс командной строки, используя протокол SSH в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PuTTY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с любого терминала техобслуживания, подключенного к системе хранения, и получить доступ к IP-адресу сетевого порта управления на контроллере СХД. Этот способ эффективен, даже если система хранения данных находится далеко от пользователя, и является наиболее распространенным методом входа в систему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 помощью интерфейса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командной строки.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606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8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1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err="1"/>
              <a:t>DeviceManager</a:t>
            </a:r>
            <a:r>
              <a:rPr lang="ru-RU" dirty="0"/>
              <a:t> — программное обеспечение для управления отдельной системой хранения данных, разработанное компанией </a:t>
            </a:r>
            <a:r>
              <a:rPr lang="ru-RU" dirty="0" err="1"/>
              <a:t>Huawei</a:t>
            </a:r>
            <a:r>
              <a:rPr lang="ru-RU" dirty="0"/>
              <a:t>. С помощью </a:t>
            </a:r>
            <a:r>
              <a:rPr lang="ru-RU" dirty="0" smtClean="0"/>
              <a:t>этой </a:t>
            </a:r>
            <a:r>
              <a:rPr lang="ru-RU" dirty="0"/>
              <a:t>программы пользователи смогут легко управлять, настраивать и обслуживать устройства хранения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8667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02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52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 err="1"/>
              <a:t>Суперадминистратор</a:t>
            </a:r>
            <a:endParaRPr lang="ru-RU" sz="900" dirty="0"/>
          </a:p>
          <a:p>
            <a:pPr lvl="1"/>
            <a:r>
              <a:rPr lang="ru-RU" sz="900" dirty="0"/>
              <a:t>Неограниченные разрешения на выполнение операций на устройствах хранения.</a:t>
            </a:r>
          </a:p>
          <a:p>
            <a:pPr lvl="1"/>
            <a:r>
              <a:rPr lang="ru-RU" sz="900" dirty="0"/>
              <a:t>Создание пользователей разного уровня.</a:t>
            </a:r>
          </a:p>
          <a:p>
            <a:pPr lvl="0"/>
            <a:r>
              <a:rPr lang="ru-RU" sz="900" dirty="0"/>
              <a:t>Администратор</a:t>
            </a:r>
          </a:p>
          <a:p>
            <a:pPr lvl="1"/>
            <a:r>
              <a:rPr lang="ru-RU" sz="900" dirty="0"/>
              <a:t>Ограниченные разрешения на выполнение операций на устройствах хранения.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Администратору не доступны такие операции, как управление пользователями, обновление системы, изменение системного времени, а также выключение или перезапуск устройств.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Пользователь с доступом только на чтение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Разрешение только на доступ к устройствам хранения.</a:t>
            </a:r>
          </a:p>
          <a:p>
            <a:pPr lvl="1"/>
            <a:r>
              <a:rPr lang="ru-RU" sz="900" dirty="0"/>
              <a:t>Может выполнять только операцию запроса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81191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100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Можно найти определенную версию продукта на веб-сайте технической поддержки </a:t>
            </a:r>
            <a:r>
              <a:rPr lang="ru-RU" sz="900" dirty="0" err="1"/>
              <a:t>Huawei</a:t>
            </a:r>
            <a:r>
              <a:rPr lang="ru-RU" sz="900" dirty="0"/>
              <a:t> и загрузить для нее демоверсию </a:t>
            </a:r>
            <a:r>
              <a:rPr lang="ru-RU" sz="900" dirty="0" err="1"/>
              <a:t>DeviceManager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670762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0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940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62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43006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ввода части сегмента команды (при условии, что CLI может определить полную форму сегмента) можно нажать клавишу </a:t>
            </a:r>
            <a:r>
              <a:rPr lang="ru-RU" b="1" dirty="0" err="1"/>
              <a:t>Tab</a:t>
            </a:r>
            <a:r>
              <a:rPr lang="ru-RU" dirty="0"/>
              <a:t> один раз, чтобы завершить сегмент, а также отобразить доступные связанные сегменты.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134918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Контекстно-зависимая справка поможет получить необходимую информацию и инструкции по использованию интерфейса командной строки в режиме реального времени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968633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792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31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xxx</a:t>
            </a:r>
            <a:r>
              <a:rPr lang="ru-RU" dirty="0"/>
              <a:t> обозначает несколько последних полей команды запроса.</a:t>
            </a:r>
          </a:p>
          <a:p>
            <a:r>
              <a:rPr lang="ru-RU" dirty="0"/>
              <a:t>Одновременно можно выбрать несколько столбцов и использовать </a:t>
            </a:r>
            <a:r>
              <a:rPr lang="ru-RU" dirty="0" err="1"/>
              <a:t>logicOp</a:t>
            </a:r>
            <a:r>
              <a:rPr lang="ru-RU" dirty="0"/>
              <a:t>=? для установления логической связи между выбранными столбцами.</a:t>
            </a:r>
          </a:p>
          <a:p>
            <a:r>
              <a:rPr lang="ru-RU" dirty="0"/>
              <a:t>Если в имени выбранного столбца содержатся пробелы, их необходимо заменить символами \s. Например, чтобы запросить значение политики записи для </a:t>
            </a:r>
            <a:r>
              <a:rPr lang="ru-RU" dirty="0" err="1"/>
              <a:t>LUNа</a:t>
            </a:r>
            <a:r>
              <a:rPr lang="ru-RU" dirty="0"/>
              <a:t>, выполните команду </a:t>
            </a:r>
            <a:r>
              <a:rPr lang="ru-RU" b="1" dirty="0" err="1"/>
              <a:t>admin</a:t>
            </a:r>
            <a:r>
              <a:rPr lang="ru-RU" b="1" dirty="0"/>
              <a:t>:/&gt;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lun</a:t>
            </a:r>
            <a:r>
              <a:rPr lang="ru-RU" b="1" dirty="0"/>
              <a:t> </a:t>
            </a:r>
            <a:r>
              <a:rPr lang="ru-RU" b="1" dirty="0" err="1"/>
              <a:t>general|filterRow</a:t>
            </a:r>
            <a:r>
              <a:rPr lang="ru-RU" b="1" dirty="0"/>
              <a:t> </a:t>
            </a:r>
            <a:r>
              <a:rPr lang="ru-RU" b="1" dirty="0" err="1"/>
              <a:t>column</a:t>
            </a:r>
            <a:r>
              <a:rPr lang="ru-RU" b="1" dirty="0"/>
              <a:t>=</a:t>
            </a:r>
            <a:r>
              <a:rPr lang="ru-RU" b="1" dirty="0" err="1"/>
              <a:t>Write</a:t>
            </a:r>
            <a:r>
              <a:rPr lang="ru-RU" b="1" dirty="0"/>
              <a:t>\</a:t>
            </a:r>
            <a:r>
              <a:rPr lang="ru-RU" b="1" dirty="0" err="1"/>
              <a:t>sPolicy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747583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178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48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6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162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настройкой автоматической синхронизации NTP необходимо настроить сервер NTP.</a:t>
            </a:r>
          </a:p>
          <a:p>
            <a:r>
              <a:rPr lang="ru-RU" dirty="0"/>
              <a:t>При наличии межсетевого экрана необходимо включить порт 123.</a:t>
            </a:r>
          </a:p>
          <a:p>
            <a:r>
              <a:rPr lang="ru-RU" dirty="0"/>
              <a:t>Для синхронизации времени с клиентом необходимо изменить время системы хранения в соответствии </a:t>
            </a:r>
            <a:r>
              <a:rPr lang="ru-RU" dirty="0" smtClean="0"/>
              <a:t>с </a:t>
            </a:r>
            <a:r>
              <a:rPr lang="ru-RU" dirty="0"/>
              <a:t>временем клиента.</a:t>
            </a:r>
          </a:p>
          <a:p>
            <a:r>
              <a:rPr lang="ru-RU" dirty="0"/>
              <a:t>Автоматическая синхронизация NTP использует сервер NTP в качестве внешнего источника времени для автоматической и периодической синхронизации времени с устройством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36760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Примечание: при настройке правильно выберите часовой пояс и установите время. В противном случае время регистрации аварийных сигналов в журнале не будет соответствовать фактическому времени, что затруднит процесс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локализации и устранения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неисправностей.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358806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70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5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84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73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32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20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системный журнал записывается информация о событиях и операциях настройки и отладки, выполняемых в системе хранения данных. Эту информацию можно использовать для анализа рабочего состояния системы хранения данных. Файлы системного журнала хранятся в формате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tgz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Информация о конфигурации — настройки и состояние СХД в реальном времени, например информация о пользователях или конфигурации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Экспортированная информация сохраняется в виде файла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txt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Журнал выполнения DHA — журнал ежедневной работы дисков. Ключевая информация включает ежедневный рабочий статус диска, данные ввода-вывода и период эксплуатации диска. Экспортированные данные из журнала выполнения DHA сохраняются в файл формата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tgz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Журнал HSSD — рабочий журнал HSSD, содержащий информацию S.M.A.R.T для дисков. Экспортированные данные из журнала HSSD сохраняются в файл формата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tgz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Отчет об удалении данных с диска включает информацию о диске, на котором стираются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данные,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режим удаления, время выполнения операции и результат проверки. Экспортированные данные из отчета сохраняются в файл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csv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Файл диагностики содержит информацию о неисправностях устройства. Экспортированный файл диагностики сохраняется в формате *.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tgz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72113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53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414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Ответы:</a:t>
            </a:r>
          </a:p>
          <a:p>
            <a:pPr lvl="1"/>
            <a:r>
              <a:rPr lang="ru-RU" dirty="0"/>
              <a:t>D</a:t>
            </a:r>
          </a:p>
          <a:p>
            <a:pPr lvl="1"/>
            <a:r>
              <a:rPr lang="ru-RU" dirty="0"/>
              <a:t>Верно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820409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38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Обучающее приложение </a:t>
            </a:r>
            <a:r>
              <a:rPr lang="ru-RU" sz="900" dirty="0" err="1"/>
              <a:t>Huawei</a:t>
            </a:r>
            <a:endParaRPr lang="ru-RU" sz="900" dirty="0"/>
          </a:p>
          <a:p>
            <a:pPr lvl="1"/>
            <a:r>
              <a:rPr lang="ru-RU" sz="900" dirty="0"/>
              <a:t>Содержит огромную библиотеку сертифицированных обучающих видео </a:t>
            </a:r>
            <a:r>
              <a:rPr lang="ru-RU" sz="900" dirty="0" err="1"/>
              <a:t>Huawei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Приложение техподдержки </a:t>
            </a:r>
            <a:r>
              <a:rPr lang="ru-RU" sz="900" dirty="0" err="1"/>
              <a:t>Huawei</a:t>
            </a:r>
            <a:r>
              <a:rPr lang="ru-RU" sz="900" dirty="0"/>
              <a:t> </a:t>
            </a:r>
            <a:r>
              <a:rPr lang="ru-RU" sz="900" dirty="0" err="1"/>
              <a:t>Enterprise</a:t>
            </a:r>
            <a:endParaRPr lang="ru-RU" sz="900" dirty="0"/>
          </a:p>
          <a:p>
            <a:pPr lvl="1"/>
            <a:r>
              <a:rPr lang="ru-RU" sz="900" dirty="0"/>
              <a:t>Охватывает все популярные документы, примеры из практики применения и новости по продуктам </a:t>
            </a:r>
            <a:r>
              <a:rPr lang="ru-RU" sz="900" dirty="0" err="1"/>
              <a:t>Huawei</a:t>
            </a:r>
            <a:r>
              <a:rPr lang="ru-RU" sz="900" dirty="0"/>
              <a:t>. Пользователи могут быстро осуществлять запрос информации о командах, аварийных сигналах и запасных частях. Кроме того, отсканировав QR-код, пользователи могут использовать данное приложение для просмотра информации об устройстве. Простые и интуитивно понятные </a:t>
            </a:r>
            <a:r>
              <a:rPr lang="ru-RU" sz="900" dirty="0" err="1"/>
              <a:t>видеоруководства</a:t>
            </a:r>
            <a:r>
              <a:rPr lang="ru-RU" sz="900" dirty="0"/>
              <a:t> обеспечивают круглосуточную техническую поддержку корпоративным пользователям.</a:t>
            </a:r>
          </a:p>
          <a:p>
            <a:pPr lvl="0"/>
            <a:r>
              <a:rPr lang="ru-RU" sz="900" dirty="0"/>
              <a:t>Сервисное приложение </a:t>
            </a:r>
            <a:r>
              <a:rPr lang="ru-RU" sz="900" dirty="0" err="1"/>
              <a:t>Huawei</a:t>
            </a:r>
            <a:r>
              <a:rPr lang="ru-RU" sz="900" dirty="0"/>
              <a:t> </a:t>
            </a:r>
            <a:r>
              <a:rPr lang="ru-RU" sz="900" dirty="0" err="1"/>
              <a:t>Enterprise</a:t>
            </a:r>
            <a:endParaRPr lang="ru-RU" sz="900" dirty="0"/>
          </a:p>
          <a:p>
            <a:pPr lvl="1"/>
            <a:r>
              <a:rPr lang="ru-RU" sz="900" dirty="0"/>
              <a:t>Предоставляет универсальные мобильные ИКТ-порталы для клиентов и партнеров, обеспечивающие информацию о комплексных продуктах и решениях </a:t>
            </a:r>
            <a:r>
              <a:rPr lang="ru-RU" sz="900" dirty="0" err="1"/>
              <a:t>Huawei</a:t>
            </a:r>
            <a:r>
              <a:rPr lang="ru-RU" sz="900" dirty="0"/>
              <a:t> для корпоративных пользователей в любое время и в любом месте.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098698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/>
              <a:t>HedEx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 — инструмент </a:t>
            </a:r>
            <a:r>
              <a:rPr lang="ru-RU" dirty="0" err="1"/>
              <a:t>Huawei</a:t>
            </a:r>
            <a:r>
              <a:rPr lang="ru-RU" dirty="0"/>
              <a:t> для управления документацией по продуктам. Позволяет пользователям просматривать, осуществлять поиск, обновлять и управлять документацией по продуктам.</a:t>
            </a:r>
          </a:p>
          <a:p>
            <a:pPr lvl="1"/>
            <a:r>
              <a:rPr lang="ru-RU" dirty="0" err="1"/>
              <a:t>eStor</a:t>
            </a:r>
            <a:r>
              <a:rPr lang="ru-RU" dirty="0"/>
              <a:t> — платформа графического моделирования систем хранения данных. Платформа имитирует </a:t>
            </a:r>
            <a:r>
              <a:rPr lang="ru-RU" dirty="0" err="1"/>
              <a:t>флеш</a:t>
            </a:r>
            <a:r>
              <a:rPr lang="ru-RU" dirty="0"/>
              <a:t>-устройства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OceanStor</a:t>
            </a:r>
            <a:r>
              <a:rPr lang="ru-RU" dirty="0"/>
              <a:t>, чтобы помочь специалистам в области ИКТ и клиентам познакомиться с продуктами хранения </a:t>
            </a:r>
            <a:r>
              <a:rPr lang="ru-RU" dirty="0" err="1"/>
              <a:t>Huawei</a:t>
            </a:r>
            <a:r>
              <a:rPr lang="ru-RU" dirty="0"/>
              <a:t> и быстро освоить необходимые операции.</a:t>
            </a:r>
          </a:p>
          <a:p>
            <a:pPr lvl="1"/>
            <a:r>
              <a:rPr lang="ru-RU" dirty="0"/>
              <a:t>Центр инструментов сетевой документации — инструмент для подготовки документации по сетевым продуктам. Помогает при проведении тендеров, планировании сети, реализации проектов, модернизации и техническом обслуживании.</a:t>
            </a:r>
          </a:p>
          <a:p>
            <a:pPr lvl="1"/>
            <a:r>
              <a:rPr lang="ru-RU" dirty="0"/>
              <a:t>Помощник по информационным запросам позволяет запрашивать информацию о командах и аварийных сигналах для продуктов </a:t>
            </a:r>
            <a:r>
              <a:rPr lang="ru-RU" dirty="0" err="1"/>
              <a:t>Huawei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878496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0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19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8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В зависимости от условий и предпочтений пользователей операции управления и техобслуживания системы хранения данных можно выполнять с помощью инструмента </a:t>
            </a:r>
            <a:r>
              <a:rPr lang="ru-RU" dirty="0" err="1"/>
              <a:t>DeviceManager</a:t>
            </a:r>
            <a:r>
              <a:rPr lang="ru-RU" dirty="0"/>
              <a:t> или интерфейса командной строки (</a:t>
            </a:r>
            <a:r>
              <a:rPr lang="ru-RU" dirty="0" err="1"/>
              <a:t>Command-Line</a:t>
            </a:r>
            <a:r>
              <a:rPr lang="ru-RU" dirty="0"/>
              <a:t> </a:t>
            </a:r>
            <a:r>
              <a:rPr lang="ru-RU" dirty="0" err="1"/>
              <a:t>Interface</a:t>
            </a:r>
            <a:r>
              <a:rPr lang="ru-RU" dirty="0"/>
              <a:t>, CLI).</a:t>
            </a:r>
          </a:p>
          <a:p>
            <a:pPr lvl="0"/>
            <a:r>
              <a:rPr lang="ru-RU" dirty="0"/>
              <a:t>После входа в СХД с помощью интерфейса командной строки пользователю </a:t>
            </a:r>
            <a:r>
              <a:rPr lang="ru-RU" dirty="0" smtClean="0"/>
              <a:t>предоставляются такие </a:t>
            </a:r>
            <a:r>
              <a:rPr lang="ru-RU" dirty="0"/>
              <a:t>операции, как запрос информации, </a:t>
            </a:r>
            <a:r>
              <a:rPr lang="ru-RU" dirty="0" smtClean="0"/>
              <a:t>управление пользователями, </a:t>
            </a:r>
            <a:r>
              <a:rPr lang="ru-RU" dirty="0"/>
              <a:t>настройка </a:t>
            </a:r>
            <a:r>
              <a:rPr lang="ru-RU" dirty="0" smtClean="0"/>
              <a:t>параметров и функций, а также </a:t>
            </a:r>
            <a:r>
              <a:rPr lang="ru-RU" dirty="0"/>
              <a:t>обслуживание системы хранения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04920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DeviceManager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— программное обеспечение для управления устройствами, разработанное компанией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В системах хранения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инструмент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DeviceManager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является предустановленным ПО.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09188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DeviceManager</a:t>
            </a:r>
            <a:r>
              <a:rPr lang="ru-RU" dirty="0"/>
              <a:t> можно использовать на любом терминале обслуживания, подключенном к системе хранения. Набрав IP-адрес сетевого порта управления системой в веб-браузере, можно выполнить вход в систему как локальный или </a:t>
            </a:r>
            <a:r>
              <a:rPr lang="ru-RU" dirty="0" smtClean="0"/>
              <a:t>как доменный </a:t>
            </a:r>
            <a:r>
              <a:rPr lang="ru-RU" dirty="0"/>
              <a:t>пользователь.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57643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More information for trainees</a:t>
            </a: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12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817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87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2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Рекомендации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038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52514"/>
            <a:ext cx="10728326" cy="4875042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30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0" orient="horz" pos="6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536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5" y="2650761"/>
            <a:ext cx="7042011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940" dirty="0" smtClean="0">
                <a:solidFill>
                  <a:schemeClr val="tx1"/>
                </a:solidFill>
              </a:rPr>
              <a:t>Спасибо за внимание!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336859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4165409"/>
              </p:ext>
            </p:extLst>
          </p:nvPr>
        </p:nvGraphicFramePr>
        <p:xfrm>
          <a:off x="1007534" y="1383305"/>
          <a:ext cx="10165988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7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  <a:cs typeface="+mn-cs"/>
                        </a:rPr>
                        <a:t>Версия курса</a:t>
                      </a:r>
                      <a:endParaRPr kumimoji="1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8450242"/>
              </p:ext>
            </p:extLst>
          </p:nvPr>
        </p:nvGraphicFramePr>
        <p:xfrm>
          <a:off x="1007533" y="2680416"/>
          <a:ext cx="1017714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Дата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Новый документ</a:t>
                      </a:r>
                      <a:r>
                        <a:rPr kumimoji="1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/>
                      </a:r>
                      <a:b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</a:b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954509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954509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954509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3" y="1954509"/>
            <a:ext cx="2089190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239574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75873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75873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22762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227621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731677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73167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19972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19972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19972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199729"/>
            <a:ext cx="2016221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70378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70378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70378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703785"/>
            <a:ext cx="19932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1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49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626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sz="40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2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sz="400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2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algn="l" defTabSz="1001624" eaLnBrk="0" fontAlgn="ctr" hangingPunct="0"/>
            <a:r>
              <a:rPr lang="ru-RU" altLang="zh-CN" sz="4000" b="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4000" b="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0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568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2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marR="0" lvl="0" indent="-457200" algn="just" defTabSz="801688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</a:pPr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 smtClean="0"/>
          </a:p>
        </p:txBody>
      </p:sp>
      <p:cxnSp>
        <p:nvCxnSpPr>
          <p:cNvPr id="5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22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0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3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123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284509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8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5" r:id="rId2"/>
    <p:sldLayoutId id="2147483846" r:id="rId3"/>
    <p:sldLayoutId id="2147483847" r:id="rId4"/>
    <p:sldLayoutId id="2147483848" r:id="rId5"/>
    <p:sldLayoutId id="2147483878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142236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76" r:id="rId2"/>
    <p:sldLayoutId id="2147483856" r:id="rId3"/>
    <p:sldLayoutId id="2147483877" r:id="rId4"/>
    <p:sldLayoutId id="2147483857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  <p:sp>
        <p:nvSpPr>
          <p:cNvPr id="7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87276" y="3003210"/>
            <a:ext cx="3595124" cy="22479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Авторские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права©Huawei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Technologies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Co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.,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Ltd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 2020 г.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Все права защищены.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Информация, представленная в данном документе, может содержать прогностические высказывания, включая, в том числе, заявления о будущих результатах финансово-хозяйственной деятельности, будущих линейках продукции, новых технологиях и прочее. Существует ряд факторов, которые могут привести к тому, что фактические результаты и достижения будут отличаться от результатов, явно или косвенно описанных в указанных прогностических высказываниях. Следовательно, представленная информация носит справочный характер и не является офертой или акцептом. Компания </a:t>
            </a:r>
            <a:r>
              <a:rPr kumimoji="1" lang="ru-RU" altLang="zh-CN" sz="850" baseline="0" dirty="0" err="1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Huawei</a:t>
            </a: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 может вносить изменения в представленную информацию в любое время без предварительного уведомления.</a:t>
            </a: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6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72624"/>
            <a:ext cx="3473451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ru-RU" altLang="zh-CN" sz="120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Сделаем цифровые технологии доступными каждому человеку, каждому дому и каждой организации — построим полностью подключенный интеллектуальный мир.</a:t>
            </a:r>
          </a:p>
        </p:txBody>
      </p:sp>
    </p:spTree>
    <p:extLst>
      <p:ext uri="{BB962C8B-B14F-4D97-AF65-F5344CB8AC3E}">
        <p14:creationId xmlns:p14="http://schemas.microsoft.com/office/powerpoint/2010/main" val="154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370">
          <p15:clr>
            <a:srgbClr val="F26B43"/>
          </p15:clr>
        </p15:guide>
        <p15:guide id="4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5.12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192.168.5.12:8088/" TargetMode="External"/><Relationship Id="rId4" Type="http://schemas.openxmlformats.org/officeDocument/2006/relationships/hyperlink" Target="https://192.168.5.12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awei.com/e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uawei.com/en/learning" TargetMode="External"/><Relationship Id="rId4" Type="http://schemas.openxmlformats.org/officeDocument/2006/relationships/hyperlink" Target="https://support.huawei.com/enterprise/en/index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3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Ван Пэн (Wang Peng)/wwx690470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/>
              <a:t>04.06.2019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/>
              <a:t>Новый</a:t>
            </a:r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/>
              <a:t>Ма Юйцин (Ma Yuqing)/mwx408409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/>
              <a:t>06.07.2020</a:t>
            </a: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/>
              <a:t>Обновление</a:t>
            </a: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/>
              <a:t>Дун Юйюань (Dong Yuyuan)/dwx889475</a:t>
            </a:r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20.08.2020</a:t>
            </a: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/>
              <a:t>Обновление</a:t>
            </a: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5" name="文本占位符 5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Общие сведения об интерфейсе командной строки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7" y="1052514"/>
            <a:ext cx="11124189" cy="4875042"/>
          </a:xfrm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400" dirty="0">
                <a:latin typeface="Huawei Sans" panose="020C0503030203020204" pitchFamily="34" charset="0"/>
              </a:rPr>
              <a:t>Интерфейс командной строки (CLI) предоставляет возможности управления и технического обслуживания системы хранения данных. </a:t>
            </a:r>
            <a:r>
              <a:rPr lang="ru-RU" sz="1400" dirty="0"/>
              <a:t>Команды конфигурирования вводятся пользователем с клавиатуры, компилируются и выполняются программами.</a:t>
            </a:r>
            <a:r>
              <a:rPr lang="ru-RU" sz="1400" dirty="0">
                <a:latin typeface="Huawei Sans" panose="020C0503030203020204" pitchFamily="34" charset="0"/>
              </a:rPr>
              <a:t> Результаты выполнения команды отображаются в текстовом или графическом виде в CLI.</a:t>
            </a:r>
          </a:p>
          <a:p>
            <a:pPr algn="l">
              <a:lnSpc>
                <a:spcPct val="120000"/>
              </a:lnSpc>
            </a:pPr>
            <a:r>
              <a:rPr lang="ru-RU" sz="1400" dirty="0"/>
              <a:t>Для входа в CLI на терминале должно быть установлено соответствующее ПО.</a:t>
            </a:r>
            <a:r>
              <a:rPr lang="ru-RU" sz="1400" dirty="0">
                <a:latin typeface="Huawei Sans" panose="020C0503030203020204" pitchFamily="34" charset="0"/>
              </a:rPr>
              <a:t> Далее в качестве примера используется инструмент </a:t>
            </a:r>
            <a:r>
              <a:rPr lang="ru-RU" sz="1400" dirty="0" err="1">
                <a:latin typeface="Huawei Sans" panose="020C0503030203020204" pitchFamily="34" charset="0"/>
              </a:rPr>
              <a:t>PuTTY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  <a:p>
            <a:pPr algn="l"/>
            <a:endParaRPr lang="en-US" altLang="zh-CN" sz="16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7989" y="2648773"/>
            <a:ext cx="7932717" cy="3622474"/>
            <a:chOff x="1163452" y="1296236"/>
            <a:chExt cx="10124310" cy="5049088"/>
          </a:xfrm>
        </p:grpSpPr>
        <p:grpSp>
          <p:nvGrpSpPr>
            <p:cNvPr id="6" name="组合 5"/>
            <p:cNvGrpSpPr/>
            <p:nvPr/>
          </p:nvGrpSpPr>
          <p:grpSpPr>
            <a:xfrm>
              <a:off x="1163452" y="1296236"/>
              <a:ext cx="5256584" cy="5049088"/>
              <a:chOff x="6798632" y="472408"/>
              <a:chExt cx="5256584" cy="5049088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8632" y="472408"/>
                <a:ext cx="5256584" cy="5049088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 bwMode="auto">
              <a:xfrm>
                <a:off x="8670362" y="1654838"/>
                <a:ext cx="2376264" cy="288032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8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 bwMode="auto">
            <a:xfrm>
              <a:off x="4907868" y="2888940"/>
              <a:ext cx="540060" cy="288032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800" dirty="0" smtClean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259796" y="5985284"/>
              <a:ext cx="1008112" cy="288032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800" dirty="0" smtClean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圆角矩形标注 8"/>
            <p:cNvSpPr/>
            <p:nvPr/>
          </p:nvSpPr>
          <p:spPr bwMode="auto">
            <a:xfrm>
              <a:off x="7032103" y="1894916"/>
              <a:ext cx="3010595" cy="708726"/>
            </a:xfrm>
            <a:prstGeom prst="wedgeRoundRectCallout">
              <a:avLst>
                <a:gd name="adj1" fmla="val -110814"/>
                <a:gd name="adj2" fmla="val 50487"/>
                <a:gd name="adj3" fmla="val 1666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Введите IP-адрес сетевого порта управления.</a:t>
              </a:r>
            </a:p>
          </p:txBody>
        </p:sp>
        <p:sp>
          <p:nvSpPr>
            <p:cNvPr id="10" name="圆角矩形标注 9"/>
            <p:cNvSpPr/>
            <p:nvPr/>
          </p:nvSpPr>
          <p:spPr bwMode="auto">
            <a:xfrm>
              <a:off x="7032103" y="3176972"/>
              <a:ext cx="4255659" cy="640589"/>
            </a:xfrm>
            <a:prstGeom prst="wedgeRoundRectCallout">
              <a:avLst>
                <a:gd name="adj1" fmla="val -89053"/>
                <a:gd name="adj2" fmla="val -47215"/>
                <a:gd name="adj3" fmla="val 1666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ru-RU" sz="120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Выберите для параметра </a:t>
              </a:r>
              <a:r>
                <a:rPr lang="ru-RU" sz="1200" b="1" dirty="0" err="1">
                  <a:solidFill>
                    <a:prstClr val="black"/>
                  </a:solidFill>
                  <a:latin typeface="Huawei Sans" panose="020C0503030203020204" pitchFamily="34" charset="0"/>
                </a:rPr>
                <a:t>Connection</a:t>
              </a:r>
              <a:r>
                <a:rPr lang="ru-RU" sz="1200" b="1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latin typeface="Huawei Sans" panose="020C0503030203020204" pitchFamily="34" charset="0"/>
                </a:rPr>
                <a:t>type</a:t>
              </a:r>
              <a:r>
                <a:rPr lang="ru-RU" sz="120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 значение </a:t>
              </a:r>
              <a:r>
                <a:rPr lang="ru-RU" sz="1200" b="1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SSH</a:t>
              </a:r>
              <a:r>
                <a:rPr lang="ru-RU" sz="120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.</a:t>
              </a: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6473018" y="4443942"/>
              <a:ext cx="4547137" cy="638304"/>
            </a:xfrm>
            <a:prstGeom prst="wedgeRoundRectCallout">
              <a:avLst>
                <a:gd name="adj1" fmla="val -76959"/>
                <a:gd name="adj2" fmla="val 177041"/>
                <a:gd name="adj3" fmla="val 1666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Нажмите </a:t>
              </a:r>
              <a:r>
                <a:rPr lang="ru-RU" sz="1200" b="1">
                  <a:solidFill>
                    <a:prstClr val="black"/>
                  </a:solidFill>
                  <a:latin typeface="Huawei Sans" panose="020C0503030203020204" pitchFamily="34" charset="0"/>
                </a:rPr>
                <a:t>Open</a:t>
              </a: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. Откроется окно CLI для входа в систему.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0196" y="5866364"/>
              <a:ext cx="2503153" cy="402806"/>
            </a:xfrm>
            <a:prstGeom prst="rect">
              <a:avLst/>
            </a:prstGeom>
          </p:spPr>
        </p:pic>
        <p:pic>
          <p:nvPicPr>
            <p:cNvPr id="13" name="Picture 15" descr="箭头第4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8493816" y="4848307"/>
              <a:ext cx="1102136" cy="94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04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Вход в систему с помощью CLI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11196926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400" dirty="0">
                <a:latin typeface="Huawei Sans" panose="020C0503030203020204" pitchFamily="34" charset="0"/>
              </a:rPr>
              <a:t>Введите имя пользователя и пароль, следуя экранным подсказкам. После первого входа система попросит пользователя сменить пароль. Немедленно смените пароль, чтобы обеспечить безопасность системы. Далее приводится пример информации, отображаемой при входе пользователя: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18277" y="2281081"/>
            <a:ext cx="10259769" cy="3967797"/>
            <a:chOff x="321636" y="2180641"/>
            <a:chExt cx="10886932" cy="4210342"/>
          </a:xfrm>
        </p:grpSpPr>
        <p:grpSp>
          <p:nvGrpSpPr>
            <p:cNvPr id="4" name="组合 3"/>
            <p:cNvGrpSpPr/>
            <p:nvPr/>
          </p:nvGrpSpPr>
          <p:grpSpPr>
            <a:xfrm>
              <a:off x="2931900" y="2180641"/>
              <a:ext cx="8276668" cy="4210342"/>
              <a:chOff x="1739516" y="2180641"/>
              <a:chExt cx="8276668" cy="421034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9516" y="2180641"/>
                <a:ext cx="8276668" cy="4210342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 bwMode="auto">
              <a:xfrm>
                <a:off x="1739516" y="2180641"/>
                <a:ext cx="1368152" cy="312255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1739516" y="2972729"/>
                <a:ext cx="1368152" cy="312255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1739516" y="4005064"/>
                <a:ext cx="1651932" cy="540060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1636" y="2204864"/>
              <a:ext cx="2253304" cy="504056"/>
              <a:chOff x="213624" y="1484784"/>
              <a:chExt cx="2253304" cy="504056"/>
            </a:xfrm>
          </p:grpSpPr>
          <p:sp>
            <p:nvSpPr>
              <p:cNvPr id="10" name="圆角矩形标注 9"/>
              <p:cNvSpPr/>
              <p:nvPr/>
            </p:nvSpPr>
            <p:spPr bwMode="auto">
              <a:xfrm>
                <a:off x="228063" y="1484784"/>
                <a:ext cx="2195529" cy="504056"/>
              </a:xfrm>
              <a:prstGeom prst="wedgeRoundRectCallout">
                <a:avLst>
                  <a:gd name="adj1" fmla="val 67352"/>
                  <a:gd name="adj2" fmla="val -16866"/>
                  <a:gd name="adj3" fmla="val 16667"/>
                </a:avLst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 bwMode="auto">
              <a:xfrm>
                <a:off x="213624" y="1585714"/>
                <a:ext cx="2253304" cy="304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1. Введите имя пользователя.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36844" y="2960948"/>
              <a:ext cx="2219047" cy="504056"/>
              <a:chOff x="228063" y="1484784"/>
              <a:chExt cx="2219047" cy="504056"/>
            </a:xfrm>
          </p:grpSpPr>
          <p:sp>
            <p:nvSpPr>
              <p:cNvPr id="15" name="圆角矩形标注 14"/>
              <p:cNvSpPr/>
              <p:nvPr/>
            </p:nvSpPr>
            <p:spPr bwMode="auto">
              <a:xfrm>
                <a:off x="228063" y="1484784"/>
                <a:ext cx="2195529" cy="504056"/>
              </a:xfrm>
              <a:prstGeom prst="wedgeRoundRectCallout">
                <a:avLst>
                  <a:gd name="adj1" fmla="val 67352"/>
                  <a:gd name="adj2" fmla="val -16866"/>
                  <a:gd name="adj3" fmla="val 16667"/>
                </a:avLst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 bwMode="auto">
              <a:xfrm>
                <a:off x="263349" y="1574184"/>
                <a:ext cx="2183761" cy="304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2. Введите пароль.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36074" y="3969060"/>
              <a:ext cx="2664301" cy="504056"/>
              <a:chOff x="228062" y="1484784"/>
              <a:chExt cx="2664301" cy="504056"/>
            </a:xfrm>
          </p:grpSpPr>
          <p:sp>
            <p:nvSpPr>
              <p:cNvPr id="21" name="圆角矩形标注 20"/>
              <p:cNvSpPr/>
              <p:nvPr/>
            </p:nvSpPr>
            <p:spPr bwMode="auto">
              <a:xfrm>
                <a:off x="228062" y="1484784"/>
                <a:ext cx="2195529" cy="504056"/>
              </a:xfrm>
              <a:prstGeom prst="wedgeRoundRectCallout">
                <a:avLst>
                  <a:gd name="adj1" fmla="val 67352"/>
                  <a:gd name="adj2" fmla="val -16866"/>
                  <a:gd name="adj3" fmla="val 16667"/>
                </a:avLst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 smtClean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 bwMode="auto">
              <a:xfrm>
                <a:off x="264118" y="1575235"/>
                <a:ext cx="2628245" cy="304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3. Смените пароль.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Краткий обзор управления системой хранения данных</a:t>
            </a:r>
          </a:p>
          <a:p>
            <a:r>
              <a:rPr lang="ru-RU" b="1"/>
              <a:t>Инструменты управления системой хранения данных</a:t>
            </a: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ru-RU"/>
              <a:t>DeviceManager</a:t>
            </a:r>
          </a:p>
          <a:p>
            <a:pPr lvl="1"/>
            <a:r>
              <a:rPr lang="ru-RU">
                <a:solidFill>
                  <a:schemeClr val="bg1">
                    <a:lumMod val="50000"/>
                  </a:schemeClr>
                </a:solidFill>
              </a:rPr>
              <a:t>CLI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Основные операции управления системой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26854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845" y="349908"/>
            <a:ext cx="11558155" cy="497095"/>
          </a:xfrm>
        </p:spPr>
        <p:txBody>
          <a:bodyPr wrap="square">
            <a:noAutofit/>
          </a:bodyPr>
          <a:lstStyle/>
          <a:p>
            <a:r>
              <a:rPr lang="ru-RU" sz="3000" dirty="0">
                <a:latin typeface="Huawei Sans" panose="020C0503030203020204" pitchFamily="34" charset="0"/>
              </a:rPr>
              <a:t>Графический интерфейс пользователя </a:t>
            </a:r>
            <a:r>
              <a:rPr lang="ru-RU" sz="3000" dirty="0" err="1">
                <a:latin typeface="Huawei Sans" panose="020C0503030203020204" pitchFamily="34" charset="0"/>
              </a:rPr>
              <a:t>DeviceManager</a:t>
            </a:r>
            <a:r>
              <a:rPr lang="ru-RU" sz="3000" dirty="0">
                <a:latin typeface="Huawei Sans" panose="020C0503030203020204" pitchFamily="34" charset="0"/>
              </a:rPr>
              <a:t> (1)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17265" y="3208415"/>
            <a:ext cx="146221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Панель навигации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72364" y="3234557"/>
            <a:ext cx="184189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200" dirty="0">
                <a:latin typeface="Huawei Sans" panose="020C0503030203020204" pitchFamily="34" charset="0"/>
              </a:rPr>
              <a:t>Область статистики аварийных сигналов и задач</a:t>
            </a:r>
          </a:p>
        </p:txBody>
      </p:sp>
      <p:sp>
        <p:nvSpPr>
          <p:cNvPr id="3" name="矩形 2"/>
          <p:cNvSpPr/>
          <p:nvPr/>
        </p:nvSpPr>
        <p:spPr>
          <a:xfrm>
            <a:off x="731838" y="5776892"/>
            <a:ext cx="11093017" cy="478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графический интерфейс пользователя может незначительно отличаться в зависимости от версии и модели продукта.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5092" y="3716338"/>
            <a:ext cx="168558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Функциональная панель</a:t>
            </a:r>
          </a:p>
        </p:txBody>
      </p:sp>
      <p:pic>
        <p:nvPicPr>
          <p:cNvPr id="4" name="Picture 2" descr="C:\Users\dwx889475\AppData\Roaming\eSpace_Desktop\UserData\dwx889475\imagefiles\originalImgfiles\1E15BB52-4834-4B8C-A484-FDFD7622ED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057221"/>
            <a:ext cx="10432225" cy="46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731838" y="447468"/>
            <a:ext cx="11124189" cy="497095"/>
          </a:xfrm>
        </p:spPr>
        <p:txBody>
          <a:bodyPr wrap="square">
            <a:noAutofit/>
          </a:bodyPr>
          <a:lstStyle/>
          <a:p>
            <a:r>
              <a:rPr lang="ru-RU" sz="3000" dirty="0">
                <a:latin typeface="Huawei Sans" panose="020C0503030203020204" pitchFamily="34" charset="0"/>
              </a:rPr>
              <a:t>Графический интерфейс пользователя </a:t>
            </a:r>
            <a:r>
              <a:rPr lang="ru-RU" sz="3000" dirty="0" err="1">
                <a:latin typeface="Huawei Sans" panose="020C0503030203020204" pitchFamily="34" charset="0"/>
              </a:rPr>
              <a:t>DeviceManager</a:t>
            </a:r>
            <a:r>
              <a:rPr lang="ru-RU" sz="3000" dirty="0">
                <a:latin typeface="Huawei Sans" panose="020C0503030203020204" pitchFamily="34" charset="0"/>
              </a:rPr>
              <a:t> (2)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9143"/>
              </p:ext>
            </p:extLst>
          </p:nvPr>
        </p:nvGraphicFramePr>
        <p:xfrm>
          <a:off x="907363" y="1229359"/>
          <a:ext cx="10377274" cy="48398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34401"/>
                <a:gridCol w="3170193"/>
                <a:gridCol w="6472680"/>
              </a:tblGrid>
              <a:tr h="3805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№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Название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Описание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91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Huawei Sans" panose="020C0503030203020204" pitchFamily="34" charset="0"/>
                        </a:rPr>
                        <a:t>Функциональная панель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Отображение доступных в настоящий момент функций.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2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Панель навигации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Отображение перечня всех функциональных модулей СХД.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3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Область статистики аварийных сигналов и задач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Область статистики аварийных сигналов — отображение количества аварийных сигналов в системе по уровням их серьезности, на основании которого можно судить о рабочем состоянии СХД.</a:t>
                      </a:r>
                    </a:p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Область статистики задач — отображение всех задач, выполняемых пользователями. Данная информация позволяет проверить, успешно ли выполняются задачи.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4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Область управления устройствами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Предоставление таких функций, как просмотр и редактирование информации об устройствах, а также выключение или перезапуск устройств.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4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>
                          <a:latin typeface="Huawei Sans" panose="020C0503030203020204" pitchFamily="34" charset="0"/>
                        </a:rPr>
                        <a:t>5</a:t>
                      </a:r>
                    </a:p>
                  </a:txBody>
                  <a:tcPr marL="83951" marR="83951" marT="41975" marB="4197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Huawei Sans" panose="020C0503030203020204" pitchFamily="34" charset="0"/>
                        </a:rPr>
                        <a:t>Область выбора языка интерфейса и выхода из системы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Huawei Sans" panose="020C0503030203020204" pitchFamily="34" charset="0"/>
                        </a:rPr>
                        <a:t>Предоставление кнопок для выбора языка интерфейса и выхода из системы. </a:t>
                      </a:r>
                      <a:r>
                        <a:rPr lang="ru-RU" sz="1600" dirty="0" err="1">
                          <a:latin typeface="Huawei Sans" panose="020C0503030203020204" pitchFamily="34" charset="0"/>
                        </a:rPr>
                        <a:t>DeviceManager</a:t>
                      </a:r>
                      <a:r>
                        <a:rPr lang="ru-RU" sz="1600" dirty="0">
                          <a:latin typeface="Huawei Sans" panose="020C0503030203020204" pitchFamily="34" charset="0"/>
                        </a:rPr>
                        <a:t> поддерживает два языка: английский и упрощенный китайский.</a:t>
                      </a:r>
                    </a:p>
                  </a:txBody>
                  <a:tcPr marL="83951" marR="83951" marT="41975" marB="41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разрешениями на доступ к системе хранения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559701" y="1744740"/>
            <a:ext cx="8260173" cy="4011269"/>
            <a:chOff x="889778" y="801194"/>
            <a:chExt cx="3555789" cy="1881632"/>
          </a:xfrm>
        </p:grpSpPr>
        <p:grpSp>
          <p:nvGrpSpPr>
            <p:cNvPr id="141" name="组合 87"/>
            <p:cNvGrpSpPr/>
            <p:nvPr/>
          </p:nvGrpSpPr>
          <p:grpSpPr>
            <a:xfrm>
              <a:off x="2855684" y="801194"/>
              <a:ext cx="819870" cy="751750"/>
              <a:chOff x="5202372" y="1258149"/>
              <a:chExt cx="1458887" cy="1435162"/>
            </a:xfrm>
          </p:grpSpPr>
          <p:grpSp>
            <p:nvGrpSpPr>
              <p:cNvPr id="170" name="组合 431"/>
              <p:cNvGrpSpPr/>
              <p:nvPr/>
            </p:nvGrpSpPr>
            <p:grpSpPr>
              <a:xfrm>
                <a:off x="5246585" y="1258149"/>
                <a:ext cx="1410968" cy="1435162"/>
                <a:chOff x="3111386" y="1744896"/>
                <a:chExt cx="2646466" cy="2636591"/>
              </a:xfrm>
            </p:grpSpPr>
            <p:sp>
              <p:nvSpPr>
                <p:cNvPr id="178" name="椭圆 177"/>
                <p:cNvSpPr/>
                <p:nvPr/>
              </p:nvSpPr>
              <p:spPr>
                <a:xfrm>
                  <a:off x="3111386" y="1744896"/>
                  <a:ext cx="2570492" cy="25704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  <a:alpha val="86000"/>
                      </a:srgbClr>
                    </a:gs>
                    <a:gs pos="18000">
                      <a:srgbClr val="226F9E"/>
                    </a:gs>
                    <a:gs pos="62000">
                      <a:srgbClr val="3E6CA4">
                        <a:alpha val="6000"/>
                      </a:srgbClr>
                    </a:gs>
                    <a:gs pos="35000">
                      <a:srgbClr val="4F81BD">
                        <a:lumMod val="75000"/>
                        <a:alpha val="37000"/>
                      </a:srgbClr>
                    </a:gs>
                    <a:gs pos="98000">
                      <a:srgbClr val="4F81BD">
                        <a:lumMod val="50000"/>
                        <a:alpha val="40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ctr" defTabSz="1023658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  <a:defRPr/>
                  </a:pPr>
                  <a:endParaRPr kumimoji="0" lang="en-US" altLang="zh-CN" sz="1200" b="0" i="0" u="none" strike="noStrike" kern="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79" name="组合 153"/>
                <p:cNvGrpSpPr/>
                <p:nvPr/>
              </p:nvGrpSpPr>
              <p:grpSpPr>
                <a:xfrm>
                  <a:off x="3229602" y="1819781"/>
                  <a:ext cx="2528250" cy="2561706"/>
                  <a:chOff x="12660564" y="3016931"/>
                  <a:chExt cx="3121001" cy="3162300"/>
                </a:xfrm>
              </p:grpSpPr>
              <p:sp>
                <p:nvSpPr>
                  <p:cNvPr id="180" name="Freeform 7"/>
                  <p:cNvSpPr>
                    <a:spLocks/>
                  </p:cNvSpPr>
                  <p:nvPr/>
                </p:nvSpPr>
                <p:spPr bwMode="auto">
                  <a:xfrm>
                    <a:off x="12660564" y="3016931"/>
                    <a:ext cx="2933696" cy="2933700"/>
                  </a:xfrm>
                  <a:custGeom>
                    <a:avLst/>
                    <a:gdLst/>
                    <a:ahLst/>
                    <a:cxnLst>
                      <a:cxn ang="0">
                        <a:pos x="1848" y="924"/>
                      </a:cxn>
                      <a:cxn ang="0">
                        <a:pos x="1842" y="830"/>
                      </a:cxn>
                      <a:cxn ang="0">
                        <a:pos x="1828" y="738"/>
                      </a:cxn>
                      <a:cxn ang="0">
                        <a:pos x="1806" y="650"/>
                      </a:cxn>
                      <a:cxn ang="0">
                        <a:pos x="1774" y="564"/>
                      </a:cxn>
                      <a:cxn ang="0">
                        <a:pos x="1736" y="484"/>
                      </a:cxn>
                      <a:cxn ang="0">
                        <a:pos x="1690" y="408"/>
                      </a:cxn>
                      <a:cxn ang="0">
                        <a:pos x="1636" y="336"/>
                      </a:cxn>
                      <a:cxn ang="0">
                        <a:pos x="1576" y="270"/>
                      </a:cxn>
                      <a:cxn ang="0">
                        <a:pos x="1510" y="212"/>
                      </a:cxn>
                      <a:cxn ang="0">
                        <a:pos x="1440" y="158"/>
                      </a:cxn>
                      <a:cxn ang="0">
                        <a:pos x="1364" y="112"/>
                      </a:cxn>
                      <a:cxn ang="0">
                        <a:pos x="1282" y="72"/>
                      </a:cxn>
                      <a:cxn ang="0">
                        <a:pos x="1198" y="42"/>
                      </a:cxn>
                      <a:cxn ang="0">
                        <a:pos x="1110" y="18"/>
                      </a:cxn>
                      <a:cxn ang="0">
                        <a:pos x="1018" y="4"/>
                      </a:cxn>
                      <a:cxn ang="0">
                        <a:pos x="924" y="0"/>
                      </a:cxn>
                      <a:cxn ang="0">
                        <a:pos x="876" y="2"/>
                      </a:cxn>
                      <a:cxn ang="0">
                        <a:pos x="782" y="10"/>
                      </a:cxn>
                      <a:cxn ang="0">
                        <a:pos x="692" y="30"/>
                      </a:cxn>
                      <a:cxn ang="0">
                        <a:pos x="606" y="56"/>
                      </a:cxn>
                      <a:cxn ang="0">
                        <a:pos x="522" y="92"/>
                      </a:cxn>
                      <a:cxn ang="0">
                        <a:pos x="444" y="134"/>
                      </a:cxn>
                      <a:cxn ang="0">
                        <a:pos x="370" y="184"/>
                      </a:cxn>
                      <a:cxn ang="0">
                        <a:pos x="302" y="240"/>
                      </a:cxn>
                      <a:cxn ang="0">
                        <a:pos x="240" y="302"/>
                      </a:cxn>
                      <a:cxn ang="0">
                        <a:pos x="182" y="372"/>
                      </a:cxn>
                      <a:cxn ang="0">
                        <a:pos x="132" y="444"/>
                      </a:cxn>
                      <a:cxn ang="0">
                        <a:pos x="90" y="524"/>
                      </a:cxn>
                      <a:cxn ang="0">
                        <a:pos x="56" y="606"/>
                      </a:cxn>
                      <a:cxn ang="0">
                        <a:pos x="28" y="694"/>
                      </a:cxn>
                      <a:cxn ang="0">
                        <a:pos x="10" y="784"/>
                      </a:cxn>
                      <a:cxn ang="0">
                        <a:pos x="0" y="876"/>
                      </a:cxn>
                      <a:cxn ang="0">
                        <a:pos x="0" y="924"/>
                      </a:cxn>
                      <a:cxn ang="0">
                        <a:pos x="4" y="1018"/>
                      </a:cxn>
                      <a:cxn ang="0">
                        <a:pos x="18" y="1110"/>
                      </a:cxn>
                      <a:cxn ang="0">
                        <a:pos x="40" y="1198"/>
                      </a:cxn>
                      <a:cxn ang="0">
                        <a:pos x="72" y="1284"/>
                      </a:cxn>
                      <a:cxn ang="0">
                        <a:pos x="110" y="1364"/>
                      </a:cxn>
                      <a:cxn ang="0">
                        <a:pos x="156" y="1440"/>
                      </a:cxn>
                      <a:cxn ang="0">
                        <a:pos x="210" y="1512"/>
                      </a:cxn>
                      <a:cxn ang="0">
                        <a:pos x="270" y="1578"/>
                      </a:cxn>
                      <a:cxn ang="0">
                        <a:pos x="336" y="1638"/>
                      </a:cxn>
                      <a:cxn ang="0">
                        <a:pos x="406" y="1690"/>
                      </a:cxn>
                      <a:cxn ang="0">
                        <a:pos x="482" y="1736"/>
                      </a:cxn>
                      <a:cxn ang="0">
                        <a:pos x="564" y="1776"/>
                      </a:cxn>
                      <a:cxn ang="0">
                        <a:pos x="648" y="1806"/>
                      </a:cxn>
                      <a:cxn ang="0">
                        <a:pos x="736" y="1830"/>
                      </a:cxn>
                      <a:cxn ang="0">
                        <a:pos x="828" y="1844"/>
                      </a:cxn>
                      <a:cxn ang="0">
                        <a:pos x="924" y="1848"/>
                      </a:cxn>
                      <a:cxn ang="0">
                        <a:pos x="960" y="1848"/>
                      </a:cxn>
                    </a:cxnLst>
                    <a:rect l="0" t="0" r="r" b="b"/>
                    <a:pathLst>
                      <a:path w="1848" h="1848">
                        <a:moveTo>
                          <a:pt x="1848" y="924"/>
                        </a:moveTo>
                        <a:lnTo>
                          <a:pt x="1848" y="924"/>
                        </a:lnTo>
                        <a:lnTo>
                          <a:pt x="1846" y="876"/>
                        </a:lnTo>
                        <a:lnTo>
                          <a:pt x="1842" y="830"/>
                        </a:lnTo>
                        <a:lnTo>
                          <a:pt x="1836" y="784"/>
                        </a:lnTo>
                        <a:lnTo>
                          <a:pt x="1828" y="738"/>
                        </a:lnTo>
                        <a:lnTo>
                          <a:pt x="1818" y="694"/>
                        </a:lnTo>
                        <a:lnTo>
                          <a:pt x="1806" y="650"/>
                        </a:lnTo>
                        <a:lnTo>
                          <a:pt x="1790" y="606"/>
                        </a:lnTo>
                        <a:lnTo>
                          <a:pt x="1774" y="564"/>
                        </a:lnTo>
                        <a:lnTo>
                          <a:pt x="1756" y="524"/>
                        </a:lnTo>
                        <a:lnTo>
                          <a:pt x="1736" y="484"/>
                        </a:lnTo>
                        <a:lnTo>
                          <a:pt x="1714" y="444"/>
                        </a:lnTo>
                        <a:lnTo>
                          <a:pt x="1690" y="408"/>
                        </a:lnTo>
                        <a:lnTo>
                          <a:pt x="1664" y="372"/>
                        </a:lnTo>
                        <a:lnTo>
                          <a:pt x="1636" y="336"/>
                        </a:lnTo>
                        <a:lnTo>
                          <a:pt x="1606" y="302"/>
                        </a:lnTo>
                        <a:lnTo>
                          <a:pt x="1576" y="270"/>
                        </a:lnTo>
                        <a:lnTo>
                          <a:pt x="1544" y="240"/>
                        </a:lnTo>
                        <a:lnTo>
                          <a:pt x="1510" y="212"/>
                        </a:lnTo>
                        <a:lnTo>
                          <a:pt x="1476" y="184"/>
                        </a:lnTo>
                        <a:lnTo>
                          <a:pt x="1440" y="158"/>
                        </a:lnTo>
                        <a:lnTo>
                          <a:pt x="1402" y="134"/>
                        </a:lnTo>
                        <a:lnTo>
                          <a:pt x="1364" y="112"/>
                        </a:lnTo>
                        <a:lnTo>
                          <a:pt x="1324" y="92"/>
                        </a:lnTo>
                        <a:lnTo>
                          <a:pt x="1282" y="72"/>
                        </a:lnTo>
                        <a:lnTo>
                          <a:pt x="1240" y="56"/>
                        </a:lnTo>
                        <a:lnTo>
                          <a:pt x="1198" y="42"/>
                        </a:lnTo>
                        <a:lnTo>
                          <a:pt x="1154" y="30"/>
                        </a:lnTo>
                        <a:lnTo>
                          <a:pt x="1110" y="18"/>
                        </a:lnTo>
                        <a:lnTo>
                          <a:pt x="1064" y="10"/>
                        </a:lnTo>
                        <a:lnTo>
                          <a:pt x="1018" y="4"/>
                        </a:lnTo>
                        <a:lnTo>
                          <a:pt x="970" y="2"/>
                        </a:lnTo>
                        <a:lnTo>
                          <a:pt x="924" y="0"/>
                        </a:lnTo>
                        <a:lnTo>
                          <a:pt x="924" y="0"/>
                        </a:lnTo>
                        <a:lnTo>
                          <a:pt x="876" y="2"/>
                        </a:lnTo>
                        <a:lnTo>
                          <a:pt x="828" y="4"/>
                        </a:lnTo>
                        <a:lnTo>
                          <a:pt x="782" y="10"/>
                        </a:lnTo>
                        <a:lnTo>
                          <a:pt x="736" y="18"/>
                        </a:lnTo>
                        <a:lnTo>
                          <a:pt x="692" y="30"/>
                        </a:lnTo>
                        <a:lnTo>
                          <a:pt x="648" y="42"/>
                        </a:lnTo>
                        <a:lnTo>
                          <a:pt x="606" y="56"/>
                        </a:lnTo>
                        <a:lnTo>
                          <a:pt x="564" y="72"/>
                        </a:lnTo>
                        <a:lnTo>
                          <a:pt x="522" y="92"/>
                        </a:lnTo>
                        <a:lnTo>
                          <a:pt x="482" y="112"/>
                        </a:lnTo>
                        <a:lnTo>
                          <a:pt x="444" y="134"/>
                        </a:lnTo>
                        <a:lnTo>
                          <a:pt x="406" y="158"/>
                        </a:lnTo>
                        <a:lnTo>
                          <a:pt x="370" y="184"/>
                        </a:lnTo>
                        <a:lnTo>
                          <a:pt x="336" y="212"/>
                        </a:lnTo>
                        <a:lnTo>
                          <a:pt x="302" y="240"/>
                        </a:lnTo>
                        <a:lnTo>
                          <a:pt x="270" y="270"/>
                        </a:lnTo>
                        <a:lnTo>
                          <a:pt x="240" y="302"/>
                        </a:lnTo>
                        <a:lnTo>
                          <a:pt x="210" y="336"/>
                        </a:lnTo>
                        <a:lnTo>
                          <a:pt x="182" y="372"/>
                        </a:lnTo>
                        <a:lnTo>
                          <a:pt x="156" y="408"/>
                        </a:lnTo>
                        <a:lnTo>
                          <a:pt x="132" y="444"/>
                        </a:lnTo>
                        <a:lnTo>
                          <a:pt x="110" y="484"/>
                        </a:lnTo>
                        <a:lnTo>
                          <a:pt x="90" y="524"/>
                        </a:lnTo>
                        <a:lnTo>
                          <a:pt x="72" y="564"/>
                        </a:lnTo>
                        <a:lnTo>
                          <a:pt x="56" y="606"/>
                        </a:lnTo>
                        <a:lnTo>
                          <a:pt x="40" y="650"/>
                        </a:lnTo>
                        <a:lnTo>
                          <a:pt x="28" y="694"/>
                        </a:lnTo>
                        <a:lnTo>
                          <a:pt x="18" y="738"/>
                        </a:lnTo>
                        <a:lnTo>
                          <a:pt x="10" y="784"/>
                        </a:lnTo>
                        <a:lnTo>
                          <a:pt x="4" y="830"/>
                        </a:lnTo>
                        <a:lnTo>
                          <a:pt x="0" y="876"/>
                        </a:lnTo>
                        <a:lnTo>
                          <a:pt x="0" y="924"/>
                        </a:lnTo>
                        <a:lnTo>
                          <a:pt x="0" y="924"/>
                        </a:lnTo>
                        <a:lnTo>
                          <a:pt x="0" y="972"/>
                        </a:lnTo>
                        <a:lnTo>
                          <a:pt x="4" y="1018"/>
                        </a:lnTo>
                        <a:lnTo>
                          <a:pt x="10" y="1064"/>
                        </a:lnTo>
                        <a:lnTo>
                          <a:pt x="18" y="1110"/>
                        </a:lnTo>
                        <a:lnTo>
                          <a:pt x="28" y="1154"/>
                        </a:lnTo>
                        <a:lnTo>
                          <a:pt x="40" y="1198"/>
                        </a:lnTo>
                        <a:lnTo>
                          <a:pt x="56" y="1242"/>
                        </a:lnTo>
                        <a:lnTo>
                          <a:pt x="72" y="1284"/>
                        </a:lnTo>
                        <a:lnTo>
                          <a:pt x="90" y="1324"/>
                        </a:lnTo>
                        <a:lnTo>
                          <a:pt x="110" y="1364"/>
                        </a:lnTo>
                        <a:lnTo>
                          <a:pt x="132" y="1404"/>
                        </a:lnTo>
                        <a:lnTo>
                          <a:pt x="156" y="1440"/>
                        </a:lnTo>
                        <a:lnTo>
                          <a:pt x="182" y="1476"/>
                        </a:lnTo>
                        <a:lnTo>
                          <a:pt x="210" y="1512"/>
                        </a:lnTo>
                        <a:lnTo>
                          <a:pt x="240" y="1546"/>
                        </a:lnTo>
                        <a:lnTo>
                          <a:pt x="270" y="1578"/>
                        </a:lnTo>
                        <a:lnTo>
                          <a:pt x="302" y="1608"/>
                        </a:lnTo>
                        <a:lnTo>
                          <a:pt x="336" y="1638"/>
                        </a:lnTo>
                        <a:lnTo>
                          <a:pt x="370" y="1664"/>
                        </a:lnTo>
                        <a:lnTo>
                          <a:pt x="406" y="1690"/>
                        </a:lnTo>
                        <a:lnTo>
                          <a:pt x="444" y="1714"/>
                        </a:lnTo>
                        <a:lnTo>
                          <a:pt x="482" y="1736"/>
                        </a:lnTo>
                        <a:lnTo>
                          <a:pt x="522" y="1756"/>
                        </a:lnTo>
                        <a:lnTo>
                          <a:pt x="564" y="1776"/>
                        </a:lnTo>
                        <a:lnTo>
                          <a:pt x="606" y="1792"/>
                        </a:lnTo>
                        <a:lnTo>
                          <a:pt x="648" y="1806"/>
                        </a:lnTo>
                        <a:lnTo>
                          <a:pt x="692" y="1818"/>
                        </a:lnTo>
                        <a:lnTo>
                          <a:pt x="736" y="1830"/>
                        </a:lnTo>
                        <a:lnTo>
                          <a:pt x="782" y="1838"/>
                        </a:lnTo>
                        <a:lnTo>
                          <a:pt x="828" y="1844"/>
                        </a:lnTo>
                        <a:lnTo>
                          <a:pt x="876" y="1846"/>
                        </a:lnTo>
                        <a:lnTo>
                          <a:pt x="924" y="1848"/>
                        </a:lnTo>
                        <a:lnTo>
                          <a:pt x="924" y="1848"/>
                        </a:lnTo>
                        <a:lnTo>
                          <a:pt x="960" y="1848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1" name="Freeform 8"/>
                  <p:cNvSpPr>
                    <a:spLocks/>
                  </p:cNvSpPr>
                  <p:nvPr/>
                </p:nvSpPr>
                <p:spPr bwMode="auto">
                  <a:xfrm>
                    <a:off x="14781440" y="5036231"/>
                    <a:ext cx="666750" cy="739775"/>
                  </a:xfrm>
                  <a:custGeom>
                    <a:avLst/>
                    <a:gdLst/>
                    <a:ahLst/>
                    <a:cxnLst>
                      <a:cxn ang="0">
                        <a:pos x="420" y="0"/>
                      </a:cxn>
                      <a:cxn ang="0">
                        <a:pos x="420" y="0"/>
                      </a:cxn>
                      <a:cxn ang="0">
                        <a:pos x="402" y="40"/>
                      </a:cxn>
                      <a:cxn ang="0">
                        <a:pos x="382" y="82"/>
                      </a:cxn>
                      <a:cxn ang="0">
                        <a:pos x="360" y="122"/>
                      </a:cxn>
                      <a:cxn ang="0">
                        <a:pos x="334" y="160"/>
                      </a:cxn>
                      <a:cxn ang="0">
                        <a:pos x="308" y="198"/>
                      </a:cxn>
                      <a:cxn ang="0">
                        <a:pos x="280" y="236"/>
                      </a:cxn>
                      <a:cxn ang="0">
                        <a:pos x="250" y="270"/>
                      </a:cxn>
                      <a:cxn ang="0">
                        <a:pos x="216" y="306"/>
                      </a:cxn>
                      <a:cxn ang="0">
                        <a:pos x="216" y="306"/>
                      </a:cxn>
                      <a:cxn ang="0">
                        <a:pos x="192" y="330"/>
                      </a:cxn>
                      <a:cxn ang="0">
                        <a:pos x="166" y="352"/>
                      </a:cxn>
                      <a:cxn ang="0">
                        <a:pos x="140" y="374"/>
                      </a:cxn>
                      <a:cxn ang="0">
                        <a:pos x="112" y="394"/>
                      </a:cxn>
                      <a:cxn ang="0">
                        <a:pos x="86" y="414"/>
                      </a:cxn>
                      <a:cxn ang="0">
                        <a:pos x="58" y="432"/>
                      </a:cxn>
                      <a:cxn ang="0">
                        <a:pos x="30" y="450"/>
                      </a:cxn>
                      <a:cxn ang="0">
                        <a:pos x="0" y="466"/>
                      </a:cxn>
                    </a:cxnLst>
                    <a:rect l="0" t="0" r="r" b="b"/>
                    <a:pathLst>
                      <a:path w="420" h="466">
                        <a:moveTo>
                          <a:pt x="420" y="0"/>
                        </a:moveTo>
                        <a:lnTo>
                          <a:pt x="420" y="0"/>
                        </a:lnTo>
                        <a:lnTo>
                          <a:pt x="402" y="40"/>
                        </a:lnTo>
                        <a:lnTo>
                          <a:pt x="382" y="82"/>
                        </a:lnTo>
                        <a:lnTo>
                          <a:pt x="360" y="122"/>
                        </a:lnTo>
                        <a:lnTo>
                          <a:pt x="334" y="160"/>
                        </a:lnTo>
                        <a:lnTo>
                          <a:pt x="308" y="198"/>
                        </a:lnTo>
                        <a:lnTo>
                          <a:pt x="280" y="236"/>
                        </a:lnTo>
                        <a:lnTo>
                          <a:pt x="250" y="270"/>
                        </a:lnTo>
                        <a:lnTo>
                          <a:pt x="216" y="306"/>
                        </a:lnTo>
                        <a:lnTo>
                          <a:pt x="216" y="306"/>
                        </a:lnTo>
                        <a:lnTo>
                          <a:pt x="192" y="330"/>
                        </a:lnTo>
                        <a:lnTo>
                          <a:pt x="166" y="352"/>
                        </a:lnTo>
                        <a:lnTo>
                          <a:pt x="140" y="374"/>
                        </a:lnTo>
                        <a:lnTo>
                          <a:pt x="112" y="394"/>
                        </a:lnTo>
                        <a:lnTo>
                          <a:pt x="86" y="414"/>
                        </a:lnTo>
                        <a:lnTo>
                          <a:pt x="58" y="432"/>
                        </a:lnTo>
                        <a:lnTo>
                          <a:pt x="30" y="450"/>
                        </a:lnTo>
                        <a:lnTo>
                          <a:pt x="0" y="466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2" name="Freeform 11"/>
                  <p:cNvSpPr>
                    <a:spLocks/>
                  </p:cNvSpPr>
                  <p:nvPr/>
                </p:nvSpPr>
                <p:spPr bwMode="auto">
                  <a:xfrm>
                    <a:off x="13489215" y="3636056"/>
                    <a:ext cx="2292350" cy="2543175"/>
                  </a:xfrm>
                  <a:custGeom>
                    <a:avLst/>
                    <a:gdLst/>
                    <a:ahLst/>
                    <a:cxnLst>
                      <a:cxn ang="0">
                        <a:pos x="0" y="1532"/>
                      </a:cxn>
                      <a:cxn ang="0">
                        <a:pos x="0" y="1532"/>
                      </a:cxn>
                      <a:cxn ang="0">
                        <a:pos x="44" y="1548"/>
                      </a:cxn>
                      <a:cxn ang="0">
                        <a:pos x="90" y="1562"/>
                      </a:cxn>
                      <a:cxn ang="0">
                        <a:pos x="136" y="1574"/>
                      </a:cxn>
                      <a:cxn ang="0">
                        <a:pos x="182" y="1584"/>
                      </a:cxn>
                      <a:cxn ang="0">
                        <a:pos x="230" y="1592"/>
                      </a:cxn>
                      <a:cxn ang="0">
                        <a:pos x="278" y="1596"/>
                      </a:cxn>
                      <a:cxn ang="0">
                        <a:pos x="328" y="1600"/>
                      </a:cxn>
                      <a:cxn ang="0">
                        <a:pos x="378" y="1602"/>
                      </a:cxn>
                      <a:cxn ang="0">
                        <a:pos x="378" y="1602"/>
                      </a:cxn>
                      <a:cxn ang="0">
                        <a:pos x="432" y="1600"/>
                      </a:cxn>
                      <a:cxn ang="0">
                        <a:pos x="486" y="1596"/>
                      </a:cxn>
                      <a:cxn ang="0">
                        <a:pos x="540" y="1588"/>
                      </a:cxn>
                      <a:cxn ang="0">
                        <a:pos x="592" y="1580"/>
                      </a:cxn>
                      <a:cxn ang="0">
                        <a:pos x="644" y="1568"/>
                      </a:cxn>
                      <a:cxn ang="0">
                        <a:pos x="694" y="1554"/>
                      </a:cxn>
                      <a:cxn ang="0">
                        <a:pos x="744" y="1536"/>
                      </a:cxn>
                      <a:cxn ang="0">
                        <a:pos x="792" y="1518"/>
                      </a:cxn>
                      <a:cxn ang="0">
                        <a:pos x="840" y="1496"/>
                      </a:cxn>
                      <a:cxn ang="0">
                        <a:pos x="886" y="1472"/>
                      </a:cxn>
                      <a:cxn ang="0">
                        <a:pos x="930" y="1446"/>
                      </a:cxn>
                      <a:cxn ang="0">
                        <a:pos x="974" y="1418"/>
                      </a:cxn>
                      <a:cxn ang="0">
                        <a:pos x="1016" y="1390"/>
                      </a:cxn>
                      <a:cxn ang="0">
                        <a:pos x="1056" y="1358"/>
                      </a:cxn>
                      <a:cxn ang="0">
                        <a:pos x="1094" y="1324"/>
                      </a:cxn>
                      <a:cxn ang="0">
                        <a:pos x="1132" y="1288"/>
                      </a:cxn>
                      <a:cxn ang="0">
                        <a:pos x="1166" y="1252"/>
                      </a:cxn>
                      <a:cxn ang="0">
                        <a:pos x="1200" y="1212"/>
                      </a:cxn>
                      <a:cxn ang="0">
                        <a:pos x="1232" y="1172"/>
                      </a:cxn>
                      <a:cxn ang="0">
                        <a:pos x="1262" y="1130"/>
                      </a:cxn>
                      <a:cxn ang="0">
                        <a:pos x="1290" y="1088"/>
                      </a:cxn>
                      <a:cxn ang="0">
                        <a:pos x="1316" y="1042"/>
                      </a:cxn>
                      <a:cxn ang="0">
                        <a:pos x="1338" y="996"/>
                      </a:cxn>
                      <a:cxn ang="0">
                        <a:pos x="1360" y="950"/>
                      </a:cxn>
                      <a:cxn ang="0">
                        <a:pos x="1380" y="900"/>
                      </a:cxn>
                      <a:cxn ang="0">
                        <a:pos x="1396" y="852"/>
                      </a:cxn>
                      <a:cxn ang="0">
                        <a:pos x="1410" y="800"/>
                      </a:cxn>
                      <a:cxn ang="0">
                        <a:pos x="1422" y="750"/>
                      </a:cxn>
                      <a:cxn ang="0">
                        <a:pos x="1432" y="696"/>
                      </a:cxn>
                      <a:cxn ang="0">
                        <a:pos x="1438" y="644"/>
                      </a:cxn>
                      <a:cxn ang="0">
                        <a:pos x="1442" y="588"/>
                      </a:cxn>
                      <a:cxn ang="0">
                        <a:pos x="1444" y="534"/>
                      </a:cxn>
                      <a:cxn ang="0">
                        <a:pos x="1444" y="534"/>
                      </a:cxn>
                      <a:cxn ang="0">
                        <a:pos x="1444" y="498"/>
                      </a:cxn>
                      <a:cxn ang="0">
                        <a:pos x="1442" y="462"/>
                      </a:cxn>
                      <a:cxn ang="0">
                        <a:pos x="1438" y="426"/>
                      </a:cxn>
                      <a:cxn ang="0">
                        <a:pos x="1434" y="390"/>
                      </a:cxn>
                      <a:cxn ang="0">
                        <a:pos x="1422" y="320"/>
                      </a:cxn>
                      <a:cxn ang="0">
                        <a:pos x="1406" y="252"/>
                      </a:cxn>
                      <a:cxn ang="0">
                        <a:pos x="1386" y="186"/>
                      </a:cxn>
                      <a:cxn ang="0">
                        <a:pos x="1362" y="122"/>
                      </a:cxn>
                      <a:cxn ang="0">
                        <a:pos x="1332" y="60"/>
                      </a:cxn>
                      <a:cxn ang="0">
                        <a:pos x="1300" y="0"/>
                      </a:cxn>
                    </a:cxnLst>
                    <a:rect l="0" t="0" r="r" b="b"/>
                    <a:pathLst>
                      <a:path w="1444" h="1602">
                        <a:moveTo>
                          <a:pt x="0" y="1532"/>
                        </a:moveTo>
                        <a:lnTo>
                          <a:pt x="0" y="1532"/>
                        </a:lnTo>
                        <a:lnTo>
                          <a:pt x="44" y="1548"/>
                        </a:lnTo>
                        <a:lnTo>
                          <a:pt x="90" y="1562"/>
                        </a:lnTo>
                        <a:lnTo>
                          <a:pt x="136" y="1574"/>
                        </a:lnTo>
                        <a:lnTo>
                          <a:pt x="182" y="1584"/>
                        </a:lnTo>
                        <a:lnTo>
                          <a:pt x="230" y="1592"/>
                        </a:lnTo>
                        <a:lnTo>
                          <a:pt x="278" y="1596"/>
                        </a:lnTo>
                        <a:lnTo>
                          <a:pt x="328" y="1600"/>
                        </a:lnTo>
                        <a:lnTo>
                          <a:pt x="378" y="1602"/>
                        </a:lnTo>
                        <a:lnTo>
                          <a:pt x="378" y="1602"/>
                        </a:lnTo>
                        <a:lnTo>
                          <a:pt x="432" y="1600"/>
                        </a:lnTo>
                        <a:lnTo>
                          <a:pt x="486" y="1596"/>
                        </a:lnTo>
                        <a:lnTo>
                          <a:pt x="540" y="1588"/>
                        </a:lnTo>
                        <a:lnTo>
                          <a:pt x="592" y="1580"/>
                        </a:lnTo>
                        <a:lnTo>
                          <a:pt x="644" y="1568"/>
                        </a:lnTo>
                        <a:lnTo>
                          <a:pt x="694" y="1554"/>
                        </a:lnTo>
                        <a:lnTo>
                          <a:pt x="744" y="1536"/>
                        </a:lnTo>
                        <a:lnTo>
                          <a:pt x="792" y="1518"/>
                        </a:lnTo>
                        <a:lnTo>
                          <a:pt x="840" y="1496"/>
                        </a:lnTo>
                        <a:lnTo>
                          <a:pt x="886" y="1472"/>
                        </a:lnTo>
                        <a:lnTo>
                          <a:pt x="930" y="1446"/>
                        </a:lnTo>
                        <a:lnTo>
                          <a:pt x="974" y="1418"/>
                        </a:lnTo>
                        <a:lnTo>
                          <a:pt x="1016" y="1390"/>
                        </a:lnTo>
                        <a:lnTo>
                          <a:pt x="1056" y="1358"/>
                        </a:lnTo>
                        <a:lnTo>
                          <a:pt x="1094" y="1324"/>
                        </a:lnTo>
                        <a:lnTo>
                          <a:pt x="1132" y="1288"/>
                        </a:lnTo>
                        <a:lnTo>
                          <a:pt x="1166" y="1252"/>
                        </a:lnTo>
                        <a:lnTo>
                          <a:pt x="1200" y="1212"/>
                        </a:lnTo>
                        <a:lnTo>
                          <a:pt x="1232" y="1172"/>
                        </a:lnTo>
                        <a:lnTo>
                          <a:pt x="1262" y="1130"/>
                        </a:lnTo>
                        <a:lnTo>
                          <a:pt x="1290" y="1088"/>
                        </a:lnTo>
                        <a:lnTo>
                          <a:pt x="1316" y="1042"/>
                        </a:lnTo>
                        <a:lnTo>
                          <a:pt x="1338" y="996"/>
                        </a:lnTo>
                        <a:lnTo>
                          <a:pt x="1360" y="950"/>
                        </a:lnTo>
                        <a:lnTo>
                          <a:pt x="1380" y="900"/>
                        </a:lnTo>
                        <a:lnTo>
                          <a:pt x="1396" y="852"/>
                        </a:lnTo>
                        <a:lnTo>
                          <a:pt x="1410" y="800"/>
                        </a:lnTo>
                        <a:lnTo>
                          <a:pt x="1422" y="750"/>
                        </a:lnTo>
                        <a:lnTo>
                          <a:pt x="1432" y="696"/>
                        </a:lnTo>
                        <a:lnTo>
                          <a:pt x="1438" y="644"/>
                        </a:lnTo>
                        <a:lnTo>
                          <a:pt x="1442" y="588"/>
                        </a:lnTo>
                        <a:lnTo>
                          <a:pt x="1444" y="534"/>
                        </a:lnTo>
                        <a:lnTo>
                          <a:pt x="1444" y="534"/>
                        </a:lnTo>
                        <a:lnTo>
                          <a:pt x="1444" y="498"/>
                        </a:lnTo>
                        <a:lnTo>
                          <a:pt x="1442" y="462"/>
                        </a:lnTo>
                        <a:lnTo>
                          <a:pt x="1438" y="426"/>
                        </a:lnTo>
                        <a:lnTo>
                          <a:pt x="1434" y="390"/>
                        </a:lnTo>
                        <a:lnTo>
                          <a:pt x="1422" y="320"/>
                        </a:lnTo>
                        <a:lnTo>
                          <a:pt x="1406" y="252"/>
                        </a:lnTo>
                        <a:lnTo>
                          <a:pt x="1386" y="186"/>
                        </a:lnTo>
                        <a:lnTo>
                          <a:pt x="1362" y="122"/>
                        </a:lnTo>
                        <a:lnTo>
                          <a:pt x="1332" y="60"/>
                        </a:lnTo>
                        <a:lnTo>
                          <a:pt x="1300" y="0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</p:grpSp>
          <p:sp>
            <p:nvSpPr>
              <p:cNvPr id="171" name="矩形 170"/>
              <p:cNvSpPr/>
              <p:nvPr/>
            </p:nvSpPr>
            <p:spPr>
              <a:xfrm>
                <a:off x="5202372" y="1520590"/>
                <a:ext cx="1458887" cy="330706"/>
              </a:xfrm>
              <a:prstGeom prst="rect">
                <a:avLst/>
              </a:prstGeom>
            </p:spPr>
            <p:txBody>
              <a:bodyPr wrap="square" lIns="91397" tIns="45697" rIns="91397" bIns="45697">
                <a:noAutofit/>
              </a:bodyPr>
              <a:lstStyle/>
              <a:p>
                <a:pPr lvl="0" algn="ctr" defTabSz="1022627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Настройка политик безопасности</a:t>
                </a:r>
              </a:p>
            </p:txBody>
          </p:sp>
        </p:grpSp>
        <p:grpSp>
          <p:nvGrpSpPr>
            <p:cNvPr id="142" name="组合 102"/>
            <p:cNvGrpSpPr/>
            <p:nvPr/>
          </p:nvGrpSpPr>
          <p:grpSpPr>
            <a:xfrm>
              <a:off x="2046303" y="1931076"/>
              <a:ext cx="824019" cy="751750"/>
              <a:chOff x="5260419" y="2913141"/>
              <a:chExt cx="1460154" cy="1435161"/>
            </a:xfrm>
          </p:grpSpPr>
          <p:grpSp>
            <p:nvGrpSpPr>
              <p:cNvPr id="159" name="组合 431"/>
              <p:cNvGrpSpPr/>
              <p:nvPr/>
            </p:nvGrpSpPr>
            <p:grpSpPr>
              <a:xfrm>
                <a:off x="5309609" y="2913141"/>
                <a:ext cx="1410964" cy="1435161"/>
                <a:chOff x="3111386" y="1744896"/>
                <a:chExt cx="2646463" cy="2636588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3111386" y="1744896"/>
                  <a:ext cx="2570492" cy="25704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  <a:alpha val="86000"/>
                      </a:srgbClr>
                    </a:gs>
                    <a:gs pos="18000">
                      <a:srgbClr val="226F9E"/>
                    </a:gs>
                    <a:gs pos="62000">
                      <a:srgbClr val="3E6CA4">
                        <a:alpha val="6000"/>
                      </a:srgbClr>
                    </a:gs>
                    <a:gs pos="35000">
                      <a:srgbClr val="4F81BD">
                        <a:lumMod val="75000"/>
                        <a:alpha val="37000"/>
                      </a:srgbClr>
                    </a:gs>
                    <a:gs pos="98000">
                      <a:srgbClr val="4F81BD">
                        <a:lumMod val="50000"/>
                        <a:alpha val="40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ctr" defTabSz="1023658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  <a:defRPr/>
                  </a:pPr>
                  <a:endParaRPr kumimoji="0" lang="en-US" altLang="zh-CN" sz="1200" b="0" i="0" u="none" strike="noStrike" kern="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66" name="组合 153"/>
                <p:cNvGrpSpPr/>
                <p:nvPr/>
              </p:nvGrpSpPr>
              <p:grpSpPr>
                <a:xfrm>
                  <a:off x="3198716" y="1819779"/>
                  <a:ext cx="2559133" cy="2561705"/>
                  <a:chOff x="12622440" y="3016931"/>
                  <a:chExt cx="3159125" cy="3162300"/>
                </a:xfrm>
              </p:grpSpPr>
              <p:sp>
                <p:nvSpPr>
                  <p:cNvPr id="167" name="Freeform 7"/>
                  <p:cNvSpPr>
                    <a:spLocks/>
                  </p:cNvSpPr>
                  <p:nvPr/>
                </p:nvSpPr>
                <p:spPr bwMode="auto">
                  <a:xfrm>
                    <a:off x="12622440" y="3016931"/>
                    <a:ext cx="2933700" cy="2933700"/>
                  </a:xfrm>
                  <a:custGeom>
                    <a:avLst/>
                    <a:gdLst/>
                    <a:ahLst/>
                    <a:cxnLst>
                      <a:cxn ang="0">
                        <a:pos x="1848" y="924"/>
                      </a:cxn>
                      <a:cxn ang="0">
                        <a:pos x="1842" y="830"/>
                      </a:cxn>
                      <a:cxn ang="0">
                        <a:pos x="1828" y="738"/>
                      </a:cxn>
                      <a:cxn ang="0">
                        <a:pos x="1806" y="650"/>
                      </a:cxn>
                      <a:cxn ang="0">
                        <a:pos x="1774" y="564"/>
                      </a:cxn>
                      <a:cxn ang="0">
                        <a:pos x="1736" y="484"/>
                      </a:cxn>
                      <a:cxn ang="0">
                        <a:pos x="1690" y="408"/>
                      </a:cxn>
                      <a:cxn ang="0">
                        <a:pos x="1636" y="336"/>
                      </a:cxn>
                      <a:cxn ang="0">
                        <a:pos x="1576" y="270"/>
                      </a:cxn>
                      <a:cxn ang="0">
                        <a:pos x="1510" y="212"/>
                      </a:cxn>
                      <a:cxn ang="0">
                        <a:pos x="1440" y="158"/>
                      </a:cxn>
                      <a:cxn ang="0">
                        <a:pos x="1364" y="112"/>
                      </a:cxn>
                      <a:cxn ang="0">
                        <a:pos x="1282" y="72"/>
                      </a:cxn>
                      <a:cxn ang="0">
                        <a:pos x="1198" y="42"/>
                      </a:cxn>
                      <a:cxn ang="0">
                        <a:pos x="1110" y="18"/>
                      </a:cxn>
                      <a:cxn ang="0">
                        <a:pos x="1018" y="4"/>
                      </a:cxn>
                      <a:cxn ang="0">
                        <a:pos x="924" y="0"/>
                      </a:cxn>
                      <a:cxn ang="0">
                        <a:pos x="876" y="2"/>
                      </a:cxn>
                      <a:cxn ang="0">
                        <a:pos x="782" y="10"/>
                      </a:cxn>
                      <a:cxn ang="0">
                        <a:pos x="692" y="30"/>
                      </a:cxn>
                      <a:cxn ang="0">
                        <a:pos x="606" y="56"/>
                      </a:cxn>
                      <a:cxn ang="0">
                        <a:pos x="522" y="92"/>
                      </a:cxn>
                      <a:cxn ang="0">
                        <a:pos x="444" y="134"/>
                      </a:cxn>
                      <a:cxn ang="0">
                        <a:pos x="370" y="184"/>
                      </a:cxn>
                      <a:cxn ang="0">
                        <a:pos x="302" y="240"/>
                      </a:cxn>
                      <a:cxn ang="0">
                        <a:pos x="240" y="302"/>
                      </a:cxn>
                      <a:cxn ang="0">
                        <a:pos x="182" y="372"/>
                      </a:cxn>
                      <a:cxn ang="0">
                        <a:pos x="132" y="444"/>
                      </a:cxn>
                      <a:cxn ang="0">
                        <a:pos x="90" y="524"/>
                      </a:cxn>
                      <a:cxn ang="0">
                        <a:pos x="56" y="606"/>
                      </a:cxn>
                      <a:cxn ang="0">
                        <a:pos x="28" y="694"/>
                      </a:cxn>
                      <a:cxn ang="0">
                        <a:pos x="10" y="784"/>
                      </a:cxn>
                      <a:cxn ang="0">
                        <a:pos x="0" y="876"/>
                      </a:cxn>
                      <a:cxn ang="0">
                        <a:pos x="0" y="924"/>
                      </a:cxn>
                      <a:cxn ang="0">
                        <a:pos x="4" y="1018"/>
                      </a:cxn>
                      <a:cxn ang="0">
                        <a:pos x="18" y="1110"/>
                      </a:cxn>
                      <a:cxn ang="0">
                        <a:pos x="40" y="1198"/>
                      </a:cxn>
                      <a:cxn ang="0">
                        <a:pos x="72" y="1284"/>
                      </a:cxn>
                      <a:cxn ang="0">
                        <a:pos x="110" y="1364"/>
                      </a:cxn>
                      <a:cxn ang="0">
                        <a:pos x="156" y="1440"/>
                      </a:cxn>
                      <a:cxn ang="0">
                        <a:pos x="210" y="1512"/>
                      </a:cxn>
                      <a:cxn ang="0">
                        <a:pos x="270" y="1578"/>
                      </a:cxn>
                      <a:cxn ang="0">
                        <a:pos x="336" y="1638"/>
                      </a:cxn>
                      <a:cxn ang="0">
                        <a:pos x="406" y="1690"/>
                      </a:cxn>
                      <a:cxn ang="0">
                        <a:pos x="482" y="1736"/>
                      </a:cxn>
                      <a:cxn ang="0">
                        <a:pos x="564" y="1776"/>
                      </a:cxn>
                      <a:cxn ang="0">
                        <a:pos x="648" y="1806"/>
                      </a:cxn>
                      <a:cxn ang="0">
                        <a:pos x="736" y="1830"/>
                      </a:cxn>
                      <a:cxn ang="0">
                        <a:pos x="828" y="1844"/>
                      </a:cxn>
                      <a:cxn ang="0">
                        <a:pos x="924" y="1848"/>
                      </a:cxn>
                      <a:cxn ang="0">
                        <a:pos x="960" y="1848"/>
                      </a:cxn>
                    </a:cxnLst>
                    <a:rect l="0" t="0" r="r" b="b"/>
                    <a:pathLst>
                      <a:path w="1848" h="1848">
                        <a:moveTo>
                          <a:pt x="1848" y="924"/>
                        </a:moveTo>
                        <a:lnTo>
                          <a:pt x="1848" y="924"/>
                        </a:lnTo>
                        <a:lnTo>
                          <a:pt x="1846" y="876"/>
                        </a:lnTo>
                        <a:lnTo>
                          <a:pt x="1842" y="830"/>
                        </a:lnTo>
                        <a:lnTo>
                          <a:pt x="1836" y="784"/>
                        </a:lnTo>
                        <a:lnTo>
                          <a:pt x="1828" y="738"/>
                        </a:lnTo>
                        <a:lnTo>
                          <a:pt x="1818" y="694"/>
                        </a:lnTo>
                        <a:lnTo>
                          <a:pt x="1806" y="650"/>
                        </a:lnTo>
                        <a:lnTo>
                          <a:pt x="1790" y="606"/>
                        </a:lnTo>
                        <a:lnTo>
                          <a:pt x="1774" y="564"/>
                        </a:lnTo>
                        <a:lnTo>
                          <a:pt x="1756" y="524"/>
                        </a:lnTo>
                        <a:lnTo>
                          <a:pt x="1736" y="484"/>
                        </a:lnTo>
                        <a:lnTo>
                          <a:pt x="1714" y="444"/>
                        </a:lnTo>
                        <a:lnTo>
                          <a:pt x="1690" y="408"/>
                        </a:lnTo>
                        <a:lnTo>
                          <a:pt x="1664" y="372"/>
                        </a:lnTo>
                        <a:lnTo>
                          <a:pt x="1636" y="336"/>
                        </a:lnTo>
                        <a:lnTo>
                          <a:pt x="1606" y="302"/>
                        </a:lnTo>
                        <a:lnTo>
                          <a:pt x="1576" y="270"/>
                        </a:lnTo>
                        <a:lnTo>
                          <a:pt x="1544" y="240"/>
                        </a:lnTo>
                        <a:lnTo>
                          <a:pt x="1510" y="212"/>
                        </a:lnTo>
                        <a:lnTo>
                          <a:pt x="1476" y="184"/>
                        </a:lnTo>
                        <a:lnTo>
                          <a:pt x="1440" y="158"/>
                        </a:lnTo>
                        <a:lnTo>
                          <a:pt x="1402" y="134"/>
                        </a:lnTo>
                        <a:lnTo>
                          <a:pt x="1364" y="112"/>
                        </a:lnTo>
                        <a:lnTo>
                          <a:pt x="1324" y="92"/>
                        </a:lnTo>
                        <a:lnTo>
                          <a:pt x="1282" y="72"/>
                        </a:lnTo>
                        <a:lnTo>
                          <a:pt x="1240" y="56"/>
                        </a:lnTo>
                        <a:lnTo>
                          <a:pt x="1198" y="42"/>
                        </a:lnTo>
                        <a:lnTo>
                          <a:pt x="1154" y="30"/>
                        </a:lnTo>
                        <a:lnTo>
                          <a:pt x="1110" y="18"/>
                        </a:lnTo>
                        <a:lnTo>
                          <a:pt x="1064" y="10"/>
                        </a:lnTo>
                        <a:lnTo>
                          <a:pt x="1018" y="4"/>
                        </a:lnTo>
                        <a:lnTo>
                          <a:pt x="970" y="2"/>
                        </a:lnTo>
                        <a:lnTo>
                          <a:pt x="924" y="0"/>
                        </a:lnTo>
                        <a:lnTo>
                          <a:pt x="924" y="0"/>
                        </a:lnTo>
                        <a:lnTo>
                          <a:pt x="876" y="2"/>
                        </a:lnTo>
                        <a:lnTo>
                          <a:pt x="828" y="4"/>
                        </a:lnTo>
                        <a:lnTo>
                          <a:pt x="782" y="10"/>
                        </a:lnTo>
                        <a:lnTo>
                          <a:pt x="736" y="18"/>
                        </a:lnTo>
                        <a:lnTo>
                          <a:pt x="692" y="30"/>
                        </a:lnTo>
                        <a:lnTo>
                          <a:pt x="648" y="42"/>
                        </a:lnTo>
                        <a:lnTo>
                          <a:pt x="606" y="56"/>
                        </a:lnTo>
                        <a:lnTo>
                          <a:pt x="564" y="72"/>
                        </a:lnTo>
                        <a:lnTo>
                          <a:pt x="522" y="92"/>
                        </a:lnTo>
                        <a:lnTo>
                          <a:pt x="482" y="112"/>
                        </a:lnTo>
                        <a:lnTo>
                          <a:pt x="444" y="134"/>
                        </a:lnTo>
                        <a:lnTo>
                          <a:pt x="406" y="158"/>
                        </a:lnTo>
                        <a:lnTo>
                          <a:pt x="370" y="184"/>
                        </a:lnTo>
                        <a:lnTo>
                          <a:pt x="336" y="212"/>
                        </a:lnTo>
                        <a:lnTo>
                          <a:pt x="302" y="240"/>
                        </a:lnTo>
                        <a:lnTo>
                          <a:pt x="270" y="270"/>
                        </a:lnTo>
                        <a:lnTo>
                          <a:pt x="240" y="302"/>
                        </a:lnTo>
                        <a:lnTo>
                          <a:pt x="210" y="336"/>
                        </a:lnTo>
                        <a:lnTo>
                          <a:pt x="182" y="372"/>
                        </a:lnTo>
                        <a:lnTo>
                          <a:pt x="156" y="408"/>
                        </a:lnTo>
                        <a:lnTo>
                          <a:pt x="132" y="444"/>
                        </a:lnTo>
                        <a:lnTo>
                          <a:pt x="110" y="484"/>
                        </a:lnTo>
                        <a:lnTo>
                          <a:pt x="90" y="524"/>
                        </a:lnTo>
                        <a:lnTo>
                          <a:pt x="72" y="564"/>
                        </a:lnTo>
                        <a:lnTo>
                          <a:pt x="56" y="606"/>
                        </a:lnTo>
                        <a:lnTo>
                          <a:pt x="40" y="650"/>
                        </a:lnTo>
                        <a:lnTo>
                          <a:pt x="28" y="694"/>
                        </a:lnTo>
                        <a:lnTo>
                          <a:pt x="18" y="738"/>
                        </a:lnTo>
                        <a:lnTo>
                          <a:pt x="10" y="784"/>
                        </a:lnTo>
                        <a:lnTo>
                          <a:pt x="4" y="830"/>
                        </a:lnTo>
                        <a:lnTo>
                          <a:pt x="0" y="876"/>
                        </a:lnTo>
                        <a:lnTo>
                          <a:pt x="0" y="924"/>
                        </a:lnTo>
                        <a:lnTo>
                          <a:pt x="0" y="924"/>
                        </a:lnTo>
                        <a:lnTo>
                          <a:pt x="0" y="972"/>
                        </a:lnTo>
                        <a:lnTo>
                          <a:pt x="4" y="1018"/>
                        </a:lnTo>
                        <a:lnTo>
                          <a:pt x="10" y="1064"/>
                        </a:lnTo>
                        <a:lnTo>
                          <a:pt x="18" y="1110"/>
                        </a:lnTo>
                        <a:lnTo>
                          <a:pt x="28" y="1154"/>
                        </a:lnTo>
                        <a:lnTo>
                          <a:pt x="40" y="1198"/>
                        </a:lnTo>
                        <a:lnTo>
                          <a:pt x="56" y="1242"/>
                        </a:lnTo>
                        <a:lnTo>
                          <a:pt x="72" y="1284"/>
                        </a:lnTo>
                        <a:lnTo>
                          <a:pt x="90" y="1324"/>
                        </a:lnTo>
                        <a:lnTo>
                          <a:pt x="110" y="1364"/>
                        </a:lnTo>
                        <a:lnTo>
                          <a:pt x="132" y="1404"/>
                        </a:lnTo>
                        <a:lnTo>
                          <a:pt x="156" y="1440"/>
                        </a:lnTo>
                        <a:lnTo>
                          <a:pt x="182" y="1476"/>
                        </a:lnTo>
                        <a:lnTo>
                          <a:pt x="210" y="1512"/>
                        </a:lnTo>
                        <a:lnTo>
                          <a:pt x="240" y="1546"/>
                        </a:lnTo>
                        <a:lnTo>
                          <a:pt x="270" y="1578"/>
                        </a:lnTo>
                        <a:lnTo>
                          <a:pt x="302" y="1608"/>
                        </a:lnTo>
                        <a:lnTo>
                          <a:pt x="336" y="1638"/>
                        </a:lnTo>
                        <a:lnTo>
                          <a:pt x="370" y="1664"/>
                        </a:lnTo>
                        <a:lnTo>
                          <a:pt x="406" y="1690"/>
                        </a:lnTo>
                        <a:lnTo>
                          <a:pt x="444" y="1714"/>
                        </a:lnTo>
                        <a:lnTo>
                          <a:pt x="482" y="1736"/>
                        </a:lnTo>
                        <a:lnTo>
                          <a:pt x="522" y="1756"/>
                        </a:lnTo>
                        <a:lnTo>
                          <a:pt x="564" y="1776"/>
                        </a:lnTo>
                        <a:lnTo>
                          <a:pt x="606" y="1792"/>
                        </a:lnTo>
                        <a:lnTo>
                          <a:pt x="648" y="1806"/>
                        </a:lnTo>
                        <a:lnTo>
                          <a:pt x="692" y="1818"/>
                        </a:lnTo>
                        <a:lnTo>
                          <a:pt x="736" y="1830"/>
                        </a:lnTo>
                        <a:lnTo>
                          <a:pt x="782" y="1838"/>
                        </a:lnTo>
                        <a:lnTo>
                          <a:pt x="828" y="1844"/>
                        </a:lnTo>
                        <a:lnTo>
                          <a:pt x="876" y="1846"/>
                        </a:lnTo>
                        <a:lnTo>
                          <a:pt x="924" y="1848"/>
                        </a:lnTo>
                        <a:lnTo>
                          <a:pt x="924" y="1848"/>
                        </a:lnTo>
                        <a:lnTo>
                          <a:pt x="960" y="1848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68" name="Freeform 8"/>
                  <p:cNvSpPr>
                    <a:spLocks/>
                  </p:cNvSpPr>
                  <p:nvPr/>
                </p:nvSpPr>
                <p:spPr bwMode="auto">
                  <a:xfrm>
                    <a:off x="14781440" y="5036231"/>
                    <a:ext cx="666750" cy="739775"/>
                  </a:xfrm>
                  <a:custGeom>
                    <a:avLst/>
                    <a:gdLst/>
                    <a:ahLst/>
                    <a:cxnLst>
                      <a:cxn ang="0">
                        <a:pos x="420" y="0"/>
                      </a:cxn>
                      <a:cxn ang="0">
                        <a:pos x="420" y="0"/>
                      </a:cxn>
                      <a:cxn ang="0">
                        <a:pos x="402" y="40"/>
                      </a:cxn>
                      <a:cxn ang="0">
                        <a:pos x="382" y="82"/>
                      </a:cxn>
                      <a:cxn ang="0">
                        <a:pos x="360" y="122"/>
                      </a:cxn>
                      <a:cxn ang="0">
                        <a:pos x="334" y="160"/>
                      </a:cxn>
                      <a:cxn ang="0">
                        <a:pos x="308" y="198"/>
                      </a:cxn>
                      <a:cxn ang="0">
                        <a:pos x="280" y="236"/>
                      </a:cxn>
                      <a:cxn ang="0">
                        <a:pos x="250" y="270"/>
                      </a:cxn>
                      <a:cxn ang="0">
                        <a:pos x="216" y="306"/>
                      </a:cxn>
                      <a:cxn ang="0">
                        <a:pos x="216" y="306"/>
                      </a:cxn>
                      <a:cxn ang="0">
                        <a:pos x="192" y="330"/>
                      </a:cxn>
                      <a:cxn ang="0">
                        <a:pos x="166" y="352"/>
                      </a:cxn>
                      <a:cxn ang="0">
                        <a:pos x="140" y="374"/>
                      </a:cxn>
                      <a:cxn ang="0">
                        <a:pos x="112" y="394"/>
                      </a:cxn>
                      <a:cxn ang="0">
                        <a:pos x="86" y="414"/>
                      </a:cxn>
                      <a:cxn ang="0">
                        <a:pos x="58" y="432"/>
                      </a:cxn>
                      <a:cxn ang="0">
                        <a:pos x="30" y="450"/>
                      </a:cxn>
                      <a:cxn ang="0">
                        <a:pos x="0" y="466"/>
                      </a:cxn>
                    </a:cxnLst>
                    <a:rect l="0" t="0" r="r" b="b"/>
                    <a:pathLst>
                      <a:path w="420" h="466">
                        <a:moveTo>
                          <a:pt x="420" y="0"/>
                        </a:moveTo>
                        <a:lnTo>
                          <a:pt x="420" y="0"/>
                        </a:lnTo>
                        <a:lnTo>
                          <a:pt x="402" y="40"/>
                        </a:lnTo>
                        <a:lnTo>
                          <a:pt x="382" y="82"/>
                        </a:lnTo>
                        <a:lnTo>
                          <a:pt x="360" y="122"/>
                        </a:lnTo>
                        <a:lnTo>
                          <a:pt x="334" y="160"/>
                        </a:lnTo>
                        <a:lnTo>
                          <a:pt x="308" y="198"/>
                        </a:lnTo>
                        <a:lnTo>
                          <a:pt x="280" y="236"/>
                        </a:lnTo>
                        <a:lnTo>
                          <a:pt x="250" y="270"/>
                        </a:lnTo>
                        <a:lnTo>
                          <a:pt x="216" y="306"/>
                        </a:lnTo>
                        <a:lnTo>
                          <a:pt x="216" y="306"/>
                        </a:lnTo>
                        <a:lnTo>
                          <a:pt x="192" y="330"/>
                        </a:lnTo>
                        <a:lnTo>
                          <a:pt x="166" y="352"/>
                        </a:lnTo>
                        <a:lnTo>
                          <a:pt x="140" y="374"/>
                        </a:lnTo>
                        <a:lnTo>
                          <a:pt x="112" y="394"/>
                        </a:lnTo>
                        <a:lnTo>
                          <a:pt x="86" y="414"/>
                        </a:lnTo>
                        <a:lnTo>
                          <a:pt x="58" y="432"/>
                        </a:lnTo>
                        <a:lnTo>
                          <a:pt x="30" y="450"/>
                        </a:lnTo>
                        <a:lnTo>
                          <a:pt x="0" y="466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69" name="Freeform 11"/>
                  <p:cNvSpPr>
                    <a:spLocks/>
                  </p:cNvSpPr>
                  <p:nvPr/>
                </p:nvSpPr>
                <p:spPr bwMode="auto">
                  <a:xfrm>
                    <a:off x="13489215" y="3636056"/>
                    <a:ext cx="2292350" cy="2543175"/>
                  </a:xfrm>
                  <a:custGeom>
                    <a:avLst/>
                    <a:gdLst/>
                    <a:ahLst/>
                    <a:cxnLst>
                      <a:cxn ang="0">
                        <a:pos x="0" y="1532"/>
                      </a:cxn>
                      <a:cxn ang="0">
                        <a:pos x="0" y="1532"/>
                      </a:cxn>
                      <a:cxn ang="0">
                        <a:pos x="44" y="1548"/>
                      </a:cxn>
                      <a:cxn ang="0">
                        <a:pos x="90" y="1562"/>
                      </a:cxn>
                      <a:cxn ang="0">
                        <a:pos x="136" y="1574"/>
                      </a:cxn>
                      <a:cxn ang="0">
                        <a:pos x="182" y="1584"/>
                      </a:cxn>
                      <a:cxn ang="0">
                        <a:pos x="230" y="1592"/>
                      </a:cxn>
                      <a:cxn ang="0">
                        <a:pos x="278" y="1596"/>
                      </a:cxn>
                      <a:cxn ang="0">
                        <a:pos x="328" y="1600"/>
                      </a:cxn>
                      <a:cxn ang="0">
                        <a:pos x="378" y="1602"/>
                      </a:cxn>
                      <a:cxn ang="0">
                        <a:pos x="378" y="1602"/>
                      </a:cxn>
                      <a:cxn ang="0">
                        <a:pos x="432" y="1600"/>
                      </a:cxn>
                      <a:cxn ang="0">
                        <a:pos x="486" y="1596"/>
                      </a:cxn>
                      <a:cxn ang="0">
                        <a:pos x="540" y="1588"/>
                      </a:cxn>
                      <a:cxn ang="0">
                        <a:pos x="592" y="1580"/>
                      </a:cxn>
                      <a:cxn ang="0">
                        <a:pos x="644" y="1568"/>
                      </a:cxn>
                      <a:cxn ang="0">
                        <a:pos x="694" y="1554"/>
                      </a:cxn>
                      <a:cxn ang="0">
                        <a:pos x="744" y="1536"/>
                      </a:cxn>
                      <a:cxn ang="0">
                        <a:pos x="792" y="1518"/>
                      </a:cxn>
                      <a:cxn ang="0">
                        <a:pos x="840" y="1496"/>
                      </a:cxn>
                      <a:cxn ang="0">
                        <a:pos x="886" y="1472"/>
                      </a:cxn>
                      <a:cxn ang="0">
                        <a:pos x="930" y="1446"/>
                      </a:cxn>
                      <a:cxn ang="0">
                        <a:pos x="974" y="1418"/>
                      </a:cxn>
                      <a:cxn ang="0">
                        <a:pos x="1016" y="1390"/>
                      </a:cxn>
                      <a:cxn ang="0">
                        <a:pos x="1056" y="1358"/>
                      </a:cxn>
                      <a:cxn ang="0">
                        <a:pos x="1094" y="1324"/>
                      </a:cxn>
                      <a:cxn ang="0">
                        <a:pos x="1132" y="1288"/>
                      </a:cxn>
                      <a:cxn ang="0">
                        <a:pos x="1166" y="1252"/>
                      </a:cxn>
                      <a:cxn ang="0">
                        <a:pos x="1200" y="1212"/>
                      </a:cxn>
                      <a:cxn ang="0">
                        <a:pos x="1232" y="1172"/>
                      </a:cxn>
                      <a:cxn ang="0">
                        <a:pos x="1262" y="1130"/>
                      </a:cxn>
                      <a:cxn ang="0">
                        <a:pos x="1290" y="1088"/>
                      </a:cxn>
                      <a:cxn ang="0">
                        <a:pos x="1316" y="1042"/>
                      </a:cxn>
                      <a:cxn ang="0">
                        <a:pos x="1338" y="996"/>
                      </a:cxn>
                      <a:cxn ang="0">
                        <a:pos x="1360" y="950"/>
                      </a:cxn>
                      <a:cxn ang="0">
                        <a:pos x="1380" y="900"/>
                      </a:cxn>
                      <a:cxn ang="0">
                        <a:pos x="1396" y="852"/>
                      </a:cxn>
                      <a:cxn ang="0">
                        <a:pos x="1410" y="800"/>
                      </a:cxn>
                      <a:cxn ang="0">
                        <a:pos x="1422" y="750"/>
                      </a:cxn>
                      <a:cxn ang="0">
                        <a:pos x="1432" y="696"/>
                      </a:cxn>
                      <a:cxn ang="0">
                        <a:pos x="1438" y="644"/>
                      </a:cxn>
                      <a:cxn ang="0">
                        <a:pos x="1442" y="588"/>
                      </a:cxn>
                      <a:cxn ang="0">
                        <a:pos x="1444" y="534"/>
                      </a:cxn>
                      <a:cxn ang="0">
                        <a:pos x="1444" y="534"/>
                      </a:cxn>
                      <a:cxn ang="0">
                        <a:pos x="1444" y="498"/>
                      </a:cxn>
                      <a:cxn ang="0">
                        <a:pos x="1442" y="462"/>
                      </a:cxn>
                      <a:cxn ang="0">
                        <a:pos x="1438" y="426"/>
                      </a:cxn>
                      <a:cxn ang="0">
                        <a:pos x="1434" y="390"/>
                      </a:cxn>
                      <a:cxn ang="0">
                        <a:pos x="1422" y="320"/>
                      </a:cxn>
                      <a:cxn ang="0">
                        <a:pos x="1406" y="252"/>
                      </a:cxn>
                      <a:cxn ang="0">
                        <a:pos x="1386" y="186"/>
                      </a:cxn>
                      <a:cxn ang="0">
                        <a:pos x="1362" y="122"/>
                      </a:cxn>
                      <a:cxn ang="0">
                        <a:pos x="1332" y="60"/>
                      </a:cxn>
                      <a:cxn ang="0">
                        <a:pos x="1300" y="0"/>
                      </a:cxn>
                    </a:cxnLst>
                    <a:rect l="0" t="0" r="r" b="b"/>
                    <a:pathLst>
                      <a:path w="1444" h="1602">
                        <a:moveTo>
                          <a:pt x="0" y="1532"/>
                        </a:moveTo>
                        <a:lnTo>
                          <a:pt x="0" y="1532"/>
                        </a:lnTo>
                        <a:lnTo>
                          <a:pt x="44" y="1548"/>
                        </a:lnTo>
                        <a:lnTo>
                          <a:pt x="90" y="1562"/>
                        </a:lnTo>
                        <a:lnTo>
                          <a:pt x="136" y="1574"/>
                        </a:lnTo>
                        <a:lnTo>
                          <a:pt x="182" y="1584"/>
                        </a:lnTo>
                        <a:lnTo>
                          <a:pt x="230" y="1592"/>
                        </a:lnTo>
                        <a:lnTo>
                          <a:pt x="278" y="1596"/>
                        </a:lnTo>
                        <a:lnTo>
                          <a:pt x="328" y="1600"/>
                        </a:lnTo>
                        <a:lnTo>
                          <a:pt x="378" y="1602"/>
                        </a:lnTo>
                        <a:lnTo>
                          <a:pt x="378" y="1602"/>
                        </a:lnTo>
                        <a:lnTo>
                          <a:pt x="432" y="1600"/>
                        </a:lnTo>
                        <a:lnTo>
                          <a:pt x="486" y="1596"/>
                        </a:lnTo>
                        <a:lnTo>
                          <a:pt x="540" y="1588"/>
                        </a:lnTo>
                        <a:lnTo>
                          <a:pt x="592" y="1580"/>
                        </a:lnTo>
                        <a:lnTo>
                          <a:pt x="644" y="1568"/>
                        </a:lnTo>
                        <a:lnTo>
                          <a:pt x="694" y="1554"/>
                        </a:lnTo>
                        <a:lnTo>
                          <a:pt x="744" y="1536"/>
                        </a:lnTo>
                        <a:lnTo>
                          <a:pt x="792" y="1518"/>
                        </a:lnTo>
                        <a:lnTo>
                          <a:pt x="840" y="1496"/>
                        </a:lnTo>
                        <a:lnTo>
                          <a:pt x="886" y="1472"/>
                        </a:lnTo>
                        <a:lnTo>
                          <a:pt x="930" y="1446"/>
                        </a:lnTo>
                        <a:lnTo>
                          <a:pt x="974" y="1418"/>
                        </a:lnTo>
                        <a:lnTo>
                          <a:pt x="1016" y="1390"/>
                        </a:lnTo>
                        <a:lnTo>
                          <a:pt x="1056" y="1358"/>
                        </a:lnTo>
                        <a:lnTo>
                          <a:pt x="1094" y="1324"/>
                        </a:lnTo>
                        <a:lnTo>
                          <a:pt x="1132" y="1288"/>
                        </a:lnTo>
                        <a:lnTo>
                          <a:pt x="1166" y="1252"/>
                        </a:lnTo>
                        <a:lnTo>
                          <a:pt x="1200" y="1212"/>
                        </a:lnTo>
                        <a:lnTo>
                          <a:pt x="1232" y="1172"/>
                        </a:lnTo>
                        <a:lnTo>
                          <a:pt x="1262" y="1130"/>
                        </a:lnTo>
                        <a:lnTo>
                          <a:pt x="1290" y="1088"/>
                        </a:lnTo>
                        <a:lnTo>
                          <a:pt x="1316" y="1042"/>
                        </a:lnTo>
                        <a:lnTo>
                          <a:pt x="1338" y="996"/>
                        </a:lnTo>
                        <a:lnTo>
                          <a:pt x="1360" y="950"/>
                        </a:lnTo>
                        <a:lnTo>
                          <a:pt x="1380" y="900"/>
                        </a:lnTo>
                        <a:lnTo>
                          <a:pt x="1396" y="852"/>
                        </a:lnTo>
                        <a:lnTo>
                          <a:pt x="1410" y="800"/>
                        </a:lnTo>
                        <a:lnTo>
                          <a:pt x="1422" y="750"/>
                        </a:lnTo>
                        <a:lnTo>
                          <a:pt x="1432" y="696"/>
                        </a:lnTo>
                        <a:lnTo>
                          <a:pt x="1438" y="644"/>
                        </a:lnTo>
                        <a:lnTo>
                          <a:pt x="1442" y="588"/>
                        </a:lnTo>
                        <a:lnTo>
                          <a:pt x="1444" y="534"/>
                        </a:lnTo>
                        <a:lnTo>
                          <a:pt x="1444" y="534"/>
                        </a:lnTo>
                        <a:lnTo>
                          <a:pt x="1444" y="498"/>
                        </a:lnTo>
                        <a:lnTo>
                          <a:pt x="1442" y="462"/>
                        </a:lnTo>
                        <a:lnTo>
                          <a:pt x="1438" y="426"/>
                        </a:lnTo>
                        <a:lnTo>
                          <a:pt x="1434" y="390"/>
                        </a:lnTo>
                        <a:lnTo>
                          <a:pt x="1422" y="320"/>
                        </a:lnTo>
                        <a:lnTo>
                          <a:pt x="1406" y="252"/>
                        </a:lnTo>
                        <a:lnTo>
                          <a:pt x="1386" y="186"/>
                        </a:lnTo>
                        <a:lnTo>
                          <a:pt x="1362" y="122"/>
                        </a:lnTo>
                        <a:lnTo>
                          <a:pt x="1332" y="60"/>
                        </a:lnTo>
                        <a:lnTo>
                          <a:pt x="1300" y="0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</p:grpSp>
          <p:sp>
            <p:nvSpPr>
              <p:cNvPr id="160" name="矩形 159"/>
              <p:cNvSpPr/>
              <p:nvPr/>
            </p:nvSpPr>
            <p:spPr>
              <a:xfrm>
                <a:off x="5260419" y="3299226"/>
                <a:ext cx="1460154" cy="3307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algn="ctr" defTabSz="1022627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Управление </a:t>
                </a:r>
                <a:r>
                  <a:rPr lang="ru-RU" b="1" dirty="0" err="1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пользовате</a:t>
                </a:r>
                <a:r>
                  <a:rPr lang="ru-RU" b="1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-</a:t>
                </a:r>
                <a:br>
                  <a:rPr lang="ru-RU" b="1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</a:br>
                <a:r>
                  <a:rPr lang="ru-RU" b="1" dirty="0" err="1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лями</a:t>
                </a:r>
                <a:endParaRPr lang="ru-RU" b="1" dirty="0">
                  <a:solidFill>
                    <a:srgbClr val="000000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3645618" y="1931076"/>
              <a:ext cx="799949" cy="751750"/>
              <a:chOff x="2745517" y="3226707"/>
              <a:chExt cx="794506" cy="751750"/>
            </a:xfrm>
          </p:grpSpPr>
          <p:grpSp>
            <p:nvGrpSpPr>
              <p:cNvPr id="151" name="组合 431"/>
              <p:cNvGrpSpPr/>
              <p:nvPr/>
            </p:nvGrpSpPr>
            <p:grpSpPr>
              <a:xfrm>
                <a:off x="2745517" y="3226707"/>
                <a:ext cx="794506" cy="751750"/>
                <a:chOff x="3111387" y="1744896"/>
                <a:chExt cx="2646461" cy="2636589"/>
              </a:xfrm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3111387" y="1744896"/>
                  <a:ext cx="2570491" cy="2570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  <a:alpha val="86000"/>
                      </a:srgbClr>
                    </a:gs>
                    <a:gs pos="18000">
                      <a:srgbClr val="226F9E"/>
                    </a:gs>
                    <a:gs pos="62000">
                      <a:srgbClr val="3E6CA4">
                        <a:alpha val="6000"/>
                      </a:srgbClr>
                    </a:gs>
                    <a:gs pos="35000">
                      <a:srgbClr val="4F81BD">
                        <a:lumMod val="75000"/>
                        <a:alpha val="37000"/>
                      </a:srgbClr>
                    </a:gs>
                    <a:gs pos="98000">
                      <a:srgbClr val="4F81BD">
                        <a:lumMod val="50000"/>
                        <a:alpha val="40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st="635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ctr" defTabSz="1023658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  <a:defRPr/>
                  </a:pPr>
                  <a:endParaRPr kumimoji="0" lang="en-US" altLang="zh-CN" sz="1200" b="0" i="0" u="none" strike="noStrike" kern="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55" name="组合 153"/>
                <p:cNvGrpSpPr/>
                <p:nvPr/>
              </p:nvGrpSpPr>
              <p:grpSpPr>
                <a:xfrm>
                  <a:off x="3198715" y="1819779"/>
                  <a:ext cx="2559133" cy="2561706"/>
                  <a:chOff x="12622440" y="3016931"/>
                  <a:chExt cx="3159125" cy="3162300"/>
                </a:xfrm>
              </p:grpSpPr>
              <p:sp>
                <p:nvSpPr>
                  <p:cNvPr id="156" name="Freeform 7"/>
                  <p:cNvSpPr>
                    <a:spLocks/>
                  </p:cNvSpPr>
                  <p:nvPr/>
                </p:nvSpPr>
                <p:spPr bwMode="auto">
                  <a:xfrm>
                    <a:off x="12622440" y="3016931"/>
                    <a:ext cx="2933700" cy="2933701"/>
                  </a:xfrm>
                  <a:custGeom>
                    <a:avLst/>
                    <a:gdLst/>
                    <a:ahLst/>
                    <a:cxnLst>
                      <a:cxn ang="0">
                        <a:pos x="1848" y="924"/>
                      </a:cxn>
                      <a:cxn ang="0">
                        <a:pos x="1842" y="830"/>
                      </a:cxn>
                      <a:cxn ang="0">
                        <a:pos x="1828" y="738"/>
                      </a:cxn>
                      <a:cxn ang="0">
                        <a:pos x="1806" y="650"/>
                      </a:cxn>
                      <a:cxn ang="0">
                        <a:pos x="1774" y="564"/>
                      </a:cxn>
                      <a:cxn ang="0">
                        <a:pos x="1736" y="484"/>
                      </a:cxn>
                      <a:cxn ang="0">
                        <a:pos x="1690" y="408"/>
                      </a:cxn>
                      <a:cxn ang="0">
                        <a:pos x="1636" y="336"/>
                      </a:cxn>
                      <a:cxn ang="0">
                        <a:pos x="1576" y="270"/>
                      </a:cxn>
                      <a:cxn ang="0">
                        <a:pos x="1510" y="212"/>
                      </a:cxn>
                      <a:cxn ang="0">
                        <a:pos x="1440" y="158"/>
                      </a:cxn>
                      <a:cxn ang="0">
                        <a:pos x="1364" y="112"/>
                      </a:cxn>
                      <a:cxn ang="0">
                        <a:pos x="1282" y="72"/>
                      </a:cxn>
                      <a:cxn ang="0">
                        <a:pos x="1198" y="42"/>
                      </a:cxn>
                      <a:cxn ang="0">
                        <a:pos x="1110" y="18"/>
                      </a:cxn>
                      <a:cxn ang="0">
                        <a:pos x="1018" y="4"/>
                      </a:cxn>
                      <a:cxn ang="0">
                        <a:pos x="924" y="0"/>
                      </a:cxn>
                      <a:cxn ang="0">
                        <a:pos x="876" y="2"/>
                      </a:cxn>
                      <a:cxn ang="0">
                        <a:pos x="782" y="10"/>
                      </a:cxn>
                      <a:cxn ang="0">
                        <a:pos x="692" y="30"/>
                      </a:cxn>
                      <a:cxn ang="0">
                        <a:pos x="606" y="56"/>
                      </a:cxn>
                      <a:cxn ang="0">
                        <a:pos x="522" y="92"/>
                      </a:cxn>
                      <a:cxn ang="0">
                        <a:pos x="444" y="134"/>
                      </a:cxn>
                      <a:cxn ang="0">
                        <a:pos x="370" y="184"/>
                      </a:cxn>
                      <a:cxn ang="0">
                        <a:pos x="302" y="240"/>
                      </a:cxn>
                      <a:cxn ang="0">
                        <a:pos x="240" y="302"/>
                      </a:cxn>
                      <a:cxn ang="0">
                        <a:pos x="182" y="372"/>
                      </a:cxn>
                      <a:cxn ang="0">
                        <a:pos x="132" y="444"/>
                      </a:cxn>
                      <a:cxn ang="0">
                        <a:pos x="90" y="524"/>
                      </a:cxn>
                      <a:cxn ang="0">
                        <a:pos x="56" y="606"/>
                      </a:cxn>
                      <a:cxn ang="0">
                        <a:pos x="28" y="694"/>
                      </a:cxn>
                      <a:cxn ang="0">
                        <a:pos x="10" y="784"/>
                      </a:cxn>
                      <a:cxn ang="0">
                        <a:pos x="0" y="876"/>
                      </a:cxn>
                      <a:cxn ang="0">
                        <a:pos x="0" y="924"/>
                      </a:cxn>
                      <a:cxn ang="0">
                        <a:pos x="4" y="1018"/>
                      </a:cxn>
                      <a:cxn ang="0">
                        <a:pos x="18" y="1110"/>
                      </a:cxn>
                      <a:cxn ang="0">
                        <a:pos x="40" y="1198"/>
                      </a:cxn>
                      <a:cxn ang="0">
                        <a:pos x="72" y="1284"/>
                      </a:cxn>
                      <a:cxn ang="0">
                        <a:pos x="110" y="1364"/>
                      </a:cxn>
                      <a:cxn ang="0">
                        <a:pos x="156" y="1440"/>
                      </a:cxn>
                      <a:cxn ang="0">
                        <a:pos x="210" y="1512"/>
                      </a:cxn>
                      <a:cxn ang="0">
                        <a:pos x="270" y="1578"/>
                      </a:cxn>
                      <a:cxn ang="0">
                        <a:pos x="336" y="1638"/>
                      </a:cxn>
                      <a:cxn ang="0">
                        <a:pos x="406" y="1690"/>
                      </a:cxn>
                      <a:cxn ang="0">
                        <a:pos x="482" y="1736"/>
                      </a:cxn>
                      <a:cxn ang="0">
                        <a:pos x="564" y="1776"/>
                      </a:cxn>
                      <a:cxn ang="0">
                        <a:pos x="648" y="1806"/>
                      </a:cxn>
                      <a:cxn ang="0">
                        <a:pos x="736" y="1830"/>
                      </a:cxn>
                      <a:cxn ang="0">
                        <a:pos x="828" y="1844"/>
                      </a:cxn>
                      <a:cxn ang="0">
                        <a:pos x="924" y="1848"/>
                      </a:cxn>
                      <a:cxn ang="0">
                        <a:pos x="960" y="1848"/>
                      </a:cxn>
                    </a:cxnLst>
                    <a:rect l="0" t="0" r="r" b="b"/>
                    <a:pathLst>
                      <a:path w="1848" h="1848">
                        <a:moveTo>
                          <a:pt x="1848" y="924"/>
                        </a:moveTo>
                        <a:lnTo>
                          <a:pt x="1848" y="924"/>
                        </a:lnTo>
                        <a:lnTo>
                          <a:pt x="1846" y="876"/>
                        </a:lnTo>
                        <a:lnTo>
                          <a:pt x="1842" y="830"/>
                        </a:lnTo>
                        <a:lnTo>
                          <a:pt x="1836" y="784"/>
                        </a:lnTo>
                        <a:lnTo>
                          <a:pt x="1828" y="738"/>
                        </a:lnTo>
                        <a:lnTo>
                          <a:pt x="1818" y="694"/>
                        </a:lnTo>
                        <a:lnTo>
                          <a:pt x="1806" y="650"/>
                        </a:lnTo>
                        <a:lnTo>
                          <a:pt x="1790" y="606"/>
                        </a:lnTo>
                        <a:lnTo>
                          <a:pt x="1774" y="564"/>
                        </a:lnTo>
                        <a:lnTo>
                          <a:pt x="1756" y="524"/>
                        </a:lnTo>
                        <a:lnTo>
                          <a:pt x="1736" y="484"/>
                        </a:lnTo>
                        <a:lnTo>
                          <a:pt x="1714" y="444"/>
                        </a:lnTo>
                        <a:lnTo>
                          <a:pt x="1690" y="408"/>
                        </a:lnTo>
                        <a:lnTo>
                          <a:pt x="1664" y="372"/>
                        </a:lnTo>
                        <a:lnTo>
                          <a:pt x="1636" y="336"/>
                        </a:lnTo>
                        <a:lnTo>
                          <a:pt x="1606" y="302"/>
                        </a:lnTo>
                        <a:lnTo>
                          <a:pt x="1576" y="270"/>
                        </a:lnTo>
                        <a:lnTo>
                          <a:pt x="1544" y="240"/>
                        </a:lnTo>
                        <a:lnTo>
                          <a:pt x="1510" y="212"/>
                        </a:lnTo>
                        <a:lnTo>
                          <a:pt x="1476" y="184"/>
                        </a:lnTo>
                        <a:lnTo>
                          <a:pt x="1440" y="158"/>
                        </a:lnTo>
                        <a:lnTo>
                          <a:pt x="1402" y="134"/>
                        </a:lnTo>
                        <a:lnTo>
                          <a:pt x="1364" y="112"/>
                        </a:lnTo>
                        <a:lnTo>
                          <a:pt x="1324" y="92"/>
                        </a:lnTo>
                        <a:lnTo>
                          <a:pt x="1282" y="72"/>
                        </a:lnTo>
                        <a:lnTo>
                          <a:pt x="1240" y="56"/>
                        </a:lnTo>
                        <a:lnTo>
                          <a:pt x="1198" y="42"/>
                        </a:lnTo>
                        <a:lnTo>
                          <a:pt x="1154" y="30"/>
                        </a:lnTo>
                        <a:lnTo>
                          <a:pt x="1110" y="18"/>
                        </a:lnTo>
                        <a:lnTo>
                          <a:pt x="1064" y="10"/>
                        </a:lnTo>
                        <a:lnTo>
                          <a:pt x="1018" y="4"/>
                        </a:lnTo>
                        <a:lnTo>
                          <a:pt x="970" y="2"/>
                        </a:lnTo>
                        <a:lnTo>
                          <a:pt x="924" y="0"/>
                        </a:lnTo>
                        <a:lnTo>
                          <a:pt x="924" y="0"/>
                        </a:lnTo>
                        <a:lnTo>
                          <a:pt x="876" y="2"/>
                        </a:lnTo>
                        <a:lnTo>
                          <a:pt x="828" y="4"/>
                        </a:lnTo>
                        <a:lnTo>
                          <a:pt x="782" y="10"/>
                        </a:lnTo>
                        <a:lnTo>
                          <a:pt x="736" y="18"/>
                        </a:lnTo>
                        <a:lnTo>
                          <a:pt x="692" y="30"/>
                        </a:lnTo>
                        <a:lnTo>
                          <a:pt x="648" y="42"/>
                        </a:lnTo>
                        <a:lnTo>
                          <a:pt x="606" y="56"/>
                        </a:lnTo>
                        <a:lnTo>
                          <a:pt x="564" y="72"/>
                        </a:lnTo>
                        <a:lnTo>
                          <a:pt x="522" y="92"/>
                        </a:lnTo>
                        <a:lnTo>
                          <a:pt x="482" y="112"/>
                        </a:lnTo>
                        <a:lnTo>
                          <a:pt x="444" y="134"/>
                        </a:lnTo>
                        <a:lnTo>
                          <a:pt x="406" y="158"/>
                        </a:lnTo>
                        <a:lnTo>
                          <a:pt x="370" y="184"/>
                        </a:lnTo>
                        <a:lnTo>
                          <a:pt x="336" y="212"/>
                        </a:lnTo>
                        <a:lnTo>
                          <a:pt x="302" y="240"/>
                        </a:lnTo>
                        <a:lnTo>
                          <a:pt x="270" y="270"/>
                        </a:lnTo>
                        <a:lnTo>
                          <a:pt x="240" y="302"/>
                        </a:lnTo>
                        <a:lnTo>
                          <a:pt x="210" y="336"/>
                        </a:lnTo>
                        <a:lnTo>
                          <a:pt x="182" y="372"/>
                        </a:lnTo>
                        <a:lnTo>
                          <a:pt x="156" y="408"/>
                        </a:lnTo>
                        <a:lnTo>
                          <a:pt x="132" y="444"/>
                        </a:lnTo>
                        <a:lnTo>
                          <a:pt x="110" y="484"/>
                        </a:lnTo>
                        <a:lnTo>
                          <a:pt x="90" y="524"/>
                        </a:lnTo>
                        <a:lnTo>
                          <a:pt x="72" y="564"/>
                        </a:lnTo>
                        <a:lnTo>
                          <a:pt x="56" y="606"/>
                        </a:lnTo>
                        <a:lnTo>
                          <a:pt x="40" y="650"/>
                        </a:lnTo>
                        <a:lnTo>
                          <a:pt x="28" y="694"/>
                        </a:lnTo>
                        <a:lnTo>
                          <a:pt x="18" y="738"/>
                        </a:lnTo>
                        <a:lnTo>
                          <a:pt x="10" y="784"/>
                        </a:lnTo>
                        <a:lnTo>
                          <a:pt x="4" y="830"/>
                        </a:lnTo>
                        <a:lnTo>
                          <a:pt x="0" y="876"/>
                        </a:lnTo>
                        <a:lnTo>
                          <a:pt x="0" y="924"/>
                        </a:lnTo>
                        <a:lnTo>
                          <a:pt x="0" y="924"/>
                        </a:lnTo>
                        <a:lnTo>
                          <a:pt x="0" y="972"/>
                        </a:lnTo>
                        <a:lnTo>
                          <a:pt x="4" y="1018"/>
                        </a:lnTo>
                        <a:lnTo>
                          <a:pt x="10" y="1064"/>
                        </a:lnTo>
                        <a:lnTo>
                          <a:pt x="18" y="1110"/>
                        </a:lnTo>
                        <a:lnTo>
                          <a:pt x="28" y="1154"/>
                        </a:lnTo>
                        <a:lnTo>
                          <a:pt x="40" y="1198"/>
                        </a:lnTo>
                        <a:lnTo>
                          <a:pt x="56" y="1242"/>
                        </a:lnTo>
                        <a:lnTo>
                          <a:pt x="72" y="1284"/>
                        </a:lnTo>
                        <a:lnTo>
                          <a:pt x="90" y="1324"/>
                        </a:lnTo>
                        <a:lnTo>
                          <a:pt x="110" y="1364"/>
                        </a:lnTo>
                        <a:lnTo>
                          <a:pt x="132" y="1404"/>
                        </a:lnTo>
                        <a:lnTo>
                          <a:pt x="156" y="1440"/>
                        </a:lnTo>
                        <a:lnTo>
                          <a:pt x="182" y="1476"/>
                        </a:lnTo>
                        <a:lnTo>
                          <a:pt x="210" y="1512"/>
                        </a:lnTo>
                        <a:lnTo>
                          <a:pt x="240" y="1546"/>
                        </a:lnTo>
                        <a:lnTo>
                          <a:pt x="270" y="1578"/>
                        </a:lnTo>
                        <a:lnTo>
                          <a:pt x="302" y="1608"/>
                        </a:lnTo>
                        <a:lnTo>
                          <a:pt x="336" y="1638"/>
                        </a:lnTo>
                        <a:lnTo>
                          <a:pt x="370" y="1664"/>
                        </a:lnTo>
                        <a:lnTo>
                          <a:pt x="406" y="1690"/>
                        </a:lnTo>
                        <a:lnTo>
                          <a:pt x="444" y="1714"/>
                        </a:lnTo>
                        <a:lnTo>
                          <a:pt x="482" y="1736"/>
                        </a:lnTo>
                        <a:lnTo>
                          <a:pt x="522" y="1756"/>
                        </a:lnTo>
                        <a:lnTo>
                          <a:pt x="564" y="1776"/>
                        </a:lnTo>
                        <a:lnTo>
                          <a:pt x="606" y="1792"/>
                        </a:lnTo>
                        <a:lnTo>
                          <a:pt x="648" y="1806"/>
                        </a:lnTo>
                        <a:lnTo>
                          <a:pt x="692" y="1818"/>
                        </a:lnTo>
                        <a:lnTo>
                          <a:pt x="736" y="1830"/>
                        </a:lnTo>
                        <a:lnTo>
                          <a:pt x="782" y="1838"/>
                        </a:lnTo>
                        <a:lnTo>
                          <a:pt x="828" y="1844"/>
                        </a:lnTo>
                        <a:lnTo>
                          <a:pt x="876" y="1846"/>
                        </a:lnTo>
                        <a:lnTo>
                          <a:pt x="924" y="1848"/>
                        </a:lnTo>
                        <a:lnTo>
                          <a:pt x="924" y="1848"/>
                        </a:lnTo>
                        <a:lnTo>
                          <a:pt x="960" y="1848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57" name="Freeform 8"/>
                  <p:cNvSpPr>
                    <a:spLocks/>
                  </p:cNvSpPr>
                  <p:nvPr/>
                </p:nvSpPr>
                <p:spPr bwMode="auto">
                  <a:xfrm>
                    <a:off x="14781440" y="5036231"/>
                    <a:ext cx="666750" cy="739775"/>
                  </a:xfrm>
                  <a:custGeom>
                    <a:avLst/>
                    <a:gdLst/>
                    <a:ahLst/>
                    <a:cxnLst>
                      <a:cxn ang="0">
                        <a:pos x="420" y="0"/>
                      </a:cxn>
                      <a:cxn ang="0">
                        <a:pos x="420" y="0"/>
                      </a:cxn>
                      <a:cxn ang="0">
                        <a:pos x="402" y="40"/>
                      </a:cxn>
                      <a:cxn ang="0">
                        <a:pos x="382" y="82"/>
                      </a:cxn>
                      <a:cxn ang="0">
                        <a:pos x="360" y="122"/>
                      </a:cxn>
                      <a:cxn ang="0">
                        <a:pos x="334" y="160"/>
                      </a:cxn>
                      <a:cxn ang="0">
                        <a:pos x="308" y="198"/>
                      </a:cxn>
                      <a:cxn ang="0">
                        <a:pos x="280" y="236"/>
                      </a:cxn>
                      <a:cxn ang="0">
                        <a:pos x="250" y="270"/>
                      </a:cxn>
                      <a:cxn ang="0">
                        <a:pos x="216" y="306"/>
                      </a:cxn>
                      <a:cxn ang="0">
                        <a:pos x="216" y="306"/>
                      </a:cxn>
                      <a:cxn ang="0">
                        <a:pos x="192" y="330"/>
                      </a:cxn>
                      <a:cxn ang="0">
                        <a:pos x="166" y="352"/>
                      </a:cxn>
                      <a:cxn ang="0">
                        <a:pos x="140" y="374"/>
                      </a:cxn>
                      <a:cxn ang="0">
                        <a:pos x="112" y="394"/>
                      </a:cxn>
                      <a:cxn ang="0">
                        <a:pos x="86" y="414"/>
                      </a:cxn>
                      <a:cxn ang="0">
                        <a:pos x="58" y="432"/>
                      </a:cxn>
                      <a:cxn ang="0">
                        <a:pos x="30" y="450"/>
                      </a:cxn>
                      <a:cxn ang="0">
                        <a:pos x="0" y="466"/>
                      </a:cxn>
                    </a:cxnLst>
                    <a:rect l="0" t="0" r="r" b="b"/>
                    <a:pathLst>
                      <a:path w="420" h="466">
                        <a:moveTo>
                          <a:pt x="420" y="0"/>
                        </a:moveTo>
                        <a:lnTo>
                          <a:pt x="420" y="0"/>
                        </a:lnTo>
                        <a:lnTo>
                          <a:pt x="402" y="40"/>
                        </a:lnTo>
                        <a:lnTo>
                          <a:pt x="382" y="82"/>
                        </a:lnTo>
                        <a:lnTo>
                          <a:pt x="360" y="122"/>
                        </a:lnTo>
                        <a:lnTo>
                          <a:pt x="334" y="160"/>
                        </a:lnTo>
                        <a:lnTo>
                          <a:pt x="308" y="198"/>
                        </a:lnTo>
                        <a:lnTo>
                          <a:pt x="280" y="236"/>
                        </a:lnTo>
                        <a:lnTo>
                          <a:pt x="250" y="270"/>
                        </a:lnTo>
                        <a:lnTo>
                          <a:pt x="216" y="306"/>
                        </a:lnTo>
                        <a:lnTo>
                          <a:pt x="216" y="306"/>
                        </a:lnTo>
                        <a:lnTo>
                          <a:pt x="192" y="330"/>
                        </a:lnTo>
                        <a:lnTo>
                          <a:pt x="166" y="352"/>
                        </a:lnTo>
                        <a:lnTo>
                          <a:pt x="140" y="374"/>
                        </a:lnTo>
                        <a:lnTo>
                          <a:pt x="112" y="394"/>
                        </a:lnTo>
                        <a:lnTo>
                          <a:pt x="86" y="414"/>
                        </a:lnTo>
                        <a:lnTo>
                          <a:pt x="58" y="432"/>
                        </a:lnTo>
                        <a:lnTo>
                          <a:pt x="30" y="450"/>
                        </a:lnTo>
                        <a:lnTo>
                          <a:pt x="0" y="466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58" name="Freeform 11"/>
                  <p:cNvSpPr>
                    <a:spLocks/>
                  </p:cNvSpPr>
                  <p:nvPr/>
                </p:nvSpPr>
                <p:spPr bwMode="auto">
                  <a:xfrm>
                    <a:off x="13489215" y="3636056"/>
                    <a:ext cx="2292350" cy="2543175"/>
                  </a:xfrm>
                  <a:custGeom>
                    <a:avLst/>
                    <a:gdLst/>
                    <a:ahLst/>
                    <a:cxnLst>
                      <a:cxn ang="0">
                        <a:pos x="0" y="1532"/>
                      </a:cxn>
                      <a:cxn ang="0">
                        <a:pos x="0" y="1532"/>
                      </a:cxn>
                      <a:cxn ang="0">
                        <a:pos x="44" y="1548"/>
                      </a:cxn>
                      <a:cxn ang="0">
                        <a:pos x="90" y="1562"/>
                      </a:cxn>
                      <a:cxn ang="0">
                        <a:pos x="136" y="1574"/>
                      </a:cxn>
                      <a:cxn ang="0">
                        <a:pos x="182" y="1584"/>
                      </a:cxn>
                      <a:cxn ang="0">
                        <a:pos x="230" y="1592"/>
                      </a:cxn>
                      <a:cxn ang="0">
                        <a:pos x="278" y="1596"/>
                      </a:cxn>
                      <a:cxn ang="0">
                        <a:pos x="328" y="1600"/>
                      </a:cxn>
                      <a:cxn ang="0">
                        <a:pos x="378" y="1602"/>
                      </a:cxn>
                      <a:cxn ang="0">
                        <a:pos x="378" y="1602"/>
                      </a:cxn>
                      <a:cxn ang="0">
                        <a:pos x="432" y="1600"/>
                      </a:cxn>
                      <a:cxn ang="0">
                        <a:pos x="486" y="1596"/>
                      </a:cxn>
                      <a:cxn ang="0">
                        <a:pos x="540" y="1588"/>
                      </a:cxn>
                      <a:cxn ang="0">
                        <a:pos x="592" y="1580"/>
                      </a:cxn>
                      <a:cxn ang="0">
                        <a:pos x="644" y="1568"/>
                      </a:cxn>
                      <a:cxn ang="0">
                        <a:pos x="694" y="1554"/>
                      </a:cxn>
                      <a:cxn ang="0">
                        <a:pos x="744" y="1536"/>
                      </a:cxn>
                      <a:cxn ang="0">
                        <a:pos x="792" y="1518"/>
                      </a:cxn>
                      <a:cxn ang="0">
                        <a:pos x="840" y="1496"/>
                      </a:cxn>
                      <a:cxn ang="0">
                        <a:pos x="886" y="1472"/>
                      </a:cxn>
                      <a:cxn ang="0">
                        <a:pos x="930" y="1446"/>
                      </a:cxn>
                      <a:cxn ang="0">
                        <a:pos x="974" y="1418"/>
                      </a:cxn>
                      <a:cxn ang="0">
                        <a:pos x="1016" y="1390"/>
                      </a:cxn>
                      <a:cxn ang="0">
                        <a:pos x="1056" y="1358"/>
                      </a:cxn>
                      <a:cxn ang="0">
                        <a:pos x="1094" y="1324"/>
                      </a:cxn>
                      <a:cxn ang="0">
                        <a:pos x="1132" y="1288"/>
                      </a:cxn>
                      <a:cxn ang="0">
                        <a:pos x="1166" y="1252"/>
                      </a:cxn>
                      <a:cxn ang="0">
                        <a:pos x="1200" y="1212"/>
                      </a:cxn>
                      <a:cxn ang="0">
                        <a:pos x="1232" y="1172"/>
                      </a:cxn>
                      <a:cxn ang="0">
                        <a:pos x="1262" y="1130"/>
                      </a:cxn>
                      <a:cxn ang="0">
                        <a:pos x="1290" y="1088"/>
                      </a:cxn>
                      <a:cxn ang="0">
                        <a:pos x="1316" y="1042"/>
                      </a:cxn>
                      <a:cxn ang="0">
                        <a:pos x="1338" y="996"/>
                      </a:cxn>
                      <a:cxn ang="0">
                        <a:pos x="1360" y="950"/>
                      </a:cxn>
                      <a:cxn ang="0">
                        <a:pos x="1380" y="900"/>
                      </a:cxn>
                      <a:cxn ang="0">
                        <a:pos x="1396" y="852"/>
                      </a:cxn>
                      <a:cxn ang="0">
                        <a:pos x="1410" y="800"/>
                      </a:cxn>
                      <a:cxn ang="0">
                        <a:pos x="1422" y="750"/>
                      </a:cxn>
                      <a:cxn ang="0">
                        <a:pos x="1432" y="696"/>
                      </a:cxn>
                      <a:cxn ang="0">
                        <a:pos x="1438" y="644"/>
                      </a:cxn>
                      <a:cxn ang="0">
                        <a:pos x="1442" y="588"/>
                      </a:cxn>
                      <a:cxn ang="0">
                        <a:pos x="1444" y="534"/>
                      </a:cxn>
                      <a:cxn ang="0">
                        <a:pos x="1444" y="534"/>
                      </a:cxn>
                      <a:cxn ang="0">
                        <a:pos x="1444" y="498"/>
                      </a:cxn>
                      <a:cxn ang="0">
                        <a:pos x="1442" y="462"/>
                      </a:cxn>
                      <a:cxn ang="0">
                        <a:pos x="1438" y="426"/>
                      </a:cxn>
                      <a:cxn ang="0">
                        <a:pos x="1434" y="390"/>
                      </a:cxn>
                      <a:cxn ang="0">
                        <a:pos x="1422" y="320"/>
                      </a:cxn>
                      <a:cxn ang="0">
                        <a:pos x="1406" y="252"/>
                      </a:cxn>
                      <a:cxn ang="0">
                        <a:pos x="1386" y="186"/>
                      </a:cxn>
                      <a:cxn ang="0">
                        <a:pos x="1362" y="122"/>
                      </a:cxn>
                      <a:cxn ang="0">
                        <a:pos x="1332" y="60"/>
                      </a:cxn>
                      <a:cxn ang="0">
                        <a:pos x="1300" y="0"/>
                      </a:cxn>
                    </a:cxnLst>
                    <a:rect l="0" t="0" r="r" b="b"/>
                    <a:pathLst>
                      <a:path w="1444" h="1602">
                        <a:moveTo>
                          <a:pt x="0" y="1532"/>
                        </a:moveTo>
                        <a:lnTo>
                          <a:pt x="0" y="1532"/>
                        </a:lnTo>
                        <a:lnTo>
                          <a:pt x="44" y="1548"/>
                        </a:lnTo>
                        <a:lnTo>
                          <a:pt x="90" y="1562"/>
                        </a:lnTo>
                        <a:lnTo>
                          <a:pt x="136" y="1574"/>
                        </a:lnTo>
                        <a:lnTo>
                          <a:pt x="182" y="1584"/>
                        </a:lnTo>
                        <a:lnTo>
                          <a:pt x="230" y="1592"/>
                        </a:lnTo>
                        <a:lnTo>
                          <a:pt x="278" y="1596"/>
                        </a:lnTo>
                        <a:lnTo>
                          <a:pt x="328" y="1600"/>
                        </a:lnTo>
                        <a:lnTo>
                          <a:pt x="378" y="1602"/>
                        </a:lnTo>
                        <a:lnTo>
                          <a:pt x="378" y="1602"/>
                        </a:lnTo>
                        <a:lnTo>
                          <a:pt x="432" y="1600"/>
                        </a:lnTo>
                        <a:lnTo>
                          <a:pt x="486" y="1596"/>
                        </a:lnTo>
                        <a:lnTo>
                          <a:pt x="540" y="1588"/>
                        </a:lnTo>
                        <a:lnTo>
                          <a:pt x="592" y="1580"/>
                        </a:lnTo>
                        <a:lnTo>
                          <a:pt x="644" y="1568"/>
                        </a:lnTo>
                        <a:lnTo>
                          <a:pt x="694" y="1554"/>
                        </a:lnTo>
                        <a:lnTo>
                          <a:pt x="744" y="1536"/>
                        </a:lnTo>
                        <a:lnTo>
                          <a:pt x="792" y="1518"/>
                        </a:lnTo>
                        <a:lnTo>
                          <a:pt x="840" y="1496"/>
                        </a:lnTo>
                        <a:lnTo>
                          <a:pt x="886" y="1472"/>
                        </a:lnTo>
                        <a:lnTo>
                          <a:pt x="930" y="1446"/>
                        </a:lnTo>
                        <a:lnTo>
                          <a:pt x="974" y="1418"/>
                        </a:lnTo>
                        <a:lnTo>
                          <a:pt x="1016" y="1390"/>
                        </a:lnTo>
                        <a:lnTo>
                          <a:pt x="1056" y="1358"/>
                        </a:lnTo>
                        <a:lnTo>
                          <a:pt x="1094" y="1324"/>
                        </a:lnTo>
                        <a:lnTo>
                          <a:pt x="1132" y="1288"/>
                        </a:lnTo>
                        <a:lnTo>
                          <a:pt x="1166" y="1252"/>
                        </a:lnTo>
                        <a:lnTo>
                          <a:pt x="1200" y="1212"/>
                        </a:lnTo>
                        <a:lnTo>
                          <a:pt x="1232" y="1172"/>
                        </a:lnTo>
                        <a:lnTo>
                          <a:pt x="1262" y="1130"/>
                        </a:lnTo>
                        <a:lnTo>
                          <a:pt x="1290" y="1088"/>
                        </a:lnTo>
                        <a:lnTo>
                          <a:pt x="1316" y="1042"/>
                        </a:lnTo>
                        <a:lnTo>
                          <a:pt x="1338" y="996"/>
                        </a:lnTo>
                        <a:lnTo>
                          <a:pt x="1360" y="950"/>
                        </a:lnTo>
                        <a:lnTo>
                          <a:pt x="1380" y="900"/>
                        </a:lnTo>
                        <a:lnTo>
                          <a:pt x="1396" y="852"/>
                        </a:lnTo>
                        <a:lnTo>
                          <a:pt x="1410" y="800"/>
                        </a:lnTo>
                        <a:lnTo>
                          <a:pt x="1422" y="750"/>
                        </a:lnTo>
                        <a:lnTo>
                          <a:pt x="1432" y="696"/>
                        </a:lnTo>
                        <a:lnTo>
                          <a:pt x="1438" y="644"/>
                        </a:lnTo>
                        <a:lnTo>
                          <a:pt x="1442" y="588"/>
                        </a:lnTo>
                        <a:lnTo>
                          <a:pt x="1444" y="534"/>
                        </a:lnTo>
                        <a:lnTo>
                          <a:pt x="1444" y="534"/>
                        </a:lnTo>
                        <a:lnTo>
                          <a:pt x="1444" y="498"/>
                        </a:lnTo>
                        <a:lnTo>
                          <a:pt x="1442" y="462"/>
                        </a:lnTo>
                        <a:lnTo>
                          <a:pt x="1438" y="426"/>
                        </a:lnTo>
                        <a:lnTo>
                          <a:pt x="1434" y="390"/>
                        </a:lnTo>
                        <a:lnTo>
                          <a:pt x="1422" y="320"/>
                        </a:lnTo>
                        <a:lnTo>
                          <a:pt x="1406" y="252"/>
                        </a:lnTo>
                        <a:lnTo>
                          <a:pt x="1386" y="186"/>
                        </a:lnTo>
                        <a:lnTo>
                          <a:pt x="1362" y="122"/>
                        </a:lnTo>
                        <a:lnTo>
                          <a:pt x="1332" y="60"/>
                        </a:lnTo>
                        <a:lnTo>
                          <a:pt x="1300" y="0"/>
                        </a:lnTo>
                      </a:path>
                    </a:pathLst>
                  </a:custGeom>
                  <a:noFill/>
                  <a:ln w="127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023658" eaLnBrk="1" fontAlgn="ctr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</p:grpSp>
          <p:sp>
            <p:nvSpPr>
              <p:cNvPr id="152" name="矩形 151"/>
              <p:cNvSpPr/>
              <p:nvPr/>
            </p:nvSpPr>
            <p:spPr>
              <a:xfrm>
                <a:off x="2748411" y="3407966"/>
                <a:ext cx="767186" cy="17324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algn="ctr" defTabSz="1022627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Контроль </a:t>
                </a:r>
                <a:r>
                  <a:rPr lang="ru-RU" b="1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b="1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</a:br>
                <a:r>
                  <a:rPr lang="ru-RU" b="1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IP-адресов </a:t>
                </a:r>
                <a:r>
                  <a:rPr lang="ru-RU" b="1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доступа</a:t>
                </a:r>
              </a:p>
            </p:txBody>
          </p:sp>
        </p:grpSp>
        <p:sp>
          <p:nvSpPr>
            <p:cNvPr id="145" name="Rectangle 9"/>
            <p:cNvSpPr>
              <a:spLocks noChangeArrowheads="1"/>
            </p:cNvSpPr>
            <p:nvPr/>
          </p:nvSpPr>
          <p:spPr bwMode="auto">
            <a:xfrm>
              <a:off x="889778" y="2463405"/>
              <a:ext cx="376844" cy="182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108878" tIns="54439" rIns="108878" bIns="54439" anchor="ctr">
              <a:noAutofit/>
            </a:bodyPr>
            <a:lstStyle/>
            <a:p>
              <a:pPr marL="0" marR="0" lvl="0" indent="0" defTabSz="907313" eaLnBrk="1" fontAlgn="ctr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 Unicode MS" pitchFamily="34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 bwMode="auto">
            <a:xfrm>
              <a:off x="3600611" y="1521275"/>
              <a:ext cx="270030" cy="360040"/>
            </a:xfrm>
            <a:prstGeom prst="line">
              <a:avLst/>
            </a:prstGeom>
            <a:solidFill>
              <a:srgbClr val="FFFFFF">
                <a:alpha val="66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直接连接符 148"/>
            <p:cNvCxnSpPr/>
            <p:nvPr/>
          </p:nvCxnSpPr>
          <p:spPr bwMode="auto">
            <a:xfrm>
              <a:off x="3015546" y="2331365"/>
              <a:ext cx="540060" cy="0"/>
            </a:xfrm>
            <a:prstGeom prst="line">
              <a:avLst/>
            </a:prstGeom>
            <a:solidFill>
              <a:srgbClr val="FFFFFF">
                <a:alpha val="66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接连接符 149"/>
            <p:cNvCxnSpPr/>
            <p:nvPr/>
          </p:nvCxnSpPr>
          <p:spPr bwMode="auto">
            <a:xfrm flipV="1">
              <a:off x="2610501" y="1521275"/>
              <a:ext cx="315035" cy="360040"/>
            </a:xfrm>
            <a:prstGeom prst="line">
              <a:avLst/>
            </a:prstGeom>
            <a:solidFill>
              <a:srgbClr val="FFFFFF">
                <a:alpha val="66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3" name="矩形 182"/>
          <p:cNvSpPr/>
          <p:nvPr/>
        </p:nvSpPr>
        <p:spPr>
          <a:xfrm>
            <a:off x="4719186" y="3948222"/>
            <a:ext cx="2706103" cy="369285"/>
          </a:xfrm>
          <a:prstGeom prst="rect">
            <a:avLst/>
          </a:prstGeom>
        </p:spPr>
        <p:txBody>
          <a:bodyPr wrap="square" lIns="91397" tIns="45697" rIns="91397" bIns="45697">
            <a:noAutofit/>
          </a:bodyPr>
          <a:lstStyle/>
          <a:p>
            <a:pPr lvl="0" algn="ctr" defTabSz="1022627" fontAlgn="ctr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C00000"/>
                </a:solidFill>
                <a:latin typeface="Huawei Sans" panose="020C0503030203020204" pitchFamily="34" charset="0"/>
              </a:rPr>
              <a:t>Обеспечение системной безопасности</a:t>
            </a:r>
          </a:p>
        </p:txBody>
      </p:sp>
      <p:sp>
        <p:nvSpPr>
          <p:cNvPr id="184" name="矩形 183"/>
          <p:cNvSpPr/>
          <p:nvPr/>
        </p:nvSpPr>
        <p:spPr>
          <a:xfrm>
            <a:off x="6752476" y="1165637"/>
            <a:ext cx="4627259" cy="19389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Политика учетных записей</a:t>
            </a: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Политика входа в систему</a:t>
            </a: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Контроль доступа</a:t>
            </a: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Проверка доступа</a:t>
            </a:r>
          </a:p>
          <a:p>
            <a:pPr lvl="1" fontAlgn="ctr">
              <a:lnSpc>
                <a:spcPct val="150000"/>
              </a:lnSpc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8320688" y="3829903"/>
            <a:ext cx="3871311" cy="18466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 fontAlgn="ctr"/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IP-адрес или список сегментов адресов</a:t>
            </a: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Разрешение на операции выдает </a:t>
            </a:r>
            <a:r>
              <a:rPr lang="ru-RU" sz="1600" dirty="0" err="1"/>
              <a:t>суперадминистратор</a:t>
            </a:r>
            <a:endParaRPr lang="ru-RU" sz="1600" dirty="0"/>
          </a:p>
        </p:txBody>
      </p:sp>
      <p:sp>
        <p:nvSpPr>
          <p:cNvPr id="187" name="矩形 186"/>
          <p:cNvSpPr/>
          <p:nvPr/>
        </p:nvSpPr>
        <p:spPr>
          <a:xfrm>
            <a:off x="-48555" y="4480250"/>
            <a:ext cx="3371858" cy="10772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uawei Sans" panose="020C0503030203020204" pitchFamily="34" charset="0"/>
              </a:rPr>
              <a:t>Администратор — роль</a:t>
            </a:r>
            <a:endParaRPr lang="ru-RU" sz="1600" dirty="0">
              <a:latin typeface="Huawei Sans" panose="020C0503030203020204" pitchFamily="34" charset="0"/>
            </a:endParaRPr>
          </a:p>
          <a:p>
            <a:pPr marL="742990" lvl="1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Huawei Sans" panose="020C0503030203020204" pitchFamily="34" charset="0"/>
              </a:rPr>
              <a:t>Роль — разрешение </a:t>
            </a:r>
            <a:r>
              <a:rPr lang="ru-RU" sz="1600" dirty="0">
                <a:latin typeface="Huawei Sans" panose="020C0503030203020204" pitchFamily="34" charset="0"/>
              </a:rPr>
              <a:t>на выполнение операций</a:t>
            </a:r>
          </a:p>
          <a:p>
            <a:pPr lvl="1" fontAlgn="ctr"/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пользователями СХД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sz="1600"/>
              <a:t>Для обеспечения стабильной работы СХД и надежной защиты сервисных данных пользователи подразделяются на уровни и получают разрешения на выполнение определенных операций.</a:t>
            </a:r>
          </a:p>
          <a:p>
            <a:endParaRPr lang="zh-CN" altLang="en-US" sz="1600" dirty="0"/>
          </a:p>
        </p:txBody>
      </p:sp>
      <p:grpSp>
        <p:nvGrpSpPr>
          <p:cNvPr id="99" name="组合 98"/>
          <p:cNvGrpSpPr/>
          <p:nvPr/>
        </p:nvGrpSpPr>
        <p:grpSpPr>
          <a:xfrm>
            <a:off x="1847529" y="1975899"/>
            <a:ext cx="8323209" cy="3981504"/>
            <a:chOff x="3207731" y="1730676"/>
            <a:chExt cx="7159267" cy="4814736"/>
          </a:xfrm>
        </p:grpSpPr>
        <p:sp>
          <p:nvSpPr>
            <p:cNvPr id="7" name="云形 6"/>
            <p:cNvSpPr/>
            <p:nvPr/>
          </p:nvSpPr>
          <p:spPr bwMode="auto">
            <a:xfrm>
              <a:off x="5581754" y="2024251"/>
              <a:ext cx="2624986" cy="129806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026503" y="2511862"/>
              <a:ext cx="1786472" cy="6580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0866" y="1730676"/>
              <a:ext cx="657225" cy="52387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959196" y="2169558"/>
              <a:ext cx="2282987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Уровень:</a:t>
              </a:r>
              <a:r>
                <a:rPr lang="ru-RU" sz="1200">
                  <a:latin typeface="Huawei Sans" panose="020C0503030203020204" pitchFamily="34" charset="0"/>
                </a:rPr>
                <a:t> суперадминистратор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981776" y="2472483"/>
              <a:ext cx="2154595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Роль:</a:t>
              </a:r>
              <a:r>
                <a:rPr lang="ru-RU" sz="1200">
                  <a:latin typeface="Huawei Sans" panose="020C0503030203020204" pitchFamily="34" charset="0"/>
                </a:rPr>
                <a:t> суперадминистратор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192883" y="2729407"/>
              <a:ext cx="1528691" cy="3343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06192" y="2674458"/>
              <a:ext cx="1694671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000" b="1" dirty="0">
                  <a:latin typeface="Huawei Sans" panose="020C0503030203020204" pitchFamily="34" charset="0"/>
                </a:rPr>
                <a:t>Все функциональные модули системы</a:t>
              </a:r>
            </a:p>
          </p:txBody>
        </p:sp>
        <p:sp>
          <p:nvSpPr>
            <p:cNvPr id="13" name="云形 12"/>
            <p:cNvSpPr/>
            <p:nvPr/>
          </p:nvSpPr>
          <p:spPr bwMode="auto">
            <a:xfrm>
              <a:off x="4368275" y="4793866"/>
              <a:ext cx="2624986" cy="129806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13024" y="5281477"/>
              <a:ext cx="1738277" cy="65805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865669" y="5192079"/>
              <a:ext cx="1756821" cy="28458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 dirty="0">
                  <a:latin typeface="Huawei Sans" panose="020C0503030203020204" pitchFamily="34" charset="0"/>
                </a:rPr>
                <a:t>Роль:</a:t>
              </a:r>
              <a:r>
                <a:rPr lang="ru-RU" sz="1200" dirty="0">
                  <a:latin typeface="Huawei Sans" panose="020C0503030203020204" pitchFamily="34" charset="0"/>
                </a:rPr>
                <a:t> системная роль B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8595" y="5512754"/>
              <a:ext cx="570955" cy="34413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57223" y="5457223"/>
              <a:ext cx="773698" cy="32594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000" b="1" dirty="0">
                  <a:latin typeface="Huawei Sans" panose="020C0503030203020204" pitchFamily="34" charset="0"/>
                </a:rPr>
                <a:t>Дисковый домен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228" y="4399423"/>
              <a:ext cx="628650" cy="542925"/>
            </a:xfrm>
            <a:prstGeom prst="rect">
              <a:avLst/>
            </a:prstGeom>
          </p:spPr>
        </p:pic>
        <p:sp>
          <p:nvSpPr>
            <p:cNvPr id="20" name="圆角矩形 19"/>
            <p:cNvSpPr/>
            <p:nvPr/>
          </p:nvSpPr>
          <p:spPr>
            <a:xfrm>
              <a:off x="5490893" y="5523055"/>
              <a:ext cx="595342" cy="34413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438423" y="5457223"/>
              <a:ext cx="710490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000" b="1" dirty="0">
                  <a:latin typeface="Huawei Sans" panose="020C0503030203020204" pitchFamily="34" charset="0"/>
                </a:rPr>
                <a:t>Пул </a:t>
              </a:r>
              <a:r>
                <a:rPr lang="ru-RU" sz="1000" b="1" dirty="0" smtClean="0">
                  <a:latin typeface="Huawei Sans" panose="020C0503030203020204" pitchFamily="34" charset="0"/>
                </a:rPr>
                <a:t>хранения</a:t>
              </a:r>
              <a:endParaRPr lang="ru-RU" sz="1000" b="1" dirty="0">
                <a:latin typeface="Huawei Sans" panose="020C050303020302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138935" y="5523055"/>
              <a:ext cx="362625" cy="34413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123651" y="5512754"/>
              <a:ext cx="407333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......</a:t>
              </a:r>
            </a:p>
          </p:txBody>
        </p:sp>
        <p:sp>
          <p:nvSpPr>
            <p:cNvPr id="24" name="云形 23"/>
            <p:cNvSpPr/>
            <p:nvPr/>
          </p:nvSpPr>
          <p:spPr bwMode="auto">
            <a:xfrm>
              <a:off x="7742012" y="4793864"/>
              <a:ext cx="2624986" cy="129806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186761" y="5281476"/>
              <a:ext cx="1738277" cy="65805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047953" y="5204721"/>
              <a:ext cx="2109829" cy="28099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 dirty="0">
                  <a:latin typeface="Huawei Sans" panose="020C0503030203020204" pitchFamily="34" charset="0"/>
                </a:rPr>
                <a:t>Роль:</a:t>
              </a:r>
              <a:r>
                <a:rPr lang="ru-RU" sz="1200" dirty="0">
                  <a:latin typeface="Huawei Sans" panose="020C0503030203020204" pitchFamily="34" charset="0"/>
                </a:rPr>
                <a:t> настраиваемая роль C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244194" y="5538408"/>
              <a:ext cx="504248" cy="291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252061" y="5547432"/>
              <a:ext cx="525957" cy="2734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000" b="1">
                  <a:latin typeface="Huawei Sans" panose="020C0503030203020204" pitchFamily="34" charset="0"/>
                </a:rPr>
                <a:t>LUN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7955" y="4407483"/>
              <a:ext cx="628650" cy="542925"/>
            </a:xfrm>
            <a:prstGeom prst="rect">
              <a:avLst/>
            </a:prstGeom>
          </p:spPr>
        </p:pic>
        <p:sp>
          <p:nvSpPr>
            <p:cNvPr id="31" name="圆角矩形 30"/>
            <p:cNvSpPr/>
            <p:nvPr/>
          </p:nvSpPr>
          <p:spPr>
            <a:xfrm>
              <a:off x="8816002" y="5538408"/>
              <a:ext cx="504248" cy="291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16397" y="5547158"/>
              <a:ext cx="536906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000" b="1">
                  <a:latin typeface="Huawei Sans" panose="020C0503030203020204" pitchFamily="34" charset="0"/>
                </a:rPr>
                <a:t>Хост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9371048" y="5538408"/>
              <a:ext cx="504248" cy="291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32932" y="5541004"/>
              <a:ext cx="407333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......</a:t>
              </a:r>
            </a:p>
          </p:txBody>
        </p:sp>
        <p:cxnSp>
          <p:nvCxnSpPr>
            <p:cNvPr id="36" name="肘形连接符 35"/>
            <p:cNvCxnSpPr>
              <a:stCxn id="38" idx="2"/>
              <a:endCxn id="30" idx="0"/>
            </p:cNvCxnSpPr>
            <p:nvPr/>
          </p:nvCxnSpPr>
          <p:spPr>
            <a:xfrm rot="16200000" flipH="1">
              <a:off x="7330058" y="3375260"/>
              <a:ext cx="746034" cy="131841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6366162" y="3346269"/>
              <a:ext cx="1355411" cy="315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Пользователь A</a:t>
              </a:r>
            </a:p>
          </p:txBody>
        </p:sp>
        <p:cxnSp>
          <p:nvCxnSpPr>
            <p:cNvPr id="42" name="肘形连接符 41"/>
            <p:cNvCxnSpPr>
              <a:stCxn id="38" idx="2"/>
              <a:endCxn id="6" idx="0"/>
            </p:cNvCxnSpPr>
            <p:nvPr/>
          </p:nvCxnSpPr>
          <p:spPr>
            <a:xfrm rot="5400000">
              <a:off x="5644725" y="3000279"/>
              <a:ext cx="737974" cy="206031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曲线连接符 65"/>
            <p:cNvCxnSpPr>
              <a:stCxn id="5" idx="1"/>
              <a:endCxn id="11" idx="1"/>
            </p:cNvCxnSpPr>
            <p:nvPr/>
          </p:nvCxnSpPr>
          <p:spPr>
            <a:xfrm rot="10800000" flipH="1" flipV="1">
              <a:off x="5900865" y="1992613"/>
              <a:ext cx="292018" cy="903944"/>
            </a:xfrm>
            <a:prstGeom prst="curvedConnector3">
              <a:avLst>
                <a:gd name="adj1" fmla="val -8121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/>
            <p:cNvSpPr/>
            <p:nvPr/>
          </p:nvSpPr>
          <p:spPr>
            <a:xfrm>
              <a:off x="4203106" y="1984363"/>
              <a:ext cx="1639188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Разрешение на выполнение операций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207731" y="4731954"/>
              <a:ext cx="1639188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Разрешение на выполнение операций</a:t>
              </a:r>
            </a:p>
          </p:txBody>
        </p:sp>
        <p:cxnSp>
          <p:nvCxnSpPr>
            <p:cNvPr id="81" name="曲线连接符 80"/>
            <p:cNvCxnSpPr>
              <a:stCxn id="30" idx="1"/>
              <a:endCxn id="28" idx="1"/>
            </p:cNvCxnSpPr>
            <p:nvPr/>
          </p:nvCxnSpPr>
          <p:spPr>
            <a:xfrm rot="10800000" flipH="1" flipV="1">
              <a:off x="8047954" y="4678946"/>
              <a:ext cx="196239" cy="1005274"/>
            </a:xfrm>
            <a:prstGeom prst="curvedConnector3">
              <a:avLst>
                <a:gd name="adj1" fmla="val -116491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6776283" y="4702895"/>
              <a:ext cx="1125854" cy="29420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Разрешение на доступ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5386332" y="4085965"/>
              <a:ext cx="2413708" cy="26514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Создание пользователя и определение его уровня и роли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276497" y="6150146"/>
              <a:ext cx="1307093" cy="2622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Пользователь B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447057" y="6150146"/>
              <a:ext cx="1242246" cy="3952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Пользователь C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161517" y="4804183"/>
              <a:ext cx="2096811" cy="2547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 dirty="0">
                  <a:latin typeface="Huawei Sans" panose="020C0503030203020204" pitchFamily="34" charset="0"/>
                </a:rPr>
                <a:t>Уровень:</a:t>
              </a:r>
              <a:r>
                <a:rPr lang="ru-RU" sz="1200" dirty="0">
                  <a:latin typeface="Huawei Sans" panose="020C0503030203020204" pitchFamily="34" charset="0"/>
                </a:rPr>
                <a:t> пользователь с доступом только на чтение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866251" y="4913904"/>
              <a:ext cx="1972365" cy="27405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 dirty="0">
                  <a:latin typeface="Huawei Sans" panose="020C0503030203020204" pitchFamily="34" charset="0"/>
                </a:rPr>
                <a:t>Уровень:</a:t>
              </a:r>
              <a:r>
                <a:rPr lang="ru-RU" sz="1200" dirty="0">
                  <a:latin typeface="Huawei Sans" panose="020C0503030203020204" pitchFamily="34" charset="0"/>
                </a:rPr>
                <a:t> администратор</a:t>
              </a:r>
            </a:p>
          </p:txBody>
        </p:sp>
      </p:grpSp>
      <p:cxnSp>
        <p:nvCxnSpPr>
          <p:cNvPr id="100" name="曲线连接符 99"/>
          <p:cNvCxnSpPr/>
          <p:nvPr/>
        </p:nvCxnSpPr>
        <p:spPr>
          <a:xfrm rot="10800000" flipH="1" flipV="1">
            <a:off x="3775013" y="4769686"/>
            <a:ext cx="172371" cy="933522"/>
          </a:xfrm>
          <a:prstGeom prst="curvedConnector3">
            <a:avLst>
              <a:gd name="adj1" fmla="val -1164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Роли и разрешения пользователей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9382" y="1161742"/>
            <a:ext cx="11883847" cy="4834866"/>
            <a:chOff x="238879" y="1598622"/>
            <a:chExt cx="12086309" cy="4834866"/>
          </a:xfrm>
        </p:grpSpPr>
        <p:sp>
          <p:nvSpPr>
            <p:cNvPr id="63" name="矩形 62"/>
            <p:cNvSpPr/>
            <p:nvPr/>
          </p:nvSpPr>
          <p:spPr>
            <a:xfrm>
              <a:off x="1212498" y="4531525"/>
              <a:ext cx="3932532" cy="190196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правилами безопасности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сертификатами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KMC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антивирусным ПО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удалением данных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тактовой синхронизацией по требованию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6144669" y="4863828"/>
              <a:ext cx="3142207" cy="15696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Управление физическими портами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Управление логическими портами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Управление VLAN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Управление группами аварийного переключения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38879" y="1598622"/>
              <a:ext cx="12086309" cy="4014002"/>
              <a:chOff x="238879" y="1598622"/>
              <a:chExt cx="12086309" cy="4014002"/>
            </a:xfrm>
          </p:grpSpPr>
          <p:sp>
            <p:nvSpPr>
              <p:cNvPr id="33" name="Oval 4"/>
              <p:cNvSpPr>
                <a:spLocks noChangeArrowheads="1"/>
              </p:cNvSpPr>
              <p:nvPr/>
            </p:nvSpPr>
            <p:spPr bwMode="auto">
              <a:xfrm rot="20799867">
                <a:off x="3751780" y="2175029"/>
                <a:ext cx="3367358" cy="2359264"/>
              </a:xfrm>
              <a:prstGeom prst="ellipse">
                <a:avLst/>
              </a:prstGeom>
              <a:solidFill>
                <a:srgbClr val="00CCFF"/>
              </a:solidFill>
              <a:ln w="7620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 rot="20799867">
                <a:off x="3605483" y="2288115"/>
                <a:ext cx="4338967" cy="2282572"/>
              </a:xfrm>
              <a:prstGeom prst="ellipse">
                <a:avLst/>
              </a:prstGeom>
              <a:solidFill>
                <a:srgbClr val="FFFFFF"/>
              </a:solidFill>
              <a:ln w="7620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 rot="20799867">
                <a:off x="3594126" y="2249122"/>
                <a:ext cx="4047796" cy="2130487"/>
              </a:xfrm>
              <a:prstGeom prst="ellipse">
                <a:avLst/>
              </a:prstGeom>
              <a:solidFill>
                <a:srgbClr val="6699FF"/>
              </a:solidFill>
              <a:ln w="7620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 rot="20799867">
                <a:off x="3657819" y="2251721"/>
                <a:ext cx="3959405" cy="2060294"/>
              </a:xfrm>
              <a:prstGeom prst="ellipse">
                <a:avLst/>
              </a:prstGeom>
              <a:solidFill>
                <a:srgbClr val="FFFFFF"/>
              </a:solidFill>
              <a:ln w="7620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3946391" y="2341412"/>
                <a:ext cx="566743" cy="566743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4011384" y="2351811"/>
                <a:ext cx="436756" cy="32366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3818806" y="3513997"/>
                <a:ext cx="674632" cy="674633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3200" b="1" i="1" dirty="0">
                  <a:solidFill>
                    <a:srgbClr val="CC66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3896798" y="3526996"/>
                <a:ext cx="518648" cy="38476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>
                <a:off x="5290382" y="3801193"/>
                <a:ext cx="766923" cy="766923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3200" b="1" i="1" dirty="0">
                  <a:solidFill>
                    <a:srgbClr val="CC66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5378773" y="3815492"/>
                <a:ext cx="590141" cy="43805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6832878" y="2966503"/>
                <a:ext cx="707129" cy="707129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3200" b="1" i="1" dirty="0">
                  <a:solidFill>
                    <a:srgbClr val="CC66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Oval 25"/>
              <p:cNvSpPr>
                <a:spLocks noChangeArrowheads="1"/>
              </p:cNvSpPr>
              <p:nvPr/>
            </p:nvSpPr>
            <p:spPr bwMode="auto">
              <a:xfrm>
                <a:off x="6913469" y="2979502"/>
                <a:ext cx="545946" cy="4042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6581228" y="1894257"/>
                <a:ext cx="566743" cy="566743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6646222" y="1904656"/>
                <a:ext cx="436756" cy="32366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defRPr/>
                </a:pPr>
                <a:endParaRPr lang="en-US" altLang="zh-CN" kern="0" dirty="0" smtClean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pic>
            <p:nvPicPr>
              <p:cNvPr id="47" name="Picture 39" descr="26_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1673" y="1598622"/>
                <a:ext cx="2961797" cy="223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238361" y="2817164"/>
                <a:ext cx="1769124" cy="174183"/>
              </a:xfrm>
              <a:custGeom>
                <a:avLst/>
                <a:gdLst>
                  <a:gd name="T0" fmla="*/ 2160588 w 1361"/>
                  <a:gd name="T1" fmla="*/ 0 h 134"/>
                  <a:gd name="T2" fmla="*/ 1970088 w 1361"/>
                  <a:gd name="T3" fmla="*/ 212725 h 134"/>
                  <a:gd name="T4" fmla="*/ 0 w 1361"/>
                  <a:gd name="T5" fmla="*/ 212725 h 134"/>
                  <a:gd name="T6" fmla="*/ 0 60000 65536"/>
                  <a:gd name="T7" fmla="*/ 0 60000 65536"/>
                  <a:gd name="T8" fmla="*/ 0 60000 65536"/>
                  <a:gd name="T9" fmla="*/ 0 w 1361"/>
                  <a:gd name="T10" fmla="*/ 0 h 134"/>
                  <a:gd name="T11" fmla="*/ 1361 w 1361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1" h="134">
                    <a:moveTo>
                      <a:pt x="1361" y="0"/>
                    </a:moveTo>
                    <a:lnTo>
                      <a:pt x="1241" y="134"/>
                    </a:lnTo>
                    <a:lnTo>
                      <a:pt x="0" y="134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5979313" y="4422531"/>
                <a:ext cx="1463654" cy="328867"/>
              </a:xfrm>
              <a:custGeom>
                <a:avLst/>
                <a:gdLst>
                  <a:gd name="T0" fmla="*/ 0 w 1126"/>
                  <a:gd name="T1" fmla="*/ 0 h 253"/>
                  <a:gd name="T2" fmla="*/ 325437 w 1126"/>
                  <a:gd name="T3" fmla="*/ 395287 h 253"/>
                  <a:gd name="T4" fmla="*/ 1787525 w 1126"/>
                  <a:gd name="T5" fmla="*/ 401637 h 253"/>
                  <a:gd name="T6" fmla="*/ 0 60000 65536"/>
                  <a:gd name="T7" fmla="*/ 0 60000 65536"/>
                  <a:gd name="T8" fmla="*/ 0 60000 65536"/>
                  <a:gd name="T9" fmla="*/ 0 w 1126"/>
                  <a:gd name="T10" fmla="*/ 0 h 253"/>
                  <a:gd name="T11" fmla="*/ 1126 w 1126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6" h="253">
                    <a:moveTo>
                      <a:pt x="0" y="0"/>
                    </a:moveTo>
                    <a:lnTo>
                      <a:pt x="205" y="249"/>
                    </a:lnTo>
                    <a:lnTo>
                      <a:pt x="1126" y="253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2624225" y="4109338"/>
                <a:ext cx="1349265" cy="341866"/>
              </a:xfrm>
              <a:custGeom>
                <a:avLst/>
                <a:gdLst>
                  <a:gd name="T0" fmla="*/ 1647825 w 1038"/>
                  <a:gd name="T1" fmla="*/ 0 h 263"/>
                  <a:gd name="T2" fmla="*/ 1344612 w 1038"/>
                  <a:gd name="T3" fmla="*/ 412750 h 263"/>
                  <a:gd name="T4" fmla="*/ 0 w 1038"/>
                  <a:gd name="T5" fmla="*/ 417513 h 263"/>
                  <a:gd name="T6" fmla="*/ 0 60000 65536"/>
                  <a:gd name="T7" fmla="*/ 0 60000 65536"/>
                  <a:gd name="T8" fmla="*/ 0 60000 65536"/>
                  <a:gd name="T9" fmla="*/ 0 w 1038"/>
                  <a:gd name="T10" fmla="*/ 0 h 263"/>
                  <a:gd name="T11" fmla="*/ 1038 w 1038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8" h="263">
                    <a:moveTo>
                      <a:pt x="1038" y="0"/>
                    </a:moveTo>
                    <a:lnTo>
                      <a:pt x="847" y="260"/>
                    </a:lnTo>
                    <a:lnTo>
                      <a:pt x="0" y="263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7333328" y="3624237"/>
                <a:ext cx="1319368" cy="191255"/>
              </a:xfrm>
              <a:custGeom>
                <a:avLst/>
                <a:gdLst>
                  <a:gd name="T0" fmla="*/ 0 w 1015"/>
                  <a:gd name="T1" fmla="*/ 0 h 236"/>
                  <a:gd name="T2" fmla="*/ 292100 w 1015"/>
                  <a:gd name="T3" fmla="*/ 369888 h 236"/>
                  <a:gd name="T4" fmla="*/ 1611312 w 1015"/>
                  <a:gd name="T5" fmla="*/ 374650 h 236"/>
                  <a:gd name="T6" fmla="*/ 0 60000 65536"/>
                  <a:gd name="T7" fmla="*/ 0 60000 65536"/>
                  <a:gd name="T8" fmla="*/ 0 60000 65536"/>
                  <a:gd name="T9" fmla="*/ 0 w 1015"/>
                  <a:gd name="T10" fmla="*/ 0 h 236"/>
                  <a:gd name="T11" fmla="*/ 1015 w 1015"/>
                  <a:gd name="T12" fmla="*/ 236 h 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5" h="236">
                    <a:moveTo>
                      <a:pt x="0" y="0"/>
                    </a:moveTo>
                    <a:lnTo>
                      <a:pt x="184" y="233"/>
                    </a:lnTo>
                    <a:lnTo>
                      <a:pt x="1015" y="236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7108976" y="2340113"/>
                <a:ext cx="1592341" cy="128351"/>
              </a:xfrm>
              <a:custGeom>
                <a:avLst/>
                <a:gdLst>
                  <a:gd name="T0" fmla="*/ 0 w 1225"/>
                  <a:gd name="T1" fmla="*/ 0 h 161"/>
                  <a:gd name="T2" fmla="*/ 352425 w 1225"/>
                  <a:gd name="T3" fmla="*/ 249237 h 161"/>
                  <a:gd name="T4" fmla="*/ 1944687 w 1225"/>
                  <a:gd name="T5" fmla="*/ 255587 h 1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61"/>
                  <a:gd name="T11" fmla="*/ 1225 w 1225"/>
                  <a:gd name="T12" fmla="*/ 161 h 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61">
                    <a:moveTo>
                      <a:pt x="0" y="0"/>
                    </a:moveTo>
                    <a:lnTo>
                      <a:pt x="222" y="157"/>
                    </a:lnTo>
                    <a:lnTo>
                      <a:pt x="1225" y="161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dirty="0">
                  <a:solidFill>
                    <a:srgbClr val="B2B2B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987986" y="2497396"/>
                <a:ext cx="487452" cy="25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1</a:t>
                </a: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859102" y="3699879"/>
                <a:ext cx="579742" cy="302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2</a:t>
                </a: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5346276" y="4011772"/>
                <a:ext cx="660334" cy="345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3</a:t>
                </a: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6887472" y="3154985"/>
                <a:ext cx="608339" cy="317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4</a:t>
                </a: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6612425" y="2051541"/>
                <a:ext cx="508249" cy="265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5</a:t>
                </a:r>
              </a:p>
            </p:txBody>
          </p:sp>
          <p:sp>
            <p:nvSpPr>
              <p:cNvPr id="58" name="Rectangle 23"/>
              <p:cNvSpPr>
                <a:spLocks noChangeArrowheads="1"/>
              </p:cNvSpPr>
              <p:nvPr/>
            </p:nvSpPr>
            <p:spPr bwMode="auto">
              <a:xfrm>
                <a:off x="7193958" y="1902561"/>
                <a:ext cx="254681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Администратор </a:t>
                </a:r>
                <a:r>
                  <a:rPr lang="ru-RU" sz="1600" b="1" dirty="0" smtClean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sz="1600" b="1" dirty="0" smtClean="0">
                    <a:solidFill>
                      <a:srgbClr val="2D2015"/>
                    </a:solidFill>
                    <a:latin typeface="Huawei Sans" panose="020C0503030203020204" pitchFamily="34" charset="0"/>
                  </a:rPr>
                </a:br>
                <a:r>
                  <a:rPr lang="ru-RU" sz="1600" b="1" dirty="0" smtClean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по </a:t>
                </a:r>
                <a:r>
                  <a:rPr lang="ru-RU" sz="1600" b="1" dirty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защите данных</a:t>
                </a:r>
              </a:p>
            </p:txBody>
          </p:sp>
          <p:sp>
            <p:nvSpPr>
              <p:cNvPr id="59" name="Rectangle 23"/>
              <p:cNvSpPr>
                <a:spLocks noChangeArrowheads="1"/>
              </p:cNvSpPr>
              <p:nvPr/>
            </p:nvSpPr>
            <p:spPr bwMode="auto">
              <a:xfrm>
                <a:off x="7550405" y="3169161"/>
                <a:ext cx="220964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Администратор ресурсов SAN</a:t>
                </a:r>
              </a:p>
            </p:txBody>
          </p:sp>
          <p:sp>
            <p:nvSpPr>
              <p:cNvPr id="60" name="Rectangle 23"/>
              <p:cNvSpPr>
                <a:spLocks noChangeArrowheads="1"/>
              </p:cNvSpPr>
              <p:nvPr/>
            </p:nvSpPr>
            <p:spPr bwMode="auto">
              <a:xfrm>
                <a:off x="6198456" y="4359731"/>
                <a:ext cx="275216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Администратор сети</a:t>
                </a:r>
              </a:p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600" b="1" dirty="0" smtClean="0">
                  <a:solidFill>
                    <a:srgbClr val="2D2015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1" name="Rectangle 23"/>
              <p:cNvSpPr>
                <a:spLocks noChangeArrowheads="1"/>
              </p:cNvSpPr>
              <p:nvPr/>
            </p:nvSpPr>
            <p:spPr bwMode="auto">
              <a:xfrm>
                <a:off x="238879" y="3851794"/>
                <a:ext cx="348225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Администратор по обеспечению безопасности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277272" y="2624783"/>
                <a:ext cx="2611679" cy="64633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err="1">
                    <a:solidFill>
                      <a:srgbClr val="2D2015"/>
                    </a:solidFill>
                    <a:latin typeface="Huawei Sans" panose="020C0503030203020204" pitchFamily="34" charset="0"/>
                  </a:rPr>
                  <a:t>Суперадминистратор</a:t>
                </a:r>
                <a:endParaRPr lang="ru-RU" sz="1600" b="1" dirty="0">
                  <a:solidFill>
                    <a:srgbClr val="2D2015"/>
                  </a:solidFill>
                  <a:latin typeface="Huawei Sans" panose="020C0503030203020204" pitchFamily="34" charset="0"/>
                </a:endParaRPr>
              </a:p>
              <a:p>
                <a:pPr algn="r"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600" b="1" dirty="0">
                  <a:solidFill>
                    <a:srgbClr val="2D2015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9311572" y="3673632"/>
                <a:ext cx="3013616" cy="19389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пулом ресурсов хранения</a:t>
                </a: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</a:t>
                </a:r>
                <a:r>
                  <a:rPr lang="ru-RU" sz="1400" dirty="0" err="1">
                    <a:latin typeface="Huawei Sans" panose="020C0503030203020204" pitchFamily="34" charset="0"/>
                  </a:rPr>
                  <a:t>LUNами</a:t>
                </a:r>
                <a:endParaRPr lang="ru-RU" sz="1400" dirty="0">
                  <a:latin typeface="Huawei Sans" panose="020C0503030203020204" pitchFamily="34" charset="0"/>
                </a:endParaRP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режимами сопоставления</a:t>
                </a: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хостами</a:t>
                </a: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портами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9286589" y="1894257"/>
                <a:ext cx="2936331" cy="120032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Локальная защита данных</a:t>
                </a: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Удаленное управление защитой данных</a:t>
                </a:r>
              </a:p>
              <a:p>
                <a:pPr marL="285750" indent="-285750" fontAlgn="ctr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Huawei Sans" panose="020C0503030203020204" pitchFamily="34" charset="0"/>
                  </a:rPr>
                  <a:t>Управление </a:t>
                </a:r>
                <a:r>
                  <a:rPr lang="ru-RU" sz="1400" dirty="0" err="1">
                    <a:latin typeface="Huawei Sans" panose="020C0503030203020204" pitchFamily="34" charset="0"/>
                  </a:rPr>
                  <a:t>HyperMetro</a:t>
                </a:r>
                <a:endParaRPr lang="ru-RU" sz="1400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554717" y="1797190"/>
                <a:ext cx="4424500" cy="90794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1" indent="-285750" fontAlgn="ctr">
                  <a:buFont typeface="Arial" panose="020B0604020202020204" pitchFamily="34" charset="0"/>
                  <a:buChar char="•"/>
                  <a:defRPr/>
                </a:pPr>
                <a:r>
                  <a:rPr lang="ru-RU" sz="1400" dirty="0">
                    <a:latin typeface="Huawei Sans" panose="020C0503030203020204" pitchFamily="34" charset="0"/>
                  </a:rPr>
                  <a:t>Разрешение на полный доступ</a:t>
                </a:r>
              </a:p>
              <a:p>
                <a:pPr marL="285750" lvl="1" indent="-285750" fontAlgn="ctr">
                  <a:buFont typeface="Arial" panose="020B0604020202020204" pitchFamily="34" charset="0"/>
                  <a:buChar char="•"/>
                  <a:defRPr/>
                </a:pPr>
                <a:r>
                  <a:rPr lang="ru-RU" sz="1400" dirty="0">
                    <a:latin typeface="Huawei Sans" panose="020C0503030203020204" pitchFamily="34" charset="0"/>
                  </a:rPr>
                  <a:t>Создание пользователей разного уровня.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tx1"/>
                </a:solidFill>
                <a:latin typeface="Huawei Sans" panose="020C0503030203020204" pitchFamily="34" charset="0"/>
              </a:rPr>
              <a:t>Загрузка демоверсии инструмента DeviceManager</a:t>
            </a:r>
          </a:p>
        </p:txBody>
      </p:sp>
      <p:pic>
        <p:nvPicPr>
          <p:cNvPr id="10" name="Picture 11" descr="2531170_080029467356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202" y="3414008"/>
            <a:ext cx="3510548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1172604" y="1378484"/>
            <a:ext cx="7632120" cy="3120779"/>
            <a:chOff x="1406284" y="1545096"/>
            <a:chExt cx="7632120" cy="3120779"/>
          </a:xfrm>
        </p:grpSpPr>
        <p:grpSp>
          <p:nvGrpSpPr>
            <p:cNvPr id="11" name="组合 10"/>
            <p:cNvGrpSpPr>
              <a:grpSpLocks/>
            </p:cNvGrpSpPr>
            <p:nvPr/>
          </p:nvGrpSpPr>
          <p:grpSpPr>
            <a:xfrm>
              <a:off x="1406284" y="1545096"/>
              <a:ext cx="3070690" cy="975881"/>
              <a:chOff x="1183955" y="1412776"/>
              <a:chExt cx="2571785" cy="864096"/>
            </a:xfrm>
          </p:grpSpPr>
          <p:sp>
            <p:nvSpPr>
              <p:cNvPr id="3" name="圆角矩形 2"/>
              <p:cNvSpPr/>
              <p:nvPr/>
            </p:nvSpPr>
            <p:spPr bwMode="auto">
              <a:xfrm>
                <a:off x="1183955" y="1412776"/>
                <a:ext cx="2571785" cy="864096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 bwMode="auto">
              <a:xfrm>
                <a:off x="1233755" y="1444168"/>
                <a:ext cx="2521985" cy="814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>
                    <a:latin typeface="Huawei Sans" panose="020C0503030203020204" pitchFamily="34" charset="0"/>
                  </a:rPr>
                  <a:t>Откройте веб-сайт технической поддержки Huawei:</a:t>
                </a:r>
              </a:p>
              <a:p>
                <a:pPr fontAlgn="ctr"/>
                <a:r>
                  <a:rPr lang="ru-RU" sz="1400">
                    <a:latin typeface="Huawei Sans" panose="020C0503030203020204" pitchFamily="34" charset="0"/>
                  </a:rPr>
                  <a:t>support.huawei.com</a:t>
                </a: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>
            <a:xfrm>
              <a:off x="5967714" y="1545096"/>
              <a:ext cx="3070690" cy="975881"/>
              <a:chOff x="1271464" y="1412776"/>
              <a:chExt cx="2527074" cy="864096"/>
            </a:xfrm>
          </p:grpSpPr>
          <p:sp>
            <p:nvSpPr>
              <p:cNvPr id="14" name="圆角矩形 13"/>
              <p:cNvSpPr/>
              <p:nvPr/>
            </p:nvSpPr>
            <p:spPr bwMode="auto">
              <a:xfrm>
                <a:off x="1271464" y="1412776"/>
                <a:ext cx="2484276" cy="864096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 bwMode="auto">
              <a:xfrm>
                <a:off x="1458278" y="1714477"/>
                <a:ext cx="2340260" cy="3237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>
                    <a:latin typeface="Huawei Sans" panose="020C0503030203020204" pitchFamily="34" charset="0"/>
                  </a:rPr>
                  <a:t>Перейдите в раздел </a:t>
                </a:r>
                <a:r>
                  <a:rPr lang="ru-RU" sz="1400" b="1">
                    <a:latin typeface="Huawei Sans" panose="020C0503030203020204" pitchFamily="34" charset="0"/>
                  </a:rPr>
                  <a:t>Tools</a:t>
                </a:r>
                <a:r>
                  <a:rPr lang="ru-RU" sz="1400">
                    <a:latin typeface="Huawei Sans" panose="020C0503030203020204" pitchFamily="34" charset="0"/>
                  </a:rPr>
                  <a:t>.</a:t>
                </a:r>
              </a:p>
            </p:txBody>
          </p:sp>
        </p:grpSp>
        <p:grpSp>
          <p:nvGrpSpPr>
            <p:cNvPr id="16" name="组合 15"/>
            <p:cNvGrpSpPr>
              <a:grpSpLocks/>
            </p:cNvGrpSpPr>
            <p:nvPr/>
          </p:nvGrpSpPr>
          <p:grpSpPr>
            <a:xfrm>
              <a:off x="5967714" y="3551645"/>
              <a:ext cx="3070690" cy="975881"/>
              <a:chOff x="1050978" y="1412776"/>
              <a:chExt cx="2925247" cy="864096"/>
            </a:xfrm>
          </p:grpSpPr>
          <p:sp>
            <p:nvSpPr>
              <p:cNvPr id="17" name="圆角矩形 16"/>
              <p:cNvSpPr/>
              <p:nvPr/>
            </p:nvSpPr>
            <p:spPr bwMode="auto">
              <a:xfrm>
                <a:off x="1050978" y="1412776"/>
                <a:ext cx="2925247" cy="864096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 bwMode="auto">
              <a:xfrm>
                <a:off x="1050978" y="1560303"/>
                <a:ext cx="2913289" cy="5690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87802" tIns="43901" rIns="87802" bIns="4390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400">
                    <a:latin typeface="Huawei Sans" panose="020C0503030203020204" pitchFamily="34" charset="0"/>
                  </a:rPr>
                  <a:t>Выполните поиск </a:t>
                </a:r>
                <a:r>
                  <a:rPr lang="ru-RU" sz="1400" b="1">
                    <a:latin typeface="Huawei Sans" panose="020C0503030203020204" pitchFamily="34" charset="0"/>
                  </a:rPr>
                  <a:t>Storage Simulator</a:t>
                </a:r>
                <a:r>
                  <a:rPr lang="ru-RU" sz="1400">
                    <a:latin typeface="Huawei Sans" panose="020C0503030203020204" pitchFamily="34" charset="0"/>
                  </a:rPr>
                  <a:t>.</a:t>
                </a:r>
              </a:p>
            </p:txBody>
          </p:sp>
        </p:grpSp>
        <p:sp>
          <p:nvSpPr>
            <p:cNvPr id="20" name="圆角矩形 19"/>
            <p:cNvSpPr>
              <a:spLocks/>
            </p:cNvSpPr>
            <p:nvPr/>
          </p:nvSpPr>
          <p:spPr bwMode="auto">
            <a:xfrm>
              <a:off x="1406284" y="3458126"/>
              <a:ext cx="3070690" cy="1207749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latin typeface="Huawei Sans" panose="020C0503030203020204" pitchFamily="34" charset="0"/>
                </a:rPr>
                <a:t>Щелкните кнопкой мыши по </a:t>
              </a:r>
              <a:r>
                <a:rPr lang="ru-RU" sz="1400" b="1">
                  <a:latin typeface="Huawei Sans" panose="020C0503030203020204" pitchFamily="34" charset="0"/>
                </a:rPr>
                <a:t>Storage Simulator Demo</a:t>
              </a:r>
              <a:r>
                <a:rPr lang="ru-RU" sz="1400">
                  <a:latin typeface="Huawei Sans" panose="020C0503030203020204" pitchFamily="34" charset="0"/>
                </a:rPr>
                <a:t> и выберите подходящий симулятор для версии, которую нужно установить.</a:t>
              </a:r>
            </a:p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" name="右箭头 21"/>
            <p:cNvSpPr/>
            <p:nvPr/>
          </p:nvSpPr>
          <p:spPr bwMode="auto">
            <a:xfrm>
              <a:off x="4674330" y="1773109"/>
              <a:ext cx="1096029" cy="519855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" name="右箭头 22"/>
            <p:cNvSpPr/>
            <p:nvPr/>
          </p:nvSpPr>
          <p:spPr bwMode="auto">
            <a:xfrm rot="10800000">
              <a:off x="4674330" y="3779658"/>
              <a:ext cx="1096029" cy="519855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右箭头 23"/>
            <p:cNvSpPr/>
            <p:nvPr/>
          </p:nvSpPr>
          <p:spPr bwMode="auto">
            <a:xfrm rot="5400000">
              <a:off x="7113471" y="2794714"/>
              <a:ext cx="779176" cy="483193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2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595757"/>
                </a:solidFill>
              </a:rPr>
              <a:t>Краткий обзор управления системой хранения данных</a:t>
            </a:r>
          </a:p>
          <a:p>
            <a:r>
              <a:rPr lang="ru-RU" b="1"/>
              <a:t>Инструменты управления системой хранения данных</a:t>
            </a:r>
          </a:p>
          <a:p>
            <a:pPr lvl="1"/>
            <a:r>
              <a:rPr lang="ru-RU">
                <a:solidFill>
                  <a:srgbClr val="595757"/>
                </a:solidFill>
              </a:rPr>
              <a:t>DeviceManager</a:t>
            </a: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ru-RU"/>
              <a:t>CLI</a:t>
            </a:r>
          </a:p>
          <a:p>
            <a:r>
              <a:rPr lang="ru-RU">
                <a:solidFill>
                  <a:srgbClr val="595757"/>
                </a:solidFill>
              </a:rPr>
              <a:t>Основные операции управления системой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6051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563269" y="1563321"/>
            <a:ext cx="8125839" cy="690255"/>
          </a:xfrm>
        </p:spPr>
        <p:txBody>
          <a:bodyPr/>
          <a:lstStyle/>
          <a:p>
            <a:r>
              <a:rPr lang="ru-RU" dirty="0"/>
              <a:t>Управление системой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253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Формат для ввода команд в CLI (1)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algn="l"/>
            <a:r>
              <a:rPr lang="ru-RU" sz="1800" dirty="0">
                <a:latin typeface="Huawei Sans" panose="020C0503030203020204" pitchFamily="34" charset="0"/>
              </a:rPr>
              <a:t>При использовании интерфейса командной строки необходимо соблюдать </a:t>
            </a:r>
            <a:r>
              <a:rPr lang="ru-RU" sz="1800" dirty="0" smtClean="0">
                <a:latin typeface="Huawei Sans" panose="020C0503030203020204" pitchFamily="34" charset="0"/>
              </a:rPr>
              <a:t>правила формата</a:t>
            </a:r>
            <a:r>
              <a:rPr lang="ru-RU" sz="1800" dirty="0">
                <a:latin typeface="Huawei Sans" panose="020C0503030203020204" pitchFamily="34" charset="0"/>
              </a:rPr>
              <a:t>, в котором вводятся команды. Наиболее часто используется следующий формат команд:</a:t>
            </a:r>
          </a:p>
          <a:p>
            <a:endParaRPr lang="en-US" altLang="zh-CN" sz="1800" dirty="0" smtClean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marL="403039" lvl="1" indent="0">
              <a:buNone/>
            </a:pPr>
            <a:endParaRPr lang="en-US" altLang="zh-CN" sz="1800" dirty="0" smtClean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marL="403039" lvl="1" indent="0">
              <a:buNone/>
            </a:pPr>
            <a:endParaRPr lang="en-US" altLang="zh-CN" sz="1800" dirty="0" smtClean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Поле 1: операция, которую необходимо выполнить, например, </a:t>
            </a:r>
            <a:r>
              <a:rPr lang="ru-RU" sz="1600" dirty="0" err="1">
                <a:latin typeface="Huawei Sans" panose="020C0503030203020204" pitchFamily="34" charset="0"/>
              </a:rPr>
              <a:t>change</a:t>
            </a:r>
            <a:r>
              <a:rPr lang="ru-RU" sz="1600" dirty="0">
                <a:latin typeface="Huawei Sans" panose="020C0503030203020204" pitchFamily="34" charset="0"/>
              </a:rPr>
              <a:t> (изменение) или </a:t>
            </a:r>
            <a:r>
              <a:rPr lang="ru-RU" sz="1600" dirty="0" err="1">
                <a:latin typeface="Huawei Sans" panose="020C0503030203020204" pitchFamily="34" charset="0"/>
              </a:rPr>
              <a:t>show</a:t>
            </a:r>
            <a:r>
              <a:rPr lang="ru-RU" sz="1600" dirty="0">
                <a:latin typeface="Huawei Sans" panose="020C0503030203020204" pitchFamily="34" charset="0"/>
              </a:rPr>
              <a:t> (запрос).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Поле 2: объект операции, например, </a:t>
            </a:r>
            <a:r>
              <a:rPr lang="ru-RU" sz="1600" dirty="0" err="1">
                <a:latin typeface="Huawei Sans" panose="020C0503030203020204" pitchFamily="34" charset="0"/>
              </a:rPr>
              <a:t>storage_pool</a:t>
            </a:r>
            <a:r>
              <a:rPr lang="ru-RU" sz="1600" dirty="0">
                <a:latin typeface="Huawei Sans" panose="020C0503030203020204" pitchFamily="34" charset="0"/>
              </a:rPr>
              <a:t> (пул ресурсов хранения) или </a:t>
            </a:r>
            <a:r>
              <a:rPr lang="ru-RU" sz="1600" dirty="0" err="1">
                <a:latin typeface="Huawei Sans" panose="020C0503030203020204" pitchFamily="34" charset="0"/>
              </a:rPr>
              <a:t>host</a:t>
            </a:r>
            <a:r>
              <a:rPr lang="ru-RU" sz="1600" dirty="0">
                <a:latin typeface="Huawei Sans" panose="020C0503030203020204" pitchFamily="34" charset="0"/>
              </a:rPr>
              <a:t> (хост).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Поле 3 (доступно только для определенных команд): атрибут объекта, например, </a:t>
            </a:r>
            <a:r>
              <a:rPr lang="ru-RU" sz="1600" dirty="0" err="1">
                <a:latin typeface="Huawei Sans" panose="020C0503030203020204" pitchFamily="34" charset="0"/>
              </a:rPr>
              <a:t>relocation_speed</a:t>
            </a:r>
            <a:r>
              <a:rPr lang="ru-RU" sz="1600" dirty="0">
                <a:latin typeface="Huawei Sans" panose="020C0503030203020204" pitchFamily="34" charset="0"/>
              </a:rPr>
              <a:t> (скорость миграции).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Другие поля: используются, если требуются другие параметры.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15774" y="2455537"/>
            <a:ext cx="8295728" cy="1007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fontAlgn="ctr">
              <a:lnSpc>
                <a:spcPct val="110000"/>
              </a:lnSpc>
            </a:pP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change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storage_pool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relocation_speed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relocation_speed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=?</a:t>
            </a:r>
          </a:p>
          <a:p>
            <a:pPr fontAlgn="ctr">
              <a:lnSpc>
                <a:spcPct val="110000"/>
              </a:lnSpc>
            </a:pPr>
            <a:endParaRPr lang="en-US" altLang="zh-CN" b="1" dirty="0" smtClean="0">
              <a:solidFill>
                <a:srgbClr val="333333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show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uawei Sans" panose="020C0503030203020204" pitchFamily="34" charset="0"/>
              </a:rPr>
              <a:t>host</a:t>
            </a:r>
            <a:r>
              <a:rPr lang="ru-RU" b="1" dirty="0">
                <a:solidFill>
                  <a:srgbClr val="333333"/>
                </a:solidFill>
                <a:latin typeface="Huawei Sans" panose="020C0503030203020204" pitchFamily="34" charset="0"/>
              </a:rPr>
              <a:t>   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347853" y="2909967"/>
            <a:ext cx="8763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13693" y="2909967"/>
            <a:ext cx="141129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01461" y="2906755"/>
            <a:ext cx="116635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4"/>
          <p:cNvSpPr/>
          <p:nvPr/>
        </p:nvSpPr>
        <p:spPr bwMode="auto">
          <a:xfrm>
            <a:off x="3048709" y="2973261"/>
            <a:ext cx="175444" cy="158902"/>
          </a:xfrm>
          <a:prstGeom prst="rect">
            <a:avLst/>
          </a:prstGeom>
          <a:solidFill>
            <a:srgbClr val="9900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</a:p>
        </p:txBody>
      </p:sp>
      <p:sp>
        <p:nvSpPr>
          <p:cNvPr id="20" name="Rectangle 5"/>
          <p:cNvSpPr/>
          <p:nvPr/>
        </p:nvSpPr>
        <p:spPr bwMode="auto">
          <a:xfrm>
            <a:off x="4644368" y="2964850"/>
            <a:ext cx="188144" cy="196209"/>
          </a:xfrm>
          <a:prstGeom prst="rect">
            <a:avLst/>
          </a:prstGeom>
          <a:solidFill>
            <a:srgbClr val="9900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22" name="Rectangle 6"/>
          <p:cNvSpPr/>
          <p:nvPr/>
        </p:nvSpPr>
        <p:spPr bwMode="auto">
          <a:xfrm>
            <a:off x="6392285" y="2962775"/>
            <a:ext cx="185654" cy="223862"/>
          </a:xfrm>
          <a:prstGeom prst="rect">
            <a:avLst/>
          </a:prstGeom>
          <a:solidFill>
            <a:srgbClr val="9900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41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81799" y="2455645"/>
            <a:ext cx="9447486" cy="356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Формат для ввода команд в CLI (2)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400" dirty="0">
                <a:latin typeface="Huawei Sans" panose="020C0503030203020204" pitchFamily="34" charset="0"/>
              </a:rPr>
              <a:t>Например, </a:t>
            </a:r>
          </a:p>
          <a:p>
            <a:pPr lvl="1">
              <a:lnSpc>
                <a:spcPct val="110000"/>
              </a:lnSpc>
            </a:pPr>
            <a:r>
              <a:rPr lang="ru-RU" sz="1200" b="1" dirty="0" err="1">
                <a:latin typeface="Huawei Sans" panose="020C0503030203020204" pitchFamily="34" charset="0"/>
              </a:rPr>
              <a:t>change</a:t>
            </a:r>
            <a:r>
              <a:rPr lang="ru-RU" sz="1200" b="1" dirty="0">
                <a:latin typeface="Huawei Sans" panose="020C0503030203020204" pitchFamily="34" charset="0"/>
              </a:rPr>
              <a:t> </a:t>
            </a:r>
            <a:r>
              <a:rPr lang="ru-RU" sz="1200" b="1" dirty="0" err="1">
                <a:latin typeface="Huawei Sans" panose="020C0503030203020204" pitchFamily="34" charset="0"/>
              </a:rPr>
              <a:t>user</a:t>
            </a:r>
            <a:r>
              <a:rPr lang="ru-RU" sz="1200" dirty="0">
                <a:latin typeface="Huawei Sans" panose="020C0503030203020204" pitchFamily="34" charset="0"/>
              </a:rPr>
              <a:t> — это название операции, которое указывается без изменений.</a:t>
            </a:r>
          </a:p>
          <a:p>
            <a:pPr lvl="1">
              <a:lnSpc>
                <a:spcPct val="110000"/>
              </a:lnSpc>
            </a:pPr>
            <a:r>
              <a:rPr lang="ru-RU" sz="1200" b="1" dirty="0" err="1">
                <a:latin typeface="Huawei Sans" panose="020C0503030203020204" pitchFamily="34" charset="0"/>
              </a:rPr>
              <a:t>user_name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i="1" dirty="0">
                <a:latin typeface="Huawei Sans" panose="020C0503030203020204" pitchFamily="34" charset="0"/>
              </a:rPr>
              <a:t>?</a:t>
            </a:r>
            <a:r>
              <a:rPr lang="ru-RU" sz="1200" dirty="0">
                <a:latin typeface="Huawei Sans" panose="020C0503030203020204" pitchFamily="34" charset="0"/>
              </a:rPr>
              <a:t> — обязательный для указания параметр, а из параметров </a:t>
            </a:r>
            <a:r>
              <a:rPr lang="ru-RU" sz="1200" b="1" dirty="0" err="1">
                <a:latin typeface="Huawei Sans" panose="020C0503030203020204" pitchFamily="34" charset="0"/>
              </a:rPr>
              <a:t>level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i="1" dirty="0">
                <a:latin typeface="Huawei Sans" panose="020C0503030203020204" pitchFamily="34" charset="0"/>
              </a:rPr>
              <a:t>?</a:t>
            </a:r>
            <a:r>
              <a:rPr lang="ru-RU" sz="1200" dirty="0">
                <a:latin typeface="Huawei Sans" panose="020C0503030203020204" pitchFamily="34" charset="0"/>
              </a:rPr>
              <a:t> и </a:t>
            </a:r>
            <a:r>
              <a:rPr lang="ru-RU" sz="1200" b="1" dirty="0" err="1">
                <a:latin typeface="Huawei Sans" panose="020C0503030203020204" pitchFamily="34" charset="0"/>
              </a:rPr>
              <a:t>action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i="1" dirty="0">
                <a:latin typeface="Huawei Sans" panose="020C0503030203020204" pitchFamily="34" charset="0"/>
              </a:rPr>
              <a:t>?</a:t>
            </a:r>
            <a:r>
              <a:rPr lang="ru-RU" sz="1200" dirty="0">
                <a:latin typeface="Huawei Sans" panose="020C0503030203020204" pitchFamily="34" charset="0"/>
              </a:rPr>
              <a:t> можно выбрать только один.</a:t>
            </a:r>
          </a:p>
          <a:p>
            <a:pPr lvl="1">
              <a:lnSpc>
                <a:spcPct val="110000"/>
              </a:lnSpc>
            </a:pPr>
            <a:r>
              <a:rPr lang="ru-RU" sz="1200" dirty="0">
                <a:latin typeface="Huawei Sans" panose="020C0503030203020204" pitchFamily="34" charset="0"/>
              </a:rPr>
              <a:t>В параметре </a:t>
            </a:r>
            <a:r>
              <a:rPr lang="ru-RU" sz="1200" b="1" dirty="0" err="1">
                <a:latin typeface="Huawei Sans" panose="020C0503030203020204" pitchFamily="34" charset="0"/>
              </a:rPr>
              <a:t>level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i="1" dirty="0">
                <a:latin typeface="Huawei Sans" panose="020C0503030203020204" pitchFamily="34" charset="0"/>
              </a:rPr>
              <a:t>?</a:t>
            </a:r>
            <a:r>
              <a:rPr lang="ru-RU" sz="1200" dirty="0">
                <a:latin typeface="Huawei Sans" panose="020C0503030203020204" pitchFamily="34" charset="0"/>
              </a:rPr>
              <a:t> первая часть </a:t>
            </a:r>
            <a:r>
              <a:rPr lang="ru-RU" sz="1200" b="1" dirty="0" err="1">
                <a:latin typeface="Huawei Sans" panose="020C0503030203020204" pitchFamily="34" charset="0"/>
              </a:rPr>
              <a:t>level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dirty="0">
                <a:latin typeface="Huawei Sans" panose="020C0503030203020204" pitchFamily="34" charset="0"/>
              </a:rPr>
              <a:t> остается неизменной. А вместо</a:t>
            </a:r>
            <a:r>
              <a:rPr lang="ru-RU" sz="1200" i="1" dirty="0">
                <a:latin typeface="Huawei Sans" panose="020C0503030203020204" pitchFamily="34" charset="0"/>
              </a:rPr>
              <a:t>?</a:t>
            </a:r>
            <a:r>
              <a:rPr lang="ru-RU" sz="1200" dirty="0">
                <a:latin typeface="Huawei Sans" panose="020C0503030203020204" pitchFamily="34" charset="0"/>
              </a:rPr>
              <a:t> должно быть введено определенное значение, например, </a:t>
            </a:r>
            <a:r>
              <a:rPr lang="ru-RU" sz="1200" b="1" dirty="0" err="1">
                <a:latin typeface="Huawei Sans" panose="020C0503030203020204" pitchFamily="34" charset="0"/>
              </a:rPr>
              <a:t>level</a:t>
            </a:r>
            <a:r>
              <a:rPr lang="ru-RU" sz="1200" b="1" dirty="0">
                <a:latin typeface="Huawei Sans" panose="020C0503030203020204" pitchFamily="34" charset="0"/>
              </a:rPr>
              <a:t>=</a:t>
            </a:r>
            <a:r>
              <a:rPr lang="ru-RU" sz="1200" b="1" dirty="0" err="1">
                <a:latin typeface="Huawei Sans" panose="020C0503030203020204" pitchFamily="34" charset="0"/>
              </a:rPr>
              <a:t>admin</a:t>
            </a:r>
            <a:r>
              <a:rPr lang="ru-RU" sz="1200" dirty="0">
                <a:latin typeface="Huawei Sans" panose="020C0503030203020204" pitchFamily="34" charset="0"/>
              </a:rPr>
              <a:t>.</a:t>
            </a:r>
          </a:p>
          <a:p>
            <a:pPr marL="403039" lvl="1" indent="0">
              <a:lnSpc>
                <a:spcPct val="110000"/>
              </a:lnSpc>
              <a:buNone/>
            </a:pPr>
            <a:r>
              <a:rPr lang="ru-RU" sz="1400" b="1" dirty="0">
                <a:latin typeface="Huawei Sans" panose="020C0503030203020204" pitchFamily="34" charset="0"/>
              </a:rPr>
              <a:t>Пример правильного ввода команды: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76919"/>
              </p:ext>
            </p:extLst>
          </p:nvPr>
        </p:nvGraphicFramePr>
        <p:xfrm>
          <a:off x="806818" y="2954847"/>
          <a:ext cx="10578364" cy="29922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52018"/>
                <a:gridCol w="8226346"/>
              </a:tblGrid>
              <a:tr h="35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Huawei Sans" panose="020C0503030203020204" pitchFamily="34" charset="0"/>
                        </a:rPr>
                        <a:t>Формат</a:t>
                      </a:r>
                    </a:p>
                  </a:txBody>
                  <a:tcPr marL="87889" marR="87889" marT="43945" marB="439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Huawei Sans" panose="020C0503030203020204" pitchFamily="34" charset="0"/>
                        </a:rPr>
                        <a:t>Описание</a:t>
                      </a:r>
                    </a:p>
                  </a:txBody>
                  <a:tcPr marL="87889" marR="87889" marT="43945" marB="43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4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 b="1">
                          <a:latin typeface="Huawei Sans" panose="020C0503030203020204" pitchFamily="34" charset="0"/>
                        </a:rPr>
                        <a:t>Полужирный шрифт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Ключевые слова команды.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4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 i="1">
                          <a:latin typeface="Huawei Sans" panose="020C0503030203020204" pitchFamily="34" charset="0"/>
                        </a:rPr>
                        <a:t>Курсив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Аргументы командной строки, которые должны быть заменены фактическими значениями.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4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[ ]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Необязательные для указания параметры.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4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{ x | y | ... }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Выбор одной опции из двух или более опций.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4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[ x | y | ... ]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Выбор одной опции или ни одной опции из двух или более опций.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23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{ x | y | ... } *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Выбор нескольких опций из двух или более опций. Как минимум, должна быть выбрана одна опция, как максимум, можно выбрать все опции.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29"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>
                          <a:latin typeface="Huawei Sans" panose="020C0503030203020204" pitchFamily="34" charset="0"/>
                        </a:rPr>
                        <a:t>[ x | y | ... ] *</a:t>
                      </a:r>
                    </a:p>
                  </a:txBody>
                  <a:tcPr marL="45776" marR="45776" marT="36621" marB="366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 latinLnBrk="0"/>
                      <a:r>
                        <a:rPr lang="ru-RU" sz="1200" dirty="0">
                          <a:latin typeface="Huawei Sans" panose="020C0503030203020204" pitchFamily="34" charset="0"/>
                        </a:rPr>
                        <a:t>Выбор нескольких опций или ни одной опции из двух или более опций.</a:t>
                      </a:r>
                    </a:p>
                  </a:txBody>
                  <a:tcPr marL="45776" marR="45776" marT="36621" marB="366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205735" y="1108538"/>
            <a:ext cx="348044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/>
              <a:t>change user user_name=? { level=? | action=? }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44313" y="2496251"/>
            <a:ext cx="441789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err="1"/>
              <a:t>admin</a:t>
            </a:r>
            <a:r>
              <a:rPr lang="ru-RU" sz="1200" dirty="0"/>
              <a:t>:/&gt;</a:t>
            </a:r>
            <a:r>
              <a:rPr lang="ru-RU" sz="1200" dirty="0" err="1"/>
              <a:t>change</a:t>
            </a:r>
            <a:r>
              <a:rPr lang="ru-RU" sz="1200" dirty="0"/>
              <a:t> </a:t>
            </a:r>
            <a:r>
              <a:rPr lang="ru-RU" sz="1200" dirty="0" err="1"/>
              <a:t>user</a:t>
            </a:r>
            <a:r>
              <a:rPr lang="ru-RU" sz="1200" dirty="0"/>
              <a:t> </a:t>
            </a:r>
            <a:r>
              <a:rPr lang="ru-RU" sz="1200" dirty="0" err="1"/>
              <a:t>user_name</a:t>
            </a:r>
            <a:r>
              <a:rPr lang="ru-RU" sz="1200" dirty="0"/>
              <a:t>=</a:t>
            </a:r>
            <a:r>
              <a:rPr lang="ru-RU" sz="1200" dirty="0" err="1"/>
              <a:t>newuser</a:t>
            </a:r>
            <a:r>
              <a:rPr lang="ru-RU" sz="1200" dirty="0"/>
              <a:t> </a:t>
            </a:r>
            <a:r>
              <a:rPr lang="ru-RU" sz="1200" dirty="0" err="1"/>
              <a:t>level</a:t>
            </a:r>
            <a:r>
              <a:rPr lang="ru-RU" sz="1200" dirty="0"/>
              <a:t>=</a:t>
            </a:r>
            <a:r>
              <a:rPr lang="ru-RU" sz="1200" dirty="0" err="1"/>
              <a:t>admin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0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8908" y="231115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Функция автоматического завершения ввода команд в CLI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58908" y="1169349"/>
            <a:ext cx="11259271" cy="4875042"/>
          </a:xfrm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>
                <a:latin typeface="Huawei Sans" panose="020C0503030203020204" pitchFamily="34" charset="0"/>
              </a:rPr>
              <a:t>Для автоматического завершения ввода команды в </a:t>
            </a:r>
            <a:r>
              <a:rPr lang="ru-RU" sz="1600" dirty="0" smtClean="0">
                <a:latin typeface="Huawei Sans" panose="020C0503030203020204" pitchFamily="34" charset="0"/>
              </a:rPr>
              <a:t>CLI </a:t>
            </a:r>
            <a:r>
              <a:rPr lang="ru-RU" sz="1600" dirty="0">
                <a:latin typeface="Huawei Sans" panose="020C0503030203020204" pitchFamily="34" charset="0"/>
              </a:rPr>
              <a:t>можно использовать клавишу </a:t>
            </a:r>
            <a:r>
              <a:rPr lang="ru-RU" sz="1600" b="1" dirty="0" err="1">
                <a:latin typeface="Huawei Sans" panose="020C0503030203020204" pitchFamily="34" charset="0"/>
              </a:rPr>
              <a:t>Tab</a:t>
            </a:r>
            <a:r>
              <a:rPr lang="ru-RU" sz="1600" dirty="0">
                <a:latin typeface="Huawei Sans" panose="020C0503030203020204" pitchFamily="34" charset="0"/>
              </a:rPr>
              <a:t> или «пробел».</a:t>
            </a:r>
          </a:p>
          <a:p>
            <a:pPr algn="l">
              <a:lnSpc>
                <a:spcPct val="100000"/>
              </a:lnSpc>
            </a:pPr>
            <a:r>
              <a:rPr lang="ru-RU" sz="1600" dirty="0"/>
              <a:t>Разница между этими клавишами заключается в следующем:</a:t>
            </a:r>
            <a:r>
              <a:rPr lang="ru-RU" sz="1600" dirty="0">
                <a:latin typeface="Huawei Sans" panose="020C0503030203020204" pitchFamily="34" charset="0"/>
              </a:rPr>
              <a:t> </a:t>
            </a:r>
            <a:r>
              <a:rPr lang="ru-RU" sz="1600" dirty="0" smtClean="0">
                <a:latin typeface="Huawei Sans" panose="020C0503030203020204" pitchFamily="34" charset="0"/>
              </a:rPr>
              <a:t>клавиша </a:t>
            </a:r>
            <a:r>
              <a:rPr lang="ru-RU" sz="1600" dirty="0">
                <a:latin typeface="Huawei Sans" panose="020C0503030203020204" pitchFamily="34" charset="0"/>
              </a:rPr>
              <a:t>«пробел» используется для добавления вариантов только текущего поля, а клавиша </a:t>
            </a:r>
            <a:r>
              <a:rPr lang="ru-RU" sz="1600" b="1" dirty="0" err="1">
                <a:latin typeface="Huawei Sans" panose="020C0503030203020204" pitchFamily="34" charset="0"/>
              </a:rPr>
              <a:t>Tab</a:t>
            </a:r>
            <a:r>
              <a:rPr lang="ru-RU" sz="1600" dirty="0">
                <a:latin typeface="Huawei Sans" panose="020C0503030203020204" pitchFamily="34" charset="0"/>
              </a:rPr>
              <a:t> — для добавления вариантов всех возможных значений.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dirty="0">
                <a:latin typeface="Huawei Sans" panose="020C0503030203020204" pitchFamily="34" charset="0"/>
                <a:sym typeface="Huawei Sans" panose="020C0503030203020204" pitchFamily="34" charset="0"/>
              </a:rPr>
              <a:t>   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dirty="0">
                <a:latin typeface="Huawei Sans" panose="020C0503030203020204" pitchFamily="34" charset="0"/>
                <a:sym typeface="Huawei Sans" panose="020C0503030203020204" pitchFamily="34" charset="0"/>
              </a:rPr>
              <a:t>  </a:t>
            </a:r>
          </a:p>
        </p:txBody>
      </p:sp>
      <p:sp>
        <p:nvSpPr>
          <p:cNvPr id="7" name="矩形 6"/>
          <p:cNvSpPr/>
          <p:nvPr/>
        </p:nvSpPr>
        <p:spPr>
          <a:xfrm>
            <a:off x="5645258" y="2449807"/>
            <a:ext cx="5518470" cy="997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034" fontAlgn="ctr">
              <a:spcBef>
                <a:spcPts val="792"/>
              </a:spcBef>
              <a:buSzPct val="50000"/>
            </a:pPr>
            <a:r>
              <a:rPr lang="ru-RU" sz="1400" dirty="0">
                <a:latin typeface="Huawei Sans" panose="020C0503030203020204" pitchFamily="34" charset="0"/>
              </a:rPr>
              <a:t>После выбора варианта и завершения начального сегмента нажмите клавишу </a:t>
            </a:r>
            <a:r>
              <a:rPr lang="ru-RU" sz="1400" b="1" dirty="0" err="1">
                <a:latin typeface="Huawei Sans" panose="020C0503030203020204" pitchFamily="34" charset="0"/>
              </a:rPr>
              <a:t>Tab</a:t>
            </a:r>
            <a:r>
              <a:rPr lang="ru-RU" sz="1400" dirty="0">
                <a:latin typeface="Huawei Sans" panose="020C0503030203020204" pitchFamily="34" charset="0"/>
              </a:rPr>
              <a:t> еще раз, чтобы отобразить доступные сегменты, связанные с начальным сегментом.</a:t>
            </a:r>
          </a:p>
        </p:txBody>
      </p:sp>
      <p:sp>
        <p:nvSpPr>
          <p:cNvPr id="9" name="矩形 8"/>
          <p:cNvSpPr/>
          <p:nvPr/>
        </p:nvSpPr>
        <p:spPr>
          <a:xfrm>
            <a:off x="1098932" y="4726265"/>
            <a:ext cx="10081314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После заполнения всех полей команды и соблюдения условий для ее запуска система предложит пользователю нажать клавишу </a:t>
            </a:r>
            <a:r>
              <a:rPr lang="ru-RU" sz="1400" b="1" dirty="0" err="1">
                <a:latin typeface="Huawei Sans" panose="020C0503030203020204" pitchFamily="34" charset="0"/>
              </a:rPr>
              <a:t>Tab</a:t>
            </a:r>
            <a:r>
              <a:rPr lang="ru-RU" sz="1400" dirty="0">
                <a:latin typeface="Huawei Sans" panose="020C0503030203020204" pitchFamily="34" charset="0"/>
              </a:rPr>
              <a:t>, чтобы выполнить команду. В этом случае можно нажать клавишу </a:t>
            </a:r>
            <a:r>
              <a:rPr lang="ru-RU" sz="1400" b="1" dirty="0" err="1">
                <a:latin typeface="Huawei Sans" panose="020C0503030203020204" pitchFamily="34" charset="0"/>
              </a:rPr>
              <a:t>Enter</a:t>
            </a:r>
            <a:r>
              <a:rPr lang="ru-RU" sz="1400" dirty="0">
                <a:latin typeface="Huawei Sans" panose="020C0503030203020204" pitchFamily="34" charset="0"/>
              </a:rPr>
              <a:t>, чтобы выполнить команду.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31838" y="2385064"/>
            <a:ext cx="10741024" cy="388539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1136" y="2460340"/>
            <a:ext cx="3812489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После одного нажатия клавиши </a:t>
            </a:r>
            <a:r>
              <a:rPr lang="ru-RU" sz="1400" b="1" dirty="0" err="1">
                <a:solidFill>
                  <a:prstClr val="black"/>
                </a:solidFill>
                <a:latin typeface="Huawei Sans" panose="020C0503030203020204" pitchFamily="34" charset="0"/>
              </a:rPr>
              <a:t>Tab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отобразятся доступные начальные сегменты командной строки.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51136" y="3222086"/>
            <a:ext cx="375455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/>
              <a:t>admin:/&gt;//Нажмите </a:t>
            </a:r>
            <a:r>
              <a:rPr lang="ru-RU" sz="1200" b="1"/>
              <a:t>Tab</a:t>
            </a:r>
            <a:r>
              <a:rPr lang="ru-RU" sz="1200"/>
              <a:t>.</a:t>
            </a:r>
          </a:p>
          <a:p>
            <a:r>
              <a:rPr lang="ru-RU" sz="1200"/>
              <a:t>        ^</a:t>
            </a:r>
          </a:p>
          <a:p>
            <a:r>
              <a:rPr lang="ru-RU" sz="1200"/>
              <a:t>add                 change              create              </a:t>
            </a:r>
          </a:p>
          <a:p>
            <a:r>
              <a:rPr lang="ru-RU" sz="1200"/>
              <a:t>delete              exit                export              </a:t>
            </a:r>
          </a:p>
          <a:p>
            <a:r>
              <a:rPr lang="ru-RU" sz="1200"/>
              <a:t>help                import              poweroff            </a:t>
            </a:r>
          </a:p>
          <a:p>
            <a:r>
              <a:rPr lang="ru-RU" sz="1200"/>
              <a:t>poweron             reboot              remove              </a:t>
            </a:r>
          </a:p>
          <a:p>
            <a:r>
              <a:rPr lang="ru-RU" sz="1200"/>
              <a:t>scan                show                swap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46647" y="3234223"/>
            <a:ext cx="435253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err="1"/>
              <a:t>admin</a:t>
            </a:r>
            <a:r>
              <a:rPr lang="ru-RU" sz="1200" dirty="0"/>
              <a:t>:/&gt;</a:t>
            </a:r>
            <a:r>
              <a:rPr lang="ru-RU" sz="1200" dirty="0" err="1"/>
              <a:t>add</a:t>
            </a:r>
            <a:r>
              <a:rPr lang="ru-RU" sz="1200" dirty="0"/>
              <a:t>//Нажмите </a:t>
            </a:r>
            <a:r>
              <a:rPr lang="ru-RU" sz="1200" b="1" dirty="0" err="1"/>
              <a:t>Tab</a:t>
            </a:r>
            <a:r>
              <a:rPr lang="ru-RU" sz="1200" dirty="0"/>
              <a:t>.</a:t>
            </a:r>
          </a:p>
          <a:p>
            <a:r>
              <a:rPr lang="ru-RU" sz="1200" dirty="0" err="1"/>
              <a:t>cache_partition</a:t>
            </a:r>
            <a:r>
              <a:rPr lang="ru-RU" sz="1200" dirty="0"/>
              <a:t>      </a:t>
            </a:r>
            <a:r>
              <a:rPr lang="ru-RU" sz="1200" dirty="0" err="1"/>
              <a:t>clone</a:t>
            </a:r>
            <a:r>
              <a:rPr lang="ru-RU" sz="1200" dirty="0"/>
              <a:t>                </a:t>
            </a:r>
            <a:r>
              <a:rPr lang="ru-RU" sz="1200" dirty="0" err="1"/>
              <a:t>consistency_group</a:t>
            </a:r>
            <a:r>
              <a:rPr lang="ru-RU" sz="1200" dirty="0"/>
              <a:t>    </a:t>
            </a:r>
          </a:p>
          <a:p>
            <a:r>
              <a:rPr lang="ru-RU" sz="1200" dirty="0" err="1"/>
              <a:t>disk_domain</a:t>
            </a:r>
            <a:r>
              <a:rPr lang="ru-RU" sz="1200" dirty="0"/>
              <a:t>          </a:t>
            </a:r>
            <a:r>
              <a:rPr lang="ru-RU" sz="1200" dirty="0" err="1"/>
              <a:t>host</a:t>
            </a:r>
            <a:r>
              <a:rPr lang="ru-RU" sz="1200" dirty="0"/>
              <a:t>                 </a:t>
            </a:r>
            <a:r>
              <a:rPr lang="ru-RU" sz="1200" dirty="0" err="1"/>
              <a:t>host_group</a:t>
            </a:r>
            <a:r>
              <a:rPr lang="ru-RU" sz="1200" dirty="0"/>
              <a:t>           </a:t>
            </a:r>
          </a:p>
          <a:p>
            <a:r>
              <a:rPr lang="ru-RU" sz="1200" dirty="0" err="1"/>
              <a:t>lun_copy</a:t>
            </a:r>
            <a:r>
              <a:rPr lang="ru-RU" sz="1200" dirty="0"/>
              <a:t>             </a:t>
            </a:r>
            <a:r>
              <a:rPr lang="ru-RU" sz="1200" dirty="0" err="1"/>
              <a:t>lun_group</a:t>
            </a:r>
            <a:r>
              <a:rPr lang="ru-RU" sz="1200" dirty="0"/>
              <a:t>            </a:t>
            </a:r>
            <a:r>
              <a:rPr lang="ru-RU" sz="1200" dirty="0" err="1"/>
              <a:t>mapping_view</a:t>
            </a:r>
            <a:r>
              <a:rPr lang="ru-RU" sz="1200" dirty="0"/>
              <a:t>         </a:t>
            </a:r>
          </a:p>
          <a:p>
            <a:r>
              <a:rPr lang="ru-RU" sz="1200" dirty="0" err="1"/>
              <a:t>notification</a:t>
            </a:r>
            <a:r>
              <a:rPr lang="ru-RU" sz="1200" dirty="0"/>
              <a:t>         </a:t>
            </a:r>
            <a:r>
              <a:rPr lang="ru-RU" sz="1200" dirty="0" err="1"/>
              <a:t>port</a:t>
            </a:r>
            <a:r>
              <a:rPr lang="ru-RU" sz="1200" dirty="0"/>
              <a:t>                 </a:t>
            </a:r>
            <a:r>
              <a:rPr lang="ru-RU" sz="1200" dirty="0" err="1"/>
              <a:t>port_group</a:t>
            </a:r>
            <a:r>
              <a:rPr lang="ru-RU" sz="1200" dirty="0"/>
              <a:t>           </a:t>
            </a:r>
          </a:p>
          <a:p>
            <a:r>
              <a:rPr lang="ru-RU" sz="1200" dirty="0" err="1"/>
              <a:t>remote_device</a:t>
            </a:r>
            <a:r>
              <a:rPr lang="ru-RU" sz="1200" dirty="0"/>
              <a:t>        </a:t>
            </a:r>
            <a:r>
              <a:rPr lang="ru-RU" sz="1200" dirty="0" err="1"/>
              <a:t>security_rule</a:t>
            </a:r>
            <a:r>
              <a:rPr lang="ru-RU" sz="1200" dirty="0"/>
              <a:t>        </a:t>
            </a:r>
            <a:r>
              <a:rPr lang="ru-RU" sz="1200" dirty="0" err="1"/>
              <a:t>smartqos_policy</a:t>
            </a:r>
            <a:r>
              <a:rPr lang="ru-RU" sz="1200" dirty="0"/>
              <a:t>      </a:t>
            </a:r>
          </a:p>
          <a:p>
            <a:r>
              <a:rPr lang="ru-RU" sz="1200" dirty="0" err="1"/>
              <a:t>snmp</a:t>
            </a:r>
            <a:r>
              <a:rPr lang="ru-RU" sz="1200" dirty="0"/>
              <a:t>                 </a:t>
            </a:r>
            <a:r>
              <a:rPr lang="ru-RU" sz="1200" dirty="0" err="1"/>
              <a:t>storage_pool</a:t>
            </a:r>
            <a:r>
              <a:rPr lang="ru-RU" sz="1200" dirty="0"/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51137" y="5582726"/>
            <a:ext cx="1001259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err="1"/>
              <a:t>admin</a:t>
            </a:r>
            <a:r>
              <a:rPr lang="ru-RU" sz="1200" dirty="0"/>
              <a:t>:/&gt;</a:t>
            </a:r>
            <a:r>
              <a:rPr lang="ru-RU" sz="1200" dirty="0" err="1"/>
              <a:t>add</a:t>
            </a:r>
            <a:r>
              <a:rPr lang="ru-RU" sz="1200" dirty="0"/>
              <a:t> </a:t>
            </a:r>
            <a:r>
              <a:rPr lang="ru-RU" sz="1200" dirty="0" err="1"/>
              <a:t>port</a:t>
            </a:r>
            <a:r>
              <a:rPr lang="ru-RU" sz="1200" dirty="0"/>
              <a:t> ipv4_route </a:t>
            </a:r>
            <a:r>
              <a:rPr lang="ru-RU" sz="1200" dirty="0" err="1"/>
              <a:t>eth_port_id</a:t>
            </a:r>
            <a:r>
              <a:rPr lang="ru-RU" sz="1200" dirty="0"/>
              <a:t>=0 </a:t>
            </a:r>
            <a:r>
              <a:rPr lang="ru-RU" sz="1200" dirty="0" err="1"/>
              <a:t>type</a:t>
            </a:r>
            <a:r>
              <a:rPr lang="ru-RU" sz="1200" dirty="0"/>
              <a:t>=</a:t>
            </a:r>
            <a:r>
              <a:rPr lang="ru-RU" sz="1200" dirty="0" err="1"/>
              <a:t>net</a:t>
            </a:r>
            <a:r>
              <a:rPr lang="ru-RU" sz="1200" dirty="0"/>
              <a:t> </a:t>
            </a:r>
            <a:r>
              <a:rPr lang="ru-RU" sz="1200" dirty="0" err="1"/>
              <a:t>target_ip</a:t>
            </a:r>
            <a:r>
              <a:rPr lang="ru-RU" sz="1200" dirty="0"/>
              <a:t>=192.168.3.0 </a:t>
            </a:r>
            <a:r>
              <a:rPr lang="ru-RU" sz="1200" dirty="0" err="1"/>
              <a:t>mask</a:t>
            </a:r>
            <a:r>
              <a:rPr lang="ru-RU" sz="1200" dirty="0"/>
              <a:t>=255.255.255.0 </a:t>
            </a:r>
            <a:r>
              <a:rPr lang="ru-RU" sz="1200" dirty="0" err="1"/>
              <a:t>gateway</a:t>
            </a:r>
            <a:r>
              <a:rPr lang="ru-RU" sz="1200" dirty="0"/>
              <a:t>=10.0.0.1//Нажмите </a:t>
            </a:r>
            <a:r>
              <a:rPr lang="ru-RU" sz="1200" b="1" dirty="0" err="1"/>
              <a:t>Tab</a:t>
            </a:r>
            <a:r>
              <a:rPr lang="ru-RU" sz="1200" dirty="0"/>
              <a:t>.</a:t>
            </a:r>
          </a:p>
          <a:p>
            <a:r>
              <a:rPr lang="ru-RU" sz="1200" dirty="0"/>
              <a:t>Теперь команда может быть выполнена.</a:t>
            </a:r>
          </a:p>
        </p:txBody>
      </p:sp>
    </p:spTree>
    <p:extLst>
      <p:ext uri="{BB962C8B-B14F-4D97-AF65-F5344CB8AC3E}">
        <p14:creationId xmlns:p14="http://schemas.microsoft.com/office/powerpoint/2010/main" val="4258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Контекстно-зависимая справка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07231" y="1701746"/>
            <a:ext cx="10755901" cy="4040098"/>
            <a:chOff x="707231" y="1701746"/>
            <a:chExt cx="10755901" cy="4040098"/>
          </a:xfrm>
        </p:grpSpPr>
        <p:sp>
          <p:nvSpPr>
            <p:cNvPr id="23" name="Oval 12"/>
            <p:cNvSpPr>
              <a:spLocks noChangeAspect="1" noChangeArrowheads="1"/>
            </p:cNvSpPr>
            <p:nvPr/>
          </p:nvSpPr>
          <p:spPr bwMode="auto">
            <a:xfrm>
              <a:off x="5061704" y="2915407"/>
              <a:ext cx="1583764" cy="1476000"/>
            </a:xfrm>
            <a:prstGeom prst="ellipse">
              <a:avLst/>
            </a:prstGeom>
            <a:solidFill>
              <a:srgbClr val="99CCCC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rot="5400000">
              <a:off x="3381083" y="1701747"/>
              <a:ext cx="4040097" cy="4040098"/>
            </a:xfrm>
            <a:custGeom>
              <a:avLst/>
              <a:gdLst>
                <a:gd name="G0" fmla="+- 1051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510"/>
                <a:gd name="G18" fmla="*/ 1051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051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051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5 w 21600"/>
                <a:gd name="T15" fmla="*/ 10800 h 21600"/>
                <a:gd name="T16" fmla="*/ 10800 w 21600"/>
                <a:gd name="T17" fmla="*/ 290 h 21600"/>
                <a:gd name="T18" fmla="*/ 21455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90" y="10800"/>
                  </a:moveTo>
                  <a:cubicBezTo>
                    <a:pt x="290" y="4995"/>
                    <a:pt x="4995" y="290"/>
                    <a:pt x="10800" y="290"/>
                  </a:cubicBezTo>
                  <a:cubicBezTo>
                    <a:pt x="16604" y="289"/>
                    <a:pt x="21309" y="4995"/>
                    <a:pt x="2131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lumMod val="72000"/>
                  </a:srgbClr>
                </a:gs>
                <a:gs pos="39000">
                  <a:srgbClr val="FFFFFF">
                    <a:alpha val="0"/>
                    <a:lumMod val="0"/>
                    <a:lumOff val="100000"/>
                  </a:srgb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 flipV="1">
              <a:off x="6425355" y="3106458"/>
              <a:ext cx="696162" cy="588787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ko-KR" sz="1000" dirty="0">
                <a:solidFill>
                  <a:srgbClr val="000000"/>
                </a:solidFill>
                <a:latin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6425355" y="3695245"/>
              <a:ext cx="696162" cy="696162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ko-KR" sz="1000" dirty="0">
                <a:solidFill>
                  <a:srgbClr val="000000"/>
                </a:solidFill>
                <a:latin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9" name="Tekstboks 187"/>
            <p:cNvSpPr txBox="1"/>
            <p:nvPr/>
          </p:nvSpPr>
          <p:spPr bwMode="auto">
            <a:xfrm>
              <a:off x="4987498" y="3278650"/>
              <a:ext cx="1750412" cy="120032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latin typeface="Huawei Sans" panose="020C0503030203020204" pitchFamily="34" charset="0"/>
                </a:rPr>
                <a:t>Контекстно-зависимая справка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980010" y="1988604"/>
              <a:ext cx="3480153" cy="132343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defTabSz="914400" fontAlgn="ctr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Введите вопросительный знак (?), чтобы запросить основные инструкции по операциям CLI и подробное описание параметров команды.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966402" y="3135908"/>
              <a:ext cx="3496730" cy="15696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defTabSz="914400" fontAlgn="ctr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После заполнения первого поля команды и ввода пробела введите вопросительный знак (?), чтобы запросить все доступные следующие поля и подробное описание каждого поля.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07231" y="2186275"/>
              <a:ext cx="3032030" cy="15696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defTabSz="914400" fontAlgn="ctr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Нажмите сочетание клавиш </a:t>
              </a:r>
              <a:r>
                <a:rPr lang="ru-RU" sz="14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Ctrl+A</a:t>
              </a:r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для просмотра вариантов значений параметров в определенных командах. Как правило, эти значения необходимо получать из системы.</a:t>
              </a:r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rot="16200000">
              <a:off x="4063745" y="1701746"/>
              <a:ext cx="4040097" cy="4040098"/>
            </a:xfrm>
            <a:custGeom>
              <a:avLst/>
              <a:gdLst>
                <a:gd name="G0" fmla="+- 1051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510"/>
                <a:gd name="G18" fmla="*/ 1051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051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051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5 w 21600"/>
                <a:gd name="T15" fmla="*/ 10800 h 21600"/>
                <a:gd name="T16" fmla="*/ 10800 w 21600"/>
                <a:gd name="T17" fmla="*/ 290 h 21600"/>
                <a:gd name="T18" fmla="*/ 21455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90" y="10800"/>
                  </a:moveTo>
                  <a:cubicBezTo>
                    <a:pt x="290" y="4995"/>
                    <a:pt x="4995" y="290"/>
                    <a:pt x="10800" y="290"/>
                  </a:cubicBezTo>
                  <a:cubicBezTo>
                    <a:pt x="16604" y="289"/>
                    <a:pt x="21309" y="4995"/>
                    <a:pt x="2131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lumMod val="72000"/>
                  </a:srgbClr>
                </a:gs>
                <a:gs pos="39000">
                  <a:srgbClr val="FFFFFF">
                    <a:alpha val="0"/>
                    <a:lumMod val="0"/>
                    <a:lumOff val="100000"/>
                  </a:srgb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 rot="10800000">
              <a:off x="4421924" y="3025633"/>
              <a:ext cx="696162" cy="1284949"/>
              <a:chOff x="3755834" y="3299378"/>
              <a:chExt cx="696162" cy="1284949"/>
            </a:xfrm>
          </p:grpSpPr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 flipV="1">
                <a:off x="3755834" y="3299378"/>
                <a:ext cx="696162" cy="588787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ko-KR" sz="1000" dirty="0">
                  <a:solidFill>
                    <a:srgbClr val="000000"/>
                  </a:solidFill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3755834" y="3888165"/>
                <a:ext cx="696162" cy="696162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ko-KR" sz="1000" dirty="0">
                  <a:solidFill>
                    <a:srgbClr val="000000"/>
                  </a:solidFill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3506143" y="2745688"/>
              <a:ext cx="1215495" cy="640115"/>
            </a:xfrm>
            <a:prstGeom prst="ellipse">
              <a:avLst/>
            </a:prstGeom>
            <a:solidFill>
              <a:srgbClr val="8AB9B9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034" fontAlgn="ctr">
                <a:spcBef>
                  <a:spcPts val="792"/>
                </a:spcBef>
                <a:buSzPct val="50000"/>
              </a:pPr>
              <a:r>
                <a:rPr lang="ru-RU" sz="1600" b="1">
                  <a:solidFill>
                    <a:srgbClr val="000000"/>
                  </a:solidFill>
                  <a:latin typeface="Huawei Sans" panose="020C0503030203020204" pitchFamily="34" charset="0"/>
                </a:rPr>
                <a:t>Ctrl+A</a:t>
              </a: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6960508" y="4126341"/>
              <a:ext cx="936919" cy="640115"/>
            </a:xfrm>
            <a:prstGeom prst="ellipse">
              <a:avLst/>
            </a:prstGeom>
            <a:solidFill>
              <a:srgbClr val="8AB9B9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034" fontAlgn="ctr">
                <a:spcBef>
                  <a:spcPts val="792"/>
                </a:spcBef>
                <a:buSzPct val="50000"/>
              </a:pPr>
              <a:r>
                <a:rPr lang="ru-RU" sz="1600">
                  <a:latin typeface="Huawei Sans" panose="020C0503030203020204" pitchFamily="34" charset="0"/>
                </a:rPr>
                <a:t>q</a:t>
              </a: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3506143" y="3962053"/>
              <a:ext cx="1008786" cy="640115"/>
            </a:xfrm>
            <a:prstGeom prst="ellipse">
              <a:avLst/>
            </a:prstGeom>
            <a:solidFill>
              <a:srgbClr val="8AB9B9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just" defTabSz="914034" fontAlgn="ctr">
                <a:lnSpc>
                  <a:spcPct val="140000"/>
                </a:lnSpc>
                <a:spcBef>
                  <a:spcPts val="792"/>
                </a:spcBef>
                <a:buSzPct val="50000"/>
              </a:pPr>
              <a:r>
                <a:rPr lang="ru-RU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986755" y="4492178"/>
              <a:ext cx="3473408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defTabSz="914400" fontAlgn="ctr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Выход со страницы контекстно-зависимой справки.</a:t>
              </a: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944619" y="2815851"/>
              <a:ext cx="936919" cy="640115"/>
            </a:xfrm>
            <a:prstGeom prst="ellipse">
              <a:avLst/>
            </a:prstGeom>
            <a:solidFill>
              <a:srgbClr val="8AB9B9">
                <a:lumMod val="20000"/>
                <a:lumOff val="8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034" fontAlgn="ctr">
                <a:spcBef>
                  <a:spcPts val="792"/>
                </a:spcBef>
                <a:buSzPct val="50000"/>
              </a:pPr>
              <a:r>
                <a:rPr lang="ru-RU">
                  <a:latin typeface="Huawei Sans" panose="020C0503030203020204" pitchFamily="34" charset="0"/>
                </a:rPr>
                <a:t>?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518523" y="4064880"/>
              <a:ext cx="1026217" cy="2699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PageDown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3625057" y="4094076"/>
              <a:ext cx="889872" cy="1021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endParaRPr lang="en-US" sz="1200" b="1" dirty="0" smtClean="0">
                <a:solidFill>
                  <a:srgbClr val="000000"/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PageUp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719829" y="4099019"/>
              <a:ext cx="2881210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Используйте клавиши </a:t>
              </a:r>
              <a:r>
                <a:rPr lang="ru-RU" sz="1400" b="1">
                  <a:solidFill>
                    <a:srgbClr val="000000"/>
                  </a:solidFill>
                  <a:latin typeface="Huawei Sans" panose="020C0503030203020204" pitchFamily="34" charset="0"/>
                </a:rPr>
                <a:t>PageUp</a:t>
              </a: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 и </a:t>
              </a:r>
              <a:r>
                <a:rPr lang="ru-RU" sz="1400" b="1">
                  <a:solidFill>
                    <a:srgbClr val="000000"/>
                  </a:solidFill>
                  <a:latin typeface="Huawei Sans" panose="020C0503030203020204" pitchFamily="34" charset="0"/>
                </a:rPr>
                <a:t>PageDown</a:t>
              </a: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 для перелистывания страниц контекстно-зависимой справки.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0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Функция фильтрации команд CLI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5025" y="1240361"/>
            <a:ext cx="10381951" cy="4628142"/>
            <a:chOff x="779699" y="1524840"/>
            <a:chExt cx="10642239" cy="4744175"/>
          </a:xfrm>
        </p:grpSpPr>
        <p:pic>
          <p:nvPicPr>
            <p:cNvPr id="45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23617" y="1528580"/>
              <a:ext cx="6998321" cy="74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五边形 45"/>
            <p:cNvSpPr/>
            <p:nvPr/>
          </p:nvSpPr>
          <p:spPr bwMode="auto">
            <a:xfrm>
              <a:off x="3246521" y="1596771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474126" y="1656826"/>
              <a:ext cx="11301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solidFill>
                    <a:srgbClr val="080808"/>
                  </a:solidFill>
                  <a:latin typeface="Huawei Sans" panose="020C0503030203020204" pitchFamily="34" charset="0"/>
                </a:rPr>
                <a:t>Цель</a:t>
              </a:r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gray">
            <a:xfrm rot="5400000" flipH="1" flipV="1">
              <a:off x="2136119" y="1930315"/>
              <a:ext cx="1214478" cy="1035069"/>
            </a:xfrm>
            <a:prstGeom prst="bentConnector3">
              <a:avLst>
                <a:gd name="adj1" fmla="val 9914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gray">
            <a:xfrm rot="16200000" flipH="1">
              <a:off x="2034870" y="4098517"/>
              <a:ext cx="1402606" cy="1020700"/>
            </a:xfrm>
            <a:prstGeom prst="bentConnector3">
              <a:avLst>
                <a:gd name="adj1" fmla="val 100706"/>
              </a:avLst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cxnSp>
        <p:grpSp>
          <p:nvGrpSpPr>
            <p:cNvPr id="23" name="Group 47"/>
            <p:cNvGrpSpPr>
              <a:grpSpLocks/>
            </p:cNvGrpSpPr>
            <p:nvPr/>
          </p:nvGrpSpPr>
          <p:grpSpPr bwMode="auto">
            <a:xfrm>
              <a:off x="779699" y="2762703"/>
              <a:ext cx="1574987" cy="1635312"/>
              <a:chOff x="478" y="1689"/>
              <a:chExt cx="1210" cy="1278"/>
            </a:xfrm>
          </p:grpSpPr>
          <p:pic>
            <p:nvPicPr>
              <p:cNvPr id="24" name="Picture 48" descr="light_shadow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78000" contrast="-7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3" y="2691"/>
                <a:ext cx="99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9" descr="circuler_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" y="1689"/>
                <a:ext cx="1210" cy="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Oval 50"/>
              <p:cNvSpPr>
                <a:spLocks noChangeArrowheads="1"/>
              </p:cNvSpPr>
              <p:nvPr/>
            </p:nvSpPr>
            <p:spPr bwMode="gray">
              <a:xfrm>
                <a:off x="478" y="1689"/>
                <a:ext cx="1202" cy="1182"/>
              </a:xfrm>
              <a:prstGeom prst="ellipse">
                <a:avLst/>
              </a:prstGeom>
              <a:gradFill rotWithShape="1">
                <a:gsLst>
                  <a:gs pos="0">
                    <a:srgbClr val="004B66">
                      <a:alpha val="89999"/>
                    </a:srgbClr>
                  </a:gs>
                  <a:gs pos="50000">
                    <a:srgbClr val="6AC1FC">
                      <a:alpha val="55000"/>
                    </a:srgbClr>
                  </a:gs>
                  <a:gs pos="100000">
                    <a:srgbClr val="004B66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fontAlgn="ctr">
                  <a:defRPr/>
                </a:pPr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gray">
              <a:xfrm>
                <a:off x="602" y="1713"/>
                <a:ext cx="945" cy="409"/>
              </a:xfrm>
              <a:custGeom>
                <a:avLst/>
                <a:gdLst>
                  <a:gd name="T0" fmla="*/ 931 w 1321"/>
                  <a:gd name="T1" fmla="*/ 230 h 712"/>
                  <a:gd name="T2" fmla="*/ 942 w 1321"/>
                  <a:gd name="T3" fmla="*/ 254 h 712"/>
                  <a:gd name="T4" fmla="*/ 945 w 1321"/>
                  <a:gd name="T5" fmla="*/ 276 h 712"/>
                  <a:gd name="T6" fmla="*/ 941 w 1321"/>
                  <a:gd name="T7" fmla="*/ 296 h 712"/>
                  <a:gd name="T8" fmla="*/ 929 w 1321"/>
                  <a:gd name="T9" fmla="*/ 316 h 712"/>
                  <a:gd name="T10" fmla="*/ 910 w 1321"/>
                  <a:gd name="T11" fmla="*/ 333 h 712"/>
                  <a:gd name="T12" fmla="*/ 886 w 1321"/>
                  <a:gd name="T13" fmla="*/ 347 h 712"/>
                  <a:gd name="T14" fmla="*/ 856 w 1321"/>
                  <a:gd name="T15" fmla="*/ 361 h 712"/>
                  <a:gd name="T16" fmla="*/ 821 w 1321"/>
                  <a:gd name="T17" fmla="*/ 373 h 712"/>
                  <a:gd name="T18" fmla="*/ 781 w 1321"/>
                  <a:gd name="T19" fmla="*/ 383 h 712"/>
                  <a:gd name="T20" fmla="*/ 738 w 1321"/>
                  <a:gd name="T21" fmla="*/ 392 h 712"/>
                  <a:gd name="T22" fmla="*/ 692 w 1321"/>
                  <a:gd name="T23" fmla="*/ 399 h 712"/>
                  <a:gd name="T24" fmla="*/ 641 w 1321"/>
                  <a:gd name="T25" fmla="*/ 404 h 712"/>
                  <a:gd name="T26" fmla="*/ 589 w 1321"/>
                  <a:gd name="T27" fmla="*/ 408 h 712"/>
                  <a:gd name="T28" fmla="*/ 569 w 1321"/>
                  <a:gd name="T29" fmla="*/ 409 h 712"/>
                  <a:gd name="T30" fmla="*/ 341 w 1321"/>
                  <a:gd name="T31" fmla="*/ 409 h 712"/>
                  <a:gd name="T32" fmla="*/ 338 w 1321"/>
                  <a:gd name="T33" fmla="*/ 409 h 712"/>
                  <a:gd name="T34" fmla="*/ 293 w 1321"/>
                  <a:gd name="T35" fmla="*/ 407 h 712"/>
                  <a:gd name="T36" fmla="*/ 249 w 1321"/>
                  <a:gd name="T37" fmla="*/ 404 h 712"/>
                  <a:gd name="T38" fmla="*/ 207 w 1321"/>
                  <a:gd name="T39" fmla="*/ 400 h 712"/>
                  <a:gd name="T40" fmla="*/ 168 w 1321"/>
                  <a:gd name="T41" fmla="*/ 396 h 712"/>
                  <a:gd name="T42" fmla="*/ 133 w 1321"/>
                  <a:gd name="T43" fmla="*/ 389 h 712"/>
                  <a:gd name="T44" fmla="*/ 101 w 1321"/>
                  <a:gd name="T45" fmla="*/ 381 h 712"/>
                  <a:gd name="T46" fmla="*/ 73 w 1321"/>
                  <a:gd name="T47" fmla="*/ 372 h 712"/>
                  <a:gd name="T48" fmla="*/ 48 w 1321"/>
                  <a:gd name="T49" fmla="*/ 362 h 712"/>
                  <a:gd name="T50" fmla="*/ 28 w 1321"/>
                  <a:gd name="T51" fmla="*/ 349 h 712"/>
                  <a:gd name="T52" fmla="*/ 13 w 1321"/>
                  <a:gd name="T53" fmla="*/ 335 h 712"/>
                  <a:gd name="T54" fmla="*/ 4 w 1321"/>
                  <a:gd name="T55" fmla="*/ 318 h 712"/>
                  <a:gd name="T56" fmla="*/ 0 w 1321"/>
                  <a:gd name="T57" fmla="*/ 301 h 712"/>
                  <a:gd name="T58" fmla="*/ 0 w 1321"/>
                  <a:gd name="T59" fmla="*/ 299 h 712"/>
                  <a:gd name="T60" fmla="*/ 3 w 1321"/>
                  <a:gd name="T61" fmla="*/ 280 h 712"/>
                  <a:gd name="T62" fmla="*/ 11 w 1321"/>
                  <a:gd name="T63" fmla="*/ 256 h 712"/>
                  <a:gd name="T64" fmla="*/ 36 w 1321"/>
                  <a:gd name="T65" fmla="*/ 213 h 712"/>
                  <a:gd name="T66" fmla="*/ 67 w 1321"/>
                  <a:gd name="T67" fmla="*/ 172 h 712"/>
                  <a:gd name="T68" fmla="*/ 105 w 1321"/>
                  <a:gd name="T69" fmla="*/ 135 h 712"/>
                  <a:gd name="T70" fmla="*/ 146 w 1321"/>
                  <a:gd name="T71" fmla="*/ 101 h 712"/>
                  <a:gd name="T72" fmla="*/ 193 w 1321"/>
                  <a:gd name="T73" fmla="*/ 72 h 712"/>
                  <a:gd name="T74" fmla="*/ 244 w 1321"/>
                  <a:gd name="T75" fmla="*/ 47 h 712"/>
                  <a:gd name="T76" fmla="*/ 297 w 1321"/>
                  <a:gd name="T77" fmla="*/ 27 h 712"/>
                  <a:gd name="T78" fmla="*/ 356 w 1321"/>
                  <a:gd name="T79" fmla="*/ 12 h 712"/>
                  <a:gd name="T80" fmla="*/ 416 w 1321"/>
                  <a:gd name="T81" fmla="*/ 3 h 712"/>
                  <a:gd name="T82" fmla="*/ 477 w 1321"/>
                  <a:gd name="T83" fmla="*/ 0 h 712"/>
                  <a:gd name="T84" fmla="*/ 477 w 1321"/>
                  <a:gd name="T85" fmla="*/ 0 h 712"/>
                  <a:gd name="T86" fmla="*/ 543 w 1321"/>
                  <a:gd name="T87" fmla="*/ 3 h 712"/>
                  <a:gd name="T88" fmla="*/ 606 w 1321"/>
                  <a:gd name="T89" fmla="*/ 13 h 712"/>
                  <a:gd name="T90" fmla="*/ 667 w 1321"/>
                  <a:gd name="T91" fmla="*/ 30 h 712"/>
                  <a:gd name="T92" fmla="*/ 723 w 1321"/>
                  <a:gd name="T93" fmla="*/ 52 h 712"/>
                  <a:gd name="T94" fmla="*/ 774 w 1321"/>
                  <a:gd name="T95" fmla="*/ 79 h 712"/>
                  <a:gd name="T96" fmla="*/ 822 w 1321"/>
                  <a:gd name="T97" fmla="*/ 111 h 712"/>
                  <a:gd name="T98" fmla="*/ 864 w 1321"/>
                  <a:gd name="T99" fmla="*/ 147 h 712"/>
                  <a:gd name="T100" fmla="*/ 900 w 1321"/>
                  <a:gd name="T101" fmla="*/ 187 h 712"/>
                  <a:gd name="T102" fmla="*/ 931 w 1321"/>
                  <a:gd name="T103" fmla="*/ 230 h 712"/>
                  <a:gd name="T104" fmla="*/ 931 w 1321"/>
                  <a:gd name="T105" fmla="*/ 23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pic>
          <p:nvPicPr>
            <p:cNvPr id="49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92074" y="4855454"/>
              <a:ext cx="7029864" cy="127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4852538" y="1524840"/>
              <a:ext cx="6309111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Удаление избыточной информации и отображение действительного контента по мере необходимости.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4852539" y="4930187"/>
              <a:ext cx="6309111" cy="13388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>
                  <a:latin typeface="Huawei Sans" panose="020C0503030203020204" pitchFamily="34" charset="0"/>
                </a:rPr>
                <a:t>filterColumn    команда фильтрации по столбцам</a:t>
              </a:r>
            </a:p>
            <a:p>
              <a:pPr marL="285750" indent="-28575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>
                  <a:latin typeface="Huawei Sans" panose="020C0503030203020204" pitchFamily="34" charset="0"/>
                </a:rPr>
                <a:t>filterRow         команда фильтрации по строкам</a:t>
              </a:r>
            </a:p>
            <a:p>
              <a:pPr marL="285750" indent="-28575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64" name="直接连接符 63"/>
            <p:cNvCxnSpPr>
              <a:stCxn id="26" idx="6"/>
            </p:cNvCxnSpPr>
            <p:nvPr/>
          </p:nvCxnSpPr>
          <p:spPr>
            <a:xfrm flipV="1">
              <a:off x="2344273" y="3506765"/>
              <a:ext cx="943692" cy="12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92073" y="3219212"/>
              <a:ext cx="7029865" cy="74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五边形 65"/>
            <p:cNvSpPr/>
            <p:nvPr/>
          </p:nvSpPr>
          <p:spPr bwMode="auto">
            <a:xfrm>
              <a:off x="3237165" y="3283695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gray">
            <a:xfrm>
              <a:off x="3061684" y="3228450"/>
              <a:ext cx="186318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solidFill>
                    <a:srgbClr val="080808"/>
                  </a:solidFill>
                  <a:latin typeface="Huawei Sans" panose="020C0503030203020204" pitchFamily="34" charset="0"/>
                </a:rPr>
                <a:t>Способ использования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4852539" y="3219212"/>
              <a:ext cx="5991803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После ввода полной команды запроса введите </a:t>
              </a:r>
              <a:r>
                <a:rPr lang="ru-RU" b="1">
                  <a:latin typeface="Huawei Sans" panose="020C0503030203020204" pitchFamily="34" charset="0"/>
                </a:rPr>
                <a:t>|</a:t>
              </a:r>
              <a:r>
                <a:rPr lang="ru-RU">
                  <a:latin typeface="Huawei Sans" panose="020C0503030203020204" pitchFamily="34" charset="0"/>
                </a:rPr>
                <a:t> и нажмите клавишу </a:t>
              </a:r>
              <a:r>
                <a:rPr lang="ru-RU" b="1">
                  <a:latin typeface="Huawei Sans" panose="020C0503030203020204" pitchFamily="34" charset="0"/>
                </a:rPr>
                <a:t>Tab</a:t>
              </a:r>
              <a:r>
                <a:rPr lang="ru-RU">
                  <a:latin typeface="Huawei Sans" panose="020C0503030203020204" pitchFamily="34" charset="0"/>
                </a:rPr>
                <a:t> или «пробел».</a:t>
              </a:r>
            </a:p>
          </p:txBody>
        </p:sp>
        <p:sp>
          <p:nvSpPr>
            <p:cNvPr id="69" name="五边形 68"/>
            <p:cNvSpPr/>
            <p:nvPr/>
          </p:nvSpPr>
          <p:spPr bwMode="auto">
            <a:xfrm>
              <a:off x="3160523" y="5094507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0" name="Rectangle 5"/>
            <p:cNvSpPr>
              <a:spLocks noChangeArrowheads="1"/>
            </p:cNvSpPr>
            <p:nvPr/>
          </p:nvSpPr>
          <p:spPr bwMode="gray">
            <a:xfrm>
              <a:off x="3029267" y="5022792"/>
              <a:ext cx="157504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solidFill>
                    <a:srgbClr val="080808"/>
                  </a:solidFill>
                  <a:latin typeface="Huawei Sans" panose="020C0503030203020204" pitchFamily="34" charset="0"/>
                </a:rPr>
                <a:t>Связанные команды</a:t>
              </a:r>
            </a:p>
          </p:txBody>
        </p:sp>
      </p:grp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85328" y="2953687"/>
            <a:ext cx="2167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>
                <a:latin typeface="Huawei Sans" panose="020C0503030203020204" pitchFamily="34" charset="0"/>
              </a:rPr>
              <a:t>Фильтрация</a:t>
            </a:r>
          </a:p>
        </p:txBody>
      </p:sp>
    </p:spTree>
    <p:extLst>
      <p:ext uri="{BB962C8B-B14F-4D97-AF65-F5344CB8AC3E}">
        <p14:creationId xmlns:p14="http://schemas.microsoft.com/office/powerpoint/2010/main" val="19734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093" y="418621"/>
            <a:ext cx="11580813" cy="497095"/>
          </a:xfrm>
        </p:spPr>
        <p:txBody>
          <a:bodyPr wrap="square">
            <a:noAutofit/>
          </a:bodyPr>
          <a:lstStyle/>
          <a:p>
            <a:r>
              <a:rPr lang="ru-RU" sz="3000" dirty="0">
                <a:latin typeface="Huawei Sans" panose="020C0503030203020204" pitchFamily="34" charset="0"/>
              </a:rPr>
              <a:t>Команда CLI для фильтрации по столбцам — </a:t>
            </a:r>
            <a:r>
              <a:rPr lang="ru-RU" sz="3000" dirty="0" err="1">
                <a:latin typeface="Huawei Sans" panose="020C0503030203020204" pitchFamily="34" charset="0"/>
              </a:rPr>
              <a:t>filterColumn</a:t>
            </a:r>
            <a:endParaRPr lang="ru-RU" sz="3000" dirty="0">
              <a:latin typeface="Huawei Sans" panose="020C0503030203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0352" y="1090478"/>
            <a:ext cx="943610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4034" fontAlgn="ctr">
              <a:lnSpc>
                <a:spcPct val="140000"/>
              </a:lnSpc>
              <a:spcBef>
                <a:spcPts val="792"/>
              </a:spcBef>
              <a:buSzPct val="50000"/>
            </a:pPr>
            <a:r>
              <a:rPr lang="ru-RU" sz="2000" b="1">
                <a:latin typeface="Huawei Sans" panose="020C0503030203020204" pitchFamily="34" charset="0"/>
              </a:rPr>
              <a:t>show xxx|filterColumn { exclude | include } columnList=?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394200" y="1613698"/>
            <a:ext cx="8763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37200" y="1619576"/>
            <a:ext cx="8763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61241" y="1619576"/>
            <a:ext cx="1552419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rot="5400000">
            <a:off x="5176764" y="1304384"/>
            <a:ext cx="51150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noAutofit/>
          </a:bodyPr>
          <a:lstStyle/>
          <a:p>
            <a:pPr fontAlgn="ctr"/>
            <a:r>
              <a:rPr lang="ru-RU" sz="7200">
                <a:solidFill>
                  <a:srgbClr val="C00000"/>
                </a:solidFill>
                <a:latin typeface="Huawei Sans" panose="020C0503030203020204" pitchFamily="34" charset="0"/>
              </a:rPr>
              <a:t>}</a:t>
            </a:r>
          </a:p>
        </p:txBody>
      </p:sp>
      <p:sp>
        <p:nvSpPr>
          <p:cNvPr id="14" name="矩形 13"/>
          <p:cNvSpPr/>
          <p:nvPr/>
        </p:nvSpPr>
        <p:spPr>
          <a:xfrm>
            <a:off x="3782292" y="2060103"/>
            <a:ext cx="2751646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Huawei Sans" panose="020C0503030203020204" pitchFamily="34" charset="0"/>
              </a:rPr>
              <a:t>Выберите любое значение.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782292" y="2060103"/>
            <a:ext cx="2631208" cy="3693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17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620614" y="2532269"/>
            <a:ext cx="4156848" cy="12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1860876" y="2601183"/>
            <a:ext cx="3760606" cy="139745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914034" fontAlgn="ctr">
              <a:spcBef>
                <a:spcPts val="792"/>
              </a:spcBef>
              <a:buSzPct val="50000"/>
            </a:pPr>
            <a:r>
              <a:rPr lang="ru-RU" sz="1400" b="1" dirty="0" err="1">
                <a:latin typeface="Huawei Sans" panose="020C0503030203020204" pitchFamily="34" charset="0"/>
              </a:rPr>
              <a:t>exclude</a:t>
            </a:r>
            <a:r>
              <a:rPr lang="ru-RU" sz="1400" dirty="0">
                <a:latin typeface="Huawei Sans" panose="020C0503030203020204" pitchFamily="34" charset="0"/>
              </a:rPr>
              <a:t>: фильтрация информации, которую не нужно отображать.</a:t>
            </a:r>
          </a:p>
          <a:p>
            <a:pPr defTabSz="914034" fontAlgn="ctr">
              <a:spcBef>
                <a:spcPts val="792"/>
              </a:spcBef>
              <a:buSzPct val="50000"/>
            </a:pPr>
            <a:r>
              <a:rPr lang="ru-RU" sz="1400" b="1" dirty="0" err="1">
                <a:latin typeface="Huawei Sans" panose="020C0503030203020204" pitchFamily="34" charset="0"/>
              </a:rPr>
              <a:t>Include</a:t>
            </a:r>
            <a:r>
              <a:rPr lang="ru-RU" sz="1400" dirty="0">
                <a:latin typeface="Huawei Sans" panose="020C0503030203020204" pitchFamily="34" charset="0"/>
              </a:rPr>
              <a:t>: сохранение столбцов для отображения.</a:t>
            </a:r>
          </a:p>
          <a:p>
            <a:pPr defTabSz="914034" fontAlgn="ctr">
              <a:spcBef>
                <a:spcPts val="792"/>
              </a:spcBef>
              <a:buSzPct val="50000"/>
            </a:pPr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27" name="左箭头 26"/>
          <p:cNvSpPr/>
          <p:nvPr/>
        </p:nvSpPr>
        <p:spPr bwMode="auto">
          <a:xfrm rot="16200000">
            <a:off x="7478272" y="1750013"/>
            <a:ext cx="32715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6445" y="1978842"/>
            <a:ext cx="214099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Huawei Sans" panose="020C0503030203020204" pitchFamily="34" charset="0"/>
              </a:rPr>
              <a:t>Столбцы доступные</a:t>
            </a:r>
          </a:p>
          <a:p>
            <a:pPr fontAlgn="ctr"/>
            <a:r>
              <a:rPr lang="ru-RU" sz="1400" b="1" dirty="0">
                <a:latin typeface="Huawei Sans" panose="020C0503030203020204" pitchFamily="34" charset="0"/>
              </a:rPr>
              <a:t>для фильтрации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6533938" y="2039320"/>
            <a:ext cx="2043061" cy="3984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30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5611" y="2532269"/>
            <a:ext cx="4156848" cy="12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6815585" y="2811063"/>
            <a:ext cx="3597377" cy="52925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914034" fontAlgn="ctr">
              <a:spcBef>
                <a:spcPts val="792"/>
              </a:spcBef>
              <a:buSzPct val="50000"/>
            </a:pPr>
            <a:r>
              <a:rPr lang="ru-RU" sz="1400">
                <a:latin typeface="Huawei Sans" panose="020C0503030203020204" pitchFamily="34" charset="0"/>
              </a:rPr>
              <a:t>При необходимости использования нескольких столбцов разделите их запятыми (,).</a:t>
            </a:r>
          </a:p>
        </p:txBody>
      </p:sp>
      <p:pic>
        <p:nvPicPr>
          <p:cNvPr id="1026" name="Picture 2" descr="C:\Users\mWX408409\AppData\Roaming\eSpace_Desktop\UserData\mwx408409\imagefiles\B155AA89-FBBC-403A-A9C6-8832C0FA11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99" y="1551843"/>
            <a:ext cx="3537790" cy="8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149971" y="3895599"/>
            <a:ext cx="5525640" cy="1978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sz="1200" dirty="0" err="1"/>
              <a:t>admin</a:t>
            </a:r>
            <a:r>
              <a:rPr lang="ru-RU" sz="1200" dirty="0"/>
              <a:t>:/&gt;</a:t>
            </a:r>
            <a:r>
              <a:rPr lang="ru-RU" sz="1200" dirty="0" err="1"/>
              <a:t>show</a:t>
            </a:r>
            <a:r>
              <a:rPr lang="ru-RU" sz="1200" dirty="0"/>
              <a:t> </a:t>
            </a:r>
            <a:r>
              <a:rPr lang="ru-RU" sz="1200" dirty="0" err="1"/>
              <a:t>bbu</a:t>
            </a:r>
            <a:r>
              <a:rPr lang="ru-RU" sz="1200" dirty="0"/>
              <a:t> </a:t>
            </a:r>
            <a:r>
              <a:rPr lang="ru-RU" sz="1200" dirty="0" err="1"/>
              <a:t>general|filterColumn</a:t>
            </a:r>
            <a:r>
              <a:rPr lang="ru-RU" sz="1200" dirty="0"/>
              <a:t> </a:t>
            </a:r>
            <a:r>
              <a:rPr lang="ru-RU" sz="1200" dirty="0" err="1"/>
              <a:t>exclude</a:t>
            </a:r>
            <a:r>
              <a:rPr lang="ru-RU" sz="1200" dirty="0"/>
              <a:t>//Нажмите </a:t>
            </a:r>
            <a:r>
              <a:rPr lang="ru-RU" sz="1200" b="1" dirty="0" err="1"/>
              <a:t>Tab</a:t>
            </a:r>
            <a:r>
              <a:rPr lang="ru-RU" sz="1200" dirty="0"/>
              <a:t>.</a:t>
            </a:r>
          </a:p>
          <a:p>
            <a:r>
              <a:rPr lang="ru-RU" sz="1200" dirty="0"/>
              <a:t>&lt;</a:t>
            </a:r>
            <a:r>
              <a:rPr lang="ru-RU" sz="1200" dirty="0" err="1"/>
              <a:t>columnList</a:t>
            </a:r>
            <a:r>
              <a:rPr lang="ru-RU" sz="1200" dirty="0"/>
              <a:t>=?&gt;      столбцы при перечислении разделяются запятыми, выберите один или несколько</a:t>
            </a:r>
            <a:r>
              <a:rPr lang="ru-RU" sz="1200" dirty="0" smtClean="0"/>
              <a:t>, пробелы </a:t>
            </a:r>
            <a:r>
              <a:rPr lang="ru-RU" sz="1200" dirty="0"/>
              <a:t>заменяются на \s </a:t>
            </a:r>
            <a:r>
              <a:rPr lang="ru-RU" sz="1200" dirty="0" smtClean="0"/>
              <a:t>в списке </a:t>
            </a:r>
            <a:r>
              <a:rPr lang="ru-RU" sz="1200" dirty="0"/>
              <a:t>параметров.</a:t>
            </a:r>
          </a:p>
          <a:p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Inter</a:t>
            </a:r>
            <a:r>
              <a:rPr lang="ru-RU" sz="1200" dirty="0"/>
              <a:t>\</a:t>
            </a:r>
            <a:r>
              <a:rPr lang="ru-RU" sz="1200" dirty="0" err="1"/>
              <a:t>sID</a:t>
            </a:r>
            <a:r>
              <a:rPr lang="ru-RU" sz="1200" dirty="0"/>
              <a:t>                        </a:t>
            </a:r>
            <a:r>
              <a:rPr lang="ru-RU" sz="1200" dirty="0" err="1"/>
              <a:t>columnList</a:t>
            </a:r>
            <a:r>
              <a:rPr lang="ru-RU" sz="1200" dirty="0"/>
              <a:t>=ID</a:t>
            </a:r>
          </a:p>
          <a:p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Health</a:t>
            </a:r>
            <a:r>
              <a:rPr lang="ru-RU" sz="1200" dirty="0"/>
              <a:t>\</a:t>
            </a:r>
            <a:r>
              <a:rPr lang="ru-RU" sz="1200" dirty="0" err="1"/>
              <a:t>sStatus</a:t>
            </a:r>
            <a:r>
              <a:rPr lang="ru-RU" sz="1200" dirty="0"/>
              <a:t>               </a:t>
            </a:r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Running</a:t>
            </a:r>
            <a:r>
              <a:rPr lang="ru-RU" sz="1200" dirty="0"/>
              <a:t>\</a:t>
            </a:r>
            <a:r>
              <a:rPr lang="ru-RU" sz="1200" dirty="0" err="1"/>
              <a:t>sStatus</a:t>
            </a:r>
            <a:endParaRPr lang="ru-RU" sz="1200" dirty="0"/>
          </a:p>
          <a:p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Current</a:t>
            </a:r>
            <a:r>
              <a:rPr lang="ru-RU" sz="1200" dirty="0"/>
              <a:t>\</a:t>
            </a:r>
            <a:r>
              <a:rPr lang="ru-RU" sz="1200" dirty="0" err="1"/>
              <a:t>sVoltage</a:t>
            </a:r>
            <a:r>
              <a:rPr lang="ru-RU" sz="1200" dirty="0"/>
              <a:t>(V)       </a:t>
            </a:r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Number</a:t>
            </a:r>
            <a:r>
              <a:rPr lang="ru-RU" sz="1200" dirty="0"/>
              <a:t>\</a:t>
            </a:r>
            <a:r>
              <a:rPr lang="ru-RU" sz="1200" dirty="0" err="1"/>
              <a:t>sOf</a:t>
            </a:r>
            <a:r>
              <a:rPr lang="ru-RU" sz="1200" dirty="0"/>
              <a:t>\</a:t>
            </a:r>
            <a:r>
              <a:rPr lang="ru-RU" sz="1200" dirty="0" err="1"/>
              <a:t>sDischarges</a:t>
            </a:r>
            <a:endParaRPr lang="ru-RU" sz="1200" dirty="0"/>
          </a:p>
          <a:p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Firmware</a:t>
            </a:r>
            <a:r>
              <a:rPr lang="ru-RU" sz="1200" dirty="0"/>
              <a:t>\</a:t>
            </a:r>
            <a:r>
              <a:rPr lang="ru-RU" sz="1200" dirty="0" err="1"/>
              <a:t>sVersion</a:t>
            </a:r>
            <a:r>
              <a:rPr lang="ru-RU" sz="1200" dirty="0"/>
              <a:t>         </a:t>
            </a:r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Delivered</a:t>
            </a:r>
            <a:r>
              <a:rPr lang="ru-RU" sz="1200" dirty="0"/>
              <a:t>\</a:t>
            </a:r>
            <a:r>
              <a:rPr lang="ru-RU" sz="1200" dirty="0" err="1"/>
              <a:t>sOn</a:t>
            </a:r>
            <a:endParaRPr lang="ru-RU" sz="1200" dirty="0"/>
          </a:p>
          <a:p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Owning</a:t>
            </a:r>
            <a:r>
              <a:rPr lang="ru-RU" sz="1200" dirty="0"/>
              <a:t>\</a:t>
            </a:r>
            <a:r>
              <a:rPr lang="ru-RU" sz="1200" dirty="0" err="1"/>
              <a:t>sController</a:t>
            </a:r>
            <a:r>
              <a:rPr lang="ru-RU" sz="1200" dirty="0"/>
              <a:t>        </a:t>
            </a:r>
            <a:r>
              <a:rPr lang="ru-RU" sz="1200" dirty="0" err="1"/>
              <a:t>columnList</a:t>
            </a:r>
            <a:r>
              <a:rPr lang="ru-RU" sz="1200" dirty="0"/>
              <a:t>=</a:t>
            </a:r>
            <a:r>
              <a:rPr lang="ru-RU" sz="1200" dirty="0" err="1"/>
              <a:t>Electronic</a:t>
            </a:r>
            <a:r>
              <a:rPr lang="ru-RU" sz="1200" dirty="0"/>
              <a:t>\</a:t>
            </a:r>
            <a:r>
              <a:rPr lang="ru-RU" sz="1200" dirty="0" err="1"/>
              <a:t>sLabel</a:t>
            </a:r>
            <a:endParaRPr lang="ru-RU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999953" y="3882593"/>
            <a:ext cx="3816499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/>
              <a:t>admin:/&gt;show bbu general |filterColumn include columnList=Inter\sID,ID</a:t>
            </a:r>
          </a:p>
          <a:p>
            <a:endParaRPr lang="en-US" altLang="zh-CN" sz="1200" dirty="0"/>
          </a:p>
          <a:p>
            <a:r>
              <a:rPr lang="ru-RU" sz="1200"/>
              <a:t>  Inter ID  ID</a:t>
            </a:r>
          </a:p>
          <a:p>
            <a:r>
              <a:rPr lang="ru-RU" sz="1200"/>
              <a:t>  --------  ------</a:t>
            </a:r>
          </a:p>
          <a:p>
            <a:r>
              <a:rPr lang="ru-RU" sz="1200"/>
              <a:t>  0.0A.0    CTE0.0</a:t>
            </a:r>
          </a:p>
          <a:p>
            <a:r>
              <a:rPr lang="ru-RU" sz="1200"/>
              <a:t>  0.0A.1    CTE0.1</a:t>
            </a:r>
          </a:p>
        </p:txBody>
      </p:sp>
    </p:spTree>
    <p:extLst>
      <p:ext uri="{BB962C8B-B14F-4D97-AF65-F5344CB8AC3E}">
        <p14:creationId xmlns:p14="http://schemas.microsoft.com/office/powerpoint/2010/main" val="37777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60961" y="3002609"/>
            <a:ext cx="4175191" cy="356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sz="3000" dirty="0">
                <a:latin typeface="Huawei Sans" panose="020C0503030203020204" pitchFamily="34" charset="0"/>
              </a:rPr>
              <a:t>Команда CLI для фильтрации по строкам — </a:t>
            </a:r>
            <a:r>
              <a:rPr lang="ru-RU" sz="3000" dirty="0" err="1">
                <a:latin typeface="Huawei Sans" panose="020C0503030203020204" pitchFamily="34" charset="0"/>
              </a:rPr>
              <a:t>filterRow</a:t>
            </a:r>
            <a:endParaRPr lang="ru-RU" sz="3000" dirty="0">
              <a:latin typeface="Huawei Sans" panose="020C0503030203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728" y="1233488"/>
            <a:ext cx="10663362" cy="6771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endParaRPr lang="en-US" altLang="zh-CN" b="1" dirty="0" smtClean="0">
              <a:solidFill>
                <a:srgbClr val="333333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r>
              <a:rPr lang="ru-RU" sz="2000" b="1">
                <a:latin typeface="Huawei Sans" panose="020C0503030203020204" pitchFamily="34" charset="0"/>
              </a:rPr>
              <a:t>show xxx|filterRow column=? </a:t>
            </a:r>
            <a:r>
              <a:rPr lang="ru-RU" sz="2000">
                <a:latin typeface="Huawei Sans" panose="020C0503030203020204" pitchFamily="34" charset="0"/>
              </a:rPr>
              <a:t> </a:t>
            </a:r>
            <a:r>
              <a:rPr lang="ru-RU" sz="2000" b="1">
                <a:latin typeface="Huawei Sans" panose="020C0503030203020204" pitchFamily="34" charset="0"/>
              </a:rPr>
              <a:t>predict=? </a:t>
            </a:r>
            <a:r>
              <a:rPr lang="ru-RU" sz="2000">
                <a:latin typeface="Huawei Sans" panose="020C0503030203020204" pitchFamily="34" charset="0"/>
              </a:rPr>
              <a:t> </a:t>
            </a:r>
            <a:r>
              <a:rPr lang="ru-RU" sz="2000" b="1">
                <a:latin typeface="Huawei Sans" panose="020C0503030203020204" pitchFamily="34" charset="0"/>
              </a:rPr>
              <a:t>[ predict2=? </a:t>
            </a:r>
            <a:r>
              <a:rPr lang="ru-RU" sz="2000">
                <a:latin typeface="Huawei Sans" panose="020C0503030203020204" pitchFamily="34" charset="0"/>
              </a:rPr>
              <a:t> </a:t>
            </a:r>
            <a:r>
              <a:rPr lang="ru-RU" sz="2000" b="1">
                <a:latin typeface="Huawei Sans" panose="020C0503030203020204" pitchFamily="34" charset="0"/>
              </a:rPr>
              <a:t>] value=? </a:t>
            </a:r>
            <a:r>
              <a:rPr lang="ru-RU" sz="2000">
                <a:latin typeface="Huawei Sans" panose="020C0503030203020204" pitchFamily="34" charset="0"/>
              </a:rPr>
              <a:t> </a:t>
            </a:r>
            <a:r>
              <a:rPr lang="ru-RU" sz="2000" b="1">
                <a:latin typeface="Huawei Sans" panose="020C0503030203020204" pitchFamily="34" charset="0"/>
              </a:rPr>
              <a:t>[ logicOp=? </a:t>
            </a:r>
            <a:r>
              <a:rPr lang="ru-RU" sz="2000">
                <a:latin typeface="Huawei Sans" panose="020C0503030203020204" pitchFamily="34" charset="0"/>
              </a:rPr>
              <a:t> </a:t>
            </a:r>
            <a:r>
              <a:rPr lang="ru-RU" sz="2000" b="1">
                <a:latin typeface="Huawei Sans" panose="020C0503030203020204" pitchFamily="34" charset="0"/>
              </a:rPr>
              <a:t>]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189544" y="1914689"/>
            <a:ext cx="116635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左箭头 6"/>
          <p:cNvSpPr/>
          <p:nvPr/>
        </p:nvSpPr>
        <p:spPr bwMode="auto">
          <a:xfrm rot="16200000">
            <a:off x="3754223" y="2045126"/>
            <a:ext cx="24579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0285" y="2117950"/>
            <a:ext cx="1924237" cy="92333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400" b="1">
                <a:latin typeface="Huawei Sans" panose="020C0503030203020204" pitchFamily="34" charset="0"/>
              </a:rPr>
              <a:t>Столбцы для фильтрации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303331" y="2355216"/>
            <a:ext cx="1803400" cy="4776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34144" y="1905369"/>
            <a:ext cx="116635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左箭头 10"/>
          <p:cNvSpPr/>
          <p:nvPr/>
        </p:nvSpPr>
        <p:spPr bwMode="auto">
          <a:xfrm rot="16200000">
            <a:off x="4936615" y="2039211"/>
            <a:ext cx="24579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4419" y="2239834"/>
            <a:ext cx="1638192" cy="92333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400" b="1" dirty="0">
                <a:latin typeface="Huawei Sans" panose="020C0503030203020204" pitchFamily="34" charset="0"/>
              </a:rPr>
              <a:t>Условие фильтрации 1</a:t>
            </a:r>
          </a:p>
          <a:p>
            <a:pPr algn="ctr" fontAlgn="ctr"/>
            <a:endParaRPr lang="en-US" altLang="zh-CN" sz="1400" b="1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26221" y="2367307"/>
            <a:ext cx="1400628" cy="4776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14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5519" y="3013638"/>
            <a:ext cx="3165553" cy="323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/>
        </p:nvCxnSpPr>
        <p:spPr>
          <a:xfrm>
            <a:off x="5887272" y="1915042"/>
            <a:ext cx="116635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左箭头 19"/>
          <p:cNvSpPr/>
          <p:nvPr/>
        </p:nvSpPr>
        <p:spPr bwMode="auto">
          <a:xfrm rot="16200000">
            <a:off x="6389743" y="2048884"/>
            <a:ext cx="24579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772080" y="2376980"/>
            <a:ext cx="1468419" cy="4776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94640" y="2249507"/>
            <a:ext cx="1596052" cy="92333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400" b="1" dirty="0">
                <a:latin typeface="Huawei Sans" panose="020C0503030203020204" pitchFamily="34" charset="0"/>
              </a:rPr>
              <a:t>Условие фильтрации 2</a:t>
            </a:r>
          </a:p>
          <a:p>
            <a:pPr algn="ctr" fontAlgn="ctr"/>
            <a:endParaRPr lang="en-US" altLang="zh-CN" sz="1400" b="1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336346" y="1944542"/>
            <a:ext cx="96393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左箭头 25"/>
          <p:cNvSpPr/>
          <p:nvPr/>
        </p:nvSpPr>
        <p:spPr bwMode="auto">
          <a:xfrm rot="16200000">
            <a:off x="7737605" y="2078384"/>
            <a:ext cx="24579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396030" y="2376980"/>
            <a:ext cx="1152049" cy="4776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14968" y="2392316"/>
            <a:ext cx="1095291" cy="47766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400" b="1" dirty="0">
                <a:latin typeface="Huawei Sans" panose="020C0503030203020204" pitchFamily="34" charset="0"/>
              </a:rPr>
              <a:t>Значение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510259" y="1946300"/>
            <a:ext cx="1282991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左箭头 29"/>
          <p:cNvSpPr/>
          <p:nvPr/>
        </p:nvSpPr>
        <p:spPr bwMode="auto">
          <a:xfrm rot="16200000">
            <a:off x="8924456" y="2078384"/>
            <a:ext cx="245797" cy="20880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8AB9B9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661642" y="2376980"/>
            <a:ext cx="2007528" cy="4776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22126" y="2300240"/>
            <a:ext cx="2262158" cy="6463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400" dirty="0">
                <a:latin typeface="Huawei Sans" panose="020C0503030203020204" pitchFamily="34" charset="0"/>
              </a:rPr>
              <a:t>Логическая связь между столбцами</a:t>
            </a:r>
          </a:p>
        </p:txBody>
      </p:sp>
      <p:sp>
        <p:nvSpPr>
          <p:cNvPr id="36" name="矩形 35"/>
          <p:cNvSpPr/>
          <p:nvPr/>
        </p:nvSpPr>
        <p:spPr>
          <a:xfrm>
            <a:off x="7940541" y="3147771"/>
            <a:ext cx="2595776" cy="14411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b="1" dirty="0" err="1">
                <a:latin typeface="Huawei Sans" panose="020C0503030203020204" pitchFamily="34" charset="0"/>
              </a:rPr>
              <a:t>logicOp</a:t>
            </a:r>
            <a:r>
              <a:rPr lang="ru-RU" b="1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and</a:t>
            </a:r>
            <a:r>
              <a:rPr lang="ru-RU" sz="1400" dirty="0">
                <a:latin typeface="Huawei Sans" panose="020C0503030203020204" pitchFamily="34" charset="0"/>
              </a:rPr>
              <a:t>: отображение нескольких столбцов, соответствующих условию.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or</a:t>
            </a:r>
            <a:r>
              <a:rPr lang="ru-RU" sz="1400" dirty="0">
                <a:latin typeface="Huawei Sans" panose="020C0503030203020204" pitchFamily="34" charset="0"/>
              </a:rPr>
              <a:t>: отображение любого столбца, соответствующего условию.</a:t>
            </a:r>
          </a:p>
        </p:txBody>
      </p:sp>
      <p:sp>
        <p:nvSpPr>
          <p:cNvPr id="37" name="矩形 36"/>
          <p:cNvSpPr/>
          <p:nvPr/>
        </p:nvSpPr>
        <p:spPr>
          <a:xfrm>
            <a:off x="3854483" y="3406307"/>
            <a:ext cx="3806647" cy="27401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not</a:t>
            </a:r>
            <a:r>
              <a:rPr lang="ru-RU" sz="1400" dirty="0">
                <a:latin typeface="Huawei Sans" panose="020C0503030203020204" pitchFamily="34" charset="0"/>
              </a:rPr>
              <a:t>: логической связи нет.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equal_to</a:t>
            </a:r>
            <a:r>
              <a:rPr lang="ru-RU" sz="1400" dirty="0">
                <a:latin typeface="Huawei Sans" panose="020C0503030203020204" pitchFamily="34" charset="0"/>
              </a:rPr>
              <a:t>: значение равно значению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greater_than</a:t>
            </a:r>
            <a:r>
              <a:rPr lang="ru-RU" sz="1400" dirty="0">
                <a:latin typeface="Huawei Sans" panose="020C0503030203020204" pitchFamily="34" charset="0"/>
              </a:rPr>
              <a:t>: значение больше значения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greater_equal</a:t>
            </a:r>
            <a:r>
              <a:rPr lang="ru-RU" sz="1400" dirty="0">
                <a:latin typeface="Huawei Sans" panose="020C0503030203020204" pitchFamily="34" charset="0"/>
              </a:rPr>
              <a:t>: значение больше или равно значению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less_than</a:t>
            </a:r>
            <a:r>
              <a:rPr lang="ru-RU" sz="1400" dirty="0">
                <a:latin typeface="Huawei Sans" panose="020C0503030203020204" pitchFamily="34" charset="0"/>
              </a:rPr>
              <a:t>: значение меньше значения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less_equal</a:t>
            </a:r>
            <a:r>
              <a:rPr lang="ru-RU" sz="1400" dirty="0">
                <a:latin typeface="Huawei Sans" panose="020C0503030203020204" pitchFamily="34" charset="0"/>
              </a:rPr>
              <a:t>: значение меньше или равно значению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 err="1">
                <a:latin typeface="Huawei Sans" panose="020C0503030203020204" pitchFamily="34" charset="0"/>
              </a:rPr>
              <a:t>match</a:t>
            </a:r>
            <a:r>
              <a:rPr lang="ru-RU" sz="1400" dirty="0">
                <a:latin typeface="Huawei Sans" panose="020C0503030203020204" pitchFamily="34" charset="0"/>
              </a:rPr>
              <a:t>: регулярное выражение соответствует значению </a:t>
            </a:r>
            <a:r>
              <a:rPr lang="ru-RU" sz="1400" dirty="0" err="1">
                <a:latin typeface="Huawei Sans" panose="020C0503030203020204" pitchFamily="34" charset="0"/>
              </a:rPr>
              <a:t>value</a:t>
            </a:r>
            <a:r>
              <a:rPr lang="ru-RU" sz="1400" dirty="0">
                <a:latin typeface="Huawei Sans" panose="020C0503030203020204" pitchFamily="34" charset="0"/>
              </a:rPr>
              <a:t>=?</a:t>
            </a:r>
          </a:p>
        </p:txBody>
      </p:sp>
      <p:sp>
        <p:nvSpPr>
          <p:cNvPr id="39" name="矩形 38"/>
          <p:cNvSpPr/>
          <p:nvPr/>
        </p:nvSpPr>
        <p:spPr>
          <a:xfrm>
            <a:off x="3845396" y="3128246"/>
            <a:ext cx="1293944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b="1">
                <a:latin typeface="Huawei Sans" panose="020C0503030203020204" pitchFamily="34" charset="0"/>
              </a:rPr>
              <a:t>predict=? </a:t>
            </a:r>
          </a:p>
        </p:txBody>
      </p:sp>
    </p:spTree>
    <p:extLst>
      <p:ext uri="{BB962C8B-B14F-4D97-AF65-F5344CB8AC3E}">
        <p14:creationId xmlns:p14="http://schemas.microsoft.com/office/powerpoint/2010/main" val="41457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Функция подсказки об ошибке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54421" y="1350468"/>
            <a:ext cx="9946659" cy="3410104"/>
            <a:chOff x="654410" y="2072900"/>
            <a:chExt cx="9946659" cy="3410104"/>
          </a:xfrm>
        </p:grpSpPr>
        <p:pic>
          <p:nvPicPr>
            <p:cNvPr id="4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2735" y="2148399"/>
              <a:ext cx="6282437" cy="74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五边形 4"/>
            <p:cNvSpPr/>
            <p:nvPr/>
          </p:nvSpPr>
          <p:spPr bwMode="auto">
            <a:xfrm>
              <a:off x="3105639" y="2216590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3333244" y="2276645"/>
              <a:ext cx="115969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solidFill>
                    <a:srgbClr val="080808"/>
                  </a:solidFill>
                  <a:latin typeface="Huawei Sans" panose="020C0503030203020204" pitchFamily="34" charset="0"/>
                </a:rPr>
                <a:t>Цель</a:t>
              </a:r>
            </a:p>
          </p:txBody>
        </p:sp>
        <p:cxnSp>
          <p:nvCxnSpPr>
            <p:cNvPr id="7" name="AutoShape 12"/>
            <p:cNvCxnSpPr>
              <a:cxnSpLocks noChangeShapeType="1"/>
              <a:endCxn id="5" idx="1"/>
            </p:cNvCxnSpPr>
            <p:nvPr/>
          </p:nvCxnSpPr>
          <p:spPr bwMode="gray">
            <a:xfrm flipV="1">
              <a:off x="2100534" y="2478430"/>
              <a:ext cx="1005105" cy="689394"/>
            </a:xfrm>
            <a:prstGeom prst="bentConnector3">
              <a:avLst>
                <a:gd name="adj1" fmla="val -5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" name="AutoShape 13"/>
            <p:cNvCxnSpPr>
              <a:cxnSpLocks noChangeShapeType="1"/>
              <a:endCxn id="23" idx="1"/>
            </p:cNvCxnSpPr>
            <p:nvPr/>
          </p:nvCxnSpPr>
          <p:spPr bwMode="gray">
            <a:xfrm>
              <a:off x="2100534" y="4020299"/>
              <a:ext cx="1011342" cy="801215"/>
            </a:xfrm>
            <a:prstGeom prst="bentConnector3">
              <a:avLst>
                <a:gd name="adj1" fmla="val -1486"/>
              </a:avLst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cxn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654410" y="2875438"/>
              <a:ext cx="1574987" cy="1635312"/>
              <a:chOff x="478" y="1689"/>
              <a:chExt cx="1210" cy="1278"/>
            </a:xfrm>
          </p:grpSpPr>
          <p:pic>
            <p:nvPicPr>
              <p:cNvPr id="10" name="Picture 48" descr="light_shadow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78000" contrast="-7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3" y="2691"/>
                <a:ext cx="99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9" descr="circuler_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" y="1689"/>
                <a:ext cx="1210" cy="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50"/>
              <p:cNvSpPr>
                <a:spLocks noChangeArrowheads="1"/>
              </p:cNvSpPr>
              <p:nvPr/>
            </p:nvSpPr>
            <p:spPr bwMode="gray">
              <a:xfrm>
                <a:off x="478" y="1689"/>
                <a:ext cx="1202" cy="1182"/>
              </a:xfrm>
              <a:prstGeom prst="ellipse">
                <a:avLst/>
              </a:prstGeom>
              <a:gradFill rotWithShape="1">
                <a:gsLst>
                  <a:gs pos="0">
                    <a:srgbClr val="004B66">
                      <a:alpha val="89999"/>
                    </a:srgbClr>
                  </a:gs>
                  <a:gs pos="50000">
                    <a:srgbClr val="6AC1FC">
                      <a:alpha val="55000"/>
                    </a:srgbClr>
                  </a:gs>
                  <a:gs pos="100000">
                    <a:srgbClr val="004B66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fontAlgn="ctr">
                  <a:defRPr/>
                </a:pPr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" name="Freeform 51"/>
              <p:cNvSpPr>
                <a:spLocks/>
              </p:cNvSpPr>
              <p:nvPr/>
            </p:nvSpPr>
            <p:spPr bwMode="gray">
              <a:xfrm>
                <a:off x="602" y="1713"/>
                <a:ext cx="945" cy="409"/>
              </a:xfrm>
              <a:custGeom>
                <a:avLst/>
                <a:gdLst>
                  <a:gd name="T0" fmla="*/ 931 w 1321"/>
                  <a:gd name="T1" fmla="*/ 230 h 712"/>
                  <a:gd name="T2" fmla="*/ 942 w 1321"/>
                  <a:gd name="T3" fmla="*/ 254 h 712"/>
                  <a:gd name="T4" fmla="*/ 945 w 1321"/>
                  <a:gd name="T5" fmla="*/ 276 h 712"/>
                  <a:gd name="T6" fmla="*/ 941 w 1321"/>
                  <a:gd name="T7" fmla="*/ 296 h 712"/>
                  <a:gd name="T8" fmla="*/ 929 w 1321"/>
                  <a:gd name="T9" fmla="*/ 316 h 712"/>
                  <a:gd name="T10" fmla="*/ 910 w 1321"/>
                  <a:gd name="T11" fmla="*/ 333 h 712"/>
                  <a:gd name="T12" fmla="*/ 886 w 1321"/>
                  <a:gd name="T13" fmla="*/ 347 h 712"/>
                  <a:gd name="T14" fmla="*/ 856 w 1321"/>
                  <a:gd name="T15" fmla="*/ 361 h 712"/>
                  <a:gd name="T16" fmla="*/ 821 w 1321"/>
                  <a:gd name="T17" fmla="*/ 373 h 712"/>
                  <a:gd name="T18" fmla="*/ 781 w 1321"/>
                  <a:gd name="T19" fmla="*/ 383 h 712"/>
                  <a:gd name="T20" fmla="*/ 738 w 1321"/>
                  <a:gd name="T21" fmla="*/ 392 h 712"/>
                  <a:gd name="T22" fmla="*/ 692 w 1321"/>
                  <a:gd name="T23" fmla="*/ 399 h 712"/>
                  <a:gd name="T24" fmla="*/ 641 w 1321"/>
                  <a:gd name="T25" fmla="*/ 404 h 712"/>
                  <a:gd name="T26" fmla="*/ 589 w 1321"/>
                  <a:gd name="T27" fmla="*/ 408 h 712"/>
                  <a:gd name="T28" fmla="*/ 569 w 1321"/>
                  <a:gd name="T29" fmla="*/ 409 h 712"/>
                  <a:gd name="T30" fmla="*/ 341 w 1321"/>
                  <a:gd name="T31" fmla="*/ 409 h 712"/>
                  <a:gd name="T32" fmla="*/ 338 w 1321"/>
                  <a:gd name="T33" fmla="*/ 409 h 712"/>
                  <a:gd name="T34" fmla="*/ 293 w 1321"/>
                  <a:gd name="T35" fmla="*/ 407 h 712"/>
                  <a:gd name="T36" fmla="*/ 249 w 1321"/>
                  <a:gd name="T37" fmla="*/ 404 h 712"/>
                  <a:gd name="T38" fmla="*/ 207 w 1321"/>
                  <a:gd name="T39" fmla="*/ 400 h 712"/>
                  <a:gd name="T40" fmla="*/ 168 w 1321"/>
                  <a:gd name="T41" fmla="*/ 396 h 712"/>
                  <a:gd name="T42" fmla="*/ 133 w 1321"/>
                  <a:gd name="T43" fmla="*/ 389 h 712"/>
                  <a:gd name="T44" fmla="*/ 101 w 1321"/>
                  <a:gd name="T45" fmla="*/ 381 h 712"/>
                  <a:gd name="T46" fmla="*/ 73 w 1321"/>
                  <a:gd name="T47" fmla="*/ 372 h 712"/>
                  <a:gd name="T48" fmla="*/ 48 w 1321"/>
                  <a:gd name="T49" fmla="*/ 362 h 712"/>
                  <a:gd name="T50" fmla="*/ 28 w 1321"/>
                  <a:gd name="T51" fmla="*/ 349 h 712"/>
                  <a:gd name="T52" fmla="*/ 13 w 1321"/>
                  <a:gd name="T53" fmla="*/ 335 h 712"/>
                  <a:gd name="T54" fmla="*/ 4 w 1321"/>
                  <a:gd name="T55" fmla="*/ 318 h 712"/>
                  <a:gd name="T56" fmla="*/ 0 w 1321"/>
                  <a:gd name="T57" fmla="*/ 301 h 712"/>
                  <a:gd name="T58" fmla="*/ 0 w 1321"/>
                  <a:gd name="T59" fmla="*/ 299 h 712"/>
                  <a:gd name="T60" fmla="*/ 3 w 1321"/>
                  <a:gd name="T61" fmla="*/ 280 h 712"/>
                  <a:gd name="T62" fmla="*/ 11 w 1321"/>
                  <a:gd name="T63" fmla="*/ 256 h 712"/>
                  <a:gd name="T64" fmla="*/ 36 w 1321"/>
                  <a:gd name="T65" fmla="*/ 213 h 712"/>
                  <a:gd name="T66" fmla="*/ 67 w 1321"/>
                  <a:gd name="T67" fmla="*/ 172 h 712"/>
                  <a:gd name="T68" fmla="*/ 105 w 1321"/>
                  <a:gd name="T69" fmla="*/ 135 h 712"/>
                  <a:gd name="T70" fmla="*/ 146 w 1321"/>
                  <a:gd name="T71" fmla="*/ 101 h 712"/>
                  <a:gd name="T72" fmla="*/ 193 w 1321"/>
                  <a:gd name="T73" fmla="*/ 72 h 712"/>
                  <a:gd name="T74" fmla="*/ 244 w 1321"/>
                  <a:gd name="T75" fmla="*/ 47 h 712"/>
                  <a:gd name="T76" fmla="*/ 297 w 1321"/>
                  <a:gd name="T77" fmla="*/ 27 h 712"/>
                  <a:gd name="T78" fmla="*/ 356 w 1321"/>
                  <a:gd name="T79" fmla="*/ 12 h 712"/>
                  <a:gd name="T80" fmla="*/ 416 w 1321"/>
                  <a:gd name="T81" fmla="*/ 3 h 712"/>
                  <a:gd name="T82" fmla="*/ 477 w 1321"/>
                  <a:gd name="T83" fmla="*/ 0 h 712"/>
                  <a:gd name="T84" fmla="*/ 477 w 1321"/>
                  <a:gd name="T85" fmla="*/ 0 h 712"/>
                  <a:gd name="T86" fmla="*/ 543 w 1321"/>
                  <a:gd name="T87" fmla="*/ 3 h 712"/>
                  <a:gd name="T88" fmla="*/ 606 w 1321"/>
                  <a:gd name="T89" fmla="*/ 13 h 712"/>
                  <a:gd name="T90" fmla="*/ 667 w 1321"/>
                  <a:gd name="T91" fmla="*/ 30 h 712"/>
                  <a:gd name="T92" fmla="*/ 723 w 1321"/>
                  <a:gd name="T93" fmla="*/ 52 h 712"/>
                  <a:gd name="T94" fmla="*/ 774 w 1321"/>
                  <a:gd name="T95" fmla="*/ 79 h 712"/>
                  <a:gd name="T96" fmla="*/ 822 w 1321"/>
                  <a:gd name="T97" fmla="*/ 111 h 712"/>
                  <a:gd name="T98" fmla="*/ 864 w 1321"/>
                  <a:gd name="T99" fmla="*/ 147 h 712"/>
                  <a:gd name="T100" fmla="*/ 900 w 1321"/>
                  <a:gd name="T101" fmla="*/ 187 h 712"/>
                  <a:gd name="T102" fmla="*/ 931 w 1321"/>
                  <a:gd name="T103" fmla="*/ 230 h 712"/>
                  <a:gd name="T104" fmla="*/ 931 w 1321"/>
                  <a:gd name="T105" fmla="*/ 23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712664" y="3202936"/>
              <a:ext cx="15063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b="1" dirty="0">
                  <a:latin typeface="Huawei Sans" panose="020C0503030203020204" pitchFamily="34" charset="0"/>
                </a:rPr>
                <a:t>Функция подсказки об ошибке</a:t>
              </a:r>
            </a:p>
          </p:txBody>
        </p:sp>
        <p:pic>
          <p:nvPicPr>
            <p:cNvPr id="15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76141" y="4507822"/>
              <a:ext cx="6302741" cy="71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713536" y="2072900"/>
              <a:ext cx="5692998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Определение позиции с ошибкой, допущенной при вводе команды, и предоставление справки с указанием правильно заполненного поля.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756032" y="4559674"/>
              <a:ext cx="552674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При вводе команды с несколькими ошибками система покажет только первую ошибку.</a:t>
              </a:r>
            </a:p>
          </p:txBody>
        </p:sp>
        <p:cxnSp>
          <p:nvCxnSpPr>
            <p:cNvPr id="18" name="直接连接符 17"/>
            <p:cNvCxnSpPr>
              <a:stCxn id="12" idx="6"/>
            </p:cNvCxnSpPr>
            <p:nvPr/>
          </p:nvCxnSpPr>
          <p:spPr>
            <a:xfrm flipV="1">
              <a:off x="2218984" y="3619500"/>
              <a:ext cx="943692" cy="12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98328" y="3325836"/>
              <a:ext cx="6302741" cy="75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五边形 19"/>
            <p:cNvSpPr/>
            <p:nvPr/>
          </p:nvSpPr>
          <p:spPr bwMode="auto">
            <a:xfrm>
              <a:off x="3111876" y="3396430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3016003" y="3346970"/>
              <a:ext cx="17400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 smtClean="0">
                  <a:solidFill>
                    <a:srgbClr val="080808"/>
                  </a:solidFill>
                  <a:latin typeface="Huawei Sans" panose="020C0503030203020204" pitchFamily="34" charset="0"/>
                </a:rPr>
                <a:t>Принцип работы</a:t>
              </a:r>
              <a:endParaRPr lang="ru-RU" sz="1600" dirty="0">
                <a:solidFill>
                  <a:srgbClr val="080808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666398" y="3295334"/>
              <a:ext cx="5679908" cy="7536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Если при вводе команды использовался неверный формат, система покажет место, в котором допущена ошибка, с помощью символа ^.</a:t>
              </a:r>
            </a:p>
          </p:txBody>
        </p:sp>
        <p:sp>
          <p:nvSpPr>
            <p:cNvPr id="23" name="五边形 22"/>
            <p:cNvSpPr/>
            <p:nvPr/>
          </p:nvSpPr>
          <p:spPr bwMode="auto">
            <a:xfrm>
              <a:off x="3111876" y="4559674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3055382" y="4636663"/>
              <a:ext cx="1671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dirty="0">
                  <a:solidFill>
                    <a:srgbClr val="080808"/>
                  </a:solidFill>
                  <a:latin typeface="Huawei Sans" panose="020C0503030203020204" pitchFamily="34" charset="0"/>
                </a:rPr>
                <a:t>Примечание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277591" y="4647173"/>
            <a:ext cx="6841009" cy="1354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/>
              <a:t>admin:/&gt;add part</a:t>
            </a:r>
          </a:p>
          <a:p>
            <a:r>
              <a:rPr lang="ru-RU" sz="1600"/>
              <a:t>             ^</a:t>
            </a:r>
          </a:p>
          <a:p>
            <a:r>
              <a:rPr lang="ru-RU" sz="1600"/>
              <a:t>port               port_group</a:t>
            </a:r>
          </a:p>
          <a:p>
            <a:endParaRPr lang="en-US" altLang="zh-CN" sz="1600" dirty="0"/>
          </a:p>
          <a:p>
            <a:r>
              <a:rPr lang="ru-RU" sz="1600"/>
              <a:t>admin:/&gt;add part</a:t>
            </a:r>
          </a:p>
        </p:txBody>
      </p:sp>
    </p:spTree>
    <p:extLst>
      <p:ext uri="{BB962C8B-B14F-4D97-AF65-F5344CB8AC3E}">
        <p14:creationId xmlns:p14="http://schemas.microsoft.com/office/powerpoint/2010/main" val="3773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Краткий обзор управления системой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Инструменты управления системой хранения данных</a:t>
            </a:r>
          </a:p>
          <a:p>
            <a:r>
              <a:rPr lang="ru-RU" b="1">
                <a:latin typeface="Huawei Sans" panose="020C0503030203020204" pitchFamily="34" charset="0"/>
              </a:rPr>
              <a:t>Основные операции управления системой хранения данных</a:t>
            </a:r>
          </a:p>
          <a:p>
            <a:pPr marL="0" indent="0">
              <a:buNone/>
            </a:pPr>
            <a:r>
              <a:rPr lang="ru-RU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27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1165753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Основные операции управления системой хранения данных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19845" y="1490241"/>
            <a:ext cx="6806046" cy="3868693"/>
            <a:chOff x="2499992" y="2064017"/>
            <a:chExt cx="6806046" cy="3868693"/>
          </a:xfrm>
        </p:grpSpPr>
        <p:sp>
          <p:nvSpPr>
            <p:cNvPr id="5" name="Arc 38"/>
            <p:cNvSpPr>
              <a:spLocks/>
            </p:cNvSpPr>
            <p:nvPr/>
          </p:nvSpPr>
          <p:spPr bwMode="auto">
            <a:xfrm rot="8170723">
              <a:off x="5335860" y="4051591"/>
              <a:ext cx="808894" cy="798558"/>
            </a:xfrm>
            <a:custGeom>
              <a:avLst/>
              <a:gdLst>
                <a:gd name="T0" fmla="*/ 21130605 w 20772"/>
                <a:gd name="T1" fmla="*/ 0 h 20677"/>
                <a:gd name="T2" fmla="*/ 70261731 w 20772"/>
                <a:gd name="T3" fmla="*/ 49705662 h 20677"/>
                <a:gd name="T4" fmla="*/ 0 w 20772"/>
                <a:gd name="T5" fmla="*/ 69660012 h 20677"/>
                <a:gd name="T6" fmla="*/ 0 60000 65536"/>
                <a:gd name="T7" fmla="*/ 0 60000 65536"/>
                <a:gd name="T8" fmla="*/ 0 60000 65536"/>
                <a:gd name="T9" fmla="*/ 0 w 20772"/>
                <a:gd name="T10" fmla="*/ 0 h 20677"/>
                <a:gd name="T11" fmla="*/ 20772 w 20772"/>
                <a:gd name="T12" fmla="*/ 20677 h 20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72" h="20677" fill="none" extrusionOk="0">
                  <a:moveTo>
                    <a:pt x="6246" y="0"/>
                  </a:moveTo>
                  <a:cubicBezTo>
                    <a:pt x="13283" y="2126"/>
                    <a:pt x="18756" y="7684"/>
                    <a:pt x="20772" y="14753"/>
                  </a:cubicBezTo>
                </a:path>
                <a:path w="20772" h="20677" stroke="0" extrusionOk="0">
                  <a:moveTo>
                    <a:pt x="6246" y="0"/>
                  </a:moveTo>
                  <a:cubicBezTo>
                    <a:pt x="13283" y="2126"/>
                    <a:pt x="18756" y="7684"/>
                    <a:pt x="20772" y="14753"/>
                  </a:cubicBezTo>
                  <a:lnTo>
                    <a:pt x="0" y="20677"/>
                  </a:lnTo>
                  <a:close/>
                </a:path>
              </a:pathLst>
            </a:custGeom>
            <a:gradFill rotWithShape="1">
              <a:gsLst>
                <a:gs pos="0">
                  <a:srgbClr val="1C93E4"/>
                </a:gs>
                <a:gs pos="100000">
                  <a:srgbClr val="69B8E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4697834" y="2849440"/>
              <a:ext cx="2072724" cy="2059772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4792423" y="2915984"/>
              <a:ext cx="1903717" cy="1891821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57150">
              <a:solidFill>
                <a:srgbClr val="99CCFF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" name="Arc 43"/>
            <p:cNvSpPr>
              <a:spLocks/>
            </p:cNvSpPr>
            <p:nvPr/>
          </p:nvSpPr>
          <p:spPr bwMode="auto">
            <a:xfrm rot="8123206">
              <a:off x="5462823" y="4000312"/>
              <a:ext cx="556978" cy="551385"/>
            </a:xfrm>
            <a:custGeom>
              <a:avLst/>
              <a:gdLst>
                <a:gd name="T0" fmla="*/ 9843537 w 20757"/>
                <a:gd name="T1" fmla="*/ 0 h 20712"/>
                <a:gd name="T2" fmla="*/ 33336916 w 20757"/>
                <a:gd name="T3" fmla="*/ 23590312 h 20712"/>
                <a:gd name="T4" fmla="*/ 0 w 20757"/>
                <a:gd name="T5" fmla="*/ 33154799 h 20712"/>
                <a:gd name="T6" fmla="*/ 0 60000 65536"/>
                <a:gd name="T7" fmla="*/ 0 60000 65536"/>
                <a:gd name="T8" fmla="*/ 0 60000 65536"/>
                <a:gd name="T9" fmla="*/ 0 w 20757"/>
                <a:gd name="T10" fmla="*/ 0 h 20712"/>
                <a:gd name="T11" fmla="*/ 20757 w 20757"/>
                <a:gd name="T12" fmla="*/ 20712 h 20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57" h="20712" fill="none" extrusionOk="0">
                  <a:moveTo>
                    <a:pt x="6129" y="-1"/>
                  </a:moveTo>
                  <a:cubicBezTo>
                    <a:pt x="13201" y="2092"/>
                    <a:pt x="18716" y="7649"/>
                    <a:pt x="20757" y="14736"/>
                  </a:cubicBezTo>
                </a:path>
                <a:path w="20757" h="20712" stroke="0" extrusionOk="0">
                  <a:moveTo>
                    <a:pt x="6129" y="-1"/>
                  </a:moveTo>
                  <a:cubicBezTo>
                    <a:pt x="13201" y="2092"/>
                    <a:pt x="18716" y="7649"/>
                    <a:pt x="20757" y="14736"/>
                  </a:cubicBezTo>
                  <a:lnTo>
                    <a:pt x="0" y="20712"/>
                  </a:lnTo>
                  <a:close/>
                </a:path>
              </a:pathLst>
            </a:custGeom>
            <a:gradFill rotWithShape="1">
              <a:gsLst>
                <a:gs pos="0">
                  <a:srgbClr val="136AA5"/>
                </a:gs>
                <a:gs pos="100000">
                  <a:srgbClr val="69B8E9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flipH="1" flipV="1">
              <a:off x="4711475" y="2198503"/>
              <a:ext cx="2015408" cy="18569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2E41C"/>
                </a:gs>
                <a:gs pos="100000">
                  <a:srgbClr val="CCEC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7200000" flipV="1">
              <a:off x="5536980" y="3406115"/>
              <a:ext cx="2015408" cy="18569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4628FC"/>
                </a:gs>
                <a:gs pos="100000">
                  <a:srgbClr val="CCEC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14400000" flipH="1" flipV="1">
              <a:off x="3921319" y="3406115"/>
              <a:ext cx="2015408" cy="18569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2E41C"/>
                </a:gs>
                <a:gs pos="100000">
                  <a:srgbClr val="CCEC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Arc 38"/>
            <p:cNvSpPr>
              <a:spLocks/>
            </p:cNvSpPr>
            <p:nvPr/>
          </p:nvSpPr>
          <p:spPr bwMode="auto">
            <a:xfrm rot="18900000">
              <a:off x="5330280" y="2924437"/>
              <a:ext cx="808894" cy="798558"/>
            </a:xfrm>
            <a:custGeom>
              <a:avLst/>
              <a:gdLst>
                <a:gd name="T0" fmla="*/ 21130605 w 20772"/>
                <a:gd name="T1" fmla="*/ 0 h 20677"/>
                <a:gd name="T2" fmla="*/ 70261731 w 20772"/>
                <a:gd name="T3" fmla="*/ 49705662 h 20677"/>
                <a:gd name="T4" fmla="*/ 0 w 20772"/>
                <a:gd name="T5" fmla="*/ 69660012 h 20677"/>
                <a:gd name="T6" fmla="*/ 0 60000 65536"/>
                <a:gd name="T7" fmla="*/ 0 60000 65536"/>
                <a:gd name="T8" fmla="*/ 0 60000 65536"/>
                <a:gd name="T9" fmla="*/ 0 w 20772"/>
                <a:gd name="T10" fmla="*/ 0 h 20677"/>
                <a:gd name="T11" fmla="*/ 20772 w 20772"/>
                <a:gd name="T12" fmla="*/ 20677 h 20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72" h="20677" fill="none" extrusionOk="0">
                  <a:moveTo>
                    <a:pt x="6246" y="0"/>
                  </a:moveTo>
                  <a:cubicBezTo>
                    <a:pt x="13283" y="2126"/>
                    <a:pt x="18756" y="7684"/>
                    <a:pt x="20772" y="14753"/>
                  </a:cubicBezTo>
                </a:path>
                <a:path w="20772" h="20677" stroke="0" extrusionOk="0">
                  <a:moveTo>
                    <a:pt x="6246" y="0"/>
                  </a:moveTo>
                  <a:cubicBezTo>
                    <a:pt x="13283" y="2126"/>
                    <a:pt x="18756" y="7684"/>
                    <a:pt x="20772" y="14753"/>
                  </a:cubicBezTo>
                  <a:lnTo>
                    <a:pt x="0" y="20677"/>
                  </a:lnTo>
                  <a:close/>
                </a:path>
              </a:pathLst>
            </a:custGeom>
            <a:gradFill rotWithShape="1">
              <a:gsLst>
                <a:gs pos="0">
                  <a:srgbClr val="1C93E4"/>
                </a:gs>
                <a:gs pos="100000">
                  <a:srgbClr val="69B8E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" name="Arc 39"/>
            <p:cNvSpPr>
              <a:spLocks/>
            </p:cNvSpPr>
            <p:nvPr/>
          </p:nvSpPr>
          <p:spPr bwMode="auto">
            <a:xfrm rot="884024">
              <a:off x="5822420" y="3203298"/>
              <a:ext cx="803579" cy="796445"/>
            </a:xfrm>
            <a:custGeom>
              <a:avLst/>
              <a:gdLst>
                <a:gd name="T0" fmla="*/ 21555207 w 20646"/>
                <a:gd name="T1" fmla="*/ 0 h 20637"/>
                <a:gd name="T2" fmla="*/ 69764607 w 20646"/>
                <a:gd name="T3" fmla="*/ 48073881 h 20637"/>
                <a:gd name="T4" fmla="*/ 0 w 20646"/>
                <a:gd name="T5" fmla="*/ 69426235 h 20637"/>
                <a:gd name="T6" fmla="*/ 0 60000 65536"/>
                <a:gd name="T7" fmla="*/ 0 60000 65536"/>
                <a:gd name="T8" fmla="*/ 0 60000 65536"/>
                <a:gd name="T9" fmla="*/ 0 w 20646"/>
                <a:gd name="T10" fmla="*/ 0 h 20637"/>
                <a:gd name="T11" fmla="*/ 20646 w 20646"/>
                <a:gd name="T12" fmla="*/ 20637 h 206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gradFill rotWithShape="1">
              <a:gsLst>
                <a:gs pos="0">
                  <a:srgbClr val="2648A6"/>
                </a:gs>
                <a:gs pos="100000">
                  <a:srgbClr val="446AD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Arc 40"/>
            <p:cNvSpPr>
              <a:spLocks/>
            </p:cNvSpPr>
            <p:nvPr/>
          </p:nvSpPr>
          <p:spPr bwMode="auto">
            <a:xfrm rot="4500000">
              <a:off x="5839812" y="3760590"/>
              <a:ext cx="798558" cy="814208"/>
            </a:xfrm>
            <a:custGeom>
              <a:avLst/>
              <a:gdLst>
                <a:gd name="T0" fmla="*/ 18102253 w 20690"/>
                <a:gd name="T1" fmla="*/ 0 h 20919"/>
                <a:gd name="T2" fmla="*/ 69616244 w 20690"/>
                <a:gd name="T3" fmla="*/ 49730472 h 20919"/>
                <a:gd name="T4" fmla="*/ 0 w 20690"/>
                <a:gd name="T5" fmla="*/ 70687741 h 20919"/>
                <a:gd name="T6" fmla="*/ 0 60000 65536"/>
                <a:gd name="T7" fmla="*/ 0 60000 65536"/>
                <a:gd name="T8" fmla="*/ 0 60000 65536"/>
                <a:gd name="T9" fmla="*/ 0 w 20690"/>
                <a:gd name="T10" fmla="*/ 0 h 20919"/>
                <a:gd name="T11" fmla="*/ 20690 w 20690"/>
                <a:gd name="T12" fmla="*/ 20919 h 20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gradFill rotWithShape="1">
              <a:gsLst>
                <a:gs pos="0">
                  <a:srgbClr val="3C3C90"/>
                </a:gs>
                <a:gs pos="100000">
                  <a:srgbClr val="3366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" name="Arc 41"/>
            <p:cNvSpPr>
              <a:spLocks/>
            </p:cNvSpPr>
            <p:nvPr/>
          </p:nvSpPr>
          <p:spPr bwMode="auto">
            <a:xfrm rot="20724172" flipH="1">
              <a:off x="4838142" y="3199073"/>
              <a:ext cx="805705" cy="800670"/>
            </a:xfrm>
            <a:custGeom>
              <a:avLst/>
              <a:gdLst>
                <a:gd name="T0" fmla="*/ 20396254 w 20704"/>
                <a:gd name="T1" fmla="*/ 0 h 20739"/>
                <a:gd name="T2" fmla="*/ 69937747 w 20704"/>
                <a:gd name="T3" fmla="*/ 49094948 h 20739"/>
                <a:gd name="T4" fmla="*/ 0 w 20704"/>
                <a:gd name="T5" fmla="*/ 69819717 h 20739"/>
                <a:gd name="T6" fmla="*/ 0 60000 65536"/>
                <a:gd name="T7" fmla="*/ 0 60000 65536"/>
                <a:gd name="T8" fmla="*/ 0 60000 65536"/>
                <a:gd name="T9" fmla="*/ 0 w 20704"/>
                <a:gd name="T10" fmla="*/ 0 h 20739"/>
                <a:gd name="T11" fmla="*/ 20704 w 20704"/>
                <a:gd name="T12" fmla="*/ 20739 h 207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gradFill rotWithShape="1">
              <a:gsLst>
                <a:gs pos="0">
                  <a:srgbClr val="296540"/>
                </a:gs>
                <a:gs pos="100000">
                  <a:srgbClr val="3D998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" name="Arc 42"/>
            <p:cNvSpPr>
              <a:spLocks/>
            </p:cNvSpPr>
            <p:nvPr/>
          </p:nvSpPr>
          <p:spPr bwMode="auto">
            <a:xfrm rot="17100000" flipH="1">
              <a:off x="4848611" y="3761128"/>
              <a:ext cx="794333" cy="811019"/>
            </a:xfrm>
            <a:custGeom>
              <a:avLst/>
              <a:gdLst>
                <a:gd name="T0" fmla="*/ 18960565 w 20584"/>
                <a:gd name="T1" fmla="*/ 0 h 20851"/>
                <a:gd name="T2" fmla="*/ 69236227 w 20584"/>
                <a:gd name="T3" fmla="*/ 48277016 h 20851"/>
                <a:gd name="T4" fmla="*/ 0 w 20584"/>
                <a:gd name="T5" fmla="*/ 70363805 h 20851"/>
                <a:gd name="T6" fmla="*/ 0 60000 65536"/>
                <a:gd name="T7" fmla="*/ 0 60000 65536"/>
                <a:gd name="T8" fmla="*/ 0 60000 65536"/>
                <a:gd name="T9" fmla="*/ 0 w 20584"/>
                <a:gd name="T10" fmla="*/ 0 h 20851"/>
                <a:gd name="T11" fmla="*/ 20584 w 20584"/>
                <a:gd name="T12" fmla="*/ 20851 h 20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gradFill rotWithShape="1">
              <a:gsLst>
                <a:gs pos="0">
                  <a:srgbClr val="57902C"/>
                </a:gs>
                <a:gs pos="100000">
                  <a:srgbClr val="90C94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Arc 43"/>
            <p:cNvSpPr>
              <a:spLocks/>
            </p:cNvSpPr>
            <p:nvPr/>
          </p:nvSpPr>
          <p:spPr bwMode="auto">
            <a:xfrm rot="18900000">
              <a:off x="5457833" y="3223368"/>
              <a:ext cx="556978" cy="551385"/>
            </a:xfrm>
            <a:custGeom>
              <a:avLst/>
              <a:gdLst>
                <a:gd name="T0" fmla="*/ 9843537 w 20757"/>
                <a:gd name="T1" fmla="*/ 0 h 20712"/>
                <a:gd name="T2" fmla="*/ 33336916 w 20757"/>
                <a:gd name="T3" fmla="*/ 23590312 h 20712"/>
                <a:gd name="T4" fmla="*/ 0 w 20757"/>
                <a:gd name="T5" fmla="*/ 33154799 h 20712"/>
                <a:gd name="T6" fmla="*/ 0 60000 65536"/>
                <a:gd name="T7" fmla="*/ 0 60000 65536"/>
                <a:gd name="T8" fmla="*/ 0 60000 65536"/>
                <a:gd name="T9" fmla="*/ 0 w 20757"/>
                <a:gd name="T10" fmla="*/ 0 h 20712"/>
                <a:gd name="T11" fmla="*/ 20757 w 20757"/>
                <a:gd name="T12" fmla="*/ 20712 h 20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57" h="20712" fill="none" extrusionOk="0">
                  <a:moveTo>
                    <a:pt x="6129" y="-1"/>
                  </a:moveTo>
                  <a:cubicBezTo>
                    <a:pt x="13201" y="2092"/>
                    <a:pt x="18716" y="7649"/>
                    <a:pt x="20757" y="14736"/>
                  </a:cubicBezTo>
                </a:path>
                <a:path w="20757" h="20712" stroke="0" extrusionOk="0">
                  <a:moveTo>
                    <a:pt x="6129" y="-1"/>
                  </a:moveTo>
                  <a:cubicBezTo>
                    <a:pt x="13201" y="2092"/>
                    <a:pt x="18716" y="7649"/>
                    <a:pt x="20757" y="14736"/>
                  </a:cubicBezTo>
                  <a:lnTo>
                    <a:pt x="0" y="20712"/>
                  </a:lnTo>
                  <a:close/>
                </a:path>
              </a:pathLst>
            </a:custGeom>
            <a:gradFill rotWithShape="1">
              <a:gsLst>
                <a:gs pos="0">
                  <a:srgbClr val="136AA5"/>
                </a:gs>
                <a:gs pos="100000">
                  <a:srgbClr val="69B8E9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Arc 44"/>
            <p:cNvSpPr>
              <a:spLocks/>
            </p:cNvSpPr>
            <p:nvPr/>
          </p:nvSpPr>
          <p:spPr bwMode="auto">
            <a:xfrm rot="884024">
              <a:off x="5797972" y="3411388"/>
              <a:ext cx="553790" cy="552441"/>
            </a:xfrm>
            <a:custGeom>
              <a:avLst/>
              <a:gdLst>
                <a:gd name="T0" fmla="*/ 9658892 w 20590"/>
                <a:gd name="T1" fmla="*/ 0 h 20754"/>
                <a:gd name="T2" fmla="*/ 33223628 w 20590"/>
                <a:gd name="T3" fmla="*/ 22765598 h 20754"/>
                <a:gd name="T4" fmla="*/ 0 w 20590"/>
                <a:gd name="T5" fmla="*/ 33214558 h 20754"/>
                <a:gd name="T6" fmla="*/ 0 60000 65536"/>
                <a:gd name="T7" fmla="*/ 0 60000 65536"/>
                <a:gd name="T8" fmla="*/ 0 60000 65536"/>
                <a:gd name="T9" fmla="*/ 0 w 20590"/>
                <a:gd name="T10" fmla="*/ 0 h 20754"/>
                <a:gd name="T11" fmla="*/ 20590 w 20590"/>
                <a:gd name="T12" fmla="*/ 20754 h 207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gradFill rotWithShape="1">
              <a:gsLst>
                <a:gs pos="0">
                  <a:srgbClr val="1C357A"/>
                </a:gs>
                <a:gs pos="100000">
                  <a:srgbClr val="446AD4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" name="Arc 45"/>
            <p:cNvSpPr>
              <a:spLocks/>
            </p:cNvSpPr>
            <p:nvPr/>
          </p:nvSpPr>
          <p:spPr bwMode="auto">
            <a:xfrm rot="4500000">
              <a:off x="5807677" y="3799939"/>
              <a:ext cx="551385" cy="560167"/>
            </a:xfrm>
            <a:custGeom>
              <a:avLst/>
              <a:gdLst>
                <a:gd name="T0" fmla="*/ 8947833 w 20718"/>
                <a:gd name="T1" fmla="*/ 0 h 20863"/>
                <a:gd name="T2" fmla="*/ 33145198 w 20718"/>
                <a:gd name="T3" fmla="*/ 23723283 h 20863"/>
                <a:gd name="T4" fmla="*/ 0 w 20718"/>
                <a:gd name="T5" fmla="*/ 33548367 h 20863"/>
                <a:gd name="T6" fmla="*/ 0 60000 65536"/>
                <a:gd name="T7" fmla="*/ 0 60000 65536"/>
                <a:gd name="T8" fmla="*/ 0 60000 65536"/>
                <a:gd name="T9" fmla="*/ 0 w 20718"/>
                <a:gd name="T10" fmla="*/ 0 h 20863"/>
                <a:gd name="T11" fmla="*/ 20718 w 20718"/>
                <a:gd name="T12" fmla="*/ 20863 h 208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gradFill rotWithShape="1">
              <a:gsLst>
                <a:gs pos="0">
                  <a:srgbClr val="2E2E70"/>
                </a:gs>
                <a:gs pos="100000">
                  <a:srgbClr val="336699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" name="Arc 46"/>
            <p:cNvSpPr>
              <a:spLocks/>
            </p:cNvSpPr>
            <p:nvPr/>
          </p:nvSpPr>
          <p:spPr bwMode="auto">
            <a:xfrm rot="20724172" flipH="1">
              <a:off x="5120883" y="3415614"/>
              <a:ext cx="553789" cy="549273"/>
            </a:xfrm>
            <a:custGeom>
              <a:avLst/>
              <a:gdLst>
                <a:gd name="T0" fmla="*/ 10212074 w 20600"/>
                <a:gd name="T1" fmla="*/ 0 h 20650"/>
                <a:gd name="T2" fmla="*/ 33207420 w 20600"/>
                <a:gd name="T3" fmla="*/ 22618981 h 20650"/>
                <a:gd name="T4" fmla="*/ 0 w 20600"/>
                <a:gd name="T5" fmla="*/ 33000010 h 20650"/>
                <a:gd name="T6" fmla="*/ 0 60000 65536"/>
                <a:gd name="T7" fmla="*/ 0 60000 65536"/>
                <a:gd name="T8" fmla="*/ 0 60000 65536"/>
                <a:gd name="T9" fmla="*/ 0 w 20600"/>
                <a:gd name="T10" fmla="*/ 0 h 20650"/>
                <a:gd name="T11" fmla="*/ 20600 w 20600"/>
                <a:gd name="T12" fmla="*/ 20650 h 206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gradFill rotWithShape="1">
              <a:gsLst>
                <a:gs pos="0">
                  <a:srgbClr val="163622"/>
                </a:gs>
                <a:gs pos="100000">
                  <a:srgbClr val="3D9983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" name="Arc 47"/>
            <p:cNvSpPr>
              <a:spLocks/>
            </p:cNvSpPr>
            <p:nvPr/>
          </p:nvSpPr>
          <p:spPr bwMode="auto">
            <a:xfrm rot="17100000" flipH="1">
              <a:off x="5122078" y="3799945"/>
              <a:ext cx="549273" cy="558041"/>
            </a:xfrm>
            <a:custGeom>
              <a:avLst/>
              <a:gdLst>
                <a:gd name="T0" fmla="*/ 9181383 w 20653"/>
                <a:gd name="T1" fmla="*/ 0 h 20821"/>
                <a:gd name="T2" fmla="*/ 32995216 w 20653"/>
                <a:gd name="T3" fmla="*/ 23226907 h 20821"/>
                <a:gd name="T4" fmla="*/ 0 w 20653"/>
                <a:gd name="T5" fmla="*/ 33361455 h 20821"/>
                <a:gd name="T6" fmla="*/ 0 60000 65536"/>
                <a:gd name="T7" fmla="*/ 0 60000 65536"/>
                <a:gd name="T8" fmla="*/ 0 60000 65536"/>
                <a:gd name="T9" fmla="*/ 0 w 20653"/>
                <a:gd name="T10" fmla="*/ 0 h 20821"/>
                <a:gd name="T11" fmla="*/ 20653 w 20653"/>
                <a:gd name="T12" fmla="*/ 20821 h 20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gradFill rotWithShape="1">
              <a:gsLst>
                <a:gs pos="0">
                  <a:srgbClr val="426D21"/>
                </a:gs>
                <a:gs pos="100000">
                  <a:srgbClr val="90C94B"/>
                </a:gs>
              </a:gsLst>
              <a:lin ang="5400000" scaled="1"/>
            </a:gra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" name="Oval 48"/>
            <p:cNvSpPr>
              <a:spLocks noChangeArrowheads="1"/>
            </p:cNvSpPr>
            <p:nvPr/>
          </p:nvSpPr>
          <p:spPr bwMode="auto">
            <a:xfrm>
              <a:off x="5286700" y="3423007"/>
              <a:ext cx="916250" cy="910525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" name="Oval 49"/>
            <p:cNvSpPr>
              <a:spLocks noChangeArrowheads="1"/>
            </p:cNvSpPr>
            <p:nvPr/>
          </p:nvSpPr>
          <p:spPr bwMode="auto">
            <a:xfrm>
              <a:off x="5334532" y="3478991"/>
              <a:ext cx="819523" cy="812289"/>
            </a:xfrm>
            <a:prstGeom prst="ellipse">
              <a:avLst/>
            </a:prstGeom>
            <a:gradFill rotWithShape="0">
              <a:gsLst>
                <a:gs pos="0">
                  <a:srgbClr val="A1BAD3">
                    <a:alpha val="64998"/>
                  </a:srgbClr>
                </a:gs>
                <a:gs pos="100000">
                  <a:srgbClr val="E4EBF2">
                    <a:alpha val="62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16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Y견고딕"/>
                <a:sym typeface="Huawei Sans" panose="020C0503030203020204" pitchFamily="34" charset="0"/>
              </a:endParaRPr>
            </a:p>
          </p:txBody>
        </p:sp>
        <p:sp>
          <p:nvSpPr>
            <p:cNvPr id="24" name="AutoShape 52"/>
            <p:cNvSpPr>
              <a:spLocks noChangeAspect="1" noChangeArrowheads="1"/>
            </p:cNvSpPr>
            <p:nvPr/>
          </p:nvSpPr>
          <p:spPr bwMode="auto">
            <a:xfrm>
              <a:off x="5335595" y="3480047"/>
              <a:ext cx="817397" cy="812290"/>
            </a:xfrm>
            <a:custGeom>
              <a:avLst/>
              <a:gdLst>
                <a:gd name="T0" fmla="*/ 34498199 w 21600"/>
                <a:gd name="T1" fmla="*/ 0 h 21600"/>
                <a:gd name="T2" fmla="*/ 10103482 w 21600"/>
                <a:gd name="T3" fmla="*/ 10103490 h 21600"/>
                <a:gd name="T4" fmla="*/ 0 w 21600"/>
                <a:gd name="T5" fmla="*/ 34498227 h 21600"/>
                <a:gd name="T6" fmla="*/ 10103482 w 21600"/>
                <a:gd name="T7" fmla="*/ 58892954 h 21600"/>
                <a:gd name="T8" fmla="*/ 34498199 w 21600"/>
                <a:gd name="T9" fmla="*/ 68996454 h 21600"/>
                <a:gd name="T10" fmla="*/ 58892849 w 21600"/>
                <a:gd name="T11" fmla="*/ 58892954 h 21600"/>
                <a:gd name="T12" fmla="*/ 68996341 w 21600"/>
                <a:gd name="T13" fmla="*/ 34498227 h 21600"/>
                <a:gd name="T14" fmla="*/ 58892849 w 21600"/>
                <a:gd name="T15" fmla="*/ 1010349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0"/>
                  </a:srgbClr>
                </a:gs>
                <a:gs pos="100000">
                  <a:srgbClr val="068E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25" name="Picture 105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88" y="4077909"/>
              <a:ext cx="126490" cy="12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6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659" y="3503286"/>
              <a:ext cx="126489" cy="12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7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049" y="3263507"/>
              <a:ext cx="126490" cy="12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8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503" y="3550819"/>
              <a:ext cx="126490" cy="12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9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503" y="4077909"/>
              <a:ext cx="126490" cy="12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AutoShape 120"/>
            <p:cNvSpPr>
              <a:spLocks noChangeArrowheads="1"/>
            </p:cNvSpPr>
            <p:nvPr/>
          </p:nvSpPr>
          <p:spPr bwMode="auto">
            <a:xfrm>
              <a:off x="5541805" y="3048024"/>
              <a:ext cx="404978" cy="20386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3</a:t>
              </a:r>
            </a:p>
          </p:txBody>
        </p:sp>
        <p:sp>
          <p:nvSpPr>
            <p:cNvPr id="31" name="AutoShape 121"/>
            <p:cNvSpPr>
              <a:spLocks noChangeArrowheads="1"/>
            </p:cNvSpPr>
            <p:nvPr/>
          </p:nvSpPr>
          <p:spPr bwMode="auto">
            <a:xfrm>
              <a:off x="4900855" y="4102204"/>
              <a:ext cx="404979" cy="204921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1</a:t>
              </a:r>
            </a:p>
          </p:txBody>
        </p:sp>
        <p:sp>
          <p:nvSpPr>
            <p:cNvPr id="32" name="AutoShape 122"/>
            <p:cNvSpPr>
              <a:spLocks noChangeArrowheads="1"/>
            </p:cNvSpPr>
            <p:nvPr/>
          </p:nvSpPr>
          <p:spPr bwMode="auto">
            <a:xfrm>
              <a:off x="6202951" y="4102204"/>
              <a:ext cx="404978" cy="20386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5</a:t>
              </a:r>
            </a:p>
          </p:txBody>
        </p:sp>
        <p:sp>
          <p:nvSpPr>
            <p:cNvPr id="33" name="AutoShape 123"/>
            <p:cNvSpPr>
              <a:spLocks noChangeArrowheads="1"/>
            </p:cNvSpPr>
            <p:nvPr/>
          </p:nvSpPr>
          <p:spPr bwMode="auto">
            <a:xfrm>
              <a:off x="6202951" y="3478991"/>
              <a:ext cx="404978" cy="20386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4</a:t>
              </a:r>
            </a:p>
          </p:txBody>
        </p:sp>
        <p:sp>
          <p:nvSpPr>
            <p:cNvPr id="34" name="AutoShape 124"/>
            <p:cNvSpPr>
              <a:spLocks noChangeArrowheads="1"/>
            </p:cNvSpPr>
            <p:nvPr/>
          </p:nvSpPr>
          <p:spPr bwMode="auto">
            <a:xfrm>
              <a:off x="4881722" y="3478991"/>
              <a:ext cx="404979" cy="20386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2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gray">
            <a:xfrm>
              <a:off x="2704289" y="3048024"/>
              <a:ext cx="1949871" cy="523220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>
                  <a:latin typeface="Huawei Sans" panose="020C0503030203020204" pitchFamily="34" charset="0"/>
                </a:rPr>
                <a:t>Управление лицензиями СХД</a:t>
              </a: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gray">
            <a:xfrm>
              <a:off x="4505440" y="2064017"/>
              <a:ext cx="2442560" cy="714207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Получение информации о версии и серийном номере</a:t>
              </a:r>
            </a:p>
          </p:txBody>
        </p:sp>
        <p:cxnSp>
          <p:nvCxnSpPr>
            <p:cNvPr id="37" name="直接连接符 36"/>
            <p:cNvCxnSpPr>
              <a:endCxn id="9" idx="4"/>
            </p:cNvCxnSpPr>
            <p:nvPr/>
          </p:nvCxnSpPr>
          <p:spPr bwMode="auto">
            <a:xfrm flipH="1" flipV="1">
              <a:off x="4711475" y="2198503"/>
              <a:ext cx="453677" cy="847263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 bwMode="auto">
            <a:xfrm flipV="1">
              <a:off x="6239441" y="2183568"/>
              <a:ext cx="497519" cy="837283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6796354" y="3048023"/>
              <a:ext cx="2509684" cy="693447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>
                  <a:latin typeface="Huawei Sans" panose="020C0503030203020204" pitchFamily="34" charset="0"/>
                </a:rPr>
                <a:t>Управление аварийными сигналами и рабочими событиями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gray">
            <a:xfrm>
              <a:off x="4675038" y="5230456"/>
              <a:ext cx="2021102" cy="702254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Конфигурирование базовых сервисов хранения</a:t>
              </a:r>
            </a:p>
          </p:txBody>
        </p:sp>
        <p:cxnSp>
          <p:nvCxnSpPr>
            <p:cNvPr id="41" name="直接连接符 40"/>
            <p:cNvCxnSpPr>
              <a:endCxn id="11" idx="2"/>
            </p:cNvCxnSpPr>
            <p:nvPr/>
          </p:nvCxnSpPr>
          <p:spPr bwMode="auto">
            <a:xfrm flipH="1">
              <a:off x="3621089" y="3885136"/>
              <a:ext cx="1084028" cy="40993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 bwMode="auto">
            <a:xfrm flipH="1">
              <a:off x="6746104" y="3853991"/>
              <a:ext cx="1214222" cy="24330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接连接符 42"/>
            <p:cNvCxnSpPr>
              <a:stCxn id="10" idx="4"/>
            </p:cNvCxnSpPr>
            <p:nvPr/>
          </p:nvCxnSpPr>
          <p:spPr bwMode="auto">
            <a:xfrm flipH="1" flipV="1">
              <a:off x="6230166" y="4724894"/>
              <a:ext cx="614748" cy="946629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 bwMode="auto">
            <a:xfrm flipV="1">
              <a:off x="4665747" y="4740624"/>
              <a:ext cx="523616" cy="785470"/>
            </a:xfrm>
            <a:prstGeom prst="line">
              <a:avLst/>
            </a:prstGeom>
            <a:solidFill>
              <a:srgbClr val="CCFF99"/>
            </a:solidFill>
            <a:ln w="6350" cap="flat" cmpd="sng" algn="ctr">
              <a:solidFill>
                <a:srgbClr val="8AB9B9">
                  <a:lumMod val="60000"/>
                  <a:lumOff val="4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5" name="Picture 107" descr="02章_05-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3627">
              <a:off x="5696781" y="4409014"/>
              <a:ext cx="126490" cy="12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AutoShape 120"/>
            <p:cNvSpPr>
              <a:spLocks noChangeArrowheads="1"/>
            </p:cNvSpPr>
            <p:nvPr/>
          </p:nvSpPr>
          <p:spPr bwMode="auto">
            <a:xfrm rot="21553627">
              <a:off x="5546738" y="4580811"/>
              <a:ext cx="404978" cy="20386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6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gray">
            <a:xfrm>
              <a:off x="2499992" y="4406367"/>
              <a:ext cx="2190387" cy="612628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lvl="0"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Pct val="115000"/>
              </a:pPr>
              <a:r>
                <a:rPr lang="ru-RU" sz="1400" dirty="0">
                  <a:latin typeface="Huawei Sans" panose="020C0503030203020204" pitchFamily="34" charset="0"/>
                </a:rPr>
                <a:t>Управление основной информацией </a:t>
              </a:r>
              <a:r>
                <a:rPr lang="ru-RU" sz="1400" dirty="0" smtClean="0">
                  <a:latin typeface="Huawei Sans" panose="020C0503030203020204" pitchFamily="34" charset="0"/>
                </a:rPr>
                <a:t>об </a:t>
              </a:r>
              <a:r>
                <a:rPr lang="ru-RU" sz="1400" dirty="0">
                  <a:latin typeface="Huawei Sans" panose="020C0503030203020204" pitchFamily="34" charset="0"/>
                </a:rPr>
                <a:t>СХД</a:t>
              </a: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gray">
            <a:xfrm>
              <a:off x="6776281" y="4313257"/>
              <a:ext cx="1881335" cy="523220"/>
            </a:xfrm>
            <a:prstGeom prst="rect">
              <a:avLst/>
            </a:prstGeom>
            <a:noFill/>
            <a:ln w="28575" algn="ctr">
              <a:solidFill>
                <a:srgbClr val="8AB9B9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Сбор информации </a:t>
              </a:r>
              <a:r>
                <a:rPr lang="ru-RU" sz="1400" dirty="0" smtClean="0">
                  <a:latin typeface="Huawei Sans" panose="020C0503030203020204" pitchFamily="34" charset="0"/>
                </a:rPr>
                <a:t>об </a:t>
              </a:r>
              <a:r>
                <a:rPr lang="ru-RU" sz="1400" dirty="0">
                  <a:latin typeface="Huawei Sans" panose="020C0503030203020204" pitchFamily="34" charset="0"/>
                </a:rPr>
                <a:t>СХД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0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940762" cy="4082668"/>
          </a:xfrm>
        </p:spPr>
        <p:txBody>
          <a:bodyPr/>
          <a:lstStyle/>
          <a:p>
            <a:pPr algn="l"/>
            <a:r>
              <a:rPr lang="ru-RU" dirty="0"/>
              <a:t>В настоящем курсе </a:t>
            </a:r>
            <a:r>
              <a:rPr lang="ru-RU" dirty="0" smtClean="0"/>
              <a:t>вашему вниманию представлены два </a:t>
            </a:r>
            <a:r>
              <a:rPr lang="ru-RU" dirty="0"/>
              <a:t>способа управления системами </a:t>
            </a:r>
            <a:r>
              <a:rPr lang="ru-RU" dirty="0" smtClean="0"/>
              <a:t>хранения: с помощью </a:t>
            </a:r>
            <a:r>
              <a:rPr lang="ru-RU" dirty="0" err="1"/>
              <a:t>OceanStor</a:t>
            </a:r>
            <a:r>
              <a:rPr lang="ru-RU" dirty="0"/>
              <a:t> </a:t>
            </a:r>
            <a:r>
              <a:rPr lang="ru-RU" dirty="0" err="1"/>
              <a:t>DeviceManager</a:t>
            </a:r>
            <a:r>
              <a:rPr lang="ru-RU" dirty="0"/>
              <a:t> и с помощью </a:t>
            </a:r>
            <a:r>
              <a:rPr lang="ru-RU" dirty="0" smtClean="0"/>
              <a:t>интерфейса </a:t>
            </a:r>
            <a:r>
              <a:rPr lang="ru-RU" dirty="0"/>
              <a:t>командной строки (CLI). Кроме того, вы узнаете, что входит в понятие «управление СХД», и какие операции при этом используются.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Управление основной информацией о системе хранения — </a:t>
            </a:r>
            <a:r>
              <a:rPr lang="ru-RU" dirty="0" smtClean="0">
                <a:latin typeface="Huawei Sans" panose="020C0503030203020204" pitchFamily="34" charset="0"/>
              </a:rPr>
              <a:t>настройка </a:t>
            </a:r>
            <a:r>
              <a:rPr lang="ru-RU" dirty="0">
                <a:latin typeface="Huawei Sans" panose="020C0503030203020204" pitchFamily="34" charset="0"/>
              </a:rPr>
              <a:t>времени устройства (1)</a:t>
            </a:r>
          </a:p>
        </p:txBody>
      </p:sp>
      <p:pic>
        <p:nvPicPr>
          <p:cNvPr id="5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8587" y="2126095"/>
            <a:ext cx="7869093" cy="10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五边形 5"/>
          <p:cNvSpPr/>
          <p:nvPr/>
        </p:nvSpPr>
        <p:spPr bwMode="auto">
          <a:xfrm>
            <a:off x="2551636" y="2563228"/>
            <a:ext cx="1351103" cy="412453"/>
          </a:xfrm>
          <a:prstGeom prst="homePlate">
            <a:avLst>
              <a:gd name="adj" fmla="val 221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472210" y="2513933"/>
            <a:ext cx="1424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solidFill>
                  <a:srgbClr val="080808"/>
                </a:solidFill>
                <a:latin typeface="Huawei Sans" panose="020C0503030203020204" pitchFamily="34" charset="0"/>
              </a:rPr>
              <a:t>Общая информация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781155" y="3197269"/>
            <a:ext cx="1165365" cy="996354"/>
            <a:chOff x="478" y="1689"/>
            <a:chExt cx="1210" cy="1278"/>
          </a:xfrm>
        </p:grpSpPr>
        <p:pic>
          <p:nvPicPr>
            <p:cNvPr id="17" name="Picture 48" descr="light_shadow"/>
            <p:cNvPicPr>
              <a:picLocks noChangeAspect="1" noChangeArrowheads="1"/>
            </p:cNvPicPr>
            <p:nvPr/>
          </p:nvPicPr>
          <p:blipFill>
            <a:blip r:embed="rId4" cstate="email">
              <a:lum bright="-78000" contrast="-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3" y="2691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9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" y="1689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50"/>
            <p:cNvSpPr>
              <a:spLocks noChangeArrowheads="1"/>
            </p:cNvSpPr>
            <p:nvPr/>
          </p:nvSpPr>
          <p:spPr bwMode="gray">
            <a:xfrm>
              <a:off x="478" y="1689"/>
              <a:ext cx="1202" cy="1182"/>
            </a:xfrm>
            <a:prstGeom prst="ellipse">
              <a:avLst/>
            </a:prstGeom>
            <a:gradFill rotWithShape="1">
              <a:gsLst>
                <a:gs pos="0">
                  <a:srgbClr val="004B66">
                    <a:alpha val="89999"/>
                  </a:srgbClr>
                </a:gs>
                <a:gs pos="50000">
                  <a:srgbClr val="6AC1FC">
                    <a:alpha val="55000"/>
                  </a:srgbClr>
                </a:gs>
                <a:gs pos="100000">
                  <a:srgbClr val="004B66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gray">
            <a:xfrm>
              <a:off x="602" y="1713"/>
              <a:ext cx="945" cy="409"/>
            </a:xfrm>
            <a:custGeom>
              <a:avLst/>
              <a:gdLst>
                <a:gd name="T0" fmla="*/ 931 w 1321"/>
                <a:gd name="T1" fmla="*/ 230 h 712"/>
                <a:gd name="T2" fmla="*/ 942 w 1321"/>
                <a:gd name="T3" fmla="*/ 254 h 712"/>
                <a:gd name="T4" fmla="*/ 945 w 1321"/>
                <a:gd name="T5" fmla="*/ 276 h 712"/>
                <a:gd name="T6" fmla="*/ 941 w 1321"/>
                <a:gd name="T7" fmla="*/ 296 h 712"/>
                <a:gd name="T8" fmla="*/ 929 w 1321"/>
                <a:gd name="T9" fmla="*/ 316 h 712"/>
                <a:gd name="T10" fmla="*/ 910 w 1321"/>
                <a:gd name="T11" fmla="*/ 333 h 712"/>
                <a:gd name="T12" fmla="*/ 886 w 1321"/>
                <a:gd name="T13" fmla="*/ 347 h 712"/>
                <a:gd name="T14" fmla="*/ 856 w 1321"/>
                <a:gd name="T15" fmla="*/ 361 h 712"/>
                <a:gd name="T16" fmla="*/ 821 w 1321"/>
                <a:gd name="T17" fmla="*/ 373 h 712"/>
                <a:gd name="T18" fmla="*/ 781 w 1321"/>
                <a:gd name="T19" fmla="*/ 383 h 712"/>
                <a:gd name="T20" fmla="*/ 738 w 1321"/>
                <a:gd name="T21" fmla="*/ 392 h 712"/>
                <a:gd name="T22" fmla="*/ 692 w 1321"/>
                <a:gd name="T23" fmla="*/ 399 h 712"/>
                <a:gd name="T24" fmla="*/ 641 w 1321"/>
                <a:gd name="T25" fmla="*/ 404 h 712"/>
                <a:gd name="T26" fmla="*/ 589 w 1321"/>
                <a:gd name="T27" fmla="*/ 408 h 712"/>
                <a:gd name="T28" fmla="*/ 569 w 1321"/>
                <a:gd name="T29" fmla="*/ 409 h 712"/>
                <a:gd name="T30" fmla="*/ 341 w 1321"/>
                <a:gd name="T31" fmla="*/ 409 h 712"/>
                <a:gd name="T32" fmla="*/ 338 w 1321"/>
                <a:gd name="T33" fmla="*/ 409 h 712"/>
                <a:gd name="T34" fmla="*/ 293 w 1321"/>
                <a:gd name="T35" fmla="*/ 407 h 712"/>
                <a:gd name="T36" fmla="*/ 249 w 1321"/>
                <a:gd name="T37" fmla="*/ 404 h 712"/>
                <a:gd name="T38" fmla="*/ 207 w 1321"/>
                <a:gd name="T39" fmla="*/ 400 h 712"/>
                <a:gd name="T40" fmla="*/ 168 w 1321"/>
                <a:gd name="T41" fmla="*/ 396 h 712"/>
                <a:gd name="T42" fmla="*/ 133 w 1321"/>
                <a:gd name="T43" fmla="*/ 389 h 712"/>
                <a:gd name="T44" fmla="*/ 101 w 1321"/>
                <a:gd name="T45" fmla="*/ 381 h 712"/>
                <a:gd name="T46" fmla="*/ 73 w 1321"/>
                <a:gd name="T47" fmla="*/ 372 h 712"/>
                <a:gd name="T48" fmla="*/ 48 w 1321"/>
                <a:gd name="T49" fmla="*/ 362 h 712"/>
                <a:gd name="T50" fmla="*/ 28 w 1321"/>
                <a:gd name="T51" fmla="*/ 349 h 712"/>
                <a:gd name="T52" fmla="*/ 13 w 1321"/>
                <a:gd name="T53" fmla="*/ 335 h 712"/>
                <a:gd name="T54" fmla="*/ 4 w 1321"/>
                <a:gd name="T55" fmla="*/ 318 h 712"/>
                <a:gd name="T56" fmla="*/ 0 w 1321"/>
                <a:gd name="T57" fmla="*/ 301 h 712"/>
                <a:gd name="T58" fmla="*/ 0 w 1321"/>
                <a:gd name="T59" fmla="*/ 299 h 712"/>
                <a:gd name="T60" fmla="*/ 3 w 1321"/>
                <a:gd name="T61" fmla="*/ 280 h 712"/>
                <a:gd name="T62" fmla="*/ 11 w 1321"/>
                <a:gd name="T63" fmla="*/ 256 h 712"/>
                <a:gd name="T64" fmla="*/ 36 w 1321"/>
                <a:gd name="T65" fmla="*/ 213 h 712"/>
                <a:gd name="T66" fmla="*/ 67 w 1321"/>
                <a:gd name="T67" fmla="*/ 172 h 712"/>
                <a:gd name="T68" fmla="*/ 105 w 1321"/>
                <a:gd name="T69" fmla="*/ 135 h 712"/>
                <a:gd name="T70" fmla="*/ 146 w 1321"/>
                <a:gd name="T71" fmla="*/ 101 h 712"/>
                <a:gd name="T72" fmla="*/ 193 w 1321"/>
                <a:gd name="T73" fmla="*/ 72 h 712"/>
                <a:gd name="T74" fmla="*/ 244 w 1321"/>
                <a:gd name="T75" fmla="*/ 47 h 712"/>
                <a:gd name="T76" fmla="*/ 297 w 1321"/>
                <a:gd name="T77" fmla="*/ 27 h 712"/>
                <a:gd name="T78" fmla="*/ 356 w 1321"/>
                <a:gd name="T79" fmla="*/ 12 h 712"/>
                <a:gd name="T80" fmla="*/ 416 w 1321"/>
                <a:gd name="T81" fmla="*/ 3 h 712"/>
                <a:gd name="T82" fmla="*/ 477 w 1321"/>
                <a:gd name="T83" fmla="*/ 0 h 712"/>
                <a:gd name="T84" fmla="*/ 477 w 1321"/>
                <a:gd name="T85" fmla="*/ 0 h 712"/>
                <a:gd name="T86" fmla="*/ 543 w 1321"/>
                <a:gd name="T87" fmla="*/ 3 h 712"/>
                <a:gd name="T88" fmla="*/ 606 w 1321"/>
                <a:gd name="T89" fmla="*/ 13 h 712"/>
                <a:gd name="T90" fmla="*/ 667 w 1321"/>
                <a:gd name="T91" fmla="*/ 30 h 712"/>
                <a:gd name="T92" fmla="*/ 723 w 1321"/>
                <a:gd name="T93" fmla="*/ 52 h 712"/>
                <a:gd name="T94" fmla="*/ 774 w 1321"/>
                <a:gd name="T95" fmla="*/ 79 h 712"/>
                <a:gd name="T96" fmla="*/ 822 w 1321"/>
                <a:gd name="T97" fmla="*/ 111 h 712"/>
                <a:gd name="T98" fmla="*/ 864 w 1321"/>
                <a:gd name="T99" fmla="*/ 147 h 712"/>
                <a:gd name="T100" fmla="*/ 900 w 1321"/>
                <a:gd name="T101" fmla="*/ 187 h 712"/>
                <a:gd name="T102" fmla="*/ 931 w 1321"/>
                <a:gd name="T103" fmla="*/ 230 h 712"/>
                <a:gd name="T104" fmla="*/ 931 w 1321"/>
                <a:gd name="T105" fmla="*/ 23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583908" y="3473654"/>
            <a:ext cx="1603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>
                <a:latin typeface="Huawei Sans" panose="020C0503030203020204" pitchFamily="34" charset="0"/>
              </a:rPr>
              <a:t>NTP</a:t>
            </a:r>
          </a:p>
        </p:txBody>
      </p:sp>
      <p:sp>
        <p:nvSpPr>
          <p:cNvPr id="10" name="矩形 9"/>
          <p:cNvSpPr/>
          <p:nvPr/>
        </p:nvSpPr>
        <p:spPr>
          <a:xfrm>
            <a:off x="3925300" y="2181545"/>
            <a:ext cx="7202543" cy="9145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Протокол, используемый для синхронизации системного времени компьютера с всемирным координированным временем (UTC). Сервер, поддерживающий протокол NTP, называется сервером NTP.</a:t>
            </a:r>
          </a:p>
        </p:txBody>
      </p:sp>
      <p:pic>
        <p:nvPicPr>
          <p:cNvPr id="12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63895" y="3248716"/>
            <a:ext cx="7852898" cy="93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五边形 12"/>
          <p:cNvSpPr/>
          <p:nvPr/>
        </p:nvSpPr>
        <p:spPr bwMode="auto">
          <a:xfrm>
            <a:off x="2545364" y="3455003"/>
            <a:ext cx="1351103" cy="393315"/>
          </a:xfrm>
          <a:prstGeom prst="homePlate">
            <a:avLst>
              <a:gd name="adj" fmla="val 221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4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2498500" y="3492711"/>
            <a:ext cx="1460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400">
                <a:solidFill>
                  <a:srgbClr val="080808"/>
                </a:solidFill>
                <a:latin typeface="Huawei Sans" panose="020C0503030203020204" pitchFamily="34" charset="0"/>
              </a:rPr>
              <a:t>Функция</a:t>
            </a:r>
          </a:p>
        </p:txBody>
      </p:sp>
      <p:sp>
        <p:nvSpPr>
          <p:cNvPr id="15" name="矩形 14"/>
          <p:cNvSpPr/>
          <p:nvPr/>
        </p:nvSpPr>
        <p:spPr>
          <a:xfrm>
            <a:off x="3995142" y="3360068"/>
            <a:ext cx="7132701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Журнал аварийных событий позволяет пользователю точно определить время появления аварийного сигнала.</a:t>
            </a:r>
          </a:p>
        </p:txBody>
      </p:sp>
      <p:pic>
        <p:nvPicPr>
          <p:cNvPr id="21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82487" y="4207561"/>
            <a:ext cx="7869093" cy="12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五边形 21"/>
          <p:cNvSpPr/>
          <p:nvPr/>
        </p:nvSpPr>
        <p:spPr bwMode="auto">
          <a:xfrm>
            <a:off x="2551636" y="4590104"/>
            <a:ext cx="1351103" cy="412453"/>
          </a:xfrm>
          <a:prstGeom prst="homePlate">
            <a:avLst>
              <a:gd name="adj" fmla="val 221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2402654" y="4519129"/>
            <a:ext cx="1556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solidFill>
                  <a:srgbClr val="080808"/>
                </a:solidFill>
                <a:latin typeface="Huawei Sans" panose="020C0503030203020204" pitchFamily="34" charset="0"/>
              </a:rPr>
              <a:t>Режимы настройки</a:t>
            </a:r>
          </a:p>
        </p:txBody>
      </p:sp>
      <p:sp>
        <p:nvSpPr>
          <p:cNvPr id="24" name="矩形 23"/>
          <p:cNvSpPr/>
          <p:nvPr/>
        </p:nvSpPr>
        <p:spPr>
          <a:xfrm>
            <a:off x="4029929" y="4328147"/>
            <a:ext cx="7097914" cy="13388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Ручная настройка времени.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Синхронизация времени с клиентом.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Автоматическая синхронизация NTP.</a:t>
            </a:r>
          </a:p>
        </p:txBody>
      </p:sp>
      <p:cxnSp>
        <p:nvCxnSpPr>
          <p:cNvPr id="27" name="AutoShape 12"/>
          <p:cNvCxnSpPr>
            <a:cxnSpLocks noChangeShapeType="1"/>
            <a:endCxn id="6" idx="1"/>
          </p:cNvCxnSpPr>
          <p:nvPr/>
        </p:nvCxnSpPr>
        <p:spPr bwMode="gray">
          <a:xfrm rot="5400000" flipH="1" flipV="1">
            <a:off x="1846876" y="2817467"/>
            <a:ext cx="752771" cy="65674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9" name="AutoShape 12"/>
          <p:cNvCxnSpPr>
            <a:cxnSpLocks noChangeShapeType="1"/>
            <a:endCxn id="22" idx="1"/>
          </p:cNvCxnSpPr>
          <p:nvPr/>
        </p:nvCxnSpPr>
        <p:spPr bwMode="gray">
          <a:xfrm rot="16200000" flipH="1">
            <a:off x="1781808" y="4026503"/>
            <a:ext cx="844298" cy="69535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" name="直接连接符 31"/>
          <p:cNvCxnSpPr>
            <a:stCxn id="18" idx="3"/>
            <a:endCxn id="13" idx="1"/>
          </p:cNvCxnSpPr>
          <p:nvPr/>
        </p:nvCxnSpPr>
        <p:spPr>
          <a:xfrm flipV="1">
            <a:off x="1946520" y="3651661"/>
            <a:ext cx="598844" cy="4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Управление основной информацией о системе хранения — </a:t>
            </a:r>
            <a:r>
              <a:rPr lang="ru-RU" dirty="0" smtClean="0">
                <a:latin typeface="Huawei Sans" panose="020C0503030203020204" pitchFamily="34" charset="0"/>
              </a:rPr>
              <a:t>настройка </a:t>
            </a:r>
            <a:r>
              <a:rPr lang="ru-RU" dirty="0">
                <a:latin typeface="Huawei Sans" panose="020C0503030203020204" pitchFamily="34" charset="0"/>
              </a:rPr>
              <a:t>времени устройства (2)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484312"/>
            <a:ext cx="4928019" cy="4443243"/>
          </a:xfrm>
        </p:spPr>
        <p:txBody>
          <a:bodyPr wrap="square">
            <a:noAutofit/>
          </a:bodyPr>
          <a:lstStyle/>
          <a:p>
            <a:pPr marL="302279" lvl="1" indent="-302279" algn="just">
              <a:spcBef>
                <a:spcPts val="792"/>
              </a:spcBef>
              <a:buFont typeface="Wingdings" panose="05000000000000000000" pitchFamily="2" charset="2"/>
              <a:buChar char="l"/>
            </a:pPr>
            <a:r>
              <a:rPr lang="ru-RU" sz="1600" dirty="0">
                <a:latin typeface="Huawei Sans" panose="020C0503030203020204" pitchFamily="34" charset="0"/>
              </a:rPr>
              <a:t>Настройка времени устройства </a:t>
            </a:r>
            <a:r>
              <a:rPr lang="ru-RU" sz="1600" dirty="0" smtClean="0">
                <a:latin typeface="Huawei Sans" panose="020C0503030203020204" pitchFamily="34" charset="0"/>
              </a:rPr>
              <a:t>с </a:t>
            </a:r>
            <a:r>
              <a:rPr lang="ru-RU" sz="1600" dirty="0">
                <a:latin typeface="Huawei Sans" panose="020C0503030203020204" pitchFamily="34" charset="0"/>
              </a:rPr>
              <a:t>помощью </a:t>
            </a:r>
            <a:r>
              <a:rPr lang="ru-RU" sz="1600" dirty="0" err="1">
                <a:latin typeface="Huawei Sans" panose="020C0503030203020204" pitchFamily="34" charset="0"/>
              </a:rPr>
              <a:t>DeviceManager</a:t>
            </a:r>
            <a:endParaRPr lang="ru-RU" sz="1600" dirty="0">
              <a:latin typeface="Huawei Sans" panose="020C0503030203020204" pitchFamily="34" charset="0"/>
            </a:endParaRPr>
          </a:p>
          <a:p>
            <a:endParaRPr lang="en-US" altLang="zh-CN" sz="20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9857" y="1494703"/>
            <a:ext cx="6175388" cy="42432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02279" lvl="1" indent="-302279" algn="just" defTabSz="914034" fontAlgn="ctr">
              <a:lnSpc>
                <a:spcPct val="140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600" dirty="0">
                <a:latin typeface="Huawei Sans" panose="020C0503030203020204" pitchFamily="34" charset="0"/>
              </a:rPr>
              <a:t>Настройка времени устройства с помощью CLI</a:t>
            </a:r>
          </a:p>
          <a:p>
            <a:pPr marL="654938" lvl="1" indent="-251899" defTabSz="914034" fontAlgn="ctr">
              <a:lnSpc>
                <a:spcPct val="140000"/>
              </a:lnSpc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600" dirty="0">
                <a:latin typeface="Huawei Sans" panose="020C0503030203020204" pitchFamily="34" charset="0"/>
              </a:rPr>
              <a:t>Команда </a:t>
            </a:r>
            <a:r>
              <a:rPr lang="ru-RU" sz="1600" b="1" dirty="0" err="1">
                <a:latin typeface="Huawei Sans" panose="020C0503030203020204" pitchFamily="34" charset="0"/>
              </a:rPr>
              <a:t>change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ntp_server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config</a:t>
            </a:r>
            <a:r>
              <a:rPr lang="ru-RU" sz="1600" dirty="0">
                <a:latin typeface="Huawei Sans" panose="020C0503030203020204" pitchFamily="34" charset="0"/>
              </a:rPr>
              <a:t> используется для автоматической синхронизации времени системы хранения </a:t>
            </a:r>
            <a:r>
              <a:rPr lang="ru-RU" sz="1600" dirty="0" smtClean="0">
                <a:latin typeface="Huawei Sans" panose="020C0503030203020204" pitchFamily="34" charset="0"/>
              </a:rPr>
              <a:t>с </a:t>
            </a:r>
            <a:r>
              <a:rPr lang="ru-RU" sz="1600" dirty="0">
                <a:latin typeface="Huawei Sans" panose="020C0503030203020204" pitchFamily="34" charset="0"/>
              </a:rPr>
              <a:t>временем сервера NTP.</a:t>
            </a:r>
          </a:p>
          <a:p>
            <a:pPr marL="654938" lvl="1" indent="-251899" defTabSz="914034" fontAlgn="ctr">
              <a:lnSpc>
                <a:spcPct val="140000"/>
              </a:lnSpc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600" dirty="0">
                <a:latin typeface="Huawei Sans" panose="020C0503030203020204" pitchFamily="34" charset="0"/>
              </a:rPr>
              <a:t>Команда </a:t>
            </a:r>
            <a:r>
              <a:rPr lang="ru-RU" sz="1600" b="1" dirty="0" err="1">
                <a:latin typeface="Huawei Sans" panose="020C0503030203020204" pitchFamily="34" charset="0"/>
              </a:rPr>
              <a:t>show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system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ntp</a:t>
            </a:r>
            <a:r>
              <a:rPr lang="ru-RU" sz="1600" dirty="0">
                <a:latin typeface="Huawei Sans" panose="020C0503030203020204" pitchFamily="34" charset="0"/>
              </a:rPr>
              <a:t> используется для запроса настроек NTP.</a:t>
            </a:r>
          </a:p>
          <a:p>
            <a:pPr marL="654938" lvl="1" indent="-251899" defTabSz="914034" fontAlgn="ctr">
              <a:lnSpc>
                <a:spcPct val="140000"/>
              </a:lnSpc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600" dirty="0">
                <a:latin typeface="Huawei Sans" panose="020C0503030203020204" pitchFamily="34" charset="0"/>
              </a:rPr>
              <a:t>Команда </a:t>
            </a:r>
            <a:r>
              <a:rPr lang="ru-RU" sz="1600" b="1" dirty="0" err="1">
                <a:latin typeface="Huawei Sans" panose="020C0503030203020204" pitchFamily="34" charset="0"/>
              </a:rPr>
              <a:t>show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ntp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status</a:t>
            </a:r>
            <a:r>
              <a:rPr lang="ru-RU" sz="1600" dirty="0">
                <a:latin typeface="Huawei Sans" panose="020C0503030203020204" pitchFamily="34" charset="0"/>
              </a:rPr>
              <a:t> используется для запроса статуса NTP.</a:t>
            </a:r>
          </a:p>
          <a:p>
            <a:pPr marL="654938" lvl="1" indent="-251899" defTabSz="914034" fontAlgn="ctr">
              <a:lnSpc>
                <a:spcPct val="140000"/>
              </a:lnSpc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600" dirty="0">
                <a:latin typeface="Huawei Sans" panose="020C0503030203020204" pitchFamily="34" charset="0"/>
              </a:rPr>
              <a:t>Команда </a:t>
            </a:r>
            <a:r>
              <a:rPr lang="ru-RU" sz="1600" b="1" dirty="0" err="1">
                <a:latin typeface="Huawei Sans" panose="020C0503030203020204" pitchFamily="34" charset="0"/>
              </a:rPr>
              <a:t>show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ntp_server</a:t>
            </a:r>
            <a:r>
              <a:rPr lang="ru-RU" sz="1600" b="1" dirty="0">
                <a:latin typeface="Huawei Sans" panose="020C0503030203020204" pitchFamily="34" charset="0"/>
              </a:rPr>
              <a:t> </a:t>
            </a:r>
            <a:r>
              <a:rPr lang="ru-RU" sz="1600" b="1" dirty="0" err="1">
                <a:latin typeface="Huawei Sans" panose="020C0503030203020204" pitchFamily="34" charset="0"/>
              </a:rPr>
              <a:t>general</a:t>
            </a:r>
            <a:r>
              <a:rPr lang="ru-RU" sz="1600" dirty="0">
                <a:latin typeface="Huawei Sans" panose="020C0503030203020204" pitchFamily="34" charset="0"/>
              </a:rPr>
              <a:t> используется для запроса настроек функции синхронизации времени.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56344" y="1679356"/>
            <a:ext cx="0" cy="411070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dwx889475\AppData\Roaming\eSpace_Desktop\UserData\dwx889475\imagefiles\78B7DB17-072C-4F4A-9D58-E7A0EAC42E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t="255" r="-99" b="-255"/>
          <a:stretch/>
        </p:blipFill>
        <p:spPr bwMode="auto">
          <a:xfrm>
            <a:off x="884238" y="2536655"/>
            <a:ext cx="4768594" cy="27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лицензиями устройства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30873" y="1530735"/>
            <a:ext cx="9848915" cy="1608391"/>
            <a:chOff x="1030873" y="1080857"/>
            <a:chExt cx="9848915" cy="1608391"/>
          </a:xfrm>
        </p:grpSpPr>
        <p:pic>
          <p:nvPicPr>
            <p:cNvPr id="4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81445" y="1088533"/>
              <a:ext cx="7082148" cy="830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五边形 4"/>
            <p:cNvSpPr/>
            <p:nvPr/>
          </p:nvSpPr>
          <p:spPr bwMode="auto">
            <a:xfrm>
              <a:off x="2784489" y="1286731"/>
              <a:ext cx="1297032" cy="412453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2791587" y="1258980"/>
              <a:ext cx="11937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solidFill>
                    <a:srgbClr val="080808"/>
                  </a:solidFill>
                  <a:latin typeface="Huawei Sans" panose="020C0503030203020204" pitchFamily="34" charset="0"/>
                </a:rPr>
                <a:t>Общая информация</a:t>
              </a:r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271681" y="1338572"/>
              <a:ext cx="1165365" cy="996354"/>
              <a:chOff x="478" y="1689"/>
              <a:chExt cx="1210" cy="1278"/>
            </a:xfrm>
          </p:grpSpPr>
          <p:pic>
            <p:nvPicPr>
              <p:cNvPr id="8" name="Picture 48" descr="light_shadow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78000" contrast="-7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3" y="2691"/>
                <a:ext cx="99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9" descr="circuler_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" y="1689"/>
                <a:ext cx="1210" cy="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50"/>
              <p:cNvSpPr>
                <a:spLocks noChangeArrowheads="1"/>
              </p:cNvSpPr>
              <p:nvPr/>
            </p:nvSpPr>
            <p:spPr bwMode="gray">
              <a:xfrm>
                <a:off x="478" y="1689"/>
                <a:ext cx="1202" cy="1182"/>
              </a:xfrm>
              <a:prstGeom prst="ellipse">
                <a:avLst/>
              </a:prstGeom>
              <a:gradFill rotWithShape="1">
                <a:gsLst>
                  <a:gs pos="0">
                    <a:srgbClr val="004B66">
                      <a:alpha val="89999"/>
                    </a:srgbClr>
                  </a:gs>
                  <a:gs pos="50000">
                    <a:srgbClr val="6AC1FC">
                      <a:alpha val="55000"/>
                    </a:srgbClr>
                  </a:gs>
                  <a:gs pos="100000">
                    <a:srgbClr val="004B66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fontAlgn="ctr">
                  <a:defRPr/>
                </a:pPr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" name="Freeform 51"/>
              <p:cNvSpPr>
                <a:spLocks/>
              </p:cNvSpPr>
              <p:nvPr/>
            </p:nvSpPr>
            <p:spPr bwMode="gray">
              <a:xfrm>
                <a:off x="602" y="1713"/>
                <a:ext cx="945" cy="409"/>
              </a:xfrm>
              <a:custGeom>
                <a:avLst/>
                <a:gdLst>
                  <a:gd name="T0" fmla="*/ 931 w 1321"/>
                  <a:gd name="T1" fmla="*/ 230 h 712"/>
                  <a:gd name="T2" fmla="*/ 942 w 1321"/>
                  <a:gd name="T3" fmla="*/ 254 h 712"/>
                  <a:gd name="T4" fmla="*/ 945 w 1321"/>
                  <a:gd name="T5" fmla="*/ 276 h 712"/>
                  <a:gd name="T6" fmla="*/ 941 w 1321"/>
                  <a:gd name="T7" fmla="*/ 296 h 712"/>
                  <a:gd name="T8" fmla="*/ 929 w 1321"/>
                  <a:gd name="T9" fmla="*/ 316 h 712"/>
                  <a:gd name="T10" fmla="*/ 910 w 1321"/>
                  <a:gd name="T11" fmla="*/ 333 h 712"/>
                  <a:gd name="T12" fmla="*/ 886 w 1321"/>
                  <a:gd name="T13" fmla="*/ 347 h 712"/>
                  <a:gd name="T14" fmla="*/ 856 w 1321"/>
                  <a:gd name="T15" fmla="*/ 361 h 712"/>
                  <a:gd name="T16" fmla="*/ 821 w 1321"/>
                  <a:gd name="T17" fmla="*/ 373 h 712"/>
                  <a:gd name="T18" fmla="*/ 781 w 1321"/>
                  <a:gd name="T19" fmla="*/ 383 h 712"/>
                  <a:gd name="T20" fmla="*/ 738 w 1321"/>
                  <a:gd name="T21" fmla="*/ 392 h 712"/>
                  <a:gd name="T22" fmla="*/ 692 w 1321"/>
                  <a:gd name="T23" fmla="*/ 399 h 712"/>
                  <a:gd name="T24" fmla="*/ 641 w 1321"/>
                  <a:gd name="T25" fmla="*/ 404 h 712"/>
                  <a:gd name="T26" fmla="*/ 589 w 1321"/>
                  <a:gd name="T27" fmla="*/ 408 h 712"/>
                  <a:gd name="T28" fmla="*/ 569 w 1321"/>
                  <a:gd name="T29" fmla="*/ 409 h 712"/>
                  <a:gd name="T30" fmla="*/ 341 w 1321"/>
                  <a:gd name="T31" fmla="*/ 409 h 712"/>
                  <a:gd name="T32" fmla="*/ 338 w 1321"/>
                  <a:gd name="T33" fmla="*/ 409 h 712"/>
                  <a:gd name="T34" fmla="*/ 293 w 1321"/>
                  <a:gd name="T35" fmla="*/ 407 h 712"/>
                  <a:gd name="T36" fmla="*/ 249 w 1321"/>
                  <a:gd name="T37" fmla="*/ 404 h 712"/>
                  <a:gd name="T38" fmla="*/ 207 w 1321"/>
                  <a:gd name="T39" fmla="*/ 400 h 712"/>
                  <a:gd name="T40" fmla="*/ 168 w 1321"/>
                  <a:gd name="T41" fmla="*/ 396 h 712"/>
                  <a:gd name="T42" fmla="*/ 133 w 1321"/>
                  <a:gd name="T43" fmla="*/ 389 h 712"/>
                  <a:gd name="T44" fmla="*/ 101 w 1321"/>
                  <a:gd name="T45" fmla="*/ 381 h 712"/>
                  <a:gd name="T46" fmla="*/ 73 w 1321"/>
                  <a:gd name="T47" fmla="*/ 372 h 712"/>
                  <a:gd name="T48" fmla="*/ 48 w 1321"/>
                  <a:gd name="T49" fmla="*/ 362 h 712"/>
                  <a:gd name="T50" fmla="*/ 28 w 1321"/>
                  <a:gd name="T51" fmla="*/ 349 h 712"/>
                  <a:gd name="T52" fmla="*/ 13 w 1321"/>
                  <a:gd name="T53" fmla="*/ 335 h 712"/>
                  <a:gd name="T54" fmla="*/ 4 w 1321"/>
                  <a:gd name="T55" fmla="*/ 318 h 712"/>
                  <a:gd name="T56" fmla="*/ 0 w 1321"/>
                  <a:gd name="T57" fmla="*/ 301 h 712"/>
                  <a:gd name="T58" fmla="*/ 0 w 1321"/>
                  <a:gd name="T59" fmla="*/ 299 h 712"/>
                  <a:gd name="T60" fmla="*/ 3 w 1321"/>
                  <a:gd name="T61" fmla="*/ 280 h 712"/>
                  <a:gd name="T62" fmla="*/ 11 w 1321"/>
                  <a:gd name="T63" fmla="*/ 256 h 712"/>
                  <a:gd name="T64" fmla="*/ 36 w 1321"/>
                  <a:gd name="T65" fmla="*/ 213 h 712"/>
                  <a:gd name="T66" fmla="*/ 67 w 1321"/>
                  <a:gd name="T67" fmla="*/ 172 h 712"/>
                  <a:gd name="T68" fmla="*/ 105 w 1321"/>
                  <a:gd name="T69" fmla="*/ 135 h 712"/>
                  <a:gd name="T70" fmla="*/ 146 w 1321"/>
                  <a:gd name="T71" fmla="*/ 101 h 712"/>
                  <a:gd name="T72" fmla="*/ 193 w 1321"/>
                  <a:gd name="T73" fmla="*/ 72 h 712"/>
                  <a:gd name="T74" fmla="*/ 244 w 1321"/>
                  <a:gd name="T75" fmla="*/ 47 h 712"/>
                  <a:gd name="T76" fmla="*/ 297 w 1321"/>
                  <a:gd name="T77" fmla="*/ 27 h 712"/>
                  <a:gd name="T78" fmla="*/ 356 w 1321"/>
                  <a:gd name="T79" fmla="*/ 12 h 712"/>
                  <a:gd name="T80" fmla="*/ 416 w 1321"/>
                  <a:gd name="T81" fmla="*/ 3 h 712"/>
                  <a:gd name="T82" fmla="*/ 477 w 1321"/>
                  <a:gd name="T83" fmla="*/ 0 h 712"/>
                  <a:gd name="T84" fmla="*/ 477 w 1321"/>
                  <a:gd name="T85" fmla="*/ 0 h 712"/>
                  <a:gd name="T86" fmla="*/ 543 w 1321"/>
                  <a:gd name="T87" fmla="*/ 3 h 712"/>
                  <a:gd name="T88" fmla="*/ 606 w 1321"/>
                  <a:gd name="T89" fmla="*/ 13 h 712"/>
                  <a:gd name="T90" fmla="*/ 667 w 1321"/>
                  <a:gd name="T91" fmla="*/ 30 h 712"/>
                  <a:gd name="T92" fmla="*/ 723 w 1321"/>
                  <a:gd name="T93" fmla="*/ 52 h 712"/>
                  <a:gd name="T94" fmla="*/ 774 w 1321"/>
                  <a:gd name="T95" fmla="*/ 79 h 712"/>
                  <a:gd name="T96" fmla="*/ 822 w 1321"/>
                  <a:gd name="T97" fmla="*/ 111 h 712"/>
                  <a:gd name="T98" fmla="*/ 864 w 1321"/>
                  <a:gd name="T99" fmla="*/ 147 h 712"/>
                  <a:gd name="T100" fmla="*/ 900 w 1321"/>
                  <a:gd name="T101" fmla="*/ 187 h 712"/>
                  <a:gd name="T102" fmla="*/ 931 w 1321"/>
                  <a:gd name="T103" fmla="*/ 230 h 712"/>
                  <a:gd name="T104" fmla="*/ 931 w 1321"/>
                  <a:gd name="T105" fmla="*/ 23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2" name="Rectangle 52"/>
            <p:cNvSpPr>
              <a:spLocks noChangeArrowheads="1"/>
            </p:cNvSpPr>
            <p:nvPr/>
          </p:nvSpPr>
          <p:spPr bwMode="auto">
            <a:xfrm>
              <a:off x="1030873" y="1319886"/>
              <a:ext cx="160357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b="1" dirty="0">
                  <a:latin typeface="Huawei Sans" panose="020C0503030203020204" pitchFamily="34" charset="0"/>
                </a:rPr>
                <a:t>Файл лицензии </a:t>
              </a:r>
            </a:p>
            <a:p>
              <a:pPr algn="ctr" fontAlgn="ctr"/>
              <a:endParaRPr lang="ru-RU" b="1" dirty="0">
                <a:latin typeface="Huawei Sans" panose="020C0503030203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81521" y="1080857"/>
              <a:ext cx="637904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Huawei Sans" panose="020C0503030203020204" pitchFamily="34" charset="0"/>
                </a:rPr>
                <a:t>Полномочия и разрешения на использование различных дополнительных функций (таких как мгновенный снимок, удаленная репликация, клонирование и </a:t>
              </a:r>
              <a:r>
                <a:rPr lang="ru-RU" sz="1400" dirty="0" err="1">
                  <a:latin typeface="Huawei Sans" panose="020C0503030203020204" pitchFamily="34" charset="0"/>
                </a:rPr>
                <a:t>SmartQoS</a:t>
              </a:r>
              <a:r>
                <a:rPr lang="ru-RU" sz="1400" dirty="0">
                  <a:latin typeface="Huawei Sans" panose="020C0503030203020204" pitchFamily="34" charset="0"/>
                </a:rPr>
                <a:t>)</a:t>
              </a:r>
            </a:p>
          </p:txBody>
        </p:sp>
        <p:cxnSp>
          <p:nvCxnSpPr>
            <p:cNvPr id="14" name="直接连接符 13"/>
            <p:cNvCxnSpPr>
              <a:stCxn id="10" idx="6"/>
            </p:cNvCxnSpPr>
            <p:nvPr/>
          </p:nvCxnSpPr>
          <p:spPr>
            <a:xfrm>
              <a:off x="2429341" y="1799328"/>
              <a:ext cx="500182" cy="457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97639" y="1925355"/>
              <a:ext cx="7082149" cy="76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五边形 15"/>
            <p:cNvSpPr/>
            <p:nvPr/>
          </p:nvSpPr>
          <p:spPr bwMode="auto">
            <a:xfrm>
              <a:off x="2784488" y="2024716"/>
              <a:ext cx="1301648" cy="393315"/>
            </a:xfrm>
            <a:prstGeom prst="homePlate">
              <a:avLst>
                <a:gd name="adj" fmla="val 221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2638953" y="2073876"/>
              <a:ext cx="1541616" cy="27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100" dirty="0">
                  <a:solidFill>
                    <a:srgbClr val="080808"/>
                  </a:solidFill>
                  <a:latin typeface="Huawei Sans" panose="020C0503030203020204" pitchFamily="34" charset="0"/>
                </a:rPr>
                <a:t>Предупреждение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128886" y="2036707"/>
              <a:ext cx="6240599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Huawei Sans" panose="020C0503030203020204" pitchFamily="34" charset="0"/>
                </a:rPr>
                <a:t>В процессе управления устройством необходимо проверить, доступен ли файл лицензии.</a:t>
              </a:r>
            </a:p>
          </p:txBody>
        </p:sp>
        <p:cxnSp>
          <p:nvCxnSpPr>
            <p:cNvPr id="19" name="直接连接符 18"/>
            <p:cNvCxnSpPr>
              <a:stCxn id="10" idx="6"/>
              <a:endCxn id="5" idx="1"/>
            </p:cNvCxnSpPr>
            <p:nvPr/>
          </p:nvCxnSpPr>
          <p:spPr>
            <a:xfrm flipV="1">
              <a:off x="2429341" y="1492958"/>
              <a:ext cx="355148" cy="30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895453" y="3436546"/>
            <a:ext cx="10401094" cy="2642136"/>
          </a:xfrm>
          <a:prstGeom prst="roundRect">
            <a:avLst>
              <a:gd name="adj" fmla="val 4824"/>
            </a:avLst>
          </a:prstGeom>
          <a:solidFill>
            <a:srgbClr val="FFFFFF">
              <a:lumMod val="95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0" defTabSz="9144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895453" y="3390971"/>
            <a:ext cx="10401094" cy="470315"/>
          </a:xfrm>
          <a:prstGeom prst="roundRect">
            <a:avLst>
              <a:gd name="adj" fmla="val 4824"/>
            </a:avLst>
          </a:prstGeom>
          <a:solidFill>
            <a:srgbClr val="8AB9B9">
              <a:lumMod val="20000"/>
              <a:lumOff val="80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Huawei Sans" panose="020C0503030203020204" pitchFamily="34" charset="0"/>
              </a:rPr>
              <a:t>Управление лицензиями с помощью DeviceManager</a:t>
            </a:r>
          </a:p>
        </p:txBody>
      </p:sp>
      <p:sp>
        <p:nvSpPr>
          <p:cNvPr id="3" name="矩形 2"/>
          <p:cNvSpPr/>
          <p:nvPr/>
        </p:nvSpPr>
        <p:spPr>
          <a:xfrm>
            <a:off x="895453" y="3928562"/>
            <a:ext cx="10401094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В зависимости от статуса импортированной или активированной лицензии на странице </a:t>
            </a:r>
            <a:r>
              <a:rPr lang="ru-RU" b="1">
                <a:latin typeface="Huawei Sans" panose="020C0503030203020204" pitchFamily="34" charset="0"/>
              </a:rPr>
              <a:t>License Management</a:t>
            </a:r>
            <a:r>
              <a:rPr lang="ru-RU">
                <a:latin typeface="Huawei Sans" panose="020C0503030203020204" pitchFamily="34" charset="0"/>
              </a:rPr>
              <a:t> отображаются различные доступные операции: </a:t>
            </a:r>
            <a:r>
              <a:rPr lang="ru-RU" b="1">
                <a:latin typeface="Huawei Sans" panose="020C0503030203020204" pitchFamily="34" charset="0"/>
              </a:rPr>
              <a:t>Import License</a:t>
            </a:r>
            <a:r>
              <a:rPr lang="ru-RU">
                <a:latin typeface="Huawei Sans" panose="020C0503030203020204" pitchFamily="34" charset="0"/>
              </a:rPr>
              <a:t>, </a:t>
            </a:r>
            <a:r>
              <a:rPr lang="ru-RU" b="1">
                <a:latin typeface="Huawei Sans" panose="020C0503030203020204" pitchFamily="34" charset="0"/>
              </a:rPr>
              <a:t>Activate License</a:t>
            </a:r>
            <a:r>
              <a:rPr lang="ru-RU">
                <a:latin typeface="Huawei Sans" panose="020C0503030203020204" pitchFamily="34" charset="0"/>
              </a:rPr>
              <a:t> и </a:t>
            </a:r>
            <a:r>
              <a:rPr lang="ru-RU" b="1">
                <a:latin typeface="Huawei Sans" panose="020C0503030203020204" pitchFamily="34" charset="0"/>
              </a:rPr>
              <a:t>Update License</a:t>
            </a:r>
            <a:r>
              <a:rPr lang="ru-RU"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903961" y="4858489"/>
            <a:ext cx="10336941" cy="13388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9144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latin typeface="Huawei Sans" panose="020C0503030203020204" pitchFamily="34" charset="0"/>
              </a:rPr>
              <a:t>Для активированного файла лицензии DeviceManager предоставляет два режима управления:</a:t>
            </a: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>
                <a:latin typeface="Huawei Sans" panose="020C0503030203020204" pitchFamily="34" charset="0"/>
              </a:rPr>
              <a:t>Контроль срока использования: отображение времени, когда истечет срок лицензии.</a:t>
            </a: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>
                <a:latin typeface="Huawei Sans" panose="020C0503030203020204" pitchFamily="34" charset="0"/>
              </a:rPr>
              <a:t>Контроль емкости: отображение используемой/общей емкости лицензии.</a:t>
            </a:r>
          </a:p>
        </p:txBody>
      </p:sp>
    </p:spTree>
    <p:extLst>
      <p:ext uri="{BB962C8B-B14F-4D97-AF65-F5344CB8AC3E}">
        <p14:creationId xmlns:p14="http://schemas.microsoft.com/office/powerpoint/2010/main" val="36194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Просмотр лицензий устройства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24088" y="1394058"/>
            <a:ext cx="10401094" cy="4000902"/>
          </a:xfrm>
          <a:prstGeom prst="roundRect">
            <a:avLst>
              <a:gd name="adj" fmla="val 4824"/>
            </a:avLst>
          </a:prstGeom>
          <a:solidFill>
            <a:srgbClr val="FFFFFF">
              <a:lumMod val="95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r"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Для экспорта файла лицензии используется команда </a:t>
            </a:r>
            <a:r>
              <a:rPr lang="ru-RU" sz="1600" b="1">
                <a:latin typeface="Huawei Sans" panose="020C0503030203020204" pitchFamily="34" charset="0"/>
              </a:rPr>
              <a:t>export license</a:t>
            </a:r>
            <a:r>
              <a:rPr lang="ru-RU" sz="1600">
                <a:latin typeface="Huawei Sans" panose="020C0503030203020204" pitchFamily="34" charset="0"/>
              </a:rPr>
              <a:t>.</a:t>
            </a:r>
          </a:p>
          <a:p>
            <a:pPr marL="263525" fontAlgn="ctr"/>
            <a:r>
              <a:rPr lang="ru-RU" sz="1600" b="1">
                <a:latin typeface="Huawei Sans" panose="020C0503030203020204" pitchFamily="34" charset="0"/>
              </a:rPr>
              <a:t>Пример: export license</a:t>
            </a:r>
            <a:r>
              <a:rPr lang="ru-RU" sz="1600">
                <a:latin typeface="Huawei Sans" panose="020C0503030203020204" pitchFamily="34" charset="0"/>
              </a:rPr>
              <a:t> ip=? user=? password=? license_path=? [ port=? ] [ protocol=? ]</a:t>
            </a: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Для импорта файла лицензии используется команда </a:t>
            </a:r>
            <a:r>
              <a:rPr lang="ru-RU" sz="1600" b="1">
                <a:latin typeface="Huawei Sans" panose="020C0503030203020204" pitchFamily="34" charset="0"/>
              </a:rPr>
              <a:t>import license</a:t>
            </a:r>
            <a:r>
              <a:rPr lang="ru-RU" sz="1600">
                <a:latin typeface="Huawei Sans" panose="020C0503030203020204" pitchFamily="34" charset="0"/>
              </a:rPr>
              <a:t>.</a:t>
            </a:r>
          </a:p>
          <a:p>
            <a:pPr marL="263525" fontAlgn="ctr"/>
            <a:r>
              <a:rPr lang="ru-RU" sz="1600" b="1">
                <a:latin typeface="Huawei Sans" panose="020C0503030203020204" pitchFamily="34" charset="0"/>
              </a:rPr>
              <a:t>Пример: import license</a:t>
            </a:r>
            <a:r>
              <a:rPr lang="ru-RU" sz="1600">
                <a:latin typeface="Huawei Sans" panose="020C0503030203020204" pitchFamily="34" charset="0"/>
              </a:rPr>
              <a:t> ip=? user=? password=? license_path=? [ port=? ] [ protocol=? ]</a:t>
            </a: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Для просмотра набора функций, содержащихся в импортированном файле лицензии, используется команда </a:t>
            </a:r>
            <a:r>
              <a:rPr lang="ru-RU" sz="1600" b="1">
                <a:latin typeface="Huawei Sans" panose="020C0503030203020204" pitchFamily="34" charset="0"/>
              </a:rPr>
              <a:t>show license</a:t>
            </a:r>
            <a:r>
              <a:rPr lang="ru-RU" sz="1600">
                <a:latin typeface="Huawei Sans" panose="020C0503030203020204" pitchFamily="34" charset="0"/>
              </a:rPr>
              <a:t>.</a:t>
            </a:r>
          </a:p>
          <a:p>
            <a:pPr marL="263525" fontAlgn="ctr"/>
            <a:r>
              <a:rPr lang="ru-RU" sz="1600" b="1">
                <a:latin typeface="Huawei Sans" panose="020C0503030203020204" pitchFamily="34" charset="0"/>
              </a:rPr>
              <a:t>Пример: show license</a:t>
            </a: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Для запроса информации об активных лицензиях используется команда </a:t>
            </a:r>
            <a:r>
              <a:rPr lang="ru-RU" sz="1600" b="1">
                <a:latin typeface="Huawei Sans" panose="020C0503030203020204" pitchFamily="34" charset="0"/>
              </a:rPr>
              <a:t>show license_active</a:t>
            </a:r>
            <a:r>
              <a:rPr lang="ru-RU" sz="1600">
                <a:latin typeface="Huawei Sans" panose="020C0503030203020204" pitchFamily="34" charset="0"/>
              </a:rPr>
              <a:t>.</a:t>
            </a:r>
          </a:p>
          <a:p>
            <a:pPr marL="263525" fontAlgn="ctr"/>
            <a:r>
              <a:rPr lang="ru-RU" sz="1600" b="1">
                <a:latin typeface="Huawei Sans" panose="020C0503030203020204" pitchFamily="34" charset="0"/>
              </a:rPr>
              <a:t>Пример: show license_active</a:t>
            </a: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fontAlgn="ctr"/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24088" y="1348484"/>
            <a:ext cx="10401094" cy="506062"/>
          </a:xfrm>
          <a:prstGeom prst="roundRect">
            <a:avLst>
              <a:gd name="adj" fmla="val 4824"/>
            </a:avLst>
          </a:prstGeom>
          <a:solidFill>
            <a:srgbClr val="8AB9B9">
              <a:lumMod val="20000"/>
              <a:lumOff val="80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Huawei Sans" panose="020C0503030203020204" pitchFamily="34" charset="0"/>
              </a:rPr>
              <a:t>Управление лицензиями с помощью CLI</a:t>
            </a:r>
          </a:p>
        </p:txBody>
      </p:sp>
    </p:spTree>
    <p:extLst>
      <p:ext uri="{BB962C8B-B14F-4D97-AF65-F5344CB8AC3E}">
        <p14:creationId xmlns:p14="http://schemas.microsoft.com/office/powerpoint/2010/main" val="29993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6238786" y="3427809"/>
            <a:ext cx="4656141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/>
              <a:t>admin:/&gt;show system general</a:t>
            </a:r>
          </a:p>
          <a:p>
            <a:r>
              <a:rPr lang="ru-RU" sz="1200"/>
              <a:t>  System Name          : XXX.Storage </a:t>
            </a:r>
          </a:p>
          <a:p>
            <a:r>
              <a:rPr lang="ru-RU" sz="1200"/>
              <a:t>  Health Status          : Normal </a:t>
            </a:r>
          </a:p>
          <a:p>
            <a:r>
              <a:rPr lang="ru-RU" sz="1200"/>
              <a:t>  Running Status        : Normal </a:t>
            </a:r>
          </a:p>
          <a:p>
            <a:r>
              <a:rPr lang="ru-RU" sz="1200"/>
              <a:t>  Total Capacity         : 3.186 TB </a:t>
            </a:r>
          </a:p>
          <a:p>
            <a:r>
              <a:rPr lang="ru-RU" sz="1200"/>
              <a:t>  SN                          : 210235G6EHZ0CX0000XX </a:t>
            </a:r>
          </a:p>
          <a:p>
            <a:r>
              <a:rPr lang="ru-RU" sz="1200"/>
              <a:t>  Location                  : </a:t>
            </a:r>
          </a:p>
          <a:p>
            <a:r>
              <a:rPr lang="ru-RU" sz="1200"/>
              <a:t>  Product Model         : XXXX </a:t>
            </a:r>
          </a:p>
          <a:p>
            <a:r>
              <a:rPr lang="ru-RU" sz="1200"/>
              <a:t>  Product Version        : VX00R00XCXX </a:t>
            </a:r>
          </a:p>
          <a:p>
            <a:r>
              <a:rPr lang="ru-RU" sz="1200"/>
              <a:t>  High Water Level(%) : 80</a:t>
            </a:r>
          </a:p>
          <a:p>
            <a:r>
              <a:rPr lang="ru-RU" sz="1200"/>
              <a:t>  Low Water Level(%)  : 20</a:t>
            </a:r>
          </a:p>
          <a:p>
            <a:r>
              <a:rPr lang="ru-RU" sz="1200"/>
              <a:t>  WWN                       : XXXX</a:t>
            </a:r>
          </a:p>
          <a:p>
            <a:r>
              <a:rPr lang="ru-RU" sz="1200"/>
              <a:t>  Time                         : 2020-07-07/15:34:05 UTC+08:00</a:t>
            </a:r>
          </a:p>
          <a:p>
            <a:r>
              <a:rPr lang="ru-RU" sz="1200"/>
              <a:t>  Patch Version            : SPCXXX SPHXXX</a:t>
            </a:r>
          </a:p>
          <a:p>
            <a:r>
              <a:rPr lang="ru-RU" sz="1200"/>
              <a:t>  Description                : </a:t>
            </a:r>
          </a:p>
        </p:txBody>
      </p:sp>
      <p:sp>
        <p:nvSpPr>
          <p:cNvPr id="20" name="矩形 19"/>
          <p:cNvSpPr/>
          <p:nvPr/>
        </p:nvSpPr>
        <p:spPr>
          <a:xfrm>
            <a:off x="6306163" y="4913479"/>
            <a:ext cx="2924465" cy="192505"/>
          </a:xfrm>
          <a:prstGeom prst="rect">
            <a:avLst/>
          </a:prstGeom>
          <a:noFill/>
          <a:ln w="28575">
            <a:solidFill>
              <a:srgbClr val="C0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1207317" cy="497095"/>
          </a:xfrm>
        </p:spPr>
        <p:txBody>
          <a:bodyPr wrap="square">
            <a:noAutofit/>
          </a:bodyPr>
          <a:lstStyle/>
          <a:p>
            <a:r>
              <a:rPr lang="ru-RU" dirty="0"/>
              <a:t>Получение информации о текущей версии устройства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2277528"/>
            <a:ext cx="5130482" cy="3650027"/>
          </a:xfrm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>
                <a:latin typeface="Huawei Sans" panose="020C0503030203020204" pitchFamily="34" charset="0"/>
              </a:rPr>
              <a:t>Получение информации о текущей версии системы с помощью DeviceManager</a:t>
            </a:r>
          </a:p>
          <a:p>
            <a:pPr lvl="1">
              <a:lnSpc>
                <a:spcPct val="100000"/>
              </a:lnSpc>
            </a:pPr>
            <a:r>
              <a:rPr lang="ru-RU" sz="1400">
                <a:latin typeface="Huawei Sans" panose="020C0503030203020204" pitchFamily="34" charset="0"/>
              </a:rPr>
              <a:t>Пример информации об устройстве: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235380" y="1281174"/>
            <a:ext cx="1165365" cy="996354"/>
            <a:chOff x="478" y="1689"/>
            <a:chExt cx="1210" cy="1278"/>
          </a:xfrm>
        </p:grpSpPr>
        <p:pic>
          <p:nvPicPr>
            <p:cNvPr id="9" name="Picture 48" descr="light_shadow"/>
            <p:cNvPicPr>
              <a:picLocks noChangeAspect="1" noChangeArrowheads="1"/>
            </p:cNvPicPr>
            <p:nvPr/>
          </p:nvPicPr>
          <p:blipFill>
            <a:blip r:embed="rId3" cstate="email">
              <a:lum bright="-78000" contrast="-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3" y="2691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9" descr="circuler_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" y="1689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0"/>
            <p:cNvSpPr>
              <a:spLocks noChangeArrowheads="1"/>
            </p:cNvSpPr>
            <p:nvPr/>
          </p:nvSpPr>
          <p:spPr bwMode="gray">
            <a:xfrm>
              <a:off x="478" y="1689"/>
              <a:ext cx="1202" cy="1182"/>
            </a:xfrm>
            <a:prstGeom prst="ellipse">
              <a:avLst/>
            </a:prstGeom>
            <a:gradFill rotWithShape="1">
              <a:gsLst>
                <a:gs pos="0">
                  <a:srgbClr val="004B66">
                    <a:alpha val="89999"/>
                  </a:srgbClr>
                </a:gs>
                <a:gs pos="50000">
                  <a:srgbClr val="6AC1FC">
                    <a:alpha val="55000"/>
                  </a:srgbClr>
                </a:gs>
                <a:gs pos="100000">
                  <a:srgbClr val="004B66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gray">
            <a:xfrm>
              <a:off x="602" y="1713"/>
              <a:ext cx="945" cy="409"/>
            </a:xfrm>
            <a:custGeom>
              <a:avLst/>
              <a:gdLst>
                <a:gd name="T0" fmla="*/ 931 w 1321"/>
                <a:gd name="T1" fmla="*/ 230 h 712"/>
                <a:gd name="T2" fmla="*/ 942 w 1321"/>
                <a:gd name="T3" fmla="*/ 254 h 712"/>
                <a:gd name="T4" fmla="*/ 945 w 1321"/>
                <a:gd name="T5" fmla="*/ 276 h 712"/>
                <a:gd name="T6" fmla="*/ 941 w 1321"/>
                <a:gd name="T7" fmla="*/ 296 h 712"/>
                <a:gd name="T8" fmla="*/ 929 w 1321"/>
                <a:gd name="T9" fmla="*/ 316 h 712"/>
                <a:gd name="T10" fmla="*/ 910 w 1321"/>
                <a:gd name="T11" fmla="*/ 333 h 712"/>
                <a:gd name="T12" fmla="*/ 886 w 1321"/>
                <a:gd name="T13" fmla="*/ 347 h 712"/>
                <a:gd name="T14" fmla="*/ 856 w 1321"/>
                <a:gd name="T15" fmla="*/ 361 h 712"/>
                <a:gd name="T16" fmla="*/ 821 w 1321"/>
                <a:gd name="T17" fmla="*/ 373 h 712"/>
                <a:gd name="T18" fmla="*/ 781 w 1321"/>
                <a:gd name="T19" fmla="*/ 383 h 712"/>
                <a:gd name="T20" fmla="*/ 738 w 1321"/>
                <a:gd name="T21" fmla="*/ 392 h 712"/>
                <a:gd name="T22" fmla="*/ 692 w 1321"/>
                <a:gd name="T23" fmla="*/ 399 h 712"/>
                <a:gd name="T24" fmla="*/ 641 w 1321"/>
                <a:gd name="T25" fmla="*/ 404 h 712"/>
                <a:gd name="T26" fmla="*/ 589 w 1321"/>
                <a:gd name="T27" fmla="*/ 408 h 712"/>
                <a:gd name="T28" fmla="*/ 569 w 1321"/>
                <a:gd name="T29" fmla="*/ 409 h 712"/>
                <a:gd name="T30" fmla="*/ 341 w 1321"/>
                <a:gd name="T31" fmla="*/ 409 h 712"/>
                <a:gd name="T32" fmla="*/ 338 w 1321"/>
                <a:gd name="T33" fmla="*/ 409 h 712"/>
                <a:gd name="T34" fmla="*/ 293 w 1321"/>
                <a:gd name="T35" fmla="*/ 407 h 712"/>
                <a:gd name="T36" fmla="*/ 249 w 1321"/>
                <a:gd name="T37" fmla="*/ 404 h 712"/>
                <a:gd name="T38" fmla="*/ 207 w 1321"/>
                <a:gd name="T39" fmla="*/ 400 h 712"/>
                <a:gd name="T40" fmla="*/ 168 w 1321"/>
                <a:gd name="T41" fmla="*/ 396 h 712"/>
                <a:gd name="T42" fmla="*/ 133 w 1321"/>
                <a:gd name="T43" fmla="*/ 389 h 712"/>
                <a:gd name="T44" fmla="*/ 101 w 1321"/>
                <a:gd name="T45" fmla="*/ 381 h 712"/>
                <a:gd name="T46" fmla="*/ 73 w 1321"/>
                <a:gd name="T47" fmla="*/ 372 h 712"/>
                <a:gd name="T48" fmla="*/ 48 w 1321"/>
                <a:gd name="T49" fmla="*/ 362 h 712"/>
                <a:gd name="T50" fmla="*/ 28 w 1321"/>
                <a:gd name="T51" fmla="*/ 349 h 712"/>
                <a:gd name="T52" fmla="*/ 13 w 1321"/>
                <a:gd name="T53" fmla="*/ 335 h 712"/>
                <a:gd name="T54" fmla="*/ 4 w 1321"/>
                <a:gd name="T55" fmla="*/ 318 h 712"/>
                <a:gd name="T56" fmla="*/ 0 w 1321"/>
                <a:gd name="T57" fmla="*/ 301 h 712"/>
                <a:gd name="T58" fmla="*/ 0 w 1321"/>
                <a:gd name="T59" fmla="*/ 299 h 712"/>
                <a:gd name="T60" fmla="*/ 3 w 1321"/>
                <a:gd name="T61" fmla="*/ 280 h 712"/>
                <a:gd name="T62" fmla="*/ 11 w 1321"/>
                <a:gd name="T63" fmla="*/ 256 h 712"/>
                <a:gd name="T64" fmla="*/ 36 w 1321"/>
                <a:gd name="T65" fmla="*/ 213 h 712"/>
                <a:gd name="T66" fmla="*/ 67 w 1321"/>
                <a:gd name="T67" fmla="*/ 172 h 712"/>
                <a:gd name="T68" fmla="*/ 105 w 1321"/>
                <a:gd name="T69" fmla="*/ 135 h 712"/>
                <a:gd name="T70" fmla="*/ 146 w 1321"/>
                <a:gd name="T71" fmla="*/ 101 h 712"/>
                <a:gd name="T72" fmla="*/ 193 w 1321"/>
                <a:gd name="T73" fmla="*/ 72 h 712"/>
                <a:gd name="T74" fmla="*/ 244 w 1321"/>
                <a:gd name="T75" fmla="*/ 47 h 712"/>
                <a:gd name="T76" fmla="*/ 297 w 1321"/>
                <a:gd name="T77" fmla="*/ 27 h 712"/>
                <a:gd name="T78" fmla="*/ 356 w 1321"/>
                <a:gd name="T79" fmla="*/ 12 h 712"/>
                <a:gd name="T80" fmla="*/ 416 w 1321"/>
                <a:gd name="T81" fmla="*/ 3 h 712"/>
                <a:gd name="T82" fmla="*/ 477 w 1321"/>
                <a:gd name="T83" fmla="*/ 0 h 712"/>
                <a:gd name="T84" fmla="*/ 477 w 1321"/>
                <a:gd name="T85" fmla="*/ 0 h 712"/>
                <a:gd name="T86" fmla="*/ 543 w 1321"/>
                <a:gd name="T87" fmla="*/ 3 h 712"/>
                <a:gd name="T88" fmla="*/ 606 w 1321"/>
                <a:gd name="T89" fmla="*/ 13 h 712"/>
                <a:gd name="T90" fmla="*/ 667 w 1321"/>
                <a:gd name="T91" fmla="*/ 30 h 712"/>
                <a:gd name="T92" fmla="*/ 723 w 1321"/>
                <a:gd name="T93" fmla="*/ 52 h 712"/>
                <a:gd name="T94" fmla="*/ 774 w 1321"/>
                <a:gd name="T95" fmla="*/ 79 h 712"/>
                <a:gd name="T96" fmla="*/ 822 w 1321"/>
                <a:gd name="T97" fmla="*/ 111 h 712"/>
                <a:gd name="T98" fmla="*/ 864 w 1321"/>
                <a:gd name="T99" fmla="*/ 147 h 712"/>
                <a:gd name="T100" fmla="*/ 900 w 1321"/>
                <a:gd name="T101" fmla="*/ 187 h 712"/>
                <a:gd name="T102" fmla="*/ 931 w 1321"/>
                <a:gd name="T103" fmla="*/ 230 h 712"/>
                <a:gd name="T104" fmla="*/ 931 w 1321"/>
                <a:gd name="T105" fmla="*/ 23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14" name="直接连接符 13"/>
          <p:cNvCxnSpPr>
            <a:stCxn id="11" idx="6"/>
            <a:endCxn id="16" idx="1"/>
          </p:cNvCxnSpPr>
          <p:nvPr/>
        </p:nvCxnSpPr>
        <p:spPr>
          <a:xfrm>
            <a:off x="2393040" y="1741930"/>
            <a:ext cx="553397" cy="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2778" y="1397211"/>
            <a:ext cx="7082149" cy="7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五边形 15"/>
          <p:cNvSpPr/>
          <p:nvPr/>
        </p:nvSpPr>
        <p:spPr bwMode="auto">
          <a:xfrm>
            <a:off x="2946437" y="1550391"/>
            <a:ext cx="1154837" cy="393315"/>
          </a:xfrm>
          <a:prstGeom prst="homePlate">
            <a:avLst>
              <a:gd name="adj" fmla="val 221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2899573" y="1566292"/>
            <a:ext cx="1248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600">
                <a:solidFill>
                  <a:srgbClr val="080808"/>
                </a:solidFill>
                <a:latin typeface="Huawei Sans" panose="020C0503030203020204" pitchFamily="34" charset="0"/>
              </a:rPr>
              <a:t>Функция</a:t>
            </a:r>
          </a:p>
        </p:txBody>
      </p:sp>
      <p:sp>
        <p:nvSpPr>
          <p:cNvPr id="18" name="矩形 17"/>
          <p:cNvSpPr/>
          <p:nvPr/>
        </p:nvSpPr>
        <p:spPr>
          <a:xfrm>
            <a:off x="4144025" y="1442399"/>
            <a:ext cx="6320775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>
                <a:latin typeface="Huawei Sans" panose="020C0503030203020204" pitchFamily="34" charset="0"/>
              </a:rPr>
              <a:t>Соответствующая версия программного обеспечения определяется на основе версии системы.</a:t>
            </a:r>
          </a:p>
        </p:txBody>
      </p:sp>
      <p:sp>
        <p:nvSpPr>
          <p:cNvPr id="4" name="矩形 3"/>
          <p:cNvSpPr/>
          <p:nvPr/>
        </p:nvSpPr>
        <p:spPr>
          <a:xfrm>
            <a:off x="1049488" y="1537214"/>
            <a:ext cx="153714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Huawei Sans" panose="020C0503030203020204" pitchFamily="34" charset="0"/>
              </a:rPr>
              <a:t>Информация </a:t>
            </a:r>
            <a:r>
              <a:rPr lang="ru-RU" sz="1200" b="1" dirty="0" smtClean="0">
                <a:latin typeface="Huawei Sans" panose="020C0503030203020204" pitchFamily="34" charset="0"/>
              </a:rPr>
              <a:t/>
            </a:r>
            <a:br>
              <a:rPr lang="ru-RU" sz="1200" b="1" dirty="0" smtClean="0">
                <a:latin typeface="Huawei Sans" panose="020C0503030203020204" pitchFamily="34" charset="0"/>
              </a:rPr>
            </a:br>
            <a:r>
              <a:rPr lang="ru-RU" sz="1200" b="1" dirty="0" smtClean="0">
                <a:latin typeface="Huawei Sans" panose="020C0503030203020204" pitchFamily="34" charset="0"/>
              </a:rPr>
              <a:t>о </a:t>
            </a:r>
            <a:r>
              <a:rPr lang="ru-RU" sz="1200" b="1" dirty="0">
                <a:latin typeface="Huawei Sans" panose="020C0503030203020204" pitchFamily="34" charset="0"/>
              </a:rPr>
              <a:t>версии</a:t>
            </a:r>
          </a:p>
        </p:txBody>
      </p:sp>
      <p:sp>
        <p:nvSpPr>
          <p:cNvPr id="22" name="矩形 21"/>
          <p:cNvSpPr/>
          <p:nvPr/>
        </p:nvSpPr>
        <p:spPr>
          <a:xfrm>
            <a:off x="5862320" y="2277528"/>
            <a:ext cx="5527511" cy="16507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02279" lvl="1" indent="-302279" defTabSz="914034" fontAlgn="ctr"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400" dirty="0">
                <a:latin typeface="Huawei Sans" panose="020C0503030203020204" pitchFamily="34" charset="0"/>
              </a:rPr>
              <a:t>Войдите в CLI </a:t>
            </a:r>
            <a:r>
              <a:rPr lang="ru-RU" sz="1400" dirty="0" smtClean="0">
                <a:latin typeface="Huawei Sans" panose="020C0503030203020204" pitchFamily="34" charset="0"/>
              </a:rPr>
              <a:t>с помощью учетной записи </a:t>
            </a:r>
            <a:r>
              <a:rPr lang="ru-RU" sz="1400" dirty="0" err="1">
                <a:latin typeface="Huawei Sans" panose="020C0503030203020204" pitchFamily="34" charset="0"/>
              </a:rPr>
              <a:t>суперадминистратора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  <a:p>
            <a:pPr marL="654938" lvl="1" indent="-251899" defTabSz="914034" fontAlgn="ctr"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200" dirty="0">
                <a:latin typeface="Huawei Sans" panose="020C0503030203020204" pitchFamily="34" charset="0"/>
              </a:rPr>
              <a:t>Выполните команду </a:t>
            </a:r>
            <a:r>
              <a:rPr lang="ru-RU" sz="1200" b="1" dirty="0" err="1">
                <a:latin typeface="Huawei Sans" panose="020C0503030203020204" pitchFamily="34" charset="0"/>
              </a:rPr>
              <a:t>show</a:t>
            </a:r>
            <a:r>
              <a:rPr lang="ru-RU" sz="1200" b="1" dirty="0">
                <a:latin typeface="Huawei Sans" panose="020C0503030203020204" pitchFamily="34" charset="0"/>
              </a:rPr>
              <a:t> </a:t>
            </a:r>
            <a:r>
              <a:rPr lang="ru-RU" sz="1200" b="1" dirty="0" err="1">
                <a:latin typeface="Huawei Sans" panose="020C0503030203020204" pitchFamily="34" charset="0"/>
              </a:rPr>
              <a:t>system</a:t>
            </a:r>
            <a:r>
              <a:rPr lang="ru-RU" sz="1200" b="1" dirty="0">
                <a:latin typeface="Huawei Sans" panose="020C0503030203020204" pitchFamily="34" charset="0"/>
              </a:rPr>
              <a:t> </a:t>
            </a:r>
            <a:r>
              <a:rPr lang="ru-RU" sz="1200" b="1" dirty="0" err="1">
                <a:latin typeface="Huawei Sans" panose="020C0503030203020204" pitchFamily="34" charset="0"/>
              </a:rPr>
              <a:t>general</a:t>
            </a:r>
            <a:r>
              <a:rPr lang="ru-RU" sz="1200" dirty="0">
                <a:latin typeface="Huawei Sans" panose="020C0503030203020204" pitchFamily="34" charset="0"/>
              </a:rPr>
              <a:t>.</a:t>
            </a:r>
          </a:p>
          <a:p>
            <a:pPr marL="654938" lvl="1" indent="-251899" defTabSz="914034" fontAlgn="ctr">
              <a:spcBef>
                <a:spcPts val="720"/>
              </a:spcBef>
              <a:buSzPct val="50000"/>
              <a:buFont typeface="Wingdings" panose="05000000000000000000" pitchFamily="2" charset="2"/>
              <a:buChar char="p"/>
            </a:pPr>
            <a:r>
              <a:rPr lang="ru-RU" sz="1200" b="1" dirty="0" err="1">
                <a:latin typeface="Huawei Sans" panose="020C0503030203020204" pitchFamily="34" charset="0"/>
              </a:rPr>
              <a:t>Product</a:t>
            </a:r>
            <a:r>
              <a:rPr lang="ru-RU" sz="1200" b="1" dirty="0">
                <a:latin typeface="Huawei Sans" panose="020C0503030203020204" pitchFamily="34" charset="0"/>
              </a:rPr>
              <a:t> </a:t>
            </a:r>
            <a:r>
              <a:rPr lang="ru-RU" sz="1200" b="1" dirty="0" err="1">
                <a:latin typeface="Huawei Sans" panose="020C0503030203020204" pitchFamily="34" charset="0"/>
              </a:rPr>
              <a:t>Version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sz="1200" dirty="0">
                <a:latin typeface="Huawei Sans" panose="020C0503030203020204" pitchFamily="34" charset="0"/>
              </a:rPr>
              <a:t>указывает текущую версию СХД.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798820" y="2202685"/>
            <a:ext cx="0" cy="376488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dwx889475\AppData\Roaming\eSpace_Desktop\UserData\dwx889475\imagefiles\1E538D45-9EB7-4AAA-AD58-FFEFD531DB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94" y="3161802"/>
            <a:ext cx="2843886" cy="280576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Получение серийного номера устройства (ESN)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2583604"/>
            <a:ext cx="10728326" cy="3343951"/>
          </a:xfrm>
        </p:spPr>
        <p:txBody>
          <a:bodyPr/>
          <a:lstStyle/>
          <a:p>
            <a:r>
              <a:rPr lang="ru-RU" sz="1600"/>
              <a:t>Получение ESN с помощью DeviceManager</a:t>
            </a:r>
          </a:p>
          <a:p>
            <a:endParaRPr lang="zh-CN" altLang="en-US" sz="1600" dirty="0"/>
          </a:p>
        </p:txBody>
      </p:sp>
      <p:pic>
        <p:nvPicPr>
          <p:cNvPr id="28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2814" y="1257427"/>
            <a:ext cx="7082148" cy="5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五边形 28"/>
          <p:cNvSpPr/>
          <p:nvPr/>
        </p:nvSpPr>
        <p:spPr bwMode="auto">
          <a:xfrm>
            <a:off x="2771857" y="1267416"/>
            <a:ext cx="1154837" cy="412453"/>
          </a:xfrm>
          <a:prstGeom prst="homePlate">
            <a:avLst>
              <a:gd name="adj" fmla="val 221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2712675" y="1240829"/>
            <a:ext cx="1214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solidFill>
                  <a:srgbClr val="080808"/>
                </a:solidFill>
                <a:latin typeface="Huawei Sans" panose="020C0503030203020204" pitchFamily="34" charset="0"/>
              </a:rPr>
              <a:t>Общая информация</a:t>
            </a:r>
          </a:p>
        </p:txBody>
      </p:sp>
      <p:grpSp>
        <p:nvGrpSpPr>
          <p:cNvPr id="33" name="Group 47"/>
          <p:cNvGrpSpPr>
            <a:grpSpLocks/>
          </p:cNvGrpSpPr>
          <p:nvPr/>
        </p:nvGrpSpPr>
        <p:grpSpPr bwMode="auto">
          <a:xfrm>
            <a:off x="1116855" y="1319257"/>
            <a:ext cx="1165365" cy="996354"/>
            <a:chOff x="478" y="1689"/>
            <a:chExt cx="1210" cy="1278"/>
          </a:xfrm>
        </p:grpSpPr>
        <p:pic>
          <p:nvPicPr>
            <p:cNvPr id="45" name="Picture 48" descr="light_shadow"/>
            <p:cNvPicPr>
              <a:picLocks noChangeAspect="1" noChangeArrowheads="1"/>
            </p:cNvPicPr>
            <p:nvPr/>
          </p:nvPicPr>
          <p:blipFill>
            <a:blip r:embed="rId4" cstate="email">
              <a:lum bright="-78000" contrast="-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3" y="2691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9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" y="1689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l 50"/>
            <p:cNvSpPr>
              <a:spLocks noChangeArrowheads="1"/>
            </p:cNvSpPr>
            <p:nvPr/>
          </p:nvSpPr>
          <p:spPr bwMode="gray">
            <a:xfrm>
              <a:off x="478" y="1689"/>
              <a:ext cx="1202" cy="1182"/>
            </a:xfrm>
            <a:prstGeom prst="ellipse">
              <a:avLst/>
            </a:prstGeom>
            <a:gradFill rotWithShape="1">
              <a:gsLst>
                <a:gs pos="0">
                  <a:srgbClr val="004B66">
                    <a:alpha val="89999"/>
                  </a:srgbClr>
                </a:gs>
                <a:gs pos="50000">
                  <a:srgbClr val="6AC1FC">
                    <a:alpha val="55000"/>
                  </a:srgbClr>
                </a:gs>
                <a:gs pos="100000">
                  <a:srgbClr val="004B66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gray">
            <a:xfrm>
              <a:off x="602" y="1713"/>
              <a:ext cx="945" cy="409"/>
            </a:xfrm>
            <a:custGeom>
              <a:avLst/>
              <a:gdLst>
                <a:gd name="T0" fmla="*/ 931 w 1321"/>
                <a:gd name="T1" fmla="*/ 230 h 712"/>
                <a:gd name="T2" fmla="*/ 942 w 1321"/>
                <a:gd name="T3" fmla="*/ 254 h 712"/>
                <a:gd name="T4" fmla="*/ 945 w 1321"/>
                <a:gd name="T5" fmla="*/ 276 h 712"/>
                <a:gd name="T6" fmla="*/ 941 w 1321"/>
                <a:gd name="T7" fmla="*/ 296 h 712"/>
                <a:gd name="T8" fmla="*/ 929 w 1321"/>
                <a:gd name="T9" fmla="*/ 316 h 712"/>
                <a:gd name="T10" fmla="*/ 910 w 1321"/>
                <a:gd name="T11" fmla="*/ 333 h 712"/>
                <a:gd name="T12" fmla="*/ 886 w 1321"/>
                <a:gd name="T13" fmla="*/ 347 h 712"/>
                <a:gd name="T14" fmla="*/ 856 w 1321"/>
                <a:gd name="T15" fmla="*/ 361 h 712"/>
                <a:gd name="T16" fmla="*/ 821 w 1321"/>
                <a:gd name="T17" fmla="*/ 373 h 712"/>
                <a:gd name="T18" fmla="*/ 781 w 1321"/>
                <a:gd name="T19" fmla="*/ 383 h 712"/>
                <a:gd name="T20" fmla="*/ 738 w 1321"/>
                <a:gd name="T21" fmla="*/ 392 h 712"/>
                <a:gd name="T22" fmla="*/ 692 w 1321"/>
                <a:gd name="T23" fmla="*/ 399 h 712"/>
                <a:gd name="T24" fmla="*/ 641 w 1321"/>
                <a:gd name="T25" fmla="*/ 404 h 712"/>
                <a:gd name="T26" fmla="*/ 589 w 1321"/>
                <a:gd name="T27" fmla="*/ 408 h 712"/>
                <a:gd name="T28" fmla="*/ 569 w 1321"/>
                <a:gd name="T29" fmla="*/ 409 h 712"/>
                <a:gd name="T30" fmla="*/ 341 w 1321"/>
                <a:gd name="T31" fmla="*/ 409 h 712"/>
                <a:gd name="T32" fmla="*/ 338 w 1321"/>
                <a:gd name="T33" fmla="*/ 409 h 712"/>
                <a:gd name="T34" fmla="*/ 293 w 1321"/>
                <a:gd name="T35" fmla="*/ 407 h 712"/>
                <a:gd name="T36" fmla="*/ 249 w 1321"/>
                <a:gd name="T37" fmla="*/ 404 h 712"/>
                <a:gd name="T38" fmla="*/ 207 w 1321"/>
                <a:gd name="T39" fmla="*/ 400 h 712"/>
                <a:gd name="T40" fmla="*/ 168 w 1321"/>
                <a:gd name="T41" fmla="*/ 396 h 712"/>
                <a:gd name="T42" fmla="*/ 133 w 1321"/>
                <a:gd name="T43" fmla="*/ 389 h 712"/>
                <a:gd name="T44" fmla="*/ 101 w 1321"/>
                <a:gd name="T45" fmla="*/ 381 h 712"/>
                <a:gd name="T46" fmla="*/ 73 w 1321"/>
                <a:gd name="T47" fmla="*/ 372 h 712"/>
                <a:gd name="T48" fmla="*/ 48 w 1321"/>
                <a:gd name="T49" fmla="*/ 362 h 712"/>
                <a:gd name="T50" fmla="*/ 28 w 1321"/>
                <a:gd name="T51" fmla="*/ 349 h 712"/>
                <a:gd name="T52" fmla="*/ 13 w 1321"/>
                <a:gd name="T53" fmla="*/ 335 h 712"/>
                <a:gd name="T54" fmla="*/ 4 w 1321"/>
                <a:gd name="T55" fmla="*/ 318 h 712"/>
                <a:gd name="T56" fmla="*/ 0 w 1321"/>
                <a:gd name="T57" fmla="*/ 301 h 712"/>
                <a:gd name="T58" fmla="*/ 0 w 1321"/>
                <a:gd name="T59" fmla="*/ 299 h 712"/>
                <a:gd name="T60" fmla="*/ 3 w 1321"/>
                <a:gd name="T61" fmla="*/ 280 h 712"/>
                <a:gd name="T62" fmla="*/ 11 w 1321"/>
                <a:gd name="T63" fmla="*/ 256 h 712"/>
                <a:gd name="T64" fmla="*/ 36 w 1321"/>
                <a:gd name="T65" fmla="*/ 213 h 712"/>
                <a:gd name="T66" fmla="*/ 67 w 1321"/>
                <a:gd name="T67" fmla="*/ 172 h 712"/>
                <a:gd name="T68" fmla="*/ 105 w 1321"/>
                <a:gd name="T69" fmla="*/ 135 h 712"/>
                <a:gd name="T70" fmla="*/ 146 w 1321"/>
                <a:gd name="T71" fmla="*/ 101 h 712"/>
                <a:gd name="T72" fmla="*/ 193 w 1321"/>
                <a:gd name="T73" fmla="*/ 72 h 712"/>
                <a:gd name="T74" fmla="*/ 244 w 1321"/>
                <a:gd name="T75" fmla="*/ 47 h 712"/>
                <a:gd name="T76" fmla="*/ 297 w 1321"/>
                <a:gd name="T77" fmla="*/ 27 h 712"/>
                <a:gd name="T78" fmla="*/ 356 w 1321"/>
                <a:gd name="T79" fmla="*/ 12 h 712"/>
                <a:gd name="T80" fmla="*/ 416 w 1321"/>
                <a:gd name="T81" fmla="*/ 3 h 712"/>
                <a:gd name="T82" fmla="*/ 477 w 1321"/>
                <a:gd name="T83" fmla="*/ 0 h 712"/>
                <a:gd name="T84" fmla="*/ 477 w 1321"/>
                <a:gd name="T85" fmla="*/ 0 h 712"/>
                <a:gd name="T86" fmla="*/ 543 w 1321"/>
                <a:gd name="T87" fmla="*/ 3 h 712"/>
                <a:gd name="T88" fmla="*/ 606 w 1321"/>
                <a:gd name="T89" fmla="*/ 13 h 712"/>
                <a:gd name="T90" fmla="*/ 667 w 1321"/>
                <a:gd name="T91" fmla="*/ 30 h 712"/>
                <a:gd name="T92" fmla="*/ 723 w 1321"/>
                <a:gd name="T93" fmla="*/ 52 h 712"/>
                <a:gd name="T94" fmla="*/ 774 w 1321"/>
                <a:gd name="T95" fmla="*/ 79 h 712"/>
                <a:gd name="T96" fmla="*/ 822 w 1321"/>
                <a:gd name="T97" fmla="*/ 111 h 712"/>
                <a:gd name="T98" fmla="*/ 864 w 1321"/>
                <a:gd name="T99" fmla="*/ 147 h 712"/>
                <a:gd name="T100" fmla="*/ 900 w 1321"/>
                <a:gd name="T101" fmla="*/ 187 h 712"/>
                <a:gd name="T102" fmla="*/ 931 w 1321"/>
                <a:gd name="T103" fmla="*/ 230 h 712"/>
                <a:gd name="T104" fmla="*/ 931 w 1321"/>
                <a:gd name="T105" fmla="*/ 23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889562" y="1633023"/>
            <a:ext cx="1603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b="1">
                <a:latin typeface="Huawei Sans" panose="020C0503030203020204" pitchFamily="34" charset="0"/>
              </a:rPr>
              <a:t>ESN</a:t>
            </a:r>
          </a:p>
        </p:txBody>
      </p:sp>
      <p:sp>
        <p:nvSpPr>
          <p:cNvPr id="36" name="矩形 35"/>
          <p:cNvSpPr/>
          <p:nvPr/>
        </p:nvSpPr>
        <p:spPr>
          <a:xfrm>
            <a:off x="3985876" y="1218046"/>
            <a:ext cx="6443911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Серийный номер (ESN) — символьная строка, однозначно идентифицирующая устройство.</a:t>
            </a:r>
          </a:p>
        </p:txBody>
      </p:sp>
      <p:cxnSp>
        <p:nvCxnSpPr>
          <p:cNvPr id="38" name="直接连接符 37"/>
          <p:cNvCxnSpPr>
            <a:stCxn id="47" idx="6"/>
          </p:cNvCxnSpPr>
          <p:nvPr/>
        </p:nvCxnSpPr>
        <p:spPr>
          <a:xfrm>
            <a:off x="2274515" y="1780013"/>
            <a:ext cx="500182" cy="457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2813" y="1906040"/>
            <a:ext cx="7082149" cy="61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五边形 39"/>
          <p:cNvSpPr/>
          <p:nvPr/>
        </p:nvSpPr>
        <p:spPr bwMode="auto">
          <a:xfrm>
            <a:off x="2776472" y="2005401"/>
            <a:ext cx="1154837" cy="393315"/>
          </a:xfrm>
          <a:prstGeom prst="homePlate">
            <a:avLst>
              <a:gd name="adj" fmla="val 221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gray">
          <a:xfrm>
            <a:off x="2720181" y="1974167"/>
            <a:ext cx="1248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200">
                <a:solidFill>
                  <a:srgbClr val="080808"/>
                </a:solidFill>
                <a:latin typeface="Huawei Sans" panose="020C0503030203020204" pitchFamily="34" charset="0"/>
              </a:rPr>
              <a:t>Сценарии применения</a:t>
            </a:r>
          </a:p>
        </p:txBody>
      </p:sp>
      <p:sp>
        <p:nvSpPr>
          <p:cNvPr id="42" name="矩形 41"/>
          <p:cNvSpPr/>
          <p:nvPr/>
        </p:nvSpPr>
        <p:spPr>
          <a:xfrm>
            <a:off x="3974060" y="1906040"/>
            <a:ext cx="6750903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>
                <a:latin typeface="Huawei Sans" panose="020C0503030203020204" pitchFamily="34" charset="0"/>
              </a:rPr>
              <a:t>Подача заявки на лицензию, ремонт устройства и настройка службы eService.</a:t>
            </a:r>
          </a:p>
        </p:txBody>
      </p:sp>
      <p:cxnSp>
        <p:nvCxnSpPr>
          <p:cNvPr id="51" name="直接连接符 50"/>
          <p:cNvCxnSpPr>
            <a:stCxn id="47" idx="6"/>
            <a:endCxn id="29" idx="1"/>
          </p:cNvCxnSpPr>
          <p:nvPr/>
        </p:nvCxnSpPr>
        <p:spPr>
          <a:xfrm flipV="1">
            <a:off x="2274515" y="1473643"/>
            <a:ext cx="497342" cy="3063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1" name="直接连接符 12290"/>
          <p:cNvCxnSpPr/>
          <p:nvPr/>
        </p:nvCxnSpPr>
        <p:spPr>
          <a:xfrm>
            <a:off x="5600700" y="2640089"/>
            <a:ext cx="0" cy="328746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916714" y="2583604"/>
            <a:ext cx="6096000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200228" lvl="2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Получение ESN с помощью CLI</a:t>
            </a:r>
          </a:p>
          <a:p>
            <a:pPr lvl="2" fontAlgn="ctr"/>
            <a:r>
              <a:rPr lang="ru-RU" sz="1600">
                <a:latin typeface="Huawei Sans" panose="020C0503030203020204" pitchFamily="34" charset="0"/>
              </a:rPr>
              <a:t>    &gt;&gt;  Выполните команду </a:t>
            </a:r>
            <a:r>
              <a:rPr lang="ru-RU" sz="1600" b="1">
                <a:latin typeface="Huawei Sans" panose="020C0503030203020204" pitchFamily="34" charset="0"/>
              </a:rPr>
              <a:t>show system general</a:t>
            </a:r>
            <a:r>
              <a:rPr lang="ru-RU" sz="1600">
                <a:latin typeface="Huawei Sans" panose="020C0503030203020204" pitchFamily="34" charset="0"/>
              </a:rPr>
              <a:t>.</a:t>
            </a:r>
          </a:p>
        </p:txBody>
      </p:sp>
      <p:pic>
        <p:nvPicPr>
          <p:cNvPr id="25" name="Picture 2" descr="C:\Users\dwx889475\AppData\Roaming\eSpace_Desktop\UserData\dwx889475\imagefiles\1E538D45-9EB7-4AAA-AD58-FFEFD531DB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51" y="3121791"/>
            <a:ext cx="2843886" cy="280576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6096000" y="3131999"/>
            <a:ext cx="4656141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/>
              <a:t>admin:/&gt;show system general</a:t>
            </a:r>
          </a:p>
          <a:p>
            <a:r>
              <a:rPr lang="ru-RU" sz="1200"/>
              <a:t>  System Name          : XXX.Storage </a:t>
            </a:r>
          </a:p>
          <a:p>
            <a:r>
              <a:rPr lang="ru-RU" sz="1200"/>
              <a:t>  Health Status          : Normal </a:t>
            </a:r>
          </a:p>
          <a:p>
            <a:r>
              <a:rPr lang="ru-RU" sz="1200"/>
              <a:t>  Running Status        : Normal </a:t>
            </a:r>
          </a:p>
          <a:p>
            <a:r>
              <a:rPr lang="ru-RU" sz="1200"/>
              <a:t>  Total Capacity         : 3.186 TB </a:t>
            </a:r>
          </a:p>
          <a:p>
            <a:r>
              <a:rPr lang="ru-RU" sz="1200"/>
              <a:t>  SN                          : 210235G6EHZ0CX0000XX </a:t>
            </a:r>
          </a:p>
          <a:p>
            <a:r>
              <a:rPr lang="ru-RU" sz="1200"/>
              <a:t>  Location                  : </a:t>
            </a:r>
          </a:p>
          <a:p>
            <a:r>
              <a:rPr lang="ru-RU" sz="1200"/>
              <a:t>  Product Model         : XXXX </a:t>
            </a:r>
          </a:p>
          <a:p>
            <a:r>
              <a:rPr lang="ru-RU" sz="1200"/>
              <a:t>  Product Version        : VX00R00XCXX </a:t>
            </a:r>
          </a:p>
          <a:p>
            <a:r>
              <a:rPr lang="ru-RU" sz="1200"/>
              <a:t>  High Water Level(%) : 80</a:t>
            </a:r>
          </a:p>
          <a:p>
            <a:r>
              <a:rPr lang="ru-RU" sz="1200"/>
              <a:t>  Low Water Level(%)  : 20</a:t>
            </a:r>
          </a:p>
          <a:p>
            <a:r>
              <a:rPr lang="ru-RU" sz="1200"/>
              <a:t>  WWN                       : XXXX</a:t>
            </a:r>
          </a:p>
          <a:p>
            <a:r>
              <a:rPr lang="ru-RU" sz="1200"/>
              <a:t>  Time                         : 2020-07-07/15:34:05 UTC+08:00</a:t>
            </a:r>
          </a:p>
          <a:p>
            <a:r>
              <a:rPr lang="ru-RU" sz="1200"/>
              <a:t>  Patch Version            : SPCXXX SPHXXX</a:t>
            </a:r>
          </a:p>
          <a:p>
            <a:r>
              <a:rPr lang="ru-RU" sz="1200"/>
              <a:t>  Description                : </a:t>
            </a:r>
          </a:p>
        </p:txBody>
      </p:sp>
      <p:sp>
        <p:nvSpPr>
          <p:cNvPr id="27" name="矩形 26"/>
          <p:cNvSpPr/>
          <p:nvPr/>
        </p:nvSpPr>
        <p:spPr>
          <a:xfrm>
            <a:off x="6163377" y="4087636"/>
            <a:ext cx="3717645" cy="192505"/>
          </a:xfrm>
          <a:prstGeom prst="rect">
            <a:avLst/>
          </a:prstGeom>
          <a:noFill/>
          <a:ln w="28575">
            <a:solidFill>
              <a:srgbClr val="C0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аварийными сигналами и рабочими событиями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31838" y="1275838"/>
            <a:ext cx="11321616" cy="5762248"/>
            <a:chOff x="584074" y="1444588"/>
            <a:chExt cx="11321616" cy="5762248"/>
          </a:xfrm>
        </p:grpSpPr>
        <p:grpSp>
          <p:nvGrpSpPr>
            <p:cNvPr id="6" name="组合 5"/>
            <p:cNvGrpSpPr/>
            <p:nvPr/>
          </p:nvGrpSpPr>
          <p:grpSpPr>
            <a:xfrm>
              <a:off x="1818823" y="1578814"/>
              <a:ext cx="7790476" cy="4040098"/>
              <a:chOff x="1737117" y="1701746"/>
              <a:chExt cx="7790476" cy="4040098"/>
            </a:xfrm>
          </p:grpSpPr>
          <p:sp>
            <p:nvSpPr>
              <p:cNvPr id="7" name="Oval 12"/>
              <p:cNvSpPr>
                <a:spLocks noChangeAspect="1" noChangeArrowheads="1"/>
              </p:cNvSpPr>
              <p:nvPr/>
            </p:nvSpPr>
            <p:spPr bwMode="auto">
              <a:xfrm>
                <a:off x="4895560" y="2857795"/>
                <a:ext cx="1854160" cy="1728000"/>
              </a:xfrm>
              <a:prstGeom prst="ellipse">
                <a:avLst/>
              </a:prstGeom>
              <a:solidFill>
                <a:srgbClr val="99CCCC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defTabSz="914400" eaLnBrk="1" fontAlgn="ctr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" name="AutoShape 19"/>
              <p:cNvSpPr>
                <a:spLocks noChangeArrowheads="1"/>
              </p:cNvSpPr>
              <p:nvPr/>
            </p:nvSpPr>
            <p:spPr bwMode="auto">
              <a:xfrm rot="5400000">
                <a:off x="3381083" y="1701747"/>
                <a:ext cx="4040097" cy="4040098"/>
              </a:xfrm>
              <a:custGeom>
                <a:avLst/>
                <a:gdLst>
                  <a:gd name="G0" fmla="+- 1051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510"/>
                  <a:gd name="G18" fmla="*/ 1051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051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051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45 w 21600"/>
                  <a:gd name="T15" fmla="*/ 10800 h 21600"/>
                  <a:gd name="T16" fmla="*/ 10800 w 21600"/>
                  <a:gd name="T17" fmla="*/ 290 h 21600"/>
                  <a:gd name="T18" fmla="*/ 2145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90" y="10800"/>
                    </a:moveTo>
                    <a:cubicBezTo>
                      <a:pt x="290" y="4995"/>
                      <a:pt x="4995" y="290"/>
                      <a:pt x="10800" y="290"/>
                    </a:cubicBezTo>
                    <a:cubicBezTo>
                      <a:pt x="16604" y="289"/>
                      <a:pt x="21309" y="4995"/>
                      <a:pt x="2131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00">
                      <a:lumMod val="72000"/>
                    </a:srgbClr>
                  </a:gs>
                  <a:gs pos="39000">
                    <a:srgbClr val="FFFFFF">
                      <a:alpha val="0"/>
                      <a:lumMod val="0"/>
                      <a:lumOff val="100000"/>
                    </a:srgb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defTabSz="914400" eaLnBrk="1" fontAlgn="ctr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 flipV="1">
                <a:off x="6425355" y="3106458"/>
                <a:ext cx="696162" cy="588787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ko-KR" sz="1000" dirty="0">
                  <a:solidFill>
                    <a:srgbClr val="000000"/>
                  </a:solidFill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" name="Line 41"/>
              <p:cNvSpPr>
                <a:spLocks noChangeShapeType="1"/>
              </p:cNvSpPr>
              <p:nvPr/>
            </p:nvSpPr>
            <p:spPr bwMode="auto">
              <a:xfrm>
                <a:off x="6425355" y="3695245"/>
                <a:ext cx="696162" cy="696162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ko-KR" sz="1000" dirty="0">
                  <a:solidFill>
                    <a:srgbClr val="000000"/>
                  </a:solidFill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" name="Tekstboks 187"/>
              <p:cNvSpPr txBox="1"/>
              <p:nvPr/>
            </p:nvSpPr>
            <p:spPr bwMode="auto">
              <a:xfrm>
                <a:off x="4986281" y="3007575"/>
                <a:ext cx="1691261" cy="120032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latin typeface="Huawei Sans" panose="020C0503030203020204" pitchFamily="34" charset="0"/>
                  </a:rPr>
                  <a:t>Управление аварийными сигналами и рабочими событиями</a:t>
                </a:r>
              </a:p>
            </p:txBody>
          </p:sp>
          <p:sp>
            <p:nvSpPr>
              <p:cNvPr id="15" name="AutoShape 19"/>
              <p:cNvSpPr>
                <a:spLocks noChangeArrowheads="1"/>
              </p:cNvSpPr>
              <p:nvPr/>
            </p:nvSpPr>
            <p:spPr bwMode="auto">
              <a:xfrm rot="16200000">
                <a:off x="4063745" y="1701746"/>
                <a:ext cx="4040097" cy="4040098"/>
              </a:xfrm>
              <a:custGeom>
                <a:avLst/>
                <a:gdLst>
                  <a:gd name="G0" fmla="+- 1051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510"/>
                  <a:gd name="G18" fmla="*/ 1051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051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051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45 w 21600"/>
                  <a:gd name="T15" fmla="*/ 10800 h 21600"/>
                  <a:gd name="T16" fmla="*/ 10800 w 21600"/>
                  <a:gd name="T17" fmla="*/ 290 h 21600"/>
                  <a:gd name="T18" fmla="*/ 2145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90" y="10800"/>
                    </a:moveTo>
                    <a:cubicBezTo>
                      <a:pt x="290" y="4995"/>
                      <a:pt x="4995" y="290"/>
                      <a:pt x="10800" y="290"/>
                    </a:cubicBezTo>
                    <a:cubicBezTo>
                      <a:pt x="16604" y="289"/>
                      <a:pt x="21309" y="4995"/>
                      <a:pt x="2131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00">
                      <a:lumMod val="72000"/>
                    </a:srgbClr>
                  </a:gs>
                  <a:gs pos="39000">
                    <a:srgbClr val="FFFFFF">
                      <a:alpha val="0"/>
                      <a:lumMod val="0"/>
                      <a:lumOff val="100000"/>
                    </a:srgb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defTabSz="914400" eaLnBrk="1" fontAlgn="ctr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10800000">
                <a:off x="4421924" y="3025633"/>
                <a:ext cx="696162" cy="1284949"/>
                <a:chOff x="3755834" y="3299378"/>
                <a:chExt cx="696162" cy="1284949"/>
              </a:xfrm>
            </p:grpSpPr>
            <p:sp>
              <p:nvSpPr>
                <p:cNvPr id="2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755834" y="3299378"/>
                  <a:ext cx="696162" cy="588787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pPr defTabSz="914400" font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ko-KR" sz="1000" dirty="0">
                    <a:solidFill>
                      <a:srgbClr val="000000"/>
                    </a:solidFill>
                    <a:latin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" name="Line 41"/>
                <p:cNvSpPr>
                  <a:spLocks noChangeShapeType="1"/>
                </p:cNvSpPr>
                <p:nvPr/>
              </p:nvSpPr>
              <p:spPr bwMode="auto">
                <a:xfrm>
                  <a:off x="3755834" y="3888165"/>
                  <a:ext cx="696162" cy="696162"/>
                </a:xfrm>
                <a:prstGeom prst="line">
                  <a:avLst/>
                </a:prstGeom>
                <a:noFill/>
                <a:ln w="12700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pPr defTabSz="914400" font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ko-KR" sz="1000" dirty="0">
                    <a:solidFill>
                      <a:srgbClr val="000000"/>
                    </a:solidFill>
                    <a:latin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17" name="Oval 21"/>
              <p:cNvSpPr>
                <a:spLocks noChangeArrowheads="1"/>
              </p:cNvSpPr>
              <p:nvPr/>
            </p:nvSpPr>
            <p:spPr bwMode="auto">
              <a:xfrm>
                <a:off x="1786367" y="2668170"/>
                <a:ext cx="2807570" cy="717634"/>
              </a:xfrm>
              <a:prstGeom prst="ellipse">
                <a:avLst/>
              </a:prstGeom>
              <a:solidFill>
                <a:srgbClr val="8AB9B9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36000" rIns="36000" anchor="ctr">
                <a:noAutofit/>
              </a:bodyPr>
              <a:lstStyle/>
              <a:p>
                <a:pPr algn="ctr" defTabSz="914034" fontAlgn="ctr">
                  <a:spcBef>
                    <a:spcPts val="792"/>
                  </a:spcBef>
                  <a:buSzPct val="50000"/>
                </a:pPr>
                <a:r>
                  <a:rPr lang="ru-RU" sz="1400" dirty="0">
                    <a:latin typeface="Huawei Sans" panose="020C0503030203020204" pitchFamily="34" charset="0"/>
                  </a:rPr>
                  <a:t>Настройка способа уведомления о событиях</a:t>
                </a: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6960508" y="4057789"/>
                <a:ext cx="2567085" cy="708668"/>
              </a:xfrm>
              <a:prstGeom prst="ellipse">
                <a:avLst/>
              </a:prstGeom>
              <a:solidFill>
                <a:srgbClr val="8AB9B9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36000" rIns="36000" anchor="ctr">
                <a:noAutofit/>
              </a:bodyPr>
              <a:lstStyle/>
              <a:p>
                <a:pPr lvl="0" algn="ctr" fontAlgn="ctr"/>
                <a:r>
                  <a:rPr lang="ru-RU" sz="14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Настройка дампа аварийных сигналов</a:t>
                </a:r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auto">
              <a:xfrm>
                <a:off x="1737117" y="3915706"/>
                <a:ext cx="2728563" cy="828737"/>
              </a:xfrm>
              <a:prstGeom prst="ellipse">
                <a:avLst/>
              </a:prstGeom>
              <a:solidFill>
                <a:srgbClr val="8AB9B9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36000" rIns="36000" anchor="ctr">
                <a:noAutofit/>
              </a:bodyPr>
              <a:lstStyle/>
              <a:p>
                <a:pPr lvl="0" algn="ctr" fontAlgn="ctr"/>
                <a:r>
                  <a:rPr lang="ru-RU" sz="14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Настройка маскирования аварийных сигналов</a:t>
                </a: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6944618" y="2738333"/>
                <a:ext cx="2582975" cy="717634"/>
              </a:xfrm>
              <a:prstGeom prst="ellipse">
                <a:avLst/>
              </a:prstGeom>
              <a:solidFill>
                <a:srgbClr val="8AB9B9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36000" rIns="36000" anchor="ctr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Настройка режима уведомления об аварии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518523" y="4057788"/>
                <a:ext cx="184731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8991490" y="1444588"/>
              <a:ext cx="282414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Уведомления по эл. почте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991490" y="1719069"/>
              <a:ext cx="220124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СМС-уведомление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991490" y="1988432"/>
              <a:ext cx="2403222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Syslog-уведомление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992832" y="2264929"/>
              <a:ext cx="221727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Trap-уведомление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71034" y="1607179"/>
              <a:ext cx="3098697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Уведомления по эл. почте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171034" y="1868364"/>
              <a:ext cx="220124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СМС-уведомление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171034" y="2099556"/>
              <a:ext cx="221727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Trap-уведомление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901381" y="4767778"/>
              <a:ext cx="4004309" cy="21698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Когда количество аварийных сигналов превышает пороговое значение, выполняется автоматическая выгрузка данных об аварийных сигналах на определенный FTP- или SFTP-сервер.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84074" y="4621513"/>
              <a:ext cx="3685657" cy="258532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400">
                  <a:latin typeface="Huawei Sans" panose="020C0503030203020204" pitchFamily="34" charset="0"/>
                </a:rPr>
                <a:t>Функция маскирования аварийных сигналов определяет, будет или нет система передавать информацию о появлении аварийных сигналов в систему управления сетью.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8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Сбор информации о системе хранения данных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0" y="1303338"/>
            <a:ext cx="11307763" cy="467995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sz="1800" dirty="0" smtClean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4173" y="1768256"/>
            <a:ext cx="10772827" cy="3469453"/>
            <a:chOff x="528602" y="1982818"/>
            <a:chExt cx="10772827" cy="3469453"/>
          </a:xfrm>
        </p:grpSpPr>
        <p:pic>
          <p:nvPicPr>
            <p:cNvPr id="5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06081" y="2000648"/>
              <a:ext cx="6995348" cy="1065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五边形 5"/>
            <p:cNvSpPr/>
            <p:nvPr/>
          </p:nvSpPr>
          <p:spPr bwMode="auto">
            <a:xfrm>
              <a:off x="3105639" y="2216590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3333244" y="2276645"/>
              <a:ext cx="11080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solidFill>
                    <a:srgbClr val="080808"/>
                  </a:solidFill>
                  <a:latin typeface="Huawei Sans" panose="020C0503030203020204" pitchFamily="34" charset="0"/>
                </a:rPr>
                <a:t>Цель</a:t>
              </a:r>
            </a:p>
          </p:txBody>
        </p:sp>
        <p:cxnSp>
          <p:nvCxnSpPr>
            <p:cNvPr id="8" name="AutoShape 12"/>
            <p:cNvCxnSpPr>
              <a:cxnSpLocks noChangeShapeType="1"/>
              <a:endCxn id="6" idx="1"/>
            </p:cNvCxnSpPr>
            <p:nvPr/>
          </p:nvCxnSpPr>
          <p:spPr bwMode="gray">
            <a:xfrm flipV="1">
              <a:off x="2100534" y="2478430"/>
              <a:ext cx="1005105" cy="689394"/>
            </a:xfrm>
            <a:prstGeom prst="bentConnector3">
              <a:avLst>
                <a:gd name="adj1" fmla="val -5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" name="AutoShape 13"/>
            <p:cNvCxnSpPr>
              <a:cxnSpLocks noChangeShapeType="1"/>
              <a:endCxn id="20" idx="1"/>
            </p:cNvCxnSpPr>
            <p:nvPr/>
          </p:nvCxnSpPr>
          <p:spPr bwMode="gray">
            <a:xfrm>
              <a:off x="2100534" y="4020299"/>
              <a:ext cx="1011342" cy="801215"/>
            </a:xfrm>
            <a:prstGeom prst="bentConnector3">
              <a:avLst>
                <a:gd name="adj1" fmla="val -1486"/>
              </a:avLst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cxn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654410" y="2875438"/>
              <a:ext cx="1574987" cy="1635312"/>
              <a:chOff x="478" y="1689"/>
              <a:chExt cx="1210" cy="1278"/>
            </a:xfrm>
          </p:grpSpPr>
          <p:pic>
            <p:nvPicPr>
              <p:cNvPr id="22" name="Picture 48" descr="light_shadow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78000" contrast="-7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3" y="2691"/>
                <a:ext cx="99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49" descr="circuler_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" y="1689"/>
                <a:ext cx="1210" cy="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Oval 50"/>
              <p:cNvSpPr>
                <a:spLocks noChangeArrowheads="1"/>
              </p:cNvSpPr>
              <p:nvPr/>
            </p:nvSpPr>
            <p:spPr bwMode="gray">
              <a:xfrm>
                <a:off x="478" y="1689"/>
                <a:ext cx="1202" cy="1182"/>
              </a:xfrm>
              <a:prstGeom prst="ellipse">
                <a:avLst/>
              </a:prstGeom>
              <a:gradFill rotWithShape="1">
                <a:gsLst>
                  <a:gs pos="0">
                    <a:srgbClr val="004B66">
                      <a:alpha val="89999"/>
                    </a:srgbClr>
                  </a:gs>
                  <a:gs pos="50000">
                    <a:srgbClr val="6AC1FC">
                      <a:alpha val="55000"/>
                    </a:srgbClr>
                  </a:gs>
                  <a:gs pos="100000">
                    <a:srgbClr val="004B66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fontAlgn="ctr">
                  <a:defRPr/>
                </a:pPr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5" name="Freeform 51"/>
              <p:cNvSpPr>
                <a:spLocks/>
              </p:cNvSpPr>
              <p:nvPr/>
            </p:nvSpPr>
            <p:spPr bwMode="gray">
              <a:xfrm>
                <a:off x="602" y="1713"/>
                <a:ext cx="945" cy="409"/>
              </a:xfrm>
              <a:custGeom>
                <a:avLst/>
                <a:gdLst>
                  <a:gd name="T0" fmla="*/ 931 w 1321"/>
                  <a:gd name="T1" fmla="*/ 230 h 712"/>
                  <a:gd name="T2" fmla="*/ 942 w 1321"/>
                  <a:gd name="T3" fmla="*/ 254 h 712"/>
                  <a:gd name="T4" fmla="*/ 945 w 1321"/>
                  <a:gd name="T5" fmla="*/ 276 h 712"/>
                  <a:gd name="T6" fmla="*/ 941 w 1321"/>
                  <a:gd name="T7" fmla="*/ 296 h 712"/>
                  <a:gd name="T8" fmla="*/ 929 w 1321"/>
                  <a:gd name="T9" fmla="*/ 316 h 712"/>
                  <a:gd name="T10" fmla="*/ 910 w 1321"/>
                  <a:gd name="T11" fmla="*/ 333 h 712"/>
                  <a:gd name="T12" fmla="*/ 886 w 1321"/>
                  <a:gd name="T13" fmla="*/ 347 h 712"/>
                  <a:gd name="T14" fmla="*/ 856 w 1321"/>
                  <a:gd name="T15" fmla="*/ 361 h 712"/>
                  <a:gd name="T16" fmla="*/ 821 w 1321"/>
                  <a:gd name="T17" fmla="*/ 373 h 712"/>
                  <a:gd name="T18" fmla="*/ 781 w 1321"/>
                  <a:gd name="T19" fmla="*/ 383 h 712"/>
                  <a:gd name="T20" fmla="*/ 738 w 1321"/>
                  <a:gd name="T21" fmla="*/ 392 h 712"/>
                  <a:gd name="T22" fmla="*/ 692 w 1321"/>
                  <a:gd name="T23" fmla="*/ 399 h 712"/>
                  <a:gd name="T24" fmla="*/ 641 w 1321"/>
                  <a:gd name="T25" fmla="*/ 404 h 712"/>
                  <a:gd name="T26" fmla="*/ 589 w 1321"/>
                  <a:gd name="T27" fmla="*/ 408 h 712"/>
                  <a:gd name="T28" fmla="*/ 569 w 1321"/>
                  <a:gd name="T29" fmla="*/ 409 h 712"/>
                  <a:gd name="T30" fmla="*/ 341 w 1321"/>
                  <a:gd name="T31" fmla="*/ 409 h 712"/>
                  <a:gd name="T32" fmla="*/ 338 w 1321"/>
                  <a:gd name="T33" fmla="*/ 409 h 712"/>
                  <a:gd name="T34" fmla="*/ 293 w 1321"/>
                  <a:gd name="T35" fmla="*/ 407 h 712"/>
                  <a:gd name="T36" fmla="*/ 249 w 1321"/>
                  <a:gd name="T37" fmla="*/ 404 h 712"/>
                  <a:gd name="T38" fmla="*/ 207 w 1321"/>
                  <a:gd name="T39" fmla="*/ 400 h 712"/>
                  <a:gd name="T40" fmla="*/ 168 w 1321"/>
                  <a:gd name="T41" fmla="*/ 396 h 712"/>
                  <a:gd name="T42" fmla="*/ 133 w 1321"/>
                  <a:gd name="T43" fmla="*/ 389 h 712"/>
                  <a:gd name="T44" fmla="*/ 101 w 1321"/>
                  <a:gd name="T45" fmla="*/ 381 h 712"/>
                  <a:gd name="T46" fmla="*/ 73 w 1321"/>
                  <a:gd name="T47" fmla="*/ 372 h 712"/>
                  <a:gd name="T48" fmla="*/ 48 w 1321"/>
                  <a:gd name="T49" fmla="*/ 362 h 712"/>
                  <a:gd name="T50" fmla="*/ 28 w 1321"/>
                  <a:gd name="T51" fmla="*/ 349 h 712"/>
                  <a:gd name="T52" fmla="*/ 13 w 1321"/>
                  <a:gd name="T53" fmla="*/ 335 h 712"/>
                  <a:gd name="T54" fmla="*/ 4 w 1321"/>
                  <a:gd name="T55" fmla="*/ 318 h 712"/>
                  <a:gd name="T56" fmla="*/ 0 w 1321"/>
                  <a:gd name="T57" fmla="*/ 301 h 712"/>
                  <a:gd name="T58" fmla="*/ 0 w 1321"/>
                  <a:gd name="T59" fmla="*/ 299 h 712"/>
                  <a:gd name="T60" fmla="*/ 3 w 1321"/>
                  <a:gd name="T61" fmla="*/ 280 h 712"/>
                  <a:gd name="T62" fmla="*/ 11 w 1321"/>
                  <a:gd name="T63" fmla="*/ 256 h 712"/>
                  <a:gd name="T64" fmla="*/ 36 w 1321"/>
                  <a:gd name="T65" fmla="*/ 213 h 712"/>
                  <a:gd name="T66" fmla="*/ 67 w 1321"/>
                  <a:gd name="T67" fmla="*/ 172 h 712"/>
                  <a:gd name="T68" fmla="*/ 105 w 1321"/>
                  <a:gd name="T69" fmla="*/ 135 h 712"/>
                  <a:gd name="T70" fmla="*/ 146 w 1321"/>
                  <a:gd name="T71" fmla="*/ 101 h 712"/>
                  <a:gd name="T72" fmla="*/ 193 w 1321"/>
                  <a:gd name="T73" fmla="*/ 72 h 712"/>
                  <a:gd name="T74" fmla="*/ 244 w 1321"/>
                  <a:gd name="T75" fmla="*/ 47 h 712"/>
                  <a:gd name="T76" fmla="*/ 297 w 1321"/>
                  <a:gd name="T77" fmla="*/ 27 h 712"/>
                  <a:gd name="T78" fmla="*/ 356 w 1321"/>
                  <a:gd name="T79" fmla="*/ 12 h 712"/>
                  <a:gd name="T80" fmla="*/ 416 w 1321"/>
                  <a:gd name="T81" fmla="*/ 3 h 712"/>
                  <a:gd name="T82" fmla="*/ 477 w 1321"/>
                  <a:gd name="T83" fmla="*/ 0 h 712"/>
                  <a:gd name="T84" fmla="*/ 477 w 1321"/>
                  <a:gd name="T85" fmla="*/ 0 h 712"/>
                  <a:gd name="T86" fmla="*/ 543 w 1321"/>
                  <a:gd name="T87" fmla="*/ 3 h 712"/>
                  <a:gd name="T88" fmla="*/ 606 w 1321"/>
                  <a:gd name="T89" fmla="*/ 13 h 712"/>
                  <a:gd name="T90" fmla="*/ 667 w 1321"/>
                  <a:gd name="T91" fmla="*/ 30 h 712"/>
                  <a:gd name="T92" fmla="*/ 723 w 1321"/>
                  <a:gd name="T93" fmla="*/ 52 h 712"/>
                  <a:gd name="T94" fmla="*/ 774 w 1321"/>
                  <a:gd name="T95" fmla="*/ 79 h 712"/>
                  <a:gd name="T96" fmla="*/ 822 w 1321"/>
                  <a:gd name="T97" fmla="*/ 111 h 712"/>
                  <a:gd name="T98" fmla="*/ 864 w 1321"/>
                  <a:gd name="T99" fmla="*/ 147 h 712"/>
                  <a:gd name="T100" fmla="*/ 900 w 1321"/>
                  <a:gd name="T101" fmla="*/ 187 h 712"/>
                  <a:gd name="T102" fmla="*/ 931 w 1321"/>
                  <a:gd name="T103" fmla="*/ 230 h 712"/>
                  <a:gd name="T104" fmla="*/ 931 w 1321"/>
                  <a:gd name="T105" fmla="*/ 23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528602" y="3374150"/>
              <a:ext cx="18523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</a:rPr>
                <a:t>Сбор информации</a:t>
              </a:r>
            </a:p>
          </p:txBody>
        </p:sp>
        <p:pic>
          <p:nvPicPr>
            <p:cNvPr id="12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76140" y="4460196"/>
              <a:ext cx="7025287" cy="82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4645306" y="1982818"/>
              <a:ext cx="6313177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Предотвращение сбоев в работе СХД, неисправностей оборудования, повреждения данных и других непредсказуемых аварий.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Проверка рабочего состояния СХД.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34227" y="4528941"/>
              <a:ext cx="6309111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>
                  <a:latin typeface="Huawei Sans" panose="020C0503030203020204" pitchFamily="34" charset="0"/>
                </a:rPr>
                <a:t>Информация о конфигурации, рабочий журнал системы, рабочий журнал дисков и файлы диагностики.</a:t>
              </a:r>
            </a:p>
          </p:txBody>
        </p:sp>
        <p:cxnSp>
          <p:nvCxnSpPr>
            <p:cNvPr id="15" name="直接连接符 14"/>
            <p:cNvCxnSpPr>
              <a:stCxn id="24" idx="6"/>
            </p:cNvCxnSpPr>
            <p:nvPr/>
          </p:nvCxnSpPr>
          <p:spPr>
            <a:xfrm flipV="1">
              <a:off x="2218984" y="3619500"/>
              <a:ext cx="943692" cy="12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F:\2012项目\美化图标\平面\0421png\43\未标题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2FFCA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3893" y="3285615"/>
              <a:ext cx="7017535" cy="81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五边形 16"/>
            <p:cNvSpPr/>
            <p:nvPr/>
          </p:nvSpPr>
          <p:spPr bwMode="auto">
            <a:xfrm>
              <a:off x="3111876" y="3396430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gray">
            <a:xfrm>
              <a:off x="3164538" y="3481332"/>
              <a:ext cx="13021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solidFill>
                    <a:srgbClr val="080808"/>
                  </a:solidFill>
                  <a:latin typeface="Huawei Sans" panose="020C0503030203020204" pitchFamily="34" charset="0"/>
                </a:rPr>
                <a:t>Способ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602755" y="3371790"/>
              <a:ext cx="6309111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>
                  <a:latin typeface="Huawei Sans" panose="020C0503030203020204" pitchFamily="34" charset="0"/>
                </a:rPr>
                <a:t>Регулярный экспорт и надежное хранение системных данных для поиска и анализа неисправностей.</a:t>
              </a:r>
            </a:p>
          </p:txBody>
        </p:sp>
        <p:sp>
          <p:nvSpPr>
            <p:cNvPr id="20" name="五边形 19"/>
            <p:cNvSpPr/>
            <p:nvPr/>
          </p:nvSpPr>
          <p:spPr bwMode="auto">
            <a:xfrm>
              <a:off x="3111876" y="4559674"/>
              <a:ext cx="1560759" cy="523680"/>
            </a:xfrm>
            <a:prstGeom prst="homePlate">
              <a:avLst>
                <a:gd name="adj" fmla="val 2218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39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altLang="zh-CN" sz="135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3065496" y="4492786"/>
              <a:ext cx="157981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dirty="0">
                  <a:solidFill>
                    <a:srgbClr val="080808"/>
                  </a:solidFill>
                  <a:latin typeface="Huawei Sans" panose="020C0503030203020204" pitchFamily="34" charset="0"/>
                </a:rPr>
                <a:t>Системные данные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9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Сбор информации о системе хранения данных (2)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5829" y="1201152"/>
            <a:ext cx="10759253" cy="4519770"/>
            <a:chOff x="605817" y="1674692"/>
            <a:chExt cx="11171190" cy="4692821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605817" y="4553825"/>
              <a:ext cx="11171190" cy="1813688"/>
            </a:xfrm>
            <a:prstGeom prst="roundRect">
              <a:avLst>
                <a:gd name="adj" fmla="val 4824"/>
              </a:avLst>
            </a:prstGeom>
            <a:solidFill>
              <a:srgbClr val="FFFFFF">
                <a:lumMod val="95000"/>
              </a:srgbClr>
            </a:solidFill>
            <a:ln w="3810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marL="0" marR="0" lvl="0" indent="0" defTabSz="91440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marL="0" marR="0" lvl="0" indent="0" defTabSz="914400" eaLnBrk="1" fontAlgn="ctr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fontAlgn="ctr"/>
              <a:r>
                <a:rPr lang="ru-RU" sz="1600">
                  <a:latin typeface="Huawei Sans" panose="020C0503030203020204" pitchFamily="34" charset="0"/>
                </a:rPr>
                <a:t>Войдите в CLI СХД под учетной записью суперадминистратора и выполните следующую команду, чтобы экспортировать файл конфигурации на сервер FTP или SFTP:</a:t>
              </a:r>
            </a:p>
            <a:p>
              <a:pPr fontAlgn="ctr"/>
              <a:endParaRPr lang="en-US" sz="1600" dirty="0" smtClean="0">
                <a:latin typeface="Huawei Sans" panose="020C0503030203020204" pitchFamily="34" charset="0"/>
              </a:endParaRPr>
            </a:p>
            <a:p>
              <a:pPr fontAlgn="ctr"/>
              <a:endParaRPr lang="en-US" sz="1600" dirty="0" smtClean="0">
                <a:latin typeface="Huawei Sans" panose="020C0503030203020204" pitchFamily="34" charset="0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605817" y="4563073"/>
              <a:ext cx="11171190" cy="539616"/>
            </a:xfrm>
            <a:prstGeom prst="roundRect">
              <a:avLst>
                <a:gd name="adj" fmla="val 4824"/>
              </a:avLst>
            </a:prstGeom>
            <a:solidFill>
              <a:srgbClr val="8AB9B9">
                <a:lumMod val="20000"/>
                <a:lumOff val="80000"/>
              </a:srgbClr>
            </a:solidFill>
            <a:ln w="3810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fontAlgn="ctr"/>
              <a:r>
                <a:rPr lang="ru-RU" b="1" dirty="0">
                  <a:latin typeface="Huawei Sans" panose="020C0503030203020204" pitchFamily="34" charset="0"/>
                </a:rPr>
                <a:t>Сбор конфигурационных данных СХД с помощью CLI</a:t>
              </a: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605817" y="1803364"/>
              <a:ext cx="11171190" cy="2731092"/>
            </a:xfrm>
            <a:prstGeom prst="roundRect">
              <a:avLst>
                <a:gd name="adj" fmla="val 4824"/>
              </a:avLst>
            </a:prstGeom>
            <a:solidFill>
              <a:srgbClr val="FFFFFF">
                <a:lumMod val="95000"/>
              </a:srgbClr>
            </a:solidFill>
            <a:ln w="3810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lvl="0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600" kern="0" dirty="0" smtClea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lvl="0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Huawei Sans" panose="020C0503030203020204" pitchFamily="34" charset="0"/>
              </a:endParaRPr>
            </a:p>
            <a:p>
              <a:pPr lvl="0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latin typeface="Huawei Sans" panose="020C0503030203020204" pitchFamily="34" charset="0"/>
                </a:rPr>
                <a:t>В программе </a:t>
              </a:r>
              <a:r>
                <a:rPr lang="ru-RU" sz="1600" dirty="0" err="1">
                  <a:latin typeface="Huawei Sans" panose="020C0503030203020204" pitchFamily="34" charset="0"/>
                </a:rPr>
                <a:t>DeviceManager</a:t>
              </a:r>
              <a:r>
                <a:rPr lang="ru-RU" sz="1600" dirty="0">
                  <a:latin typeface="Huawei Sans" panose="020C0503030203020204" pitchFamily="34" charset="0"/>
                </a:rPr>
                <a:t>: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Экспорт конфигурационных данных для сбора информации о текущем рабочем состоянии системы.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Загрузка данных из журнала </a:t>
              </a:r>
              <a:r>
                <a:rPr lang="ru-RU" sz="1600" b="1" dirty="0" err="1">
                  <a:latin typeface="Huawei Sans" panose="020C0503030203020204" pitchFamily="34" charset="0"/>
                </a:rPr>
                <a:t>Recent</a:t>
              </a:r>
              <a:r>
                <a:rPr lang="ru-RU" sz="1600" b="1" dirty="0">
                  <a:latin typeface="Huawei Sans" panose="020C0503030203020204" pitchFamily="34" charset="0"/>
                </a:rPr>
                <a:t> </a:t>
              </a:r>
              <a:r>
                <a:rPr lang="ru-RU" sz="1600" b="1" dirty="0" err="1">
                  <a:latin typeface="Huawei Sans" panose="020C0503030203020204" pitchFamily="34" charset="0"/>
                </a:rPr>
                <a:t>logs</a:t>
              </a:r>
              <a:r>
                <a:rPr lang="ru-RU" sz="1600" dirty="0">
                  <a:latin typeface="Huawei Sans" panose="020C0503030203020204" pitchFamily="34" charset="0"/>
                </a:rPr>
                <a:t> или </a:t>
              </a:r>
              <a:r>
                <a:rPr lang="ru-RU" sz="1600" b="1" dirty="0" err="1">
                  <a:latin typeface="Huawei Sans" panose="020C0503030203020204" pitchFamily="34" charset="0"/>
                </a:rPr>
                <a:t>All</a:t>
              </a:r>
              <a:r>
                <a:rPr lang="ru-RU" sz="1600" b="1" dirty="0">
                  <a:latin typeface="Huawei Sans" panose="020C0503030203020204" pitchFamily="34" charset="0"/>
                </a:rPr>
                <a:t> </a:t>
              </a:r>
              <a:r>
                <a:rPr lang="ru-RU" sz="1600" b="1" dirty="0" err="1">
                  <a:latin typeface="Huawei Sans" panose="020C0503030203020204" pitchFamily="34" charset="0"/>
                </a:rPr>
                <a:t>logs</a:t>
              </a:r>
              <a:r>
                <a:rPr lang="ru-RU" sz="1600" dirty="0">
                  <a:latin typeface="Huawei Sans" panose="020C0503030203020204" pitchFamily="34" charset="0"/>
                </a:rPr>
                <a:t> для сбора информации о конфигурации устройства хранения, событиях и операциях отладки.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Загрузка списка </a:t>
              </a:r>
              <a:r>
                <a:rPr lang="ru-RU" sz="1600" b="1" dirty="0">
                  <a:latin typeface="Huawei Sans" panose="020C0503030203020204" pitchFamily="34" charset="0"/>
                </a:rPr>
                <a:t>DHA </a:t>
              </a:r>
              <a:r>
                <a:rPr lang="ru-RU" sz="1600" b="1" dirty="0" err="1">
                  <a:latin typeface="Huawei Sans" panose="020C0503030203020204" pitchFamily="34" charset="0"/>
                </a:rPr>
                <a:t>Runtime</a:t>
              </a:r>
              <a:r>
                <a:rPr lang="ru-RU" sz="1600" b="1" dirty="0">
                  <a:latin typeface="Huawei Sans" panose="020C0503030203020204" pitchFamily="34" charset="0"/>
                </a:rPr>
                <a:t> </a:t>
              </a:r>
              <a:r>
                <a:rPr lang="ru-RU" sz="1600" b="1" dirty="0" err="1">
                  <a:latin typeface="Huawei Sans" panose="020C0503030203020204" pitchFamily="34" charset="0"/>
                </a:rPr>
                <a:t>Log</a:t>
              </a:r>
              <a:r>
                <a:rPr lang="ru-RU" sz="1600" b="1" dirty="0">
                  <a:latin typeface="Huawei Sans" panose="020C0503030203020204" pitchFamily="34" charset="0"/>
                </a:rPr>
                <a:t> </a:t>
              </a:r>
              <a:r>
                <a:rPr lang="ru-RU" sz="1600" b="1" dirty="0" err="1">
                  <a:latin typeface="Huawei Sans" panose="020C0503030203020204" pitchFamily="34" charset="0"/>
                </a:rPr>
                <a:t>List</a:t>
              </a:r>
              <a:r>
                <a:rPr lang="ru-RU" sz="1600" dirty="0">
                  <a:latin typeface="Huawei Sans" panose="020C0503030203020204" pitchFamily="34" charset="0"/>
                </a:rPr>
                <a:t> или </a:t>
              </a:r>
              <a:r>
                <a:rPr lang="ru-RU" sz="1600" b="1" dirty="0">
                  <a:latin typeface="Huawei Sans" panose="020C0503030203020204" pitchFamily="34" charset="0"/>
                </a:rPr>
                <a:t>HSSD </a:t>
              </a:r>
              <a:r>
                <a:rPr lang="ru-RU" sz="1600" b="1" dirty="0" err="1">
                  <a:latin typeface="Huawei Sans" panose="020C0503030203020204" pitchFamily="34" charset="0"/>
                </a:rPr>
                <a:t>Log</a:t>
              </a:r>
              <a:r>
                <a:rPr lang="ru-RU" sz="1600" b="1" dirty="0">
                  <a:latin typeface="Huawei Sans" panose="020C0503030203020204" pitchFamily="34" charset="0"/>
                </a:rPr>
                <a:t> </a:t>
              </a:r>
              <a:r>
                <a:rPr lang="ru-RU" sz="1600" b="1" dirty="0" err="1">
                  <a:latin typeface="Huawei Sans" panose="020C0503030203020204" pitchFamily="34" charset="0"/>
                </a:rPr>
                <a:t>List</a:t>
              </a:r>
              <a:r>
                <a:rPr lang="ru-RU" sz="1600" dirty="0">
                  <a:latin typeface="Huawei Sans" panose="020C0503030203020204" pitchFamily="34" charset="0"/>
                </a:rPr>
                <a:t> для сбора информации о работе дисков, статистики ввода-вывода, данных о сроке службы, а также данных из журнала </a:t>
              </a:r>
              <a:r>
                <a:rPr lang="ru-RU" sz="1600" dirty="0" smtClean="0">
                  <a:latin typeface="Huawei Sans" panose="020C0503030203020204" pitchFamily="34" charset="0"/>
                </a:rPr>
                <a:t>S.M.A.R.T</a:t>
              </a:r>
              <a:r>
                <a:rPr lang="ru-RU" sz="1600" dirty="0">
                  <a:latin typeface="Huawei Sans" panose="020C0503030203020204" pitchFamily="34" charset="0"/>
                </a:rPr>
                <a:t>.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Huawei Sans" panose="020C0503030203020204" pitchFamily="34" charset="0"/>
                </a:rPr>
                <a:t>Экспорт файлов диагностики для сбора информации о неисправностях.</a:t>
              </a: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605817" y="1674692"/>
              <a:ext cx="11171190" cy="539616"/>
            </a:xfrm>
            <a:prstGeom prst="roundRect">
              <a:avLst>
                <a:gd name="adj" fmla="val 4824"/>
              </a:avLst>
            </a:prstGeom>
            <a:solidFill>
              <a:srgbClr val="8AB9B9">
                <a:lumMod val="20000"/>
                <a:lumOff val="80000"/>
              </a:srgbClr>
            </a:solidFill>
            <a:ln w="38100" algn="ctr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lvl="0" defTabSz="914400" eaLnBrk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latin typeface="Huawei Sans" panose="020C0503030203020204" pitchFamily="34" charset="0"/>
                </a:rPr>
                <a:t>Сбор конфигурационных данных СХД с помощью DeviceManager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05829" y="5144083"/>
            <a:ext cx="1077885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export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configuration_data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ip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user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password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db_file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[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port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] [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protocol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] [ </a:t>
            </a:r>
            <a:r>
              <a:rPr lang="ru-RU" sz="16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clean_device_file</a:t>
            </a:r>
            <a:r>
              <a:rPr lang="ru-RU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=? ]</a:t>
            </a:r>
          </a:p>
        </p:txBody>
      </p:sp>
    </p:spTree>
    <p:extLst>
      <p:ext uri="{BB962C8B-B14F-4D97-AF65-F5344CB8AC3E}">
        <p14:creationId xmlns:p14="http://schemas.microsoft.com/office/powerpoint/2010/main" val="15024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Конфигурирование базовых сервисов хранения</a:t>
            </a:r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1365846" y="2129212"/>
            <a:ext cx="1165365" cy="996354"/>
            <a:chOff x="478" y="1689"/>
            <a:chExt cx="1210" cy="1278"/>
          </a:xfrm>
        </p:grpSpPr>
        <p:pic>
          <p:nvPicPr>
            <p:cNvPr id="22" name="Picture 48" descr="light_shadow"/>
            <p:cNvPicPr>
              <a:picLocks noChangeAspect="1" noChangeArrowheads="1"/>
            </p:cNvPicPr>
            <p:nvPr/>
          </p:nvPicPr>
          <p:blipFill>
            <a:blip r:embed="rId3" cstate="email">
              <a:lum bright="-78000" contrast="-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3" y="2691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9" descr="circuler_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" y="1689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50"/>
            <p:cNvSpPr>
              <a:spLocks noChangeArrowheads="1"/>
            </p:cNvSpPr>
            <p:nvPr/>
          </p:nvSpPr>
          <p:spPr bwMode="gray">
            <a:xfrm>
              <a:off x="478" y="1689"/>
              <a:ext cx="1202" cy="1182"/>
            </a:xfrm>
            <a:prstGeom prst="ellipse">
              <a:avLst/>
            </a:prstGeom>
            <a:gradFill rotWithShape="1">
              <a:gsLst>
                <a:gs pos="0">
                  <a:srgbClr val="004B66">
                    <a:alpha val="89999"/>
                  </a:srgbClr>
                </a:gs>
                <a:gs pos="50000">
                  <a:srgbClr val="6AC1FC">
                    <a:alpha val="55000"/>
                  </a:srgbClr>
                </a:gs>
                <a:gs pos="100000">
                  <a:srgbClr val="004B66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gray">
            <a:xfrm>
              <a:off x="602" y="1713"/>
              <a:ext cx="945" cy="409"/>
            </a:xfrm>
            <a:custGeom>
              <a:avLst/>
              <a:gdLst>
                <a:gd name="T0" fmla="*/ 931 w 1321"/>
                <a:gd name="T1" fmla="*/ 230 h 712"/>
                <a:gd name="T2" fmla="*/ 942 w 1321"/>
                <a:gd name="T3" fmla="*/ 254 h 712"/>
                <a:gd name="T4" fmla="*/ 945 w 1321"/>
                <a:gd name="T5" fmla="*/ 276 h 712"/>
                <a:gd name="T6" fmla="*/ 941 w 1321"/>
                <a:gd name="T7" fmla="*/ 296 h 712"/>
                <a:gd name="T8" fmla="*/ 929 w 1321"/>
                <a:gd name="T9" fmla="*/ 316 h 712"/>
                <a:gd name="T10" fmla="*/ 910 w 1321"/>
                <a:gd name="T11" fmla="*/ 333 h 712"/>
                <a:gd name="T12" fmla="*/ 886 w 1321"/>
                <a:gd name="T13" fmla="*/ 347 h 712"/>
                <a:gd name="T14" fmla="*/ 856 w 1321"/>
                <a:gd name="T15" fmla="*/ 361 h 712"/>
                <a:gd name="T16" fmla="*/ 821 w 1321"/>
                <a:gd name="T17" fmla="*/ 373 h 712"/>
                <a:gd name="T18" fmla="*/ 781 w 1321"/>
                <a:gd name="T19" fmla="*/ 383 h 712"/>
                <a:gd name="T20" fmla="*/ 738 w 1321"/>
                <a:gd name="T21" fmla="*/ 392 h 712"/>
                <a:gd name="T22" fmla="*/ 692 w 1321"/>
                <a:gd name="T23" fmla="*/ 399 h 712"/>
                <a:gd name="T24" fmla="*/ 641 w 1321"/>
                <a:gd name="T25" fmla="*/ 404 h 712"/>
                <a:gd name="T26" fmla="*/ 589 w 1321"/>
                <a:gd name="T27" fmla="*/ 408 h 712"/>
                <a:gd name="T28" fmla="*/ 569 w 1321"/>
                <a:gd name="T29" fmla="*/ 409 h 712"/>
                <a:gd name="T30" fmla="*/ 341 w 1321"/>
                <a:gd name="T31" fmla="*/ 409 h 712"/>
                <a:gd name="T32" fmla="*/ 338 w 1321"/>
                <a:gd name="T33" fmla="*/ 409 h 712"/>
                <a:gd name="T34" fmla="*/ 293 w 1321"/>
                <a:gd name="T35" fmla="*/ 407 h 712"/>
                <a:gd name="T36" fmla="*/ 249 w 1321"/>
                <a:gd name="T37" fmla="*/ 404 h 712"/>
                <a:gd name="T38" fmla="*/ 207 w 1321"/>
                <a:gd name="T39" fmla="*/ 400 h 712"/>
                <a:gd name="T40" fmla="*/ 168 w 1321"/>
                <a:gd name="T41" fmla="*/ 396 h 712"/>
                <a:gd name="T42" fmla="*/ 133 w 1321"/>
                <a:gd name="T43" fmla="*/ 389 h 712"/>
                <a:gd name="T44" fmla="*/ 101 w 1321"/>
                <a:gd name="T45" fmla="*/ 381 h 712"/>
                <a:gd name="T46" fmla="*/ 73 w 1321"/>
                <a:gd name="T47" fmla="*/ 372 h 712"/>
                <a:gd name="T48" fmla="*/ 48 w 1321"/>
                <a:gd name="T49" fmla="*/ 362 h 712"/>
                <a:gd name="T50" fmla="*/ 28 w 1321"/>
                <a:gd name="T51" fmla="*/ 349 h 712"/>
                <a:gd name="T52" fmla="*/ 13 w 1321"/>
                <a:gd name="T53" fmla="*/ 335 h 712"/>
                <a:gd name="T54" fmla="*/ 4 w 1321"/>
                <a:gd name="T55" fmla="*/ 318 h 712"/>
                <a:gd name="T56" fmla="*/ 0 w 1321"/>
                <a:gd name="T57" fmla="*/ 301 h 712"/>
                <a:gd name="T58" fmla="*/ 0 w 1321"/>
                <a:gd name="T59" fmla="*/ 299 h 712"/>
                <a:gd name="T60" fmla="*/ 3 w 1321"/>
                <a:gd name="T61" fmla="*/ 280 h 712"/>
                <a:gd name="T62" fmla="*/ 11 w 1321"/>
                <a:gd name="T63" fmla="*/ 256 h 712"/>
                <a:gd name="T64" fmla="*/ 36 w 1321"/>
                <a:gd name="T65" fmla="*/ 213 h 712"/>
                <a:gd name="T66" fmla="*/ 67 w 1321"/>
                <a:gd name="T67" fmla="*/ 172 h 712"/>
                <a:gd name="T68" fmla="*/ 105 w 1321"/>
                <a:gd name="T69" fmla="*/ 135 h 712"/>
                <a:gd name="T70" fmla="*/ 146 w 1321"/>
                <a:gd name="T71" fmla="*/ 101 h 712"/>
                <a:gd name="T72" fmla="*/ 193 w 1321"/>
                <a:gd name="T73" fmla="*/ 72 h 712"/>
                <a:gd name="T74" fmla="*/ 244 w 1321"/>
                <a:gd name="T75" fmla="*/ 47 h 712"/>
                <a:gd name="T76" fmla="*/ 297 w 1321"/>
                <a:gd name="T77" fmla="*/ 27 h 712"/>
                <a:gd name="T78" fmla="*/ 356 w 1321"/>
                <a:gd name="T79" fmla="*/ 12 h 712"/>
                <a:gd name="T80" fmla="*/ 416 w 1321"/>
                <a:gd name="T81" fmla="*/ 3 h 712"/>
                <a:gd name="T82" fmla="*/ 477 w 1321"/>
                <a:gd name="T83" fmla="*/ 0 h 712"/>
                <a:gd name="T84" fmla="*/ 477 w 1321"/>
                <a:gd name="T85" fmla="*/ 0 h 712"/>
                <a:gd name="T86" fmla="*/ 543 w 1321"/>
                <a:gd name="T87" fmla="*/ 3 h 712"/>
                <a:gd name="T88" fmla="*/ 606 w 1321"/>
                <a:gd name="T89" fmla="*/ 13 h 712"/>
                <a:gd name="T90" fmla="*/ 667 w 1321"/>
                <a:gd name="T91" fmla="*/ 30 h 712"/>
                <a:gd name="T92" fmla="*/ 723 w 1321"/>
                <a:gd name="T93" fmla="*/ 52 h 712"/>
                <a:gd name="T94" fmla="*/ 774 w 1321"/>
                <a:gd name="T95" fmla="*/ 79 h 712"/>
                <a:gd name="T96" fmla="*/ 822 w 1321"/>
                <a:gd name="T97" fmla="*/ 111 h 712"/>
                <a:gd name="T98" fmla="*/ 864 w 1321"/>
                <a:gd name="T99" fmla="*/ 147 h 712"/>
                <a:gd name="T100" fmla="*/ 900 w 1321"/>
                <a:gd name="T101" fmla="*/ 187 h 712"/>
                <a:gd name="T102" fmla="*/ 931 w 1321"/>
                <a:gd name="T103" fmla="*/ 230 h 712"/>
                <a:gd name="T104" fmla="*/ 931 w 1321"/>
                <a:gd name="T105" fmla="*/ 23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26" name="直接连接符 25"/>
          <p:cNvCxnSpPr>
            <a:stCxn id="24" idx="6"/>
            <a:endCxn id="28" idx="1"/>
          </p:cNvCxnSpPr>
          <p:nvPr/>
        </p:nvCxnSpPr>
        <p:spPr>
          <a:xfrm>
            <a:off x="2523506" y="2589968"/>
            <a:ext cx="553397" cy="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2012项目\美化图标\平面\0421png\43\未标题-1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E2FF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943244" y="1904690"/>
            <a:ext cx="7082149" cy="16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五边形 27"/>
          <p:cNvSpPr/>
          <p:nvPr/>
        </p:nvSpPr>
        <p:spPr bwMode="auto">
          <a:xfrm>
            <a:off x="3076903" y="2398429"/>
            <a:ext cx="1154837" cy="393315"/>
          </a:xfrm>
          <a:prstGeom prst="homePlate">
            <a:avLst>
              <a:gd name="adj" fmla="val 221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39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135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3030039" y="2386049"/>
            <a:ext cx="1248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/>
            <a:r>
              <a:rPr lang="ru-RU">
                <a:solidFill>
                  <a:srgbClr val="080808"/>
                </a:solidFill>
                <a:latin typeface="Huawei Sans" panose="020C0503030203020204" pitchFamily="34" charset="0"/>
              </a:rPr>
              <a:t>Функции</a:t>
            </a:r>
          </a:p>
        </p:txBody>
      </p:sp>
      <p:sp>
        <p:nvSpPr>
          <p:cNvPr id="30" name="矩形 29"/>
          <p:cNvSpPr/>
          <p:nvPr/>
        </p:nvSpPr>
        <p:spPr>
          <a:xfrm>
            <a:off x="4274491" y="1996491"/>
            <a:ext cx="6222059" cy="216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Разделение пространства хранения, предоставляемого СХД, на несколько LUNов.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Сопоставление LUNов с сервером приложений.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>
                <a:latin typeface="Huawei Sans" panose="020C0503030203020204" pitchFamily="34" charset="0"/>
              </a:rPr>
              <a:t>Использование пространства, предоставляемого СХД, сервером приложений.</a:t>
            </a:r>
          </a:p>
        </p:txBody>
      </p:sp>
      <p:sp>
        <p:nvSpPr>
          <p:cNvPr id="31" name="矩形 30"/>
          <p:cNvSpPr/>
          <p:nvPr/>
        </p:nvSpPr>
        <p:spPr>
          <a:xfrm>
            <a:off x="1264467" y="2241273"/>
            <a:ext cx="1329451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 err="1">
                <a:latin typeface="Huawei Sans" panose="020C0503030203020204" pitchFamily="34" charset="0"/>
              </a:rPr>
              <a:t>Конф</a:t>
            </a:r>
            <a:r>
              <a:rPr lang="ru-RU" sz="1200" b="1" dirty="0">
                <a:latin typeface="Huawei Sans" panose="020C0503030203020204" pitchFamily="34" charset="0"/>
              </a:rPr>
              <a:t>-е базовых</a:t>
            </a:r>
          </a:p>
          <a:p>
            <a:pPr algn="ctr" fontAlgn="ctr"/>
            <a:r>
              <a:rPr lang="ru-RU" sz="1200" b="1" dirty="0">
                <a:latin typeface="Huawei Sans" panose="020C0503030203020204" pitchFamily="34" charset="0"/>
              </a:rPr>
              <a:t>сервисов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913346" y="3914973"/>
            <a:ext cx="10401094" cy="1374275"/>
          </a:xfrm>
          <a:prstGeom prst="roundRect">
            <a:avLst>
              <a:gd name="adj" fmla="val 4824"/>
            </a:avLst>
          </a:prstGeom>
          <a:solidFill>
            <a:srgbClr val="FFFFFF">
              <a:lumMod val="95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Создание пула ресурсов хранения: DeviceManager позволяет создавать пул ресурсов хранения в рекомендуемом или настраиваемом режиме.</a:t>
            </a:r>
          </a:p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600">
                <a:latin typeface="Huawei Sans" panose="020C0503030203020204" pitchFamily="34" charset="0"/>
              </a:rPr>
              <a:t>Распределение ресурсов хранения путем создания групп LUNов или файловых систем.</a:t>
            </a:r>
          </a:p>
          <a:p>
            <a:pPr fontAlgn="ctr"/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marR="0" lvl="0" indent="0" defTabSz="91440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913346" y="3869399"/>
            <a:ext cx="10401094" cy="470315"/>
          </a:xfrm>
          <a:prstGeom prst="roundRect">
            <a:avLst>
              <a:gd name="adj" fmla="val 4824"/>
            </a:avLst>
          </a:prstGeom>
          <a:solidFill>
            <a:srgbClr val="8AB9B9">
              <a:lumMod val="20000"/>
              <a:lumOff val="80000"/>
            </a:srgbClr>
          </a:solidFill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Huawei Sans" panose="020C0503030203020204" pitchFamily="34" charset="0"/>
              </a:rPr>
              <a:t>Конфигурирование базовых сервисов хранения с помощью DeviceManager</a:t>
            </a:r>
          </a:p>
        </p:txBody>
      </p:sp>
    </p:spTree>
    <p:extLst>
      <p:ext uri="{BB962C8B-B14F-4D97-AF65-F5344CB8AC3E}">
        <p14:creationId xmlns:p14="http://schemas.microsoft.com/office/powerpoint/2010/main" val="252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629035" cy="4082668"/>
          </a:xfrm>
        </p:spPr>
        <p:txBody>
          <a:bodyPr/>
          <a:lstStyle/>
          <a:p>
            <a:r>
              <a:rPr lang="ru-RU" dirty="0"/>
              <a:t>По окончании данного курса обучающиеся получат следующие знания:</a:t>
            </a:r>
          </a:p>
          <a:p>
            <a:pPr lvl="1"/>
            <a:r>
              <a:rPr lang="ru-RU" dirty="0"/>
              <a:t>Управление системой хранения данных </a:t>
            </a:r>
            <a:r>
              <a:rPr lang="ru-RU" dirty="0" smtClean="0"/>
              <a:t>с помощью </a:t>
            </a:r>
            <a:r>
              <a:rPr lang="ru-RU" dirty="0" err="1" smtClean="0"/>
              <a:t>DeviceManager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CLI.</a:t>
            </a:r>
            <a:endParaRPr lang="ru-RU" dirty="0"/>
          </a:p>
          <a:p>
            <a:pPr lvl="1"/>
            <a:r>
              <a:rPr lang="ru-RU" dirty="0"/>
              <a:t>Основные операции, используемые для управления системой хранения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2362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sz="3200" dirty="0">
                <a:latin typeface="Huawei Sans" panose="020C0503030203020204" pitchFamily="34" charset="0"/>
              </a:rPr>
              <a:t>Конфигурирование базовых сервисов хранения </a:t>
            </a:r>
            <a:r>
              <a:rPr lang="ru-RU" sz="3200" dirty="0" smtClean="0">
                <a:latin typeface="Huawei Sans" panose="020C0503030203020204" pitchFamily="34" charset="0"/>
              </a:rPr>
              <a:t/>
            </a:r>
            <a:br>
              <a:rPr lang="ru-RU" sz="3200" dirty="0" smtClean="0">
                <a:latin typeface="Huawei Sans" panose="020C0503030203020204" pitchFamily="34" charset="0"/>
              </a:rPr>
            </a:br>
            <a:r>
              <a:rPr lang="ru-RU" sz="3200" dirty="0" smtClean="0">
                <a:latin typeface="Huawei Sans" panose="020C0503030203020204" pitchFamily="34" charset="0"/>
              </a:rPr>
              <a:t>с </a:t>
            </a:r>
            <a:r>
              <a:rPr lang="ru-RU" sz="3200" dirty="0">
                <a:latin typeface="Huawei Sans" panose="020C0503030203020204" pitchFamily="34" charset="0"/>
              </a:rPr>
              <a:t>помощью CLI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534558" y="1356360"/>
            <a:ext cx="9125821" cy="4552797"/>
            <a:chOff x="1351678" y="2103382"/>
            <a:chExt cx="6469806" cy="4048271"/>
          </a:xfrm>
        </p:grpSpPr>
        <p:grpSp>
          <p:nvGrpSpPr>
            <p:cNvPr id="29" name="组合 28"/>
            <p:cNvGrpSpPr>
              <a:grpSpLocks/>
            </p:cNvGrpSpPr>
            <p:nvPr/>
          </p:nvGrpSpPr>
          <p:grpSpPr bwMode="auto">
            <a:xfrm>
              <a:off x="1351678" y="3609020"/>
              <a:ext cx="1724855" cy="2124236"/>
              <a:chOff x="661723" y="3222009"/>
              <a:chExt cx="2617417" cy="3045725"/>
            </a:xfrm>
          </p:grpSpPr>
          <p:grpSp>
            <p:nvGrpSpPr>
              <p:cNvPr id="30" name="组合 29"/>
              <p:cNvGrpSpPr>
                <a:grpSpLocks/>
              </p:cNvGrpSpPr>
              <p:nvPr/>
            </p:nvGrpSpPr>
            <p:grpSpPr bwMode="auto">
              <a:xfrm>
                <a:off x="661723" y="3222009"/>
                <a:ext cx="342865" cy="3045725"/>
                <a:chOff x="3234518" y="2545307"/>
                <a:chExt cx="342865" cy="3045725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rot="16200000" flipH="1">
                  <a:off x="2078307" y="4080867"/>
                  <a:ext cx="2667984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33" name="菱形 32"/>
                <p:cNvSpPr/>
                <p:nvPr/>
              </p:nvSpPr>
              <p:spPr>
                <a:xfrm>
                  <a:off x="3234518" y="2545307"/>
                  <a:ext cx="339690" cy="341236"/>
                </a:xfrm>
                <a:prstGeom prst="diamond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1pPr>
                  <a:lvl2pPr marL="460375" indent="-317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2pPr>
                  <a:lvl3pPr marL="922338" indent="-793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3pPr>
                  <a:lvl4pPr marL="1384300" indent="-12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4pPr>
                  <a:lvl5pPr marL="1846263" indent="-17463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9pPr>
                </a:lstStyle>
                <a:p>
                  <a:pPr algn="ctr" defTabSz="914400" eaLnBrk="1" fontAlgn="ctr" hangingPunct="1">
                    <a:defRPr/>
                  </a:pPr>
                  <a:endParaRPr lang="en-US" altLang="zh-CN" sz="1100" dirty="0">
                    <a:solidFill>
                      <a:srgbClr val="FFFFFF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4" name="菱形 33"/>
                <p:cNvSpPr/>
                <p:nvPr/>
              </p:nvSpPr>
              <p:spPr>
                <a:xfrm>
                  <a:off x="3236105" y="5249796"/>
                  <a:ext cx="341278" cy="341236"/>
                </a:xfrm>
                <a:prstGeom prst="diamond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1pPr>
                  <a:lvl2pPr marL="460375" indent="-317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2pPr>
                  <a:lvl3pPr marL="922338" indent="-793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3pPr>
                  <a:lvl4pPr marL="1384300" indent="-12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4pPr>
                  <a:lvl5pPr marL="1846263" indent="-17463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9pPr>
                </a:lstStyle>
                <a:p>
                  <a:pPr algn="ctr" defTabSz="914400" eaLnBrk="1" fontAlgn="ctr" hangingPunct="1">
                    <a:defRPr/>
                  </a:pPr>
                  <a:endParaRPr lang="en-US" altLang="zh-CN" sz="1100" dirty="0">
                    <a:solidFill>
                      <a:srgbClr val="FFFFFF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1" name="五边形 30"/>
              <p:cNvSpPr/>
              <p:nvPr/>
            </p:nvSpPr>
            <p:spPr>
              <a:xfrm>
                <a:off x="852201" y="3602924"/>
                <a:ext cx="2426939" cy="673739"/>
              </a:xfrm>
              <a:prstGeom prst="homePlate">
                <a:avLst>
                  <a:gd name="adj" fmla="val 67778"/>
                </a:avLst>
              </a:prstGeom>
              <a:solidFill>
                <a:srgbClr val="8064A2"/>
              </a:solidFill>
              <a:ln w="571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460375" indent="-317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922338" indent="-79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384300" indent="-127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1846263" indent="-174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defTabSz="914400" eaLnBrk="1" fontAlgn="ctr" hangingPunct="1"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1. Создание пространства хранения</a:t>
                </a:r>
              </a:p>
            </p:txBody>
          </p:sp>
        </p:grpSp>
        <p:sp>
          <p:nvSpPr>
            <p:cNvPr id="35" name="TextBox 26"/>
            <p:cNvSpPr txBox="1">
              <a:spLocks noChangeArrowheads="1"/>
            </p:cNvSpPr>
            <p:nvPr/>
          </p:nvSpPr>
          <p:spPr bwMode="auto">
            <a:xfrm>
              <a:off x="1516551" y="4344586"/>
              <a:ext cx="1859392" cy="180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382" tIns="46191" rIns="92382" bIns="46191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60375" indent="-31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22338" indent="-79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84300" indent="-12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46263" indent="-174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285750" indent="-285750" defTabSz="911321" fontAlgn="ctr">
                <a:spcBef>
                  <a:spcPts val="0"/>
                </a:spcBef>
                <a:spcAft>
                  <a:spcPts val="0"/>
                </a:spcAft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400" dirty="0">
                  <a:latin typeface="Huawei Sans" panose="020C0503030203020204" pitchFamily="34" charset="0"/>
                </a:rPr>
                <a:t>Создание дискового домена</a:t>
              </a:r>
            </a:p>
            <a:p>
              <a:pPr marL="285750" indent="-285750" defTabSz="911321" fontAlgn="ctr">
                <a:spcBef>
                  <a:spcPts val="0"/>
                </a:spcBef>
                <a:spcAft>
                  <a:spcPts val="0"/>
                </a:spcAft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400" dirty="0">
                  <a:latin typeface="Huawei Sans" panose="020C0503030203020204" pitchFamily="34" charset="0"/>
                </a:rPr>
                <a:t>Создание пула ресурсов хранения</a:t>
              </a:r>
            </a:p>
            <a:p>
              <a:pPr marL="285750" indent="-285750" defTabSz="911321" fontAlgn="ctr">
                <a:spcBef>
                  <a:spcPts val="0"/>
                </a:spcBef>
                <a:spcAft>
                  <a:spcPts val="0"/>
                </a:spcAft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400" dirty="0">
                  <a:latin typeface="Huawei Sans" panose="020C0503030203020204" pitchFamily="34" charset="0"/>
                </a:rPr>
                <a:t>Создание </a:t>
              </a:r>
              <a:r>
                <a:rPr lang="ru-RU" sz="1400" dirty="0" err="1">
                  <a:latin typeface="Huawei Sans" panose="020C0503030203020204" pitchFamily="34" charset="0"/>
                </a:rPr>
                <a:t>LUNа</a:t>
              </a:r>
              <a:endParaRPr lang="ru-RU" sz="1400" dirty="0">
                <a:latin typeface="Huawei Sans" panose="020C0503030203020204" pitchFamily="34" charset="0"/>
              </a:endParaRPr>
            </a:p>
            <a:p>
              <a:pPr marL="285750" indent="-285750" defTabSz="911321" fontAlgn="ctr">
                <a:spcBef>
                  <a:spcPts val="0"/>
                </a:spcBef>
                <a:spcAft>
                  <a:spcPts val="0"/>
                </a:spcAft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400" dirty="0">
                  <a:latin typeface="Huawei Sans" panose="020C0503030203020204" pitchFamily="34" charset="0"/>
                </a:rPr>
                <a:t>Создание группы </a:t>
              </a:r>
              <a:r>
                <a:rPr lang="ru-RU" sz="1400" dirty="0" err="1">
                  <a:latin typeface="Huawei Sans" panose="020C0503030203020204" pitchFamily="34" charset="0"/>
                </a:rPr>
                <a:t>LUNов</a:t>
              </a:r>
              <a:endParaRPr lang="ru-RU" sz="1400" dirty="0">
                <a:latin typeface="Huawei Sans" panose="020C0503030203020204" pitchFamily="34" charset="0"/>
              </a:endParaRPr>
            </a:p>
          </p:txBody>
        </p:sp>
        <p:grpSp>
          <p:nvGrpSpPr>
            <p:cNvPr id="36" name="组合 35"/>
            <p:cNvGrpSpPr>
              <a:grpSpLocks/>
            </p:cNvGrpSpPr>
            <p:nvPr/>
          </p:nvGrpSpPr>
          <p:grpSpPr bwMode="auto">
            <a:xfrm>
              <a:off x="3461967" y="2674576"/>
              <a:ext cx="1724855" cy="2124236"/>
              <a:chOff x="661723" y="3222009"/>
              <a:chExt cx="2617417" cy="3045725"/>
            </a:xfrm>
          </p:grpSpPr>
          <p:grpSp>
            <p:nvGrpSpPr>
              <p:cNvPr id="37" name="组合 36"/>
              <p:cNvGrpSpPr>
                <a:grpSpLocks/>
              </p:cNvGrpSpPr>
              <p:nvPr/>
            </p:nvGrpSpPr>
            <p:grpSpPr bwMode="auto">
              <a:xfrm>
                <a:off x="661723" y="3222009"/>
                <a:ext cx="342865" cy="3045725"/>
                <a:chOff x="3234518" y="2545307"/>
                <a:chExt cx="342865" cy="30457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 rot="16200000" flipH="1">
                  <a:off x="2078307" y="4080867"/>
                  <a:ext cx="2667984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0" name="菱形 39"/>
                <p:cNvSpPr/>
                <p:nvPr/>
              </p:nvSpPr>
              <p:spPr>
                <a:xfrm>
                  <a:off x="3234518" y="2545307"/>
                  <a:ext cx="339690" cy="341236"/>
                </a:xfrm>
                <a:prstGeom prst="diamond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1pPr>
                  <a:lvl2pPr marL="460375" indent="-317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2pPr>
                  <a:lvl3pPr marL="922338" indent="-793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3pPr>
                  <a:lvl4pPr marL="1384300" indent="-12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4pPr>
                  <a:lvl5pPr marL="1846263" indent="-17463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ctr" latinLnBrk="0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1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" name="菱形 40"/>
                <p:cNvSpPr/>
                <p:nvPr/>
              </p:nvSpPr>
              <p:spPr>
                <a:xfrm>
                  <a:off x="3236105" y="5249796"/>
                  <a:ext cx="341278" cy="341236"/>
                </a:xfrm>
                <a:prstGeom prst="diamond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1pPr>
                  <a:lvl2pPr marL="460375" indent="-317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2pPr>
                  <a:lvl3pPr marL="922338" indent="-793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3pPr>
                  <a:lvl4pPr marL="1384300" indent="-12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4pPr>
                  <a:lvl5pPr marL="1846263" indent="-17463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Arial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ctr" latinLnBrk="0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1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8" name="五边形 37"/>
              <p:cNvSpPr/>
              <p:nvPr/>
            </p:nvSpPr>
            <p:spPr>
              <a:xfrm>
                <a:off x="852201" y="3602923"/>
                <a:ext cx="2426939" cy="638359"/>
              </a:xfrm>
              <a:prstGeom prst="homePlate">
                <a:avLst>
                  <a:gd name="adj" fmla="val 67778"/>
                </a:avLst>
              </a:prstGeom>
              <a:solidFill>
                <a:srgbClr val="CCFF99">
                  <a:lumMod val="50000"/>
                </a:srgbClr>
              </a:solidFill>
              <a:ln w="571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460375" indent="-317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922338" indent="-79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384300" indent="-127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1846263" indent="-174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lvl="0" algn="ctr" defTabSz="914400" eaLnBrk="1" fontAlgn="ctr" hangingPunct="1"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2. Настройка соединения</a:t>
                </a:r>
              </a:p>
            </p:txBody>
          </p:sp>
        </p:grpSp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3637300" y="3464248"/>
              <a:ext cx="1966090" cy="266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382" tIns="46191" rIns="92382" bIns="46191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60375" indent="-31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22338" indent="-79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84300" indent="-12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46263" indent="-174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285750" indent="-285750" defTabSz="383410" fontAlgn="ctr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Создание хоста</a:t>
              </a:r>
            </a:p>
            <a:p>
              <a:pPr marL="285750" indent="-285750" defTabSz="383410" fontAlgn="ctr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Создание группы хостов</a:t>
              </a:r>
            </a:p>
            <a:p>
              <a:pPr marL="285750" indent="-285750" defTabSz="383410" fontAlgn="ctr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Настройка инициаторов</a:t>
              </a:r>
            </a:p>
            <a:p>
              <a:pPr marL="285750" indent="-285750" defTabSz="383410" fontAlgn="ctr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Создание режима сопоставления</a:t>
              </a:r>
            </a:p>
            <a:p>
              <a:pPr marL="285750" indent="-285750" defTabSz="383410" fontAlgn="ctr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uawei Sans" panose="020C0503030203020204" pitchFamily="34" charset="0"/>
                </a:rPr>
                <a:t>Настройка соединения между хостом и СХД</a:t>
              </a:r>
            </a:p>
          </p:txBody>
        </p:sp>
        <p:grpSp>
          <p:nvGrpSpPr>
            <p:cNvPr id="43" name="组合 42"/>
            <p:cNvGrpSpPr>
              <a:grpSpLocks/>
            </p:cNvGrpSpPr>
            <p:nvPr/>
          </p:nvGrpSpPr>
          <p:grpSpPr bwMode="auto">
            <a:xfrm>
              <a:off x="5689412" y="2103382"/>
              <a:ext cx="2132072" cy="2124236"/>
              <a:chOff x="661723" y="3222009"/>
              <a:chExt cx="3235357" cy="3045725"/>
            </a:xfrm>
            <a:solidFill>
              <a:srgbClr val="99CCCC">
                <a:lumMod val="75000"/>
              </a:srgbClr>
            </a:solidFill>
          </p:grpSpPr>
          <p:grpSp>
            <p:nvGrpSpPr>
              <p:cNvPr id="44" name="组合 43"/>
              <p:cNvGrpSpPr>
                <a:grpSpLocks/>
              </p:cNvGrpSpPr>
              <p:nvPr/>
            </p:nvGrpSpPr>
            <p:grpSpPr bwMode="auto">
              <a:xfrm>
                <a:off x="661723" y="3222009"/>
                <a:ext cx="342865" cy="3045725"/>
                <a:chOff x="3234518" y="2545307"/>
                <a:chExt cx="342865" cy="3045725"/>
              </a:xfrm>
              <a:grpFill/>
            </p:grpSpPr>
            <p:cxnSp>
              <p:nvCxnSpPr>
                <p:cNvPr id="46" name="直接连接符 45"/>
                <p:cNvCxnSpPr/>
                <p:nvPr/>
              </p:nvCxnSpPr>
              <p:spPr>
                <a:xfrm rot="16200000" flipH="1">
                  <a:off x="2078307" y="4080867"/>
                  <a:ext cx="2667984" cy="0"/>
                </a:xfrm>
                <a:prstGeom prst="line">
                  <a:avLst/>
                </a:prstGeom>
                <a:grpFill/>
                <a:ln w="762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7" name="菱形 46"/>
                <p:cNvSpPr/>
                <p:nvPr/>
              </p:nvSpPr>
              <p:spPr>
                <a:xfrm>
                  <a:off x="3234518" y="2545307"/>
                  <a:ext cx="339690" cy="341236"/>
                </a:xfrm>
                <a:prstGeom prst="diamond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1pPr>
                  <a:lvl2pPr marL="4572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2pPr>
                  <a:lvl3pPr marL="9144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3pPr>
                  <a:lvl4pPr marL="13716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4pPr>
                  <a:lvl5pPr marL="18288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ctr" latinLnBrk="0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1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" name="菱形 47"/>
                <p:cNvSpPr/>
                <p:nvPr/>
              </p:nvSpPr>
              <p:spPr>
                <a:xfrm>
                  <a:off x="3236105" y="5249796"/>
                  <a:ext cx="341278" cy="341236"/>
                </a:xfrm>
                <a:prstGeom prst="diamond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1pPr>
                  <a:lvl2pPr marL="4572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2pPr>
                  <a:lvl3pPr marL="9144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3pPr>
                  <a:lvl4pPr marL="13716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4pPr>
                  <a:lvl5pPr marL="18288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ctr" latinLnBrk="0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1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45" name="五边形 44"/>
              <p:cNvSpPr/>
              <p:nvPr/>
            </p:nvSpPr>
            <p:spPr>
              <a:xfrm>
                <a:off x="852200" y="3602923"/>
                <a:ext cx="3044880" cy="779297"/>
              </a:xfrm>
              <a:prstGeom prst="homePlate">
                <a:avLst>
                  <a:gd name="adj" fmla="val 67778"/>
                </a:avLst>
              </a:prstGeom>
              <a:grpFill/>
              <a:ln w="571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wrap="square" anchor="ctr">
                <a:noAutofit/>
              </a:bodyPr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pitchFamily="34" charset="0"/>
                    <a:ea typeface="宋体" charset="-122"/>
                    <a:cs typeface="+mn-cs"/>
                  </a:defRPr>
                </a:lvl9pPr>
              </a:lstStyle>
              <a:p>
                <a:pPr lvl="0" algn="ctr" defTabSz="914400" fontAlgn="ctr"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3. Использование ресурсов хранения на сервере приложений</a:t>
                </a:r>
              </a:p>
            </p:txBody>
          </p:sp>
        </p:grpSp>
        <p:sp>
          <p:nvSpPr>
            <p:cNvPr id="49" name="TextBox 26"/>
            <p:cNvSpPr txBox="1">
              <a:spLocks noChangeArrowheads="1"/>
            </p:cNvSpPr>
            <p:nvPr/>
          </p:nvSpPr>
          <p:spPr bwMode="auto">
            <a:xfrm>
              <a:off x="5864747" y="2951367"/>
              <a:ext cx="1863436" cy="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382" tIns="46191" rIns="92382" bIns="46191">
              <a:noAutofit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marL="285750" indent="-285750" defTabSz="911321" fontAlgn="ctr">
                <a:spcBef>
                  <a:spcPts val="0"/>
                </a:spcBef>
                <a:spcAft>
                  <a:spcPts val="0"/>
                </a:spcAft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Использование ресурсов хранения на сервере приложений.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556297" cy="4068812"/>
          </a:xfrm>
        </p:spPr>
        <p:txBody>
          <a:bodyPr wrap="square">
            <a:noAutofit/>
          </a:bodyPr>
          <a:lstStyle/>
          <a:p>
            <a:pPr marL="361950" indent="-361950" algn="l"/>
            <a:r>
              <a:rPr lang="ru-RU" sz="1800" dirty="0">
                <a:latin typeface="Huawei Sans" panose="020C0503030203020204" pitchFamily="34" charset="0"/>
              </a:rPr>
              <a:t>(Один правильный вариант ответа) Для управления устройством хранения используется IP-адрес 192.168.5.12. Какой из перечисленных вариантов необходимо ввести специалисту А в адресной строке браузера для входа в устройство хранения?</a:t>
            </a:r>
          </a:p>
          <a:p>
            <a:pPr marL="809625" lvl="1" indent="-342900" algn="l">
              <a:buFont typeface="+mj-lt"/>
              <a:buAutoNum type="alphaUcPeriod"/>
            </a:pPr>
            <a:r>
              <a:rPr lang="ru-RU" sz="1600" dirty="0">
                <a:latin typeface="Huawei Sans" panose="020C0503030203020204" pitchFamily="34" charset="0"/>
              </a:rPr>
              <a:t>192.168.5.12 </a:t>
            </a:r>
          </a:p>
          <a:p>
            <a:pPr marL="809625" lvl="1" indent="-342900" algn="l">
              <a:buFont typeface="+mj-lt"/>
              <a:buAutoNum type="alphaUcPeriod"/>
            </a:pPr>
            <a:r>
              <a:rPr lang="ru-RU" sz="1600" dirty="0">
                <a:latin typeface="Huawei Sans" panose="020C0503030203020204" pitchFamily="34" charset="0"/>
                <a:hlinkClick r:id="rId3"/>
              </a:rPr>
              <a:t>http://192.168.5.12</a:t>
            </a:r>
          </a:p>
          <a:p>
            <a:pPr marL="809625" lvl="1" indent="-342900" algn="l">
              <a:buFont typeface="+mj-lt"/>
              <a:buAutoNum type="alphaUcPeriod"/>
            </a:pPr>
            <a:r>
              <a:rPr lang="ru-RU" sz="1600" dirty="0">
                <a:latin typeface="Huawei Sans" panose="020C0503030203020204" pitchFamily="34" charset="0"/>
                <a:hlinkClick r:id="rId4"/>
              </a:rPr>
              <a:t>https://192.168.5.12</a:t>
            </a:r>
          </a:p>
          <a:p>
            <a:pPr marL="809625" lvl="1" indent="-342900" algn="l">
              <a:buFont typeface="+mj-lt"/>
              <a:buAutoNum type="alphaUcPeriod"/>
            </a:pPr>
            <a:r>
              <a:rPr lang="ru-RU" sz="1600" dirty="0">
                <a:latin typeface="Huawei Sans" panose="020C0503030203020204" pitchFamily="34" charset="0"/>
                <a:hlinkClick r:id="rId5"/>
              </a:rPr>
              <a:t>https://192.168.5.12:8088</a:t>
            </a:r>
          </a:p>
          <a:p>
            <a:pPr marL="361950" lvl="1" indent="-361950" algn="l">
              <a:buFont typeface="+mj-lt"/>
              <a:buAutoNum type="arabicPeriod" startAt="2"/>
            </a:pPr>
            <a:r>
              <a:rPr lang="ru-RU" sz="1600" dirty="0"/>
              <a:t>(Верно или неверно) </a:t>
            </a:r>
            <a:r>
              <a:rPr lang="ru-RU" sz="1600" dirty="0" err="1"/>
              <a:t>DeviceManager</a:t>
            </a:r>
            <a:r>
              <a:rPr lang="ru-RU" sz="1600" dirty="0"/>
              <a:t> предоставляет возможности мониторинга производительности контроллеров, а также внешних и внутренних портов.</a:t>
            </a:r>
          </a:p>
        </p:txBody>
      </p:sp>
    </p:spTree>
    <p:extLst>
      <p:ext uri="{BB962C8B-B14F-4D97-AF65-F5344CB8AC3E}">
        <p14:creationId xmlns:p14="http://schemas.microsoft.com/office/powerpoint/2010/main" val="710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49679" y="2102252"/>
            <a:ext cx="8931289" cy="3348296"/>
            <a:chOff x="841361" y="2369664"/>
            <a:chExt cx="10675122" cy="2459511"/>
          </a:xfrm>
        </p:grpSpPr>
        <p:sp>
          <p:nvSpPr>
            <p:cNvPr id="4" name="任意多边形 3"/>
            <p:cNvSpPr/>
            <p:nvPr/>
          </p:nvSpPr>
          <p:spPr>
            <a:xfrm>
              <a:off x="4850956" y="3710334"/>
              <a:ext cx="370307" cy="705615"/>
            </a:xfrm>
            <a:custGeom>
              <a:avLst/>
              <a:gdLst>
                <a:gd name="connsiteX0" fmla="*/ 0 w 370307"/>
                <a:gd name="connsiteY0" fmla="*/ 0 h 705615"/>
                <a:gd name="connsiteX1" fmla="*/ 185153 w 370307"/>
                <a:gd name="connsiteY1" fmla="*/ 0 h 705615"/>
                <a:gd name="connsiteX2" fmla="*/ 185153 w 370307"/>
                <a:gd name="connsiteY2" fmla="*/ 705615 h 705615"/>
                <a:gd name="connsiteX3" fmla="*/ 370307 w 370307"/>
                <a:gd name="connsiteY3" fmla="*/ 705615 h 70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705615">
                  <a:moveTo>
                    <a:pt x="0" y="0"/>
                  </a:moveTo>
                  <a:lnTo>
                    <a:pt x="185153" y="0"/>
                  </a:lnTo>
                  <a:lnTo>
                    <a:pt x="185153" y="705615"/>
                  </a:lnTo>
                  <a:lnTo>
                    <a:pt x="370307" y="70561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32886" rIns="36000" bIns="332885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850956" y="3664614"/>
              <a:ext cx="370307" cy="91440"/>
            </a:xfrm>
            <a:custGeom>
              <a:avLst/>
              <a:gdLst>
                <a:gd name="connsiteX0" fmla="*/ 0 w 370307"/>
                <a:gd name="connsiteY0" fmla="*/ 45720 h 91440"/>
                <a:gd name="connsiteX1" fmla="*/ 370307 w 37030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0307" h="91440">
                  <a:moveTo>
                    <a:pt x="0" y="45720"/>
                  </a:moveTo>
                  <a:lnTo>
                    <a:pt x="370307" y="4572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462" rIns="36000" bIns="36463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9294641" y="3357526"/>
              <a:ext cx="370307" cy="352807"/>
            </a:xfrm>
            <a:custGeom>
              <a:avLst/>
              <a:gdLst>
                <a:gd name="connsiteX0" fmla="*/ 0 w 370307"/>
                <a:gd name="connsiteY0" fmla="*/ 0 h 352807"/>
                <a:gd name="connsiteX1" fmla="*/ 185153 w 370307"/>
                <a:gd name="connsiteY1" fmla="*/ 0 h 352807"/>
                <a:gd name="connsiteX2" fmla="*/ 185153 w 370307"/>
                <a:gd name="connsiteY2" fmla="*/ 352807 h 352807"/>
                <a:gd name="connsiteX3" fmla="*/ 370307 w 370307"/>
                <a:gd name="connsiteY3" fmla="*/ 352807 h 35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352807">
                  <a:moveTo>
                    <a:pt x="0" y="0"/>
                  </a:moveTo>
                  <a:lnTo>
                    <a:pt x="185153" y="0"/>
                  </a:lnTo>
                  <a:lnTo>
                    <a:pt x="185153" y="352807"/>
                  </a:lnTo>
                  <a:lnTo>
                    <a:pt x="370307" y="35280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63617" rIns="36000" bIns="163617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294641" y="3004718"/>
              <a:ext cx="370307" cy="352807"/>
            </a:xfrm>
            <a:custGeom>
              <a:avLst/>
              <a:gdLst>
                <a:gd name="connsiteX0" fmla="*/ 0 w 370307"/>
                <a:gd name="connsiteY0" fmla="*/ 352807 h 352807"/>
                <a:gd name="connsiteX1" fmla="*/ 185153 w 370307"/>
                <a:gd name="connsiteY1" fmla="*/ 352807 h 352807"/>
                <a:gd name="connsiteX2" fmla="*/ 185153 w 370307"/>
                <a:gd name="connsiteY2" fmla="*/ 0 h 352807"/>
                <a:gd name="connsiteX3" fmla="*/ 370307 w 370307"/>
                <a:gd name="connsiteY3" fmla="*/ 0 h 35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352807">
                  <a:moveTo>
                    <a:pt x="0" y="352807"/>
                  </a:moveTo>
                  <a:lnTo>
                    <a:pt x="185153" y="352807"/>
                  </a:lnTo>
                  <a:lnTo>
                    <a:pt x="185153" y="0"/>
                  </a:lnTo>
                  <a:lnTo>
                    <a:pt x="37030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63618" rIns="36000" bIns="163616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072799" y="3004718"/>
              <a:ext cx="370307" cy="352807"/>
            </a:xfrm>
            <a:custGeom>
              <a:avLst/>
              <a:gdLst>
                <a:gd name="connsiteX0" fmla="*/ 0 w 370307"/>
                <a:gd name="connsiteY0" fmla="*/ 0 h 352807"/>
                <a:gd name="connsiteX1" fmla="*/ 185153 w 370307"/>
                <a:gd name="connsiteY1" fmla="*/ 0 h 352807"/>
                <a:gd name="connsiteX2" fmla="*/ 185153 w 370307"/>
                <a:gd name="connsiteY2" fmla="*/ 352807 h 352807"/>
                <a:gd name="connsiteX3" fmla="*/ 370307 w 370307"/>
                <a:gd name="connsiteY3" fmla="*/ 352807 h 35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352807">
                  <a:moveTo>
                    <a:pt x="0" y="0"/>
                  </a:moveTo>
                  <a:lnTo>
                    <a:pt x="185153" y="0"/>
                  </a:lnTo>
                  <a:lnTo>
                    <a:pt x="185153" y="352807"/>
                  </a:lnTo>
                  <a:lnTo>
                    <a:pt x="370307" y="35280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63618" rIns="36000" bIns="163616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7072799" y="2651911"/>
              <a:ext cx="370307" cy="352807"/>
            </a:xfrm>
            <a:custGeom>
              <a:avLst/>
              <a:gdLst>
                <a:gd name="connsiteX0" fmla="*/ 0 w 370307"/>
                <a:gd name="connsiteY0" fmla="*/ 352807 h 352807"/>
                <a:gd name="connsiteX1" fmla="*/ 185153 w 370307"/>
                <a:gd name="connsiteY1" fmla="*/ 352807 h 352807"/>
                <a:gd name="connsiteX2" fmla="*/ 185153 w 370307"/>
                <a:gd name="connsiteY2" fmla="*/ 0 h 352807"/>
                <a:gd name="connsiteX3" fmla="*/ 370307 w 370307"/>
                <a:gd name="connsiteY3" fmla="*/ 0 h 35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352807">
                  <a:moveTo>
                    <a:pt x="0" y="352807"/>
                  </a:moveTo>
                  <a:lnTo>
                    <a:pt x="185153" y="352807"/>
                  </a:lnTo>
                  <a:lnTo>
                    <a:pt x="185153" y="0"/>
                  </a:lnTo>
                  <a:lnTo>
                    <a:pt x="37030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63617" rIns="36000" bIns="163617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850956" y="3004718"/>
              <a:ext cx="370307" cy="705615"/>
            </a:xfrm>
            <a:custGeom>
              <a:avLst/>
              <a:gdLst>
                <a:gd name="connsiteX0" fmla="*/ 0 w 370307"/>
                <a:gd name="connsiteY0" fmla="*/ 705615 h 705615"/>
                <a:gd name="connsiteX1" fmla="*/ 185153 w 370307"/>
                <a:gd name="connsiteY1" fmla="*/ 705615 h 705615"/>
                <a:gd name="connsiteX2" fmla="*/ 185153 w 370307"/>
                <a:gd name="connsiteY2" fmla="*/ 0 h 705615"/>
                <a:gd name="connsiteX3" fmla="*/ 370307 w 370307"/>
                <a:gd name="connsiteY3" fmla="*/ 0 h 70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07" h="705615">
                  <a:moveTo>
                    <a:pt x="0" y="705615"/>
                  </a:moveTo>
                  <a:lnTo>
                    <a:pt x="185153" y="705615"/>
                  </a:lnTo>
                  <a:lnTo>
                    <a:pt x="185153" y="0"/>
                  </a:lnTo>
                  <a:lnTo>
                    <a:pt x="37030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32886" rIns="36000" bIns="332885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6200000">
              <a:off x="2560333" y="1705536"/>
              <a:ext cx="571652" cy="4009595"/>
            </a:xfrm>
            <a:custGeom>
              <a:avLst/>
              <a:gdLst>
                <a:gd name="connsiteX0" fmla="*/ 0 w 571652"/>
                <a:gd name="connsiteY0" fmla="*/ 0 h 4009595"/>
                <a:gd name="connsiteX1" fmla="*/ 571652 w 571652"/>
                <a:gd name="connsiteY1" fmla="*/ 0 h 4009595"/>
                <a:gd name="connsiteX2" fmla="*/ 571652 w 571652"/>
                <a:gd name="connsiteY2" fmla="*/ 4009595 h 4009595"/>
                <a:gd name="connsiteX3" fmla="*/ 0 w 571652"/>
                <a:gd name="connsiteY3" fmla="*/ 4009595 h 4009595"/>
                <a:gd name="connsiteX4" fmla="*/ 0 w 571652"/>
                <a:gd name="connsiteY4" fmla="*/ 0 h 400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" h="4009595">
                  <a:moveTo>
                    <a:pt x="0" y="0"/>
                  </a:moveTo>
                  <a:lnTo>
                    <a:pt x="571652" y="0"/>
                  </a:lnTo>
                  <a:lnTo>
                    <a:pt x="571652" y="4009595"/>
                  </a:lnTo>
                  <a:lnTo>
                    <a:pt x="0" y="400959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11429" rIns="3600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Управление системой хранения данных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221263" y="2722472"/>
              <a:ext cx="1851535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Краткий обзор управления системой хранения данных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7443106" y="2369664"/>
              <a:ext cx="1851535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Краткий обзор управления системой хранения данных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443106" y="3075280"/>
              <a:ext cx="1851535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Режим входа в СХД для управления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9664948" y="2722472"/>
              <a:ext cx="1851535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DeviceManager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9664948" y="3428088"/>
              <a:ext cx="1851535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CLI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21263" y="3428088"/>
              <a:ext cx="2124726" cy="56449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Обзор инструментов управления системой хранения данных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21263" y="4133703"/>
              <a:ext cx="2124726" cy="695472"/>
            </a:xfrm>
            <a:custGeom>
              <a:avLst/>
              <a:gdLst>
                <a:gd name="connsiteX0" fmla="*/ 0 w 1851535"/>
                <a:gd name="connsiteY0" fmla="*/ 0 h 564492"/>
                <a:gd name="connsiteX1" fmla="*/ 1851535 w 1851535"/>
                <a:gd name="connsiteY1" fmla="*/ 0 h 564492"/>
                <a:gd name="connsiteX2" fmla="*/ 1851535 w 1851535"/>
                <a:gd name="connsiteY2" fmla="*/ 564492 h 564492"/>
                <a:gd name="connsiteX3" fmla="*/ 0 w 1851535"/>
                <a:gd name="connsiteY3" fmla="*/ 564492 h 564492"/>
                <a:gd name="connsiteX4" fmla="*/ 0 w 1851535"/>
                <a:gd name="connsiteY4" fmla="*/ 0 h 5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535" h="564492">
                  <a:moveTo>
                    <a:pt x="0" y="0"/>
                  </a:moveTo>
                  <a:lnTo>
                    <a:pt x="1851535" y="0"/>
                  </a:lnTo>
                  <a:lnTo>
                    <a:pt x="1851535" y="564492"/>
                  </a:lnTo>
                  <a:lnTo>
                    <a:pt x="0" y="5644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8890" rIns="3600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Основные операции, используемые для управления системой хранения 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5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C3E1400-CBB3-4C18-9B3A-F07CE69B01B7}"/>
              </a:ext>
            </a:extLst>
          </p:cNvPr>
          <p:cNvGrpSpPr/>
          <p:nvPr/>
        </p:nvGrpSpPr>
        <p:grpSpPr>
          <a:xfrm>
            <a:off x="3507383" y="1948181"/>
            <a:ext cx="5177235" cy="2520000"/>
            <a:chOff x="3427015" y="1948181"/>
            <a:chExt cx="5177235" cy="2520000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AA13BF6-30FC-4CE7-92A8-F7EDBB27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015" y="1948181"/>
              <a:ext cx="2520000" cy="252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1BB73AF-7917-463E-9DE8-FD69630F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50" y="1948181"/>
              <a:ext cx="2520000" cy="2520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9BABD157-ECCC-4194-ADE5-234A95F2A814}"/>
                </a:ext>
              </a:extLst>
            </p:cNvPr>
            <p:cNvSpPr/>
            <p:nvPr/>
          </p:nvSpPr>
          <p:spPr>
            <a:xfrm>
              <a:off x="6480333" y="4039680"/>
              <a:ext cx="1727981" cy="327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Service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(Сервисное приложение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67A1AE1E-23DA-48D1-87C9-D26402CBE0DC}"/>
                </a:ext>
              </a:extLst>
            </p:cNvPr>
            <p:cNvSpPr/>
            <p:nvPr/>
          </p:nvSpPr>
          <p:spPr>
            <a:xfrm>
              <a:off x="3698652" y="4039680"/>
              <a:ext cx="1882924" cy="37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Technical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Support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(Приложение техподдержки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pic>
          <p:nvPicPr>
            <p:cNvPr id="22" name="图片 21" descr="屏幕剪辑">
              <a:extLst>
                <a:ext uri="{FF2B5EF4-FFF2-40B4-BE49-F238E27FC236}">
                  <a16:creationId xmlns="" xmlns:a16="http://schemas.microsoft.com/office/drawing/2014/main" id="{94EF2E64-506C-4AE2-B3EF-9ED9B3DC0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33" y="2326181"/>
              <a:ext cx="1764000" cy="1764000"/>
            </a:xfrm>
            <a:prstGeom prst="rect">
              <a:avLst/>
            </a:prstGeom>
          </p:spPr>
        </p:pic>
        <p:pic>
          <p:nvPicPr>
            <p:cNvPr id="23" name="图片 22" descr="屏幕剪辑">
              <a:extLst>
                <a:ext uri="{FF2B5EF4-FFF2-40B4-BE49-F238E27FC236}">
                  <a16:creationId xmlns="" xmlns:a16="http://schemas.microsoft.com/office/drawing/2014/main" id="{A89346DD-A6D1-4AE8-8F9F-E314DE08616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15" y="2326181"/>
              <a:ext cx="1764000" cy="17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9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15265" y="1439429"/>
            <a:ext cx="10774507" cy="4082880"/>
          </a:xfrm>
        </p:spPr>
        <p:txBody>
          <a:bodyPr/>
          <a:lstStyle/>
          <a:p>
            <a:pPr algn="l"/>
            <a:r>
              <a:rPr lang="ru-RU" dirty="0"/>
              <a:t>Официальные веб-сайты компании </a:t>
            </a:r>
            <a:r>
              <a:rPr lang="ru-RU" dirty="0" err="1"/>
              <a:t>Huawei</a:t>
            </a:r>
            <a:endParaRPr lang="ru-RU" dirty="0"/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Направление корпоративных решений: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3"/>
              </a:rPr>
              <a:t>https://e.huawei.com/en/</a:t>
            </a:r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Техническая поддержка: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4"/>
              </a:rPr>
              <a:t>https://support.huawei.com/enterprise/en/index.html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Платформа онлайн-обучения: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5"/>
              </a:rPr>
              <a:t>https://www.huawei.com/en/learning</a:t>
            </a:r>
          </a:p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HedEx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Lite</a:t>
            </a:r>
            <a:endParaRPr lang="ru-RU" dirty="0"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Network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Document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Tool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Center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(Центр инструментов сетевой документации)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Information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Query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Assistant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(Помощник по информационным запросам)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6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/>
              <a:t>Краткий обзор управления системой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Инструменты управления системой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Основные операции управления системой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15722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Определение управления системой хранения данных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Управление системой хранения данных обеспечивает пользователям возможность запрашивать информацию, настраивать рабочие параметры и обслуживать систему с помощью специальных инструментов.</a:t>
            </a:r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606799" y="2351759"/>
            <a:ext cx="7274560" cy="3825181"/>
            <a:chOff x="2723103" y="2236542"/>
            <a:chExt cx="6682100" cy="3825181"/>
          </a:xfrm>
          <a:noFill/>
        </p:grpSpPr>
        <p:sp>
          <p:nvSpPr>
            <p:cNvPr id="4" name="圆角矩形 3"/>
            <p:cNvSpPr/>
            <p:nvPr/>
          </p:nvSpPr>
          <p:spPr>
            <a:xfrm>
              <a:off x="5345725" y="2236542"/>
              <a:ext cx="4059478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Распределение ресурсов хранения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345726" y="4854558"/>
              <a:ext cx="4059474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аварийной сигнализацией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345725" y="4200054"/>
              <a:ext cx="4059477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Мониторинг производительности устройств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345725" y="2891046"/>
              <a:ext cx="4059477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пользователями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345725" y="3545550"/>
              <a:ext cx="4059478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Настройка параметров защиты данных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345726" y="5509064"/>
              <a:ext cx="4059474" cy="5526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......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723103" y="2789201"/>
              <a:ext cx="743578" cy="225507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 fontAlgn="ctr"/>
              <a:r>
                <a:rPr lang="ru-RU" dirty="0">
                  <a:solidFill>
                    <a:srgbClr val="3D3F43"/>
                  </a:solidFill>
                  <a:latin typeface="Huawei Sans" panose="020C0503030203020204" pitchFamily="34" charset="0"/>
                </a:rPr>
                <a:t>Задачи управления</a:t>
              </a:r>
            </a:p>
          </p:txBody>
        </p:sp>
        <p:cxnSp>
          <p:nvCxnSpPr>
            <p:cNvPr id="13" name="直接箭头连接符 12"/>
            <p:cNvCxnSpPr>
              <a:stCxn id="11" idx="3"/>
            </p:cNvCxnSpPr>
            <p:nvPr/>
          </p:nvCxnSpPr>
          <p:spPr>
            <a:xfrm flipV="1">
              <a:off x="3466681" y="2537092"/>
              <a:ext cx="1879044" cy="137964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11" idx="3"/>
              <a:endCxn id="8" idx="1"/>
            </p:cNvCxnSpPr>
            <p:nvPr/>
          </p:nvCxnSpPr>
          <p:spPr>
            <a:xfrm flipV="1">
              <a:off x="3466681" y="3167376"/>
              <a:ext cx="1879044" cy="74936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1" idx="3"/>
              <a:endCxn id="9" idx="1"/>
            </p:cNvCxnSpPr>
            <p:nvPr/>
          </p:nvCxnSpPr>
          <p:spPr>
            <a:xfrm flipV="1">
              <a:off x="3466681" y="3821880"/>
              <a:ext cx="1879045" cy="94857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1" idx="3"/>
              <a:endCxn id="7" idx="1"/>
            </p:cNvCxnSpPr>
            <p:nvPr/>
          </p:nvCxnSpPr>
          <p:spPr>
            <a:xfrm>
              <a:off x="3466681" y="3916737"/>
              <a:ext cx="1879044" cy="559647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1" idx="3"/>
              <a:endCxn id="6" idx="1"/>
            </p:cNvCxnSpPr>
            <p:nvPr/>
          </p:nvCxnSpPr>
          <p:spPr>
            <a:xfrm>
              <a:off x="3466681" y="3916737"/>
              <a:ext cx="1879046" cy="121415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1" idx="3"/>
              <a:endCxn id="10" idx="1"/>
            </p:cNvCxnSpPr>
            <p:nvPr/>
          </p:nvCxnSpPr>
          <p:spPr>
            <a:xfrm>
              <a:off x="3466681" y="3916737"/>
              <a:ext cx="1879046" cy="1868657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75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Стандартные режимы доступа к системе </a:t>
            </a:r>
            <a:r>
              <a:rPr lang="ru-RU" dirty="0" smtClean="0">
                <a:latin typeface="Huawei Sans" panose="020C0503030203020204" pitchFamily="34" charset="0"/>
              </a:rPr>
              <a:t>хранения</a:t>
            </a:r>
            <a:endParaRPr lang="ru-RU" dirty="0">
              <a:latin typeface="Huawei Sans" panose="020C0503030203020204" pitchFamily="34" charset="0"/>
            </a:endParaRPr>
          </a:p>
        </p:txBody>
      </p:sp>
      <p:pic>
        <p:nvPicPr>
          <p:cNvPr id="3" name="Picture 6" descr="3D manikins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7692" y="3584050"/>
            <a:ext cx="1667585" cy="197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2972515_093729084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440" y="1648339"/>
            <a:ext cx="1581168" cy="21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 bwMode="auto">
          <a:xfrm>
            <a:off x="2639616" y="1591732"/>
            <a:ext cx="3636404" cy="881303"/>
          </a:xfrm>
          <a:prstGeom prst="wedgeRoundRectCallout">
            <a:avLst>
              <a:gd name="adj1" fmla="val -57854"/>
              <a:gd name="adj2" fmla="val -386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Huawei Sans" panose="020C0503030203020204" pitchFamily="34" charset="0"/>
              </a:rPr>
              <a:t>Какие способы используются для входа в систему хранения? </a:t>
            </a:r>
          </a:p>
        </p:txBody>
      </p:sp>
      <p:sp>
        <p:nvSpPr>
          <p:cNvPr id="7" name="圆角矩形标注 6"/>
          <p:cNvSpPr/>
          <p:nvPr/>
        </p:nvSpPr>
        <p:spPr bwMode="auto">
          <a:xfrm>
            <a:off x="4810991" y="2934082"/>
            <a:ext cx="3957623" cy="504750"/>
          </a:xfrm>
          <a:prstGeom prst="wedgeRoundRectCallout">
            <a:avLst>
              <a:gd name="adj1" fmla="val 61588"/>
              <a:gd name="adj2" fmla="val 5791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dirty="0">
                <a:latin typeface="Huawei Sans" panose="020C0503030203020204" pitchFamily="34" charset="0"/>
              </a:rPr>
              <a:t>Вход с помощью </a:t>
            </a:r>
            <a:r>
              <a:rPr lang="ru-RU" dirty="0" err="1" smtClean="0">
                <a:latin typeface="Huawei Sans" panose="020C0503030203020204" pitchFamily="34" charset="0"/>
              </a:rPr>
              <a:t>DeviceManager</a:t>
            </a:r>
            <a:endParaRPr lang="ru-RU" dirty="0">
              <a:latin typeface="Huawei Sans" panose="020C0503030203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4810992" y="3622301"/>
            <a:ext cx="3957624" cy="509360"/>
          </a:xfrm>
          <a:prstGeom prst="wedgeRoundRectCallout">
            <a:avLst>
              <a:gd name="adj1" fmla="val 57755"/>
              <a:gd name="adj2" fmla="val 2931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dirty="0">
                <a:latin typeface="Huawei Sans" panose="020C0503030203020204" pitchFamily="34" charset="0"/>
              </a:rPr>
              <a:t>Вход с помощью </a:t>
            </a:r>
            <a:r>
              <a:rPr lang="ru-RU" dirty="0" smtClean="0">
                <a:latin typeface="Huawei Sans" panose="020C0503030203020204" pitchFamily="34" charset="0"/>
              </a:rPr>
              <a:t>CLI</a:t>
            </a:r>
            <a:endParaRPr lang="ru-RU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функции DeviceManager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lnSpc>
                <a:spcPct val="120000"/>
              </a:lnSpc>
            </a:pPr>
            <a:r>
              <a:rPr lang="ru-RU" sz="1800" dirty="0" err="1"/>
              <a:t>DeviceManager</a:t>
            </a:r>
            <a:r>
              <a:rPr lang="ru-RU" sz="1800" dirty="0"/>
              <a:t> — программное обеспечение для управления отдельной системой хранения данных, разработанное компанией </a:t>
            </a:r>
            <a:r>
              <a:rPr lang="ru-RU" sz="1800" dirty="0" err="1"/>
              <a:t>Huawei</a:t>
            </a:r>
            <a:r>
              <a:rPr lang="ru-RU" sz="1800" dirty="0"/>
              <a:t>. С помощью </a:t>
            </a:r>
            <a:r>
              <a:rPr lang="ru-RU" sz="1800" dirty="0" smtClean="0"/>
              <a:t>этой </a:t>
            </a:r>
            <a:r>
              <a:rPr lang="ru-RU" sz="1800" dirty="0"/>
              <a:t>программы пользователи смогут легко управлять, настраивать и обслуживать устройства хранения.</a:t>
            </a:r>
          </a:p>
          <a:p>
            <a:pPr algn="l">
              <a:lnSpc>
                <a:spcPct val="120000"/>
              </a:lnSpc>
            </a:pPr>
            <a:r>
              <a:rPr lang="ru-RU" sz="1800" dirty="0"/>
              <a:t>К основным функциям программного обеспечения относятся распределение ресурсов хранения, управление пользователями, настройка функций защиты данных, мониторинг производительности устройств и обработка аварийных сигналов.</a:t>
            </a:r>
          </a:p>
          <a:p>
            <a:endParaRPr lang="en-US" altLang="zh-CN" sz="1800" dirty="0">
              <a:sym typeface="Huawei Sans" panose="020C0503030203020204" pitchFamily="34" charset="0"/>
            </a:endParaRPr>
          </a:p>
        </p:txBody>
      </p:sp>
      <p:pic>
        <p:nvPicPr>
          <p:cNvPr id="6" name="Picture 2" descr="C:\Users\dwx889475\AppData\Roaming\eSpace_Desktop\UserData\dwx889475\imagefiles\originalImgfiles\47A5D16E-DE01-4E14-B588-E91A9375F0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35" y="3278886"/>
            <a:ext cx="6502184" cy="29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tx1"/>
                </a:solidFill>
                <a:latin typeface="Huawei Sans" panose="020C0503030203020204" pitchFamily="34" charset="0"/>
              </a:rPr>
              <a:t>Вход в систему с помощью DeviceManager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9148" y="1720109"/>
            <a:ext cx="5742158" cy="4227927"/>
            <a:chOff x="819148" y="1720109"/>
            <a:chExt cx="5742158" cy="4227927"/>
          </a:xfrm>
        </p:grpSpPr>
        <p:pic>
          <p:nvPicPr>
            <p:cNvPr id="19" name="Picture 2" descr="C:\Users\dwx889475\AppData\Roaming\eSpace_Desktop\UserData\dwx889475\imagefiles\D031DD95-C24B-4B02-8097-090727B2917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412" y="2887954"/>
              <a:ext cx="2406806" cy="30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819148" y="1720109"/>
              <a:ext cx="5742158" cy="3492456"/>
              <a:chOff x="654981" y="1592796"/>
              <a:chExt cx="6580597" cy="3957246"/>
            </a:xfrm>
          </p:grpSpPr>
          <p:sp>
            <p:nvSpPr>
              <p:cNvPr id="23" name="圆角矩形标注 22"/>
              <p:cNvSpPr/>
              <p:nvPr/>
            </p:nvSpPr>
            <p:spPr bwMode="auto">
              <a:xfrm>
                <a:off x="676811" y="2298984"/>
                <a:ext cx="1913851" cy="384580"/>
              </a:xfrm>
              <a:prstGeom prst="wedgeRoundRectCallout">
                <a:avLst>
                  <a:gd name="adj1" fmla="val 50331"/>
                  <a:gd name="adj2" fmla="val -107119"/>
                  <a:gd name="adj3" fmla="val 1666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Введите IP-адрес.</a:t>
                </a:r>
              </a:p>
            </p:txBody>
          </p:sp>
          <p:sp>
            <p:nvSpPr>
              <p:cNvPr id="24" name="圆角矩形标注 23"/>
              <p:cNvSpPr/>
              <p:nvPr/>
            </p:nvSpPr>
            <p:spPr bwMode="auto">
              <a:xfrm>
                <a:off x="3269232" y="2303558"/>
                <a:ext cx="2722580" cy="380139"/>
              </a:xfrm>
              <a:prstGeom prst="wedgeRoundRectCallout">
                <a:avLst>
                  <a:gd name="adj1" fmla="val -59052"/>
                  <a:gd name="adj2" fmla="val -112821"/>
                  <a:gd name="adj3" fmla="val 1666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>
                    <a:latin typeface="Huawei Sans" panose="020C0503030203020204" pitchFamily="34" charset="0"/>
                  </a:rPr>
                  <a:t>Введите номер порта </a:t>
                </a:r>
                <a:r>
                  <a:rPr lang="ru-RU" sz="1200" b="1" dirty="0">
                    <a:latin typeface="Huawei Sans" panose="020C0503030203020204" pitchFamily="34" charset="0"/>
                  </a:rPr>
                  <a:t>8088</a:t>
                </a:r>
                <a:r>
                  <a:rPr lang="ru-RU" sz="1200" dirty="0">
                    <a:latin typeface="Huawei Sans" panose="020C0503030203020204" pitchFamily="34" charset="0"/>
                  </a:rPr>
                  <a:t>.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/>
              <a:srcRect r="17567" b="17"/>
              <a:stretch/>
            </p:blipFill>
            <p:spPr>
              <a:xfrm>
                <a:off x="951606" y="1592796"/>
                <a:ext cx="5610243" cy="382179"/>
              </a:xfrm>
              <a:prstGeom prst="rect">
                <a:avLst/>
              </a:prstGeom>
            </p:spPr>
          </p:pic>
          <p:sp>
            <p:nvSpPr>
              <p:cNvPr id="20" name="矩形 19"/>
              <p:cNvSpPr/>
              <p:nvPr/>
            </p:nvSpPr>
            <p:spPr bwMode="auto">
              <a:xfrm>
                <a:off x="1995722" y="1621396"/>
                <a:ext cx="658805" cy="385303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9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2668799" y="1621396"/>
                <a:ext cx="539378" cy="385303"/>
              </a:xfrm>
              <a:prstGeom prst="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9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654981" y="4718869"/>
                <a:ext cx="6580597" cy="831173"/>
                <a:chOff x="2118592" y="4774232"/>
                <a:chExt cx="6723143" cy="855950"/>
              </a:xfrm>
            </p:grpSpPr>
            <p:sp>
              <p:nvSpPr>
                <p:cNvPr id="14" name="流程图: 过程 13"/>
                <p:cNvSpPr/>
                <p:nvPr/>
              </p:nvSpPr>
              <p:spPr bwMode="auto">
                <a:xfrm>
                  <a:off x="4700019" y="4774232"/>
                  <a:ext cx="2088232" cy="345759"/>
                </a:xfrm>
                <a:prstGeom prst="flowChartProcess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" name="圆角矩形标注 15"/>
                <p:cNvSpPr/>
                <p:nvPr/>
              </p:nvSpPr>
              <p:spPr bwMode="auto">
                <a:xfrm>
                  <a:off x="2118592" y="4783495"/>
                  <a:ext cx="1977603" cy="396042"/>
                </a:xfrm>
                <a:prstGeom prst="wedgeRoundRectCallout">
                  <a:avLst>
                    <a:gd name="adj1" fmla="val 86635"/>
                    <a:gd name="adj2" fmla="val -14263"/>
                    <a:gd name="adj3" fmla="val 16667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r>
                    <a:rPr lang="ru-RU" sz="1200">
                      <a:latin typeface="Huawei Sans" panose="020C0503030203020204" pitchFamily="34" charset="0"/>
                    </a:rPr>
                    <a:t>Введите имя пользователя.</a:t>
                  </a:r>
                </a:p>
              </p:txBody>
            </p:sp>
            <p:sp>
              <p:nvSpPr>
                <p:cNvPr id="17" name="圆角矩形标注 16"/>
                <p:cNvSpPr/>
                <p:nvPr/>
              </p:nvSpPr>
              <p:spPr bwMode="auto">
                <a:xfrm>
                  <a:off x="7437579" y="5108689"/>
                  <a:ext cx="1404156" cy="521493"/>
                </a:xfrm>
                <a:prstGeom prst="wedgeRoundRectCallout">
                  <a:avLst>
                    <a:gd name="adj1" fmla="val -91148"/>
                    <a:gd name="adj2" fmla="val -5897"/>
                    <a:gd name="adj3" fmla="val 16667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r>
                    <a:rPr lang="ru-RU" sz="1200">
                      <a:latin typeface="Huawei Sans" panose="020C0503030203020204" pitchFamily="34" charset="0"/>
                    </a:rPr>
                    <a:t>Введите пароль.</a:t>
                  </a:r>
                </a:p>
              </p:txBody>
            </p:sp>
            <p:sp>
              <p:nvSpPr>
                <p:cNvPr id="18" name="流程图: 过程 17"/>
                <p:cNvSpPr/>
                <p:nvPr/>
              </p:nvSpPr>
              <p:spPr bwMode="auto">
                <a:xfrm>
                  <a:off x="4700018" y="5196559"/>
                  <a:ext cx="2088232" cy="345759"/>
                </a:xfrm>
                <a:prstGeom prst="flowChartProcess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</p:grpSp>
      <p:sp>
        <p:nvSpPr>
          <p:cNvPr id="6" name="矩形 5"/>
          <p:cNvSpPr/>
          <p:nvPr/>
        </p:nvSpPr>
        <p:spPr>
          <a:xfrm>
            <a:off x="7163953" y="1562560"/>
            <a:ext cx="4081720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ru-RU" sz="1600" dirty="0">
                <a:latin typeface="Huawei Sans" panose="020C0503030203020204" pitchFamily="34" charset="0"/>
              </a:rPr>
              <a:t>Для успешного входа в систему после IP-адреса сетевого порта управления необходимо ввести номер порта </a:t>
            </a:r>
            <a:r>
              <a:rPr lang="ru-RU" sz="1600" b="1" dirty="0">
                <a:latin typeface="Huawei Sans" panose="020C0503030203020204" pitchFamily="34" charset="0"/>
              </a:rPr>
              <a:t>8088</a:t>
            </a:r>
            <a:r>
              <a:rPr lang="ru-RU" sz="1600" dirty="0">
                <a:latin typeface="Huawei Sans" panose="020C0503030203020204" pitchFamily="34" charset="0"/>
              </a:rPr>
              <a:t>. В противном случае вход в систему выполнить не удастся.</a:t>
            </a:r>
          </a:p>
          <a:p>
            <a:pPr fontAlgn="ctr">
              <a:lnSpc>
                <a:spcPct val="150000"/>
              </a:lnSpc>
            </a:pPr>
            <a:r>
              <a:rPr lang="ru-RU" sz="1600" dirty="0">
                <a:latin typeface="Huawei Sans" panose="020C0503030203020204" pitchFamily="34" charset="0"/>
              </a:rPr>
              <a:t>Формат: </a:t>
            </a:r>
            <a:r>
              <a:rPr lang="ru-RU" sz="1600" b="1" dirty="0">
                <a:latin typeface="Huawei Sans" panose="020C0503030203020204" pitchFamily="34" charset="0"/>
              </a:rPr>
              <a:t>https://</a:t>
            </a:r>
            <a:r>
              <a:rPr lang="ru-RU" sz="1600" i="1" dirty="0">
                <a:latin typeface="Huawei Sans" panose="020C0503030203020204" pitchFamily="34" charset="0"/>
              </a:rPr>
              <a:t>xxx.xxx.xxx.xxx</a:t>
            </a:r>
            <a:r>
              <a:rPr lang="ru-RU" sz="1600" b="1" dirty="0">
                <a:latin typeface="Huawei Sans" panose="020C0503030203020204" pitchFamily="34" charset="0"/>
              </a:rPr>
              <a:t>:8088</a:t>
            </a:r>
          </a:p>
        </p:txBody>
      </p:sp>
    </p:spTree>
    <p:extLst>
      <p:ext uri="{BB962C8B-B14F-4D97-AF65-F5344CB8AC3E}">
        <p14:creationId xmlns:p14="http://schemas.microsoft.com/office/powerpoint/2010/main" val="18689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1" ma:contentTypeDescription="Create a new document." ma:contentTypeScope="" ma:versionID="ee942d4b29dff8ac548774f72a0dae5e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6E423-EEF5-4760-8DF6-0C1C834FD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AF215-E7E4-4D99-BBAC-C0EF78B7E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B88AF-0F87-422A-801E-ABE7987714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4070</Words>
  <Application>Microsoft Office PowerPoint</Application>
  <PresentationFormat>Widescreen</PresentationFormat>
  <Paragraphs>553</Paragraphs>
  <Slides>45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 Unicode MS</vt:lpstr>
      <vt:lpstr>Microsoft YaHei</vt:lpstr>
      <vt:lpstr>Microsoft YaHei</vt:lpstr>
      <vt:lpstr>宋体</vt:lpstr>
      <vt:lpstr>Arial</vt:lpstr>
      <vt:lpstr>Huawei Sans</vt:lpstr>
      <vt:lpstr>HY견고딕</vt:lpstr>
      <vt:lpstr>Wingdings</vt:lpstr>
      <vt:lpstr>方正兰亭黑简体</vt:lpstr>
      <vt:lpstr>1_标题页模板</vt:lpstr>
      <vt:lpstr>2_自功能页模板</vt:lpstr>
      <vt:lpstr>3_内容页模板</vt:lpstr>
      <vt:lpstr>4_感谢页模板</vt:lpstr>
      <vt:lpstr>PowerPoint Presentation</vt:lpstr>
      <vt:lpstr>Управление системой хранения данных</vt:lpstr>
      <vt:lpstr>PowerPoint Presentation</vt:lpstr>
      <vt:lpstr>PowerPoint Presentation</vt:lpstr>
      <vt:lpstr>PowerPoint Presentation</vt:lpstr>
      <vt:lpstr>Определение управления системой хранения данных</vt:lpstr>
      <vt:lpstr>Стандартные режимы доступа к системе хранения</vt:lpstr>
      <vt:lpstr>Основные функции DeviceManager</vt:lpstr>
      <vt:lpstr>Вход в систему с помощью DeviceManager</vt:lpstr>
      <vt:lpstr>Общие сведения об интерфейсе командной строки</vt:lpstr>
      <vt:lpstr>Вход в систему с помощью CLI</vt:lpstr>
      <vt:lpstr>PowerPoint Presentation</vt:lpstr>
      <vt:lpstr>Графический интерфейс пользователя DeviceManager (1)</vt:lpstr>
      <vt:lpstr>Графический интерфейс пользователя DeviceManager (2)</vt:lpstr>
      <vt:lpstr>Управление разрешениями на доступ к системе хранения</vt:lpstr>
      <vt:lpstr>Управление пользователями СХД</vt:lpstr>
      <vt:lpstr>Роли и разрешения пользователей</vt:lpstr>
      <vt:lpstr>Загрузка демоверсии инструмента DeviceManager</vt:lpstr>
      <vt:lpstr>PowerPoint Presentation</vt:lpstr>
      <vt:lpstr>Формат для ввода команд в CLI (1)</vt:lpstr>
      <vt:lpstr>Формат для ввода команд в CLI (2)</vt:lpstr>
      <vt:lpstr>Функция автоматического завершения ввода команд в CLI</vt:lpstr>
      <vt:lpstr>Контекстно-зависимая справка</vt:lpstr>
      <vt:lpstr>Функция фильтрации команд CLI </vt:lpstr>
      <vt:lpstr>Команда CLI для фильтрации по столбцам — filterColumn</vt:lpstr>
      <vt:lpstr>Команда CLI для фильтрации по строкам — filterRow</vt:lpstr>
      <vt:lpstr>Функция подсказки об ошибке</vt:lpstr>
      <vt:lpstr>PowerPoint Presentation</vt:lpstr>
      <vt:lpstr>Основные операции управления системой хранения данных</vt:lpstr>
      <vt:lpstr>Управление основной информацией о системе хранения — настройка времени устройства (1)</vt:lpstr>
      <vt:lpstr>Управление основной информацией о системе хранения — настройка времени устройства (2)</vt:lpstr>
      <vt:lpstr>Управление лицензиями устройства</vt:lpstr>
      <vt:lpstr>Просмотр лицензий устройства</vt:lpstr>
      <vt:lpstr>Получение информации о текущей версии устройства</vt:lpstr>
      <vt:lpstr>Получение серийного номера устройства (ESN)</vt:lpstr>
      <vt:lpstr>Управление аварийными сигналами и рабочими событиями</vt:lpstr>
      <vt:lpstr>Сбор информации о системе хранения данных</vt:lpstr>
      <vt:lpstr>Сбор информации о системе хранения данных (2)</vt:lpstr>
      <vt:lpstr>Конфигурирование базовых сервисов хранения</vt:lpstr>
      <vt:lpstr>Конфигурирование базовых сервисов хранения  с помощью CLI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Inna Rtishcheva</cp:lastModifiedBy>
  <cp:revision>174</cp:revision>
  <dcterms:created xsi:type="dcterms:W3CDTF">2018-11-29T10:16:29Z</dcterms:created>
  <dcterms:modified xsi:type="dcterms:W3CDTF">2021-04-08T07:15:20Z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(3)fnj93syGn1GcioxZJEyP/bx3YC8AqD44oPHLC6KKbxbKerVunvKzRPYck3YX4SXGv6xg26jA
j9g2R7dAjcJhVY1adtImhKvQjj69M8HKTDBQiQi6I0Xs06mBWBQAfUK6PI/YRhWS/sc02S2m
MWVauy7o5kPwFKUgRyqJm/FwRmjiU5gHpsJx+CORsX8zT8gsXKZ8NcN6RG3XhQwLplNF4BDw
48wJpiUuiyDRayci9z</vt:lpwstr>
  </property>
  <property fmtid="{D5CDD505-2E9C-101B-9397-08002B2CF9AE}" pid="3" name="_2015_ms_pID_7253431">
    <vt:lpwstr>Q+UGddnGf7F5IfSUhzrNY+PWTgt9JfoykxppDVH+E+jQbwNsRSptVQ
rkRLG2o/MjI7nOht6rDeN9qut+6dHzW95uV+Vc4R6YWA+zTs9lhPrz/tXTnkAoXwzGPY/dHr
eS0iFT7GQOwBD4gKU4Tas8AvXCQHKYgB099A3rzXdTcEuDhuduh00rEUFoaFfy9z14mELZ+P
7cXJ8of7BsVZGuGxq7uXcn6FEvx8iV3xwOMu</vt:lpwstr>
  </property>
  <property fmtid="{D5CDD505-2E9C-101B-9397-08002B2CF9AE}" pid="4" name="_2015_ms_pID_7253432">
    <vt:lpwstr>XA==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1616685294</vt:lpwstr>
  </property>
</Properties>
</file>