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49"/>
  </p:notesMasterIdLst>
  <p:handoutMasterIdLst>
    <p:handoutMasterId r:id="rId50"/>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7" r:id="rId46"/>
    <p:sldId id="298" r:id="rId47"/>
    <p:sldId id="296" r:id="rId48"/>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D00"/>
    <a:srgbClr val="F28944"/>
    <a:srgbClr val="BF0013"/>
    <a:srgbClr val="404040"/>
    <a:srgbClr val="151515"/>
    <a:srgbClr val="C7000B"/>
    <a:srgbClr val="575756"/>
    <a:srgbClr val="FFFFFF"/>
    <a:srgbClr val="DD4654"/>
    <a:srgbClr val="F3D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525" autoAdjust="0"/>
  </p:normalViewPr>
  <p:slideViewPr>
    <p:cSldViewPr snapToGrid="0" snapToObjects="1">
      <p:cViewPr>
        <p:scale>
          <a:sx n="81" d="100"/>
          <a:sy n="81" d="100"/>
        </p:scale>
        <p:origin x="254"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660" y="36"/>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ED292-985A-4327-B8EF-2CEF07DF20B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72883252-676C-48B6-9032-F35B86F6168B}">
      <dgm:prSet phldrT="[文本]"/>
      <dgm:spPr>
        <a:noFill/>
        <a:ln w="19050">
          <a:solidFill>
            <a:schemeClr val="tx1"/>
          </a:solidFill>
        </a:ln>
      </dgm:spPr>
      <dgm:t>
        <a:bodyPr vert="vert"/>
        <a:lstStyle/>
        <a:p>
          <a:r>
            <a:rPr lang="ru-RU">
              <a:solidFill>
                <a:schemeClr val="tx1"/>
              </a:solidFill>
              <a:latin typeface="Huawei Sans" panose="020C0503030203020204" pitchFamily="34" charset="0"/>
              <a:cs typeface="Huawei Sans" panose="020C0503030203020204" pitchFamily="34" charset="0"/>
            </a:rPr>
            <a:t>Технологии RAID</a:t>
          </a:r>
        </a:p>
      </dgm:t>
    </dgm:pt>
    <dgm:pt modelId="{997EB5A0-1438-485D-8F95-FD07833FD5F1}" type="parTrans" cxnId="{E477AA99-A432-4127-BE49-9B2E7B3B3DC4}">
      <dgm:prSet/>
      <dgm:spPr/>
      <dgm:t>
        <a:bodyPr/>
        <a:lstStyle/>
        <a:p>
          <a:endParaRPr lang="zh-CN" altLang="en-US">
            <a:latin typeface="Huawei Sans" panose="020C0503030203020204" pitchFamily="34" charset="0"/>
            <a:cs typeface="Huawei Sans" panose="020C0503030203020204" pitchFamily="34" charset="0"/>
          </a:endParaRPr>
        </a:p>
      </dgm:t>
    </dgm:pt>
    <dgm:pt modelId="{1168474E-2FAA-4BE3-9716-9C64F3B154F1}" type="sibTrans" cxnId="{E477AA99-A432-4127-BE49-9B2E7B3B3DC4}">
      <dgm:prSet/>
      <dgm:spPr/>
      <dgm:t>
        <a:bodyPr/>
        <a:lstStyle/>
        <a:p>
          <a:endParaRPr lang="zh-CN" altLang="en-US">
            <a:latin typeface="Huawei Sans" panose="020C0503030203020204" pitchFamily="34" charset="0"/>
            <a:cs typeface="Huawei Sans" panose="020C0503030203020204" pitchFamily="34" charset="0"/>
          </a:endParaRPr>
        </a:p>
      </dgm:t>
    </dgm:pt>
    <dgm:pt modelId="{6E7E6DDC-337F-48EF-B307-C32A9BFE0FEC}">
      <dgm:prSet phldrT="[文本]"/>
      <dgm:spPr>
        <a:noFill/>
        <a:ln w="19050">
          <a:solidFill>
            <a:schemeClr val="tx1"/>
          </a:solidFill>
        </a:ln>
      </dgm:spPr>
      <dgm:t>
        <a:bodyPr/>
        <a:lstStyle/>
        <a:p>
          <a:r>
            <a:rPr lang="ru-RU">
              <a:solidFill>
                <a:schemeClr val="tx1"/>
              </a:solidFill>
              <a:latin typeface="Huawei Sans" panose="020C0503030203020204" pitchFamily="34" charset="0"/>
              <a:cs typeface="Huawei Sans" panose="020C0503030203020204" pitchFamily="34" charset="0"/>
            </a:rPr>
            <a:t>Традиционный RAID</a:t>
          </a:r>
        </a:p>
      </dgm:t>
    </dgm:pt>
    <dgm:pt modelId="{5FB62081-7276-476A-86F4-830C699C5BEC}" type="parTrans" cxnId="{CC32CC56-7C58-435E-A18E-A798D354DEBF}">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E59F09AA-4171-416A-B6DA-D875D7AAC9FB}" type="sibTrans" cxnId="{CC32CC56-7C58-435E-A18E-A798D354DEBF}">
      <dgm:prSet/>
      <dgm:spPr/>
      <dgm:t>
        <a:bodyPr/>
        <a:lstStyle/>
        <a:p>
          <a:endParaRPr lang="zh-CN" altLang="en-US">
            <a:latin typeface="Huawei Sans" panose="020C0503030203020204" pitchFamily="34" charset="0"/>
            <a:cs typeface="Huawei Sans" panose="020C0503030203020204" pitchFamily="34" charset="0"/>
          </a:endParaRPr>
        </a:p>
      </dgm:t>
    </dgm:pt>
    <dgm:pt modelId="{3E8ECF02-62D5-4029-941E-A8D7EC3F49F1}">
      <dgm:prSet phldrT="[文本]"/>
      <dgm:spPr>
        <a:noFill/>
        <a:ln w="19050">
          <a:solidFill>
            <a:schemeClr val="tx1"/>
          </a:solidFill>
        </a:ln>
      </dgm:spPr>
      <dgm:t>
        <a:bodyPr/>
        <a:lstStyle/>
        <a:p>
          <a:r>
            <a:rPr lang="ru-RU">
              <a:solidFill>
                <a:schemeClr val="tx1"/>
              </a:solidFill>
              <a:latin typeface="Huawei Sans" panose="020C0503030203020204" pitchFamily="34" charset="0"/>
              <a:cs typeface="Huawei Sans" panose="020C0503030203020204" pitchFamily="34" charset="0"/>
            </a:rPr>
            <a:t>Другие технологии RAID</a:t>
          </a:r>
        </a:p>
      </dgm:t>
    </dgm:pt>
    <dgm:pt modelId="{1219BFBD-8785-4B44-B990-E09C8E0376A6}" type="parTrans" cxnId="{F96B2732-1539-4E03-9D24-2A27E24428CC}">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CF479B9E-C31D-4E5A-A041-CA98DD8404A1}" type="sibTrans" cxnId="{F96B2732-1539-4E03-9D24-2A27E24428CC}">
      <dgm:prSet/>
      <dgm:spPr/>
      <dgm:t>
        <a:bodyPr/>
        <a:lstStyle/>
        <a:p>
          <a:endParaRPr lang="zh-CN" altLang="en-US">
            <a:latin typeface="Huawei Sans" panose="020C0503030203020204" pitchFamily="34" charset="0"/>
            <a:cs typeface="Huawei Sans" panose="020C0503030203020204" pitchFamily="34" charset="0"/>
          </a:endParaRPr>
        </a:p>
      </dgm:t>
    </dgm:pt>
    <dgm:pt modelId="{339EA8CF-34E7-4058-BC0A-59A2DC017D04}">
      <dgm:prSet phldrT="[文本]"/>
      <dgm:spPr>
        <a:noFill/>
        <a:ln w="19050">
          <a:solidFill>
            <a:schemeClr val="tx1"/>
          </a:solidFill>
        </a:ln>
      </dgm:spPr>
      <dgm:t>
        <a:bodyPr/>
        <a:lstStyle/>
        <a:p>
          <a:r>
            <a:rPr lang="ru-RU">
              <a:solidFill>
                <a:schemeClr val="tx1"/>
              </a:solidFill>
              <a:latin typeface="Huawei Sans" panose="020C0503030203020204" pitchFamily="34" charset="0"/>
              <a:cs typeface="Huawei Sans" panose="020C0503030203020204" pitchFamily="34" charset="0"/>
            </a:rPr>
            <a:t>RAID 2.0+</a:t>
          </a:r>
        </a:p>
      </dgm:t>
    </dgm:pt>
    <dgm:pt modelId="{10CBBC1F-C674-40F3-A123-A1AFFD88273F}" type="parTrans" cxnId="{2FA1961E-2EF0-4251-9724-9CFD19CFBABA}">
      <dgm:prSet/>
      <dgm:spPr>
        <a:ln w="19050">
          <a:solidFill>
            <a:schemeClr val="tx1"/>
          </a:solidFill>
        </a:ln>
      </dgm:spPr>
      <dgm:t>
        <a:bodyPr/>
        <a:lstStyle/>
        <a:p>
          <a:endParaRPr lang="zh-CN" altLang="en-US">
            <a:latin typeface="Huawei Sans" panose="020C0503030203020204" pitchFamily="34" charset="0"/>
            <a:cs typeface="Huawei Sans" panose="020C0503030203020204" pitchFamily="34" charset="0"/>
          </a:endParaRPr>
        </a:p>
      </dgm:t>
    </dgm:pt>
    <dgm:pt modelId="{5C221AC2-536A-4577-9080-067074C1C451}" type="sibTrans" cxnId="{2FA1961E-2EF0-4251-9724-9CFD19CFBABA}">
      <dgm:prSet/>
      <dgm:spPr/>
      <dgm:t>
        <a:bodyPr/>
        <a:lstStyle/>
        <a:p>
          <a:endParaRPr lang="zh-CN" altLang="en-US">
            <a:latin typeface="Huawei Sans" panose="020C0503030203020204" pitchFamily="34" charset="0"/>
            <a:cs typeface="Huawei Sans" panose="020C0503030203020204" pitchFamily="34" charset="0"/>
          </a:endParaRPr>
        </a:p>
      </dgm:t>
    </dgm:pt>
    <dgm:pt modelId="{8BC35B20-8B0D-4ADF-97D9-64D5E6398FE9}">
      <dgm:prSet phldrT="[文本]"/>
      <dgm:spPr>
        <a:noFill/>
        <a:ln w="19050">
          <a:solidFill>
            <a:schemeClr val="tx1"/>
          </a:solidFill>
        </a:ln>
      </dgm:spPr>
      <dgm:t>
        <a:bodyPr/>
        <a:lstStyle/>
        <a:p>
          <a:r>
            <a:rPr lang="ru-RU">
              <a:solidFill>
                <a:schemeClr val="tx1"/>
              </a:solidFill>
              <a:latin typeface="Huawei Sans" panose="020C0503030203020204" pitchFamily="34" charset="0"/>
              <a:cs typeface="Huawei Sans" panose="020C0503030203020204" pitchFamily="34" charset="0"/>
            </a:rPr>
            <a:t>RAID 0, RAID 1, RAID 3, RAID 5 и RAID 6</a:t>
          </a:r>
        </a:p>
      </dgm:t>
    </dgm:pt>
    <dgm:pt modelId="{D6EF0061-2532-442D-B4A2-45183352C8B3}" type="parTrans" cxnId="{FE4455A2-CEF6-498F-8ACB-E5D2341790F0}">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62CE03A4-0F01-4FF0-B2C3-D23369A6D401}" type="sibTrans" cxnId="{FE4455A2-CEF6-498F-8ACB-E5D2341790F0}">
      <dgm:prSet/>
      <dgm:spPr/>
      <dgm:t>
        <a:bodyPr/>
        <a:lstStyle/>
        <a:p>
          <a:endParaRPr lang="zh-CN" altLang="en-US">
            <a:latin typeface="Huawei Sans" panose="020C0503030203020204" pitchFamily="34" charset="0"/>
            <a:cs typeface="Huawei Sans" panose="020C0503030203020204" pitchFamily="34" charset="0"/>
          </a:endParaRPr>
        </a:p>
      </dgm:t>
    </dgm:pt>
    <dgm:pt modelId="{3E3F6D40-E0CB-4068-95E4-E8383B3DEF43}">
      <dgm:prSet phldrT="[文本]"/>
      <dgm:spPr>
        <a:noFill/>
        <a:ln w="19050">
          <a:solidFill>
            <a:schemeClr val="tx1"/>
          </a:solidFill>
        </a:ln>
      </dgm:spPr>
      <dgm:t>
        <a:bodyPr/>
        <a:lstStyle/>
        <a:p>
          <a:r>
            <a:rPr lang="ru-RU">
              <a:solidFill>
                <a:schemeClr val="tx1"/>
              </a:solidFill>
              <a:latin typeface="Huawei Sans" panose="020C0503030203020204" pitchFamily="34" charset="0"/>
              <a:cs typeface="Huawei Sans" panose="020C0503030203020204" pitchFamily="34" charset="0"/>
            </a:rPr>
            <a:t>RAID 10 и RAID 50</a:t>
          </a:r>
        </a:p>
      </dgm:t>
    </dgm:pt>
    <dgm:pt modelId="{CA920FC6-B4E3-4A6A-9B13-58016DE21D46}" type="parTrans" cxnId="{C4831B42-671B-4217-ACE7-B7C49F778CA9}">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8E3DFC79-4FF9-4974-BB2E-67F2E1408B33}" type="sibTrans" cxnId="{C4831B42-671B-4217-ACE7-B7C49F778CA9}">
      <dgm:prSet/>
      <dgm:spPr/>
      <dgm:t>
        <a:bodyPr/>
        <a:lstStyle/>
        <a:p>
          <a:endParaRPr lang="zh-CN" altLang="en-US">
            <a:latin typeface="Huawei Sans" panose="020C0503030203020204" pitchFamily="34" charset="0"/>
            <a:cs typeface="Huawei Sans" panose="020C0503030203020204" pitchFamily="34" charset="0"/>
          </a:endParaRPr>
        </a:p>
      </dgm:t>
    </dgm:pt>
    <dgm:pt modelId="{FFB9A8A9-D09A-4F84-94F6-8A3A8D6C6DAF}">
      <dgm:prSet phldrT="[文本]"/>
      <dgm:spPr>
        <a:noFill/>
        <a:ln w="19050">
          <a:solidFill>
            <a:schemeClr val="tx1"/>
          </a:solidFill>
        </a:ln>
      </dgm:spPr>
      <dgm:t>
        <a:bodyPr/>
        <a:lstStyle/>
        <a:p>
          <a:r>
            <a:rPr lang="ru-RU">
              <a:solidFill>
                <a:schemeClr val="tx1"/>
              </a:solidFill>
              <a:latin typeface="Huawei Sans" panose="020C0503030203020204" pitchFamily="34" charset="0"/>
              <a:cs typeface="Huawei Sans" panose="020C0503030203020204" pitchFamily="34" charset="0"/>
            </a:rPr>
            <a:t>RAID 2.0+</a:t>
          </a:r>
        </a:p>
      </dgm:t>
    </dgm:pt>
    <dgm:pt modelId="{210C380C-957E-4D2B-9AEE-382C76F438CD}" type="parTrans" cxnId="{A371A8C9-41A1-4278-91F5-9A9B6C5630C1}">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844DB366-BB53-429D-9167-E7EC7911D44B}" type="sibTrans" cxnId="{A371A8C9-41A1-4278-91F5-9A9B6C5630C1}">
      <dgm:prSet/>
      <dgm:spPr/>
      <dgm:t>
        <a:bodyPr/>
        <a:lstStyle/>
        <a:p>
          <a:endParaRPr lang="zh-CN" altLang="en-US">
            <a:latin typeface="Huawei Sans" panose="020C0503030203020204" pitchFamily="34" charset="0"/>
            <a:cs typeface="Huawei Sans" panose="020C0503030203020204" pitchFamily="34" charset="0"/>
          </a:endParaRPr>
        </a:p>
      </dgm:t>
    </dgm:pt>
    <dgm:pt modelId="{1B280EC1-336B-4421-9938-145B7058F88D}">
      <dgm:prSet phldrT="[文本]"/>
      <dgm:spPr>
        <a:noFill/>
        <a:ln w="19050">
          <a:solidFill>
            <a:schemeClr val="tx1"/>
          </a:solidFill>
        </a:ln>
      </dgm:spPr>
      <dgm:t>
        <a:bodyPr/>
        <a:lstStyle/>
        <a:p>
          <a:r>
            <a:rPr lang="ru-RU">
              <a:solidFill>
                <a:schemeClr val="tx1"/>
              </a:solidFill>
              <a:latin typeface="Huawei Sans" panose="020C0503030203020204" pitchFamily="34" charset="0"/>
              <a:cs typeface="Huawei Sans" panose="020C0503030203020204" pitchFamily="34" charset="0"/>
            </a:rPr>
            <a:t>Динамический RAID</a:t>
          </a:r>
        </a:p>
      </dgm:t>
    </dgm:pt>
    <dgm:pt modelId="{A2256565-D947-47FC-954B-3FE527B9ED45}" type="parTrans" cxnId="{0AC55285-8F6B-4BB1-B724-BDA294FF2AD5}">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949CE584-1D62-4842-BE3E-2ACD94C55D08}" type="sibTrans" cxnId="{0AC55285-8F6B-4BB1-B724-BDA294FF2AD5}">
      <dgm:prSet/>
      <dgm:spPr/>
      <dgm:t>
        <a:bodyPr/>
        <a:lstStyle/>
        <a:p>
          <a:endParaRPr lang="zh-CN" altLang="en-US">
            <a:latin typeface="Huawei Sans" panose="020C0503030203020204" pitchFamily="34" charset="0"/>
            <a:cs typeface="Huawei Sans" panose="020C0503030203020204" pitchFamily="34" charset="0"/>
          </a:endParaRPr>
        </a:p>
      </dgm:t>
    </dgm:pt>
    <dgm:pt modelId="{D901AB8D-0FB3-45DB-A300-CD873B359745}">
      <dgm:prSet phldrT="[文本]"/>
      <dgm:spPr>
        <a:noFill/>
        <a:ln w="19050">
          <a:solidFill>
            <a:schemeClr val="tx1"/>
          </a:solidFill>
        </a:ln>
      </dgm:spPr>
      <dgm:t>
        <a:bodyPr/>
        <a:lstStyle/>
        <a:p>
          <a:r>
            <a:rPr lang="ru-RU">
              <a:solidFill>
                <a:schemeClr val="tx1"/>
              </a:solidFill>
              <a:latin typeface="Huawei Sans" panose="020C0503030203020204" pitchFamily="34" charset="0"/>
              <a:cs typeface="Huawei Sans" panose="020C0503030203020204" pitchFamily="34" charset="0"/>
            </a:rPr>
            <a:t>RAID-TP</a:t>
          </a:r>
        </a:p>
      </dgm:t>
    </dgm:pt>
    <dgm:pt modelId="{B7A31C39-FC60-437D-ADCC-419CFF7F94BC}" type="parTrans" cxnId="{0B1304BC-9502-4729-B4A9-E1CBD3126A1B}">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5AF91A5E-821D-4CC7-80CD-600819E26AAE}" type="sibTrans" cxnId="{0B1304BC-9502-4729-B4A9-E1CBD3126A1B}">
      <dgm:prSet/>
      <dgm:spPr/>
      <dgm:t>
        <a:bodyPr/>
        <a:lstStyle/>
        <a:p>
          <a:endParaRPr lang="zh-CN" altLang="en-US">
            <a:latin typeface="Huawei Sans" panose="020C0503030203020204" pitchFamily="34" charset="0"/>
            <a:cs typeface="Huawei Sans" panose="020C0503030203020204" pitchFamily="34" charset="0"/>
          </a:endParaRPr>
        </a:p>
      </dgm:t>
    </dgm:pt>
    <dgm:pt modelId="{AB4F8A2B-4450-4C32-B953-50F24BE61FB5}" type="pres">
      <dgm:prSet presAssocID="{605ED292-985A-4327-B8EF-2CEF07DF20B5}" presName="Name0" presStyleCnt="0">
        <dgm:presLayoutVars>
          <dgm:chPref val="1"/>
          <dgm:dir/>
          <dgm:animOne val="branch"/>
          <dgm:animLvl val="lvl"/>
          <dgm:resizeHandles val="exact"/>
        </dgm:presLayoutVars>
      </dgm:prSet>
      <dgm:spPr/>
      <dgm:t>
        <a:bodyPr/>
        <a:lstStyle/>
        <a:p>
          <a:endParaRPr lang="zh-CN" altLang="en-US"/>
        </a:p>
      </dgm:t>
    </dgm:pt>
    <dgm:pt modelId="{F109DC79-7659-4BA9-97BB-6540EE4CD67F}" type="pres">
      <dgm:prSet presAssocID="{72883252-676C-48B6-9032-F35B86F6168B}" presName="root1" presStyleCnt="0"/>
      <dgm:spPr/>
      <dgm:t>
        <a:bodyPr/>
        <a:lstStyle/>
        <a:p>
          <a:endParaRPr lang="zh-CN" altLang="en-US"/>
        </a:p>
      </dgm:t>
    </dgm:pt>
    <dgm:pt modelId="{5FCA8DD8-4684-4671-8AC0-3F2D531DE75D}" type="pres">
      <dgm:prSet presAssocID="{72883252-676C-48B6-9032-F35B86F6168B}" presName="LevelOneTextNode" presStyleLbl="node0" presStyleIdx="0" presStyleCnt="1" custScaleX="357721" custScaleY="16079">
        <dgm:presLayoutVars>
          <dgm:chPref val="3"/>
        </dgm:presLayoutVars>
      </dgm:prSet>
      <dgm:spPr/>
      <dgm:t>
        <a:bodyPr/>
        <a:lstStyle/>
        <a:p>
          <a:endParaRPr lang="zh-CN" altLang="en-US"/>
        </a:p>
      </dgm:t>
    </dgm:pt>
    <dgm:pt modelId="{83F06DE2-93A2-46F4-8BF2-F3CD8BD0B204}" type="pres">
      <dgm:prSet presAssocID="{72883252-676C-48B6-9032-F35B86F6168B}" presName="level2hierChild" presStyleCnt="0"/>
      <dgm:spPr/>
      <dgm:t>
        <a:bodyPr/>
        <a:lstStyle/>
        <a:p>
          <a:endParaRPr lang="zh-CN" altLang="en-US"/>
        </a:p>
      </dgm:t>
    </dgm:pt>
    <dgm:pt modelId="{299D3D22-CFFA-48E0-A82E-0495932A9C0A}" type="pres">
      <dgm:prSet presAssocID="{5FB62081-7276-476A-86F4-830C699C5BEC}" presName="conn2-1" presStyleLbl="parChTrans1D2" presStyleIdx="0" presStyleCnt="3"/>
      <dgm:spPr/>
      <dgm:t>
        <a:bodyPr/>
        <a:lstStyle/>
        <a:p>
          <a:endParaRPr lang="zh-CN" altLang="en-US"/>
        </a:p>
      </dgm:t>
    </dgm:pt>
    <dgm:pt modelId="{336EAFA6-302F-438E-8CB2-F149F1EE3AC6}" type="pres">
      <dgm:prSet presAssocID="{5FB62081-7276-476A-86F4-830C699C5BEC}" presName="connTx" presStyleLbl="parChTrans1D2" presStyleIdx="0" presStyleCnt="3"/>
      <dgm:spPr/>
      <dgm:t>
        <a:bodyPr/>
        <a:lstStyle/>
        <a:p>
          <a:endParaRPr lang="zh-CN" altLang="en-US"/>
        </a:p>
      </dgm:t>
    </dgm:pt>
    <dgm:pt modelId="{33C88992-B5C8-4995-8A4B-E41CCA9B010A}" type="pres">
      <dgm:prSet presAssocID="{6E7E6DDC-337F-48EF-B307-C32A9BFE0FEC}" presName="root2" presStyleCnt="0"/>
      <dgm:spPr/>
      <dgm:t>
        <a:bodyPr/>
        <a:lstStyle/>
        <a:p>
          <a:endParaRPr lang="zh-CN" altLang="en-US"/>
        </a:p>
      </dgm:t>
    </dgm:pt>
    <dgm:pt modelId="{6AEC6DA8-A021-46CE-93F2-6E226BD9CB0D}" type="pres">
      <dgm:prSet presAssocID="{6E7E6DDC-337F-48EF-B307-C32A9BFE0FEC}" presName="LevelTwoTextNode" presStyleLbl="node2" presStyleIdx="0" presStyleCnt="3" custLinFactNeighborY="-1432">
        <dgm:presLayoutVars>
          <dgm:chPref val="3"/>
        </dgm:presLayoutVars>
      </dgm:prSet>
      <dgm:spPr/>
      <dgm:t>
        <a:bodyPr/>
        <a:lstStyle/>
        <a:p>
          <a:endParaRPr lang="zh-CN" altLang="en-US"/>
        </a:p>
      </dgm:t>
    </dgm:pt>
    <dgm:pt modelId="{C19B7438-7B84-4396-9917-56731C780FE8}" type="pres">
      <dgm:prSet presAssocID="{6E7E6DDC-337F-48EF-B307-C32A9BFE0FEC}" presName="level3hierChild" presStyleCnt="0"/>
      <dgm:spPr/>
      <dgm:t>
        <a:bodyPr/>
        <a:lstStyle/>
        <a:p>
          <a:endParaRPr lang="zh-CN" altLang="en-US"/>
        </a:p>
      </dgm:t>
    </dgm:pt>
    <dgm:pt modelId="{068DA9B0-BF6E-4A6D-94D1-182AA3F7AD0F}" type="pres">
      <dgm:prSet presAssocID="{D6EF0061-2532-442D-B4A2-45183352C8B3}" presName="conn2-1" presStyleLbl="parChTrans1D3" presStyleIdx="0" presStyleCnt="5"/>
      <dgm:spPr/>
      <dgm:t>
        <a:bodyPr/>
        <a:lstStyle/>
        <a:p>
          <a:endParaRPr lang="zh-CN" altLang="en-US"/>
        </a:p>
      </dgm:t>
    </dgm:pt>
    <dgm:pt modelId="{1DD532F4-450A-4D57-A45F-3884F20BE5BF}" type="pres">
      <dgm:prSet presAssocID="{D6EF0061-2532-442D-B4A2-45183352C8B3}" presName="connTx" presStyleLbl="parChTrans1D3" presStyleIdx="0" presStyleCnt="5"/>
      <dgm:spPr/>
      <dgm:t>
        <a:bodyPr/>
        <a:lstStyle/>
        <a:p>
          <a:endParaRPr lang="zh-CN" altLang="en-US"/>
        </a:p>
      </dgm:t>
    </dgm:pt>
    <dgm:pt modelId="{BE94945B-7755-4A6B-9DBA-CE6A5935CAC5}" type="pres">
      <dgm:prSet presAssocID="{8BC35B20-8B0D-4ADF-97D9-64D5E6398FE9}" presName="root2" presStyleCnt="0"/>
      <dgm:spPr/>
      <dgm:t>
        <a:bodyPr/>
        <a:lstStyle/>
        <a:p>
          <a:endParaRPr lang="zh-CN" altLang="en-US"/>
        </a:p>
      </dgm:t>
    </dgm:pt>
    <dgm:pt modelId="{8AB65FCC-7911-431B-87E6-958266F9BD95}" type="pres">
      <dgm:prSet presAssocID="{8BC35B20-8B0D-4ADF-97D9-64D5E6398FE9}" presName="LevelTwoTextNode" presStyleLbl="node3" presStyleIdx="0" presStyleCnt="5" custScaleX="224895" custLinFactNeighborX="160" custLinFactNeighborY="-2520">
        <dgm:presLayoutVars>
          <dgm:chPref val="3"/>
        </dgm:presLayoutVars>
      </dgm:prSet>
      <dgm:spPr/>
      <dgm:t>
        <a:bodyPr/>
        <a:lstStyle/>
        <a:p>
          <a:endParaRPr lang="zh-CN" altLang="en-US"/>
        </a:p>
      </dgm:t>
    </dgm:pt>
    <dgm:pt modelId="{AF75CC94-A55C-4519-8494-DC90F3ACF026}" type="pres">
      <dgm:prSet presAssocID="{8BC35B20-8B0D-4ADF-97D9-64D5E6398FE9}" presName="level3hierChild" presStyleCnt="0"/>
      <dgm:spPr/>
      <dgm:t>
        <a:bodyPr/>
        <a:lstStyle/>
        <a:p>
          <a:endParaRPr lang="zh-CN" altLang="en-US"/>
        </a:p>
      </dgm:t>
    </dgm:pt>
    <dgm:pt modelId="{16790035-85DA-4942-95F8-EF5B97ADE4D7}" type="pres">
      <dgm:prSet presAssocID="{CA920FC6-B4E3-4A6A-9B13-58016DE21D46}" presName="conn2-1" presStyleLbl="parChTrans1D3" presStyleIdx="1" presStyleCnt="5"/>
      <dgm:spPr/>
      <dgm:t>
        <a:bodyPr/>
        <a:lstStyle/>
        <a:p>
          <a:endParaRPr lang="zh-CN" altLang="en-US"/>
        </a:p>
      </dgm:t>
    </dgm:pt>
    <dgm:pt modelId="{83B45A70-8551-42FF-9B14-FE7FED38618B}" type="pres">
      <dgm:prSet presAssocID="{CA920FC6-B4E3-4A6A-9B13-58016DE21D46}" presName="connTx" presStyleLbl="parChTrans1D3" presStyleIdx="1" presStyleCnt="5"/>
      <dgm:spPr/>
      <dgm:t>
        <a:bodyPr/>
        <a:lstStyle/>
        <a:p>
          <a:endParaRPr lang="zh-CN" altLang="en-US"/>
        </a:p>
      </dgm:t>
    </dgm:pt>
    <dgm:pt modelId="{52A6E89A-146F-4ADA-A45B-36BE04BCB8AD}" type="pres">
      <dgm:prSet presAssocID="{3E3F6D40-E0CB-4068-95E4-E8383B3DEF43}" presName="root2" presStyleCnt="0"/>
      <dgm:spPr/>
      <dgm:t>
        <a:bodyPr/>
        <a:lstStyle/>
        <a:p>
          <a:endParaRPr lang="zh-CN" altLang="en-US"/>
        </a:p>
      </dgm:t>
    </dgm:pt>
    <dgm:pt modelId="{056987C8-EC10-4B7F-B550-FEA791A51A8B}" type="pres">
      <dgm:prSet presAssocID="{3E3F6D40-E0CB-4068-95E4-E8383B3DEF43}" presName="LevelTwoTextNode" presStyleLbl="node3" presStyleIdx="1" presStyleCnt="5" custScaleX="224895" custLinFactNeighborY="-1432">
        <dgm:presLayoutVars>
          <dgm:chPref val="3"/>
        </dgm:presLayoutVars>
      </dgm:prSet>
      <dgm:spPr/>
      <dgm:t>
        <a:bodyPr/>
        <a:lstStyle/>
        <a:p>
          <a:endParaRPr lang="zh-CN" altLang="en-US"/>
        </a:p>
      </dgm:t>
    </dgm:pt>
    <dgm:pt modelId="{670678CB-FB62-44D4-9E81-FCE73B841FD0}" type="pres">
      <dgm:prSet presAssocID="{3E3F6D40-E0CB-4068-95E4-E8383B3DEF43}" presName="level3hierChild" presStyleCnt="0"/>
      <dgm:spPr/>
      <dgm:t>
        <a:bodyPr/>
        <a:lstStyle/>
        <a:p>
          <a:endParaRPr lang="zh-CN" altLang="en-US"/>
        </a:p>
      </dgm:t>
    </dgm:pt>
    <dgm:pt modelId="{94141621-6F4E-4124-8E7B-ECF77602328D}" type="pres">
      <dgm:prSet presAssocID="{10CBBC1F-C674-40F3-A123-A1AFFD88273F}" presName="conn2-1" presStyleLbl="parChTrans1D2" presStyleIdx="1" presStyleCnt="3"/>
      <dgm:spPr/>
      <dgm:t>
        <a:bodyPr/>
        <a:lstStyle/>
        <a:p>
          <a:endParaRPr lang="zh-CN" altLang="en-US"/>
        </a:p>
      </dgm:t>
    </dgm:pt>
    <dgm:pt modelId="{1BFD5C8D-B4CA-4322-9013-4025585C5DE8}" type="pres">
      <dgm:prSet presAssocID="{10CBBC1F-C674-40F3-A123-A1AFFD88273F}" presName="connTx" presStyleLbl="parChTrans1D2" presStyleIdx="1" presStyleCnt="3"/>
      <dgm:spPr/>
      <dgm:t>
        <a:bodyPr/>
        <a:lstStyle/>
        <a:p>
          <a:endParaRPr lang="zh-CN" altLang="en-US"/>
        </a:p>
      </dgm:t>
    </dgm:pt>
    <dgm:pt modelId="{ECA16171-B3B5-456C-AF8B-2DCFF70956E8}" type="pres">
      <dgm:prSet presAssocID="{339EA8CF-34E7-4058-BC0A-59A2DC017D04}" presName="root2" presStyleCnt="0"/>
      <dgm:spPr/>
      <dgm:t>
        <a:bodyPr/>
        <a:lstStyle/>
        <a:p>
          <a:endParaRPr lang="zh-CN" altLang="en-US"/>
        </a:p>
      </dgm:t>
    </dgm:pt>
    <dgm:pt modelId="{801B81AD-8823-4664-BB5C-AD3849B95F26}" type="pres">
      <dgm:prSet presAssocID="{339EA8CF-34E7-4058-BC0A-59A2DC017D04}" presName="LevelTwoTextNode" presStyleLbl="node2" presStyleIdx="1" presStyleCnt="3" custLinFactNeighborY="-1432">
        <dgm:presLayoutVars>
          <dgm:chPref val="3"/>
        </dgm:presLayoutVars>
      </dgm:prSet>
      <dgm:spPr/>
      <dgm:t>
        <a:bodyPr/>
        <a:lstStyle/>
        <a:p>
          <a:endParaRPr lang="zh-CN" altLang="en-US"/>
        </a:p>
      </dgm:t>
    </dgm:pt>
    <dgm:pt modelId="{4DE94A91-112A-42A9-8935-3C7C285BBD27}" type="pres">
      <dgm:prSet presAssocID="{339EA8CF-34E7-4058-BC0A-59A2DC017D04}" presName="level3hierChild" presStyleCnt="0"/>
      <dgm:spPr/>
      <dgm:t>
        <a:bodyPr/>
        <a:lstStyle/>
        <a:p>
          <a:endParaRPr lang="zh-CN" altLang="en-US"/>
        </a:p>
      </dgm:t>
    </dgm:pt>
    <dgm:pt modelId="{A658C1F9-C374-4D87-AEC1-B0F3C14DF0B6}" type="pres">
      <dgm:prSet presAssocID="{210C380C-957E-4D2B-9AEE-382C76F438CD}" presName="conn2-1" presStyleLbl="parChTrans1D3" presStyleIdx="2" presStyleCnt="5"/>
      <dgm:spPr/>
      <dgm:t>
        <a:bodyPr/>
        <a:lstStyle/>
        <a:p>
          <a:endParaRPr lang="zh-CN" altLang="en-US"/>
        </a:p>
      </dgm:t>
    </dgm:pt>
    <dgm:pt modelId="{5B9F8257-AA6A-4D6F-B2BA-B01D469379CF}" type="pres">
      <dgm:prSet presAssocID="{210C380C-957E-4D2B-9AEE-382C76F438CD}" presName="connTx" presStyleLbl="parChTrans1D3" presStyleIdx="2" presStyleCnt="5"/>
      <dgm:spPr/>
      <dgm:t>
        <a:bodyPr/>
        <a:lstStyle/>
        <a:p>
          <a:endParaRPr lang="zh-CN" altLang="en-US"/>
        </a:p>
      </dgm:t>
    </dgm:pt>
    <dgm:pt modelId="{79519A4A-C066-4214-B264-44C2C66D5FCE}" type="pres">
      <dgm:prSet presAssocID="{FFB9A8A9-D09A-4F84-94F6-8A3A8D6C6DAF}" presName="root2" presStyleCnt="0"/>
      <dgm:spPr/>
      <dgm:t>
        <a:bodyPr/>
        <a:lstStyle/>
        <a:p>
          <a:endParaRPr lang="zh-CN" altLang="en-US"/>
        </a:p>
      </dgm:t>
    </dgm:pt>
    <dgm:pt modelId="{76CEE979-FF7F-416B-A075-4688CBA21FCD}" type="pres">
      <dgm:prSet presAssocID="{FFB9A8A9-D09A-4F84-94F6-8A3A8D6C6DAF}" presName="LevelTwoTextNode" presStyleLbl="node3" presStyleIdx="2" presStyleCnt="5" custScaleX="224895" custLinFactNeighborY="-1432">
        <dgm:presLayoutVars>
          <dgm:chPref val="3"/>
        </dgm:presLayoutVars>
      </dgm:prSet>
      <dgm:spPr/>
      <dgm:t>
        <a:bodyPr/>
        <a:lstStyle/>
        <a:p>
          <a:endParaRPr lang="zh-CN" altLang="en-US"/>
        </a:p>
      </dgm:t>
    </dgm:pt>
    <dgm:pt modelId="{0E670358-5859-4D0D-AFF8-E04E53C851D7}" type="pres">
      <dgm:prSet presAssocID="{FFB9A8A9-D09A-4F84-94F6-8A3A8D6C6DAF}" presName="level3hierChild" presStyleCnt="0"/>
      <dgm:spPr/>
      <dgm:t>
        <a:bodyPr/>
        <a:lstStyle/>
        <a:p>
          <a:endParaRPr lang="zh-CN" altLang="en-US"/>
        </a:p>
      </dgm:t>
    </dgm:pt>
    <dgm:pt modelId="{3E724BDD-6442-4CFE-8FFD-A7AA3EAC9D59}" type="pres">
      <dgm:prSet presAssocID="{1219BFBD-8785-4B44-B990-E09C8E0376A6}" presName="conn2-1" presStyleLbl="parChTrans1D2" presStyleIdx="2" presStyleCnt="3"/>
      <dgm:spPr/>
      <dgm:t>
        <a:bodyPr/>
        <a:lstStyle/>
        <a:p>
          <a:endParaRPr lang="zh-CN" altLang="en-US"/>
        </a:p>
      </dgm:t>
    </dgm:pt>
    <dgm:pt modelId="{87AE0EEB-D2E9-4C3A-BCE5-A62F7708B82C}" type="pres">
      <dgm:prSet presAssocID="{1219BFBD-8785-4B44-B990-E09C8E0376A6}" presName="connTx" presStyleLbl="parChTrans1D2" presStyleIdx="2" presStyleCnt="3"/>
      <dgm:spPr/>
      <dgm:t>
        <a:bodyPr/>
        <a:lstStyle/>
        <a:p>
          <a:endParaRPr lang="zh-CN" altLang="en-US"/>
        </a:p>
      </dgm:t>
    </dgm:pt>
    <dgm:pt modelId="{CC35122E-75CC-4BD6-9669-A77876F3D82C}" type="pres">
      <dgm:prSet presAssocID="{3E8ECF02-62D5-4029-941E-A8D7EC3F49F1}" presName="root2" presStyleCnt="0"/>
      <dgm:spPr/>
      <dgm:t>
        <a:bodyPr/>
        <a:lstStyle/>
        <a:p>
          <a:endParaRPr lang="zh-CN" altLang="en-US"/>
        </a:p>
      </dgm:t>
    </dgm:pt>
    <dgm:pt modelId="{0D0D59F5-2E33-4A7E-868C-56E85789961F}" type="pres">
      <dgm:prSet presAssocID="{3E8ECF02-62D5-4029-941E-A8D7EC3F49F1}" presName="LevelTwoTextNode" presStyleLbl="node2" presStyleIdx="2" presStyleCnt="3" custLinFactNeighborY="-1432">
        <dgm:presLayoutVars>
          <dgm:chPref val="3"/>
        </dgm:presLayoutVars>
      </dgm:prSet>
      <dgm:spPr/>
      <dgm:t>
        <a:bodyPr/>
        <a:lstStyle/>
        <a:p>
          <a:endParaRPr lang="zh-CN" altLang="en-US"/>
        </a:p>
      </dgm:t>
    </dgm:pt>
    <dgm:pt modelId="{C2C2B093-7DC9-4755-BED6-AEC4F668E4B8}" type="pres">
      <dgm:prSet presAssocID="{3E8ECF02-62D5-4029-941E-A8D7EC3F49F1}" presName="level3hierChild" presStyleCnt="0"/>
      <dgm:spPr/>
      <dgm:t>
        <a:bodyPr/>
        <a:lstStyle/>
        <a:p>
          <a:endParaRPr lang="zh-CN" altLang="en-US"/>
        </a:p>
      </dgm:t>
    </dgm:pt>
    <dgm:pt modelId="{DD28F937-4007-4D44-83E2-8715C55F23DC}" type="pres">
      <dgm:prSet presAssocID="{A2256565-D947-47FC-954B-3FE527B9ED45}" presName="conn2-1" presStyleLbl="parChTrans1D3" presStyleIdx="3" presStyleCnt="5"/>
      <dgm:spPr/>
      <dgm:t>
        <a:bodyPr/>
        <a:lstStyle/>
        <a:p>
          <a:endParaRPr lang="zh-CN" altLang="en-US"/>
        </a:p>
      </dgm:t>
    </dgm:pt>
    <dgm:pt modelId="{44E75ED9-4576-4845-9D5F-036F87282803}" type="pres">
      <dgm:prSet presAssocID="{A2256565-D947-47FC-954B-3FE527B9ED45}" presName="connTx" presStyleLbl="parChTrans1D3" presStyleIdx="3" presStyleCnt="5"/>
      <dgm:spPr/>
      <dgm:t>
        <a:bodyPr/>
        <a:lstStyle/>
        <a:p>
          <a:endParaRPr lang="zh-CN" altLang="en-US"/>
        </a:p>
      </dgm:t>
    </dgm:pt>
    <dgm:pt modelId="{8DDD29FB-43A3-470D-BAB1-B563721A147A}" type="pres">
      <dgm:prSet presAssocID="{1B280EC1-336B-4421-9938-145B7058F88D}" presName="root2" presStyleCnt="0"/>
      <dgm:spPr/>
      <dgm:t>
        <a:bodyPr/>
        <a:lstStyle/>
        <a:p>
          <a:endParaRPr lang="zh-CN" altLang="en-US"/>
        </a:p>
      </dgm:t>
    </dgm:pt>
    <dgm:pt modelId="{5E468B81-7694-495E-94CD-563364E2E365}" type="pres">
      <dgm:prSet presAssocID="{1B280EC1-336B-4421-9938-145B7058F88D}" presName="LevelTwoTextNode" presStyleLbl="node3" presStyleIdx="3" presStyleCnt="5" custScaleX="224895" custLinFactNeighborY="-1432">
        <dgm:presLayoutVars>
          <dgm:chPref val="3"/>
        </dgm:presLayoutVars>
      </dgm:prSet>
      <dgm:spPr/>
      <dgm:t>
        <a:bodyPr/>
        <a:lstStyle/>
        <a:p>
          <a:endParaRPr lang="zh-CN" altLang="en-US"/>
        </a:p>
      </dgm:t>
    </dgm:pt>
    <dgm:pt modelId="{2F4365E8-87C1-4DF7-B0BE-123BAB9FC378}" type="pres">
      <dgm:prSet presAssocID="{1B280EC1-336B-4421-9938-145B7058F88D}" presName="level3hierChild" presStyleCnt="0"/>
      <dgm:spPr/>
      <dgm:t>
        <a:bodyPr/>
        <a:lstStyle/>
        <a:p>
          <a:endParaRPr lang="zh-CN" altLang="en-US"/>
        </a:p>
      </dgm:t>
    </dgm:pt>
    <dgm:pt modelId="{2F6300EF-0BCB-4E6E-8BB2-C8F7FEF11AE3}" type="pres">
      <dgm:prSet presAssocID="{B7A31C39-FC60-437D-ADCC-419CFF7F94BC}" presName="conn2-1" presStyleLbl="parChTrans1D3" presStyleIdx="4" presStyleCnt="5"/>
      <dgm:spPr/>
      <dgm:t>
        <a:bodyPr/>
        <a:lstStyle/>
        <a:p>
          <a:endParaRPr lang="zh-CN" altLang="en-US"/>
        </a:p>
      </dgm:t>
    </dgm:pt>
    <dgm:pt modelId="{9DAEADB1-D17F-4C5C-AEF5-B9E6E19990D6}" type="pres">
      <dgm:prSet presAssocID="{B7A31C39-FC60-437D-ADCC-419CFF7F94BC}" presName="connTx" presStyleLbl="parChTrans1D3" presStyleIdx="4" presStyleCnt="5"/>
      <dgm:spPr/>
      <dgm:t>
        <a:bodyPr/>
        <a:lstStyle/>
        <a:p>
          <a:endParaRPr lang="zh-CN" altLang="en-US"/>
        </a:p>
      </dgm:t>
    </dgm:pt>
    <dgm:pt modelId="{43F8E897-C3C7-489F-9550-30E6039B6529}" type="pres">
      <dgm:prSet presAssocID="{D901AB8D-0FB3-45DB-A300-CD873B359745}" presName="root2" presStyleCnt="0"/>
      <dgm:spPr/>
      <dgm:t>
        <a:bodyPr/>
        <a:lstStyle/>
        <a:p>
          <a:endParaRPr lang="zh-CN" altLang="en-US"/>
        </a:p>
      </dgm:t>
    </dgm:pt>
    <dgm:pt modelId="{9FCA2BD2-238D-4206-816D-E68B45384C1E}" type="pres">
      <dgm:prSet presAssocID="{D901AB8D-0FB3-45DB-A300-CD873B359745}" presName="LevelTwoTextNode" presStyleLbl="node3" presStyleIdx="4" presStyleCnt="5" custScaleX="224895" custLinFactNeighborY="-1432">
        <dgm:presLayoutVars>
          <dgm:chPref val="3"/>
        </dgm:presLayoutVars>
      </dgm:prSet>
      <dgm:spPr/>
      <dgm:t>
        <a:bodyPr/>
        <a:lstStyle/>
        <a:p>
          <a:endParaRPr lang="zh-CN" altLang="en-US"/>
        </a:p>
      </dgm:t>
    </dgm:pt>
    <dgm:pt modelId="{8DDAD14D-E523-4D2D-8E23-C57BF4E3581B}" type="pres">
      <dgm:prSet presAssocID="{D901AB8D-0FB3-45DB-A300-CD873B359745}" presName="level3hierChild" presStyleCnt="0"/>
      <dgm:spPr/>
      <dgm:t>
        <a:bodyPr/>
        <a:lstStyle/>
        <a:p>
          <a:endParaRPr lang="zh-CN" altLang="en-US"/>
        </a:p>
      </dgm:t>
    </dgm:pt>
  </dgm:ptLst>
  <dgm:cxnLst>
    <dgm:cxn modelId="{BC8C1D1D-74D2-444B-8A04-AA2409212B1F}" type="presOf" srcId="{B7A31C39-FC60-437D-ADCC-419CFF7F94BC}" destId="{9DAEADB1-D17F-4C5C-AEF5-B9E6E19990D6}" srcOrd="1" destOrd="0" presId="urn:microsoft.com/office/officeart/2008/layout/HorizontalMultiLevelHierarchy"/>
    <dgm:cxn modelId="{8086C061-28DE-4B0E-AA17-66E62B2B9A3F}" type="presOf" srcId="{210C380C-957E-4D2B-9AEE-382C76F438CD}" destId="{A658C1F9-C374-4D87-AEC1-B0F3C14DF0B6}" srcOrd="0" destOrd="0" presId="urn:microsoft.com/office/officeart/2008/layout/HorizontalMultiLevelHierarchy"/>
    <dgm:cxn modelId="{890512ED-19C1-4985-B73F-F4FB0CE3D673}" type="presOf" srcId="{5FB62081-7276-476A-86F4-830C699C5BEC}" destId="{299D3D22-CFFA-48E0-A82E-0495932A9C0A}" srcOrd="0" destOrd="0" presId="urn:microsoft.com/office/officeart/2008/layout/HorizontalMultiLevelHierarchy"/>
    <dgm:cxn modelId="{C92279FF-9B97-4F45-8872-3B275C9E0689}" type="presOf" srcId="{1B280EC1-336B-4421-9938-145B7058F88D}" destId="{5E468B81-7694-495E-94CD-563364E2E365}" srcOrd="0" destOrd="0" presId="urn:microsoft.com/office/officeart/2008/layout/HorizontalMultiLevelHierarchy"/>
    <dgm:cxn modelId="{CC32CC56-7C58-435E-A18E-A798D354DEBF}" srcId="{72883252-676C-48B6-9032-F35B86F6168B}" destId="{6E7E6DDC-337F-48EF-B307-C32A9BFE0FEC}" srcOrd="0" destOrd="0" parTransId="{5FB62081-7276-476A-86F4-830C699C5BEC}" sibTransId="{E59F09AA-4171-416A-B6DA-D875D7AAC9FB}"/>
    <dgm:cxn modelId="{45BF9DF1-308E-4E5E-8765-D188F5EDA2E0}" type="presOf" srcId="{D6EF0061-2532-442D-B4A2-45183352C8B3}" destId="{1DD532F4-450A-4D57-A45F-3884F20BE5BF}" srcOrd="1" destOrd="0" presId="urn:microsoft.com/office/officeart/2008/layout/HorizontalMultiLevelHierarchy"/>
    <dgm:cxn modelId="{B3606513-000E-47E0-A4E2-131D1016C9E1}" type="presOf" srcId="{72883252-676C-48B6-9032-F35B86F6168B}" destId="{5FCA8DD8-4684-4671-8AC0-3F2D531DE75D}" srcOrd="0" destOrd="0" presId="urn:microsoft.com/office/officeart/2008/layout/HorizontalMultiLevelHierarchy"/>
    <dgm:cxn modelId="{0B1304BC-9502-4729-B4A9-E1CBD3126A1B}" srcId="{3E8ECF02-62D5-4029-941E-A8D7EC3F49F1}" destId="{D901AB8D-0FB3-45DB-A300-CD873B359745}" srcOrd="1" destOrd="0" parTransId="{B7A31C39-FC60-437D-ADCC-419CFF7F94BC}" sibTransId="{5AF91A5E-821D-4CC7-80CD-600819E26AAE}"/>
    <dgm:cxn modelId="{755B294B-EA76-4C8E-8FD8-99C886676B6D}" type="presOf" srcId="{1219BFBD-8785-4B44-B990-E09C8E0376A6}" destId="{87AE0EEB-D2E9-4C3A-BCE5-A62F7708B82C}" srcOrd="1" destOrd="0" presId="urn:microsoft.com/office/officeart/2008/layout/HorizontalMultiLevelHierarchy"/>
    <dgm:cxn modelId="{97F3C832-C26E-4C25-9C2F-65886D17B0DB}" type="presOf" srcId="{339EA8CF-34E7-4058-BC0A-59A2DC017D04}" destId="{801B81AD-8823-4664-BB5C-AD3849B95F26}" srcOrd="0" destOrd="0" presId="urn:microsoft.com/office/officeart/2008/layout/HorizontalMultiLevelHierarchy"/>
    <dgm:cxn modelId="{F96B2732-1539-4E03-9D24-2A27E24428CC}" srcId="{72883252-676C-48B6-9032-F35B86F6168B}" destId="{3E8ECF02-62D5-4029-941E-A8D7EC3F49F1}" srcOrd="2" destOrd="0" parTransId="{1219BFBD-8785-4B44-B990-E09C8E0376A6}" sibTransId="{CF479B9E-C31D-4E5A-A041-CA98DD8404A1}"/>
    <dgm:cxn modelId="{53402603-3F8E-48A2-BABE-A8B5064085D8}" type="presOf" srcId="{8BC35B20-8B0D-4ADF-97D9-64D5E6398FE9}" destId="{8AB65FCC-7911-431B-87E6-958266F9BD95}" srcOrd="0" destOrd="0" presId="urn:microsoft.com/office/officeart/2008/layout/HorizontalMultiLevelHierarchy"/>
    <dgm:cxn modelId="{9AB09E20-E47C-482C-B9F0-92F2912BC077}" type="presOf" srcId="{605ED292-985A-4327-B8EF-2CEF07DF20B5}" destId="{AB4F8A2B-4450-4C32-B953-50F24BE61FB5}" srcOrd="0" destOrd="0" presId="urn:microsoft.com/office/officeart/2008/layout/HorizontalMultiLevelHierarchy"/>
    <dgm:cxn modelId="{D321F016-0229-4F0D-ACD4-162782FF17AC}" type="presOf" srcId="{5FB62081-7276-476A-86F4-830C699C5BEC}" destId="{336EAFA6-302F-438E-8CB2-F149F1EE3AC6}" srcOrd="1" destOrd="0" presId="urn:microsoft.com/office/officeart/2008/layout/HorizontalMultiLevelHierarchy"/>
    <dgm:cxn modelId="{A83AE50B-D7CC-49D1-9C5A-8174539602A3}" type="presOf" srcId="{CA920FC6-B4E3-4A6A-9B13-58016DE21D46}" destId="{83B45A70-8551-42FF-9B14-FE7FED38618B}" srcOrd="1" destOrd="0" presId="urn:microsoft.com/office/officeart/2008/layout/HorizontalMultiLevelHierarchy"/>
    <dgm:cxn modelId="{0AC55285-8F6B-4BB1-B724-BDA294FF2AD5}" srcId="{3E8ECF02-62D5-4029-941E-A8D7EC3F49F1}" destId="{1B280EC1-336B-4421-9938-145B7058F88D}" srcOrd="0" destOrd="0" parTransId="{A2256565-D947-47FC-954B-3FE527B9ED45}" sibTransId="{949CE584-1D62-4842-BE3E-2ACD94C55D08}"/>
    <dgm:cxn modelId="{43C9A87B-3FCA-448F-8987-841B30FA9E5D}" type="presOf" srcId="{10CBBC1F-C674-40F3-A123-A1AFFD88273F}" destId="{94141621-6F4E-4124-8E7B-ECF77602328D}" srcOrd="0" destOrd="0" presId="urn:microsoft.com/office/officeart/2008/layout/HorizontalMultiLevelHierarchy"/>
    <dgm:cxn modelId="{6EBDA2B3-ECF8-4CBF-94E6-62C5ED36083E}" type="presOf" srcId="{1219BFBD-8785-4B44-B990-E09C8E0376A6}" destId="{3E724BDD-6442-4CFE-8FFD-A7AA3EAC9D59}" srcOrd="0" destOrd="0" presId="urn:microsoft.com/office/officeart/2008/layout/HorizontalMultiLevelHierarchy"/>
    <dgm:cxn modelId="{FE4455A2-CEF6-498F-8ACB-E5D2341790F0}" srcId="{6E7E6DDC-337F-48EF-B307-C32A9BFE0FEC}" destId="{8BC35B20-8B0D-4ADF-97D9-64D5E6398FE9}" srcOrd="0" destOrd="0" parTransId="{D6EF0061-2532-442D-B4A2-45183352C8B3}" sibTransId="{62CE03A4-0F01-4FF0-B2C3-D23369A6D401}"/>
    <dgm:cxn modelId="{50320F8B-3696-4E7D-9D2A-16B9CF8846ED}" type="presOf" srcId="{A2256565-D947-47FC-954B-3FE527B9ED45}" destId="{44E75ED9-4576-4845-9D5F-036F87282803}" srcOrd="1" destOrd="0" presId="urn:microsoft.com/office/officeart/2008/layout/HorizontalMultiLevelHierarchy"/>
    <dgm:cxn modelId="{5DFCF9D0-B4D2-4691-918D-EBAFCADB72AA}" type="presOf" srcId="{6E7E6DDC-337F-48EF-B307-C32A9BFE0FEC}" destId="{6AEC6DA8-A021-46CE-93F2-6E226BD9CB0D}" srcOrd="0" destOrd="0" presId="urn:microsoft.com/office/officeart/2008/layout/HorizontalMultiLevelHierarchy"/>
    <dgm:cxn modelId="{58E2788B-40D8-48F6-A94D-774D07D980B8}" type="presOf" srcId="{D901AB8D-0FB3-45DB-A300-CD873B359745}" destId="{9FCA2BD2-238D-4206-816D-E68B45384C1E}" srcOrd="0" destOrd="0" presId="urn:microsoft.com/office/officeart/2008/layout/HorizontalMultiLevelHierarchy"/>
    <dgm:cxn modelId="{E5388DB8-28A6-49CE-8602-7447BA20D61E}" type="presOf" srcId="{B7A31C39-FC60-437D-ADCC-419CFF7F94BC}" destId="{2F6300EF-0BCB-4E6E-8BB2-C8F7FEF11AE3}" srcOrd="0" destOrd="0" presId="urn:microsoft.com/office/officeart/2008/layout/HorizontalMultiLevelHierarchy"/>
    <dgm:cxn modelId="{5C571C28-4EE2-4EC6-A97E-805B9A817725}" type="presOf" srcId="{A2256565-D947-47FC-954B-3FE527B9ED45}" destId="{DD28F937-4007-4D44-83E2-8715C55F23DC}" srcOrd="0" destOrd="0" presId="urn:microsoft.com/office/officeart/2008/layout/HorizontalMultiLevelHierarchy"/>
    <dgm:cxn modelId="{C4831B42-671B-4217-ACE7-B7C49F778CA9}" srcId="{6E7E6DDC-337F-48EF-B307-C32A9BFE0FEC}" destId="{3E3F6D40-E0CB-4068-95E4-E8383B3DEF43}" srcOrd="1" destOrd="0" parTransId="{CA920FC6-B4E3-4A6A-9B13-58016DE21D46}" sibTransId="{8E3DFC79-4FF9-4974-BB2E-67F2E1408B33}"/>
    <dgm:cxn modelId="{20B2237B-D049-41E8-A62F-3535F2E9297A}" type="presOf" srcId="{3E8ECF02-62D5-4029-941E-A8D7EC3F49F1}" destId="{0D0D59F5-2E33-4A7E-868C-56E85789961F}" srcOrd="0" destOrd="0" presId="urn:microsoft.com/office/officeart/2008/layout/HorizontalMultiLevelHierarchy"/>
    <dgm:cxn modelId="{AE4A78D2-2349-4811-B243-D25144DC5623}" type="presOf" srcId="{FFB9A8A9-D09A-4F84-94F6-8A3A8D6C6DAF}" destId="{76CEE979-FF7F-416B-A075-4688CBA21FCD}" srcOrd="0" destOrd="0" presId="urn:microsoft.com/office/officeart/2008/layout/HorizontalMultiLevelHierarchy"/>
    <dgm:cxn modelId="{4EA6D3DB-DC2E-4631-856F-0EA6759D31CC}" type="presOf" srcId="{3E3F6D40-E0CB-4068-95E4-E8383B3DEF43}" destId="{056987C8-EC10-4B7F-B550-FEA791A51A8B}" srcOrd="0" destOrd="0" presId="urn:microsoft.com/office/officeart/2008/layout/HorizontalMultiLevelHierarchy"/>
    <dgm:cxn modelId="{19297B7F-F0AE-48DC-B8EF-EB3700394D73}" type="presOf" srcId="{D6EF0061-2532-442D-B4A2-45183352C8B3}" destId="{068DA9B0-BF6E-4A6D-94D1-182AA3F7AD0F}" srcOrd="0" destOrd="0" presId="urn:microsoft.com/office/officeart/2008/layout/HorizontalMultiLevelHierarchy"/>
    <dgm:cxn modelId="{2FA1961E-2EF0-4251-9724-9CFD19CFBABA}" srcId="{72883252-676C-48B6-9032-F35B86F6168B}" destId="{339EA8CF-34E7-4058-BC0A-59A2DC017D04}" srcOrd="1" destOrd="0" parTransId="{10CBBC1F-C674-40F3-A123-A1AFFD88273F}" sibTransId="{5C221AC2-536A-4577-9080-067074C1C451}"/>
    <dgm:cxn modelId="{E477AA99-A432-4127-BE49-9B2E7B3B3DC4}" srcId="{605ED292-985A-4327-B8EF-2CEF07DF20B5}" destId="{72883252-676C-48B6-9032-F35B86F6168B}" srcOrd="0" destOrd="0" parTransId="{997EB5A0-1438-485D-8F95-FD07833FD5F1}" sibTransId="{1168474E-2FAA-4BE3-9716-9C64F3B154F1}"/>
    <dgm:cxn modelId="{A371A8C9-41A1-4278-91F5-9A9B6C5630C1}" srcId="{339EA8CF-34E7-4058-BC0A-59A2DC017D04}" destId="{FFB9A8A9-D09A-4F84-94F6-8A3A8D6C6DAF}" srcOrd="0" destOrd="0" parTransId="{210C380C-957E-4D2B-9AEE-382C76F438CD}" sibTransId="{844DB366-BB53-429D-9167-E7EC7911D44B}"/>
    <dgm:cxn modelId="{B41448C1-8328-41E1-8762-7A5253E63177}" type="presOf" srcId="{10CBBC1F-C674-40F3-A123-A1AFFD88273F}" destId="{1BFD5C8D-B4CA-4322-9013-4025585C5DE8}" srcOrd="1" destOrd="0" presId="urn:microsoft.com/office/officeart/2008/layout/HorizontalMultiLevelHierarchy"/>
    <dgm:cxn modelId="{BEE7851A-36BF-4366-AAD5-3E38A8CC2DDF}" type="presOf" srcId="{210C380C-957E-4D2B-9AEE-382C76F438CD}" destId="{5B9F8257-AA6A-4D6F-B2BA-B01D469379CF}" srcOrd="1" destOrd="0" presId="urn:microsoft.com/office/officeart/2008/layout/HorizontalMultiLevelHierarchy"/>
    <dgm:cxn modelId="{E879E0BF-9830-480B-A0F4-EB2542C5D92A}" type="presOf" srcId="{CA920FC6-B4E3-4A6A-9B13-58016DE21D46}" destId="{16790035-85DA-4942-95F8-EF5B97ADE4D7}" srcOrd="0" destOrd="0" presId="urn:microsoft.com/office/officeart/2008/layout/HorizontalMultiLevelHierarchy"/>
    <dgm:cxn modelId="{7C5D9609-D706-40EE-8F69-9C7F158F2125}" type="presParOf" srcId="{AB4F8A2B-4450-4C32-B953-50F24BE61FB5}" destId="{F109DC79-7659-4BA9-97BB-6540EE4CD67F}" srcOrd="0" destOrd="0" presId="urn:microsoft.com/office/officeart/2008/layout/HorizontalMultiLevelHierarchy"/>
    <dgm:cxn modelId="{A2F63ED8-ECC7-409A-A837-B7C1CAFF4577}" type="presParOf" srcId="{F109DC79-7659-4BA9-97BB-6540EE4CD67F}" destId="{5FCA8DD8-4684-4671-8AC0-3F2D531DE75D}" srcOrd="0" destOrd="0" presId="urn:microsoft.com/office/officeart/2008/layout/HorizontalMultiLevelHierarchy"/>
    <dgm:cxn modelId="{5D0ECE88-6C02-490F-9147-A72594A14E5B}" type="presParOf" srcId="{F109DC79-7659-4BA9-97BB-6540EE4CD67F}" destId="{83F06DE2-93A2-46F4-8BF2-F3CD8BD0B204}" srcOrd="1" destOrd="0" presId="urn:microsoft.com/office/officeart/2008/layout/HorizontalMultiLevelHierarchy"/>
    <dgm:cxn modelId="{8092A172-5C95-4EF5-856E-96D52A5AC22E}" type="presParOf" srcId="{83F06DE2-93A2-46F4-8BF2-F3CD8BD0B204}" destId="{299D3D22-CFFA-48E0-A82E-0495932A9C0A}" srcOrd="0" destOrd="0" presId="urn:microsoft.com/office/officeart/2008/layout/HorizontalMultiLevelHierarchy"/>
    <dgm:cxn modelId="{2CA67196-386D-4152-94C7-34B8F4C994FA}" type="presParOf" srcId="{299D3D22-CFFA-48E0-A82E-0495932A9C0A}" destId="{336EAFA6-302F-438E-8CB2-F149F1EE3AC6}" srcOrd="0" destOrd="0" presId="urn:microsoft.com/office/officeart/2008/layout/HorizontalMultiLevelHierarchy"/>
    <dgm:cxn modelId="{D2CDEA53-6841-4343-A6D0-0472177FAC16}" type="presParOf" srcId="{83F06DE2-93A2-46F4-8BF2-F3CD8BD0B204}" destId="{33C88992-B5C8-4995-8A4B-E41CCA9B010A}" srcOrd="1" destOrd="0" presId="urn:microsoft.com/office/officeart/2008/layout/HorizontalMultiLevelHierarchy"/>
    <dgm:cxn modelId="{B7D3B419-BAA2-4913-A891-CDB2A40C05C6}" type="presParOf" srcId="{33C88992-B5C8-4995-8A4B-E41CCA9B010A}" destId="{6AEC6DA8-A021-46CE-93F2-6E226BD9CB0D}" srcOrd="0" destOrd="0" presId="urn:microsoft.com/office/officeart/2008/layout/HorizontalMultiLevelHierarchy"/>
    <dgm:cxn modelId="{14FE95D6-310D-4F30-8A95-0544C2E6AA9A}" type="presParOf" srcId="{33C88992-B5C8-4995-8A4B-E41CCA9B010A}" destId="{C19B7438-7B84-4396-9917-56731C780FE8}" srcOrd="1" destOrd="0" presId="urn:microsoft.com/office/officeart/2008/layout/HorizontalMultiLevelHierarchy"/>
    <dgm:cxn modelId="{36281C58-347B-479B-B4C0-ED99F1DF14AF}" type="presParOf" srcId="{C19B7438-7B84-4396-9917-56731C780FE8}" destId="{068DA9B0-BF6E-4A6D-94D1-182AA3F7AD0F}" srcOrd="0" destOrd="0" presId="urn:microsoft.com/office/officeart/2008/layout/HorizontalMultiLevelHierarchy"/>
    <dgm:cxn modelId="{100E0ED5-4598-465F-BEB1-6F206ED9516C}" type="presParOf" srcId="{068DA9B0-BF6E-4A6D-94D1-182AA3F7AD0F}" destId="{1DD532F4-450A-4D57-A45F-3884F20BE5BF}" srcOrd="0" destOrd="0" presId="urn:microsoft.com/office/officeart/2008/layout/HorizontalMultiLevelHierarchy"/>
    <dgm:cxn modelId="{654DC00F-E8D4-421C-BDB8-14279C959B1A}" type="presParOf" srcId="{C19B7438-7B84-4396-9917-56731C780FE8}" destId="{BE94945B-7755-4A6B-9DBA-CE6A5935CAC5}" srcOrd="1" destOrd="0" presId="urn:microsoft.com/office/officeart/2008/layout/HorizontalMultiLevelHierarchy"/>
    <dgm:cxn modelId="{98E72CCE-0CEE-4EE8-8D85-9A4F0FF086D5}" type="presParOf" srcId="{BE94945B-7755-4A6B-9DBA-CE6A5935CAC5}" destId="{8AB65FCC-7911-431B-87E6-958266F9BD95}" srcOrd="0" destOrd="0" presId="urn:microsoft.com/office/officeart/2008/layout/HorizontalMultiLevelHierarchy"/>
    <dgm:cxn modelId="{DF1CCFB1-AC06-45A4-92F5-0948113ECBA0}" type="presParOf" srcId="{BE94945B-7755-4A6B-9DBA-CE6A5935CAC5}" destId="{AF75CC94-A55C-4519-8494-DC90F3ACF026}" srcOrd="1" destOrd="0" presId="urn:microsoft.com/office/officeart/2008/layout/HorizontalMultiLevelHierarchy"/>
    <dgm:cxn modelId="{FB593101-2D95-4238-992D-AA70A8719D3F}" type="presParOf" srcId="{C19B7438-7B84-4396-9917-56731C780FE8}" destId="{16790035-85DA-4942-95F8-EF5B97ADE4D7}" srcOrd="2" destOrd="0" presId="urn:microsoft.com/office/officeart/2008/layout/HorizontalMultiLevelHierarchy"/>
    <dgm:cxn modelId="{18F587F4-95A8-4483-9460-52E03BBFDEB8}" type="presParOf" srcId="{16790035-85DA-4942-95F8-EF5B97ADE4D7}" destId="{83B45A70-8551-42FF-9B14-FE7FED38618B}" srcOrd="0" destOrd="0" presId="urn:microsoft.com/office/officeart/2008/layout/HorizontalMultiLevelHierarchy"/>
    <dgm:cxn modelId="{19914CEF-083E-4B54-94F7-A7603AC29A71}" type="presParOf" srcId="{C19B7438-7B84-4396-9917-56731C780FE8}" destId="{52A6E89A-146F-4ADA-A45B-36BE04BCB8AD}" srcOrd="3" destOrd="0" presId="urn:microsoft.com/office/officeart/2008/layout/HorizontalMultiLevelHierarchy"/>
    <dgm:cxn modelId="{DB9B8FDA-6DFA-4001-A604-EB1BE6358479}" type="presParOf" srcId="{52A6E89A-146F-4ADA-A45B-36BE04BCB8AD}" destId="{056987C8-EC10-4B7F-B550-FEA791A51A8B}" srcOrd="0" destOrd="0" presId="urn:microsoft.com/office/officeart/2008/layout/HorizontalMultiLevelHierarchy"/>
    <dgm:cxn modelId="{54A2039B-DCC6-48E4-A25F-9F323FF4BE55}" type="presParOf" srcId="{52A6E89A-146F-4ADA-A45B-36BE04BCB8AD}" destId="{670678CB-FB62-44D4-9E81-FCE73B841FD0}" srcOrd="1" destOrd="0" presId="urn:microsoft.com/office/officeart/2008/layout/HorizontalMultiLevelHierarchy"/>
    <dgm:cxn modelId="{EAF659A1-F71E-4D9B-BF93-53C18CCF7950}" type="presParOf" srcId="{83F06DE2-93A2-46F4-8BF2-F3CD8BD0B204}" destId="{94141621-6F4E-4124-8E7B-ECF77602328D}" srcOrd="2" destOrd="0" presId="urn:microsoft.com/office/officeart/2008/layout/HorizontalMultiLevelHierarchy"/>
    <dgm:cxn modelId="{A84996DB-3A6E-42F2-8811-8E295D7D6DB9}" type="presParOf" srcId="{94141621-6F4E-4124-8E7B-ECF77602328D}" destId="{1BFD5C8D-B4CA-4322-9013-4025585C5DE8}" srcOrd="0" destOrd="0" presId="urn:microsoft.com/office/officeart/2008/layout/HorizontalMultiLevelHierarchy"/>
    <dgm:cxn modelId="{2BCE8D27-14BB-41C3-97D5-794596D7366E}" type="presParOf" srcId="{83F06DE2-93A2-46F4-8BF2-F3CD8BD0B204}" destId="{ECA16171-B3B5-456C-AF8B-2DCFF70956E8}" srcOrd="3" destOrd="0" presId="urn:microsoft.com/office/officeart/2008/layout/HorizontalMultiLevelHierarchy"/>
    <dgm:cxn modelId="{C949B7D2-1658-4ADC-B213-A388869C4BAF}" type="presParOf" srcId="{ECA16171-B3B5-456C-AF8B-2DCFF70956E8}" destId="{801B81AD-8823-4664-BB5C-AD3849B95F26}" srcOrd="0" destOrd="0" presId="urn:microsoft.com/office/officeart/2008/layout/HorizontalMultiLevelHierarchy"/>
    <dgm:cxn modelId="{7AC31951-301B-4604-9A06-807A86186063}" type="presParOf" srcId="{ECA16171-B3B5-456C-AF8B-2DCFF70956E8}" destId="{4DE94A91-112A-42A9-8935-3C7C285BBD27}" srcOrd="1" destOrd="0" presId="urn:microsoft.com/office/officeart/2008/layout/HorizontalMultiLevelHierarchy"/>
    <dgm:cxn modelId="{D25345BD-8D42-47B5-B610-2F87CB388269}" type="presParOf" srcId="{4DE94A91-112A-42A9-8935-3C7C285BBD27}" destId="{A658C1F9-C374-4D87-AEC1-B0F3C14DF0B6}" srcOrd="0" destOrd="0" presId="urn:microsoft.com/office/officeart/2008/layout/HorizontalMultiLevelHierarchy"/>
    <dgm:cxn modelId="{E71751A3-FA5C-465F-9825-6E31EE0573BF}" type="presParOf" srcId="{A658C1F9-C374-4D87-AEC1-B0F3C14DF0B6}" destId="{5B9F8257-AA6A-4D6F-B2BA-B01D469379CF}" srcOrd="0" destOrd="0" presId="urn:microsoft.com/office/officeart/2008/layout/HorizontalMultiLevelHierarchy"/>
    <dgm:cxn modelId="{C66B1BEB-1233-4673-AD3F-B47F81514980}" type="presParOf" srcId="{4DE94A91-112A-42A9-8935-3C7C285BBD27}" destId="{79519A4A-C066-4214-B264-44C2C66D5FCE}" srcOrd="1" destOrd="0" presId="urn:microsoft.com/office/officeart/2008/layout/HorizontalMultiLevelHierarchy"/>
    <dgm:cxn modelId="{B0F8EA56-AC4C-4E63-9847-31BCEBB093EC}" type="presParOf" srcId="{79519A4A-C066-4214-B264-44C2C66D5FCE}" destId="{76CEE979-FF7F-416B-A075-4688CBA21FCD}" srcOrd="0" destOrd="0" presId="urn:microsoft.com/office/officeart/2008/layout/HorizontalMultiLevelHierarchy"/>
    <dgm:cxn modelId="{5FB0ED8D-E207-4DE7-AEFF-FF0413617E63}" type="presParOf" srcId="{79519A4A-C066-4214-B264-44C2C66D5FCE}" destId="{0E670358-5859-4D0D-AFF8-E04E53C851D7}" srcOrd="1" destOrd="0" presId="urn:microsoft.com/office/officeart/2008/layout/HorizontalMultiLevelHierarchy"/>
    <dgm:cxn modelId="{7231B0C1-07DF-45C7-AFDD-09FC6ADE5FAD}" type="presParOf" srcId="{83F06DE2-93A2-46F4-8BF2-F3CD8BD0B204}" destId="{3E724BDD-6442-4CFE-8FFD-A7AA3EAC9D59}" srcOrd="4" destOrd="0" presId="urn:microsoft.com/office/officeart/2008/layout/HorizontalMultiLevelHierarchy"/>
    <dgm:cxn modelId="{3BF68AD5-B699-4D71-9809-8AD5022BD3AF}" type="presParOf" srcId="{3E724BDD-6442-4CFE-8FFD-A7AA3EAC9D59}" destId="{87AE0EEB-D2E9-4C3A-BCE5-A62F7708B82C}" srcOrd="0" destOrd="0" presId="urn:microsoft.com/office/officeart/2008/layout/HorizontalMultiLevelHierarchy"/>
    <dgm:cxn modelId="{19FCD9D5-9536-446E-AD0F-DD0AAAA8500C}" type="presParOf" srcId="{83F06DE2-93A2-46F4-8BF2-F3CD8BD0B204}" destId="{CC35122E-75CC-4BD6-9669-A77876F3D82C}" srcOrd="5" destOrd="0" presId="urn:microsoft.com/office/officeart/2008/layout/HorizontalMultiLevelHierarchy"/>
    <dgm:cxn modelId="{BEF2B5BA-B6EF-43A9-88DB-5A2D32A634DE}" type="presParOf" srcId="{CC35122E-75CC-4BD6-9669-A77876F3D82C}" destId="{0D0D59F5-2E33-4A7E-868C-56E85789961F}" srcOrd="0" destOrd="0" presId="urn:microsoft.com/office/officeart/2008/layout/HorizontalMultiLevelHierarchy"/>
    <dgm:cxn modelId="{FD91A507-8988-4DB7-942A-507BF8C6020E}" type="presParOf" srcId="{CC35122E-75CC-4BD6-9669-A77876F3D82C}" destId="{C2C2B093-7DC9-4755-BED6-AEC4F668E4B8}" srcOrd="1" destOrd="0" presId="urn:microsoft.com/office/officeart/2008/layout/HorizontalMultiLevelHierarchy"/>
    <dgm:cxn modelId="{F156AB19-5A53-4E55-B0E7-D68E81C42530}" type="presParOf" srcId="{C2C2B093-7DC9-4755-BED6-AEC4F668E4B8}" destId="{DD28F937-4007-4D44-83E2-8715C55F23DC}" srcOrd="0" destOrd="0" presId="urn:microsoft.com/office/officeart/2008/layout/HorizontalMultiLevelHierarchy"/>
    <dgm:cxn modelId="{C0ACD068-6207-444D-9AAA-1ADA13FF4A75}" type="presParOf" srcId="{DD28F937-4007-4D44-83E2-8715C55F23DC}" destId="{44E75ED9-4576-4845-9D5F-036F87282803}" srcOrd="0" destOrd="0" presId="urn:microsoft.com/office/officeart/2008/layout/HorizontalMultiLevelHierarchy"/>
    <dgm:cxn modelId="{61E82AB8-C979-47B9-AD3C-EA8B3348EBB3}" type="presParOf" srcId="{C2C2B093-7DC9-4755-BED6-AEC4F668E4B8}" destId="{8DDD29FB-43A3-470D-BAB1-B563721A147A}" srcOrd="1" destOrd="0" presId="urn:microsoft.com/office/officeart/2008/layout/HorizontalMultiLevelHierarchy"/>
    <dgm:cxn modelId="{434842AB-4D7D-464C-A5DE-71786989F88D}" type="presParOf" srcId="{8DDD29FB-43A3-470D-BAB1-B563721A147A}" destId="{5E468B81-7694-495E-94CD-563364E2E365}" srcOrd="0" destOrd="0" presId="urn:microsoft.com/office/officeart/2008/layout/HorizontalMultiLevelHierarchy"/>
    <dgm:cxn modelId="{1AB5B440-A37E-4F69-91BD-EE688B8BD019}" type="presParOf" srcId="{8DDD29FB-43A3-470D-BAB1-B563721A147A}" destId="{2F4365E8-87C1-4DF7-B0BE-123BAB9FC378}" srcOrd="1" destOrd="0" presId="urn:microsoft.com/office/officeart/2008/layout/HorizontalMultiLevelHierarchy"/>
    <dgm:cxn modelId="{460C9682-A175-43A6-91F6-75E83B17A6CA}" type="presParOf" srcId="{C2C2B093-7DC9-4755-BED6-AEC4F668E4B8}" destId="{2F6300EF-0BCB-4E6E-8BB2-C8F7FEF11AE3}" srcOrd="2" destOrd="0" presId="urn:microsoft.com/office/officeart/2008/layout/HorizontalMultiLevelHierarchy"/>
    <dgm:cxn modelId="{3AAE495F-65BF-4F5E-88E0-7C288F3B81F4}" type="presParOf" srcId="{2F6300EF-0BCB-4E6E-8BB2-C8F7FEF11AE3}" destId="{9DAEADB1-D17F-4C5C-AEF5-B9E6E19990D6}" srcOrd="0" destOrd="0" presId="urn:microsoft.com/office/officeart/2008/layout/HorizontalMultiLevelHierarchy"/>
    <dgm:cxn modelId="{F89057F0-187B-4C11-89E3-6EA9EBF295A3}" type="presParOf" srcId="{C2C2B093-7DC9-4755-BED6-AEC4F668E4B8}" destId="{43F8E897-C3C7-489F-9550-30E6039B6529}" srcOrd="3" destOrd="0" presId="urn:microsoft.com/office/officeart/2008/layout/HorizontalMultiLevelHierarchy"/>
    <dgm:cxn modelId="{545DAD91-8173-4056-9C93-C2A113C24756}" type="presParOf" srcId="{43F8E897-C3C7-489F-9550-30E6039B6529}" destId="{9FCA2BD2-238D-4206-816D-E68B45384C1E}" srcOrd="0" destOrd="0" presId="urn:microsoft.com/office/officeart/2008/layout/HorizontalMultiLevelHierarchy"/>
    <dgm:cxn modelId="{4CDA76F6-684E-416D-80C2-BF5BB6F10E4B}" type="presParOf" srcId="{43F8E897-C3C7-489F-9550-30E6039B6529}" destId="{8DDAD14D-E523-4D2D-8E23-C57BF4E3581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300EF-0BCB-4E6E-8BB2-C8F7FEF11AE3}">
      <dsp:nvSpPr>
        <dsp:cNvPr id="0" name=""/>
        <dsp:cNvSpPr/>
      </dsp:nvSpPr>
      <dsp:spPr>
        <a:xfrm>
          <a:off x="4803772" y="2877889"/>
          <a:ext cx="388335" cy="369984"/>
        </a:xfrm>
        <a:custGeom>
          <a:avLst/>
          <a:gdLst/>
          <a:ahLst/>
          <a:cxnLst/>
          <a:rect l="0" t="0" r="0" b="0"/>
          <a:pathLst>
            <a:path>
              <a:moveTo>
                <a:pt x="0" y="0"/>
              </a:moveTo>
              <a:lnTo>
                <a:pt x="194167" y="0"/>
              </a:lnTo>
              <a:lnTo>
                <a:pt x="194167" y="369984"/>
              </a:lnTo>
              <a:lnTo>
                <a:pt x="388335" y="36998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latin typeface="Huawei Sans" panose="020C0503030203020204" pitchFamily="34" charset="0"/>
            <a:cs typeface="Huawei Sans" panose="020C0503030203020204" pitchFamily="34" charset="0"/>
          </a:endParaRPr>
        </a:p>
      </dsp:txBody>
      <dsp:txXfrm>
        <a:off x="4984531" y="3049472"/>
        <a:ext cx="26818" cy="26818"/>
      </dsp:txXfrm>
    </dsp:sp>
    <dsp:sp modelId="{DD28F937-4007-4D44-83E2-8715C55F23DC}">
      <dsp:nvSpPr>
        <dsp:cNvPr id="0" name=""/>
        <dsp:cNvSpPr/>
      </dsp:nvSpPr>
      <dsp:spPr>
        <a:xfrm>
          <a:off x="4803772" y="2507904"/>
          <a:ext cx="388335" cy="369984"/>
        </a:xfrm>
        <a:custGeom>
          <a:avLst/>
          <a:gdLst/>
          <a:ahLst/>
          <a:cxnLst/>
          <a:rect l="0" t="0" r="0" b="0"/>
          <a:pathLst>
            <a:path>
              <a:moveTo>
                <a:pt x="0" y="369984"/>
              </a:moveTo>
              <a:lnTo>
                <a:pt x="194167" y="369984"/>
              </a:lnTo>
              <a:lnTo>
                <a:pt x="194167" y="0"/>
              </a:lnTo>
              <a:lnTo>
                <a:pt x="388335"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latin typeface="Huawei Sans" panose="020C0503030203020204" pitchFamily="34" charset="0"/>
            <a:cs typeface="Huawei Sans" panose="020C0503030203020204" pitchFamily="34" charset="0"/>
          </a:endParaRPr>
        </a:p>
      </dsp:txBody>
      <dsp:txXfrm>
        <a:off x="4984531" y="2679487"/>
        <a:ext cx="26818" cy="26818"/>
      </dsp:txXfrm>
    </dsp:sp>
    <dsp:sp modelId="{3E724BDD-6442-4CFE-8FFD-A7AA3EAC9D59}">
      <dsp:nvSpPr>
        <dsp:cNvPr id="0" name=""/>
        <dsp:cNvSpPr/>
      </dsp:nvSpPr>
      <dsp:spPr>
        <a:xfrm>
          <a:off x="2473757" y="1776412"/>
          <a:ext cx="388335" cy="1101477"/>
        </a:xfrm>
        <a:custGeom>
          <a:avLst/>
          <a:gdLst/>
          <a:ahLst/>
          <a:cxnLst/>
          <a:rect l="0" t="0" r="0" b="0"/>
          <a:pathLst>
            <a:path>
              <a:moveTo>
                <a:pt x="0" y="0"/>
              </a:moveTo>
              <a:lnTo>
                <a:pt x="194167" y="0"/>
              </a:lnTo>
              <a:lnTo>
                <a:pt x="194167" y="1101477"/>
              </a:lnTo>
              <a:lnTo>
                <a:pt x="388335" y="1101477"/>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latin typeface="Huawei Sans" panose="020C0503030203020204" pitchFamily="34" charset="0"/>
            <a:cs typeface="Huawei Sans" panose="020C0503030203020204" pitchFamily="34" charset="0"/>
          </a:endParaRPr>
        </a:p>
      </dsp:txBody>
      <dsp:txXfrm>
        <a:off x="2638726" y="2297952"/>
        <a:ext cx="58396" cy="58396"/>
      </dsp:txXfrm>
    </dsp:sp>
    <dsp:sp modelId="{A658C1F9-C374-4D87-AEC1-B0F3C14DF0B6}">
      <dsp:nvSpPr>
        <dsp:cNvPr id="0" name=""/>
        <dsp:cNvSpPr/>
      </dsp:nvSpPr>
      <dsp:spPr>
        <a:xfrm>
          <a:off x="4803772" y="1722215"/>
          <a:ext cx="388335" cy="91440"/>
        </a:xfrm>
        <a:custGeom>
          <a:avLst/>
          <a:gdLst/>
          <a:ahLst/>
          <a:cxnLst/>
          <a:rect l="0" t="0" r="0" b="0"/>
          <a:pathLst>
            <a:path>
              <a:moveTo>
                <a:pt x="0" y="45720"/>
              </a:moveTo>
              <a:lnTo>
                <a:pt x="388335" y="4572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latin typeface="Huawei Sans" panose="020C0503030203020204" pitchFamily="34" charset="0"/>
            <a:cs typeface="Huawei Sans" panose="020C0503030203020204" pitchFamily="34" charset="0"/>
          </a:endParaRPr>
        </a:p>
      </dsp:txBody>
      <dsp:txXfrm>
        <a:off x="4988232" y="1758227"/>
        <a:ext cx="19416" cy="19416"/>
      </dsp:txXfrm>
    </dsp:sp>
    <dsp:sp modelId="{94141621-6F4E-4124-8E7B-ECF77602328D}">
      <dsp:nvSpPr>
        <dsp:cNvPr id="0" name=""/>
        <dsp:cNvSpPr/>
      </dsp:nvSpPr>
      <dsp:spPr>
        <a:xfrm>
          <a:off x="2473757" y="1722215"/>
          <a:ext cx="388335" cy="91440"/>
        </a:xfrm>
        <a:custGeom>
          <a:avLst/>
          <a:gdLst/>
          <a:ahLst/>
          <a:cxnLst/>
          <a:rect l="0" t="0" r="0" b="0"/>
          <a:pathLst>
            <a:path>
              <a:moveTo>
                <a:pt x="0" y="54197"/>
              </a:moveTo>
              <a:lnTo>
                <a:pt x="194167" y="54197"/>
              </a:lnTo>
              <a:lnTo>
                <a:pt x="194167" y="45720"/>
              </a:lnTo>
              <a:lnTo>
                <a:pt x="388335" y="4572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Huawei Sans" panose="020C0503030203020204" pitchFamily="34" charset="0"/>
            <a:cs typeface="Huawei Sans" panose="020C0503030203020204" pitchFamily="34" charset="0"/>
          </a:endParaRPr>
        </a:p>
      </dsp:txBody>
      <dsp:txXfrm>
        <a:off x="2658214" y="1758224"/>
        <a:ext cx="19421" cy="19421"/>
      </dsp:txXfrm>
    </dsp:sp>
    <dsp:sp modelId="{16790035-85DA-4942-95F8-EF5B97ADE4D7}">
      <dsp:nvSpPr>
        <dsp:cNvPr id="0" name=""/>
        <dsp:cNvSpPr/>
      </dsp:nvSpPr>
      <dsp:spPr>
        <a:xfrm>
          <a:off x="4803772" y="657981"/>
          <a:ext cx="388335" cy="369984"/>
        </a:xfrm>
        <a:custGeom>
          <a:avLst/>
          <a:gdLst/>
          <a:ahLst/>
          <a:cxnLst/>
          <a:rect l="0" t="0" r="0" b="0"/>
          <a:pathLst>
            <a:path>
              <a:moveTo>
                <a:pt x="0" y="0"/>
              </a:moveTo>
              <a:lnTo>
                <a:pt x="194167" y="0"/>
              </a:lnTo>
              <a:lnTo>
                <a:pt x="194167" y="369984"/>
              </a:lnTo>
              <a:lnTo>
                <a:pt x="388335" y="36998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latin typeface="Huawei Sans" panose="020C0503030203020204" pitchFamily="34" charset="0"/>
            <a:cs typeface="Huawei Sans" panose="020C0503030203020204" pitchFamily="34" charset="0"/>
          </a:endParaRPr>
        </a:p>
      </dsp:txBody>
      <dsp:txXfrm>
        <a:off x="4984531" y="829564"/>
        <a:ext cx="26818" cy="26818"/>
      </dsp:txXfrm>
    </dsp:sp>
    <dsp:sp modelId="{068DA9B0-BF6E-4A6D-94D1-182AA3F7AD0F}">
      <dsp:nvSpPr>
        <dsp:cNvPr id="0" name=""/>
        <dsp:cNvSpPr/>
      </dsp:nvSpPr>
      <dsp:spPr>
        <a:xfrm>
          <a:off x="4803772" y="295987"/>
          <a:ext cx="391442" cy="361993"/>
        </a:xfrm>
        <a:custGeom>
          <a:avLst/>
          <a:gdLst/>
          <a:ahLst/>
          <a:cxnLst/>
          <a:rect l="0" t="0" r="0" b="0"/>
          <a:pathLst>
            <a:path>
              <a:moveTo>
                <a:pt x="0" y="361993"/>
              </a:moveTo>
              <a:lnTo>
                <a:pt x="195721" y="361993"/>
              </a:lnTo>
              <a:lnTo>
                <a:pt x="195721" y="0"/>
              </a:lnTo>
              <a:lnTo>
                <a:pt x="391442"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latin typeface="Huawei Sans" panose="020C0503030203020204" pitchFamily="34" charset="0"/>
            <a:cs typeface="Huawei Sans" panose="020C0503030203020204" pitchFamily="34" charset="0"/>
          </a:endParaRPr>
        </a:p>
      </dsp:txBody>
      <dsp:txXfrm>
        <a:off x="4986165" y="463655"/>
        <a:ext cx="26658" cy="26658"/>
      </dsp:txXfrm>
    </dsp:sp>
    <dsp:sp modelId="{299D3D22-CFFA-48E0-A82E-0495932A9C0A}">
      <dsp:nvSpPr>
        <dsp:cNvPr id="0" name=""/>
        <dsp:cNvSpPr/>
      </dsp:nvSpPr>
      <dsp:spPr>
        <a:xfrm>
          <a:off x="2473757" y="657981"/>
          <a:ext cx="388335" cy="1118431"/>
        </a:xfrm>
        <a:custGeom>
          <a:avLst/>
          <a:gdLst/>
          <a:ahLst/>
          <a:cxnLst/>
          <a:rect l="0" t="0" r="0" b="0"/>
          <a:pathLst>
            <a:path>
              <a:moveTo>
                <a:pt x="0" y="1118431"/>
              </a:moveTo>
              <a:lnTo>
                <a:pt x="194167" y="1118431"/>
              </a:lnTo>
              <a:lnTo>
                <a:pt x="194167" y="0"/>
              </a:lnTo>
              <a:lnTo>
                <a:pt x="388335"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latin typeface="Huawei Sans" panose="020C0503030203020204" pitchFamily="34" charset="0"/>
            <a:cs typeface="Huawei Sans" panose="020C0503030203020204" pitchFamily="34" charset="0"/>
          </a:endParaRPr>
        </a:p>
      </dsp:txBody>
      <dsp:txXfrm>
        <a:off x="2638326" y="1187598"/>
        <a:ext cx="59196" cy="59196"/>
      </dsp:txXfrm>
    </dsp:sp>
    <dsp:sp modelId="{5FCA8DD8-4684-4671-8AC0-3F2D531DE75D}">
      <dsp:nvSpPr>
        <dsp:cNvPr id="0" name=""/>
        <dsp:cNvSpPr/>
      </dsp:nvSpPr>
      <dsp:spPr>
        <a:xfrm rot="16200000">
          <a:off x="1164462" y="717602"/>
          <a:ext cx="500967" cy="2117620"/>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a:solidFill>
                <a:schemeClr val="tx1"/>
              </a:solidFill>
              <a:latin typeface="Huawei Sans" panose="020C0503030203020204" pitchFamily="34" charset="0"/>
              <a:cs typeface="Huawei Sans" panose="020C0503030203020204" pitchFamily="34" charset="0"/>
            </a:rPr>
            <a:t>Технологии RAID</a:t>
          </a:r>
        </a:p>
      </dsp:txBody>
      <dsp:txXfrm>
        <a:off x="1164462" y="717602"/>
        <a:ext cx="500967" cy="2117620"/>
      </dsp:txXfrm>
    </dsp:sp>
    <dsp:sp modelId="{6AEC6DA8-A021-46CE-93F2-6E226BD9CB0D}">
      <dsp:nvSpPr>
        <dsp:cNvPr id="0" name=""/>
        <dsp:cNvSpPr/>
      </dsp:nvSpPr>
      <dsp:spPr>
        <a:xfrm>
          <a:off x="2862092" y="361993"/>
          <a:ext cx="1941679" cy="591975"/>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a:solidFill>
                <a:schemeClr val="tx1"/>
              </a:solidFill>
              <a:latin typeface="Huawei Sans" panose="020C0503030203020204" pitchFamily="34" charset="0"/>
              <a:cs typeface="Huawei Sans" panose="020C0503030203020204" pitchFamily="34" charset="0"/>
            </a:rPr>
            <a:t>Традиционный RAID</a:t>
          </a:r>
        </a:p>
      </dsp:txBody>
      <dsp:txXfrm>
        <a:off x="2862092" y="361993"/>
        <a:ext cx="1941679" cy="591975"/>
      </dsp:txXfrm>
    </dsp:sp>
    <dsp:sp modelId="{8AB65FCC-7911-431B-87E6-958266F9BD95}">
      <dsp:nvSpPr>
        <dsp:cNvPr id="0" name=""/>
        <dsp:cNvSpPr/>
      </dsp:nvSpPr>
      <dsp:spPr>
        <a:xfrm>
          <a:off x="5195215" y="0"/>
          <a:ext cx="4366741" cy="591975"/>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a:solidFill>
                <a:schemeClr val="tx1"/>
              </a:solidFill>
              <a:latin typeface="Huawei Sans" panose="020C0503030203020204" pitchFamily="34" charset="0"/>
              <a:cs typeface="Huawei Sans" panose="020C0503030203020204" pitchFamily="34" charset="0"/>
            </a:rPr>
            <a:t>RAID 0, RAID 1, RAID 3, RAID 5 и RAID 6</a:t>
          </a:r>
        </a:p>
      </dsp:txBody>
      <dsp:txXfrm>
        <a:off x="5195215" y="0"/>
        <a:ext cx="4366741" cy="591975"/>
      </dsp:txXfrm>
    </dsp:sp>
    <dsp:sp modelId="{056987C8-EC10-4B7F-B550-FEA791A51A8B}">
      <dsp:nvSpPr>
        <dsp:cNvPr id="0" name=""/>
        <dsp:cNvSpPr/>
      </dsp:nvSpPr>
      <dsp:spPr>
        <a:xfrm>
          <a:off x="5192108" y="731978"/>
          <a:ext cx="4366741" cy="591975"/>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a:solidFill>
                <a:schemeClr val="tx1"/>
              </a:solidFill>
              <a:latin typeface="Huawei Sans" panose="020C0503030203020204" pitchFamily="34" charset="0"/>
              <a:cs typeface="Huawei Sans" panose="020C0503030203020204" pitchFamily="34" charset="0"/>
            </a:rPr>
            <a:t>RAID 10 и RAID 50</a:t>
          </a:r>
        </a:p>
      </dsp:txBody>
      <dsp:txXfrm>
        <a:off x="5192108" y="731978"/>
        <a:ext cx="4366741" cy="591975"/>
      </dsp:txXfrm>
    </dsp:sp>
    <dsp:sp modelId="{801B81AD-8823-4664-BB5C-AD3849B95F26}">
      <dsp:nvSpPr>
        <dsp:cNvPr id="0" name=""/>
        <dsp:cNvSpPr/>
      </dsp:nvSpPr>
      <dsp:spPr>
        <a:xfrm>
          <a:off x="2862092" y="1471947"/>
          <a:ext cx="1941679" cy="591975"/>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a:solidFill>
                <a:schemeClr val="tx1"/>
              </a:solidFill>
              <a:latin typeface="Huawei Sans" panose="020C0503030203020204" pitchFamily="34" charset="0"/>
              <a:cs typeface="Huawei Sans" panose="020C0503030203020204" pitchFamily="34" charset="0"/>
            </a:rPr>
            <a:t>RAID 2.0+</a:t>
          </a:r>
        </a:p>
      </dsp:txBody>
      <dsp:txXfrm>
        <a:off x="2862092" y="1471947"/>
        <a:ext cx="1941679" cy="591975"/>
      </dsp:txXfrm>
    </dsp:sp>
    <dsp:sp modelId="{76CEE979-FF7F-416B-A075-4688CBA21FCD}">
      <dsp:nvSpPr>
        <dsp:cNvPr id="0" name=""/>
        <dsp:cNvSpPr/>
      </dsp:nvSpPr>
      <dsp:spPr>
        <a:xfrm>
          <a:off x="5192108" y="1471947"/>
          <a:ext cx="4366741" cy="591975"/>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a:solidFill>
                <a:schemeClr val="tx1"/>
              </a:solidFill>
              <a:latin typeface="Huawei Sans" panose="020C0503030203020204" pitchFamily="34" charset="0"/>
              <a:cs typeface="Huawei Sans" panose="020C0503030203020204" pitchFamily="34" charset="0"/>
            </a:rPr>
            <a:t>RAID 2.0+</a:t>
          </a:r>
        </a:p>
      </dsp:txBody>
      <dsp:txXfrm>
        <a:off x="5192108" y="1471947"/>
        <a:ext cx="4366741" cy="591975"/>
      </dsp:txXfrm>
    </dsp:sp>
    <dsp:sp modelId="{0D0D59F5-2E33-4A7E-868C-56E85789961F}">
      <dsp:nvSpPr>
        <dsp:cNvPr id="0" name=""/>
        <dsp:cNvSpPr/>
      </dsp:nvSpPr>
      <dsp:spPr>
        <a:xfrm>
          <a:off x="2862092" y="2581901"/>
          <a:ext cx="1941679" cy="591975"/>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a:solidFill>
                <a:schemeClr val="tx1"/>
              </a:solidFill>
              <a:latin typeface="Huawei Sans" panose="020C0503030203020204" pitchFamily="34" charset="0"/>
              <a:cs typeface="Huawei Sans" panose="020C0503030203020204" pitchFamily="34" charset="0"/>
            </a:rPr>
            <a:t>Другие технологии RAID</a:t>
          </a:r>
        </a:p>
      </dsp:txBody>
      <dsp:txXfrm>
        <a:off x="2862092" y="2581901"/>
        <a:ext cx="1941679" cy="591975"/>
      </dsp:txXfrm>
    </dsp:sp>
    <dsp:sp modelId="{5E468B81-7694-495E-94CD-563364E2E365}">
      <dsp:nvSpPr>
        <dsp:cNvPr id="0" name=""/>
        <dsp:cNvSpPr/>
      </dsp:nvSpPr>
      <dsp:spPr>
        <a:xfrm>
          <a:off x="5192108" y="2211917"/>
          <a:ext cx="4366741" cy="591975"/>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a:solidFill>
                <a:schemeClr val="tx1"/>
              </a:solidFill>
              <a:latin typeface="Huawei Sans" panose="020C0503030203020204" pitchFamily="34" charset="0"/>
              <a:cs typeface="Huawei Sans" panose="020C0503030203020204" pitchFamily="34" charset="0"/>
            </a:rPr>
            <a:t>Динамический RAID</a:t>
          </a:r>
        </a:p>
      </dsp:txBody>
      <dsp:txXfrm>
        <a:off x="5192108" y="2211917"/>
        <a:ext cx="4366741" cy="591975"/>
      </dsp:txXfrm>
    </dsp:sp>
    <dsp:sp modelId="{9FCA2BD2-238D-4206-816D-E68B45384C1E}">
      <dsp:nvSpPr>
        <dsp:cNvPr id="0" name=""/>
        <dsp:cNvSpPr/>
      </dsp:nvSpPr>
      <dsp:spPr>
        <a:xfrm>
          <a:off x="5192108" y="2951886"/>
          <a:ext cx="4366741" cy="591975"/>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a:solidFill>
                <a:schemeClr val="tx1"/>
              </a:solidFill>
              <a:latin typeface="Huawei Sans" panose="020C0503030203020204" pitchFamily="34" charset="0"/>
              <a:cs typeface="Huawei Sans" panose="020C0503030203020204" pitchFamily="34" charset="0"/>
            </a:rPr>
            <a:t>RAID-TP</a:t>
          </a:r>
        </a:p>
      </dsp:txBody>
      <dsp:txXfrm>
        <a:off x="5192108" y="2951886"/>
        <a:ext cx="4366741" cy="59197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25-Mar-21</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467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Было разработано несколько уровней RAID, но лишь некоторые из них используются в настоящее время</a:t>
            </a:r>
            <a:r>
              <a:rPr lang="ru-RU" dirty="0"/>
              <a:t>.</a:t>
            </a:r>
          </a:p>
          <a:p>
            <a:endParaRPr lang="en-US" altLang="zh-CN" dirty="0" smtClean="0"/>
          </a:p>
          <a:p>
            <a:endParaRPr lang="en-US" altLang="zh-CN" dirty="0" smtClean="0"/>
          </a:p>
          <a:p>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9755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RAID 0 (чередование) обеспечивает лучшую производительность хранения среди всех уровней RAID. RAID 0 использует технологию чередования для распределения данных на все диски в массиве RAID.</a:t>
            </a:r>
          </a:p>
          <a:p>
            <a:pPr lvl="0"/>
            <a:r>
              <a:rPr lang="ru-RU" sz="900" dirty="0"/>
              <a:t>Массив RAID 0 содержит как минимум два диска-участника. Массив RAID 0 разделяет данные на блоки разного размера от 512 байтов до мегабайт (обычно кратных 512 байтам) и одновременно записывает блоки данных на разные диски. На слайде показан массив RAID 0, состоящий из двух дисков (накопителей). Первые два блока данных записываются в полосу 0: первый блок данных записывается на ленту 0 на диске 1, а второй блок данных записывается на ленту 0 на диске 2. После этого следующий блок данных записывается на следующую ленту (ленту 1) на диске 1 и так далее. В этом режиме нагрузки ввода-вывода распределяются между всеми дисками в массиве RAID. Поскольку скорость передачи данных по шине намного выше, чем скорость чтения и записи данных на диски, чтение и запись данных на диски можно рассматривать как одновременную обработку.</a:t>
            </a:r>
          </a:p>
          <a:p>
            <a:pPr lvl="0"/>
            <a:r>
              <a:rPr lang="ru-RU" sz="900" dirty="0"/>
              <a:t>Массив RAID 0 предоставляет диск большой емкости с высокой производительностью обработки операций ввода-вывода. До появления RAID 0 существовала технология, аналогичная RAID 0, которая называлась </a:t>
            </a:r>
            <a:r>
              <a:rPr lang="ru-RU" sz="900" dirty="0" err="1"/>
              <a:t>Just</a:t>
            </a:r>
            <a:r>
              <a:rPr lang="ru-RU" sz="900" dirty="0"/>
              <a:t> a </a:t>
            </a:r>
            <a:r>
              <a:rPr lang="ru-RU" sz="900" dirty="0" err="1"/>
              <a:t>Bundle</a:t>
            </a:r>
            <a:r>
              <a:rPr lang="ru-RU" sz="900" dirty="0"/>
              <a:t> </a:t>
            </a:r>
            <a:r>
              <a:rPr lang="ru-RU" sz="900" dirty="0" err="1"/>
              <a:t>Of</a:t>
            </a:r>
            <a:r>
              <a:rPr lang="ru-RU" sz="900" dirty="0"/>
              <a:t> </a:t>
            </a:r>
            <a:r>
              <a:rPr lang="ru-RU" sz="900" dirty="0" err="1"/>
              <a:t>Disks</a:t>
            </a:r>
            <a:r>
              <a:rPr lang="ru-RU" sz="900" dirty="0"/>
              <a:t> (JBOD). JBOD — это большой виртуальный диск, состоящий из нескольких дисков. В отличие от RAID 0, JBOD не предоставляет одновременную запись блоков данных на разные диски. JBOD использует другой диск только тогда, когда объем памяти на первом диске исчерпан. JBOD обеспечивает общую доступную емкость, которая является суммой емкостей всех дисков, но реализует производительность отдельных дисков.</a:t>
            </a:r>
          </a:p>
          <a:p>
            <a:pPr lvl="0"/>
            <a:r>
              <a:rPr lang="ru-RU" sz="900" dirty="0"/>
              <a:t>RAID 0 выполняет поиск в целевом блоке данных и считывает данные со всех дисков после получения запроса на чтение данных. На предыдущем рисунке показан процесс чтения данных. Массив RAID 0 обеспечивает производительность чтения/записи, которая прямо пропорциональна количеству дисков.</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4805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RAID 1 (</a:t>
            </a:r>
            <a:r>
              <a:rPr lang="ru-RU" sz="900" dirty="0" err="1"/>
              <a:t>зеркалирование</a:t>
            </a:r>
            <a:r>
              <a:rPr lang="ru-RU" sz="900" dirty="0"/>
              <a:t> дисков) обеспечивает максимальную безопасность данных. В массиве RAID 1 используются два идентичных диска, включая один зеркальный. Когда выполняется запись данных на диск, копия этих данных сохраняется на зеркальном диске. В случае выхода из строя исходного (физического) диска сервисы исходного диска переключаются на зеркальный диск. Таким образом поддерживается непрерывность обслуживания. Зеркальный диск используется в качестве резервного для обеспечения высокой надежности данных.</a:t>
            </a:r>
          </a:p>
          <a:p>
            <a:pPr lvl="0"/>
            <a:r>
              <a:rPr lang="ru-RU" sz="900" dirty="0"/>
              <a:t>Объем данных, хранящихся в массиве RAID 1, равен только емкости одного диска, а копии данных сохраняются на другом диске. То есть для каждого гигабайта данных требуется 2 гигабайта дискового пространства. Следовательно, пространство массива RAID 1, состоящего из двух дисков, будет использоваться на 50%.</a:t>
            </a:r>
          </a:p>
          <a:p>
            <a:pPr lvl="0"/>
            <a:r>
              <a:rPr lang="ru-RU" sz="900" dirty="0"/>
              <a:t>В отличие от RAID 0, который использует чередование для одновременной записи разных данных на разные диски, RAID 1 записывает одни и те же данные на каждый диск, так что данные на всех дисках-участниках являются согласованными. Как показано на предыдущем рисунке, блоки данных D 0, D 1 и D 2 должны быть записаны на диски. D 0 и копия D 0 записываются на два диска (диск 1 и диск 2) одновременно. Другие блоки данных записываются в массив RAID 1 таким же </a:t>
            </a:r>
            <a:r>
              <a:rPr lang="ru-RU" sz="900" dirty="0" smtClean="0"/>
              <a:t>образом, </a:t>
            </a:r>
            <a:r>
              <a:rPr lang="ru-RU" sz="900" dirty="0"/>
              <a:t>путем </a:t>
            </a:r>
            <a:r>
              <a:rPr lang="ru-RU" sz="900" dirty="0" err="1"/>
              <a:t>зеркалирования</a:t>
            </a:r>
            <a:r>
              <a:rPr lang="ru-RU" sz="900" dirty="0"/>
              <a:t>. Как правило, массив RAID 1 обеспечивает производительность записи одного диска.</a:t>
            </a:r>
          </a:p>
          <a:p>
            <a:pPr lvl="0"/>
            <a:r>
              <a:rPr lang="ru-RU" sz="900" dirty="0"/>
              <a:t>Для повышения производительности чтения массив RAID 1 одновременно считывает данные с диска с данными и с зеркального диска. При выходе из строя одного диска данные могут быть прочитаны с другого диска.</a:t>
            </a:r>
          </a:p>
          <a:p>
            <a:pPr lvl="0"/>
            <a:r>
              <a:rPr lang="ru-RU" sz="900" dirty="0"/>
              <a:t>Массив RAID 1 обеспечивает производительность чтения, которая является суммой производительности чтения двух дисков. При деградации массива RAID его производительность снижается вдвое.</a:t>
            </a:r>
          </a:p>
          <a:p>
            <a:pPr lvl="0"/>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55865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RAID 3 похож на RAID 0, но отличается наличием выделенных полос четности. В массиве RAID 3 выделенный диск (диск четности) используется для хранения данных четности </a:t>
            </a:r>
            <a:r>
              <a:rPr lang="ru-RU" sz="900" dirty="0" smtClean="0"/>
              <a:t>лент на </a:t>
            </a:r>
            <a:r>
              <a:rPr lang="ru-RU" sz="900" dirty="0"/>
              <a:t>других дисках в той же полосе. При обнаружении некорректных данных или выходе диска из строя, данные на неисправном диске будут восстановлены с помощью данных четности. RAID 3 применяется в средах с интенсивным использованием данных или в однопользовательских средах, где к блокам данных требуется непрерывный доступ в течение длительного времени. RAID 3 записывает данные на все диски-участники с данными. Однако при записи новых данных на любой диск, RAID 3 пересчитывает и перезаписывает данные четности. Следовательно, при записи большого объема данных из приложения, диск четности в массиве RAID 3 должен обрабатывать большие рабочие нагрузки. Операции четности оказывают определенное влияние на производительность чтения и записи массива RAID 3. Диск четностью также подвержен наибольшему количеству отказов в массиве RAID 3 из-за больших рабочих нагрузок. Поэтому диск четности называют узким местом RAID 3. Штраф на запись (</a:t>
            </a:r>
            <a:r>
              <a:rPr lang="ru-RU" sz="900" dirty="0" err="1"/>
              <a:t>write</a:t>
            </a:r>
            <a:r>
              <a:rPr lang="ru-RU" sz="900" dirty="0"/>
              <a:t> </a:t>
            </a:r>
            <a:r>
              <a:rPr lang="ru-RU" sz="900" dirty="0" err="1"/>
              <a:t>penalty</a:t>
            </a:r>
            <a:r>
              <a:rPr lang="ru-RU" sz="900" dirty="0"/>
              <a:t>) возникает, когда на несколько дисков записывается небольшой объем данных, что является неэффективным по сравнению с записью данных на один диск.</a:t>
            </a:r>
          </a:p>
          <a:p>
            <a:pPr lvl="0"/>
            <a:r>
              <a:rPr lang="ru-RU" sz="900" dirty="0"/>
              <a:t>RAID 3 использует один диск для обеспечения отказоустойчивости и выполняет параллельную передачу данных. Другими словами, RAID 3 использует чередование для разделения данных на блоки и записывает данные четности XOR на последний диск (диск четности).</a:t>
            </a:r>
          </a:p>
          <a:p>
            <a:pPr lvl="0"/>
            <a:r>
              <a:rPr lang="ru-RU" sz="900" dirty="0"/>
              <a:t>Производительность записи RAID 3 зависит от объема измененных данных, количества дисков и времени, необходимого для расчета и хранения данных четности. Если массив RAID 3 состоит из N дисков с одинаковой скоростью вращения и штраф на запись не учитывается, его производительность последовательных операций ввода-вывода при записи теоретически немного </a:t>
            </a:r>
            <a:r>
              <a:rPr lang="ru-RU" sz="900" dirty="0" smtClean="0"/>
              <a:t>меньше N </a:t>
            </a:r>
            <a:r>
              <a:rPr lang="ru-RU" sz="900" dirty="0"/>
              <a:t>- 1 раза, чем у одного диска, когда выполняется запись с полной полосой (</a:t>
            </a:r>
            <a:r>
              <a:rPr lang="ru-RU" sz="900" dirty="0" err="1"/>
              <a:t>full-stripe</a:t>
            </a:r>
            <a:r>
              <a:rPr lang="ru-RU" sz="900" dirty="0"/>
              <a:t> </a:t>
            </a:r>
            <a:r>
              <a:rPr lang="ru-RU" sz="900" dirty="0" err="1"/>
              <a:t>write</a:t>
            </a:r>
            <a:r>
              <a:rPr lang="ru-RU" sz="900" dirty="0"/>
              <a:t>). (Для расчета проверки избыточности требуется дополнительное время.)</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8095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RAID 5 </a:t>
            </a:r>
            <a:r>
              <a:rPr lang="ru-RU" sz="900" dirty="0" smtClean="0"/>
              <a:t>– это расширение RAID </a:t>
            </a:r>
            <a:r>
              <a:rPr lang="ru-RU" sz="900" dirty="0"/>
              <a:t>3 и подразумевает чередование и четность. В массиве RAID 5 данные записываются на диски с чередованием. В массиве RAID 5 данные четности различных лент распределяются между дисками-участниками.</a:t>
            </a:r>
          </a:p>
          <a:p>
            <a:pPr lvl="0"/>
            <a:r>
              <a:rPr lang="ru-RU" sz="900" dirty="0"/>
              <a:t>Подобно RAID 3, штраф на запись возникает, когда записывается только небольшой объем данных.</a:t>
            </a:r>
          </a:p>
          <a:p>
            <a:pPr lvl="0"/>
            <a:r>
              <a:rPr lang="ru-RU" sz="900" dirty="0"/>
              <a:t>Производительность записи массива RAID 5 зависит от объема записываемых данных и количества входящих в него дисков Если массив RAID 5 состоит из N дисков с одинаковой скоростью вращения и штраф на запись не учитывается, его производительность последовательных операций ввода-вывода при записи теоретически немного уступает N - 1 раза, чем у одного диска, когда выполняется запись с полной полосой (</a:t>
            </a:r>
            <a:r>
              <a:rPr lang="ru-RU" sz="900" dirty="0" err="1"/>
              <a:t>full-stripe</a:t>
            </a:r>
            <a:r>
              <a:rPr lang="ru-RU" sz="900" dirty="0"/>
              <a:t> </a:t>
            </a:r>
            <a:r>
              <a:rPr lang="ru-RU" sz="900" dirty="0" err="1"/>
              <a:t>write</a:t>
            </a:r>
            <a:r>
              <a:rPr lang="ru-RU" sz="900" dirty="0"/>
              <a:t>). (Для расчета проверки избыточности требуется дополнительное время.)</a:t>
            </a:r>
          </a:p>
          <a:p>
            <a:pPr lvl="0"/>
            <a:r>
              <a:rPr lang="ru-RU" sz="900" dirty="0"/>
              <a:t>Если в массиве RAID 3 или RAID 5 диск выходит из строя, массив переходит из состояния онлайн (нормальное состояние) в состояние пониженной производительности до тех пор, пока неисправный диск не будет восстановлен. Если второй диск также выходит из строя, данные в массиве будут потеряны.</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6897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В механизмах защиты данных всех RAID-массивов, рассмотренных на предыдущих слайдах, учитывались только отказы отдельных дисков (за исключением RAID 0). Время, необходимое для восстановления, увеличивается с ростом емкости дисков. Восстановление массива RAID 5, состоящего из дисков большой емкости, может занять несколько дней вместо нескольких часов. Во время восстановления массив находится в состоянии пониженной производительности, и отказ любого дополнительного диска приведет к отказу массива и потере данных. Вот почему некоторым организациям или подразделениям требуется система двойного резервирования. Другими словами, RAID-массив должен выдерживать отказы двух дисков одновременно при сохранении нормального доступа к данным. Такая защита данных с двойным резервированием может быть реализована следующими способами:</a:t>
            </a:r>
          </a:p>
          <a:p>
            <a:pPr lvl="1"/>
            <a:r>
              <a:rPr lang="ru-RU" sz="900" dirty="0"/>
              <a:t>первый </a:t>
            </a:r>
            <a:r>
              <a:rPr lang="ru-RU" sz="900" dirty="0" smtClean="0"/>
              <a:t>—</a:t>
            </a:r>
            <a:r>
              <a:rPr lang="ru-RU" sz="900" dirty="0" err="1" smtClean="0"/>
              <a:t>мультизеркалирование</a:t>
            </a:r>
            <a:r>
              <a:rPr lang="ru-RU" sz="900" dirty="0" smtClean="0"/>
              <a:t> </a:t>
            </a:r>
            <a:r>
              <a:rPr lang="ru-RU" sz="900" dirty="0"/>
              <a:t>— это метод хранения нескольких копий блока данных на резервных дисках, когда блок данных хранится на основном диске. Подразумевает большие затраты ресурсов.</a:t>
            </a:r>
          </a:p>
          <a:p>
            <a:pPr lvl="1"/>
            <a:r>
              <a:rPr lang="ru-RU" sz="900" dirty="0" smtClean="0"/>
              <a:t>второй </a:t>
            </a:r>
            <a:r>
              <a:rPr lang="ru-RU" sz="900" dirty="0"/>
              <a:t>— массив RAID 6. Массив RAID 6 защищает данные даже в случае отказа двух дисков одновременно.</a:t>
            </a:r>
          </a:p>
          <a:p>
            <a:pPr lvl="0"/>
            <a:r>
              <a:rPr lang="ru-RU" sz="900" dirty="0"/>
              <a:t>Официальное название RAID 6 — чередование и двойная распределённая четность (DP). По сути, это усовершенствованный RAID 5, который также включает чередование и распределенную четность. RAID 6 поддерживает двойную четность, что означает следующее:</a:t>
            </a:r>
          </a:p>
          <a:p>
            <a:pPr lvl="1"/>
            <a:r>
              <a:rPr lang="ru-RU" sz="900" dirty="0"/>
              <a:t>При записи пользовательских данных необходимо выполнить расчет двойной четности. Поэтому RAID 6 обеспечивает самую медленную запись данных среди всех уровней RAID.</a:t>
            </a:r>
          </a:p>
          <a:p>
            <a:pPr lvl="1"/>
            <a:r>
              <a:rPr lang="ru-RU" sz="900" dirty="0"/>
              <a:t>Дополнительные данные четности занимают места для хранения на двух дисках. Вот почему RAID 6 рассматривается как RAID-массив N + 2</a:t>
            </a:r>
            <a:r>
              <a:rPr lang="ru-RU" sz="900" dirty="0" smtClean="0"/>
              <a:t>.</a:t>
            </a:r>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20426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Когда в массиве RAID 6 используется контроль четности P + Q, P и Q представляют два независимых байта контроля четности. Данные четности P и Q получают с использованием разных алгоритмов. Пользовательские данные и данные четности распределяются на всех дисках в одной полосе.</a:t>
            </a:r>
          </a:p>
          <a:p>
            <a:pPr lvl="0"/>
            <a:r>
              <a:rPr lang="ru-RU" sz="900" dirty="0"/>
              <a:t>Как показано на рисунке, P 1 получают при выполнении операции XOR для D 0, D 1 и D 2 в полосе 0, P 2 получают путем выполнения операции XOR для D 3, D 4 и D 5 в полосе. 1, а P 3 — путем выполнения операции XOR для D 6, D 7 и D 8 в полосе 2.</a:t>
            </a:r>
          </a:p>
          <a:p>
            <a:pPr lvl="0"/>
            <a:r>
              <a:rPr lang="ru-RU" sz="900" dirty="0"/>
              <a:t>Q 1 получается путем выполнения преобразования GF, а затем операции XOR для D 0, D 1 и D 2 в полосе 0, Q 2 получается путем выполнения преобразования GF, а затем операции XOR для D 3, D 4 и D 5 в полосе 1 и Q 3 получается путем выполнения преобразования GF, а затем операции XOR для D 6, D 7 и D 8 в полосе 2.</a:t>
            </a:r>
          </a:p>
          <a:p>
            <a:pPr lvl="0"/>
            <a:r>
              <a:rPr lang="ru-RU" sz="900" dirty="0"/>
              <a:t>В случае отказа ленты на диске данные на отказавшем диске могут быть восстановлены с использованием значения четности P. Операция XOR выполняется между значением четности P и другими дисками данных. В случае одновременного выхода из строя двух дисков в одной полосе в разных сценариях будут применяться разные решения. Если данных четности Q отсутствуют на обоих неисправных дисках, данные могут быть восстановлены на диски данных, после чего выполняется пересчет данных четности. Если данные четности Q находятся на одном из двух неисправных дисков, данные на двух неисправных дисках должны быть восстановлены с использованием обеих формул.</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6489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Другой алгоритм — RAID 6 DP. RAID 6 DP также имеет два независимых блока данных четности. Первые данные четности такие же, как первые данные четности RAID 6 P + Q. Вторые данные четности — это данные диагональной четности, полученные с помощью операции диагонального XOR. Данные горизонтальной четности получаются при выполнении операции XOR с пользовательскими данными в той же полосе. Как показано на предыдущем рисунке, P 0 получается путем выполнения операции XOR для D 0, D 1, D 2 и D 3 в полосе 0, а P 1 получается путем выполнения операции XOR для D4, D5, D6, и D 7 в полосе 1. Следовательно, P 0 = D 0 ⊕ D 1 ⊕ D 2 ⊕ D 3, P 1 = D 4 ⊕ D 5 ⊕ D 6 ⊕ D 7, и так далее.</a:t>
            </a:r>
          </a:p>
          <a:p>
            <a:pPr lvl="0"/>
            <a:r>
              <a:rPr lang="ru-RU" sz="900" dirty="0"/>
              <a:t>Второй блок данных четности получается при выполнении операции XOR с диагональными блоками данных в массиве. Процесс выбора блоков данных относительно сложен. DP 0 получается путем выполнения операции XOR для D 0 на диске 1 в полосе 0, D 5 на диске 2 в полосе 1, D 10 на диске 3 в полосе 2 и D 15 на диске 4 в полосе 3. DP 1 получается путем выполнения операции XOR для D 1 на диске 2 в полосе 0, D 6 на диске 3 в полосе 1, D 11 на диске 4 в полосе 2 и P 3 на первом диске четности в полосе 3. DP 2 получается путем выполнения операции XOR для D 2 на диске 3 в полосе 0, D 7 на диске 4 в полосе 1, P 2 на первом диске четности в полосе 2 и D 12 на диске 1 в полосе 3. Следовательно, DP 0 = D 0 ⊕ D 5 ⊕ D 10 ⊕ D 15, DP 1 = D 1 ⊕ D 6 ⊕ D 11 ⊕ P 3, и так далее.</a:t>
            </a:r>
          </a:p>
          <a:p>
            <a:pPr lvl="0"/>
            <a:r>
              <a:rPr lang="ru-RU" sz="900" dirty="0"/>
              <a:t>Массив RAID 6 допускает отказ до двух дисков. Как показано на предыдущем рисунке, если оба диска 1 и 2 выйдут из строя, все данные на двух дисках будут потеряны, но данные и данные четности на других дисках останутся действительными. Следовательно, данные на неисправных дисках можно восстановить с помощью операций диагональной и горизонтальной четности.</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266763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Для большинства предприятий RAID 0 не представляет собой практичный выбор, в то время как RAID 1 ограничен использованием емкости диска. RAID 10 обеспечивает оптимальное решение за счет объединения RAID 1 и RAID 0. В частности, RAID 10 обеспечивает превосходную производительность, за счет устранения штрафа на запись при произвольной записи.</a:t>
            </a:r>
          </a:p>
          <a:p>
            <a:pPr lvl="0"/>
            <a:r>
              <a:rPr lang="ru-RU" sz="900" dirty="0"/>
              <a:t>Массив RAID 10 состоит из четного числа дисков. Пользовательские данные записываются на половину дисков, а зеркальные копии пользовательских данных сохраняются на другой половине дисков. </a:t>
            </a:r>
            <a:r>
              <a:rPr lang="ru-RU" sz="900" dirty="0" err="1"/>
              <a:t>Зеркалирование</a:t>
            </a:r>
            <a:r>
              <a:rPr lang="ru-RU" sz="900" dirty="0"/>
              <a:t> выполняется по полосам.</a:t>
            </a:r>
          </a:p>
          <a:p>
            <a:pPr lvl="0"/>
            <a:r>
              <a:rPr lang="ru-RU" sz="900" dirty="0"/>
              <a:t>Как показано на рисунке, физические диски 1 и 2 образуют массив RAID 1, а физические диски 3 и 4 образуют еще один массив RAID 1. Два </a:t>
            </a:r>
            <a:r>
              <a:rPr lang="ru-RU" sz="900" dirty="0" err="1"/>
              <a:t>подмассива</a:t>
            </a:r>
            <a:r>
              <a:rPr lang="ru-RU" sz="900" dirty="0"/>
              <a:t> RAID 1 образуют массив RAID 0.</a:t>
            </a:r>
          </a:p>
          <a:p>
            <a:pPr lvl="0"/>
            <a:r>
              <a:rPr lang="ru-RU" sz="900" dirty="0"/>
              <a:t>При записи данных в массив RAID 10, блоки данных одновременно записываются в </a:t>
            </a:r>
            <a:r>
              <a:rPr lang="ru-RU" sz="900" dirty="0" err="1"/>
              <a:t>подмассивы</a:t>
            </a:r>
            <a:r>
              <a:rPr lang="ru-RU" sz="900" dirty="0"/>
              <a:t> путем </a:t>
            </a:r>
            <a:r>
              <a:rPr lang="ru-RU" sz="900" dirty="0" err="1"/>
              <a:t>зеркалирования</a:t>
            </a:r>
            <a:r>
              <a:rPr lang="ru-RU" sz="900" dirty="0"/>
              <a:t>. Как показано на рисунке, D 0 записывается на физический диск 1, а его копия записывается на физический диск 2.</a:t>
            </a:r>
          </a:p>
          <a:p>
            <a:pPr lvl="0"/>
            <a:r>
              <a:rPr lang="ru-RU" sz="900" dirty="0"/>
              <a:t>Если диски (например, диск 2 и диск 4) в обоих </a:t>
            </a:r>
            <a:r>
              <a:rPr lang="ru-RU" sz="900" dirty="0" err="1"/>
              <a:t>подмассивах</a:t>
            </a:r>
            <a:r>
              <a:rPr lang="ru-RU" sz="900" dirty="0"/>
              <a:t> RAID 1 выйдут из строя, доступ к данным в массиве RAID 10 останется нормальным. Это связано с тем, что полные копии данных на неисправных дисках 2 и 4 сохраняются на двух других дисках (например, на диске 3 и диске 1). Однако, если диски (например, диск 1 и 2) в одном </a:t>
            </a:r>
            <a:r>
              <a:rPr lang="ru-RU" sz="900" dirty="0" err="1"/>
              <a:t>подмассиве</a:t>
            </a:r>
            <a:r>
              <a:rPr lang="ru-RU" sz="900" dirty="0"/>
              <a:t> RAID 1 выйдут из строя одновременно, данные будут недоступны.</a:t>
            </a:r>
          </a:p>
          <a:p>
            <a:pPr lvl="0"/>
            <a:r>
              <a:rPr lang="ru-RU" sz="900" dirty="0"/>
              <a:t>Теоретически RAID 10 допускает отказы половины физических дисков. Однако в худшем случае отказы двух дисков в одном </a:t>
            </a:r>
            <a:r>
              <a:rPr lang="ru-RU" sz="900" dirty="0" err="1"/>
              <a:t>подмассиве</a:t>
            </a:r>
            <a:r>
              <a:rPr lang="ru-RU" sz="900" dirty="0"/>
              <a:t> могут привести к потере данных. А общем смысле, RAID 10 защищает данные от сбоя одного диска.</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6013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RAID 50 сочетает в себе RAID 0 и RAID 5. Два </a:t>
            </a:r>
            <a:r>
              <a:rPr lang="ru-RU" sz="900" dirty="0" err="1"/>
              <a:t>подмассива</a:t>
            </a:r>
            <a:r>
              <a:rPr lang="ru-RU" sz="900" dirty="0"/>
              <a:t> RAID 5 образуют массив RAID 0. Два </a:t>
            </a:r>
            <a:r>
              <a:rPr lang="ru-RU" sz="900" dirty="0" err="1"/>
              <a:t>подмассива</a:t>
            </a:r>
            <a:r>
              <a:rPr lang="ru-RU" sz="900" dirty="0"/>
              <a:t> RAID 5 независимы друг от друга. Для массива RAID 50 требуется как минимум шесть дисков, потому что </a:t>
            </a:r>
            <a:r>
              <a:rPr lang="ru-RU" sz="900" dirty="0" err="1"/>
              <a:t>подмассив</a:t>
            </a:r>
            <a:r>
              <a:rPr lang="ru-RU" sz="900" dirty="0"/>
              <a:t> RAID 5 требует минимум трех дисков.</a:t>
            </a:r>
          </a:p>
          <a:p>
            <a:pPr lvl="0"/>
            <a:r>
              <a:rPr lang="ru-RU" sz="900" dirty="0"/>
              <a:t>Как показано на рисунке, диски 1, 2 и 3 образуют </a:t>
            </a:r>
            <a:r>
              <a:rPr lang="ru-RU" sz="900" dirty="0" err="1"/>
              <a:t>подмассив</a:t>
            </a:r>
            <a:r>
              <a:rPr lang="ru-RU" sz="900" dirty="0"/>
              <a:t> RAID 5, а диски 4, 5 и 6 образуют еще один </a:t>
            </a:r>
            <a:r>
              <a:rPr lang="ru-RU" sz="900" dirty="0" err="1"/>
              <a:t>подмассив</a:t>
            </a:r>
            <a:r>
              <a:rPr lang="ru-RU" sz="900" dirty="0"/>
              <a:t> RAID 5. Два </a:t>
            </a:r>
            <a:r>
              <a:rPr lang="ru-RU" sz="900" dirty="0" err="1"/>
              <a:t>подмассива</a:t>
            </a:r>
            <a:r>
              <a:rPr lang="ru-RU" sz="900" dirty="0"/>
              <a:t> RAID 5 образуют массив RAID 0.</a:t>
            </a:r>
          </a:p>
          <a:p>
            <a:pPr lvl="0"/>
            <a:r>
              <a:rPr lang="ru-RU" sz="900" dirty="0"/>
              <a:t>Массив RAID 50 допускает отказ нескольких дисков одновременно. Однако отказы двух дисков в одном </a:t>
            </a:r>
            <a:r>
              <a:rPr lang="ru-RU" sz="900" dirty="0" err="1"/>
              <a:t>подмассиве</a:t>
            </a:r>
            <a:r>
              <a:rPr lang="ru-RU" sz="900" dirty="0"/>
              <a:t> RAID 5 приводят </a:t>
            </a:r>
            <a:r>
              <a:rPr lang="ru-RU" sz="900" dirty="0" smtClean="0"/>
              <a:t>к </a:t>
            </a:r>
            <a:r>
              <a:rPr lang="ru-RU" sz="900" dirty="0"/>
              <a:t>потере </a:t>
            </a:r>
            <a:r>
              <a:rPr lang="ru-RU" sz="900" dirty="0" smtClean="0"/>
              <a:t>данных.</a:t>
            </a:r>
            <a:endParaRPr lang="ru-RU" sz="900"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9368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84606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40074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RAID, являясь хорошо разработанным и надежным стандартом защиты данных</a:t>
            </a:r>
            <a:r>
              <a:rPr lang="ru-RU" sz="900" dirty="0" smtClean="0"/>
              <a:t>, всегда </a:t>
            </a:r>
            <a:r>
              <a:rPr lang="ru-RU" sz="900" dirty="0"/>
              <a:t>использовался в качестве базовой технологии для систем хранения. Однако при постоянно растущих требованиях к хранению данных и емкости дисков традиционный RAID демонстрирует все больше недостатков, в частности, при восстановлении дисков большой емкости.</a:t>
            </a:r>
          </a:p>
          <a:p>
            <a:pPr lvl="0"/>
            <a:r>
              <a:rPr lang="ru-RU" sz="900" dirty="0"/>
              <a:t>Традиционный RAID-массив является несовершенным из-за высокого риска потери данных и влияния на сервисы.</a:t>
            </a:r>
          </a:p>
          <a:p>
            <a:pPr lvl="1"/>
            <a:r>
              <a:rPr lang="ru-RU" sz="900" dirty="0"/>
              <a:t>Высокий риск потери </a:t>
            </a:r>
            <a:r>
              <a:rPr lang="ru-RU" sz="900" dirty="0" smtClean="0"/>
              <a:t>данных. </a:t>
            </a:r>
            <a:r>
              <a:rPr lang="ru-RU" sz="900" dirty="0"/>
              <a:t>Постоянно увеличивающаяся емкость диска приводит к увеличению времени восстановления и повышенному риску потери данных. Защита с двойным резервированием неприменима во время восстановления, и в случае выхода из строя какого-либо дополнительного диска или блока данных, данные будут потеряны. Следовательно, более длительное восстановление приводит к более высокому риску потери данных.</a:t>
            </a:r>
          </a:p>
          <a:p>
            <a:pPr lvl="1"/>
            <a:r>
              <a:rPr lang="ru-RU" sz="900" dirty="0"/>
              <a:t>Существенное влияние на </a:t>
            </a:r>
            <a:r>
              <a:rPr lang="ru-RU" sz="900" dirty="0" smtClean="0"/>
              <a:t>услуги. </a:t>
            </a:r>
            <a:r>
              <a:rPr lang="ru-RU" sz="900" dirty="0"/>
              <a:t>Во время восстановления диски-участники задействованы в восстановлении и обеспечивают низкую производительность сервисов, что повлияет на работу сервисов верхнего уровня.</a:t>
            </a:r>
          </a:p>
          <a:p>
            <a:pPr lvl="0"/>
            <a:r>
              <a:rPr lang="ru-RU" sz="900" dirty="0"/>
              <a:t>Для решения вышеупомянутых проблем традиционного RAID и развития технологий виртуализации появились следующие альтернативные решения:</a:t>
            </a:r>
          </a:p>
          <a:p>
            <a:pPr lvl="1"/>
            <a:r>
              <a:rPr lang="ru-RU" sz="900" dirty="0"/>
              <a:t>Виртуализация </a:t>
            </a:r>
            <a:r>
              <a:rPr lang="ru-RU" sz="900" dirty="0" smtClean="0"/>
              <a:t>LUN. </a:t>
            </a:r>
            <a:r>
              <a:rPr lang="ru-RU" sz="900" dirty="0"/>
              <a:t>Традиционный массив RAID делится на небольшие блоки. Эти блоки перегруппированы в места для хранения, к которым имеют доступ хосты.</a:t>
            </a:r>
          </a:p>
          <a:p>
            <a:pPr lvl="1"/>
            <a:r>
              <a:rPr lang="ru-RU" sz="900" dirty="0"/>
              <a:t>Виртуализация </a:t>
            </a:r>
            <a:r>
              <a:rPr lang="ru-RU" sz="900" dirty="0" smtClean="0"/>
              <a:t>блоков. </a:t>
            </a:r>
            <a:r>
              <a:rPr lang="ru-RU" sz="900" dirty="0"/>
              <a:t>Диски в пуле хранения делятся на небольшие блоки данных. RAID-массив создается с использованием этих блоков данных, в результате данные равномерно распределяются по всем дискам в пуле хранения. Затем управление ресурсами осуществляется на основе блоков данных.</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4216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RAID 2.0+ делит физический диск на несколько логических блоков </a:t>
            </a:r>
            <a:r>
              <a:rPr lang="ru-RU" sz="900" dirty="0" smtClean="0"/>
              <a:t>— </a:t>
            </a:r>
            <a:r>
              <a:rPr lang="ru-RU" sz="900" dirty="0"/>
              <a:t>CK (</a:t>
            </a:r>
            <a:r>
              <a:rPr lang="ru-RU" sz="900" dirty="0" err="1"/>
              <a:t>чанков</a:t>
            </a:r>
            <a:r>
              <a:rPr lang="ru-RU" sz="900" dirty="0"/>
              <a:t>). </a:t>
            </a:r>
            <a:r>
              <a:rPr lang="ru-RU" sz="900" dirty="0" err="1"/>
              <a:t>Чанки</a:t>
            </a:r>
            <a:r>
              <a:rPr lang="ru-RU" sz="900" dirty="0"/>
              <a:t> на разных дисках образуют CKG (группу </a:t>
            </a:r>
            <a:r>
              <a:rPr lang="ru-RU" sz="900" dirty="0" err="1"/>
              <a:t>чанков</a:t>
            </a:r>
            <a:r>
              <a:rPr lang="ru-RU" sz="900" dirty="0"/>
              <a:t>). RAID может объединять несколько CKG. Несколько CKG образуют большой пул ресурсов хранения. Ресурсы выделяются хостам из пула ресурсов.</a:t>
            </a:r>
          </a:p>
          <a:p>
            <a:pPr lvl="0"/>
            <a:r>
              <a:rPr lang="ru-RU" sz="900" dirty="0"/>
              <a:t>RAID 2.0+ превосходит традиционный RAID по следующим параметрам:</a:t>
            </a:r>
          </a:p>
          <a:p>
            <a:pPr lvl="1"/>
            <a:r>
              <a:rPr lang="ru-RU" sz="900" dirty="0"/>
              <a:t>Балансировка нагрузки для снижения общей интенсивности отказов: Данные равномерно распределяются по всем дискам в пуле ресурсов, защищая диски от преждевременного износа вследствие чрезмерного количества операций записи.</a:t>
            </a:r>
          </a:p>
          <a:p>
            <a:pPr lvl="1"/>
            <a:r>
              <a:rPr lang="ru-RU" sz="900" dirty="0" smtClean="0"/>
              <a:t>Быстрое </a:t>
            </a:r>
            <a:r>
              <a:rPr lang="ru-RU" sz="900" dirty="0"/>
              <a:t>восстановление для уменьшения рисков: Когда диск выходит из строя, действительные данные на неисправном диске восстанавливаются на все другие работающие диски в пуле ресурсов (быстрое восстановление по принципу «многие ко многим»), при этом защита с резервированием возобновляется.</a:t>
            </a:r>
          </a:p>
          <a:p>
            <a:pPr lvl="1"/>
            <a:r>
              <a:rPr lang="ru-RU" sz="900" dirty="0"/>
              <a:t>Восстановление балансировки нагрузки между всеми дисками в пуле ресурсов для снижения влияния на приложения верхнего уровня.</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00335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16161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err="1"/>
              <a:t>Huawei</a:t>
            </a:r>
            <a:r>
              <a:rPr lang="ru-RU" sz="900" dirty="0"/>
              <a:t> RAID 2.0+: базовая виртуализация носителей + виртуализация ресурсов верхнего уровня для ускорения восстановления данных и интеллектуального распределения ресурсов.</a:t>
            </a:r>
          </a:p>
          <a:p>
            <a:pPr lvl="0"/>
            <a:r>
              <a:rPr lang="ru-RU" sz="900" dirty="0"/>
              <a:t>Быстрое восстановление данных: скорость восстановления почти в 20 раз выше, время восстановления сокращается с часов до минут, а также сводится к минимуму влияние на сервисы и риск сбоев нескольких дисков.</a:t>
            </a:r>
          </a:p>
          <a:p>
            <a:pPr lvl="0"/>
            <a:r>
              <a:rPr lang="ru-RU" sz="900" dirty="0"/>
              <a:t>Восстановление балансировки нагрузки между всеми дисками в пуле хранения и восстановление только служебных данных; по сравнению с традиционным RAID принцип «многие к одному» усовершенствован до «многие ко многим».</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53760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err="1"/>
              <a:t>Huawei</a:t>
            </a:r>
            <a:r>
              <a:rPr lang="ru-RU" sz="900" dirty="0"/>
              <a:t> RAID 2.0+ реализован иначе. Сначала создается дисковый домен. Дисковый домен — это дисковый массив. Диск может принадлежать только к одному дисковому домену. В системе хранения </a:t>
            </a:r>
            <a:r>
              <a:rPr lang="ru-RU" sz="900" dirty="0" err="1"/>
              <a:t>OceanStor</a:t>
            </a:r>
            <a:r>
              <a:rPr lang="ru-RU" sz="900" dirty="0"/>
              <a:t> можно создать один или несколько дисковых доменов. Создается впечатление, что дисковый домен похож на RAID-массив. Оба состоят из дисков, но имеют существенные различия. RAID-массив состоит из дисков одинакового типа, размера и скорости вращения, и такие диски связаны с уровнем RAID. Дисковый домен состоит из более чем 100 дисков не более трех типов. Каждый тип диска связан с уровнем хранения. Например, твердотельные накопители связаны с уровнем высокой производительности, диски SAS связаны с уровнем производительности, а диски NL-SAS связаны с уровнем емкости. Уровень хранения не будет существовать, если в дисковом домене нет дисков соответствующего типа. Дисковый домен отделяет массив дисков от другого массива дисков с целью полной изоляции сбоев и поддержания независимой производительности и ресурсов хранения. При создании дискового домена уровни RAID не указываются. То есть не указываются методы </a:t>
            </a:r>
            <a:r>
              <a:rPr lang="ru-RU" sz="900" b="0" dirty="0"/>
              <a:t>защиты с резервированием. </a:t>
            </a:r>
            <a:r>
              <a:rPr lang="ru-RU" sz="900" dirty="0"/>
              <a:t>Фактически, RAID 2.0+ обеспечивает более гибкие и конкретные методы защиты данных с помощью </a:t>
            </a:r>
            <a:r>
              <a:rPr lang="ru-RU" sz="900" b="0" i="0" u="none" dirty="0"/>
              <a:t>резервирование</a:t>
            </a:r>
            <a:r>
              <a:rPr lang="ru-RU" sz="900" dirty="0"/>
              <a:t>. Пространство хранения, сформированное дисками в дисковом домене, делится на пулы хранения с меньшей степенью гранулярности и пространство горячего резервирования, совместно используемое между уровнями хранения. Система автоматически устанавливает пространство горячего резервирования на основе политики горячего резервирования (высокий, низкий или нулевой), установленной администратором для дискового домена, и количества дисков на каждом уровне хранения в дисковом домене. В традиционном RAID-массиве администратор должен указать диск в качестве диска горячего резервирования.</a:t>
            </a:r>
          </a:p>
          <a:p>
            <a:endParaRPr lang="zh-CN" altLang="en-US" sz="900"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30925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Пул хранения, созданный на основе указанного дискового домена, динамически выделяет </a:t>
            </a:r>
            <a:r>
              <a:rPr lang="ru-RU" sz="900" dirty="0" err="1"/>
              <a:t>чанк</a:t>
            </a:r>
            <a:r>
              <a:rPr lang="ru-RU" sz="900" dirty="0"/>
              <a:t> (CK) из дискового домена для формирования группы </a:t>
            </a:r>
            <a:r>
              <a:rPr lang="ru-RU" sz="900" dirty="0" err="1"/>
              <a:t>чанков</a:t>
            </a:r>
            <a:r>
              <a:rPr lang="ru-RU" sz="900" dirty="0"/>
              <a:t> (CKG) в соответствии с политикой RAID каждого уровня хранения для предоставления ресурсов хранения с защитой RAID для приложений.</a:t>
            </a:r>
          </a:p>
          <a:p>
            <a:pPr lvl="0"/>
            <a:r>
              <a:rPr lang="ru-RU" sz="900" dirty="0"/>
              <a:t>Пул хранения делится на несколько уровней в зависимости от типов дисков. В таблице слева перечислены уровни хранения и типы дисков, поддерживаемые в системах хранения </a:t>
            </a:r>
            <a:r>
              <a:rPr lang="ru-RU" sz="900" dirty="0" err="1"/>
              <a:t>OceanStor</a:t>
            </a:r>
            <a:r>
              <a:rPr lang="ru-RU" sz="900" dirty="0"/>
              <a:t>.</a:t>
            </a:r>
          </a:p>
          <a:p>
            <a:pPr lvl="0"/>
            <a:r>
              <a:rPr lang="ru-RU" sz="900" dirty="0"/>
              <a:t>При создании пула хранения пользователь может указать уровень хранения и соответствующую политику RAID и емкость для пула хранения.</a:t>
            </a:r>
          </a:p>
          <a:p>
            <a:pPr lvl="0"/>
            <a:r>
              <a:rPr lang="ru-RU" sz="900" dirty="0"/>
              <a:t>Как указано в таблице справа, системы хранения </a:t>
            </a:r>
            <a:r>
              <a:rPr lang="ru-RU" sz="900" dirty="0" err="1"/>
              <a:t>OceanStor</a:t>
            </a:r>
            <a:r>
              <a:rPr lang="ru-RU" sz="900" dirty="0"/>
              <a:t> поддерживают RAID 1, RAID 10, RAID 3, RAID 5, RAID 50 и RAID 6 и соответствующие политики RAID.</a:t>
            </a:r>
          </a:p>
          <a:p>
            <a:pPr lvl="0"/>
            <a:r>
              <a:rPr lang="ru-RU" sz="900" dirty="0"/>
              <a:t>Уровень емкости состоит из дисков SATA и NL-SAS большой емкости. Рекомендуется использовать DP RAID 6. (Диски SATA используются редко и не поддерживаются некоторыми спецификациями.)</a:t>
            </a:r>
          </a:p>
          <a:p>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19452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В зависимости от количества дисков система хранения </a:t>
            </a:r>
            <a:r>
              <a:rPr lang="ru-RU" sz="900" dirty="0" err="1"/>
              <a:t>OceanStor</a:t>
            </a:r>
            <a:r>
              <a:rPr lang="ru-RU" sz="900" dirty="0"/>
              <a:t> автоматически делит диски каждого типа в каждом дисковом домене на одну или несколько DG (групп дисков).</a:t>
            </a:r>
          </a:p>
          <a:p>
            <a:pPr lvl="0"/>
            <a:r>
              <a:rPr lang="ru-RU" sz="900" dirty="0"/>
              <a:t>Одна DG состоит из дисков только одного типа</a:t>
            </a:r>
          </a:p>
          <a:p>
            <a:pPr lvl="0"/>
            <a:r>
              <a:rPr lang="ru-RU" sz="900" dirty="0"/>
              <a:t>CK (</a:t>
            </a:r>
            <a:r>
              <a:rPr lang="ru-RU" sz="900" dirty="0" err="1"/>
              <a:t>чанки</a:t>
            </a:r>
            <a:r>
              <a:rPr lang="ru-RU" sz="900" dirty="0"/>
              <a:t>) в CKG (группе </a:t>
            </a:r>
            <a:r>
              <a:rPr lang="ru-RU" sz="900" dirty="0" err="1"/>
              <a:t>чанков</a:t>
            </a:r>
            <a:r>
              <a:rPr lang="ru-RU" sz="900" dirty="0"/>
              <a:t>) распределяются с разных дисков в одну DG.</a:t>
            </a:r>
          </a:p>
          <a:p>
            <a:pPr lvl="0"/>
            <a:r>
              <a:rPr lang="ru-RU" sz="900" dirty="0"/>
              <a:t>DG — это внутренние объекты, которые автоматически настраиваются системами хранения </a:t>
            </a:r>
            <a:r>
              <a:rPr lang="ru-RU" sz="900" dirty="0" err="1"/>
              <a:t>OceanStor</a:t>
            </a:r>
            <a:r>
              <a:rPr lang="ru-RU" sz="900" dirty="0"/>
              <a:t> и обычно используются для изоляции сбоев. Внешне DG не представлены.</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28635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32749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Физическое пространство каждого </a:t>
            </a:r>
            <a:r>
              <a:rPr lang="ru-RU" sz="900" dirty="0" err="1"/>
              <a:t>чанка</a:t>
            </a:r>
            <a:r>
              <a:rPr lang="ru-RU" sz="900" dirty="0"/>
              <a:t> фиксировано и не может быть изменено.</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5028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407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Все CK в CKG распределяются с дисков одной DG. CKG имеет атрибуты RAID, которые фактически настроены для соответствующих уровней хранения. CK и CKG — это внутренние объекты, автоматически настраиваемые системами хранения. Внешне они не представлены.</a:t>
            </a:r>
          </a:p>
          <a:p>
            <a:endParaRPr lang="en-US" altLang="zh-CN" dirty="0" smtClean="0"/>
          </a:p>
          <a:p>
            <a:endParaRPr lang="en-US" altLang="zh-CN"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552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Экстент принадлежит тому или LUN. При создании пула хранения пользователь может установить размер экстента. После этого размер экстента изменить будет невозможно. Различные пулы хранения могут состоять из экстентов разного размера, но один пул хранения должен состоять из экстентов одинакового размера.</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53599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err="1"/>
              <a:t>Грейны</a:t>
            </a:r>
            <a:r>
              <a:rPr lang="ru-RU" sz="900" dirty="0"/>
              <a:t> сопоставляются с тонкими LUN. Толстый LUN не содержит </a:t>
            </a:r>
            <a:r>
              <a:rPr lang="ru-RU" sz="900" dirty="0" err="1"/>
              <a:t>грейны</a:t>
            </a:r>
            <a:r>
              <a:rPr lang="ru-RU" sz="900" dirty="0"/>
              <a:t>.</a:t>
            </a:r>
          </a:p>
          <a:p>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684436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Том организует все экстенты и </a:t>
            </a:r>
            <a:r>
              <a:rPr lang="ru-RU" sz="900" dirty="0" err="1"/>
              <a:t>грейны</a:t>
            </a:r>
            <a:r>
              <a:rPr lang="ru-RU" sz="900" dirty="0"/>
              <a:t> LUN, запрашивает и освобождает экстенты, чтобы увеличить или уменьшить фактическое пространство, используемое томом.</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191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38234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В случае отказа компонента флэш-памяти данные в неисправном компоненте флэш-памяти могут быть восстановлены автоматически. Для данных может поддерживаться защита RAID.</a:t>
            </a:r>
          </a:p>
          <a:p>
            <a:pPr lvl="0"/>
            <a:r>
              <a:rPr lang="ru-RU" sz="900" dirty="0"/>
              <a:t>Данный алгоритм RAID позволяет динамически настраивать количество блоков данных в массиве RAID в соответствии с требованиями к надежности и емкости системы. Если </a:t>
            </a:r>
            <a:r>
              <a:rPr lang="ru-RU" sz="900" dirty="0" err="1"/>
              <a:t>чанк</a:t>
            </a:r>
            <a:r>
              <a:rPr lang="ru-RU" sz="900" dirty="0"/>
              <a:t> неисправен и </a:t>
            </a:r>
            <a:r>
              <a:rPr lang="ru-RU" sz="900" dirty="0" err="1"/>
              <a:t>чанки</a:t>
            </a:r>
            <a:r>
              <a:rPr lang="ru-RU" sz="900" dirty="0"/>
              <a:t> недоступны с дисков за пределами дискового домена, система динамически восстанавливает исходные </a:t>
            </a:r>
            <a:r>
              <a:rPr lang="ru-RU" sz="900" dirty="0" err="1"/>
              <a:t>чанки</a:t>
            </a:r>
            <a:r>
              <a:rPr lang="ru-RU" sz="900" dirty="0"/>
              <a:t> N + M в </a:t>
            </a:r>
            <a:r>
              <a:rPr lang="ru-RU" sz="900" dirty="0" err="1"/>
              <a:t>чанки</a:t>
            </a:r>
            <a:r>
              <a:rPr lang="ru-RU" sz="900" dirty="0"/>
              <a:t> (N - 1) + M. Если установлен твердотельный накопитель, система переносит данные из </a:t>
            </a:r>
            <a:r>
              <a:rPr lang="ru-RU" sz="900" dirty="0" err="1"/>
              <a:t>чанков</a:t>
            </a:r>
            <a:r>
              <a:rPr lang="ru-RU" sz="900" dirty="0"/>
              <a:t> (N - 1) + M во вновь созданные </a:t>
            </a:r>
            <a:r>
              <a:rPr lang="ru-RU" sz="900" dirty="0" err="1"/>
              <a:t>чанки</a:t>
            </a:r>
            <a:r>
              <a:rPr lang="ru-RU" sz="900" dirty="0"/>
              <a:t> N + M для эффективного использования диска.</a:t>
            </a:r>
          </a:p>
          <a:p>
            <a:pPr lvl="0"/>
            <a:r>
              <a:rPr lang="ru-RU" sz="900" dirty="0"/>
              <a:t>Для соответствия требованиям надежности и емкости системы в динамическом RAID используется алгоритм кодирования со стиранием (EC), который позволяет динамически регулировать количество </a:t>
            </a:r>
            <a:r>
              <a:rPr lang="ru-RU" sz="900" dirty="0" err="1"/>
              <a:t>чанков</a:t>
            </a:r>
            <a:r>
              <a:rPr lang="ru-RU" sz="900" dirty="0"/>
              <a:t> (CK) в группе </a:t>
            </a:r>
            <a:r>
              <a:rPr lang="ru-RU" sz="900" dirty="0" err="1"/>
              <a:t>чанков</a:t>
            </a:r>
            <a:r>
              <a:rPr lang="ru-RU" sz="900" dirty="0"/>
              <a:t> (CKG), если используются только твердотельные накопители.</a:t>
            </a:r>
          </a:p>
          <a:p>
            <a:pPr lvl="0"/>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47329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При обновлении системы клиенты вынуждены приобретать диски большей емкости для замены существующих дисков. В таком случае одна система может состоять из дисков разной емкости. Как поддерживать оптимальное использование емкости в системе, использующей несколько дисков разной емкости?</a:t>
            </a:r>
          </a:p>
          <a:p>
            <a:pPr lvl="0"/>
            <a:r>
              <a:rPr lang="ru-RU" sz="900" dirty="0"/>
              <a:t>RAID-TP использует оптимизированный алгоритм </a:t>
            </a:r>
            <a:r>
              <a:rPr lang="ru-RU" sz="900" dirty="0" err="1"/>
              <a:t>FlexEC</a:t>
            </a:r>
            <a:r>
              <a:rPr lang="ru-RU" sz="900" dirty="0"/>
              <a:t> от </a:t>
            </a:r>
            <a:r>
              <a:rPr lang="ru-RU" sz="900" dirty="0" err="1"/>
              <a:t>Huawei</a:t>
            </a:r>
            <a:r>
              <a:rPr lang="ru-RU" sz="900" dirty="0"/>
              <a:t>, который позволяет системе выдерживать отказы одновременно трех дисков, повышая надежность и позволяя увеличить время восстановления.</a:t>
            </a:r>
          </a:p>
          <a:p>
            <a:pPr lvl="0"/>
            <a:r>
              <a:rPr lang="ru-RU" sz="900" dirty="0"/>
              <a:t>RAID-TP с алгоритмом </a:t>
            </a:r>
            <a:r>
              <a:rPr lang="ru-RU" sz="900" dirty="0" err="1"/>
              <a:t>FlexEC</a:t>
            </a:r>
            <a:r>
              <a:rPr lang="ru-RU" sz="900" dirty="0"/>
              <a:t> снижает объем данных, считываемых с одного диска, на 70% по сравнению с традиционным RAID и сводит к минимуму влияние на производительность системы.</a:t>
            </a:r>
          </a:p>
          <a:p>
            <a:pPr lvl="0"/>
            <a:r>
              <a:rPr lang="ru-RU" sz="900" dirty="0"/>
              <a:t>В типичном массиве 4: 2 RAID 6 коэффициент использования емкости составляет около 67%. Благодаря этому коэффициент использования емкости </a:t>
            </a:r>
            <a:r>
              <a:rPr lang="ru-RU" sz="900" dirty="0" smtClean="0"/>
              <a:t>флэш-системы </a:t>
            </a:r>
            <a:r>
              <a:rPr lang="ru-RU" sz="900" dirty="0"/>
              <a:t>хранения Huawei </a:t>
            </a:r>
            <a:r>
              <a:rPr lang="ru-RU" sz="900" dirty="0" err="1"/>
              <a:t>OceanStor</a:t>
            </a:r>
            <a:r>
              <a:rPr lang="ru-RU" sz="900" dirty="0"/>
              <a:t> с 25 дисками улучшается на 20%. </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10080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Ответы:</a:t>
            </a:r>
          </a:p>
          <a:p>
            <a:pPr lvl="0"/>
            <a:r>
              <a:rPr lang="ru-RU" sz="900" dirty="0"/>
              <a:t>1. Лента (</a:t>
            </a:r>
            <a:r>
              <a:rPr lang="ru-RU" sz="900" dirty="0" err="1"/>
              <a:t>Strip</a:t>
            </a:r>
            <a:r>
              <a:rPr lang="ru-RU" sz="900" dirty="0"/>
              <a:t>): один или нескольких последовательных секторов на диске, это минимальная единица для чтения и записи данных. Несколько лент образуют полосу. Полоса (</a:t>
            </a:r>
            <a:r>
              <a:rPr lang="ru-RU" sz="900" dirty="0" err="1"/>
              <a:t>Stripe</a:t>
            </a:r>
            <a:r>
              <a:rPr lang="ru-RU" sz="900" dirty="0"/>
              <a:t>): </a:t>
            </a:r>
            <a:r>
              <a:rPr lang="ru-RU" sz="900" dirty="0" smtClean="0"/>
              <a:t>ленты на </a:t>
            </a:r>
            <a:r>
              <a:rPr lang="ru-RU" sz="900" dirty="0"/>
              <a:t>одном месте (или с одним </a:t>
            </a:r>
            <a:r>
              <a:rPr lang="ru-RU" sz="900" dirty="0" smtClean="0"/>
              <a:t>номером) </a:t>
            </a:r>
            <a:r>
              <a:rPr lang="ru-RU" sz="900" dirty="0"/>
              <a:t>на нескольких дисках в </a:t>
            </a:r>
            <a:r>
              <a:rPr lang="ru-RU" sz="900" dirty="0" smtClean="0"/>
              <a:t>массиве.</a:t>
            </a:r>
            <a:endParaRPr lang="ru-RU" sz="900" dirty="0"/>
          </a:p>
          <a:p>
            <a:pPr lvl="0"/>
            <a:r>
              <a:rPr lang="ru-RU" sz="900" dirty="0"/>
              <a:t>2. RAID 10</a:t>
            </a:r>
          </a:p>
          <a:p>
            <a:pPr lvl="0"/>
            <a:r>
              <a:rPr lang="ru-RU" sz="900" dirty="0"/>
              <a:t>3. Верно</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95134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96387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ru-RU" sz="900" dirty="0"/>
              <a:t>Обучающее приложение</a:t>
            </a:r>
          </a:p>
          <a:p>
            <a:pPr lvl="1"/>
            <a:r>
              <a:rPr lang="ru-RU" sz="900" dirty="0"/>
              <a:t>Содержит огромную библиотеку сертифицированных обучающих видео </a:t>
            </a:r>
            <a:r>
              <a:rPr lang="ru-RU" sz="900" dirty="0" err="1"/>
              <a:t>Huawei</a:t>
            </a:r>
            <a:r>
              <a:rPr lang="ru-RU" sz="900" dirty="0"/>
              <a:t>.</a:t>
            </a:r>
          </a:p>
          <a:p>
            <a:pPr lvl="0"/>
            <a:r>
              <a:rPr lang="ru-RU" sz="900" dirty="0"/>
              <a:t>Приложение технической поддержки подразделения </a:t>
            </a:r>
            <a:r>
              <a:rPr lang="ru-RU" sz="900" dirty="0" err="1"/>
              <a:t>Enterprise</a:t>
            </a:r>
            <a:endParaRPr lang="ru-RU" sz="900" dirty="0"/>
          </a:p>
          <a:p>
            <a:pPr lvl="1"/>
            <a:r>
              <a:rPr lang="ru-RU" sz="900" dirty="0"/>
              <a:t>Охватывает все популярные документы, кейсы и бюллетени по продуктам </a:t>
            </a:r>
            <a:r>
              <a:rPr lang="ru-RU" sz="900" dirty="0" err="1"/>
              <a:t>Huawei</a:t>
            </a:r>
            <a:r>
              <a:rPr lang="ru-RU" sz="900" dirty="0"/>
              <a:t>. Пользователи могут быстро запросить информацию по командам, аварийным сигналам и запасным частям. Они также могут использовать его для сканирования и просмотра информации об устройстве. Простые и интуитивно понятные </a:t>
            </a:r>
            <a:r>
              <a:rPr lang="ru-RU" sz="900" dirty="0" err="1"/>
              <a:t>видеоинструкции</a:t>
            </a:r>
            <a:r>
              <a:rPr lang="ru-RU" sz="900" dirty="0"/>
              <a:t> обеспечивают круглосуточную техническую поддержку.</a:t>
            </a:r>
          </a:p>
          <a:p>
            <a:pPr lvl="0"/>
            <a:r>
              <a:rPr lang="ru-RU" sz="900" dirty="0"/>
              <a:t>Приложение для бизнеса подразделения </a:t>
            </a:r>
            <a:r>
              <a:rPr lang="ru-RU" sz="900" dirty="0" err="1"/>
              <a:t>Huawei</a:t>
            </a:r>
            <a:r>
              <a:rPr lang="ru-RU" sz="900" dirty="0"/>
              <a:t> </a:t>
            </a:r>
            <a:r>
              <a:rPr lang="ru-RU" sz="900" dirty="0" err="1"/>
              <a:t>Enterprise</a:t>
            </a:r>
            <a:endParaRPr lang="ru-RU" sz="900" dirty="0"/>
          </a:p>
          <a:p>
            <a:pPr lvl="1"/>
            <a:r>
              <a:rPr lang="ru-RU" sz="900" dirty="0"/>
              <a:t>Предоставляет универсальный мобильный портал, чтобы клиенты и партнеры могли получить информацию о продуктах и​решениях </a:t>
            </a:r>
            <a:r>
              <a:rPr lang="ru-RU" sz="900" dirty="0" err="1"/>
              <a:t>Huawei</a:t>
            </a:r>
            <a:r>
              <a:rPr lang="ru-RU" sz="900" dirty="0"/>
              <a:t> для корпоративных ИКТ-устройств в любое время и в любом месте.</a:t>
            </a:r>
          </a:p>
          <a:p>
            <a:pPr lvl="0"/>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64946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75961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ru-RU" sz="900" dirty="0"/>
              <a:t>Популярные инструменты</a:t>
            </a:r>
          </a:p>
          <a:p>
            <a:pPr lvl="1"/>
            <a:r>
              <a:rPr lang="ru-RU" sz="900" dirty="0" err="1"/>
              <a:t>HedEx</a:t>
            </a:r>
            <a:r>
              <a:rPr lang="ru-RU" sz="900" dirty="0"/>
              <a:t> </a:t>
            </a:r>
            <a:r>
              <a:rPr lang="ru-RU" sz="900" dirty="0" err="1"/>
              <a:t>Lite</a:t>
            </a:r>
            <a:r>
              <a:rPr lang="ru-RU" sz="900" dirty="0"/>
              <a:t> — это инструмент </a:t>
            </a:r>
            <a:r>
              <a:rPr lang="ru-RU" sz="900" dirty="0" err="1"/>
              <a:t>Huawei</a:t>
            </a:r>
            <a:r>
              <a:rPr lang="ru-RU" sz="900" dirty="0"/>
              <a:t> для управления документацией по продуктам. Позволяет пользователям просматривать, искать, обновлять и управлять документацией по продуктам.</a:t>
            </a:r>
          </a:p>
          <a:p>
            <a:pPr lvl="1"/>
            <a:r>
              <a:rPr lang="ru-RU" sz="900" dirty="0" err="1"/>
              <a:t>eStor</a:t>
            </a:r>
            <a:r>
              <a:rPr lang="ru-RU" sz="900" dirty="0"/>
              <a:t> — платформа для моделирования систем хранения графических данных. Платформа моделирует системы хранения </a:t>
            </a:r>
            <a:r>
              <a:rPr lang="ru-RU" sz="900" dirty="0" err="1"/>
              <a:t>all-flash</a:t>
            </a:r>
            <a:r>
              <a:rPr lang="ru-RU" sz="900" dirty="0"/>
              <a:t> </a:t>
            </a:r>
            <a:r>
              <a:rPr lang="ru-RU" sz="900" dirty="0" err="1"/>
              <a:t>Huawei</a:t>
            </a:r>
            <a:r>
              <a:rPr lang="ru-RU" sz="900" dirty="0"/>
              <a:t> </a:t>
            </a:r>
            <a:r>
              <a:rPr lang="ru-RU" sz="900" dirty="0" err="1"/>
              <a:t>OceanStor</a:t>
            </a:r>
            <a:r>
              <a:rPr lang="ru-RU" sz="900" dirty="0"/>
              <a:t>, и помогает специалистам в области ИКТ и клиентам познакомиться с продуктами хранения </a:t>
            </a:r>
            <a:r>
              <a:rPr lang="ru-RU" sz="900" dirty="0" err="1"/>
              <a:t>Huawei</a:t>
            </a:r>
            <a:r>
              <a:rPr lang="ru-RU" sz="900" dirty="0"/>
              <a:t> и быстро освоить необходимые операции.</a:t>
            </a:r>
          </a:p>
          <a:p>
            <a:pPr lvl="1"/>
            <a:r>
              <a:rPr lang="ru-RU" sz="900" dirty="0"/>
              <a:t>Центр инструментов для ведения документации сети — инструмент для ведения документации по сетевым продуктам. Помогает в проведении торгов, планировании сети, реализации проектов, обновлении и обслуживании.</a:t>
            </a:r>
          </a:p>
          <a:p>
            <a:pPr lvl="1"/>
            <a:r>
              <a:rPr lang="ru-RU" sz="900" dirty="0"/>
              <a:t>Помощник по информационным запросам позволяет запрашивать информацию о командах и аварийных сигналах для продуктов </a:t>
            </a:r>
            <a:r>
              <a:rPr lang="ru-RU" sz="900" dirty="0" err="1"/>
              <a:t>Huawei</a:t>
            </a:r>
            <a:r>
              <a:rPr lang="ru-RU" sz="900" dirty="0"/>
              <a:t>.</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72550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0645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5475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ru-RU" sz="900" dirty="0"/>
              <a:t>Отдельные диски обладают недостаточной емкостью, не обеспечивают избыточность, обладают ограниченной производительностью и требуют сложного управления. Выход из строя отдельных дисков может привести к потере данных.</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9326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Функциональные возможности RAID:</a:t>
            </a:r>
          </a:p>
          <a:p>
            <a:pPr lvl="1"/>
            <a:r>
              <a:rPr lang="ru-RU" sz="900" dirty="0" smtClean="0"/>
              <a:t>объединяет </a:t>
            </a:r>
            <a:r>
              <a:rPr lang="ru-RU" sz="900" dirty="0"/>
              <a:t>несколько физических дисков в один логический дисковый массив для увеличения емкости хранилища.</a:t>
            </a:r>
          </a:p>
          <a:p>
            <a:pPr lvl="1"/>
            <a:r>
              <a:rPr lang="ru-RU" sz="900" dirty="0" smtClean="0"/>
              <a:t>делит </a:t>
            </a:r>
            <a:r>
              <a:rPr lang="ru-RU" sz="900" dirty="0"/>
              <a:t>данные на блоки и одновременно записывает/считывает данные на/с нескольких дисков для повышения эффективности доступа к диску.</a:t>
            </a:r>
          </a:p>
          <a:p>
            <a:pPr lvl="1"/>
            <a:r>
              <a:rPr lang="ru-RU" sz="900" dirty="0" smtClean="0"/>
              <a:t>обеспечивает зеркальное отображение (</a:t>
            </a:r>
            <a:r>
              <a:rPr lang="ru-RU" sz="900" dirty="0" err="1" smtClean="0"/>
              <a:t>заркалирование</a:t>
            </a:r>
            <a:r>
              <a:rPr lang="ru-RU" sz="900" dirty="0" smtClean="0"/>
              <a:t>), </a:t>
            </a:r>
            <a:r>
              <a:rPr lang="ru-RU" sz="900" dirty="0"/>
              <a:t>контроль четности для отказоустойчивости.</a:t>
            </a:r>
          </a:p>
          <a:p>
            <a:pPr lvl="0"/>
            <a:r>
              <a:rPr lang="ru-RU" sz="900" dirty="0"/>
              <a:t>Аппаратный RAID и программный RAID реализуются в устройствах хранения.</a:t>
            </a:r>
          </a:p>
          <a:p>
            <a:pPr lvl="1"/>
            <a:r>
              <a:rPr lang="ru-RU" sz="900" dirty="0"/>
              <a:t>Аппаратный RAID использует специальный RAID-адаптер, контроллер или процессор хранения. RAID-контроллер имеет встроенный процессор, процессор ввода-вывода и память для повышения коэффициента использования ресурсов и скорости передачи данных. Контроллер RAID управляет </a:t>
            </a:r>
            <a:r>
              <a:rPr lang="ru-RU" sz="900" dirty="0" smtClean="0"/>
              <a:t>маршрутами, </a:t>
            </a:r>
            <a:r>
              <a:rPr lang="ru-RU" sz="900" dirty="0"/>
              <a:t>буферами и потоками данных между хостом и массивом RAID. Аппаратный RAID обычно используется на серверах.</a:t>
            </a:r>
          </a:p>
          <a:p>
            <a:pPr lvl="1"/>
            <a:r>
              <a:rPr lang="ru-RU" sz="900" dirty="0"/>
              <a:t>Программный RAID не имеет встроенного процессора или процессора ввода-вывода, но зависит от процессора хоста. Поэтому низкоскоростной ЦП не может соответствовать требованиям реализации RAID. Программный RAID обычно используется в устройствах хранения корпоративного класса</a:t>
            </a:r>
            <a:r>
              <a:rPr lang="ru-RU" sz="900" dirty="0" smtClean="0"/>
              <a:t>.</a:t>
            </a:r>
            <a:endParaRPr lang="ru-RU"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99751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Ширина полосы</a:t>
            </a:r>
          </a:p>
          <a:p>
            <a:pPr lvl="1"/>
            <a:r>
              <a:rPr lang="ru-RU" sz="900" dirty="0"/>
              <a:t>Указывает количество дисков, используемых в массиве для чередования. Например, если дисковый массив состоит из трех дисков, ширина полосы равна 3.</a:t>
            </a:r>
          </a:p>
          <a:p>
            <a:pPr lvl="0"/>
            <a:r>
              <a:rPr lang="ru-RU" sz="900" dirty="0"/>
              <a:t>Глубина полосы</a:t>
            </a:r>
          </a:p>
          <a:p>
            <a:pPr lvl="1"/>
            <a:r>
              <a:rPr lang="ru-RU" sz="900" dirty="0"/>
              <a:t>Указывает емкость полосы.</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8460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RAID обычно предоставляет два метода защиты данных.</a:t>
            </a:r>
          </a:p>
          <a:p>
            <a:pPr lvl="1"/>
            <a:r>
              <a:rPr lang="ru-RU" sz="900" dirty="0"/>
              <a:t>Один — хранение копий данных на другом резервном диске для повышения надежности данных и производительности чтения.</a:t>
            </a:r>
          </a:p>
          <a:p>
            <a:pPr lvl="1"/>
            <a:r>
              <a:rPr lang="ru-RU" sz="900" dirty="0"/>
              <a:t>Другой — контроль четности. Данные четности — это дополнительная информация, рассчитанная с использованием пользовательских данных. Для массива RAID, который использует контроль четность, требуется дополнительный диск четности. </a:t>
            </a:r>
            <a:r>
              <a:rPr lang="ru-RU" sz="900" dirty="0" smtClean="0"/>
              <a:t>Алгоритм XOR </a:t>
            </a:r>
            <a:r>
              <a:rPr lang="ru-RU" sz="900" dirty="0"/>
              <a:t>(символ: ⊕) </a:t>
            </a:r>
            <a:r>
              <a:rPr lang="ru-RU" sz="900" dirty="0" smtClean="0"/>
              <a:t>используется </a:t>
            </a:r>
            <a:r>
              <a:rPr lang="ru-RU" sz="900" dirty="0"/>
              <a:t>для контроля четности.</a:t>
            </a:r>
          </a:p>
          <a:p>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53277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 xmlns:a16="http://schemas.microsoft.com/office/drawing/2014/main"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38259"/>
            <a:ext cx="8122875" cy="10996"/>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 xmlns:a16="http://schemas.microsoft.com/office/drawing/2014/main" id="{568EC886-2612-1F43-AB51-21A76A078357}"/>
              </a:ext>
            </a:extLst>
          </p:cNvPr>
          <p:cNvSpPr txBox="1"/>
          <p:nvPr userDrawn="1"/>
        </p:nvSpPr>
        <p:spPr>
          <a:xfrm>
            <a:off x="918916" y="630373"/>
            <a:ext cx="8913017"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Дополнительная информация </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3981698"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 xmlns:a16="http://schemas.microsoft.com/office/drawing/2014/main" id="{568EC886-2612-1F43-AB51-21A76A078357}"/>
              </a:ext>
            </a:extLst>
          </p:cNvPr>
          <p:cNvSpPr txBox="1"/>
          <p:nvPr userDrawn="1"/>
        </p:nvSpPr>
        <p:spPr>
          <a:xfrm>
            <a:off x="918916" y="630373"/>
            <a:ext cx="4360489"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Рекомендации </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xmlns="" id="{42AF307D-40F4-EC4C-9108-79E948007529}"/>
              </a:ext>
            </a:extLst>
          </p:cNvPr>
          <p:cNvSpPr txBox="1"/>
          <p:nvPr userDrawn="1"/>
        </p:nvSpPr>
        <p:spPr>
          <a:xfrm>
            <a:off x="607486" y="1569118"/>
            <a:ext cx="3921034" cy="1612749"/>
          </a:xfrm>
          <a:prstGeom prst="rect">
            <a:avLst/>
          </a:prstGeom>
          <a:noFill/>
        </p:spPr>
        <p:txBody>
          <a:bodyPr wrap="square" rtlCol="0">
            <a:spAutoFit/>
          </a:bodyPr>
          <a:lstStyle/>
          <a:p>
            <a:pPr algn="l"/>
            <a:r>
              <a:rPr lang="ru-RU" sz="4940" dirty="0" smtClean="0">
                <a:solidFill>
                  <a:schemeClr val="tx1"/>
                </a:solidFill>
              </a:rPr>
              <a:t>Спасибо за внимание!</a:t>
            </a:r>
            <a:endParaRPr lang="en-US" sz="4940" dirty="0">
              <a:solidFill>
                <a:schemeClr val="tx1"/>
              </a:solidFill>
            </a:endParaRP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ru-RU" altLang="zh-CN" sz="3500" b="0" baseline="0" dirty="0" smtClean="0">
                <a:solidFill>
                  <a:srgbClr val="404040"/>
                </a:solidFill>
                <a:latin typeface="Huawei Sans" panose="020C0503030203020204" pitchFamily="34" charset="0"/>
                <a:ea typeface="方正兰亭黑简体" panose="02000000000000000000" pitchFamily="2" charset="-122"/>
              </a:rPr>
              <a:t>История изменений</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ru-RU"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Не для печати</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3992942638"/>
              </p:ext>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430515">
                  <a:extLst>
                    <a:ext uri="{9D8B030D-6E8A-4147-A177-3AD203B41FA5}">
                      <a16:colId xmlns:a16="http://schemas.microsoft.com/office/drawing/2014/main" xmlns="" val="20001"/>
                    </a:ext>
                  </a:extLst>
                </a:gridCol>
                <a:gridCol w="2598856">
                  <a:extLst>
                    <a:ext uri="{9D8B030D-6E8A-4147-A177-3AD203B41FA5}">
                      <a16:colId xmlns:a16="http://schemas.microsoft.com/office/drawing/2014/main" xmlns="" val="20002"/>
                    </a:ext>
                  </a:extLst>
                </a:gridCol>
                <a:gridCol w="2077613">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Код курса</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Продукт </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Версия продукта</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800" b="1" i="0" u="none" strike="noStrike" cap="none" normalizeH="0" baseline="0" dirty="0" smtClean="0">
                          <a:ln>
                            <a:noFill/>
                          </a:ln>
                          <a:solidFill>
                            <a:schemeClr val="tx1"/>
                          </a:solidFill>
                          <a:effectLst/>
                          <a:latin typeface="+mj-lt"/>
                          <a:ea typeface="方正兰亭黑简体" panose="02000000000000000000" pitchFamily="2" charset="-122"/>
                        </a:rPr>
                        <a:t>Версия курса</a:t>
                      </a:r>
                      <a:endPar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4051458491"/>
              </p:ext>
            </p:extLst>
          </p:nvPr>
        </p:nvGraphicFramePr>
        <p:xfrm>
          <a:off x="1007533" y="2680416"/>
          <a:ext cx="1017714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422961">
                  <a:extLst>
                    <a:ext uri="{9D8B030D-6E8A-4147-A177-3AD203B41FA5}">
                      <a16:colId xmlns:a16="http://schemas.microsoft.com/office/drawing/2014/main" xmlns="" val="20001"/>
                    </a:ext>
                  </a:extLst>
                </a:gridCol>
                <a:gridCol w="2645086">
                  <a:extLst>
                    <a:ext uri="{9D8B030D-6E8A-4147-A177-3AD203B41FA5}">
                      <a16:colId xmlns:a16="http://schemas.microsoft.com/office/drawing/2014/main" xmlns="" val="20002"/>
                    </a:ext>
                  </a:extLst>
                </a:gridCol>
                <a:gridCol w="202328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Составлено</a:t>
                      </a:r>
                      <a:r>
                        <a:rPr kumimoji="1" lang="en-US" altLang="zh-CN" sz="1300" b="1" i="0" u="none" strike="noStrike" cap="none" normalizeH="0" baseline="0" dirty="0" smtClean="0">
                          <a:ln>
                            <a:noFill/>
                          </a:ln>
                          <a:solidFill>
                            <a:schemeClr val="tx1"/>
                          </a:solidFill>
                          <a:effectLst/>
                          <a:latin typeface="+mj-lt"/>
                          <a:ea typeface="方正兰亭黑简体" panose="02000000000000000000" pitchFamily="2" charset="-122"/>
                        </a:rPr>
                        <a:t>/ID</a:t>
                      </a: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 сотрудника</a:t>
                      </a:r>
                      <a:endParaRPr kumimoji="1" lang="zh-CN" altLang="en-US" sz="13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Дата</a:t>
                      </a:r>
                      <a:endParaRPr kumimoji="1" lang="zh-CN" altLang="en-US" sz="13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Проверено</a:t>
                      </a:r>
                      <a:r>
                        <a:rPr kumimoji="1" lang="en-US" altLang="zh-CN" sz="1300" b="1" i="0" u="none" strike="noStrike" cap="none" normalizeH="0" baseline="0" dirty="0" smtClean="0">
                          <a:ln>
                            <a:noFill/>
                          </a:ln>
                          <a:solidFill>
                            <a:schemeClr val="tx1"/>
                          </a:solidFill>
                          <a:effectLst/>
                          <a:latin typeface="+mj-lt"/>
                          <a:ea typeface="方正兰亭黑简体" panose="02000000000000000000" pitchFamily="2" charset="-122"/>
                        </a:rPr>
                        <a:t>/ID</a:t>
                      </a: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 сотрудника</a:t>
                      </a:r>
                      <a:endParaRPr kumimoji="1" lang="zh-CN" altLang="en-US" sz="13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Новый</a:t>
                      </a:r>
                      <a:r>
                        <a:rPr kumimoji="1" lang="zh-CN" altLang="zh-CN" sz="13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Обновление</a:t>
                      </a:r>
                      <a:endParaRPr kumimoji="1" lang="zh-CN" altLang="en-US" sz="13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Код курса</a:t>
            </a:r>
            <a:endParaRPr lang="en-US" altLang="zh-CN" dirty="0"/>
          </a:p>
        </p:txBody>
      </p:sp>
      <p:sp>
        <p:nvSpPr>
          <p:cNvPr id="36" name="文本占位符 7"/>
          <p:cNvSpPr>
            <a:spLocks noGrp="1"/>
          </p:cNvSpPr>
          <p:nvPr>
            <p:ph type="body" sz="quarter" idx="18" hasCustomPrompt="1"/>
          </p:nvPr>
        </p:nvSpPr>
        <p:spPr>
          <a:xfrm>
            <a:off x="4079775" y="1954509"/>
            <a:ext cx="242077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Продукт</a:t>
            </a:r>
            <a:endParaRPr lang="en-US" altLang="zh-CN" dirty="0"/>
          </a:p>
        </p:txBody>
      </p:sp>
      <p:sp>
        <p:nvSpPr>
          <p:cNvPr id="37" name="文本占位符 7"/>
          <p:cNvSpPr>
            <a:spLocks noGrp="1"/>
          </p:cNvSpPr>
          <p:nvPr>
            <p:ph type="body" sz="quarter" idx="19" hasCustomPrompt="1"/>
          </p:nvPr>
        </p:nvSpPr>
        <p:spPr>
          <a:xfrm>
            <a:off x="6500552" y="1954509"/>
            <a:ext cx="258378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40" name="文本占位符 7"/>
          <p:cNvSpPr>
            <a:spLocks noGrp="1"/>
          </p:cNvSpPr>
          <p:nvPr>
            <p:ph type="body" sz="quarter" idx="14" hasCustomPrompt="1"/>
          </p:nvPr>
        </p:nvSpPr>
        <p:spPr>
          <a:xfrm>
            <a:off x="4079776" y="3239574"/>
            <a:ext cx="2420776"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41" name="文本占位符 7"/>
          <p:cNvSpPr>
            <a:spLocks noGrp="1"/>
          </p:cNvSpPr>
          <p:nvPr>
            <p:ph type="body" sz="quarter" idx="15" hasCustomPrompt="1"/>
          </p:nvPr>
        </p:nvSpPr>
        <p:spPr>
          <a:xfrm>
            <a:off x="6500551" y="3239574"/>
            <a:ext cx="2667789"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Тип </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marL="0" marR="0" lvl="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a:pPr>
            <a:r>
              <a:rPr lang="ru-RU" altLang="zh-CN" dirty="0" smtClean="0"/>
              <a:t>Составлено</a:t>
            </a:r>
            <a:r>
              <a:rPr lang="en-US" altLang="zh-CN" dirty="0" smtClean="0"/>
              <a:t>/ID</a:t>
            </a:r>
            <a:r>
              <a:rPr lang="ru-RU" altLang="zh-CN" dirty="0" smtClean="0"/>
              <a:t> сотрудника</a:t>
            </a:r>
            <a:endParaRPr lang="en-US" altLang="zh-CN" dirty="0" smtClean="0"/>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758738"/>
            <a:ext cx="2408873"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500552" y="3758738"/>
            <a:ext cx="2679692"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227621"/>
            <a:ext cx="2444248"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512288" y="4227621"/>
            <a:ext cx="2644315"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731677"/>
            <a:ext cx="2432345"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512288" y="4731677"/>
            <a:ext cx="2667956"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199729"/>
            <a:ext cx="2444249"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524024" y="5199729"/>
            <a:ext cx="263258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703785"/>
            <a:ext cx="2420609"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524024" y="5703785"/>
            <a:ext cx="265622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3427783"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3778599"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ru-RU"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Предисловие </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1300045"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1667444" cy="707886"/>
          </a:xfrm>
          <a:prstGeom prst="rect">
            <a:avLst/>
          </a:prstGeom>
          <a:noFill/>
        </p:spPr>
        <p:txBody>
          <a:bodyPr wrap="none" rtlCol="0">
            <a:spAutoFit/>
          </a:bodyPr>
          <a:lstStyle/>
          <a:p>
            <a:pPr lvl="0" fontAlgn="ctr"/>
            <a:r>
              <a:rPr lang="ru-RU"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Цели </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3199183"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 xmlns:a16="http://schemas.microsoft.com/office/drawing/2014/main" id="{568EC886-2612-1F43-AB51-21A76A078357}"/>
              </a:ext>
            </a:extLst>
          </p:cNvPr>
          <p:cNvSpPr txBox="1"/>
          <p:nvPr userDrawn="1"/>
        </p:nvSpPr>
        <p:spPr>
          <a:xfrm>
            <a:off x="918916" y="630373"/>
            <a:ext cx="3575018"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ru-RU"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Содержание </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22323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 xmlns:a16="http://schemas.microsoft.com/office/drawing/2014/main" id="{568EC886-2612-1F43-AB51-21A76A078357}"/>
              </a:ext>
            </a:extLst>
          </p:cNvPr>
          <p:cNvSpPr txBox="1"/>
          <p:nvPr userDrawn="1"/>
        </p:nvSpPr>
        <p:spPr>
          <a:xfrm>
            <a:off x="918916" y="630373"/>
            <a:ext cx="2614818" cy="707886"/>
          </a:xfrm>
          <a:prstGeom prst="rect">
            <a:avLst/>
          </a:prstGeom>
          <a:noFill/>
        </p:spPr>
        <p:txBody>
          <a:bodyPr wrap="none" rtlCol="0">
            <a:spAutoFit/>
          </a:bodyPr>
          <a:lstStyle/>
          <a:p>
            <a:pPr lvl="0" fontAlgn="ctr"/>
            <a:r>
              <a:rPr lang="ru-RU"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Вопросы </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3313483"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 xmlns:a16="http://schemas.microsoft.com/office/drawing/2014/main" id="{568EC886-2612-1F43-AB51-21A76A078357}"/>
              </a:ext>
            </a:extLst>
          </p:cNvPr>
          <p:cNvSpPr txBox="1"/>
          <p:nvPr userDrawn="1"/>
        </p:nvSpPr>
        <p:spPr>
          <a:xfrm>
            <a:off x="918916" y="630373"/>
            <a:ext cx="3669594"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Заключение </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 xmlns:a16="http://schemas.microsoft.com/office/drawing/2014/main"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 xmlns:a16="http://schemas.microsoft.com/office/drawing/2014/main" id="{6785A3D6-1271-D247-9E96-1B376F4BE7BE}"/>
              </a:ext>
            </a:extLst>
          </p:cNvPr>
          <p:cNvSpPr txBox="1"/>
          <p:nvPr userDrawn="1"/>
        </p:nvSpPr>
        <p:spPr>
          <a:xfrm>
            <a:off x="1095467" y="6356939"/>
            <a:ext cx="3080879" cy="242246"/>
          </a:xfrm>
          <a:prstGeom prst="rect">
            <a:avLst/>
          </a:prstGeom>
          <a:noFill/>
        </p:spPr>
        <p:txBody>
          <a:bodyPr wrap="square" rtlCol="0">
            <a:spAutoFit/>
          </a:bodyPr>
          <a:lstStyle/>
          <a:p>
            <a:r>
              <a:rPr lang="ru-RU"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Конфиденциальный документ </a:t>
            </a:r>
            <a:r>
              <a:rPr lang="en-US"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 xmlns:a16="http://schemas.microsoft.com/office/drawing/2014/main" id="{6785A3D6-1271-D247-9E96-1B376F4BE7BE}"/>
              </a:ext>
            </a:extLst>
          </p:cNvPr>
          <p:cNvSpPr txBox="1"/>
          <p:nvPr userDrawn="1"/>
        </p:nvSpPr>
        <p:spPr>
          <a:xfrm>
            <a:off x="1095467" y="6356939"/>
            <a:ext cx="2614887" cy="242246"/>
          </a:xfrm>
          <a:prstGeom prst="rect">
            <a:avLst/>
          </a:prstGeom>
          <a:noFill/>
        </p:spPr>
        <p:txBody>
          <a:bodyPr wrap="square" rtlCol="0">
            <a:spAutoFit/>
          </a:bodyPr>
          <a:lstStyle/>
          <a:p>
            <a:r>
              <a:rPr lang="ru-RU"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Конфиденциальный документ </a:t>
            </a:r>
            <a:r>
              <a:rPr lang="en-US"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a16="http://schemas.microsoft.com/office/drawing/2014/main" xmlns=""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xmlns="" id="{F8FC7CCD-75EB-9C44-BC7D-29679334A8CA}"/>
              </a:ext>
            </a:extLst>
          </p:cNvPr>
          <p:cNvSpPr txBox="1">
            <a:spLocks/>
          </p:cNvSpPr>
          <p:nvPr userDrawn="1"/>
        </p:nvSpPr>
        <p:spPr>
          <a:xfrm>
            <a:off x="7979357" y="2794960"/>
            <a:ext cx="3225168" cy="2029962"/>
          </a:xfrm>
          <a:prstGeom prst="rect">
            <a:avLst/>
          </a:prstGeom>
        </p:spPr>
        <p:txBody>
          <a:bodyPr lIns="0" tIns="0" rIns="0" bIns="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lang="ru-RU" sz="800" b="1" i="0" kern="1200" dirty="0" smtClean="0">
                <a:solidFill>
                  <a:schemeClr val="tx1"/>
                </a:solidFill>
                <a:effectLst/>
                <a:latin typeface="Microsoft YaHei" panose="020B0503020204020204" pitchFamily="34" charset="-122"/>
                <a:ea typeface="Microsoft YaHei" panose="020B0503020204020204" pitchFamily="34" charset="-122"/>
                <a:cs typeface="+mn-cs"/>
              </a:rPr>
              <a:t>Авторские права © </a:t>
            </a:r>
            <a:r>
              <a:rPr lang="ru-RU" sz="800" b="1" i="0" kern="1200" dirty="0" err="1" smtClean="0">
                <a:solidFill>
                  <a:schemeClr val="tx1"/>
                </a:solidFill>
                <a:effectLst/>
                <a:latin typeface="Microsoft YaHei" panose="020B0503020204020204" pitchFamily="34" charset="-122"/>
                <a:ea typeface="Microsoft YaHei" panose="020B0503020204020204" pitchFamily="34" charset="-122"/>
                <a:cs typeface="+mn-cs"/>
              </a:rPr>
              <a:t>Huawei</a:t>
            </a:r>
            <a:r>
              <a:rPr lang="ru-RU" sz="800" b="1" i="0" kern="1200" dirty="0" smtClean="0">
                <a:solidFill>
                  <a:schemeClr val="tx1"/>
                </a:solidFill>
                <a:effectLst/>
                <a:latin typeface="Microsoft YaHei" panose="020B0503020204020204" pitchFamily="34" charset="-122"/>
                <a:ea typeface="Microsoft YaHei" panose="020B0503020204020204" pitchFamily="34" charset="-122"/>
                <a:cs typeface="+mn-cs"/>
              </a:rPr>
              <a:t> </a:t>
            </a:r>
            <a:r>
              <a:rPr lang="ru-RU" sz="800" b="1" i="0" kern="1200" dirty="0" err="1" smtClean="0">
                <a:solidFill>
                  <a:schemeClr val="tx1"/>
                </a:solidFill>
                <a:effectLst/>
                <a:latin typeface="Microsoft YaHei" panose="020B0503020204020204" pitchFamily="34" charset="-122"/>
                <a:ea typeface="Microsoft YaHei" panose="020B0503020204020204" pitchFamily="34" charset="-122"/>
                <a:cs typeface="+mn-cs"/>
              </a:rPr>
              <a:t>Technologies</a:t>
            </a:r>
            <a:r>
              <a:rPr lang="ru-RU" sz="800" b="1" i="0" kern="1200" dirty="0" smtClean="0">
                <a:solidFill>
                  <a:schemeClr val="tx1"/>
                </a:solidFill>
                <a:effectLst/>
                <a:latin typeface="Microsoft YaHei" panose="020B0503020204020204" pitchFamily="34" charset="-122"/>
                <a:ea typeface="Microsoft YaHei" panose="020B0503020204020204" pitchFamily="34" charset="-122"/>
                <a:cs typeface="+mn-cs"/>
              </a:rPr>
              <a:t> </a:t>
            </a:r>
            <a:r>
              <a:rPr lang="ru-RU" sz="800" b="1" i="0" kern="1200" dirty="0" err="1" smtClean="0">
                <a:solidFill>
                  <a:schemeClr val="tx1"/>
                </a:solidFill>
                <a:effectLst/>
                <a:latin typeface="Microsoft YaHei" panose="020B0503020204020204" pitchFamily="34" charset="-122"/>
                <a:ea typeface="Microsoft YaHei" panose="020B0503020204020204" pitchFamily="34" charset="-122"/>
                <a:cs typeface="+mn-cs"/>
              </a:rPr>
              <a:t>Co</a:t>
            </a:r>
            <a:r>
              <a:rPr lang="ru-RU" sz="800" b="1" i="0" kern="1200" dirty="0" smtClean="0">
                <a:solidFill>
                  <a:schemeClr val="tx1"/>
                </a:solidFill>
                <a:effectLst/>
                <a:latin typeface="Microsoft YaHei" panose="020B0503020204020204" pitchFamily="34" charset="-122"/>
                <a:ea typeface="Microsoft YaHei" panose="020B0503020204020204" pitchFamily="34" charset="-122"/>
                <a:cs typeface="+mn-cs"/>
              </a:rPr>
              <a:t>., </a:t>
            </a:r>
            <a:r>
              <a:rPr lang="ru-RU" sz="800" b="1" i="0" kern="1200" dirty="0" err="1" smtClean="0">
                <a:solidFill>
                  <a:schemeClr val="tx1"/>
                </a:solidFill>
                <a:effectLst/>
                <a:latin typeface="Microsoft YaHei" panose="020B0503020204020204" pitchFamily="34" charset="-122"/>
                <a:ea typeface="Microsoft YaHei" panose="020B0503020204020204" pitchFamily="34" charset="-122"/>
                <a:cs typeface="+mn-cs"/>
              </a:rPr>
              <a:t>Ltd</a:t>
            </a:r>
            <a:r>
              <a:rPr lang="ru-RU" sz="800" b="1" i="0" kern="1200" dirty="0" smtClean="0">
                <a:solidFill>
                  <a:schemeClr val="tx1"/>
                </a:solidFill>
                <a:effectLst/>
                <a:latin typeface="Microsoft YaHei" panose="020B0503020204020204" pitchFamily="34" charset="-122"/>
                <a:ea typeface="Microsoft YaHei" panose="020B0503020204020204" pitchFamily="34" charset="-122"/>
                <a:cs typeface="+mn-cs"/>
              </a:rPr>
              <a:t>. 2020. Все права защищены</a:t>
            </a:r>
            <a:r>
              <a:rPr lang="ru-RU" sz="800" b="0" i="0" kern="1200" dirty="0" smtClean="0">
                <a:solidFill>
                  <a:schemeClr val="tx1"/>
                </a:solidFill>
                <a:effectLst/>
                <a:latin typeface="Microsoft YaHei" panose="020B0503020204020204" pitchFamily="34" charset="-122"/>
                <a:ea typeface="Microsoft YaHei" panose="020B0503020204020204" pitchFamily="34" charset="-122"/>
                <a:cs typeface="+mn-cs"/>
              </a:rPr>
              <a:t>.</a:t>
            </a:r>
            <a:br>
              <a:rPr lang="ru-RU" sz="800" b="0" i="0" kern="1200" dirty="0" smtClean="0">
                <a:solidFill>
                  <a:schemeClr val="tx1"/>
                </a:solidFill>
                <a:effectLst/>
                <a:latin typeface="Microsoft YaHei" panose="020B0503020204020204" pitchFamily="34" charset="-122"/>
                <a:ea typeface="Microsoft YaHei" panose="020B0503020204020204" pitchFamily="34" charset="-122"/>
                <a:cs typeface="+mn-cs"/>
              </a:rPr>
            </a:br>
            <a:r>
              <a:rPr lang="ru-RU" sz="800" b="0" i="0" kern="1200" dirty="0" smtClean="0">
                <a:solidFill>
                  <a:schemeClr val="tx1"/>
                </a:solidFill>
                <a:effectLst/>
                <a:latin typeface="Microsoft YaHei" panose="020B0503020204020204" pitchFamily="34" charset="-122"/>
                <a:ea typeface="Microsoft YaHei" panose="020B0503020204020204" pitchFamily="34" charset="-122"/>
                <a:cs typeface="+mn-cs"/>
              </a:rPr>
              <a:t/>
            </a:r>
            <a:br>
              <a:rPr lang="ru-RU" sz="800" b="0" i="0" kern="1200" dirty="0" smtClean="0">
                <a:solidFill>
                  <a:schemeClr val="tx1"/>
                </a:solidFill>
                <a:effectLst/>
                <a:latin typeface="Microsoft YaHei" panose="020B0503020204020204" pitchFamily="34" charset="-122"/>
                <a:ea typeface="Microsoft YaHei" panose="020B0503020204020204" pitchFamily="34" charset="-122"/>
                <a:cs typeface="+mn-cs"/>
              </a:rPr>
            </a:br>
            <a:r>
              <a:rPr lang="ru-RU" sz="800" b="0" i="0" kern="1200" dirty="0" smtClean="0">
                <a:solidFill>
                  <a:schemeClr val="tx1"/>
                </a:solidFill>
                <a:effectLst/>
                <a:latin typeface="Microsoft YaHei" panose="020B0503020204020204" pitchFamily="34" charset="-122"/>
                <a:ea typeface="Microsoft YaHei" panose="020B0503020204020204" pitchFamily="34" charset="-122"/>
                <a:cs typeface="+mn-cs"/>
              </a:rPr>
              <a:t>Информация, представленная в данном документе, может содержать прогностические высказывания, включая, в том числе, заявления о будущих результатах финансово-хозяйственной деятельности, будущих линейках продукции, новых технологиях и прочее. Существует ряд факторов, которые могут привести к тому, что фактические результаты и достижения будут отличаться от результатов, явно или косвенно описанных в указанных прогностических высказываниях. Следовательно, представленная информация носит справочный характер и не является офертой или акцептом. Компания </a:t>
            </a:r>
            <a:r>
              <a:rPr lang="ru-RU" sz="800" b="0" i="0" kern="1200" dirty="0" err="1" smtClean="0">
                <a:solidFill>
                  <a:schemeClr val="tx1"/>
                </a:solidFill>
                <a:effectLst/>
                <a:latin typeface="Microsoft YaHei" panose="020B0503020204020204" pitchFamily="34" charset="-122"/>
                <a:ea typeface="Microsoft YaHei" panose="020B0503020204020204" pitchFamily="34" charset="-122"/>
                <a:cs typeface="+mn-cs"/>
              </a:rPr>
              <a:t>Huawei</a:t>
            </a:r>
            <a:r>
              <a:rPr lang="ru-RU" sz="800" b="0" i="0" kern="1200" dirty="0" smtClean="0">
                <a:solidFill>
                  <a:schemeClr val="tx1"/>
                </a:solidFill>
                <a:effectLst/>
                <a:latin typeface="Microsoft YaHei" panose="020B0503020204020204" pitchFamily="34" charset="-122"/>
                <a:ea typeface="Microsoft YaHei" panose="020B0503020204020204" pitchFamily="34" charset="-122"/>
                <a:cs typeface="+mn-cs"/>
              </a:rPr>
              <a:t> может вносить изменения в представленную информацию в любое время без предварительного уведомления</a:t>
            </a:r>
            <a:r>
              <a:rPr kumimoji="1" lang="en-US" altLang="zh-CN" sz="850" baseline="0" dirty="0" smtClean="0">
                <a:solidFill>
                  <a:srgbClr val="1D1D1B"/>
                </a:solidFill>
                <a:latin typeface="+mn-lt"/>
                <a:cs typeface="Arial" panose="020B0604020202020204" pitchFamily="34" charset="0"/>
              </a:rPr>
              <a:t>. </a:t>
            </a:r>
            <a:endParaRPr kumimoji="1" lang="en-US" altLang="zh-CN" sz="850" baseline="0" dirty="0">
              <a:solidFill>
                <a:srgbClr val="1D1D1B"/>
              </a:solidFill>
              <a:latin typeface="+mn-lt"/>
              <a:cs typeface="Arial" panose="020B0604020202020204" pitchFamily="34" charset="0"/>
            </a:endParaRP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a16="http://schemas.microsoft.com/office/drawing/2014/main" xmlns=""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xmlns=""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1294"/>
              </a:lnSpc>
              <a:spcBef>
                <a:spcPts val="1000"/>
              </a:spcBef>
              <a:spcAft>
                <a:spcPts val="0"/>
              </a:spcAft>
              <a:buClrTx/>
              <a:buSzTx/>
              <a:buFont typeface="Arial" panose="020B0604020202020204" pitchFamily="34" charset="0"/>
              <a:buNone/>
              <a:tabLst/>
              <a:defRPr/>
            </a:pPr>
            <a:r>
              <a:rPr lang="ru-RU" sz="1200" b="0" i="0" kern="1200" dirty="0" smtClean="0">
                <a:solidFill>
                  <a:schemeClr val="tx1"/>
                </a:solidFill>
                <a:effectLst/>
                <a:latin typeface="Arial" panose="020B0604020202020204" pitchFamily="34" charset="0"/>
                <a:ea typeface="Microsoft YaHei" panose="020B0503020204020204" pitchFamily="34" charset="-122"/>
                <a:cs typeface="Arial" panose="020B0604020202020204" pitchFamily="34" charset="0"/>
              </a:rPr>
              <a:t>Донесение цифровых данных до каждого человека, дома и организации для полностью взаимосвязанного интеллектуального мира</a:t>
            </a:r>
            <a:endParaRPr kumimoji="1" lang="zh-CN" altLang="en-US" sz="1200" dirty="0" smtClean="0">
              <a:solidFill>
                <a:srgbClr val="1D1D1B"/>
              </a:solidFill>
              <a:latin typeface="Arial" panose="020B0604020202020204" pitchFamily="34" charset="0"/>
              <a:ea typeface="Microsoft YaHei" charset="-122"/>
              <a:cs typeface="Arial" panose="020B0604020202020204" pitchFamily="34" charset="0"/>
            </a:endParaRPr>
          </a:p>
          <a:p>
            <a:pPr>
              <a:lnSpc>
                <a:spcPts val="1294"/>
              </a:lnSpc>
            </a:pPr>
            <a:r>
              <a:rPr kumimoji="1" lang="en-US" altLang="zh-CN" sz="1200" dirty="0" smtClean="0">
                <a:solidFill>
                  <a:srgbClr val="1D1D1B"/>
                </a:solidFill>
                <a:latin typeface="+mn-lt"/>
                <a:cs typeface="Arial" panose="020B0604020202020204" pitchFamily="34" charset="0"/>
              </a:rPr>
              <a:t>.</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文本占位符 176"/>
          <p:cNvSpPr>
            <a:spLocks noGrp="1"/>
          </p:cNvSpPr>
          <p:nvPr>
            <p:ph type="body" sz="quarter" idx="17"/>
          </p:nvPr>
        </p:nvSpPr>
        <p:spPr/>
        <p:txBody>
          <a:bodyPr/>
          <a:lstStyle/>
          <a:p>
            <a:endParaRPr lang="zh-CN" altLang="en-US" dirty="0">
              <a:latin typeface="Huawei Sans" panose="020C0503030203020204" pitchFamily="34" charset="0"/>
            </a:endParaRPr>
          </a:p>
        </p:txBody>
      </p:sp>
      <p:sp>
        <p:nvSpPr>
          <p:cNvPr id="37" name="文本占位符 176"/>
          <p:cNvSpPr>
            <a:spLocks noGrp="1"/>
          </p:cNvSpPr>
          <p:nvPr>
            <p:ph type="body" sz="quarter" idx="18"/>
          </p:nvPr>
        </p:nvSpPr>
        <p:spPr/>
        <p:txBody>
          <a:bodyPr/>
          <a:lstStyle/>
          <a:p>
            <a:endParaRPr lang="zh-CN" altLang="en-US" dirty="0"/>
          </a:p>
        </p:txBody>
      </p:sp>
      <p:sp>
        <p:nvSpPr>
          <p:cNvPr id="57" name="文本占位符 178"/>
          <p:cNvSpPr>
            <a:spLocks noGrp="1"/>
          </p:cNvSpPr>
          <p:nvPr>
            <p:ph type="body" sz="quarter" idx="19"/>
          </p:nvPr>
        </p:nvSpPr>
        <p:spPr/>
        <p:txBody>
          <a:bodyPr wrap="square">
            <a:noAutofit/>
          </a:bodyPr>
          <a:lstStyle/>
          <a:p>
            <a:endParaRPr lang="en-US" altLang="zh-CN" dirty="0">
              <a:latin typeface="Huawei Sans" panose="020C0503030203020204" pitchFamily="34" charset="0"/>
            </a:endParaRPr>
          </a:p>
        </p:txBody>
      </p:sp>
      <p:sp>
        <p:nvSpPr>
          <p:cNvPr id="58" name="文本占位符 180"/>
          <p:cNvSpPr>
            <a:spLocks noGrp="1"/>
          </p:cNvSpPr>
          <p:nvPr>
            <p:ph type="body" sz="quarter" idx="20"/>
          </p:nvPr>
        </p:nvSpPr>
        <p:spPr/>
        <p:txBody>
          <a:bodyPr wrap="square">
            <a:noAutofit/>
          </a:bodyPr>
          <a:lstStyle/>
          <a:p>
            <a:endParaRPr lang="en-US" altLang="zh-CN" dirty="0">
              <a:latin typeface="Huawei Sans" panose="020C0503030203020204" pitchFamily="34" charset="0"/>
            </a:endParaRPr>
          </a:p>
        </p:txBody>
      </p:sp>
      <p:sp>
        <p:nvSpPr>
          <p:cNvPr id="54" name="文本占位符 169"/>
          <p:cNvSpPr>
            <a:spLocks noGrp="1"/>
          </p:cNvSpPr>
          <p:nvPr>
            <p:ph type="body" sz="quarter" idx="13"/>
          </p:nvPr>
        </p:nvSpPr>
        <p:spPr/>
        <p:txBody>
          <a:bodyPr wrap="square">
            <a:noAutofit/>
          </a:bodyPr>
          <a:lstStyle/>
          <a:p>
            <a:r>
              <a:rPr lang="ru-RU" altLang="zh-CN" dirty="0" err="1"/>
              <a:t>Тан</a:t>
            </a:r>
            <a:r>
              <a:rPr lang="ru-RU" altLang="zh-CN" dirty="0"/>
              <a:t> </a:t>
            </a:r>
            <a:r>
              <a:rPr lang="ru-RU" altLang="zh-CN" dirty="0" err="1"/>
              <a:t>Ц</a:t>
            </a:r>
            <a:r>
              <a:rPr lang="ru-RU" dirty="0" err="1"/>
              <a:t>зяоцзяо</a:t>
            </a:r>
            <a:r>
              <a:rPr lang="ru-RU" dirty="0"/>
              <a:t> (</a:t>
            </a:r>
            <a:r>
              <a:rPr lang="en-US" altLang="zh-CN" dirty="0"/>
              <a:t>Tang </a:t>
            </a:r>
            <a:r>
              <a:rPr lang="en-US" altLang="zh-CN" dirty="0" err="1"/>
              <a:t>Jiaojiao</a:t>
            </a:r>
            <a:r>
              <a:rPr lang="ru-RU" altLang="zh-CN" dirty="0"/>
              <a:t>)</a:t>
            </a:r>
            <a:r>
              <a:rPr lang="en-US" altLang="zh-CN" dirty="0"/>
              <a:t>/</a:t>
            </a:r>
            <a:r>
              <a:rPr lang="en-US" altLang="zh-CN" dirty="0" smtClean="0"/>
              <a:t>wx498299</a:t>
            </a:r>
            <a:endParaRPr lang="en-US" altLang="zh-CN" dirty="0"/>
          </a:p>
        </p:txBody>
      </p:sp>
      <p:sp>
        <p:nvSpPr>
          <p:cNvPr id="55" name="文本占位符 169"/>
          <p:cNvSpPr>
            <a:spLocks noGrp="1"/>
          </p:cNvSpPr>
          <p:nvPr>
            <p:ph type="body" sz="quarter" idx="14"/>
          </p:nvPr>
        </p:nvSpPr>
        <p:spPr>
          <a:xfrm>
            <a:off x="4067579" y="3279876"/>
            <a:ext cx="2376417" cy="504887"/>
          </a:xfrm>
        </p:spPr>
        <p:txBody>
          <a:bodyPr wrap="square">
            <a:noAutofit/>
          </a:bodyPr>
          <a:lstStyle/>
          <a:p>
            <a:r>
              <a:rPr lang="ru-RU" altLang="zh-CN" dirty="0"/>
              <a:t>30.05.</a:t>
            </a:r>
            <a:r>
              <a:rPr lang="en-US" altLang="zh-CN" dirty="0"/>
              <a:t>2020</a:t>
            </a:r>
          </a:p>
        </p:txBody>
      </p:sp>
      <p:sp>
        <p:nvSpPr>
          <p:cNvPr id="56" name="文本占位符 170"/>
          <p:cNvSpPr>
            <a:spLocks noGrp="1"/>
          </p:cNvSpPr>
          <p:nvPr>
            <p:ph type="body" sz="quarter" idx="15"/>
          </p:nvPr>
        </p:nvSpPr>
        <p:spPr>
          <a:xfrm>
            <a:off x="6521537" y="3239574"/>
            <a:ext cx="2646803" cy="504887"/>
          </a:xfrm>
        </p:spPr>
        <p:txBody>
          <a:bodyPr wrap="square">
            <a:noAutofit/>
          </a:bodyPr>
          <a:lstStyle/>
          <a:p>
            <a:endParaRPr lang="en-US" altLang="zh-CN" dirty="0">
              <a:latin typeface="Huawei Sans" panose="020C0503030203020204" pitchFamily="34" charset="0"/>
            </a:endParaRPr>
          </a:p>
        </p:txBody>
      </p:sp>
      <p:sp>
        <p:nvSpPr>
          <p:cNvPr id="30" name="文本占位符 32"/>
          <p:cNvSpPr>
            <a:spLocks noGrp="1"/>
          </p:cNvSpPr>
          <p:nvPr>
            <p:ph type="body" sz="quarter" idx="16"/>
          </p:nvPr>
        </p:nvSpPr>
        <p:spPr/>
        <p:txBody>
          <a:bodyPr/>
          <a:lstStyle/>
          <a:p>
            <a:r>
              <a:rPr lang="ru-RU" altLang="zh-CN" dirty="0" smtClean="0">
                <a:latin typeface="Huawei Sans" panose="020C0503030203020204" pitchFamily="34" charset="0"/>
              </a:rPr>
              <a:t>Новый </a:t>
            </a:r>
            <a:endParaRPr lang="zh-CN" altLang="en-US" dirty="0">
              <a:latin typeface="Huawei Sans" panose="020C0503030203020204" pitchFamily="34" charset="0"/>
            </a:endParaRPr>
          </a:p>
        </p:txBody>
      </p:sp>
      <p:sp>
        <p:nvSpPr>
          <p:cNvPr id="42" name="文本占位符 41"/>
          <p:cNvSpPr>
            <a:spLocks noGrp="1"/>
          </p:cNvSpPr>
          <p:nvPr>
            <p:ph type="body" sz="quarter" idx="21"/>
          </p:nvPr>
        </p:nvSpPr>
        <p:spPr/>
        <p:txBody>
          <a:bodyPr wrap="square">
            <a:noAutofit/>
          </a:bodyPr>
          <a:lstStyle/>
          <a:p>
            <a:r>
              <a:rPr lang="ru-RU" altLang="zh-CN" dirty="0" err="1"/>
              <a:t>Тан</a:t>
            </a:r>
            <a:r>
              <a:rPr lang="ru-RU" altLang="zh-CN" dirty="0"/>
              <a:t> </a:t>
            </a:r>
            <a:r>
              <a:rPr lang="ru-RU" altLang="zh-CN" dirty="0" err="1"/>
              <a:t>Ц</a:t>
            </a:r>
            <a:r>
              <a:rPr lang="ru-RU" dirty="0" err="1"/>
              <a:t>зяоцзяо</a:t>
            </a:r>
            <a:r>
              <a:rPr lang="ru-RU" dirty="0"/>
              <a:t> (</a:t>
            </a:r>
            <a:r>
              <a:rPr lang="en-US" altLang="zh-CN" dirty="0"/>
              <a:t>Tang </a:t>
            </a:r>
            <a:r>
              <a:rPr lang="en-US" altLang="zh-CN" dirty="0" err="1"/>
              <a:t>Jiaojiao</a:t>
            </a:r>
            <a:r>
              <a:rPr lang="ru-RU" altLang="zh-CN" dirty="0"/>
              <a:t>)</a:t>
            </a:r>
            <a:r>
              <a:rPr lang="en-US" altLang="zh-CN" dirty="0"/>
              <a:t>/wx498299</a:t>
            </a:r>
          </a:p>
        </p:txBody>
      </p:sp>
      <p:sp>
        <p:nvSpPr>
          <p:cNvPr id="43" name="文本占位符 42"/>
          <p:cNvSpPr>
            <a:spLocks noGrp="1"/>
          </p:cNvSpPr>
          <p:nvPr>
            <p:ph type="body" sz="quarter" idx="22"/>
          </p:nvPr>
        </p:nvSpPr>
        <p:spPr>
          <a:xfrm>
            <a:off x="4091219" y="3771647"/>
            <a:ext cx="2370423" cy="504887"/>
          </a:xfrm>
        </p:spPr>
        <p:txBody>
          <a:bodyPr wrap="square">
            <a:noAutofit/>
          </a:bodyPr>
          <a:lstStyle/>
          <a:p>
            <a:r>
              <a:rPr lang="ru-RU" altLang="zh-CN" dirty="0"/>
              <a:t>06.07.</a:t>
            </a:r>
            <a:r>
              <a:rPr lang="en-US" altLang="zh-CN" dirty="0"/>
              <a:t>2020</a:t>
            </a:r>
          </a:p>
        </p:txBody>
      </p:sp>
      <p:sp>
        <p:nvSpPr>
          <p:cNvPr id="45" name="文本占位符 44"/>
          <p:cNvSpPr>
            <a:spLocks noGrp="1"/>
          </p:cNvSpPr>
          <p:nvPr>
            <p:ph type="body" sz="quarter" idx="23"/>
          </p:nvPr>
        </p:nvSpPr>
        <p:spPr>
          <a:xfrm>
            <a:off x="6521538" y="3758738"/>
            <a:ext cx="2658706" cy="504887"/>
          </a:xfrm>
        </p:spPr>
        <p:txBody>
          <a:bodyPr wrap="square">
            <a:noAutofit/>
          </a:bodyPr>
          <a:lstStyle/>
          <a:p>
            <a:endParaRPr lang="en-US" altLang="zh-CN" dirty="0"/>
          </a:p>
        </p:txBody>
      </p:sp>
      <p:sp>
        <p:nvSpPr>
          <p:cNvPr id="2" name="文本占位符 1"/>
          <p:cNvSpPr>
            <a:spLocks noGrp="1"/>
          </p:cNvSpPr>
          <p:nvPr>
            <p:ph type="body" sz="quarter" idx="24"/>
          </p:nvPr>
        </p:nvSpPr>
        <p:spPr/>
        <p:txBody>
          <a:bodyPr/>
          <a:lstStyle/>
          <a:p>
            <a:r>
              <a:rPr lang="ru-RU" altLang="zh-CN" dirty="0" smtClean="0"/>
              <a:t>Обновление </a:t>
            </a:r>
            <a:endParaRPr lang="zh-CN" altLang="en-US" dirty="0"/>
          </a:p>
        </p:txBody>
      </p:sp>
      <p:sp>
        <p:nvSpPr>
          <p:cNvPr id="3" name="文本占位符 2"/>
          <p:cNvSpPr>
            <a:spLocks noGrp="1"/>
          </p:cNvSpPr>
          <p:nvPr>
            <p:ph type="body" sz="quarter" idx="25"/>
          </p:nvPr>
        </p:nvSpPr>
        <p:spPr/>
        <p:txBody>
          <a:bodyPr/>
          <a:lstStyle/>
          <a:p>
            <a:r>
              <a:rPr lang="ru-RU" altLang="zh-CN" dirty="0" err="1"/>
              <a:t>Сюй</a:t>
            </a:r>
            <a:r>
              <a:rPr lang="ru-RU" altLang="zh-CN" dirty="0"/>
              <a:t> </a:t>
            </a:r>
            <a:r>
              <a:rPr lang="ru-RU" altLang="zh-CN" dirty="0" err="1"/>
              <a:t>Нинян</a:t>
            </a:r>
            <a:r>
              <a:rPr lang="ru-RU" altLang="zh-CN" dirty="0"/>
              <a:t> (</a:t>
            </a:r>
            <a:r>
              <a:rPr lang="en-US" altLang="zh-CN" dirty="0"/>
              <a:t>Xu </a:t>
            </a:r>
            <a:r>
              <a:rPr lang="en-US" altLang="zh-CN" dirty="0" err="1"/>
              <a:t>Ningyang</a:t>
            </a:r>
            <a:r>
              <a:rPr lang="ru-RU" altLang="zh-CN" dirty="0"/>
              <a:t>)</a:t>
            </a:r>
            <a:r>
              <a:rPr lang="en-US" altLang="zh-CN" dirty="0"/>
              <a:t>/wx450201</a:t>
            </a:r>
          </a:p>
        </p:txBody>
      </p:sp>
      <p:sp>
        <p:nvSpPr>
          <p:cNvPr id="4" name="文本占位符 3"/>
          <p:cNvSpPr>
            <a:spLocks noGrp="1"/>
          </p:cNvSpPr>
          <p:nvPr>
            <p:ph type="body" sz="quarter" idx="26"/>
          </p:nvPr>
        </p:nvSpPr>
        <p:spPr>
          <a:xfrm>
            <a:off x="4068039" y="4227621"/>
            <a:ext cx="2453499" cy="504887"/>
          </a:xfrm>
        </p:spPr>
        <p:txBody>
          <a:bodyPr/>
          <a:lstStyle/>
          <a:p>
            <a:r>
              <a:rPr lang="ru-RU" altLang="zh-CN" dirty="0"/>
              <a:t>23.07.</a:t>
            </a:r>
            <a:r>
              <a:rPr lang="en-US" altLang="zh-CN" dirty="0"/>
              <a:t>2020</a:t>
            </a:r>
          </a:p>
        </p:txBody>
      </p:sp>
      <p:sp>
        <p:nvSpPr>
          <p:cNvPr id="5" name="文本占位符 4"/>
          <p:cNvSpPr>
            <a:spLocks noGrp="1"/>
          </p:cNvSpPr>
          <p:nvPr>
            <p:ph type="body" sz="quarter" idx="27"/>
          </p:nvPr>
        </p:nvSpPr>
        <p:spPr>
          <a:xfrm>
            <a:off x="6509800" y="4227621"/>
            <a:ext cx="2646803" cy="504887"/>
          </a:xfrm>
        </p:spPr>
        <p:txBody>
          <a:bodyPr/>
          <a:lstStyle/>
          <a:p>
            <a:endParaRPr lang="en-US" altLang="zh-CN" dirty="0"/>
          </a:p>
        </p:txBody>
      </p:sp>
      <p:sp>
        <p:nvSpPr>
          <p:cNvPr id="6" name="文本占位符 5"/>
          <p:cNvSpPr>
            <a:spLocks noGrp="1"/>
          </p:cNvSpPr>
          <p:nvPr>
            <p:ph type="body" sz="quarter" idx="28"/>
          </p:nvPr>
        </p:nvSpPr>
        <p:spPr/>
        <p:txBody>
          <a:bodyPr/>
          <a:lstStyle/>
          <a:p>
            <a:r>
              <a:rPr lang="ru-RU" altLang="zh-CN" dirty="0"/>
              <a:t>Обновление</a:t>
            </a:r>
            <a:endParaRPr lang="zh-CN" altLang="en-US" dirty="0"/>
          </a:p>
        </p:txBody>
      </p:sp>
      <p:sp>
        <p:nvSpPr>
          <p:cNvPr id="7" name="文本占位符 6"/>
          <p:cNvSpPr>
            <a:spLocks noGrp="1"/>
          </p:cNvSpPr>
          <p:nvPr>
            <p:ph type="body" sz="quarter" idx="29"/>
          </p:nvPr>
        </p:nvSpPr>
        <p:spPr/>
        <p:txBody>
          <a:bodyPr/>
          <a:lstStyle/>
          <a:p>
            <a:r>
              <a:rPr lang="ru-RU" altLang="zh-CN" dirty="0"/>
              <a:t>Ван </a:t>
            </a:r>
            <a:r>
              <a:rPr lang="ru-RU" altLang="zh-CN" dirty="0" err="1"/>
              <a:t>Син</a:t>
            </a:r>
            <a:r>
              <a:rPr lang="ru-RU" altLang="zh-CN" dirty="0"/>
              <a:t> (</a:t>
            </a:r>
            <a:r>
              <a:rPr lang="en-US" altLang="zh-CN" dirty="0"/>
              <a:t>Wang Xing</a:t>
            </a:r>
            <a:r>
              <a:rPr lang="ru-RU" altLang="zh-CN" dirty="0"/>
              <a:t>)</a:t>
            </a:r>
            <a:r>
              <a:rPr lang="en-US" altLang="zh-CN" dirty="0"/>
              <a:t>/wx921123</a:t>
            </a:r>
            <a:endParaRPr lang="zh-CN" altLang="en-US" dirty="0"/>
          </a:p>
        </p:txBody>
      </p:sp>
      <p:sp>
        <p:nvSpPr>
          <p:cNvPr id="8" name="文本占位符 7"/>
          <p:cNvSpPr>
            <a:spLocks noGrp="1"/>
          </p:cNvSpPr>
          <p:nvPr>
            <p:ph type="body" sz="quarter" idx="30"/>
          </p:nvPr>
        </p:nvSpPr>
        <p:spPr>
          <a:xfrm>
            <a:off x="4091679" y="4731677"/>
            <a:ext cx="2429859" cy="504887"/>
          </a:xfrm>
        </p:spPr>
        <p:txBody>
          <a:bodyPr/>
          <a:lstStyle/>
          <a:p>
            <a:r>
              <a:rPr lang="en-US" altLang="zh-CN" dirty="0" smtClean="0"/>
              <a:t>19.08.2020</a:t>
            </a:r>
            <a:endParaRPr lang="zh-CN" altLang="en-US" dirty="0"/>
          </a:p>
        </p:txBody>
      </p:sp>
      <p:sp>
        <p:nvSpPr>
          <p:cNvPr id="9" name="文本占位符 8"/>
          <p:cNvSpPr>
            <a:spLocks noGrp="1"/>
          </p:cNvSpPr>
          <p:nvPr>
            <p:ph type="body" sz="quarter" idx="31"/>
          </p:nvPr>
        </p:nvSpPr>
        <p:spPr>
          <a:xfrm>
            <a:off x="6521538" y="4731677"/>
            <a:ext cx="2658706" cy="504887"/>
          </a:xfrm>
        </p:spPr>
        <p:txBody>
          <a:bodyPr/>
          <a:lstStyle/>
          <a:p>
            <a:endParaRPr lang="zh-CN" altLang="en-US" dirty="0"/>
          </a:p>
        </p:txBody>
      </p:sp>
      <p:sp>
        <p:nvSpPr>
          <p:cNvPr id="10" name="文本占位符 9"/>
          <p:cNvSpPr>
            <a:spLocks noGrp="1"/>
          </p:cNvSpPr>
          <p:nvPr>
            <p:ph type="body" sz="quarter" idx="32"/>
          </p:nvPr>
        </p:nvSpPr>
        <p:spPr/>
        <p:txBody>
          <a:bodyPr/>
          <a:lstStyle/>
          <a:p>
            <a:r>
              <a:rPr lang="ru-RU" altLang="zh-CN" dirty="0"/>
              <a:t>Обновление</a:t>
            </a:r>
            <a:endParaRPr lang="zh-CN" altLang="en-US" dirty="0"/>
          </a:p>
        </p:txBody>
      </p:sp>
      <p:sp>
        <p:nvSpPr>
          <p:cNvPr id="11" name="文本占位符 10"/>
          <p:cNvSpPr>
            <a:spLocks noGrp="1"/>
          </p:cNvSpPr>
          <p:nvPr>
            <p:ph type="body" sz="quarter" idx="33"/>
          </p:nvPr>
        </p:nvSpPr>
        <p:spPr/>
        <p:txBody>
          <a:bodyPr/>
          <a:lstStyle/>
          <a:p>
            <a:endParaRPr lang="zh-CN" altLang="en-US"/>
          </a:p>
        </p:txBody>
      </p:sp>
      <p:sp>
        <p:nvSpPr>
          <p:cNvPr id="12" name="文本占位符 11"/>
          <p:cNvSpPr>
            <a:spLocks noGrp="1"/>
          </p:cNvSpPr>
          <p:nvPr>
            <p:ph type="body" sz="quarter" idx="34"/>
          </p:nvPr>
        </p:nvSpPr>
        <p:spPr>
          <a:xfrm>
            <a:off x="4068039" y="5199729"/>
            <a:ext cx="2453499" cy="504887"/>
          </a:xfrm>
        </p:spPr>
        <p:txBody>
          <a:bodyPr/>
          <a:lstStyle/>
          <a:p>
            <a:endParaRPr lang="zh-CN" altLang="en-US" dirty="0"/>
          </a:p>
        </p:txBody>
      </p:sp>
      <p:sp>
        <p:nvSpPr>
          <p:cNvPr id="13" name="文本占位符 12"/>
          <p:cNvSpPr>
            <a:spLocks noGrp="1"/>
          </p:cNvSpPr>
          <p:nvPr>
            <p:ph type="body" sz="quarter" idx="35"/>
          </p:nvPr>
        </p:nvSpPr>
        <p:spPr>
          <a:xfrm>
            <a:off x="6545178" y="5199729"/>
            <a:ext cx="2611425" cy="504887"/>
          </a:xfrm>
        </p:spPr>
        <p:txBody>
          <a:bodyPr/>
          <a:lstStyle/>
          <a:p>
            <a:endParaRPr lang="zh-CN" altLang="en-US" dirty="0"/>
          </a:p>
        </p:txBody>
      </p:sp>
      <p:sp>
        <p:nvSpPr>
          <p:cNvPr id="14" name="文本占位符 13"/>
          <p:cNvSpPr>
            <a:spLocks noGrp="1"/>
          </p:cNvSpPr>
          <p:nvPr>
            <p:ph type="body" sz="quarter" idx="36"/>
          </p:nvPr>
        </p:nvSpPr>
        <p:spPr>
          <a:xfrm>
            <a:off x="9203884" y="5199729"/>
            <a:ext cx="1968941" cy="504887"/>
          </a:xfrm>
        </p:spPr>
        <p:txBody>
          <a:bodyPr/>
          <a:lstStyle/>
          <a:p>
            <a:endParaRPr lang="zh-CN" altLang="en-US" dirty="0"/>
          </a:p>
        </p:txBody>
      </p:sp>
      <p:sp>
        <p:nvSpPr>
          <p:cNvPr id="15" name="文本占位符 14"/>
          <p:cNvSpPr>
            <a:spLocks noGrp="1"/>
          </p:cNvSpPr>
          <p:nvPr>
            <p:ph type="body" sz="quarter" idx="37"/>
          </p:nvPr>
        </p:nvSpPr>
        <p:spPr/>
        <p:txBody>
          <a:bodyPr/>
          <a:lstStyle/>
          <a:p>
            <a:endParaRPr lang="zh-CN" altLang="en-US"/>
          </a:p>
        </p:txBody>
      </p:sp>
      <p:sp>
        <p:nvSpPr>
          <p:cNvPr id="16" name="文本占位符 15"/>
          <p:cNvSpPr>
            <a:spLocks noGrp="1"/>
          </p:cNvSpPr>
          <p:nvPr>
            <p:ph type="body" sz="quarter" idx="38"/>
          </p:nvPr>
        </p:nvSpPr>
        <p:spPr>
          <a:xfrm>
            <a:off x="4091679" y="5703785"/>
            <a:ext cx="2441651" cy="504887"/>
          </a:xfrm>
        </p:spPr>
        <p:txBody>
          <a:bodyPr/>
          <a:lstStyle/>
          <a:p>
            <a:endParaRPr lang="zh-CN" altLang="en-US" dirty="0"/>
          </a:p>
        </p:txBody>
      </p:sp>
      <p:sp>
        <p:nvSpPr>
          <p:cNvPr id="17" name="文本占位符 16"/>
          <p:cNvSpPr>
            <a:spLocks noGrp="1"/>
          </p:cNvSpPr>
          <p:nvPr>
            <p:ph type="body" sz="quarter" idx="39"/>
          </p:nvPr>
        </p:nvSpPr>
        <p:spPr>
          <a:xfrm>
            <a:off x="6521538" y="5703785"/>
            <a:ext cx="2658706" cy="504887"/>
          </a:xfrm>
        </p:spPr>
        <p:txBody>
          <a:bodyPr/>
          <a:lstStyle/>
          <a:p>
            <a:endParaRPr lang="zh-CN" altLang="en-US" dirty="0"/>
          </a:p>
        </p:txBody>
      </p:sp>
      <p:sp>
        <p:nvSpPr>
          <p:cNvPr id="18" name="文本占位符 17"/>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171902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Основные уровни RAID и критерии классификации</a:t>
            </a:r>
          </a:p>
        </p:txBody>
      </p:sp>
      <p:sp>
        <p:nvSpPr>
          <p:cNvPr id="3" name="文本占位符 2"/>
          <p:cNvSpPr>
            <a:spLocks noGrp="1"/>
          </p:cNvSpPr>
          <p:nvPr>
            <p:ph type="body" sz="quarter" idx="10"/>
          </p:nvPr>
        </p:nvSpPr>
        <p:spPr/>
        <p:txBody>
          <a:bodyPr/>
          <a:lstStyle/>
          <a:p>
            <a:r>
              <a:rPr lang="ru-RU"/>
              <a:t>Уровни RAID используют различные комбинации форм организации данных и методов защиты данных.</a:t>
            </a:r>
          </a:p>
          <a:p>
            <a:endParaRPr lang="en-US" altLang="zh-CN" dirty="0" smtClean="0"/>
          </a:p>
          <a:p>
            <a:endParaRPr lang="en-US" altLang="zh-CN" dirty="0"/>
          </a:p>
        </p:txBody>
      </p:sp>
      <p:grpSp>
        <p:nvGrpSpPr>
          <p:cNvPr id="4" name="组合 3"/>
          <p:cNvGrpSpPr/>
          <p:nvPr/>
        </p:nvGrpSpPr>
        <p:grpSpPr>
          <a:xfrm>
            <a:off x="3377280" y="2612741"/>
            <a:ext cx="4894269" cy="3009457"/>
            <a:chOff x="1906551" y="2917818"/>
            <a:chExt cx="4894269" cy="3009457"/>
          </a:xfrm>
        </p:grpSpPr>
        <p:pic>
          <p:nvPicPr>
            <p:cNvPr id="5" name="Picture 3" descr="circuler_1"/>
            <p:cNvPicPr>
              <a:picLocks noChangeAspect="1" noChangeArrowheads="1"/>
            </p:cNvPicPr>
            <p:nvPr/>
          </p:nvPicPr>
          <p:blipFill>
            <a:blip r:embed="rId3" cstate="print"/>
            <a:srcRect/>
            <a:stretch>
              <a:fillRect/>
            </a:stretch>
          </p:blipFill>
          <p:spPr bwMode="auto">
            <a:xfrm>
              <a:off x="3419393" y="3203660"/>
              <a:ext cx="1816159" cy="1799933"/>
            </a:xfrm>
            <a:prstGeom prst="rect">
              <a:avLst/>
            </a:prstGeom>
            <a:noFill/>
            <a:ln w="9525">
              <a:noFill/>
              <a:miter lim="800000"/>
              <a:headEnd/>
              <a:tailEnd/>
            </a:ln>
          </p:spPr>
        </p:pic>
        <p:grpSp>
          <p:nvGrpSpPr>
            <p:cNvPr id="6" name="Group 6"/>
            <p:cNvGrpSpPr>
              <a:grpSpLocks/>
            </p:cNvGrpSpPr>
            <p:nvPr/>
          </p:nvGrpSpPr>
          <p:grpSpPr bwMode="auto">
            <a:xfrm rot="17866498" flipH="1" flipV="1">
              <a:off x="3943264" y="4420700"/>
              <a:ext cx="1578267" cy="366429"/>
              <a:chOff x="2528" y="1060"/>
              <a:chExt cx="894" cy="236"/>
            </a:xfrm>
          </p:grpSpPr>
          <p:grpSp>
            <p:nvGrpSpPr>
              <p:cNvPr id="36" name="Group 7"/>
              <p:cNvGrpSpPr>
                <a:grpSpLocks/>
              </p:cNvGrpSpPr>
              <p:nvPr/>
            </p:nvGrpSpPr>
            <p:grpSpPr bwMode="auto">
              <a:xfrm>
                <a:off x="2528" y="1060"/>
                <a:ext cx="742" cy="186"/>
                <a:chOff x="1565" y="2568"/>
                <a:chExt cx="1118" cy="279"/>
              </a:xfrm>
            </p:grpSpPr>
            <p:sp>
              <p:nvSpPr>
                <p:cNvPr id="42" name="AutoShape 8"/>
                <p:cNvSpPr>
                  <a:spLocks noChangeArrowheads="1"/>
                </p:cNvSpPr>
                <p:nvPr/>
              </p:nvSpPr>
              <p:spPr bwMode="white">
                <a:xfrm rot="5263130">
                  <a:off x="1859" y="2274"/>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43" name="AutoShape 9"/>
                <p:cNvSpPr>
                  <a:spLocks noChangeArrowheads="1"/>
                </p:cNvSpPr>
                <p:nvPr/>
              </p:nvSpPr>
              <p:spPr bwMode="white">
                <a:xfrm rot="6078281">
                  <a:off x="1995" y="2274"/>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44" name="AutoShape 10"/>
                <p:cNvSpPr>
                  <a:spLocks noChangeArrowheads="1"/>
                </p:cNvSpPr>
                <p:nvPr/>
              </p:nvSpPr>
              <p:spPr bwMode="white">
                <a:xfrm rot="6373927">
                  <a:off x="2071" y="2296"/>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45" name="AutoShape 11"/>
                <p:cNvSpPr>
                  <a:spLocks noChangeArrowheads="1"/>
                </p:cNvSpPr>
                <p:nvPr/>
              </p:nvSpPr>
              <p:spPr bwMode="white">
                <a:xfrm rot="6906312">
                  <a:off x="2161" y="2326"/>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grpSp>
          <p:grpSp>
            <p:nvGrpSpPr>
              <p:cNvPr id="37" name="Group 12"/>
              <p:cNvGrpSpPr>
                <a:grpSpLocks/>
              </p:cNvGrpSpPr>
              <p:nvPr/>
            </p:nvGrpSpPr>
            <p:grpSpPr bwMode="auto">
              <a:xfrm rot="1353540">
                <a:off x="2680" y="1110"/>
                <a:ext cx="742" cy="186"/>
                <a:chOff x="1565" y="2568"/>
                <a:chExt cx="1118" cy="279"/>
              </a:xfrm>
            </p:grpSpPr>
            <p:sp>
              <p:nvSpPr>
                <p:cNvPr id="38" name="AutoShape 13"/>
                <p:cNvSpPr>
                  <a:spLocks noChangeArrowheads="1"/>
                </p:cNvSpPr>
                <p:nvPr/>
              </p:nvSpPr>
              <p:spPr bwMode="white">
                <a:xfrm rot="5263130">
                  <a:off x="1859" y="2274"/>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39" name="AutoShape 14"/>
                <p:cNvSpPr>
                  <a:spLocks noChangeArrowheads="1"/>
                </p:cNvSpPr>
                <p:nvPr/>
              </p:nvSpPr>
              <p:spPr bwMode="white">
                <a:xfrm rot="6078281">
                  <a:off x="1995" y="2274"/>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40" name="AutoShape 15"/>
                <p:cNvSpPr>
                  <a:spLocks noChangeArrowheads="1"/>
                </p:cNvSpPr>
                <p:nvPr/>
              </p:nvSpPr>
              <p:spPr bwMode="white">
                <a:xfrm rot="6373927">
                  <a:off x="2071" y="2296"/>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41" name="AutoShape 16"/>
                <p:cNvSpPr>
                  <a:spLocks noChangeArrowheads="1"/>
                </p:cNvSpPr>
                <p:nvPr/>
              </p:nvSpPr>
              <p:spPr bwMode="white">
                <a:xfrm rot="6906312">
                  <a:off x="2161" y="2326"/>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grpSp>
        </p:grpSp>
        <p:sp>
          <p:nvSpPr>
            <p:cNvPr id="7" name="Line 19"/>
            <p:cNvSpPr>
              <a:spLocks noChangeShapeType="1"/>
            </p:cNvSpPr>
            <p:nvPr/>
          </p:nvSpPr>
          <p:spPr bwMode="auto">
            <a:xfrm>
              <a:off x="3172246" y="3529446"/>
              <a:ext cx="269615" cy="84879"/>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8" name="Line 20"/>
            <p:cNvSpPr>
              <a:spLocks noChangeShapeType="1"/>
            </p:cNvSpPr>
            <p:nvPr/>
          </p:nvSpPr>
          <p:spPr bwMode="auto">
            <a:xfrm flipV="1">
              <a:off x="3228415" y="4860048"/>
              <a:ext cx="194722"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9" name="Line 21"/>
            <p:cNvSpPr>
              <a:spLocks noChangeShapeType="1"/>
            </p:cNvSpPr>
            <p:nvPr/>
          </p:nvSpPr>
          <p:spPr bwMode="auto">
            <a:xfrm rot="18903867" flipV="1">
              <a:off x="3800100" y="5138400"/>
              <a:ext cx="194722"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0" name="Line 22"/>
            <p:cNvSpPr>
              <a:spLocks noChangeShapeType="1"/>
            </p:cNvSpPr>
            <p:nvPr/>
          </p:nvSpPr>
          <p:spPr bwMode="auto">
            <a:xfrm rot="2103433" flipV="1">
              <a:off x="3074885" y="4232193"/>
              <a:ext cx="195970"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1" name="Line 24"/>
            <p:cNvSpPr>
              <a:spLocks noChangeShapeType="1"/>
            </p:cNvSpPr>
            <p:nvPr/>
          </p:nvSpPr>
          <p:spPr bwMode="auto">
            <a:xfrm rot="4384254" flipH="1">
              <a:off x="5264262" y="4545496"/>
              <a:ext cx="194722"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2" name="Line 25"/>
            <p:cNvSpPr>
              <a:spLocks noChangeShapeType="1"/>
            </p:cNvSpPr>
            <p:nvPr/>
          </p:nvSpPr>
          <p:spPr bwMode="auto">
            <a:xfrm rot="120645" flipH="1">
              <a:off x="5169397" y="3353446"/>
              <a:ext cx="194722"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3" name="AutoShape 26"/>
            <p:cNvSpPr>
              <a:spLocks noChangeArrowheads="1"/>
            </p:cNvSpPr>
            <p:nvPr/>
          </p:nvSpPr>
          <p:spPr bwMode="gray">
            <a:xfrm>
              <a:off x="2030124" y="3167462"/>
              <a:ext cx="1088448" cy="532989"/>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4" name="AutoShape 27"/>
            <p:cNvSpPr>
              <a:spLocks noChangeArrowheads="1"/>
            </p:cNvSpPr>
            <p:nvPr/>
          </p:nvSpPr>
          <p:spPr bwMode="gray">
            <a:xfrm>
              <a:off x="2056337" y="3198667"/>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15" name="Rectangle 30"/>
            <p:cNvSpPr>
              <a:spLocks noChangeArrowheads="1"/>
            </p:cNvSpPr>
            <p:nvPr/>
          </p:nvSpPr>
          <p:spPr bwMode="auto">
            <a:xfrm>
              <a:off x="2133003" y="3293532"/>
              <a:ext cx="769669" cy="320793"/>
            </a:xfrm>
            <a:prstGeom prst="rect">
              <a:avLst/>
            </a:prstGeom>
            <a:noFill/>
            <a:ln w="9525" algn="ctr">
              <a:noFill/>
              <a:miter lim="800000"/>
              <a:headEnd/>
              <a:tailEnd/>
            </a:ln>
            <a:effectLst/>
          </p:spPr>
          <p:txBody>
            <a:bodyPr wrap="square">
              <a:noAutofit/>
            </a:bodyPr>
            <a:lstStyle/>
            <a:p>
              <a:pPr algn="ctr" eaLnBrk="0" fontAlgn="ctr" hangingPunct="0"/>
              <a:r>
                <a:rPr lang="ru-RU" sz="1200" dirty="0">
                  <a:solidFill>
                    <a:srgbClr val="1C1C1C"/>
                  </a:solidFill>
                  <a:latin typeface="Huawei Sans" panose="020C0503030203020204" pitchFamily="34" charset="0"/>
                  <a:cs typeface="Huawei Sans" panose="020C0503030203020204" pitchFamily="34" charset="0"/>
                </a:rPr>
                <a:t>RAID 0</a:t>
              </a:r>
            </a:p>
          </p:txBody>
        </p:sp>
        <p:sp>
          <p:nvSpPr>
            <p:cNvPr id="16" name="AutoShape 32"/>
            <p:cNvSpPr>
              <a:spLocks noChangeArrowheads="1"/>
            </p:cNvSpPr>
            <p:nvPr/>
          </p:nvSpPr>
          <p:spPr bwMode="gray">
            <a:xfrm>
              <a:off x="1906551" y="4044960"/>
              <a:ext cx="1088448" cy="532990"/>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7" name="AutoShape 33"/>
            <p:cNvSpPr>
              <a:spLocks noChangeArrowheads="1"/>
            </p:cNvSpPr>
            <p:nvPr/>
          </p:nvSpPr>
          <p:spPr bwMode="gray">
            <a:xfrm>
              <a:off x="1932763" y="4076166"/>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18" name="Rectangle 34"/>
            <p:cNvSpPr>
              <a:spLocks noChangeArrowheads="1"/>
            </p:cNvSpPr>
            <p:nvPr/>
          </p:nvSpPr>
          <p:spPr bwMode="auto">
            <a:xfrm>
              <a:off x="2056337" y="4171030"/>
              <a:ext cx="722762" cy="334409"/>
            </a:xfrm>
            <a:prstGeom prst="rect">
              <a:avLst/>
            </a:prstGeom>
            <a:noFill/>
            <a:ln w="9525" algn="ctr">
              <a:noFill/>
              <a:miter lim="800000"/>
              <a:headEnd/>
              <a:tailEnd/>
            </a:ln>
            <a:effectLst/>
          </p:spPr>
          <p:txBody>
            <a:bodyPr wrap="square">
              <a:noAutofit/>
            </a:bodyPr>
            <a:lstStyle/>
            <a:p>
              <a:pPr algn="ctr" eaLnBrk="0" fontAlgn="ctr" hangingPunct="0"/>
              <a:r>
                <a:rPr lang="ru-RU" sz="1200" dirty="0">
                  <a:solidFill>
                    <a:srgbClr val="1C1C1C"/>
                  </a:solidFill>
                  <a:latin typeface="Huawei Sans" panose="020C0503030203020204" pitchFamily="34" charset="0"/>
                  <a:cs typeface="Huawei Sans" panose="020C0503030203020204" pitchFamily="34" charset="0"/>
                </a:rPr>
                <a:t>RAID 1</a:t>
              </a:r>
            </a:p>
          </p:txBody>
        </p:sp>
        <p:sp>
          <p:nvSpPr>
            <p:cNvPr id="19" name="AutoShape 35"/>
            <p:cNvSpPr>
              <a:spLocks noChangeArrowheads="1"/>
            </p:cNvSpPr>
            <p:nvPr/>
          </p:nvSpPr>
          <p:spPr bwMode="gray">
            <a:xfrm>
              <a:off x="2139968" y="4898742"/>
              <a:ext cx="1088448" cy="532990"/>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20" name="AutoShape 36"/>
            <p:cNvSpPr>
              <a:spLocks noChangeArrowheads="1"/>
            </p:cNvSpPr>
            <p:nvPr/>
          </p:nvSpPr>
          <p:spPr bwMode="gray">
            <a:xfrm>
              <a:off x="2166181" y="4929948"/>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21" name="Rectangle 37"/>
            <p:cNvSpPr>
              <a:spLocks noChangeArrowheads="1"/>
            </p:cNvSpPr>
            <p:nvPr/>
          </p:nvSpPr>
          <p:spPr bwMode="auto">
            <a:xfrm>
              <a:off x="2293498" y="5024813"/>
              <a:ext cx="719017" cy="276999"/>
            </a:xfrm>
            <a:prstGeom prst="rect">
              <a:avLst/>
            </a:prstGeom>
            <a:noFill/>
            <a:ln w="9525" algn="ctr">
              <a:noFill/>
              <a:miter lim="800000"/>
              <a:headEnd/>
              <a:tailEnd/>
            </a:ln>
            <a:effectLst/>
          </p:spPr>
          <p:txBody>
            <a:bodyPr wrap="square">
              <a:noAutofit/>
            </a:bodyPr>
            <a:lstStyle/>
            <a:p>
              <a:pPr algn="ctr" eaLnBrk="0" fontAlgn="ctr" hangingPunct="0"/>
              <a:r>
                <a:rPr lang="ru-RU" sz="1200" dirty="0">
                  <a:solidFill>
                    <a:srgbClr val="1C1C1C"/>
                  </a:solidFill>
                  <a:latin typeface="Huawei Sans" panose="020C0503030203020204" pitchFamily="34" charset="0"/>
                  <a:cs typeface="Huawei Sans" panose="020C0503030203020204" pitchFamily="34" charset="0"/>
                </a:rPr>
                <a:t>RAID 3</a:t>
              </a:r>
            </a:p>
          </p:txBody>
        </p:sp>
        <p:sp>
          <p:nvSpPr>
            <p:cNvPr id="22" name="AutoShape 38"/>
            <p:cNvSpPr>
              <a:spLocks noChangeArrowheads="1"/>
            </p:cNvSpPr>
            <p:nvPr/>
          </p:nvSpPr>
          <p:spPr bwMode="gray">
            <a:xfrm>
              <a:off x="3295819" y="5394286"/>
              <a:ext cx="1088448" cy="532989"/>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23" name="AutoShape 39"/>
            <p:cNvSpPr>
              <a:spLocks noChangeArrowheads="1"/>
            </p:cNvSpPr>
            <p:nvPr/>
          </p:nvSpPr>
          <p:spPr bwMode="gray">
            <a:xfrm>
              <a:off x="3322032" y="5425491"/>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24" name="Rectangle 40"/>
            <p:cNvSpPr>
              <a:spLocks noChangeArrowheads="1"/>
            </p:cNvSpPr>
            <p:nvPr/>
          </p:nvSpPr>
          <p:spPr bwMode="auto">
            <a:xfrm>
              <a:off x="3449677" y="5520355"/>
              <a:ext cx="718689" cy="276999"/>
            </a:xfrm>
            <a:prstGeom prst="rect">
              <a:avLst/>
            </a:prstGeom>
            <a:noFill/>
            <a:ln w="9525" algn="ctr">
              <a:noFill/>
              <a:miter lim="800000"/>
              <a:headEnd/>
              <a:tailEnd/>
            </a:ln>
            <a:effectLst/>
          </p:spPr>
          <p:txBody>
            <a:bodyPr wrap="square">
              <a:noAutofit/>
            </a:bodyPr>
            <a:lstStyle/>
            <a:p>
              <a:pPr algn="ctr" eaLnBrk="0" fontAlgn="ctr" hangingPunct="0"/>
              <a:r>
                <a:rPr lang="ru-RU" sz="1200" dirty="0">
                  <a:solidFill>
                    <a:srgbClr val="1C1C1C"/>
                  </a:solidFill>
                  <a:latin typeface="Huawei Sans" panose="020C0503030203020204" pitchFamily="34" charset="0"/>
                  <a:cs typeface="Huawei Sans" panose="020C0503030203020204" pitchFamily="34" charset="0"/>
                </a:rPr>
                <a:t>RAID 5</a:t>
              </a:r>
            </a:p>
          </p:txBody>
        </p:sp>
        <p:sp>
          <p:nvSpPr>
            <p:cNvPr id="25" name="AutoShape 41"/>
            <p:cNvSpPr>
              <a:spLocks noChangeArrowheads="1"/>
            </p:cNvSpPr>
            <p:nvPr/>
          </p:nvSpPr>
          <p:spPr bwMode="gray">
            <a:xfrm flipH="1">
              <a:off x="5380346" y="2917818"/>
              <a:ext cx="1087200" cy="532989"/>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26" name="AutoShape 42"/>
            <p:cNvSpPr>
              <a:spLocks noChangeArrowheads="1"/>
            </p:cNvSpPr>
            <p:nvPr/>
          </p:nvSpPr>
          <p:spPr bwMode="gray">
            <a:xfrm flipH="1">
              <a:off x="5409055" y="2947775"/>
              <a:ext cx="1022292" cy="461841"/>
            </a:xfrm>
            <a:prstGeom prst="roundRect">
              <a:avLst>
                <a:gd name="adj" fmla="val 50000"/>
              </a:avLst>
            </a:prstGeom>
            <a:gradFill rotWithShape="1">
              <a:gsLst>
                <a:gs pos="0">
                  <a:schemeClr val="folHlink">
                    <a:alpha val="70000"/>
                  </a:schemeClr>
                </a:gs>
                <a:gs pos="100000">
                  <a:schemeClr val="folHlink">
                    <a:gamma/>
                    <a:shade val="84706"/>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27" name="Rectangle 43"/>
            <p:cNvSpPr>
              <a:spLocks noChangeArrowheads="1"/>
            </p:cNvSpPr>
            <p:nvPr/>
          </p:nvSpPr>
          <p:spPr bwMode="auto">
            <a:xfrm>
              <a:off x="5603738" y="3061363"/>
              <a:ext cx="737254" cy="301540"/>
            </a:xfrm>
            <a:prstGeom prst="rect">
              <a:avLst/>
            </a:prstGeom>
            <a:noFill/>
            <a:ln w="9525" algn="ctr">
              <a:noFill/>
              <a:miter lim="800000"/>
              <a:headEnd/>
              <a:tailEnd/>
            </a:ln>
            <a:effectLst/>
          </p:spPr>
          <p:txBody>
            <a:bodyPr wrap="square">
              <a:noAutofit/>
            </a:bodyPr>
            <a:lstStyle/>
            <a:p>
              <a:pPr algn="ctr" eaLnBrk="0" fontAlgn="ctr" hangingPunct="0"/>
              <a:r>
                <a:rPr lang="ru-RU" sz="1200" dirty="0">
                  <a:solidFill>
                    <a:srgbClr val="1C1C1C"/>
                  </a:solidFill>
                  <a:latin typeface="Huawei Sans" panose="020C0503030203020204" pitchFamily="34" charset="0"/>
                  <a:cs typeface="Huawei Sans" panose="020C0503030203020204" pitchFamily="34" charset="0"/>
                </a:rPr>
                <a:t>RAID 6</a:t>
              </a:r>
            </a:p>
          </p:txBody>
        </p:sp>
        <p:sp>
          <p:nvSpPr>
            <p:cNvPr id="28" name="AutoShape 44"/>
            <p:cNvSpPr>
              <a:spLocks noChangeArrowheads="1"/>
            </p:cNvSpPr>
            <p:nvPr/>
          </p:nvSpPr>
          <p:spPr bwMode="gray">
            <a:xfrm flipH="1">
              <a:off x="5713621" y="3756622"/>
              <a:ext cx="1087199" cy="532989"/>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29" name="AutoShape 45"/>
            <p:cNvSpPr>
              <a:spLocks noChangeArrowheads="1"/>
            </p:cNvSpPr>
            <p:nvPr/>
          </p:nvSpPr>
          <p:spPr bwMode="gray">
            <a:xfrm flipH="1">
              <a:off x="5742330" y="3786579"/>
              <a:ext cx="1022292" cy="461841"/>
            </a:xfrm>
            <a:prstGeom prst="roundRect">
              <a:avLst>
                <a:gd name="adj" fmla="val 50000"/>
              </a:avLst>
            </a:prstGeom>
            <a:gradFill rotWithShape="1">
              <a:gsLst>
                <a:gs pos="0">
                  <a:schemeClr val="folHlink">
                    <a:alpha val="70000"/>
                  </a:schemeClr>
                </a:gs>
                <a:gs pos="100000">
                  <a:schemeClr val="folHlink">
                    <a:gamma/>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30" name="Rectangle 46"/>
            <p:cNvSpPr>
              <a:spLocks noChangeArrowheads="1"/>
            </p:cNvSpPr>
            <p:nvPr/>
          </p:nvSpPr>
          <p:spPr bwMode="auto">
            <a:xfrm>
              <a:off x="5854080" y="3900166"/>
              <a:ext cx="796589" cy="348254"/>
            </a:xfrm>
            <a:prstGeom prst="rect">
              <a:avLst/>
            </a:prstGeom>
            <a:noFill/>
            <a:ln w="9525" algn="ctr">
              <a:noFill/>
              <a:miter lim="800000"/>
              <a:headEnd/>
              <a:tailEnd/>
            </a:ln>
            <a:effectLst/>
          </p:spPr>
          <p:txBody>
            <a:bodyPr wrap="square">
              <a:noAutofit/>
            </a:bodyPr>
            <a:lstStyle/>
            <a:p>
              <a:pPr algn="ctr" eaLnBrk="0" fontAlgn="ctr" hangingPunct="0"/>
              <a:r>
                <a:rPr lang="ru-RU" sz="1200" dirty="0">
                  <a:solidFill>
                    <a:srgbClr val="1C1C1C"/>
                  </a:solidFill>
                  <a:latin typeface="Huawei Sans" panose="020C0503030203020204" pitchFamily="34" charset="0"/>
                  <a:cs typeface="Huawei Sans" panose="020C0503030203020204" pitchFamily="34" charset="0"/>
                </a:rPr>
                <a:t>RAID 10</a:t>
              </a:r>
            </a:p>
          </p:txBody>
        </p:sp>
        <p:sp>
          <p:nvSpPr>
            <p:cNvPr id="31" name="AutoShape 47"/>
            <p:cNvSpPr>
              <a:spLocks noChangeArrowheads="1"/>
            </p:cNvSpPr>
            <p:nvPr/>
          </p:nvSpPr>
          <p:spPr bwMode="gray">
            <a:xfrm flipH="1">
              <a:off x="5501424" y="4559226"/>
              <a:ext cx="1087199" cy="532990"/>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32" name="AutoShape 48"/>
            <p:cNvSpPr>
              <a:spLocks noChangeArrowheads="1"/>
            </p:cNvSpPr>
            <p:nvPr/>
          </p:nvSpPr>
          <p:spPr bwMode="gray">
            <a:xfrm flipH="1">
              <a:off x="5530132" y="4589184"/>
              <a:ext cx="1022292" cy="461841"/>
            </a:xfrm>
            <a:prstGeom prst="roundRect">
              <a:avLst>
                <a:gd name="adj" fmla="val 50000"/>
              </a:avLst>
            </a:prstGeom>
            <a:gradFill rotWithShape="1">
              <a:gsLst>
                <a:gs pos="0">
                  <a:schemeClr val="folHlink">
                    <a:alpha val="70000"/>
                  </a:schemeClr>
                </a:gs>
                <a:gs pos="100000">
                  <a:schemeClr val="folHlink">
                    <a:gamma/>
                    <a:shade val="84706"/>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33" name="Rectangle 49"/>
            <p:cNvSpPr>
              <a:spLocks noChangeArrowheads="1"/>
            </p:cNvSpPr>
            <p:nvPr/>
          </p:nvSpPr>
          <p:spPr bwMode="auto">
            <a:xfrm>
              <a:off x="5639365" y="4702772"/>
              <a:ext cx="799107" cy="378211"/>
            </a:xfrm>
            <a:prstGeom prst="rect">
              <a:avLst/>
            </a:prstGeom>
            <a:noFill/>
            <a:ln w="9525" algn="ctr">
              <a:noFill/>
              <a:miter lim="800000"/>
              <a:headEnd/>
              <a:tailEnd/>
            </a:ln>
            <a:effectLst/>
          </p:spPr>
          <p:txBody>
            <a:bodyPr wrap="square">
              <a:noAutofit/>
            </a:bodyPr>
            <a:lstStyle/>
            <a:p>
              <a:pPr algn="ctr" eaLnBrk="0" fontAlgn="ctr" hangingPunct="0"/>
              <a:r>
                <a:rPr lang="ru-RU" sz="1200" dirty="0">
                  <a:solidFill>
                    <a:srgbClr val="1C1C1C"/>
                  </a:solidFill>
                  <a:latin typeface="Huawei Sans" panose="020C0503030203020204" pitchFamily="34" charset="0"/>
                  <a:cs typeface="Huawei Sans" panose="020C0503030203020204" pitchFamily="34" charset="0"/>
                </a:rPr>
                <a:t>RAID 50</a:t>
              </a:r>
            </a:p>
          </p:txBody>
        </p:sp>
        <p:sp>
          <p:nvSpPr>
            <p:cNvPr id="34" name="Line 50"/>
            <p:cNvSpPr>
              <a:spLocks noChangeShapeType="1"/>
            </p:cNvSpPr>
            <p:nvPr/>
          </p:nvSpPr>
          <p:spPr bwMode="auto">
            <a:xfrm rot="2147097" flipH="1">
              <a:off x="5411552" y="3942606"/>
              <a:ext cx="195970"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35" name="TextBox 34"/>
            <p:cNvSpPr txBox="1"/>
            <p:nvPr/>
          </p:nvSpPr>
          <p:spPr>
            <a:xfrm>
              <a:off x="3521070" y="3890314"/>
              <a:ext cx="1659429" cy="461665"/>
            </a:xfrm>
            <a:prstGeom prst="rect">
              <a:avLst/>
            </a:prstGeom>
            <a:noFill/>
          </p:spPr>
          <p:txBody>
            <a:bodyPr wrap="square" rtlCol="0">
              <a:noAutofit/>
            </a:bodyPr>
            <a:lstStyle/>
            <a:p>
              <a:pPr algn="ctr" fontAlgn="ctr"/>
              <a:r>
                <a:rPr lang="ru-RU" sz="1200" dirty="0">
                  <a:latin typeface="Huawei Sans" panose="020C0503030203020204" pitchFamily="34" charset="0"/>
                  <a:cs typeface="Huawei Sans" panose="020C0503030203020204" pitchFamily="34" charset="0"/>
                </a:rPr>
                <a:t>Основные уровни RAID</a:t>
              </a:r>
            </a:p>
            <a:p>
              <a:pPr algn="ctr" fontAlgn="ctr"/>
              <a:r>
                <a:rPr lang="ru-RU" sz="1200" dirty="0">
                  <a:latin typeface="Huawei Sans" panose="020C0503030203020204" pitchFamily="34" charset="0"/>
                  <a:cs typeface="Huawei Sans" panose="020C0503030203020204" pitchFamily="34" charset="0"/>
                </a:rPr>
                <a:t> </a:t>
              </a:r>
            </a:p>
          </p:txBody>
        </p:sp>
      </p:grpSp>
      <p:sp>
        <p:nvSpPr>
          <p:cNvPr id="46" name="文本框 45"/>
          <p:cNvSpPr txBox="1"/>
          <p:nvPr/>
        </p:nvSpPr>
        <p:spPr>
          <a:xfrm>
            <a:off x="267374" y="2840035"/>
            <a:ext cx="3145381" cy="555339"/>
          </a:xfrm>
          <a:prstGeom prst="rect">
            <a:avLst/>
          </a:prstGeom>
          <a:noFill/>
        </p:spPr>
        <p:txBody>
          <a:bodyPr wrap="square" rtlCol="0">
            <a:noAutofit/>
          </a:bodyPr>
          <a:lstStyle/>
          <a:p>
            <a:pPr algn="r" fontAlgn="ctr"/>
            <a:r>
              <a:rPr lang="ru-RU" sz="1200" dirty="0">
                <a:latin typeface="Huawei Sans" panose="020C0503030203020204" pitchFamily="34" charset="0"/>
                <a:cs typeface="Huawei Sans" panose="020C0503030203020204" pitchFamily="34" charset="0"/>
              </a:rPr>
              <a:t>Включает чередование, но не включает </a:t>
            </a:r>
            <a:r>
              <a:rPr lang="ru-RU" sz="1200" dirty="0" err="1" smtClean="0">
                <a:latin typeface="Huawei Sans" panose="020C0503030203020204" pitchFamily="34" charset="0"/>
                <a:cs typeface="Huawei Sans" panose="020C0503030203020204" pitchFamily="34" charset="0"/>
              </a:rPr>
              <a:t>зеркалирование</a:t>
            </a:r>
            <a:r>
              <a:rPr lang="ru-RU" sz="1200" dirty="0" smtClean="0">
                <a:latin typeface="Huawei Sans" panose="020C0503030203020204" pitchFamily="34" charset="0"/>
                <a:cs typeface="Huawei Sans" panose="020C0503030203020204" pitchFamily="34" charset="0"/>
              </a:rPr>
              <a:t> </a:t>
            </a:r>
            <a:r>
              <a:rPr lang="ru-RU" sz="1200" dirty="0">
                <a:latin typeface="Huawei Sans" panose="020C0503030203020204" pitchFamily="34" charset="0"/>
                <a:cs typeface="Huawei Sans" panose="020C0503030203020204" pitchFamily="34" charset="0"/>
              </a:rPr>
              <a:t>или контроль четности.</a:t>
            </a:r>
          </a:p>
        </p:txBody>
      </p:sp>
      <p:sp>
        <p:nvSpPr>
          <p:cNvPr id="47" name="文本框 46"/>
          <p:cNvSpPr txBox="1"/>
          <p:nvPr/>
        </p:nvSpPr>
        <p:spPr>
          <a:xfrm>
            <a:off x="463985" y="3747739"/>
            <a:ext cx="2877737" cy="461665"/>
          </a:xfrm>
          <a:prstGeom prst="rect">
            <a:avLst/>
          </a:prstGeom>
          <a:noFill/>
        </p:spPr>
        <p:txBody>
          <a:bodyPr wrap="square" rtlCol="0">
            <a:noAutofit/>
          </a:bodyPr>
          <a:lstStyle/>
          <a:p>
            <a:pPr algn="r" fontAlgn="ctr"/>
            <a:r>
              <a:rPr lang="ru-RU" sz="1200" dirty="0">
                <a:latin typeface="Huawei Sans" panose="020C0503030203020204" pitchFamily="34" charset="0"/>
                <a:cs typeface="Huawei Sans" panose="020C0503030203020204" pitchFamily="34" charset="0"/>
              </a:rPr>
              <a:t>Включает </a:t>
            </a:r>
            <a:r>
              <a:rPr lang="ru-RU" sz="1200" dirty="0" err="1">
                <a:latin typeface="Huawei Sans" panose="020C0503030203020204" pitchFamily="34" charset="0"/>
                <a:cs typeface="Huawei Sans" panose="020C0503030203020204" pitchFamily="34" charset="0"/>
              </a:rPr>
              <a:t>зеркалирование</a:t>
            </a:r>
            <a:r>
              <a:rPr lang="ru-RU" sz="1200" dirty="0">
                <a:latin typeface="Huawei Sans" panose="020C0503030203020204" pitchFamily="34" charset="0"/>
                <a:cs typeface="Huawei Sans" panose="020C0503030203020204" pitchFamily="34" charset="0"/>
              </a:rPr>
              <a:t> данных, не включает контроль четности и чередование.</a:t>
            </a:r>
          </a:p>
        </p:txBody>
      </p:sp>
      <p:sp>
        <p:nvSpPr>
          <p:cNvPr id="48" name="文本框 47"/>
          <p:cNvSpPr txBox="1"/>
          <p:nvPr/>
        </p:nvSpPr>
        <p:spPr>
          <a:xfrm>
            <a:off x="510576" y="4617382"/>
            <a:ext cx="3069418" cy="471827"/>
          </a:xfrm>
          <a:prstGeom prst="rect">
            <a:avLst/>
          </a:prstGeom>
          <a:noFill/>
        </p:spPr>
        <p:txBody>
          <a:bodyPr wrap="square" rtlCol="0">
            <a:noAutofit/>
          </a:bodyPr>
          <a:lstStyle/>
          <a:p>
            <a:pPr algn="r" fontAlgn="ctr"/>
            <a:r>
              <a:rPr lang="ru-RU" sz="1200" dirty="0">
                <a:latin typeface="Huawei Sans" panose="020C0503030203020204" pitchFamily="34" charset="0"/>
                <a:cs typeface="Huawei Sans" panose="020C0503030203020204" pitchFamily="34" charset="0"/>
              </a:rPr>
              <a:t>Включает чередование на уровне </a:t>
            </a:r>
            <a:r>
              <a:rPr lang="ru-RU" sz="1200" dirty="0" smtClean="0">
                <a:latin typeface="Huawei Sans" panose="020C0503030203020204" pitchFamily="34" charset="0"/>
                <a:cs typeface="Huawei Sans" panose="020C0503030203020204" pitchFamily="34" charset="0"/>
              </a:rPr>
              <a:t>байтов </a:t>
            </a:r>
            <a:r>
              <a:rPr lang="ru-RU" sz="1200" dirty="0">
                <a:latin typeface="Huawei Sans" panose="020C0503030203020204" pitchFamily="34" charset="0"/>
                <a:cs typeface="Huawei Sans" panose="020C0503030203020204" pitchFamily="34" charset="0"/>
              </a:rPr>
              <a:t>с двойной распределенной четностью.</a:t>
            </a:r>
          </a:p>
        </p:txBody>
      </p:sp>
      <p:sp>
        <p:nvSpPr>
          <p:cNvPr id="49" name="文本框 48"/>
          <p:cNvSpPr txBox="1"/>
          <p:nvPr/>
        </p:nvSpPr>
        <p:spPr>
          <a:xfrm>
            <a:off x="1150374" y="5229298"/>
            <a:ext cx="3548770" cy="721182"/>
          </a:xfrm>
          <a:prstGeom prst="rect">
            <a:avLst/>
          </a:prstGeom>
          <a:noFill/>
        </p:spPr>
        <p:txBody>
          <a:bodyPr wrap="square" rtlCol="0">
            <a:noAutofit/>
          </a:bodyPr>
          <a:lstStyle/>
          <a:p>
            <a:pPr algn="r" fontAlgn="ctr"/>
            <a:r>
              <a:rPr lang="ru-RU" sz="1200" dirty="0">
                <a:latin typeface="Huawei Sans" panose="020C0503030203020204" pitchFamily="34" charset="0"/>
                <a:cs typeface="Huawei Sans" panose="020C0503030203020204" pitchFamily="34" charset="0"/>
              </a:rPr>
              <a:t>Включает чередование на уровне блоков с распределенной четностью.</a:t>
            </a:r>
          </a:p>
        </p:txBody>
      </p:sp>
      <p:sp>
        <p:nvSpPr>
          <p:cNvPr id="50" name="文本框 49"/>
          <p:cNvSpPr txBox="1"/>
          <p:nvPr/>
        </p:nvSpPr>
        <p:spPr>
          <a:xfrm>
            <a:off x="8023153" y="2633546"/>
            <a:ext cx="3215118" cy="541256"/>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Включает чередование на уровне блоков с двойной распределенной четностью.</a:t>
            </a:r>
          </a:p>
        </p:txBody>
      </p:sp>
      <p:sp>
        <p:nvSpPr>
          <p:cNvPr id="51" name="文本框 50"/>
          <p:cNvSpPr txBox="1"/>
          <p:nvPr/>
        </p:nvSpPr>
        <p:spPr>
          <a:xfrm>
            <a:off x="8404472" y="3507416"/>
            <a:ext cx="2594454" cy="477118"/>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Реализация RAID 0 после реализации RAID 1.</a:t>
            </a:r>
          </a:p>
        </p:txBody>
      </p:sp>
      <p:sp>
        <p:nvSpPr>
          <p:cNvPr id="53" name="文本框 52"/>
          <p:cNvSpPr txBox="1"/>
          <p:nvPr/>
        </p:nvSpPr>
        <p:spPr>
          <a:xfrm>
            <a:off x="8209638" y="4317148"/>
            <a:ext cx="2594454" cy="361984"/>
          </a:xfrm>
          <a:prstGeom prst="rect">
            <a:avLst/>
          </a:prstGeom>
          <a:noFill/>
        </p:spPr>
        <p:txBody>
          <a:bodyPr wrap="square" rtlCol="0">
            <a:noAutofit/>
          </a:bodyPr>
          <a:lstStyle/>
          <a:p>
            <a:pPr fontAlgn="ctr"/>
            <a:r>
              <a:rPr lang="ru-RU" sz="1200">
                <a:latin typeface="Huawei Sans" panose="020C0503030203020204" pitchFamily="34" charset="0"/>
                <a:cs typeface="Huawei Sans" panose="020C0503030203020204" pitchFamily="34" charset="0"/>
              </a:rPr>
              <a:t>Реализация RAID 0 после реализации RAID 5.</a:t>
            </a:r>
          </a:p>
        </p:txBody>
      </p:sp>
    </p:spTree>
    <p:extLst>
      <p:ext uri="{BB962C8B-B14F-4D97-AF65-F5344CB8AC3E}">
        <p14:creationId xmlns:p14="http://schemas.microsoft.com/office/powerpoint/2010/main" val="2020018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latin typeface="Huawei Sans" panose="020C0503030203020204" pitchFamily="34" charset="0"/>
                <a:cs typeface="Huawei Sans" panose="020C0503030203020204" pitchFamily="34" charset="0"/>
              </a:rPr>
              <a:t>Как работает RAID 0</a:t>
            </a:r>
          </a:p>
        </p:txBody>
      </p:sp>
      <p:grpSp>
        <p:nvGrpSpPr>
          <p:cNvPr id="4" name="Groep 2"/>
          <p:cNvGrpSpPr/>
          <p:nvPr/>
        </p:nvGrpSpPr>
        <p:grpSpPr>
          <a:xfrm>
            <a:off x="2255959" y="1889913"/>
            <a:ext cx="7567177" cy="3544249"/>
            <a:chOff x="962025" y="2276872"/>
            <a:chExt cx="7567177" cy="3544249"/>
          </a:xfrm>
        </p:grpSpPr>
        <p:sp>
          <p:nvSpPr>
            <p:cNvPr id="5" name="871edd70-775d-4c15-9686-cbe4a545f4bb"/>
            <p:cNvSpPr>
              <a:spLocks noChangeArrowheads="1"/>
            </p:cNvSpPr>
            <p:nvPr/>
          </p:nvSpPr>
          <p:spPr bwMode="auto">
            <a:xfrm rot="5400000">
              <a:off x="4604544" y="2974182"/>
              <a:ext cx="720725" cy="280987"/>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7d0c5924-7865-4740-bd65-0be164391c5e"/>
            <p:cNvSpPr>
              <a:spLocks noChangeArrowheads="1"/>
            </p:cNvSpPr>
            <p:nvPr/>
          </p:nvSpPr>
          <p:spPr bwMode="auto">
            <a:xfrm rot="5400000">
              <a:off x="6260306" y="2974182"/>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d1e5549b-634d-45bf-9a1e-21c2cbd04c12"/>
            <p:cNvSpPr>
              <a:spLocks noChangeArrowheads="1"/>
            </p:cNvSpPr>
            <p:nvPr/>
          </p:nvSpPr>
          <p:spPr bwMode="gray">
            <a:xfrm>
              <a:off x="4319588" y="469741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 name="c225eac8-2b12-499e-8aea-b7280e2e27a8"/>
            <p:cNvSpPr>
              <a:spLocks noChangeArrowheads="1"/>
            </p:cNvSpPr>
            <p:nvPr/>
          </p:nvSpPr>
          <p:spPr bwMode="gray">
            <a:xfrm>
              <a:off x="4319588" y="433863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 name="01ff766b-85c5-47e4-9425-ea2efcc5bb2b"/>
            <p:cNvSpPr>
              <a:spLocks noChangeArrowheads="1"/>
            </p:cNvSpPr>
            <p:nvPr/>
          </p:nvSpPr>
          <p:spPr bwMode="gray">
            <a:xfrm>
              <a:off x="4319588" y="397986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f8567301-d9a2-43e3-b10c-cc45ad5ef6cf"/>
            <p:cNvSpPr txBox="1">
              <a:spLocks noChangeArrowheads="1"/>
            </p:cNvSpPr>
            <p:nvPr/>
          </p:nvSpPr>
          <p:spPr bwMode="gray">
            <a:xfrm>
              <a:off x="4587876" y="4049713"/>
              <a:ext cx="64220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4</a:t>
              </a:r>
            </a:p>
          </p:txBody>
        </p:sp>
        <p:sp>
          <p:nvSpPr>
            <p:cNvPr id="11" name="01c62fe2-b566-4d6f-9236-bbd6043cd83e"/>
            <p:cNvSpPr txBox="1">
              <a:spLocks noChangeArrowheads="1"/>
            </p:cNvSpPr>
            <p:nvPr/>
          </p:nvSpPr>
          <p:spPr bwMode="gray">
            <a:xfrm>
              <a:off x="4587876" y="4411663"/>
              <a:ext cx="642201" cy="3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2</a:t>
              </a:r>
            </a:p>
          </p:txBody>
        </p:sp>
        <p:sp>
          <p:nvSpPr>
            <p:cNvPr id="12" name="c75fc62f-03dd-438f-b809-d89b31f44220"/>
            <p:cNvSpPr txBox="1">
              <a:spLocks noChangeArrowheads="1"/>
            </p:cNvSpPr>
            <p:nvPr/>
          </p:nvSpPr>
          <p:spPr bwMode="gray">
            <a:xfrm>
              <a:off x="4587876" y="4770438"/>
              <a:ext cx="642202" cy="33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0</a:t>
              </a:r>
            </a:p>
          </p:txBody>
        </p:sp>
        <p:sp>
          <p:nvSpPr>
            <p:cNvPr id="13" name="93fd1590-92e8-4688-98a4-af608927ca86"/>
            <p:cNvSpPr>
              <a:spLocks noChangeArrowheads="1"/>
            </p:cNvSpPr>
            <p:nvPr/>
          </p:nvSpPr>
          <p:spPr bwMode="gray">
            <a:xfrm>
              <a:off x="4246563" y="3617913"/>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4" name="7371a000-a24a-4a97-9ca2-cee7647b914b"/>
            <p:cNvSpPr txBox="1">
              <a:spLocks noChangeArrowheads="1"/>
            </p:cNvSpPr>
            <p:nvPr/>
          </p:nvSpPr>
          <p:spPr bwMode="gray">
            <a:xfrm>
              <a:off x="4176713" y="3697287"/>
              <a:ext cx="1500601" cy="3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050" dirty="0">
                  <a:solidFill>
                    <a:schemeClr val="bg1"/>
                  </a:solidFill>
                  <a:latin typeface="Huawei Sans" panose="020C0503030203020204" pitchFamily="34" charset="0"/>
                  <a:cs typeface="Huawei Sans" panose="020C0503030203020204" pitchFamily="34" charset="0"/>
                </a:rPr>
                <a:t>Физический диск 1</a:t>
              </a:r>
            </a:p>
          </p:txBody>
        </p:sp>
        <p:sp>
          <p:nvSpPr>
            <p:cNvPr id="15" name="72cd64ad-5633-4371-8f88-58602a442c7c"/>
            <p:cNvSpPr txBox="1">
              <a:spLocks noChangeArrowheads="1"/>
            </p:cNvSpPr>
            <p:nvPr/>
          </p:nvSpPr>
          <p:spPr bwMode="gray">
            <a:xfrm>
              <a:off x="3677386" y="39068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solidFill>
                    <a:schemeClr val="bg1"/>
                  </a:solidFill>
                  <a:latin typeface="Huawei Sans" panose="020C0503030203020204" pitchFamily="34" charset="0"/>
                  <a:cs typeface="Huawei Sans" panose="020C0503030203020204" pitchFamily="34" charset="0"/>
                </a:rPr>
                <a:t>D 6</a:t>
              </a:r>
            </a:p>
          </p:txBody>
        </p:sp>
        <p:sp>
          <p:nvSpPr>
            <p:cNvPr id="16" name="d6f0cc7c-8636-4aec-aa84-ef933ac74a3a"/>
            <p:cNvSpPr>
              <a:spLocks noChangeArrowheads="1"/>
            </p:cNvSpPr>
            <p:nvPr/>
          </p:nvSpPr>
          <p:spPr bwMode="gray">
            <a:xfrm>
              <a:off x="5975350" y="469741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7" name="fa4b1c14-4c0b-466e-a28c-a9f83e0f37e4"/>
            <p:cNvSpPr>
              <a:spLocks noChangeArrowheads="1"/>
            </p:cNvSpPr>
            <p:nvPr/>
          </p:nvSpPr>
          <p:spPr bwMode="gray">
            <a:xfrm>
              <a:off x="5975350" y="433863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8" name="c12680c8-3263-4397-8993-86b6c6e51e74"/>
            <p:cNvSpPr>
              <a:spLocks noChangeArrowheads="1"/>
            </p:cNvSpPr>
            <p:nvPr/>
          </p:nvSpPr>
          <p:spPr bwMode="gray">
            <a:xfrm>
              <a:off x="5975350" y="397986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9" name="e8f7c28f-a237-431f-b507-eb96d970b786"/>
            <p:cNvSpPr txBox="1">
              <a:spLocks noChangeArrowheads="1"/>
            </p:cNvSpPr>
            <p:nvPr/>
          </p:nvSpPr>
          <p:spPr bwMode="gray">
            <a:xfrm>
              <a:off x="6275043" y="4049713"/>
              <a:ext cx="610797" cy="33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5</a:t>
              </a:r>
            </a:p>
          </p:txBody>
        </p:sp>
        <p:sp>
          <p:nvSpPr>
            <p:cNvPr id="20" name="8942ba52-e152-454d-8ecb-2aebce58db77"/>
            <p:cNvSpPr txBox="1">
              <a:spLocks noChangeArrowheads="1"/>
            </p:cNvSpPr>
            <p:nvPr/>
          </p:nvSpPr>
          <p:spPr bwMode="gray">
            <a:xfrm>
              <a:off x="6275043" y="4411663"/>
              <a:ext cx="610797" cy="35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3</a:t>
              </a:r>
            </a:p>
          </p:txBody>
        </p:sp>
        <p:sp>
          <p:nvSpPr>
            <p:cNvPr id="21" name="1da6cd97-e07f-4128-8602-33304ca3370d"/>
            <p:cNvSpPr txBox="1">
              <a:spLocks noChangeArrowheads="1"/>
            </p:cNvSpPr>
            <p:nvPr/>
          </p:nvSpPr>
          <p:spPr bwMode="gray">
            <a:xfrm>
              <a:off x="6354019" y="4770438"/>
              <a:ext cx="531821" cy="33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1</a:t>
              </a:r>
            </a:p>
          </p:txBody>
        </p:sp>
        <p:sp>
          <p:nvSpPr>
            <p:cNvPr id="22" name="6dd53f96-01fb-4339-ba62-45b5f356cbdc"/>
            <p:cNvSpPr>
              <a:spLocks noChangeArrowheads="1"/>
            </p:cNvSpPr>
            <p:nvPr/>
          </p:nvSpPr>
          <p:spPr bwMode="gray">
            <a:xfrm>
              <a:off x="5902325" y="3617913"/>
              <a:ext cx="1439863"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3" name="d6c8fa1e-f220-45c1-bbdf-349e97fae6ec"/>
            <p:cNvSpPr txBox="1">
              <a:spLocks noChangeArrowheads="1"/>
            </p:cNvSpPr>
            <p:nvPr/>
          </p:nvSpPr>
          <p:spPr bwMode="gray">
            <a:xfrm>
              <a:off x="5871790" y="3697288"/>
              <a:ext cx="1461288" cy="30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050" dirty="0">
                  <a:solidFill>
                    <a:schemeClr val="bg1"/>
                  </a:solidFill>
                  <a:latin typeface="Huawei Sans" panose="020C0503030203020204" pitchFamily="34" charset="0"/>
                  <a:cs typeface="Huawei Sans" panose="020C0503030203020204" pitchFamily="34" charset="0"/>
                </a:rPr>
                <a:t>Физический диск 2</a:t>
              </a:r>
            </a:p>
          </p:txBody>
        </p:sp>
        <p:sp>
          <p:nvSpPr>
            <p:cNvPr id="24" name="AutoShape 24"/>
            <p:cNvSpPr>
              <a:spLocks noChangeArrowheads="1"/>
            </p:cNvSpPr>
            <p:nvPr/>
          </p:nvSpPr>
          <p:spPr bwMode="auto">
            <a:xfrm>
              <a:off x="3529013" y="2736850"/>
              <a:ext cx="47307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25" name="692c5649-25a2-4e6f-b3e4-5be3e9cb43da"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3570288" y="2654300"/>
              <a:ext cx="4711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79e461a9-4b64-4f25-b532-2508b4f36629"/>
            <p:cNvSpPr txBox="1">
              <a:spLocks noChangeArrowheads="1"/>
            </p:cNvSpPr>
            <p:nvPr/>
          </p:nvSpPr>
          <p:spPr bwMode="auto">
            <a:xfrm>
              <a:off x="4176713" y="2757488"/>
              <a:ext cx="3240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400">
                  <a:latin typeface="Huawei Sans" panose="020C0503030203020204" pitchFamily="34" charset="0"/>
                  <a:cs typeface="Huawei Sans" panose="020C0503030203020204" pitchFamily="34" charset="0"/>
                </a:rPr>
                <a:t>D 0, D 1, D 2, D 3, D 4, D 5</a:t>
              </a:r>
            </a:p>
          </p:txBody>
        </p:sp>
        <p:sp>
          <p:nvSpPr>
            <p:cNvPr id="27" name="88fa848c-baf8-4147-9b3b-739c5621d306"/>
            <p:cNvSpPr>
              <a:spLocks noChangeArrowheads="1"/>
            </p:cNvSpPr>
            <p:nvPr/>
          </p:nvSpPr>
          <p:spPr bwMode="auto">
            <a:xfrm>
              <a:off x="4176713" y="4048054"/>
              <a:ext cx="403225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8" name="f902ff62-beb0-49f9-bc86-7faa1bf56a4f"/>
            <p:cNvSpPr txBox="1">
              <a:spLocks noChangeArrowheads="1"/>
            </p:cNvSpPr>
            <p:nvPr/>
          </p:nvSpPr>
          <p:spPr bwMode="auto">
            <a:xfrm>
              <a:off x="7315201" y="4038476"/>
              <a:ext cx="1046163" cy="21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latin typeface="Huawei Sans" panose="020C0503030203020204" pitchFamily="34" charset="0"/>
                  <a:cs typeface="Huawei Sans" panose="020C0503030203020204" pitchFamily="34" charset="0"/>
                </a:rPr>
                <a:t>Полоса 2</a:t>
              </a:r>
            </a:p>
          </p:txBody>
        </p:sp>
        <p:sp>
          <p:nvSpPr>
            <p:cNvPr id="29" name="74feabbe-17d1-49e3-8170-caa9b60d02f3"/>
            <p:cNvSpPr txBox="1">
              <a:spLocks noChangeArrowheads="1"/>
            </p:cNvSpPr>
            <p:nvPr/>
          </p:nvSpPr>
          <p:spPr bwMode="auto">
            <a:xfrm>
              <a:off x="7333078" y="4411664"/>
              <a:ext cx="1196124"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latin typeface="Huawei Sans" panose="020C0503030203020204" pitchFamily="34" charset="0"/>
                  <a:cs typeface="Huawei Sans" panose="020C0503030203020204" pitchFamily="34" charset="0"/>
                </a:rPr>
                <a:t>Полоса 1</a:t>
              </a:r>
            </a:p>
          </p:txBody>
        </p:sp>
        <p:sp>
          <p:nvSpPr>
            <p:cNvPr id="30" name="5c832048-994e-4bc7-a5c3-516b29c3c7cc"/>
            <p:cNvSpPr txBox="1">
              <a:spLocks noChangeArrowheads="1"/>
            </p:cNvSpPr>
            <p:nvPr/>
          </p:nvSpPr>
          <p:spPr bwMode="auto">
            <a:xfrm>
              <a:off x="7329174" y="4773613"/>
              <a:ext cx="1046162" cy="28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latin typeface="Huawei Sans" panose="020C0503030203020204" pitchFamily="34" charset="0"/>
                  <a:cs typeface="Huawei Sans" panose="020C0503030203020204" pitchFamily="34" charset="0"/>
                </a:rPr>
                <a:t>Полоса 0</a:t>
              </a:r>
            </a:p>
          </p:txBody>
        </p:sp>
        <p:sp>
          <p:nvSpPr>
            <p:cNvPr id="31" name="560fad16-27cc-44b3-b17a-9977fb0cc72c"/>
            <p:cNvSpPr>
              <a:spLocks noChangeArrowheads="1"/>
            </p:cNvSpPr>
            <p:nvPr/>
          </p:nvSpPr>
          <p:spPr bwMode="auto">
            <a:xfrm>
              <a:off x="4319588" y="4766398"/>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2" name="671fffdd-c3e1-4cbe-a23a-fefec39e5730"/>
            <p:cNvSpPr txBox="1">
              <a:spLocks noChangeArrowheads="1"/>
            </p:cNvSpPr>
            <p:nvPr/>
          </p:nvSpPr>
          <p:spPr bwMode="auto">
            <a:xfrm>
              <a:off x="3923928" y="5057052"/>
              <a:ext cx="1947862" cy="295417"/>
            </a:xfrm>
            <a:prstGeom prst="rect">
              <a:avLst/>
            </a:prstGeom>
            <a:noFill/>
            <a:ln w="9525" algn="ctr">
              <a:noFill/>
              <a:miter lim="800000"/>
              <a:headEnd/>
              <a:tailEnd/>
            </a:ln>
          </p:spPr>
          <p:txBody>
            <a:bodyPr wrap="square" lIns="79200" tIns="39600" rIns="79200" bIns="39600">
              <a:noAutofit/>
            </a:bodyPr>
            <a:lstStyle/>
            <a:p>
              <a:pPr algn="ctr" defTabSz="801688" fontAlgn="ctr">
                <a:defRPr/>
              </a:pPr>
              <a:r>
                <a:rPr lang="ru-RU" sz="1400" dirty="0">
                  <a:latin typeface="Huawei Sans" panose="020C0503030203020204" pitchFamily="34" charset="0"/>
                  <a:cs typeface="Huawei Sans" panose="020C0503030203020204" pitchFamily="34" charset="0"/>
                </a:rPr>
                <a:t>Ленты данных на диске</a:t>
              </a:r>
            </a:p>
          </p:txBody>
        </p:sp>
        <p:sp>
          <p:nvSpPr>
            <p:cNvPr id="33" name="31f0ea46-27de-4c10-854e-304a43a9d194"/>
            <p:cNvSpPr txBox="1">
              <a:spLocks noChangeArrowheads="1"/>
            </p:cNvSpPr>
            <p:nvPr/>
          </p:nvSpPr>
          <p:spPr bwMode="auto">
            <a:xfrm>
              <a:off x="5748128" y="5057052"/>
              <a:ext cx="1908175" cy="295417"/>
            </a:xfrm>
            <a:prstGeom prst="rect">
              <a:avLst/>
            </a:prstGeom>
            <a:noFill/>
            <a:ln w="9525" algn="ctr">
              <a:noFill/>
              <a:miter lim="800000"/>
              <a:headEnd/>
              <a:tailEnd/>
            </a:ln>
          </p:spPr>
          <p:txBody>
            <a:bodyPr wrap="square" lIns="79200" tIns="39600" rIns="79200" bIns="39600">
              <a:noAutofit/>
            </a:bodyPr>
            <a:lstStyle/>
            <a:p>
              <a:pPr algn="ctr" defTabSz="801688" fontAlgn="ctr">
                <a:defRPr/>
              </a:pPr>
              <a:r>
                <a:rPr lang="ru-RU" sz="1400" dirty="0">
                  <a:latin typeface="Huawei Sans" panose="020C0503030203020204" pitchFamily="34" charset="0"/>
                  <a:cs typeface="Huawei Sans" panose="020C0503030203020204" pitchFamily="34" charset="0"/>
                </a:rPr>
                <a:t>Ленты данных на диске</a:t>
              </a:r>
            </a:p>
          </p:txBody>
        </p:sp>
        <p:sp>
          <p:nvSpPr>
            <p:cNvPr id="34" name="2d90f353-72fd-4aa4-bf48-9f624ff888eb"/>
            <p:cNvSpPr txBox="1">
              <a:spLocks noChangeArrowheads="1"/>
            </p:cNvSpPr>
            <p:nvPr/>
          </p:nvSpPr>
          <p:spPr bwMode="auto">
            <a:xfrm>
              <a:off x="3993212" y="5525704"/>
              <a:ext cx="3607087" cy="295417"/>
            </a:xfrm>
            <a:prstGeom prst="rect">
              <a:avLst/>
            </a:prstGeom>
            <a:noFill/>
            <a:ln w="9525" algn="ctr">
              <a:noFill/>
              <a:miter lim="800000"/>
              <a:headEnd/>
              <a:tailEnd/>
            </a:ln>
          </p:spPr>
          <p:txBody>
            <a:bodyPr wrap="square" lIns="79200" tIns="39600" rIns="79200" bIns="39600">
              <a:noAutofit/>
            </a:bodyPr>
            <a:lstStyle/>
            <a:p>
              <a:pPr algn="ctr" defTabSz="801688" fontAlgn="ctr">
                <a:defRPr/>
              </a:pPr>
              <a:r>
                <a:rPr lang="ru-RU" sz="1400" dirty="0">
                  <a:latin typeface="Huawei Sans" panose="020C0503030203020204" pitchFamily="34" charset="0"/>
                  <a:cs typeface="Huawei Sans" panose="020C0503030203020204" pitchFamily="34" charset="0"/>
                </a:rPr>
                <a:t>Чередование без проверки ошибок</a:t>
              </a:r>
            </a:p>
          </p:txBody>
        </p:sp>
        <p:sp>
          <p:nvSpPr>
            <p:cNvPr id="35" name="56dd164f-5ec9-4aff-842a-52f026ec5403"/>
            <p:cNvSpPr>
              <a:spLocks noChangeArrowheads="1"/>
            </p:cNvSpPr>
            <p:nvPr/>
          </p:nvSpPr>
          <p:spPr bwMode="gray">
            <a:xfrm>
              <a:off x="1150938" y="447198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6" name="021a59ab-dd2a-40f7-b515-243d42f39ad0"/>
            <p:cNvSpPr>
              <a:spLocks noChangeArrowheads="1"/>
            </p:cNvSpPr>
            <p:nvPr/>
          </p:nvSpPr>
          <p:spPr bwMode="gray">
            <a:xfrm>
              <a:off x="1150938" y="411321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7" name="f72bf796-84f3-4e05-afbc-7d13c95d6d4a"/>
            <p:cNvSpPr>
              <a:spLocks noChangeArrowheads="1"/>
            </p:cNvSpPr>
            <p:nvPr/>
          </p:nvSpPr>
          <p:spPr bwMode="gray">
            <a:xfrm>
              <a:off x="1150938" y="375285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edc18e4a-398a-429f-a026-7ecc510f72ef"/>
            <p:cNvSpPr txBox="1">
              <a:spLocks noChangeArrowheads="1"/>
            </p:cNvSpPr>
            <p:nvPr/>
          </p:nvSpPr>
          <p:spPr bwMode="gray">
            <a:xfrm>
              <a:off x="1450739" y="3824288"/>
              <a:ext cx="5551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2</a:t>
              </a:r>
            </a:p>
          </p:txBody>
        </p:sp>
        <p:sp>
          <p:nvSpPr>
            <p:cNvPr id="39" name="35597eb4-442f-4c0b-ab64-1f2baf53c9d7"/>
            <p:cNvSpPr txBox="1">
              <a:spLocks noChangeArrowheads="1"/>
            </p:cNvSpPr>
            <p:nvPr/>
          </p:nvSpPr>
          <p:spPr bwMode="gray">
            <a:xfrm>
              <a:off x="1450739" y="4184650"/>
              <a:ext cx="5551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1</a:t>
              </a:r>
            </a:p>
          </p:txBody>
        </p:sp>
        <p:sp>
          <p:nvSpPr>
            <p:cNvPr id="40" name="d0e1c8b9-c210-450c-ad3c-c0470c5bf680"/>
            <p:cNvSpPr txBox="1">
              <a:spLocks noChangeArrowheads="1"/>
            </p:cNvSpPr>
            <p:nvPr/>
          </p:nvSpPr>
          <p:spPr bwMode="gray">
            <a:xfrm>
              <a:off x="1450739" y="4545013"/>
              <a:ext cx="555126" cy="41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0</a:t>
              </a:r>
            </a:p>
          </p:txBody>
        </p:sp>
        <p:sp>
          <p:nvSpPr>
            <p:cNvPr id="41" name="89ca2a7f-b10d-4404-8f26-074f8edf247a"/>
            <p:cNvSpPr>
              <a:spLocks noChangeArrowheads="1"/>
            </p:cNvSpPr>
            <p:nvPr/>
          </p:nvSpPr>
          <p:spPr bwMode="gray">
            <a:xfrm>
              <a:off x="1150938" y="339090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2" name="9528da95-98e5-40aa-a30a-0cb14d8cb2db"/>
            <p:cNvSpPr>
              <a:spLocks noChangeArrowheads="1"/>
            </p:cNvSpPr>
            <p:nvPr/>
          </p:nvSpPr>
          <p:spPr bwMode="gray">
            <a:xfrm>
              <a:off x="1150938" y="3032125"/>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3" name="0c6adbb6-a842-429c-8ad3-7ae6db92cb75"/>
            <p:cNvSpPr>
              <a:spLocks noChangeArrowheads="1"/>
            </p:cNvSpPr>
            <p:nvPr/>
          </p:nvSpPr>
          <p:spPr bwMode="gray">
            <a:xfrm>
              <a:off x="1150938" y="267176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4" name="651593d3-003e-4b83-8ed4-f57991e3a86b"/>
            <p:cNvSpPr txBox="1">
              <a:spLocks noChangeArrowheads="1"/>
            </p:cNvSpPr>
            <p:nvPr/>
          </p:nvSpPr>
          <p:spPr bwMode="gray">
            <a:xfrm>
              <a:off x="1450739" y="2743200"/>
              <a:ext cx="55512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5</a:t>
              </a:r>
            </a:p>
          </p:txBody>
        </p:sp>
        <p:sp>
          <p:nvSpPr>
            <p:cNvPr id="45" name="33b70932-9462-4223-bf30-ce06db85a717"/>
            <p:cNvSpPr txBox="1">
              <a:spLocks noChangeArrowheads="1"/>
            </p:cNvSpPr>
            <p:nvPr/>
          </p:nvSpPr>
          <p:spPr bwMode="gray">
            <a:xfrm>
              <a:off x="1450739" y="3103563"/>
              <a:ext cx="555126"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4</a:t>
              </a:r>
            </a:p>
          </p:txBody>
        </p:sp>
        <p:sp>
          <p:nvSpPr>
            <p:cNvPr id="46" name="6c30c4b4-6b7f-4b60-92a1-09f77142d635"/>
            <p:cNvSpPr txBox="1">
              <a:spLocks noChangeArrowheads="1"/>
            </p:cNvSpPr>
            <p:nvPr/>
          </p:nvSpPr>
          <p:spPr bwMode="gray">
            <a:xfrm>
              <a:off x="1450739" y="3463925"/>
              <a:ext cx="555126" cy="30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3</a:t>
              </a:r>
            </a:p>
          </p:txBody>
        </p:sp>
        <p:sp>
          <p:nvSpPr>
            <p:cNvPr id="48" name="e1227036-2841-483d-9790-f104b0e39921"/>
            <p:cNvSpPr txBox="1">
              <a:spLocks noChangeArrowheads="1"/>
            </p:cNvSpPr>
            <p:nvPr/>
          </p:nvSpPr>
          <p:spPr bwMode="auto">
            <a:xfrm>
              <a:off x="962025" y="5153026"/>
              <a:ext cx="1727200" cy="307777"/>
            </a:xfrm>
            <a:prstGeom prst="rect">
              <a:avLst/>
            </a:prstGeom>
            <a:noFill/>
            <a:ln w="9525" algn="ctr">
              <a:noFill/>
              <a:miter lim="800000"/>
              <a:headEnd/>
              <a:tailEnd/>
            </a:ln>
          </p:spPr>
          <p:txBody>
            <a:bodyPr wrap="square">
              <a:noAutofit/>
            </a:bodyPr>
            <a:lstStyle/>
            <a:p>
              <a:pPr algn="ctr" defTabSz="801688" fontAlgn="ctr">
                <a:spcBef>
                  <a:spcPct val="50000"/>
                </a:spcBef>
                <a:defRPr/>
              </a:pPr>
              <a:r>
                <a:rPr lang="ru-RU" sz="1400">
                  <a:latin typeface="Huawei Sans" panose="020C0503030203020204" pitchFamily="34" charset="0"/>
                  <a:cs typeface="Huawei Sans" panose="020C0503030203020204" pitchFamily="34" charset="0"/>
                </a:rPr>
                <a:t>Логический диск</a:t>
              </a:r>
            </a:p>
          </p:txBody>
        </p:sp>
        <p:sp>
          <p:nvSpPr>
            <p:cNvPr id="49" name="ac8f68ac-9350-465f-8e4c-5f9e79e9f191"/>
            <p:cNvSpPr>
              <a:spLocks noChangeArrowheads="1"/>
            </p:cNvSpPr>
            <p:nvPr/>
          </p:nvSpPr>
          <p:spPr bwMode="auto">
            <a:xfrm>
              <a:off x="4176713" y="4768779"/>
              <a:ext cx="403225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0" name="0e967acc-5174-4303-9529-56ae0bfe2200"/>
            <p:cNvSpPr>
              <a:spLocks noChangeArrowheads="1"/>
            </p:cNvSpPr>
            <p:nvPr/>
          </p:nvSpPr>
          <p:spPr bwMode="auto">
            <a:xfrm>
              <a:off x="4176713" y="4408416"/>
              <a:ext cx="403225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1" name="e1c96d55-80ee-4468-91f5-d80ba615c281"/>
            <p:cNvSpPr>
              <a:spLocks noChangeArrowheads="1"/>
            </p:cNvSpPr>
            <p:nvPr/>
          </p:nvSpPr>
          <p:spPr bwMode="gray">
            <a:xfrm>
              <a:off x="992188" y="2527300"/>
              <a:ext cx="1620837" cy="2430463"/>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2" name="5fe05c57-a2e2-4d04-82a1-008fbf433090"/>
            <p:cNvSpPr>
              <a:spLocks noChangeArrowheads="1"/>
            </p:cNvSpPr>
            <p:nvPr/>
          </p:nvSpPr>
          <p:spPr bwMode="auto">
            <a:xfrm>
              <a:off x="5962650" y="4761635"/>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3" name="36427093-6c50-4da9-99af-7fafd9ceb73b"/>
            <p:cNvSpPr>
              <a:spLocks noChangeArrowheads="1"/>
            </p:cNvSpPr>
            <p:nvPr/>
          </p:nvSpPr>
          <p:spPr bwMode="auto">
            <a:xfrm rot="5400000">
              <a:off x="5659596" y="2276872"/>
              <a:ext cx="274320" cy="274320"/>
            </a:xfrm>
            <a:prstGeom prst="rightArrow">
              <a:avLst>
                <a:gd name="adj1" fmla="val 56778"/>
                <a:gd name="adj2" fmla="val 44445"/>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grpSp>
      <p:sp>
        <p:nvSpPr>
          <p:cNvPr id="55" name="圆角矩形 54"/>
          <p:cNvSpPr/>
          <p:nvPr/>
        </p:nvSpPr>
        <p:spPr bwMode="auto">
          <a:xfrm>
            <a:off x="2409550" y="5537334"/>
            <a:ext cx="6804756" cy="38241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r>
              <a:rPr lang="ru-RU">
                <a:latin typeface="Huawei Sans" panose="020C0503030203020204" pitchFamily="34" charset="0"/>
                <a:cs typeface="Huawei Sans" panose="020C0503030203020204" pitchFamily="34" charset="0"/>
              </a:rPr>
              <a:t>JBOD (от англ. Just a bunch of disks, просто пачка дисков)</a:t>
            </a:r>
          </a:p>
        </p:txBody>
      </p:sp>
      <p:sp>
        <p:nvSpPr>
          <p:cNvPr id="56" name="097e848d-7697-4781-9fd5-faebd75b889c"/>
          <p:cNvSpPr txBox="1">
            <a:spLocks noChangeArrowheads="1"/>
          </p:cNvSpPr>
          <p:nvPr/>
        </p:nvSpPr>
        <p:spPr bwMode="auto">
          <a:xfrm>
            <a:off x="7647952" y="1876773"/>
            <a:ext cx="2175184" cy="29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ru-RU" sz="1400" dirty="0">
                <a:latin typeface="Huawei Sans" panose="020C0503030203020204" pitchFamily="34" charset="0"/>
                <a:cs typeface="Huawei Sans" panose="020C0503030203020204" pitchFamily="34" charset="0"/>
              </a:rPr>
              <a:t>Запись данных на D 0</a:t>
            </a:r>
          </a:p>
        </p:txBody>
      </p:sp>
      <p:sp>
        <p:nvSpPr>
          <p:cNvPr id="57" name="6a0ea96f-f8cd-4d34-b092-600b32835f32"/>
          <p:cNvSpPr txBox="1">
            <a:spLocks noChangeArrowheads="1"/>
          </p:cNvSpPr>
          <p:nvPr/>
        </p:nvSpPr>
        <p:spPr bwMode="auto">
          <a:xfrm>
            <a:off x="7656548" y="1484926"/>
            <a:ext cx="2149183" cy="28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ru-RU" sz="1400" dirty="0">
                <a:latin typeface="Huawei Sans" panose="020C0503030203020204" pitchFamily="34" charset="0"/>
                <a:cs typeface="Huawei Sans" panose="020C0503030203020204" pitchFamily="34" charset="0"/>
              </a:rPr>
              <a:t>Запись данных на D 1</a:t>
            </a:r>
          </a:p>
        </p:txBody>
      </p:sp>
      <p:sp>
        <p:nvSpPr>
          <p:cNvPr id="58" name="7a8988f6-2c4a-4d36-8741-5d22ee55a1e0"/>
          <p:cNvSpPr txBox="1">
            <a:spLocks noChangeArrowheads="1"/>
          </p:cNvSpPr>
          <p:nvPr/>
        </p:nvSpPr>
        <p:spPr bwMode="auto">
          <a:xfrm>
            <a:off x="7647953" y="1040810"/>
            <a:ext cx="1836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ru-RU" sz="1400" dirty="0">
                <a:latin typeface="Huawei Sans" panose="020C0503030203020204" pitchFamily="34" charset="0"/>
                <a:cs typeface="Huawei Sans" panose="020C0503030203020204" pitchFamily="34" charset="0"/>
              </a:rPr>
              <a:t>Запись данных на </a:t>
            </a:r>
            <a:r>
              <a:rPr lang="ru-RU" sz="1400" dirty="0" smtClean="0">
                <a:latin typeface="Huawei Sans" panose="020C0503030203020204" pitchFamily="34" charset="0"/>
                <a:cs typeface="Huawei Sans" panose="020C0503030203020204" pitchFamily="34" charset="0"/>
              </a:rPr>
              <a:t>D </a:t>
            </a:r>
            <a:r>
              <a:rPr lang="ru-RU" sz="1400" dirty="0">
                <a:latin typeface="Huawei Sans" panose="020C0503030203020204" pitchFamily="34" charset="0"/>
                <a:cs typeface="Huawei Sans" panose="020C0503030203020204" pitchFamily="34" charset="0"/>
              </a:rPr>
              <a:t>2, D 3...</a:t>
            </a:r>
          </a:p>
        </p:txBody>
      </p:sp>
      <p:sp>
        <p:nvSpPr>
          <p:cNvPr id="59" name="Text Box 3"/>
          <p:cNvSpPr txBox="1">
            <a:spLocks noChangeArrowheads="1"/>
          </p:cNvSpPr>
          <p:nvPr/>
        </p:nvSpPr>
        <p:spPr bwMode="auto">
          <a:xfrm>
            <a:off x="9844707" y="1512269"/>
            <a:ext cx="2141774" cy="335165"/>
          </a:xfrm>
          <a:prstGeom prst="rect">
            <a:avLst/>
          </a:prstGeom>
          <a:noFill/>
          <a:ln w="9525" algn="ctr">
            <a:noFill/>
            <a:miter lim="800000"/>
            <a:headEnd/>
            <a:tailEnd/>
          </a:ln>
        </p:spPr>
        <p:txBody>
          <a:bodyPr wrap="square">
            <a:noAutofit/>
          </a:bodyPr>
          <a:lstStyle/>
          <a:p>
            <a:pPr defTabSz="801688" fontAlgn="ctr">
              <a:lnSpc>
                <a:spcPct val="100000"/>
              </a:lnSpc>
              <a:spcBef>
                <a:spcPct val="50000"/>
              </a:spcBef>
              <a:buClrTx/>
              <a:buSzTx/>
              <a:buFontTx/>
              <a:buNone/>
            </a:pPr>
            <a:r>
              <a:rPr lang="ru-RU" sz="1400" dirty="0">
                <a:latin typeface="Huawei Sans" panose="020C0503030203020204" pitchFamily="34" charset="0"/>
                <a:cs typeface="Huawei Sans" panose="020C0503030203020204" pitchFamily="34" charset="0"/>
              </a:rPr>
              <a:t>Чтение данных с D 1</a:t>
            </a:r>
          </a:p>
        </p:txBody>
      </p:sp>
      <p:sp>
        <p:nvSpPr>
          <p:cNvPr id="60" name="Text Box 42"/>
          <p:cNvSpPr txBox="1">
            <a:spLocks noChangeArrowheads="1"/>
          </p:cNvSpPr>
          <p:nvPr/>
        </p:nvSpPr>
        <p:spPr bwMode="auto">
          <a:xfrm>
            <a:off x="9655298" y="1122503"/>
            <a:ext cx="2761206" cy="518502"/>
          </a:xfrm>
          <a:prstGeom prst="rect">
            <a:avLst/>
          </a:prstGeom>
          <a:noFill/>
          <a:ln w="9525" algn="ctr">
            <a:noFill/>
            <a:miter lim="800000"/>
            <a:headEnd/>
            <a:tailEnd/>
          </a:ln>
        </p:spPr>
        <p:txBody>
          <a:bodyPr wrap="square">
            <a:noAutofit/>
          </a:bodyPr>
          <a:lstStyle/>
          <a:p>
            <a:pPr defTabSz="801688" fontAlgn="ctr">
              <a:lnSpc>
                <a:spcPct val="100000"/>
              </a:lnSpc>
              <a:spcBef>
                <a:spcPct val="50000"/>
              </a:spcBef>
              <a:buClrTx/>
              <a:buSzTx/>
              <a:buFontTx/>
              <a:buNone/>
            </a:pPr>
            <a:r>
              <a:rPr lang="ru-RU" sz="1400" dirty="0">
                <a:latin typeface="Huawei Sans" panose="020C0503030203020204" pitchFamily="34" charset="0"/>
                <a:cs typeface="Huawei Sans" panose="020C0503030203020204" pitchFamily="34" charset="0"/>
              </a:rPr>
              <a:t>Чтение данных с D 2, D 3...</a:t>
            </a:r>
          </a:p>
        </p:txBody>
      </p:sp>
      <p:sp>
        <p:nvSpPr>
          <p:cNvPr id="61" name="Text Box 43"/>
          <p:cNvSpPr txBox="1">
            <a:spLocks noChangeArrowheads="1"/>
          </p:cNvSpPr>
          <p:nvPr/>
        </p:nvSpPr>
        <p:spPr bwMode="auto">
          <a:xfrm>
            <a:off x="9823136" y="1845262"/>
            <a:ext cx="2119549" cy="322496"/>
          </a:xfrm>
          <a:prstGeom prst="rect">
            <a:avLst/>
          </a:prstGeom>
          <a:noFill/>
          <a:ln w="9525" algn="ctr">
            <a:noFill/>
            <a:miter lim="800000"/>
            <a:headEnd/>
            <a:tailEnd/>
          </a:ln>
        </p:spPr>
        <p:txBody>
          <a:bodyPr wrap="square">
            <a:noAutofit/>
          </a:bodyPr>
          <a:lstStyle/>
          <a:p>
            <a:pPr defTabSz="801688" fontAlgn="ctr">
              <a:lnSpc>
                <a:spcPct val="100000"/>
              </a:lnSpc>
              <a:spcBef>
                <a:spcPct val="50000"/>
              </a:spcBef>
              <a:buClrTx/>
              <a:buSzTx/>
              <a:buFontTx/>
              <a:buNone/>
            </a:pPr>
            <a:r>
              <a:rPr lang="ru-RU" sz="1400" dirty="0">
                <a:latin typeface="Huawei Sans" panose="020C0503030203020204" pitchFamily="34" charset="0"/>
                <a:cs typeface="Huawei Sans" panose="020C0503030203020204" pitchFamily="34" charset="0"/>
              </a:rPr>
              <a:t>Чтение данных с D 0</a:t>
            </a:r>
          </a:p>
        </p:txBody>
      </p:sp>
      <p:pic>
        <p:nvPicPr>
          <p:cNvPr id="62" name="图片 61" descr="PC.png"/>
          <p:cNvPicPr>
            <a:picLocks noChangeAspect="1"/>
          </p:cNvPicPr>
          <p:nvPr/>
        </p:nvPicPr>
        <p:blipFill>
          <a:blip r:embed="rId4" cstate="print"/>
          <a:stretch>
            <a:fillRect/>
          </a:stretch>
        </p:blipFill>
        <p:spPr>
          <a:xfrm>
            <a:off x="6482236" y="1129511"/>
            <a:ext cx="1086741" cy="834616"/>
          </a:xfrm>
          <a:prstGeom prst="rect">
            <a:avLst/>
          </a:prstGeom>
        </p:spPr>
      </p:pic>
    </p:spTree>
    <p:extLst>
      <p:ext uri="{BB962C8B-B14F-4D97-AF65-F5344CB8AC3E}">
        <p14:creationId xmlns:p14="http://schemas.microsoft.com/office/powerpoint/2010/main" val="36878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dissolv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cs typeface="Huawei Sans" panose="020C0503030203020204" pitchFamily="34" charset="0"/>
              </a:rPr>
              <a:t>Как работает RAID 1</a:t>
            </a:r>
          </a:p>
        </p:txBody>
      </p:sp>
      <p:grpSp>
        <p:nvGrpSpPr>
          <p:cNvPr id="3" name="组合 2"/>
          <p:cNvGrpSpPr/>
          <p:nvPr/>
        </p:nvGrpSpPr>
        <p:grpSpPr>
          <a:xfrm>
            <a:off x="2202472" y="1912125"/>
            <a:ext cx="7541940" cy="3696848"/>
            <a:chOff x="702468" y="2340893"/>
            <a:chExt cx="7541940" cy="3696848"/>
          </a:xfrm>
        </p:grpSpPr>
        <p:sp>
          <p:nvSpPr>
            <p:cNvPr id="4" name="Text Box 3"/>
            <p:cNvSpPr txBox="1">
              <a:spLocks noChangeArrowheads="1"/>
            </p:cNvSpPr>
            <p:nvPr/>
          </p:nvSpPr>
          <p:spPr bwMode="auto">
            <a:xfrm>
              <a:off x="4617707" y="5742324"/>
              <a:ext cx="2592388" cy="295417"/>
            </a:xfrm>
            <a:prstGeom prst="rect">
              <a:avLst/>
            </a:prstGeom>
            <a:noFill/>
            <a:ln w="9525" algn="ctr">
              <a:noFill/>
              <a:miter lim="800000"/>
              <a:headEnd/>
              <a:tailEnd/>
            </a:ln>
          </p:spPr>
          <p:txBody>
            <a:bodyPr wrap="square" lIns="79200" tIns="39600" rIns="79200" bIns="39600">
              <a:noAutofit/>
            </a:bodyPr>
            <a:lstStyle/>
            <a:p>
              <a:pPr algn="ctr" defTabSz="801688" fontAlgn="ctr">
                <a:lnSpc>
                  <a:spcPct val="100000"/>
                </a:lnSpc>
                <a:buClrTx/>
                <a:buSzTx/>
                <a:buFontTx/>
                <a:buNone/>
              </a:pPr>
              <a:r>
                <a:rPr lang="ru-RU" sz="1400">
                  <a:latin typeface="Huawei Sans" panose="020C0503030203020204" pitchFamily="34" charset="0"/>
                  <a:cs typeface="Huawei Sans" panose="020C0503030203020204" pitchFamily="34" charset="0"/>
                </a:rPr>
                <a:t>Дисковый массив с зеркалированием</a:t>
              </a:r>
            </a:p>
          </p:txBody>
        </p:sp>
        <p:sp>
          <p:nvSpPr>
            <p:cNvPr id="5" name="AutoShape 4"/>
            <p:cNvSpPr>
              <a:spLocks noChangeArrowheads="1"/>
            </p:cNvSpPr>
            <p:nvPr/>
          </p:nvSpPr>
          <p:spPr bwMode="gray">
            <a:xfrm>
              <a:off x="1062038" y="4220791"/>
              <a:ext cx="1289050" cy="719137"/>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6" name="AutoShape 5"/>
            <p:cNvSpPr>
              <a:spLocks noChangeArrowheads="1"/>
            </p:cNvSpPr>
            <p:nvPr/>
          </p:nvSpPr>
          <p:spPr bwMode="gray">
            <a:xfrm>
              <a:off x="1062038" y="3573091"/>
              <a:ext cx="1289050" cy="719137"/>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7" name="Text Box 6"/>
            <p:cNvSpPr txBox="1">
              <a:spLocks noChangeArrowheads="1"/>
            </p:cNvSpPr>
            <p:nvPr/>
          </p:nvSpPr>
          <p:spPr bwMode="gray">
            <a:xfrm>
              <a:off x="1496161" y="3139703"/>
              <a:ext cx="47160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400">
                  <a:solidFill>
                    <a:schemeClr val="bg1"/>
                  </a:solidFill>
                  <a:latin typeface="Huawei Sans" panose="020C0503030203020204" pitchFamily="34" charset="0"/>
                  <a:cs typeface="Huawei Sans" panose="020C0503030203020204" pitchFamily="34" charset="0"/>
                </a:rPr>
                <a:t>D 2</a:t>
              </a:r>
            </a:p>
          </p:txBody>
        </p:sp>
        <p:sp>
          <p:nvSpPr>
            <p:cNvPr id="8" name="Text Box 7"/>
            <p:cNvSpPr txBox="1">
              <a:spLocks noChangeArrowheads="1"/>
            </p:cNvSpPr>
            <p:nvPr/>
          </p:nvSpPr>
          <p:spPr bwMode="gray">
            <a:xfrm>
              <a:off x="1493838" y="3788991"/>
              <a:ext cx="504825"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400">
                  <a:latin typeface="Huawei Sans" panose="020C0503030203020204" pitchFamily="34" charset="0"/>
                  <a:cs typeface="Huawei Sans" panose="020C0503030203020204" pitchFamily="34" charset="0"/>
                </a:rPr>
                <a:t>D 1</a:t>
              </a:r>
            </a:p>
          </p:txBody>
        </p:sp>
        <p:sp>
          <p:nvSpPr>
            <p:cNvPr id="9" name="Text Box 8"/>
            <p:cNvSpPr txBox="1">
              <a:spLocks noChangeArrowheads="1"/>
            </p:cNvSpPr>
            <p:nvPr/>
          </p:nvSpPr>
          <p:spPr bwMode="gray">
            <a:xfrm>
              <a:off x="1496160" y="4488879"/>
              <a:ext cx="548319"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400" dirty="0">
                  <a:latin typeface="Huawei Sans" panose="020C0503030203020204" pitchFamily="34" charset="0"/>
                  <a:cs typeface="Huawei Sans" panose="020C0503030203020204" pitchFamily="34" charset="0"/>
                </a:rPr>
                <a:t>D 0</a:t>
              </a:r>
            </a:p>
          </p:txBody>
        </p:sp>
        <p:sp>
          <p:nvSpPr>
            <p:cNvPr id="10" name="AutoShape 9"/>
            <p:cNvSpPr>
              <a:spLocks noChangeArrowheads="1"/>
            </p:cNvSpPr>
            <p:nvPr/>
          </p:nvSpPr>
          <p:spPr bwMode="gray">
            <a:xfrm>
              <a:off x="1062038" y="2923803"/>
              <a:ext cx="1289050" cy="720725"/>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1" name="Text Box 10"/>
            <p:cNvSpPr txBox="1">
              <a:spLocks noChangeArrowheads="1"/>
            </p:cNvSpPr>
            <p:nvPr/>
          </p:nvSpPr>
          <p:spPr bwMode="gray">
            <a:xfrm>
              <a:off x="1410430" y="3164393"/>
              <a:ext cx="634050"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400" dirty="0">
                  <a:latin typeface="Huawei Sans" panose="020C0503030203020204" pitchFamily="34" charset="0"/>
                  <a:cs typeface="Huawei Sans" panose="020C0503030203020204" pitchFamily="34" charset="0"/>
                </a:rPr>
                <a:t>D 2</a:t>
              </a:r>
            </a:p>
          </p:txBody>
        </p:sp>
        <p:sp>
          <p:nvSpPr>
            <p:cNvPr id="12" name="Text Box 11"/>
            <p:cNvSpPr txBox="1">
              <a:spLocks noChangeArrowheads="1"/>
            </p:cNvSpPr>
            <p:nvPr/>
          </p:nvSpPr>
          <p:spPr bwMode="auto">
            <a:xfrm>
              <a:off x="702468" y="5357233"/>
              <a:ext cx="2087563" cy="307777"/>
            </a:xfrm>
            <a:prstGeom prst="rect">
              <a:avLst/>
            </a:prstGeom>
            <a:noFill/>
            <a:ln w="9525" algn="ctr">
              <a:noFill/>
              <a:miter lim="800000"/>
              <a:headEnd/>
              <a:tailEnd/>
            </a:ln>
          </p:spPr>
          <p:txBody>
            <a:bodyPr wrap="square">
              <a:noAutofit/>
            </a:bodyPr>
            <a:lstStyle/>
            <a:p>
              <a:pPr algn="ctr" defTabSz="801688" fontAlgn="ctr">
                <a:lnSpc>
                  <a:spcPct val="100000"/>
                </a:lnSpc>
                <a:spcBef>
                  <a:spcPct val="50000"/>
                </a:spcBef>
                <a:buClrTx/>
                <a:buSzTx/>
                <a:buFontTx/>
                <a:buNone/>
              </a:pPr>
              <a:r>
                <a:rPr lang="ru-RU" sz="1400">
                  <a:latin typeface="Huawei Sans" panose="020C0503030203020204" pitchFamily="34" charset="0"/>
                  <a:cs typeface="Huawei Sans" panose="020C0503030203020204" pitchFamily="34" charset="0"/>
                </a:rPr>
                <a:t>Логический диск</a:t>
              </a:r>
            </a:p>
          </p:txBody>
        </p:sp>
        <p:sp>
          <p:nvSpPr>
            <p:cNvPr id="13" name="AutoShape 13"/>
            <p:cNvSpPr>
              <a:spLocks noChangeArrowheads="1"/>
            </p:cNvSpPr>
            <p:nvPr/>
          </p:nvSpPr>
          <p:spPr bwMode="auto">
            <a:xfrm rot="5400000">
              <a:off x="5575026" y="2560762"/>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4" name="AutoShape 14"/>
            <p:cNvSpPr>
              <a:spLocks noChangeArrowheads="1"/>
            </p:cNvSpPr>
            <p:nvPr/>
          </p:nvSpPr>
          <p:spPr bwMode="auto">
            <a:xfrm rot="5400000">
              <a:off x="4495526" y="3568825"/>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5" name="AutoShape 15"/>
            <p:cNvSpPr>
              <a:spLocks noChangeArrowheads="1"/>
            </p:cNvSpPr>
            <p:nvPr/>
          </p:nvSpPr>
          <p:spPr bwMode="auto">
            <a:xfrm rot="5400000">
              <a:off x="6511651" y="3568825"/>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6" name="AutoShape 16"/>
            <p:cNvSpPr>
              <a:spLocks noChangeArrowheads="1"/>
            </p:cNvSpPr>
            <p:nvPr/>
          </p:nvSpPr>
          <p:spPr bwMode="gray">
            <a:xfrm>
              <a:off x="4178820" y="52904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7" name="AutoShape 17"/>
            <p:cNvSpPr>
              <a:spLocks noChangeArrowheads="1"/>
            </p:cNvSpPr>
            <p:nvPr/>
          </p:nvSpPr>
          <p:spPr bwMode="gray">
            <a:xfrm>
              <a:off x="4178820" y="493169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8" name="AutoShape 18"/>
            <p:cNvSpPr>
              <a:spLocks noChangeArrowheads="1"/>
            </p:cNvSpPr>
            <p:nvPr/>
          </p:nvSpPr>
          <p:spPr bwMode="gray">
            <a:xfrm>
              <a:off x="4178820" y="4571331"/>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9" name="Text Box 19"/>
            <p:cNvSpPr txBox="1">
              <a:spLocks noChangeArrowheads="1"/>
            </p:cNvSpPr>
            <p:nvPr/>
          </p:nvSpPr>
          <p:spPr bwMode="gray">
            <a:xfrm>
              <a:off x="4617705" y="4642768"/>
              <a:ext cx="633817" cy="309365"/>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400" dirty="0">
                  <a:latin typeface="Huawei Sans" panose="020C0503030203020204" pitchFamily="34" charset="0"/>
                  <a:cs typeface="Huawei Sans" panose="020C0503030203020204" pitchFamily="34" charset="0"/>
                </a:rPr>
                <a:t>D 2</a:t>
              </a:r>
            </a:p>
          </p:txBody>
        </p:sp>
        <p:sp>
          <p:nvSpPr>
            <p:cNvPr id="20" name="Text Box 20"/>
            <p:cNvSpPr txBox="1">
              <a:spLocks noChangeArrowheads="1"/>
            </p:cNvSpPr>
            <p:nvPr/>
          </p:nvSpPr>
          <p:spPr bwMode="gray">
            <a:xfrm>
              <a:off x="4617706" y="5003131"/>
              <a:ext cx="633815" cy="309364"/>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400" dirty="0">
                  <a:latin typeface="Huawei Sans" panose="020C0503030203020204" pitchFamily="34" charset="0"/>
                  <a:cs typeface="Huawei Sans" panose="020C0503030203020204" pitchFamily="34" charset="0"/>
                </a:rPr>
                <a:t>D 1</a:t>
              </a:r>
            </a:p>
          </p:txBody>
        </p:sp>
        <p:sp>
          <p:nvSpPr>
            <p:cNvPr id="21" name="Text Box 21"/>
            <p:cNvSpPr txBox="1">
              <a:spLocks noChangeArrowheads="1"/>
            </p:cNvSpPr>
            <p:nvPr/>
          </p:nvSpPr>
          <p:spPr bwMode="gray">
            <a:xfrm>
              <a:off x="4617705" y="5363493"/>
              <a:ext cx="633815" cy="320675"/>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400" dirty="0">
                  <a:latin typeface="Huawei Sans" panose="020C0503030203020204" pitchFamily="34" charset="0"/>
                  <a:cs typeface="Huawei Sans" panose="020C0503030203020204" pitchFamily="34" charset="0"/>
                </a:rPr>
                <a:t>D 0</a:t>
              </a:r>
            </a:p>
          </p:txBody>
        </p:sp>
        <p:sp>
          <p:nvSpPr>
            <p:cNvPr id="22" name="AutoShape 22"/>
            <p:cNvSpPr>
              <a:spLocks noChangeArrowheads="1"/>
            </p:cNvSpPr>
            <p:nvPr/>
          </p:nvSpPr>
          <p:spPr bwMode="gray">
            <a:xfrm>
              <a:off x="4105795" y="4210968"/>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23" name="Text Box 23"/>
            <p:cNvSpPr txBox="1">
              <a:spLocks noChangeArrowheads="1"/>
            </p:cNvSpPr>
            <p:nvPr/>
          </p:nvSpPr>
          <p:spPr bwMode="gray">
            <a:xfrm>
              <a:off x="4037117" y="4283993"/>
              <a:ext cx="1499431" cy="300619"/>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050" dirty="0">
                  <a:solidFill>
                    <a:schemeClr val="bg1"/>
                  </a:solidFill>
                  <a:latin typeface="Huawei Sans" panose="020C0503030203020204" pitchFamily="34" charset="0"/>
                  <a:cs typeface="Huawei Sans" panose="020C0503030203020204" pitchFamily="34" charset="0"/>
                </a:rPr>
                <a:t>Физический диск 1</a:t>
              </a:r>
            </a:p>
          </p:txBody>
        </p:sp>
        <p:sp>
          <p:nvSpPr>
            <p:cNvPr id="24" name="AutoShape 24"/>
            <p:cNvSpPr>
              <a:spLocks noChangeArrowheads="1"/>
            </p:cNvSpPr>
            <p:nvPr/>
          </p:nvSpPr>
          <p:spPr bwMode="gray">
            <a:xfrm>
              <a:off x="6267970" y="52904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25" name="AutoShape 25"/>
            <p:cNvSpPr>
              <a:spLocks noChangeArrowheads="1"/>
            </p:cNvSpPr>
            <p:nvPr/>
          </p:nvSpPr>
          <p:spPr bwMode="gray">
            <a:xfrm>
              <a:off x="6267970" y="493169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26" name="AutoShape 26"/>
            <p:cNvSpPr>
              <a:spLocks noChangeArrowheads="1"/>
            </p:cNvSpPr>
            <p:nvPr/>
          </p:nvSpPr>
          <p:spPr bwMode="gray">
            <a:xfrm>
              <a:off x="6267970" y="4571331"/>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27" name="AutoShape 27"/>
            <p:cNvSpPr>
              <a:spLocks noChangeArrowheads="1"/>
            </p:cNvSpPr>
            <p:nvPr/>
          </p:nvSpPr>
          <p:spPr bwMode="gray">
            <a:xfrm>
              <a:off x="6194945" y="4210968"/>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28" name="Text Box 28"/>
            <p:cNvSpPr txBox="1">
              <a:spLocks noChangeArrowheads="1"/>
            </p:cNvSpPr>
            <p:nvPr/>
          </p:nvSpPr>
          <p:spPr bwMode="gray">
            <a:xfrm>
              <a:off x="6117157" y="4283993"/>
              <a:ext cx="1508541" cy="378831"/>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050" dirty="0">
                  <a:solidFill>
                    <a:schemeClr val="bg1"/>
                  </a:solidFill>
                  <a:latin typeface="Huawei Sans" panose="020C0503030203020204" pitchFamily="34" charset="0"/>
                  <a:cs typeface="Huawei Sans" panose="020C0503030203020204" pitchFamily="34" charset="0"/>
                </a:rPr>
                <a:t>Физический диск 2</a:t>
              </a:r>
            </a:p>
          </p:txBody>
        </p:sp>
        <p:grpSp>
          <p:nvGrpSpPr>
            <p:cNvPr id="29" name="Group 29"/>
            <p:cNvGrpSpPr>
              <a:grpSpLocks/>
            </p:cNvGrpSpPr>
            <p:nvPr/>
          </p:nvGrpSpPr>
          <p:grpSpPr bwMode="auto">
            <a:xfrm>
              <a:off x="3707333" y="2941974"/>
              <a:ext cx="4537075" cy="450217"/>
              <a:chOff x="113" y="1724"/>
              <a:chExt cx="1960" cy="450"/>
            </a:xfrm>
          </p:grpSpPr>
          <p:sp>
            <p:nvSpPr>
              <p:cNvPr id="36" name="AutoShape 30"/>
              <p:cNvSpPr>
                <a:spLocks noChangeArrowheads="1"/>
              </p:cNvSpPr>
              <p:nvPr/>
            </p:nvSpPr>
            <p:spPr bwMode="auto">
              <a:xfrm>
                <a:off x="113" y="1822"/>
                <a:ext cx="1951" cy="352"/>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pic>
            <p:nvPicPr>
              <p:cNvPr id="37" name="Picture 31" descr="guang"/>
              <p:cNvPicPr>
                <a:picLocks noChangeAspect="1" noChangeArrowheads="1"/>
              </p:cNvPicPr>
              <p:nvPr/>
            </p:nvPicPr>
            <p:blipFill>
              <a:blip r:embed="rId3" cstate="print"/>
              <a:srcRect r="-882" b="38942"/>
              <a:stretch>
                <a:fillRect/>
              </a:stretch>
            </p:blipFill>
            <p:spPr bwMode="auto">
              <a:xfrm>
                <a:off x="130" y="1724"/>
                <a:ext cx="1943" cy="271"/>
              </a:xfrm>
              <a:prstGeom prst="rect">
                <a:avLst/>
              </a:prstGeom>
              <a:noFill/>
              <a:ln w="9525">
                <a:noFill/>
                <a:miter lim="800000"/>
                <a:headEnd/>
                <a:tailEnd/>
              </a:ln>
            </p:spPr>
          </p:pic>
        </p:grpSp>
        <p:sp>
          <p:nvSpPr>
            <p:cNvPr id="30" name="Text Box 32"/>
            <p:cNvSpPr txBox="1">
              <a:spLocks noChangeArrowheads="1"/>
            </p:cNvSpPr>
            <p:nvPr/>
          </p:nvSpPr>
          <p:spPr bwMode="auto">
            <a:xfrm>
              <a:off x="4139133" y="3060031"/>
              <a:ext cx="3887787" cy="304800"/>
            </a:xfrm>
            <a:prstGeom prst="rect">
              <a:avLst/>
            </a:prstGeom>
            <a:noFill/>
            <a:ln w="9525">
              <a:noFill/>
              <a:miter lim="800000"/>
              <a:headEnd/>
              <a:tailEnd/>
            </a:ln>
          </p:spPr>
          <p:txBody>
            <a:bodyPr wrap="square">
              <a:noAutofit/>
            </a:bodyPr>
            <a:lstStyle/>
            <a:p>
              <a:pPr algn="ctr" fontAlgn="ctr">
                <a:lnSpc>
                  <a:spcPct val="100000"/>
                </a:lnSpc>
                <a:buClrTx/>
                <a:buSzTx/>
                <a:buFontTx/>
                <a:buNone/>
              </a:pPr>
              <a:r>
                <a:rPr lang="ru-RU" sz="1400" dirty="0">
                  <a:latin typeface="Huawei Sans" panose="020C0503030203020204" pitchFamily="34" charset="0"/>
                  <a:cs typeface="Huawei Sans" panose="020C0503030203020204" pitchFamily="34" charset="0"/>
                </a:rPr>
                <a:t>D 0, D 1 и D 2 проходят через </a:t>
              </a:r>
              <a:r>
                <a:rPr lang="ru-RU" sz="1400" dirty="0" smtClean="0">
                  <a:latin typeface="Huawei Sans" panose="020C0503030203020204" pitchFamily="34" charset="0"/>
                  <a:cs typeface="Huawei Sans" panose="020C0503030203020204" pitchFamily="34" charset="0"/>
                </a:rPr>
                <a:t>зеркало</a:t>
              </a:r>
              <a:endParaRPr lang="ru-RU" sz="1400" dirty="0">
                <a:latin typeface="Huawei Sans" panose="020C0503030203020204" pitchFamily="34" charset="0"/>
                <a:cs typeface="Huawei Sans" panose="020C0503030203020204" pitchFamily="34" charset="0"/>
              </a:endParaRPr>
            </a:p>
          </p:txBody>
        </p:sp>
        <p:sp>
          <p:nvSpPr>
            <p:cNvPr id="31" name="Text Box 33"/>
            <p:cNvSpPr txBox="1">
              <a:spLocks noChangeArrowheads="1"/>
            </p:cNvSpPr>
            <p:nvPr/>
          </p:nvSpPr>
          <p:spPr bwMode="gray">
            <a:xfrm>
              <a:off x="6703681" y="4644356"/>
              <a:ext cx="50641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400" dirty="0">
                  <a:latin typeface="Huawei Sans" panose="020C0503030203020204" pitchFamily="34" charset="0"/>
                  <a:cs typeface="Huawei Sans" panose="020C0503030203020204" pitchFamily="34" charset="0"/>
                </a:rPr>
                <a:t>D 2</a:t>
              </a:r>
            </a:p>
          </p:txBody>
        </p:sp>
        <p:sp>
          <p:nvSpPr>
            <p:cNvPr id="32" name="Text Box 34"/>
            <p:cNvSpPr txBox="1">
              <a:spLocks noChangeArrowheads="1"/>
            </p:cNvSpPr>
            <p:nvPr/>
          </p:nvSpPr>
          <p:spPr bwMode="gray">
            <a:xfrm>
              <a:off x="6703681" y="5004718"/>
              <a:ext cx="506413" cy="320675"/>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400" dirty="0">
                  <a:latin typeface="Huawei Sans" panose="020C0503030203020204" pitchFamily="34" charset="0"/>
                  <a:cs typeface="Huawei Sans" panose="020C0503030203020204" pitchFamily="34" charset="0"/>
                </a:rPr>
                <a:t>D 1</a:t>
              </a:r>
            </a:p>
          </p:txBody>
        </p:sp>
        <p:sp>
          <p:nvSpPr>
            <p:cNvPr id="33" name="Text Box 35"/>
            <p:cNvSpPr txBox="1">
              <a:spLocks noChangeArrowheads="1"/>
            </p:cNvSpPr>
            <p:nvPr/>
          </p:nvSpPr>
          <p:spPr bwMode="gray">
            <a:xfrm>
              <a:off x="6606664" y="5365081"/>
              <a:ext cx="603431" cy="31908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400" dirty="0">
                  <a:latin typeface="Huawei Sans" panose="020C0503030203020204" pitchFamily="34" charset="0"/>
                  <a:cs typeface="Huawei Sans" panose="020C0503030203020204" pitchFamily="34" charset="0"/>
                </a:rPr>
                <a:t>D 0</a:t>
              </a:r>
            </a:p>
          </p:txBody>
        </p:sp>
        <p:sp>
          <p:nvSpPr>
            <p:cNvPr id="35" name="Rectangle 37"/>
            <p:cNvSpPr>
              <a:spLocks noChangeArrowheads="1"/>
            </p:cNvSpPr>
            <p:nvPr/>
          </p:nvSpPr>
          <p:spPr bwMode="gray">
            <a:xfrm>
              <a:off x="899592" y="2852936"/>
              <a:ext cx="1620837" cy="2249488"/>
            </a:xfrm>
            <a:prstGeom prst="rect">
              <a:avLst/>
            </a:prstGeom>
            <a:noFill/>
            <a:ln w="12700" algn="ctr">
              <a:solidFill>
                <a:schemeClr val="tx1"/>
              </a:solidFill>
              <a:prstDash val="lgDashDot"/>
              <a:miter lim="800000"/>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grpSp>
      <p:sp>
        <p:nvSpPr>
          <p:cNvPr id="38" name="Text Box 17"/>
          <p:cNvSpPr txBox="1">
            <a:spLocks noChangeArrowheads="1"/>
          </p:cNvSpPr>
          <p:nvPr/>
        </p:nvSpPr>
        <p:spPr bwMode="auto">
          <a:xfrm>
            <a:off x="8067094" y="2237377"/>
            <a:ext cx="3425822" cy="315363"/>
          </a:xfrm>
          <a:prstGeom prst="rect">
            <a:avLst/>
          </a:prstGeom>
          <a:noFill/>
          <a:ln w="9525" algn="ctr">
            <a:noFill/>
            <a:miter lim="800000"/>
            <a:headEnd/>
            <a:tailEnd/>
          </a:ln>
        </p:spPr>
        <p:txBody>
          <a:bodyPr wrap="square">
            <a:noAutofit/>
          </a:bodyPr>
          <a:lstStyle/>
          <a:p>
            <a:pPr algn="ctr" defTabSz="801688" fontAlgn="ctr">
              <a:lnSpc>
                <a:spcPct val="100000"/>
              </a:lnSpc>
              <a:spcBef>
                <a:spcPct val="50000"/>
              </a:spcBef>
              <a:buClrTx/>
              <a:buSzTx/>
              <a:buFontTx/>
              <a:buNone/>
            </a:pPr>
            <a:r>
              <a:rPr lang="ru-RU" sz="1400">
                <a:latin typeface="Huawei Sans" panose="020C0503030203020204" pitchFamily="34" charset="0"/>
                <a:cs typeface="Huawei Sans" panose="020C0503030203020204" pitchFamily="34" charset="0"/>
              </a:rPr>
              <a:t>Запись и чтение данных с D 0.</a:t>
            </a:r>
          </a:p>
        </p:txBody>
      </p:sp>
      <p:sp>
        <p:nvSpPr>
          <p:cNvPr id="39" name="Text Box 35"/>
          <p:cNvSpPr txBox="1">
            <a:spLocks noChangeArrowheads="1"/>
          </p:cNvSpPr>
          <p:nvPr/>
        </p:nvSpPr>
        <p:spPr bwMode="auto">
          <a:xfrm>
            <a:off x="8070853" y="1910506"/>
            <a:ext cx="3352797" cy="320706"/>
          </a:xfrm>
          <a:prstGeom prst="rect">
            <a:avLst/>
          </a:prstGeom>
          <a:noFill/>
          <a:ln w="9525" algn="ctr">
            <a:noFill/>
            <a:miter lim="800000"/>
            <a:headEnd/>
            <a:tailEnd/>
          </a:ln>
        </p:spPr>
        <p:txBody>
          <a:bodyPr wrap="square">
            <a:noAutofit/>
          </a:bodyPr>
          <a:lstStyle/>
          <a:p>
            <a:pPr algn="ctr" defTabSz="801688" fontAlgn="ctr">
              <a:lnSpc>
                <a:spcPct val="100000"/>
              </a:lnSpc>
              <a:spcBef>
                <a:spcPct val="50000"/>
              </a:spcBef>
              <a:buClrTx/>
              <a:buSzTx/>
              <a:buFontTx/>
              <a:buNone/>
            </a:pPr>
            <a:r>
              <a:rPr lang="ru-RU" sz="1400" dirty="0">
                <a:latin typeface="Huawei Sans" panose="020C0503030203020204" pitchFamily="34" charset="0"/>
                <a:cs typeface="Huawei Sans" panose="020C0503030203020204" pitchFamily="34" charset="0"/>
              </a:rPr>
              <a:t>Запись и чтение данных с D 1.</a:t>
            </a:r>
          </a:p>
        </p:txBody>
      </p:sp>
      <p:sp>
        <p:nvSpPr>
          <p:cNvPr id="40" name="Text Box 36"/>
          <p:cNvSpPr txBox="1">
            <a:spLocks noChangeArrowheads="1"/>
          </p:cNvSpPr>
          <p:nvPr/>
        </p:nvSpPr>
        <p:spPr bwMode="auto">
          <a:xfrm>
            <a:off x="8067094" y="1590037"/>
            <a:ext cx="3309551" cy="355425"/>
          </a:xfrm>
          <a:prstGeom prst="rect">
            <a:avLst/>
          </a:prstGeom>
          <a:noFill/>
          <a:ln w="9525" algn="ctr">
            <a:noFill/>
            <a:miter lim="800000"/>
            <a:headEnd/>
            <a:tailEnd/>
          </a:ln>
        </p:spPr>
        <p:txBody>
          <a:bodyPr wrap="square">
            <a:noAutofit/>
          </a:bodyPr>
          <a:lstStyle/>
          <a:p>
            <a:pPr algn="ctr" defTabSz="801688" fontAlgn="ctr">
              <a:lnSpc>
                <a:spcPct val="100000"/>
              </a:lnSpc>
              <a:spcBef>
                <a:spcPct val="50000"/>
              </a:spcBef>
              <a:buClrTx/>
              <a:buSzTx/>
              <a:buFontTx/>
              <a:buNone/>
            </a:pPr>
            <a:r>
              <a:rPr lang="ru-RU" sz="1400">
                <a:latin typeface="Huawei Sans" panose="020C0503030203020204" pitchFamily="34" charset="0"/>
                <a:cs typeface="Huawei Sans" panose="020C0503030203020204" pitchFamily="34" charset="0"/>
              </a:rPr>
              <a:t>Запись и чтение данных с D 2.</a:t>
            </a:r>
          </a:p>
        </p:txBody>
      </p:sp>
      <p:pic>
        <p:nvPicPr>
          <p:cNvPr id="41" name="图片 40" descr="PC.png"/>
          <p:cNvPicPr>
            <a:picLocks noChangeAspect="1"/>
          </p:cNvPicPr>
          <p:nvPr/>
        </p:nvPicPr>
        <p:blipFill>
          <a:blip r:embed="rId4" cstate="print"/>
          <a:stretch>
            <a:fillRect/>
          </a:stretch>
        </p:blipFill>
        <p:spPr>
          <a:xfrm>
            <a:off x="6751527" y="1242477"/>
            <a:ext cx="1086741" cy="834616"/>
          </a:xfrm>
          <a:prstGeom prst="rect">
            <a:avLst/>
          </a:prstGeom>
        </p:spPr>
      </p:pic>
    </p:spTree>
    <p:extLst>
      <p:ext uri="{BB962C8B-B14F-4D97-AF65-F5344CB8AC3E}">
        <p14:creationId xmlns:p14="http://schemas.microsoft.com/office/powerpoint/2010/main" val="746697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cs typeface="Huawei Sans" panose="020C0503030203020204" pitchFamily="34" charset="0"/>
              </a:rPr>
              <a:t>Как работает RAID 3</a:t>
            </a:r>
          </a:p>
        </p:txBody>
      </p:sp>
      <p:sp>
        <p:nvSpPr>
          <p:cNvPr id="3" name="62899074-c6dd-483b-87ec-e6e9a578ef71"/>
          <p:cNvSpPr>
            <a:spLocks noChangeArrowheads="1"/>
          </p:cNvSpPr>
          <p:nvPr/>
        </p:nvSpPr>
        <p:spPr bwMode="auto">
          <a:xfrm rot="5400000">
            <a:off x="5953205" y="3214066"/>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 name="43d61636-29a1-48f6-bf7f-525d1f1ac58a"/>
          <p:cNvSpPr>
            <a:spLocks noChangeArrowheads="1"/>
          </p:cNvSpPr>
          <p:nvPr/>
        </p:nvSpPr>
        <p:spPr bwMode="auto">
          <a:xfrm rot="5400000">
            <a:off x="7375605" y="3214066"/>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e0e8e549-cc0f-4f60-b065-60e15dd7ac47"/>
          <p:cNvSpPr>
            <a:spLocks noChangeArrowheads="1"/>
          </p:cNvSpPr>
          <p:nvPr/>
        </p:nvSpPr>
        <p:spPr bwMode="auto">
          <a:xfrm rot="5400000">
            <a:off x="6580293" y="2038522"/>
            <a:ext cx="457200" cy="215900"/>
          </a:xfrm>
          <a:prstGeom prst="rightArrow">
            <a:avLst>
              <a:gd name="adj1" fmla="val 50000"/>
              <a:gd name="adj2" fmla="val 75000"/>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2b06e69d-e1db-4524-9b68-a549e48151cb"/>
          <p:cNvSpPr>
            <a:spLocks noChangeArrowheads="1"/>
          </p:cNvSpPr>
          <p:nvPr/>
        </p:nvSpPr>
        <p:spPr bwMode="auto">
          <a:xfrm rot="5400000">
            <a:off x="4576844" y="3177553"/>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AutoShape 6"/>
          <p:cNvSpPr>
            <a:spLocks noChangeArrowheads="1"/>
          </p:cNvSpPr>
          <p:nvPr/>
        </p:nvSpPr>
        <p:spPr bwMode="auto">
          <a:xfrm>
            <a:off x="4396687" y="2689396"/>
            <a:ext cx="5303520" cy="365760"/>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8" name="903c3257-57a4-4164-8db3-3ebdcb6699f1"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4252671" y="2602084"/>
            <a:ext cx="5497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375d9f3-acc7-4d61-9bdf-6401a7dedd3c"/>
          <p:cNvSpPr txBox="1">
            <a:spLocks noChangeArrowheads="1"/>
          </p:cNvSpPr>
          <p:nvPr/>
        </p:nvSpPr>
        <p:spPr bwMode="auto">
          <a:xfrm>
            <a:off x="4661452" y="2710034"/>
            <a:ext cx="4679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400">
                <a:latin typeface="Huawei Sans" panose="020C0503030203020204" pitchFamily="34" charset="0"/>
                <a:cs typeface="Huawei Sans" panose="020C0503030203020204" pitchFamily="34" charset="0"/>
              </a:rPr>
              <a:t>A 0, A 1, A 2, B 0, B 1, B 2, C 0, C 1, C 2</a:t>
            </a:r>
          </a:p>
        </p:txBody>
      </p:sp>
      <p:sp>
        <p:nvSpPr>
          <p:cNvPr id="10" name="ed7eb085-4a05-4d9a-9f16-6d758b433bb6"/>
          <p:cNvSpPr>
            <a:spLocks noChangeArrowheads="1"/>
          </p:cNvSpPr>
          <p:nvPr/>
        </p:nvSpPr>
        <p:spPr bwMode="gray">
          <a:xfrm>
            <a:off x="8697200" y="47960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endParaRPr lang="en-US" altLang="zh-CN" sz="1400" b="1" dirty="0">
              <a:latin typeface="Huawei Sans" panose="020C0503030203020204" pitchFamily="34" charset="0"/>
              <a:ea typeface="+mn-ea"/>
              <a:cs typeface="Huawei Sans" panose="020C0503030203020204" pitchFamily="34" charset="0"/>
            </a:endParaRPr>
          </a:p>
        </p:txBody>
      </p:sp>
      <p:sp>
        <p:nvSpPr>
          <p:cNvPr id="11" name="0725dfdb-1235-42c9-b0f7-9aba18ea682f"/>
          <p:cNvSpPr>
            <a:spLocks noChangeArrowheads="1"/>
          </p:cNvSpPr>
          <p:nvPr/>
        </p:nvSpPr>
        <p:spPr bwMode="gray">
          <a:xfrm>
            <a:off x="8697200" y="443723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2" name="970c963d-fa34-4d3b-8a5a-c671d0a6f08e"/>
          <p:cNvSpPr>
            <a:spLocks noChangeArrowheads="1"/>
          </p:cNvSpPr>
          <p:nvPr/>
        </p:nvSpPr>
        <p:spPr bwMode="gray">
          <a:xfrm>
            <a:off x="8697200" y="407687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3" name="71268144-ce20-4078-8e4a-626cc10264a6"/>
          <p:cNvSpPr txBox="1">
            <a:spLocks noChangeArrowheads="1"/>
          </p:cNvSpPr>
          <p:nvPr/>
        </p:nvSpPr>
        <p:spPr bwMode="gray">
          <a:xfrm>
            <a:off x="8959210" y="4149897"/>
            <a:ext cx="4920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P 3</a:t>
            </a:r>
          </a:p>
        </p:txBody>
      </p:sp>
      <p:sp>
        <p:nvSpPr>
          <p:cNvPr id="14" name="a515a154-643e-4104-9291-e3c9871672ed"/>
          <p:cNvSpPr txBox="1">
            <a:spLocks noChangeArrowheads="1"/>
          </p:cNvSpPr>
          <p:nvPr/>
        </p:nvSpPr>
        <p:spPr bwMode="gray">
          <a:xfrm>
            <a:off x="8959211" y="4845222"/>
            <a:ext cx="492051" cy="33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P 1</a:t>
            </a:r>
          </a:p>
        </p:txBody>
      </p:sp>
      <p:sp>
        <p:nvSpPr>
          <p:cNvPr id="15" name="c8416974-035a-4a78-a75d-3184129a9d85"/>
          <p:cNvSpPr>
            <a:spLocks noChangeArrowheads="1"/>
          </p:cNvSpPr>
          <p:nvPr/>
        </p:nvSpPr>
        <p:spPr bwMode="gray">
          <a:xfrm>
            <a:off x="8624175" y="3716509"/>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6" name="c33865ec-bdb6-4f97-8443-f53c1401da42"/>
          <p:cNvSpPr txBox="1">
            <a:spLocks noChangeArrowheads="1"/>
          </p:cNvSpPr>
          <p:nvPr/>
        </p:nvSpPr>
        <p:spPr bwMode="gray">
          <a:xfrm>
            <a:off x="8500350" y="3806119"/>
            <a:ext cx="1358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200">
                <a:solidFill>
                  <a:schemeClr val="bg1"/>
                </a:solidFill>
                <a:latin typeface="Huawei Sans" panose="020C0503030203020204" pitchFamily="34" charset="0"/>
                <a:cs typeface="Huawei Sans" panose="020C0503030203020204" pitchFamily="34" charset="0"/>
              </a:rPr>
              <a:t>Диск четности</a:t>
            </a:r>
          </a:p>
        </p:txBody>
      </p:sp>
      <p:sp>
        <p:nvSpPr>
          <p:cNvPr id="17" name="529f8c1a-1960-4dfd-b1cf-6577ac8617d3"/>
          <p:cNvSpPr>
            <a:spLocks noChangeShapeType="1"/>
          </p:cNvSpPr>
          <p:nvPr/>
        </p:nvSpPr>
        <p:spPr bwMode="auto">
          <a:xfrm>
            <a:off x="5116767" y="3214859"/>
            <a:ext cx="411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square" lIns="79200" tIns="39600" rIns="79200" bIns="39600">
            <a:noAutofit/>
          </a:bodyPr>
          <a:lstStyle/>
          <a:p>
            <a:pPr fontAlgn="ctr"/>
            <a:endParaRPr lang="en-US" sz="1400" dirty="0">
              <a:latin typeface="Huawei Sans" panose="020C0503030203020204" pitchFamily="34" charset="0"/>
              <a:cs typeface="Huawei Sans" panose="020C0503030203020204" pitchFamily="34" charset="0"/>
            </a:endParaRPr>
          </a:p>
        </p:txBody>
      </p:sp>
      <p:sp>
        <p:nvSpPr>
          <p:cNvPr id="18" name="58521191-fbe6-4017-b336-8a01ec3356e0"/>
          <p:cNvSpPr>
            <a:spLocks noChangeShapeType="1"/>
          </p:cNvSpPr>
          <p:nvPr/>
        </p:nvSpPr>
        <p:spPr bwMode="auto">
          <a:xfrm>
            <a:off x="9221223" y="3214859"/>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79200" tIns="39600" rIns="79200" bIns="39600">
            <a:noAutofit/>
          </a:bodyPr>
          <a:lstStyle/>
          <a:p>
            <a:pPr fontAlgn="ctr"/>
            <a:endParaRPr lang="en-US" sz="1400" dirty="0">
              <a:latin typeface="Huawei Sans" panose="020C0503030203020204" pitchFamily="34" charset="0"/>
              <a:cs typeface="Huawei Sans" panose="020C0503030203020204" pitchFamily="34" charset="0"/>
            </a:endParaRPr>
          </a:p>
        </p:txBody>
      </p:sp>
      <p:sp>
        <p:nvSpPr>
          <p:cNvPr id="19" name="c877408f-2ee2-45af-a594-6ef42633c223"/>
          <p:cNvSpPr>
            <a:spLocks noChangeShapeType="1"/>
          </p:cNvSpPr>
          <p:nvPr/>
        </p:nvSpPr>
        <p:spPr bwMode="auto">
          <a:xfrm flipV="1">
            <a:off x="6493750" y="3214859"/>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79200" tIns="39600" rIns="79200" bIns="39600">
            <a:noAutofit/>
          </a:bodyPr>
          <a:lstStyle/>
          <a:p>
            <a:pPr fontAlgn="ctr"/>
            <a:endParaRPr lang="en-US" sz="1400" dirty="0">
              <a:latin typeface="Huawei Sans" panose="020C0503030203020204" pitchFamily="34" charset="0"/>
              <a:cs typeface="Huawei Sans" panose="020C0503030203020204" pitchFamily="34" charset="0"/>
            </a:endParaRPr>
          </a:p>
        </p:txBody>
      </p:sp>
      <p:sp>
        <p:nvSpPr>
          <p:cNvPr id="20" name="c03fe211-767f-43af-8bdb-207d43195409"/>
          <p:cNvSpPr>
            <a:spLocks noChangeArrowheads="1"/>
          </p:cNvSpPr>
          <p:nvPr/>
        </p:nvSpPr>
        <p:spPr bwMode="gray">
          <a:xfrm>
            <a:off x="7236700" y="47960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1" name="e1fec723-54c0-4f0b-9b02-766ab89f9a24"/>
          <p:cNvSpPr>
            <a:spLocks noChangeArrowheads="1"/>
          </p:cNvSpPr>
          <p:nvPr/>
        </p:nvSpPr>
        <p:spPr bwMode="gray">
          <a:xfrm>
            <a:off x="7236700" y="443723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2" name="447e336f-8529-4f23-8e1e-2cd0c620a626"/>
          <p:cNvSpPr>
            <a:spLocks noChangeArrowheads="1"/>
          </p:cNvSpPr>
          <p:nvPr/>
        </p:nvSpPr>
        <p:spPr bwMode="gray">
          <a:xfrm>
            <a:off x="7236700" y="407687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3" name="ea1b4e66-9fef-4ccf-98dc-b0e7e502d222"/>
          <p:cNvSpPr txBox="1">
            <a:spLocks noChangeArrowheads="1"/>
          </p:cNvSpPr>
          <p:nvPr/>
        </p:nvSpPr>
        <p:spPr bwMode="gray">
          <a:xfrm>
            <a:off x="7497093" y="4149897"/>
            <a:ext cx="545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C 2</a:t>
            </a:r>
          </a:p>
        </p:txBody>
      </p:sp>
      <p:sp>
        <p:nvSpPr>
          <p:cNvPr id="24" name="55d83c8d-4598-4c0e-9fbb-62b259a4073b"/>
          <p:cNvSpPr txBox="1">
            <a:spLocks noChangeArrowheads="1"/>
          </p:cNvSpPr>
          <p:nvPr/>
        </p:nvSpPr>
        <p:spPr bwMode="gray">
          <a:xfrm>
            <a:off x="7491543" y="4510259"/>
            <a:ext cx="551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B 2</a:t>
            </a:r>
          </a:p>
        </p:txBody>
      </p:sp>
      <p:sp>
        <p:nvSpPr>
          <p:cNvPr id="25" name="2ec619dd-80b8-4526-8fd5-6a031651cb20"/>
          <p:cNvSpPr txBox="1">
            <a:spLocks noChangeArrowheads="1"/>
          </p:cNvSpPr>
          <p:nvPr/>
        </p:nvSpPr>
        <p:spPr bwMode="gray">
          <a:xfrm>
            <a:off x="7487529" y="4870622"/>
            <a:ext cx="555258" cy="33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A 2</a:t>
            </a:r>
          </a:p>
        </p:txBody>
      </p:sp>
      <p:sp>
        <p:nvSpPr>
          <p:cNvPr id="26" name="ac96376e-7efa-4a00-95b2-7fd117eb940d"/>
          <p:cNvSpPr>
            <a:spLocks noChangeArrowheads="1"/>
          </p:cNvSpPr>
          <p:nvPr/>
        </p:nvSpPr>
        <p:spPr bwMode="gray">
          <a:xfrm>
            <a:off x="7163675" y="3716509"/>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7" name="8eda93d3-a448-4633-a7b8-04368b0aa76a"/>
          <p:cNvSpPr txBox="1">
            <a:spLocks noChangeArrowheads="1"/>
          </p:cNvSpPr>
          <p:nvPr/>
        </p:nvSpPr>
        <p:spPr bwMode="gray">
          <a:xfrm>
            <a:off x="7121230" y="3740322"/>
            <a:ext cx="1185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000" dirty="0">
                <a:solidFill>
                  <a:schemeClr val="bg1"/>
                </a:solidFill>
                <a:latin typeface="Huawei Sans" panose="020C0503030203020204" pitchFamily="34" charset="0"/>
                <a:cs typeface="Huawei Sans" panose="020C0503030203020204" pitchFamily="34" charset="0"/>
              </a:rPr>
              <a:t>Физический диск 3</a:t>
            </a:r>
          </a:p>
        </p:txBody>
      </p:sp>
      <p:sp>
        <p:nvSpPr>
          <p:cNvPr id="28" name="89c97fc8-4cc1-4119-8dde-fd53d76c0cd1"/>
          <p:cNvSpPr>
            <a:spLocks noChangeArrowheads="1"/>
          </p:cNvSpPr>
          <p:nvPr/>
        </p:nvSpPr>
        <p:spPr bwMode="gray">
          <a:xfrm>
            <a:off x="2599612" y="3687934"/>
            <a:ext cx="968375" cy="1009650"/>
          </a:xfrm>
          <a:prstGeom prst="can">
            <a:avLst>
              <a:gd name="adj" fmla="val 26066"/>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9" name="fed34d01-2ac3-46df-baa5-62f712b11269"/>
          <p:cNvSpPr txBox="1">
            <a:spLocks noChangeArrowheads="1"/>
          </p:cNvSpPr>
          <p:nvPr/>
        </p:nvSpPr>
        <p:spPr bwMode="gray">
          <a:xfrm>
            <a:off x="2632950" y="4103784"/>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A</a:t>
            </a:r>
          </a:p>
        </p:txBody>
      </p:sp>
      <p:sp>
        <p:nvSpPr>
          <p:cNvPr id="30" name="b9347399-827a-428b-b76d-d02f5ebfc487"/>
          <p:cNvSpPr>
            <a:spLocks noChangeArrowheads="1"/>
          </p:cNvSpPr>
          <p:nvPr/>
        </p:nvSpPr>
        <p:spPr bwMode="gray">
          <a:xfrm>
            <a:off x="2599612" y="2897359"/>
            <a:ext cx="968375" cy="93503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1" name="ef87e34a-8b67-4dbc-806c-2fc2b72edad0"/>
          <p:cNvSpPr txBox="1">
            <a:spLocks noChangeArrowheads="1"/>
          </p:cNvSpPr>
          <p:nvPr/>
        </p:nvSpPr>
        <p:spPr bwMode="gray">
          <a:xfrm>
            <a:off x="2947291" y="3311622"/>
            <a:ext cx="292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B</a:t>
            </a:r>
          </a:p>
        </p:txBody>
      </p:sp>
      <p:sp>
        <p:nvSpPr>
          <p:cNvPr id="32" name="a0b8f900-c279-4e43-973d-015a8b0c0993"/>
          <p:cNvSpPr>
            <a:spLocks noChangeArrowheads="1"/>
          </p:cNvSpPr>
          <p:nvPr/>
        </p:nvSpPr>
        <p:spPr bwMode="gray">
          <a:xfrm>
            <a:off x="2599612" y="2032172"/>
            <a:ext cx="968375" cy="1009650"/>
          </a:xfrm>
          <a:prstGeom prst="can">
            <a:avLst>
              <a:gd name="adj" fmla="val 26066"/>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3" name="983c25a5-2911-4830-bfda-e49747fedecb"/>
          <p:cNvSpPr txBox="1">
            <a:spLocks noChangeArrowheads="1"/>
          </p:cNvSpPr>
          <p:nvPr/>
        </p:nvSpPr>
        <p:spPr bwMode="gray">
          <a:xfrm>
            <a:off x="2959191" y="2467345"/>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C</a:t>
            </a:r>
          </a:p>
        </p:txBody>
      </p:sp>
      <p:sp>
        <p:nvSpPr>
          <p:cNvPr id="34" name="dbf65fdd-836e-4904-8382-1d7d77249a38"/>
          <p:cNvSpPr txBox="1">
            <a:spLocks noChangeArrowheads="1"/>
          </p:cNvSpPr>
          <p:nvPr/>
        </p:nvSpPr>
        <p:spPr bwMode="auto">
          <a:xfrm>
            <a:off x="2092431" y="4942158"/>
            <a:ext cx="2087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Логический диск</a:t>
            </a:r>
          </a:p>
        </p:txBody>
      </p:sp>
      <p:sp>
        <p:nvSpPr>
          <p:cNvPr id="35" name="78ba526c-ac8d-462f-868d-27151a2ef2bd"/>
          <p:cNvSpPr>
            <a:spLocks noChangeArrowheads="1"/>
          </p:cNvSpPr>
          <p:nvPr/>
        </p:nvSpPr>
        <p:spPr bwMode="gray">
          <a:xfrm>
            <a:off x="5812712" y="47960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6" name="181843ba-bf12-48b0-b137-568648421167"/>
          <p:cNvSpPr>
            <a:spLocks noChangeArrowheads="1"/>
          </p:cNvSpPr>
          <p:nvPr/>
        </p:nvSpPr>
        <p:spPr bwMode="gray">
          <a:xfrm>
            <a:off x="5812712" y="443723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7" name="97c4b34b-ae7c-46f6-bab5-ac7e43033acf"/>
          <p:cNvSpPr>
            <a:spLocks noChangeArrowheads="1"/>
          </p:cNvSpPr>
          <p:nvPr/>
        </p:nvSpPr>
        <p:spPr bwMode="gray">
          <a:xfrm>
            <a:off x="5812712" y="407687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f73fe9b9-1c3e-4023-96dd-29d2cf091f3b"/>
          <p:cNvSpPr txBox="1">
            <a:spLocks noChangeArrowheads="1"/>
          </p:cNvSpPr>
          <p:nvPr/>
        </p:nvSpPr>
        <p:spPr bwMode="gray">
          <a:xfrm>
            <a:off x="6074692" y="4149898"/>
            <a:ext cx="542417" cy="2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C 1</a:t>
            </a:r>
          </a:p>
        </p:txBody>
      </p:sp>
      <p:sp>
        <p:nvSpPr>
          <p:cNvPr id="39" name="25435158-e16d-4c41-96c9-755178bbeebf"/>
          <p:cNvSpPr txBox="1">
            <a:spLocks noChangeArrowheads="1"/>
          </p:cNvSpPr>
          <p:nvPr/>
        </p:nvSpPr>
        <p:spPr bwMode="gray">
          <a:xfrm>
            <a:off x="6069143" y="4510259"/>
            <a:ext cx="5479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B 1</a:t>
            </a:r>
          </a:p>
        </p:txBody>
      </p:sp>
      <p:sp>
        <p:nvSpPr>
          <p:cNvPr id="40" name="c5d0c02f-ce35-49d5-a904-13f4aa6618dd"/>
          <p:cNvSpPr txBox="1">
            <a:spLocks noChangeArrowheads="1"/>
          </p:cNvSpPr>
          <p:nvPr/>
        </p:nvSpPr>
        <p:spPr bwMode="gray">
          <a:xfrm>
            <a:off x="6064333" y="4870622"/>
            <a:ext cx="5527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A 1</a:t>
            </a:r>
          </a:p>
        </p:txBody>
      </p:sp>
      <p:sp>
        <p:nvSpPr>
          <p:cNvPr id="41" name="0bb1a1a9-44b0-4111-9de7-ee93f15c3b9e"/>
          <p:cNvSpPr>
            <a:spLocks noChangeArrowheads="1"/>
          </p:cNvSpPr>
          <p:nvPr/>
        </p:nvSpPr>
        <p:spPr bwMode="gray">
          <a:xfrm>
            <a:off x="5739687" y="3716509"/>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2" name="130ba135-e10e-426f-9579-f0af54de5c80"/>
          <p:cNvSpPr txBox="1">
            <a:spLocks noChangeArrowheads="1"/>
          </p:cNvSpPr>
          <p:nvPr/>
        </p:nvSpPr>
        <p:spPr bwMode="gray">
          <a:xfrm>
            <a:off x="5710663" y="3727508"/>
            <a:ext cx="1201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000" dirty="0">
                <a:solidFill>
                  <a:schemeClr val="bg1"/>
                </a:solidFill>
                <a:latin typeface="Huawei Sans" panose="020C0503030203020204" pitchFamily="34" charset="0"/>
                <a:cs typeface="Huawei Sans" panose="020C0503030203020204" pitchFamily="34" charset="0"/>
              </a:rPr>
              <a:t>Физический диск 2</a:t>
            </a:r>
          </a:p>
        </p:txBody>
      </p:sp>
      <p:sp>
        <p:nvSpPr>
          <p:cNvPr id="43" name="d9dd3534-c448-4c8b-9b76-218dd7ec530c"/>
          <p:cNvSpPr>
            <a:spLocks noChangeArrowheads="1"/>
          </p:cNvSpPr>
          <p:nvPr/>
        </p:nvSpPr>
        <p:spPr bwMode="gray">
          <a:xfrm>
            <a:off x="4436350" y="47960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4" name="b67a8166-c2c1-48e0-86ff-4bf853e6ebd4"/>
          <p:cNvSpPr>
            <a:spLocks noChangeArrowheads="1"/>
          </p:cNvSpPr>
          <p:nvPr/>
        </p:nvSpPr>
        <p:spPr bwMode="gray">
          <a:xfrm>
            <a:off x="4436350" y="443723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5" name="e136da68-e29a-4bc5-ad99-0e5265de7724"/>
          <p:cNvSpPr>
            <a:spLocks noChangeArrowheads="1"/>
          </p:cNvSpPr>
          <p:nvPr/>
        </p:nvSpPr>
        <p:spPr bwMode="gray">
          <a:xfrm>
            <a:off x="4436350" y="407687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6" name="36c66414-c585-4a22-98ad-5bdc2322aeda"/>
          <p:cNvSpPr txBox="1">
            <a:spLocks noChangeArrowheads="1"/>
          </p:cNvSpPr>
          <p:nvPr/>
        </p:nvSpPr>
        <p:spPr bwMode="gray">
          <a:xfrm>
            <a:off x="4661452" y="4149897"/>
            <a:ext cx="623844"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C 0</a:t>
            </a:r>
          </a:p>
        </p:txBody>
      </p:sp>
      <p:sp>
        <p:nvSpPr>
          <p:cNvPr id="47" name="67a929b9-2bb0-417c-af98-5ccdfca400d4"/>
          <p:cNvSpPr txBox="1">
            <a:spLocks noChangeArrowheads="1"/>
          </p:cNvSpPr>
          <p:nvPr/>
        </p:nvSpPr>
        <p:spPr bwMode="gray">
          <a:xfrm>
            <a:off x="4691192" y="4510259"/>
            <a:ext cx="5563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B 0</a:t>
            </a:r>
          </a:p>
        </p:txBody>
      </p:sp>
      <p:sp>
        <p:nvSpPr>
          <p:cNvPr id="48" name="87ab4237-961a-4b5e-9402-431fc00f9788"/>
          <p:cNvSpPr txBox="1">
            <a:spLocks noChangeArrowheads="1"/>
          </p:cNvSpPr>
          <p:nvPr/>
        </p:nvSpPr>
        <p:spPr bwMode="gray">
          <a:xfrm>
            <a:off x="4686383" y="4870622"/>
            <a:ext cx="5611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A 0</a:t>
            </a:r>
          </a:p>
        </p:txBody>
      </p:sp>
      <p:sp>
        <p:nvSpPr>
          <p:cNvPr id="49" name="f1400db1-b9c6-4283-926b-cae419bfec49"/>
          <p:cNvSpPr>
            <a:spLocks noChangeArrowheads="1"/>
          </p:cNvSpPr>
          <p:nvPr/>
        </p:nvSpPr>
        <p:spPr bwMode="gray">
          <a:xfrm>
            <a:off x="4363325" y="3716509"/>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0" name="26e95a4a-af26-4492-aeba-3fecdec428fa"/>
          <p:cNvSpPr txBox="1">
            <a:spLocks noChangeArrowheads="1"/>
          </p:cNvSpPr>
          <p:nvPr/>
        </p:nvSpPr>
        <p:spPr bwMode="gray">
          <a:xfrm>
            <a:off x="4272836" y="3740322"/>
            <a:ext cx="1285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000" dirty="0">
                <a:solidFill>
                  <a:schemeClr val="bg1"/>
                </a:solidFill>
                <a:latin typeface="Huawei Sans" panose="020C0503030203020204" pitchFamily="34" charset="0"/>
                <a:cs typeface="Huawei Sans" panose="020C0503030203020204" pitchFamily="34" charset="0"/>
              </a:rPr>
              <a:t>Физический </a:t>
            </a:r>
            <a:endParaRPr lang="ru-RU" sz="1000" dirty="0" smtClean="0">
              <a:solidFill>
                <a:schemeClr val="bg1"/>
              </a:solidFill>
              <a:latin typeface="Huawei Sans" panose="020C0503030203020204" pitchFamily="34" charset="0"/>
              <a:cs typeface="Huawei Sans" panose="020C0503030203020204" pitchFamily="34" charset="0"/>
            </a:endParaRPr>
          </a:p>
          <a:p>
            <a:pPr algn="ctr" fontAlgn="ctr"/>
            <a:r>
              <a:rPr lang="ru-RU" sz="1000" dirty="0" smtClean="0">
                <a:solidFill>
                  <a:schemeClr val="bg1"/>
                </a:solidFill>
                <a:latin typeface="Huawei Sans" panose="020C0503030203020204" pitchFamily="34" charset="0"/>
                <a:cs typeface="Huawei Sans" panose="020C0503030203020204" pitchFamily="34" charset="0"/>
              </a:rPr>
              <a:t>диск </a:t>
            </a:r>
            <a:r>
              <a:rPr lang="ru-RU" sz="1000" dirty="0">
                <a:solidFill>
                  <a:schemeClr val="bg1"/>
                </a:solidFill>
                <a:latin typeface="Huawei Sans" panose="020C0503030203020204" pitchFamily="34" charset="0"/>
                <a:cs typeface="Huawei Sans" panose="020C0503030203020204" pitchFamily="34" charset="0"/>
              </a:rPr>
              <a:t>1</a:t>
            </a:r>
          </a:p>
        </p:txBody>
      </p:sp>
      <p:sp>
        <p:nvSpPr>
          <p:cNvPr id="51" name="570dcb3b-6709-4865-b084-925fd1d9eb44"/>
          <p:cNvSpPr>
            <a:spLocks noChangeShapeType="1"/>
          </p:cNvSpPr>
          <p:nvPr/>
        </p:nvSpPr>
        <p:spPr bwMode="auto">
          <a:xfrm flipV="1">
            <a:off x="5117387" y="3214859"/>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79200" tIns="39600" rIns="79200" bIns="39600">
            <a:noAutofit/>
          </a:bodyPr>
          <a:lstStyle/>
          <a:p>
            <a:pPr fontAlgn="ctr"/>
            <a:endParaRPr lang="en-US" sz="1400" dirty="0">
              <a:latin typeface="Huawei Sans" panose="020C0503030203020204" pitchFamily="34" charset="0"/>
              <a:cs typeface="Huawei Sans" panose="020C0503030203020204" pitchFamily="34" charset="0"/>
            </a:endParaRPr>
          </a:p>
        </p:txBody>
      </p:sp>
      <p:sp>
        <p:nvSpPr>
          <p:cNvPr id="52" name="0dd8097d-87bd-4c12-b656-186635fbe25f"/>
          <p:cNvSpPr>
            <a:spLocks noChangeShapeType="1"/>
          </p:cNvSpPr>
          <p:nvPr/>
        </p:nvSpPr>
        <p:spPr bwMode="auto">
          <a:xfrm flipV="1">
            <a:off x="7916150" y="3214859"/>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79200" tIns="39600" rIns="79200" bIns="39600">
            <a:noAutofit/>
          </a:bodyPr>
          <a:lstStyle/>
          <a:p>
            <a:pPr fontAlgn="ctr"/>
            <a:endParaRPr lang="en-US" sz="1400" dirty="0">
              <a:latin typeface="Huawei Sans" panose="020C0503030203020204" pitchFamily="34" charset="0"/>
              <a:cs typeface="Huawei Sans" panose="020C0503030203020204" pitchFamily="34" charset="0"/>
            </a:endParaRPr>
          </a:p>
        </p:txBody>
      </p:sp>
      <p:sp>
        <p:nvSpPr>
          <p:cNvPr id="53" name="cf2e95cd-1576-45d9-b7e2-16e6489be839"/>
          <p:cNvSpPr txBox="1">
            <a:spLocks noChangeArrowheads="1"/>
          </p:cNvSpPr>
          <p:nvPr/>
        </p:nvSpPr>
        <p:spPr bwMode="gray">
          <a:xfrm>
            <a:off x="8911512" y="4510259"/>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P 2</a:t>
            </a:r>
          </a:p>
        </p:txBody>
      </p:sp>
      <p:sp>
        <p:nvSpPr>
          <p:cNvPr id="55" name="20143b00-3a3c-41fe-a31e-39c5c2638daf"/>
          <p:cNvSpPr>
            <a:spLocks noChangeArrowheads="1"/>
          </p:cNvSpPr>
          <p:nvPr/>
        </p:nvSpPr>
        <p:spPr bwMode="gray">
          <a:xfrm>
            <a:off x="2417049" y="1900408"/>
            <a:ext cx="1371600" cy="2834640"/>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6" name="6f17c2d3-e45a-4c18-8de9-e2ec13af76e9"/>
          <p:cNvSpPr txBox="1">
            <a:spLocks noChangeArrowheads="1"/>
          </p:cNvSpPr>
          <p:nvPr/>
        </p:nvSpPr>
        <p:spPr bwMode="auto">
          <a:xfrm>
            <a:off x="7637047" y="1855985"/>
            <a:ext cx="206316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ru-RU" sz="1400" dirty="0">
                <a:latin typeface="Huawei Sans" panose="020C0503030203020204" pitchFamily="34" charset="0"/>
                <a:cs typeface="Huawei Sans" panose="020C0503030203020204" pitchFamily="34" charset="0"/>
              </a:rPr>
              <a:t>Запись данных на A.</a:t>
            </a:r>
          </a:p>
        </p:txBody>
      </p:sp>
      <p:sp>
        <p:nvSpPr>
          <p:cNvPr id="57" name="c478b9c1-bc3b-455b-9e0e-c1280a3d623b"/>
          <p:cNvSpPr txBox="1">
            <a:spLocks noChangeArrowheads="1"/>
          </p:cNvSpPr>
          <p:nvPr/>
        </p:nvSpPr>
        <p:spPr bwMode="auto">
          <a:xfrm>
            <a:off x="7637047" y="1536896"/>
            <a:ext cx="2028528" cy="30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ru-RU" sz="1400" dirty="0">
                <a:latin typeface="Huawei Sans" panose="020C0503030203020204" pitchFamily="34" charset="0"/>
                <a:cs typeface="Huawei Sans" panose="020C0503030203020204" pitchFamily="34" charset="0"/>
              </a:rPr>
              <a:t>Запись данных на B.</a:t>
            </a:r>
          </a:p>
        </p:txBody>
      </p:sp>
      <p:sp>
        <p:nvSpPr>
          <p:cNvPr id="58" name="7e3d5f33-65c3-41ef-a619-4ce7b278544d"/>
          <p:cNvSpPr txBox="1">
            <a:spLocks noChangeArrowheads="1"/>
          </p:cNvSpPr>
          <p:nvPr/>
        </p:nvSpPr>
        <p:spPr bwMode="auto">
          <a:xfrm>
            <a:off x="7637047" y="1243209"/>
            <a:ext cx="2113136"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ru-RU" sz="1400" dirty="0">
                <a:latin typeface="Huawei Sans" panose="020C0503030203020204" pitchFamily="34" charset="0"/>
                <a:cs typeface="Huawei Sans" panose="020C0503030203020204" pitchFamily="34" charset="0"/>
              </a:rPr>
              <a:t>Запись данных на C.</a:t>
            </a:r>
          </a:p>
        </p:txBody>
      </p:sp>
      <p:sp>
        <p:nvSpPr>
          <p:cNvPr id="59" name="c37b818a-5072-401a-9b4c-aba2658e175a"/>
          <p:cNvSpPr>
            <a:spLocks noChangeArrowheads="1"/>
          </p:cNvSpPr>
          <p:nvPr/>
        </p:nvSpPr>
        <p:spPr bwMode="auto">
          <a:xfrm>
            <a:off x="5461875" y="4462634"/>
            <a:ext cx="296862" cy="319088"/>
          </a:xfrm>
          <a:prstGeom prst="flowChartOr">
            <a:avLst/>
          </a:prstGeom>
          <a:solidFill>
            <a:schemeClr val="bg1"/>
          </a:solidFill>
          <a:ln w="57150">
            <a:solidFill>
              <a:srgbClr val="009999"/>
            </a:solidFill>
            <a:round/>
            <a:headEnd/>
            <a:tailEnd/>
          </a:ln>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0" name="99c04e6c-279b-42bd-a416-56d3136bd46d"/>
          <p:cNvSpPr>
            <a:spLocks noChangeArrowheads="1"/>
          </p:cNvSpPr>
          <p:nvPr/>
        </p:nvSpPr>
        <p:spPr bwMode="auto">
          <a:xfrm>
            <a:off x="6849350" y="4462634"/>
            <a:ext cx="296862" cy="319088"/>
          </a:xfrm>
          <a:prstGeom prst="flowChartOr">
            <a:avLst/>
          </a:prstGeom>
          <a:solidFill>
            <a:schemeClr val="bg1"/>
          </a:solidFill>
          <a:ln w="57150">
            <a:solidFill>
              <a:srgbClr val="009999"/>
            </a:solidFill>
            <a:round/>
            <a:headEnd/>
            <a:tailEnd/>
          </a:ln>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1" name="Rectangle 60"/>
          <p:cNvSpPr/>
          <p:nvPr/>
        </p:nvSpPr>
        <p:spPr>
          <a:xfrm>
            <a:off x="1090090" y="5409058"/>
            <a:ext cx="10334880" cy="338554"/>
          </a:xfrm>
          <a:prstGeom prst="rect">
            <a:avLst/>
          </a:prstGeom>
        </p:spPr>
        <p:txBody>
          <a:bodyPr wrap="square">
            <a:noAutofit/>
          </a:bodyPr>
          <a:lstStyle/>
          <a:p>
            <a:pPr fontAlgn="ctr"/>
            <a:r>
              <a:rPr lang="ru-RU" sz="1600" dirty="0">
                <a:latin typeface="Huawei Sans" panose="020C0503030203020204" pitchFamily="34" charset="0"/>
                <a:cs typeface="Huawei Sans" panose="020C0503030203020204" pitchFamily="34" charset="0"/>
              </a:rPr>
              <a:t>Примечание: </a:t>
            </a:r>
            <a:r>
              <a:rPr lang="ru-RU" sz="1600" dirty="0" smtClean="0">
                <a:latin typeface="Huawei Sans" panose="020C0503030203020204" pitchFamily="34" charset="0"/>
                <a:cs typeface="Huawei Sans" panose="020C0503030203020204" pitchFamily="34" charset="0"/>
              </a:rPr>
              <a:t>штраф </a:t>
            </a:r>
            <a:r>
              <a:rPr lang="ru-RU" sz="1600" dirty="0">
                <a:latin typeface="Huawei Sans" panose="020C0503030203020204" pitchFamily="34" charset="0"/>
                <a:cs typeface="Huawei Sans" panose="020C0503030203020204" pitchFamily="34" charset="0"/>
              </a:rPr>
              <a:t>на запись (</a:t>
            </a:r>
            <a:r>
              <a:rPr lang="ru-RU" sz="1600" dirty="0" err="1">
                <a:latin typeface="Huawei Sans" panose="020C0503030203020204" pitchFamily="34" charset="0"/>
                <a:cs typeface="Huawei Sans" panose="020C0503030203020204" pitchFamily="34" charset="0"/>
              </a:rPr>
              <a:t>write</a:t>
            </a:r>
            <a:r>
              <a:rPr lang="ru-RU" sz="1600" dirty="0">
                <a:latin typeface="Huawei Sans" panose="020C0503030203020204" pitchFamily="34" charset="0"/>
                <a:cs typeface="Huawei Sans" panose="020C0503030203020204" pitchFamily="34" charset="0"/>
              </a:rPr>
              <a:t> </a:t>
            </a:r>
            <a:r>
              <a:rPr lang="ru-RU" sz="1600" dirty="0" err="1">
                <a:latin typeface="Huawei Sans" panose="020C0503030203020204" pitchFamily="34" charset="0"/>
                <a:cs typeface="Huawei Sans" panose="020C0503030203020204" pitchFamily="34" charset="0"/>
              </a:rPr>
              <a:t>penalty</a:t>
            </a:r>
            <a:r>
              <a:rPr lang="ru-RU" sz="1600" dirty="0">
                <a:latin typeface="Huawei Sans" panose="020C0503030203020204" pitchFamily="34" charset="0"/>
                <a:cs typeface="Huawei Sans" panose="020C0503030203020204" pitchFamily="34" charset="0"/>
              </a:rPr>
              <a:t>) возникает, когда на один или два диска необходимо записать небольшой объем новых данных.</a:t>
            </a:r>
          </a:p>
        </p:txBody>
      </p:sp>
      <p:sp>
        <p:nvSpPr>
          <p:cNvPr id="62" name="0525e68e-bfbc-4da5-897a-746070d7efad"/>
          <p:cNvSpPr txBox="1">
            <a:spLocks noChangeArrowheads="1"/>
          </p:cNvSpPr>
          <p:nvPr/>
        </p:nvSpPr>
        <p:spPr bwMode="auto">
          <a:xfrm>
            <a:off x="9665575" y="1647388"/>
            <a:ext cx="17190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ru-RU" sz="1400" dirty="0">
                <a:latin typeface="Huawei Sans" panose="020C0503030203020204" pitchFamily="34" charset="0"/>
                <a:cs typeface="Huawei Sans" panose="020C0503030203020204" pitchFamily="34" charset="0"/>
              </a:rPr>
              <a:t>Чтение </a:t>
            </a:r>
            <a:r>
              <a:rPr lang="ru-RU" sz="1400" dirty="0" smtClean="0">
                <a:latin typeface="Huawei Sans" panose="020C0503030203020204" pitchFamily="34" charset="0"/>
                <a:cs typeface="Huawei Sans" panose="020C0503030203020204" pitchFamily="34" charset="0"/>
              </a:rPr>
              <a:t>данных.</a:t>
            </a:r>
            <a:endParaRPr lang="ru-RU" sz="1400" dirty="0">
              <a:latin typeface="Huawei Sans" panose="020C0503030203020204" pitchFamily="34" charset="0"/>
              <a:cs typeface="Huawei Sans" panose="020C0503030203020204" pitchFamily="34" charset="0"/>
            </a:endParaRPr>
          </a:p>
        </p:txBody>
      </p:sp>
      <p:pic>
        <p:nvPicPr>
          <p:cNvPr id="63" name="图片 62" descr="PC.png"/>
          <p:cNvPicPr>
            <a:picLocks noChangeAspect="1"/>
          </p:cNvPicPr>
          <p:nvPr/>
        </p:nvPicPr>
        <p:blipFill>
          <a:blip r:embed="rId4" cstate="print"/>
          <a:stretch>
            <a:fillRect/>
          </a:stretch>
        </p:blipFill>
        <p:spPr>
          <a:xfrm>
            <a:off x="6190204" y="1239671"/>
            <a:ext cx="1086741" cy="834616"/>
          </a:xfrm>
          <a:prstGeom prst="rect">
            <a:avLst/>
          </a:prstGeom>
        </p:spPr>
      </p:pic>
    </p:spTree>
    <p:extLst>
      <p:ext uri="{BB962C8B-B14F-4D97-AF65-F5344CB8AC3E}">
        <p14:creationId xmlns:p14="http://schemas.microsoft.com/office/powerpoint/2010/main" val="32021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9"/>
                                        </p:tgtEl>
                                        <p:attrNameLst>
                                          <p:attrName>style.color</p:attrName>
                                        </p:attrNameLst>
                                      </p:cBhvr>
                                      <p:to>
                                        <p:clrVal>
                                          <a:srgbClr val="6699FF"/>
                                        </p:clrVal>
                                      </p:to>
                                    </p:set>
                                    <p:set>
                                      <p:cBhvr>
                                        <p:cTn id="7" dur="500" fill="hold"/>
                                        <p:tgtEl>
                                          <p:spTgt spid="29"/>
                                        </p:tgtEl>
                                        <p:attrNameLst>
                                          <p:attrName>fillcolor</p:attrName>
                                        </p:attrNameLst>
                                      </p:cBhvr>
                                      <p:to>
                                        <p:clrVal>
                                          <a:srgbClr val="6699FF"/>
                                        </p:clrVal>
                                      </p:to>
                                    </p:set>
                                    <p:set>
                                      <p:cBhvr>
                                        <p:cTn id="8" dur="500" fill="hold"/>
                                        <p:tgtEl>
                                          <p:spTgt spid="29"/>
                                        </p:tgtEl>
                                        <p:attrNameLst>
                                          <p:attrName>fill.type</p:attrName>
                                        </p:attrNameLst>
                                      </p:cBhvr>
                                      <p:to>
                                        <p:strVal val="solid"/>
                                      </p:to>
                                    </p:set>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mph" presetSubtype="0" repeatCount="3000" fill="hold" nodeType="clickEffect">
                                  <p:stCondLst>
                                    <p:cond delay="0"/>
                                  </p:stCondLst>
                                  <p:childTnLst>
                                    <p:animEffect transition="out" filter="fade">
                                      <p:cBhvr>
                                        <p:cTn id="27" dur="500" tmFilter="0, 0; .2, .5; .8, .5; 1, 0"/>
                                        <p:tgtEl>
                                          <p:spTgt spid="48"/>
                                        </p:tgtEl>
                                      </p:cBhvr>
                                    </p:animEffect>
                                    <p:animScale>
                                      <p:cBhvr>
                                        <p:cTn id="28" dur="250" autoRev="1" fill="hold"/>
                                        <p:tgtEl>
                                          <p:spTgt spid="48"/>
                                        </p:tgtEl>
                                      </p:cBhvr>
                                      <p:by x="105000" y="105000"/>
                                    </p:animScale>
                                  </p:childTnLst>
                                </p:cTn>
                              </p:par>
                            </p:childTnLst>
                          </p:cTn>
                        </p:par>
                        <p:par>
                          <p:cTn id="29" fill="hold">
                            <p:stCondLst>
                              <p:cond delay="1500"/>
                            </p:stCondLst>
                            <p:childTnLst>
                              <p:par>
                                <p:cTn id="30" presetID="26" presetClass="emph" presetSubtype="0" repeatCount="3000" fill="hold" grpId="1" nodeType="after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par>
                          <p:cTn id="33" fill="hold">
                            <p:stCondLst>
                              <p:cond delay="3000"/>
                            </p:stCondLst>
                            <p:childTnLst>
                              <p:par>
                                <p:cTn id="34" presetID="26" presetClass="emph" presetSubtype="0" repeatCount="3000" fill="hold" grpId="1" nodeType="afterEffect">
                                  <p:stCondLst>
                                    <p:cond delay="0"/>
                                  </p:stCondLst>
                                  <p:childTnLst>
                                    <p:animEffect transition="out" filter="fade">
                                      <p:cBhvr>
                                        <p:cTn id="35" dur="500" tmFilter="0, 0; .2, .5; .8, .5; 1, 0"/>
                                        <p:tgtEl>
                                          <p:spTgt spid="25"/>
                                        </p:tgtEl>
                                      </p:cBhvr>
                                    </p:animEffect>
                                    <p:animScale>
                                      <p:cBhvr>
                                        <p:cTn id="36" dur="250" autoRev="1" fill="hold"/>
                                        <p:tgtEl>
                                          <p:spTgt spid="25"/>
                                        </p:tgtEl>
                                      </p:cBhvr>
                                      <p:by x="105000" y="105000"/>
                                    </p:animScale>
                                  </p:childTnLst>
                                </p:cTn>
                              </p:par>
                            </p:childTnLst>
                          </p:cTn>
                        </p:par>
                        <p:par>
                          <p:cTn id="37" fill="hold">
                            <p:stCondLst>
                              <p:cond delay="4500"/>
                            </p:stCondLst>
                            <p:childTnLst>
                              <p:par>
                                <p:cTn id="38" presetID="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6" presetClass="emph" presetSubtype="0" fill="hold" grpId="0" nodeType="afterEffect">
                                  <p:stCondLst>
                                    <p:cond delay="0"/>
                                  </p:stCondLst>
                                  <p:iterate type="lt">
                                    <p:tmPct val="4000"/>
                                  </p:iterate>
                                  <p:childTnLst>
                                    <p:set>
                                      <p:cBhvr override="childStyle">
                                        <p:cTn id="44" dur="500" fill="hold"/>
                                        <p:tgtEl>
                                          <p:spTgt spid="31"/>
                                        </p:tgtEl>
                                        <p:attrNameLst>
                                          <p:attrName>style.color</p:attrName>
                                        </p:attrNameLst>
                                      </p:cBhvr>
                                      <p:to>
                                        <p:clrVal>
                                          <a:srgbClr val="6699FF"/>
                                        </p:clrVal>
                                      </p:to>
                                    </p:set>
                                    <p:set>
                                      <p:cBhvr>
                                        <p:cTn id="45" dur="500" fill="hold"/>
                                        <p:tgtEl>
                                          <p:spTgt spid="31"/>
                                        </p:tgtEl>
                                        <p:attrNameLst>
                                          <p:attrName>fillcolor</p:attrName>
                                        </p:attrNameLst>
                                      </p:cBhvr>
                                      <p:to>
                                        <p:clrVal>
                                          <a:srgbClr val="6699FF"/>
                                        </p:clrVal>
                                      </p:to>
                                    </p:set>
                                    <p:set>
                                      <p:cBhvr>
                                        <p:cTn id="46" dur="500" fill="hold"/>
                                        <p:tgtEl>
                                          <p:spTgt spid="31"/>
                                        </p:tgtEl>
                                        <p:attrNameLst>
                                          <p:attrName>fill.type</p:attrName>
                                        </p:attrNameLst>
                                      </p:cBhvr>
                                      <p:to>
                                        <p:strVal val="solid"/>
                                      </p:to>
                                    </p:set>
                                  </p:childTnLst>
                                </p:cTn>
                              </p:par>
                            </p:childTnLst>
                          </p:cTn>
                        </p:par>
                        <p:par>
                          <p:cTn id="47" fill="hold">
                            <p:stCondLst>
                              <p:cond delay="5500"/>
                            </p:stCondLst>
                            <p:childTnLst>
                              <p:par>
                                <p:cTn id="48" presetID="2" presetClass="entr" presetSubtype="1"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500" fill="hold"/>
                                        <p:tgtEl>
                                          <p:spTgt spid="47"/>
                                        </p:tgtEl>
                                        <p:attrNameLst>
                                          <p:attrName>ppt_x</p:attrName>
                                        </p:attrNameLst>
                                      </p:cBhvr>
                                      <p:tavLst>
                                        <p:tav tm="0">
                                          <p:val>
                                            <p:strVal val="#ppt_x"/>
                                          </p:val>
                                        </p:tav>
                                        <p:tav tm="100000">
                                          <p:val>
                                            <p:strVal val="#ppt_x"/>
                                          </p:val>
                                        </p:tav>
                                      </p:tavLst>
                                    </p:anim>
                                    <p:anim calcmode="lin" valueType="num">
                                      <p:cBhvr additive="base">
                                        <p:cTn id="51" dur="500" fill="hold"/>
                                        <p:tgtEl>
                                          <p:spTgt spid="47"/>
                                        </p:tgtEl>
                                        <p:attrNameLst>
                                          <p:attrName>ppt_y</p:attrName>
                                        </p:attrNameLst>
                                      </p:cBhvr>
                                      <p:tavLst>
                                        <p:tav tm="0">
                                          <p:val>
                                            <p:strVal val="0-#ppt_h/2"/>
                                          </p:val>
                                        </p:tav>
                                        <p:tav tm="100000">
                                          <p:val>
                                            <p:strVal val="#ppt_y"/>
                                          </p:val>
                                        </p:tav>
                                      </p:tavLst>
                                    </p:anim>
                                  </p:childTnLst>
                                </p:cTn>
                              </p:par>
                            </p:childTnLst>
                          </p:cTn>
                        </p:par>
                        <p:par>
                          <p:cTn id="52" fill="hold">
                            <p:stCondLst>
                              <p:cond delay="6000"/>
                            </p:stCondLst>
                            <p:childTnLst>
                              <p:par>
                                <p:cTn id="53" presetID="2" presetClass="entr" presetSubtype="1"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0-#ppt_h/2"/>
                                          </p:val>
                                        </p:tav>
                                        <p:tav tm="100000">
                                          <p:val>
                                            <p:strVal val="#ppt_y"/>
                                          </p:val>
                                        </p:tav>
                                      </p:tavLst>
                                    </p:anim>
                                  </p:childTnLst>
                                </p:cTn>
                              </p:par>
                            </p:childTnLst>
                          </p:cTn>
                        </p:par>
                        <p:par>
                          <p:cTn id="57" fill="hold">
                            <p:stCondLst>
                              <p:cond delay="6500"/>
                            </p:stCondLst>
                            <p:childTnLst>
                              <p:par>
                                <p:cTn id="58" presetID="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0-#ppt_h/2"/>
                                          </p:val>
                                        </p:tav>
                                        <p:tav tm="100000">
                                          <p:val>
                                            <p:strVal val="#ppt_y"/>
                                          </p:val>
                                        </p:tav>
                                      </p:tavLst>
                                    </p:anim>
                                  </p:childTnLst>
                                </p:cTn>
                              </p:par>
                            </p:childTnLst>
                          </p:cTn>
                        </p:par>
                        <p:par>
                          <p:cTn id="62" fill="hold">
                            <p:stCondLst>
                              <p:cond delay="7000"/>
                            </p:stCondLst>
                            <p:childTnLst>
                              <p:par>
                                <p:cTn id="63" presetID="26" presetClass="emph" presetSubtype="0" repeatCount="3000" fill="hold" grpId="1" nodeType="afterEffect">
                                  <p:stCondLst>
                                    <p:cond delay="0"/>
                                  </p:stCondLst>
                                  <p:childTnLst>
                                    <p:animEffect transition="out" filter="fade">
                                      <p:cBhvr>
                                        <p:cTn id="64" dur="500" tmFilter="0, 0; .2, .5; .8, .5; 1, 0"/>
                                        <p:tgtEl>
                                          <p:spTgt spid="47"/>
                                        </p:tgtEl>
                                      </p:cBhvr>
                                    </p:animEffect>
                                    <p:animScale>
                                      <p:cBhvr>
                                        <p:cTn id="65" dur="250" autoRev="1" fill="hold"/>
                                        <p:tgtEl>
                                          <p:spTgt spid="47"/>
                                        </p:tgtEl>
                                      </p:cBhvr>
                                      <p:by x="105000" y="105000"/>
                                    </p:animScale>
                                  </p:childTnLst>
                                </p:cTn>
                              </p:par>
                            </p:childTnLst>
                          </p:cTn>
                        </p:par>
                        <p:par>
                          <p:cTn id="66" fill="hold">
                            <p:stCondLst>
                              <p:cond delay="8500"/>
                            </p:stCondLst>
                            <p:childTnLst>
                              <p:par>
                                <p:cTn id="67" presetID="26" presetClass="emph" presetSubtype="0" repeatCount="3000" fill="hold" grpId="1" nodeType="afterEffect">
                                  <p:stCondLst>
                                    <p:cond delay="0"/>
                                  </p:stCondLst>
                                  <p:childTnLst>
                                    <p:animEffect transition="out" filter="fade">
                                      <p:cBhvr>
                                        <p:cTn id="68" dur="500" tmFilter="0, 0; .2, .5; .8, .5; 1, 0"/>
                                        <p:tgtEl>
                                          <p:spTgt spid="39"/>
                                        </p:tgtEl>
                                      </p:cBhvr>
                                    </p:animEffect>
                                    <p:animScale>
                                      <p:cBhvr>
                                        <p:cTn id="69" dur="250" autoRev="1" fill="hold"/>
                                        <p:tgtEl>
                                          <p:spTgt spid="39"/>
                                        </p:tgtEl>
                                      </p:cBhvr>
                                      <p:by x="105000" y="105000"/>
                                    </p:animScale>
                                  </p:childTnLst>
                                </p:cTn>
                              </p:par>
                            </p:childTnLst>
                          </p:cTn>
                        </p:par>
                        <p:par>
                          <p:cTn id="70" fill="hold">
                            <p:stCondLst>
                              <p:cond delay="10000"/>
                            </p:stCondLst>
                            <p:childTnLst>
                              <p:par>
                                <p:cTn id="71" presetID="26" presetClass="emph" presetSubtype="0" repeatCount="3000" fill="hold" grpId="1" nodeType="afterEffect">
                                  <p:stCondLst>
                                    <p:cond delay="0"/>
                                  </p:stCondLst>
                                  <p:childTnLst>
                                    <p:animEffect transition="out" filter="fade">
                                      <p:cBhvr>
                                        <p:cTn id="72" dur="500" tmFilter="0, 0; .2, .5; .8, .5; 1, 0"/>
                                        <p:tgtEl>
                                          <p:spTgt spid="24"/>
                                        </p:tgtEl>
                                      </p:cBhvr>
                                    </p:animEffect>
                                    <p:animScale>
                                      <p:cBhvr>
                                        <p:cTn id="73" dur="250" autoRev="1" fill="hold"/>
                                        <p:tgtEl>
                                          <p:spTgt spid="24"/>
                                        </p:tgtEl>
                                      </p:cBhvr>
                                      <p:by x="105000" y="105000"/>
                                    </p:animScale>
                                  </p:childTnLst>
                                </p:cTn>
                              </p:par>
                            </p:childTnLst>
                          </p:cTn>
                        </p:par>
                        <p:par>
                          <p:cTn id="74" fill="hold">
                            <p:stCondLst>
                              <p:cond delay="11500"/>
                            </p:stCondLst>
                            <p:childTnLst>
                              <p:par>
                                <p:cTn id="75" presetID="2" presetClass="entr" presetSubtype="8"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0-#ppt_w/2"/>
                                          </p:val>
                                        </p:tav>
                                        <p:tav tm="100000">
                                          <p:val>
                                            <p:strVal val="#ppt_x"/>
                                          </p:val>
                                        </p:tav>
                                      </p:tavLst>
                                    </p:anim>
                                    <p:anim calcmode="lin" valueType="num">
                                      <p:cBhvr additive="base">
                                        <p:cTn id="7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mph" presetSubtype="0" fill="hold" grpId="0" nodeType="clickEffect">
                                  <p:stCondLst>
                                    <p:cond delay="0"/>
                                  </p:stCondLst>
                                  <p:iterate type="lt">
                                    <p:tmPct val="4000"/>
                                  </p:iterate>
                                  <p:childTnLst>
                                    <p:set>
                                      <p:cBhvr override="childStyle">
                                        <p:cTn id="82" dur="500" fill="hold"/>
                                        <p:tgtEl>
                                          <p:spTgt spid="33"/>
                                        </p:tgtEl>
                                        <p:attrNameLst>
                                          <p:attrName>style.color</p:attrName>
                                        </p:attrNameLst>
                                      </p:cBhvr>
                                      <p:to>
                                        <p:clrVal>
                                          <a:srgbClr val="6699FF"/>
                                        </p:clrVal>
                                      </p:to>
                                    </p:set>
                                    <p:set>
                                      <p:cBhvr>
                                        <p:cTn id="83" dur="500" fill="hold"/>
                                        <p:tgtEl>
                                          <p:spTgt spid="33"/>
                                        </p:tgtEl>
                                        <p:attrNameLst>
                                          <p:attrName>fillcolor</p:attrName>
                                        </p:attrNameLst>
                                      </p:cBhvr>
                                      <p:to>
                                        <p:clrVal>
                                          <a:srgbClr val="6699FF"/>
                                        </p:clrVal>
                                      </p:to>
                                    </p:set>
                                    <p:set>
                                      <p:cBhvr>
                                        <p:cTn id="84" dur="500" fill="hold"/>
                                        <p:tgtEl>
                                          <p:spTgt spid="33"/>
                                        </p:tgtEl>
                                        <p:attrNameLst>
                                          <p:attrName>fill.type</p:attrName>
                                        </p:attrNameLst>
                                      </p:cBhvr>
                                      <p:to>
                                        <p:strVal val="solid"/>
                                      </p:to>
                                    </p:set>
                                  </p:childTnLst>
                                </p:cTn>
                              </p:par>
                            </p:childTnLst>
                          </p:cTn>
                        </p:par>
                        <p:par>
                          <p:cTn id="85" fill="hold">
                            <p:stCondLst>
                              <p:cond delay="500"/>
                            </p:stCondLst>
                            <p:childTnLst>
                              <p:par>
                                <p:cTn id="86" presetID="8" presetClass="entr" presetSubtype="16"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diamond(in)">
                                      <p:cBhvr>
                                        <p:cTn id="88" dur="500"/>
                                        <p:tgtEl>
                                          <p:spTgt spid="46"/>
                                        </p:tgtEl>
                                      </p:cBhvr>
                                    </p:animEffect>
                                  </p:childTnLst>
                                </p:cTn>
                              </p:par>
                              <p:par>
                                <p:cTn id="89" presetID="8" presetClass="entr" presetSubtype="16"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diamond(in)">
                                      <p:cBhvr>
                                        <p:cTn id="91" dur="500"/>
                                        <p:tgtEl>
                                          <p:spTgt spid="38"/>
                                        </p:tgtEl>
                                      </p:cBhvr>
                                    </p:animEffect>
                                  </p:childTnLst>
                                </p:cTn>
                              </p:par>
                              <p:par>
                                <p:cTn id="92" presetID="8" presetClass="entr" presetSubtype="16"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diamond(in)">
                                      <p:cBhvr>
                                        <p:cTn id="94" dur="500"/>
                                        <p:tgtEl>
                                          <p:spTgt spid="23"/>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diamond(in)">
                                      <p:cBhvr>
                                        <p:cTn id="97" dur="500"/>
                                        <p:tgtEl>
                                          <p:spTgt spid="13"/>
                                        </p:tgtEl>
                                      </p:cBhvr>
                                    </p:animEffect>
                                  </p:childTnLst>
                                </p:cTn>
                              </p:par>
                              <p:par>
                                <p:cTn id="98" presetID="35" presetClass="emph" presetSubtype="0" fill="hold" grpId="0" nodeType="withEffect">
                                  <p:stCondLst>
                                    <p:cond delay="0"/>
                                  </p:stCondLst>
                                  <p:childTnLst>
                                    <p:anim calcmode="discrete" valueType="str">
                                      <p:cBhvr>
                                        <p:cTn id="99" dur="1000" fill="hold"/>
                                        <p:tgtEl>
                                          <p:spTgt spid="59"/>
                                        </p:tgtEl>
                                        <p:attrNameLst>
                                          <p:attrName>style.visibility</p:attrName>
                                        </p:attrNameLst>
                                      </p:cBhvr>
                                      <p:tavLst>
                                        <p:tav tm="0">
                                          <p:val>
                                            <p:strVal val="hidden"/>
                                          </p:val>
                                        </p:tav>
                                        <p:tav tm="50000">
                                          <p:val>
                                            <p:strVal val="visible"/>
                                          </p:val>
                                        </p:tav>
                                      </p:tavLst>
                                    </p:anim>
                                  </p:childTnLst>
                                </p:cTn>
                              </p:par>
                              <p:par>
                                <p:cTn id="100" presetID="35" presetClass="emph" presetSubtype="0" fill="hold" grpId="1" nodeType="withEffect">
                                  <p:stCondLst>
                                    <p:cond delay="0"/>
                                  </p:stCondLst>
                                  <p:childTnLst>
                                    <p:anim calcmode="discrete" valueType="str">
                                      <p:cBhvr>
                                        <p:cTn id="101" dur="1000" fill="hold"/>
                                        <p:tgtEl>
                                          <p:spTgt spid="59"/>
                                        </p:tgtEl>
                                        <p:attrNameLst>
                                          <p:attrName>style.visibility</p:attrName>
                                        </p:attrNameLst>
                                      </p:cBhvr>
                                      <p:tavLst>
                                        <p:tav tm="0">
                                          <p:val>
                                            <p:strVal val="hidden"/>
                                          </p:val>
                                        </p:tav>
                                        <p:tav tm="50000">
                                          <p:val>
                                            <p:strVal val="visible"/>
                                          </p:val>
                                        </p:tav>
                                      </p:tavLst>
                                    </p:anim>
                                  </p:childTnLst>
                                </p:cTn>
                              </p:par>
                              <p:par>
                                <p:cTn id="102" presetID="35" presetClass="emph" presetSubtype="0" fill="hold" grpId="2" nodeType="withEffect">
                                  <p:stCondLst>
                                    <p:cond delay="0"/>
                                  </p:stCondLst>
                                  <p:childTnLst>
                                    <p:anim calcmode="discrete" valueType="str">
                                      <p:cBhvr>
                                        <p:cTn id="103" dur="1000" fill="hold"/>
                                        <p:tgtEl>
                                          <p:spTgt spid="59"/>
                                        </p:tgtEl>
                                        <p:attrNameLst>
                                          <p:attrName>style.visibility</p:attrName>
                                        </p:attrNameLst>
                                      </p:cBhvr>
                                      <p:tavLst>
                                        <p:tav tm="0">
                                          <p:val>
                                            <p:strVal val="hidden"/>
                                          </p:val>
                                        </p:tav>
                                        <p:tav tm="50000">
                                          <p:val>
                                            <p:strVal val="visible"/>
                                          </p:val>
                                        </p:tav>
                                      </p:tavLst>
                                    </p:anim>
                                  </p:childTnLst>
                                </p:cTn>
                              </p:par>
                              <p:par>
                                <p:cTn id="104" presetID="35" presetClass="emph" presetSubtype="0" fill="hold" grpId="0" nodeType="withEffect">
                                  <p:stCondLst>
                                    <p:cond delay="0"/>
                                  </p:stCondLst>
                                  <p:childTnLst>
                                    <p:anim calcmode="discrete" valueType="str">
                                      <p:cBhvr>
                                        <p:cTn id="105" dur="1000" fill="hold"/>
                                        <p:tgtEl>
                                          <p:spTgt spid="60"/>
                                        </p:tgtEl>
                                        <p:attrNameLst>
                                          <p:attrName>style.visibility</p:attrName>
                                        </p:attrNameLst>
                                      </p:cBhvr>
                                      <p:tavLst>
                                        <p:tav tm="0">
                                          <p:val>
                                            <p:strVal val="hidden"/>
                                          </p:val>
                                        </p:tav>
                                        <p:tav tm="50000">
                                          <p:val>
                                            <p:strVal val="visible"/>
                                          </p:val>
                                        </p:tav>
                                      </p:tavLst>
                                    </p:anim>
                                  </p:childTnLst>
                                </p:cTn>
                              </p:par>
                              <p:par>
                                <p:cTn id="106" presetID="35" presetClass="emph" presetSubtype="0" fill="hold" grpId="1" nodeType="withEffect">
                                  <p:stCondLst>
                                    <p:cond delay="0"/>
                                  </p:stCondLst>
                                  <p:childTnLst>
                                    <p:anim calcmode="discrete" valueType="str">
                                      <p:cBhvr>
                                        <p:cTn id="107" dur="1000" fill="hold"/>
                                        <p:tgtEl>
                                          <p:spTgt spid="60"/>
                                        </p:tgtEl>
                                        <p:attrNameLst>
                                          <p:attrName>style.visibility</p:attrName>
                                        </p:attrNameLst>
                                      </p:cBhvr>
                                      <p:tavLst>
                                        <p:tav tm="0">
                                          <p:val>
                                            <p:strVal val="hidden"/>
                                          </p:val>
                                        </p:tav>
                                        <p:tav tm="50000">
                                          <p:val>
                                            <p:strVal val="visible"/>
                                          </p:val>
                                        </p:tav>
                                      </p:tavLst>
                                    </p:anim>
                                  </p:childTnLst>
                                </p:cTn>
                              </p:par>
                              <p:par>
                                <p:cTn id="108" presetID="35" presetClass="emph" presetSubtype="0" fill="hold" grpId="2" nodeType="withEffect">
                                  <p:stCondLst>
                                    <p:cond delay="0"/>
                                  </p:stCondLst>
                                  <p:childTnLst>
                                    <p:anim calcmode="discrete" valueType="str">
                                      <p:cBhvr>
                                        <p:cTn id="109" dur="1000" fill="hold"/>
                                        <p:tgtEl>
                                          <p:spTgt spid="6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3" grpId="0"/>
      <p:bldP spid="24" grpId="0"/>
      <p:bldP spid="24" grpId="1"/>
      <p:bldP spid="25" grpId="0"/>
      <p:bldP spid="25" grpId="1"/>
      <p:bldP spid="29" grpId="0"/>
      <p:bldP spid="31" grpId="0"/>
      <p:bldP spid="33" grpId="0"/>
      <p:bldP spid="38" grpId="0"/>
      <p:bldP spid="39" grpId="0"/>
      <p:bldP spid="39" grpId="1"/>
      <p:bldP spid="40" grpId="0"/>
      <p:bldP spid="40" grpId="1"/>
      <p:bldP spid="46" grpId="0"/>
      <p:bldP spid="47" grpId="0"/>
      <p:bldP spid="47" grpId="1"/>
      <p:bldP spid="48" grpId="0"/>
      <p:bldP spid="53" grpId="0"/>
      <p:bldP spid="59" grpId="0" animBg="1"/>
      <p:bldP spid="59" grpId="1" animBg="1"/>
      <p:bldP spid="59" grpId="2" animBg="1"/>
      <p:bldP spid="60" grpId="0" animBg="1"/>
      <p:bldP spid="60" grpId="1" animBg="1"/>
      <p:bldP spid="60"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cs typeface="Huawei Sans" panose="020C0503030203020204" pitchFamily="34" charset="0"/>
              </a:rPr>
              <a:t>Как работает RAID 5</a:t>
            </a:r>
          </a:p>
        </p:txBody>
      </p:sp>
      <p:sp>
        <p:nvSpPr>
          <p:cNvPr id="3" name="4e221cf2-d6fb-4cca-8c0e-11c20f282e10"/>
          <p:cNvSpPr>
            <a:spLocks noChangeArrowheads="1"/>
          </p:cNvSpPr>
          <p:nvPr/>
        </p:nvSpPr>
        <p:spPr bwMode="auto">
          <a:xfrm rot="5400000">
            <a:off x="7796450" y="3554078"/>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 name="13976f0c-865e-4797-81af-1b8f8a494cfc"/>
          <p:cNvSpPr>
            <a:spLocks noChangeArrowheads="1"/>
          </p:cNvSpPr>
          <p:nvPr/>
        </p:nvSpPr>
        <p:spPr bwMode="auto">
          <a:xfrm rot="5400000">
            <a:off x="6572438" y="3560800"/>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26ad35e9-cb6b-404b-8c62-2d964f3f7e2d"/>
          <p:cNvSpPr>
            <a:spLocks noChangeArrowheads="1"/>
          </p:cNvSpPr>
          <p:nvPr/>
        </p:nvSpPr>
        <p:spPr bwMode="gray">
          <a:xfrm>
            <a:off x="2791187" y="4632784"/>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3dde015f-ebf9-45fc-9b70-c9cb3fed61a8"/>
          <p:cNvSpPr>
            <a:spLocks noChangeArrowheads="1"/>
          </p:cNvSpPr>
          <p:nvPr/>
        </p:nvSpPr>
        <p:spPr bwMode="gray">
          <a:xfrm>
            <a:off x="2791187" y="4274009"/>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334989b0-dbee-45c0-8c7b-d7f2b3de18b4"/>
          <p:cNvSpPr>
            <a:spLocks noChangeArrowheads="1"/>
          </p:cNvSpPr>
          <p:nvPr/>
        </p:nvSpPr>
        <p:spPr bwMode="gray">
          <a:xfrm>
            <a:off x="2791187" y="3913647"/>
            <a:ext cx="1111250" cy="4048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 name="b9987330-0d81-4db2-9572-76a426e5df06"/>
          <p:cNvSpPr>
            <a:spLocks noChangeArrowheads="1"/>
          </p:cNvSpPr>
          <p:nvPr/>
        </p:nvSpPr>
        <p:spPr bwMode="gray">
          <a:xfrm>
            <a:off x="2791187" y="3553284"/>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 name="813e33ae-6ea8-437d-aeb4-e8957ea622f3"/>
          <p:cNvSpPr>
            <a:spLocks noChangeArrowheads="1"/>
          </p:cNvSpPr>
          <p:nvPr/>
        </p:nvSpPr>
        <p:spPr bwMode="gray">
          <a:xfrm>
            <a:off x="2791187" y="3194509"/>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8eb860c2-5439-433b-8c42-1e6b838337b9"/>
          <p:cNvSpPr>
            <a:spLocks noChangeArrowheads="1"/>
          </p:cNvSpPr>
          <p:nvPr/>
        </p:nvSpPr>
        <p:spPr bwMode="gray">
          <a:xfrm>
            <a:off x="2791187" y="2834147"/>
            <a:ext cx="1111250" cy="4048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1" name="78e9ee85-b929-4c66-b5ff-fc133d579de4"/>
          <p:cNvSpPr txBox="1">
            <a:spLocks noChangeArrowheads="1"/>
          </p:cNvSpPr>
          <p:nvPr/>
        </p:nvSpPr>
        <p:spPr bwMode="gray">
          <a:xfrm>
            <a:off x="3076083" y="3986673"/>
            <a:ext cx="595803" cy="2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2</a:t>
            </a:r>
          </a:p>
        </p:txBody>
      </p:sp>
      <p:sp>
        <p:nvSpPr>
          <p:cNvPr id="12" name="1cb35b58-242b-44ba-83bc-d3cf1693d07c"/>
          <p:cNvSpPr txBox="1">
            <a:spLocks noChangeArrowheads="1"/>
          </p:cNvSpPr>
          <p:nvPr/>
        </p:nvSpPr>
        <p:spPr bwMode="gray">
          <a:xfrm>
            <a:off x="3076085" y="4347035"/>
            <a:ext cx="595802" cy="29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1</a:t>
            </a:r>
          </a:p>
        </p:txBody>
      </p:sp>
      <p:sp>
        <p:nvSpPr>
          <p:cNvPr id="13" name="05400268-2643-48b3-854e-e1515e3ac380"/>
          <p:cNvSpPr txBox="1">
            <a:spLocks noChangeArrowheads="1"/>
          </p:cNvSpPr>
          <p:nvPr/>
        </p:nvSpPr>
        <p:spPr bwMode="gray">
          <a:xfrm>
            <a:off x="3076085" y="4707397"/>
            <a:ext cx="582844" cy="3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0</a:t>
            </a:r>
          </a:p>
        </p:txBody>
      </p:sp>
      <p:sp>
        <p:nvSpPr>
          <p:cNvPr id="14" name="d3c67df9-6d2f-491d-8bfb-3b3f8d1ebbbd"/>
          <p:cNvSpPr txBox="1">
            <a:spLocks noChangeArrowheads="1"/>
          </p:cNvSpPr>
          <p:nvPr/>
        </p:nvSpPr>
        <p:spPr bwMode="gray">
          <a:xfrm>
            <a:off x="3076084" y="2907172"/>
            <a:ext cx="59580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5</a:t>
            </a:r>
          </a:p>
        </p:txBody>
      </p:sp>
      <p:sp>
        <p:nvSpPr>
          <p:cNvPr id="15" name="b1e8d899-4334-439c-b6db-ff427bf2db33"/>
          <p:cNvSpPr txBox="1">
            <a:spLocks noChangeArrowheads="1"/>
          </p:cNvSpPr>
          <p:nvPr/>
        </p:nvSpPr>
        <p:spPr bwMode="gray">
          <a:xfrm>
            <a:off x="3076085" y="3267534"/>
            <a:ext cx="582844" cy="26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4</a:t>
            </a:r>
          </a:p>
        </p:txBody>
      </p:sp>
      <p:sp>
        <p:nvSpPr>
          <p:cNvPr id="16" name="7ca922f6-68ca-4976-a8f3-0b7391fbabc8"/>
          <p:cNvSpPr txBox="1">
            <a:spLocks noChangeArrowheads="1"/>
          </p:cNvSpPr>
          <p:nvPr/>
        </p:nvSpPr>
        <p:spPr bwMode="gray">
          <a:xfrm>
            <a:off x="3076085" y="3627897"/>
            <a:ext cx="582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3</a:t>
            </a:r>
          </a:p>
        </p:txBody>
      </p:sp>
      <p:sp>
        <p:nvSpPr>
          <p:cNvPr id="17" name="4058ea81-4173-43c6-9c89-1380ace0f799"/>
          <p:cNvSpPr txBox="1">
            <a:spLocks noChangeArrowheads="1"/>
          </p:cNvSpPr>
          <p:nvPr/>
        </p:nvSpPr>
        <p:spPr bwMode="auto">
          <a:xfrm>
            <a:off x="2303031" y="5359350"/>
            <a:ext cx="2087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Логический диск</a:t>
            </a:r>
          </a:p>
        </p:txBody>
      </p:sp>
      <p:sp>
        <p:nvSpPr>
          <p:cNvPr id="18" name="fe93c7db-1f98-4579-9454-50b50c31379d"/>
          <p:cNvSpPr>
            <a:spLocks noChangeArrowheads="1"/>
          </p:cNvSpPr>
          <p:nvPr/>
        </p:nvSpPr>
        <p:spPr bwMode="auto">
          <a:xfrm rot="5400000">
            <a:off x="6539274" y="2372581"/>
            <a:ext cx="647700" cy="215900"/>
          </a:xfrm>
          <a:prstGeom prst="rightArrow">
            <a:avLst>
              <a:gd name="adj1" fmla="val 50000"/>
              <a:gd name="adj2" fmla="val 75000"/>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9" name="2df9b1c2-62d4-4cec-a31b-d55568947c2a"/>
          <p:cNvSpPr>
            <a:spLocks noChangeArrowheads="1"/>
          </p:cNvSpPr>
          <p:nvPr/>
        </p:nvSpPr>
        <p:spPr bwMode="auto">
          <a:xfrm rot="5400000">
            <a:off x="5241492" y="3517566"/>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0" name="AutoShape 19"/>
          <p:cNvSpPr>
            <a:spLocks noChangeArrowheads="1"/>
          </p:cNvSpPr>
          <p:nvPr/>
        </p:nvSpPr>
        <p:spPr bwMode="auto">
          <a:xfrm>
            <a:off x="4773974" y="3029409"/>
            <a:ext cx="4335463"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21" name="67de6a7b-a78e-435c-9700-0a810f517948"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4812074" y="2942097"/>
            <a:ext cx="4318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8f77a4a-d9b1-4c62-9801-c9ac0a038a65"/>
          <p:cNvSpPr txBox="1">
            <a:spLocks noChangeArrowheads="1"/>
          </p:cNvSpPr>
          <p:nvPr/>
        </p:nvSpPr>
        <p:spPr bwMode="auto">
          <a:xfrm>
            <a:off x="5709012" y="3050047"/>
            <a:ext cx="2555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400">
                <a:latin typeface="Huawei Sans" panose="020C0503030203020204" pitchFamily="34" charset="0"/>
                <a:cs typeface="Huawei Sans" panose="020C0503030203020204" pitchFamily="34" charset="0"/>
              </a:rPr>
              <a:t>D 0, D 1, D 2, D 3, D 4, D 5</a:t>
            </a:r>
          </a:p>
        </p:txBody>
      </p:sp>
      <p:sp>
        <p:nvSpPr>
          <p:cNvPr id="23" name="e5bf4637-7f7c-45b6-9a68-ebbd854db486"/>
          <p:cNvSpPr>
            <a:spLocks noChangeArrowheads="1"/>
          </p:cNvSpPr>
          <p:nvPr/>
        </p:nvSpPr>
        <p:spPr bwMode="gray">
          <a:xfrm>
            <a:off x="7655311" y="513602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4" name="ba880480-e81c-4a17-954b-31c900e4d1d8"/>
          <p:cNvSpPr>
            <a:spLocks noChangeArrowheads="1"/>
          </p:cNvSpPr>
          <p:nvPr/>
        </p:nvSpPr>
        <p:spPr bwMode="gray">
          <a:xfrm>
            <a:off x="7655311" y="4777247"/>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5" name="2a716e14-4c0e-4f3e-99d3-0ecec09cc534"/>
          <p:cNvSpPr>
            <a:spLocks noChangeArrowheads="1"/>
          </p:cNvSpPr>
          <p:nvPr/>
        </p:nvSpPr>
        <p:spPr bwMode="gray">
          <a:xfrm>
            <a:off x="7655311" y="441688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6" name="b9f8208d-47c1-4179-a978-a79e8fc3861b"/>
          <p:cNvSpPr txBox="1">
            <a:spLocks noChangeArrowheads="1"/>
          </p:cNvSpPr>
          <p:nvPr/>
        </p:nvSpPr>
        <p:spPr bwMode="gray">
          <a:xfrm>
            <a:off x="7922855" y="4489909"/>
            <a:ext cx="520709"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5</a:t>
            </a:r>
          </a:p>
        </p:txBody>
      </p:sp>
      <p:sp>
        <p:nvSpPr>
          <p:cNvPr id="27" name="b7f9bde1-99ae-4745-b723-d69b79f4b5b5"/>
          <p:cNvSpPr txBox="1">
            <a:spLocks noChangeArrowheads="1"/>
          </p:cNvSpPr>
          <p:nvPr/>
        </p:nvSpPr>
        <p:spPr bwMode="gray">
          <a:xfrm>
            <a:off x="7922855" y="4850272"/>
            <a:ext cx="520709" cy="31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3</a:t>
            </a:r>
          </a:p>
        </p:txBody>
      </p:sp>
      <p:sp>
        <p:nvSpPr>
          <p:cNvPr id="28" name="2a6fd691-217f-46cd-94f5-58302a982096"/>
          <p:cNvSpPr txBox="1">
            <a:spLocks noChangeArrowheads="1"/>
          </p:cNvSpPr>
          <p:nvPr/>
        </p:nvSpPr>
        <p:spPr bwMode="gray">
          <a:xfrm>
            <a:off x="7922855" y="5210634"/>
            <a:ext cx="507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P 0</a:t>
            </a:r>
          </a:p>
        </p:txBody>
      </p:sp>
      <p:sp>
        <p:nvSpPr>
          <p:cNvPr id="29" name="14c2d3d9-f0ae-4b1a-8865-d9db7bfee05d"/>
          <p:cNvSpPr>
            <a:spLocks noChangeArrowheads="1"/>
          </p:cNvSpPr>
          <p:nvPr/>
        </p:nvSpPr>
        <p:spPr bwMode="gray">
          <a:xfrm>
            <a:off x="7582286" y="4056522"/>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0" name="1bf37cda-b380-4be3-991c-112ff10c5e63"/>
          <p:cNvSpPr txBox="1">
            <a:spLocks noChangeArrowheads="1"/>
          </p:cNvSpPr>
          <p:nvPr/>
        </p:nvSpPr>
        <p:spPr bwMode="gray">
          <a:xfrm>
            <a:off x="7523527" y="4097409"/>
            <a:ext cx="1206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000" dirty="0">
                <a:solidFill>
                  <a:schemeClr val="bg1"/>
                </a:solidFill>
                <a:latin typeface="Huawei Sans" panose="020C0503030203020204" pitchFamily="34" charset="0"/>
                <a:cs typeface="Huawei Sans" panose="020C0503030203020204" pitchFamily="34" charset="0"/>
              </a:rPr>
              <a:t>Физический диск 3</a:t>
            </a:r>
          </a:p>
        </p:txBody>
      </p:sp>
      <p:sp>
        <p:nvSpPr>
          <p:cNvPr id="31" name="c25db0a6-0c7f-4e89-9be4-e07924a7906e"/>
          <p:cNvSpPr>
            <a:spLocks noChangeArrowheads="1"/>
          </p:cNvSpPr>
          <p:nvPr/>
        </p:nvSpPr>
        <p:spPr bwMode="gray">
          <a:xfrm>
            <a:off x="5100999" y="513602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2" name="93f7749a-8be5-40fe-a448-1e9c6cd1fb4e"/>
          <p:cNvSpPr>
            <a:spLocks noChangeArrowheads="1"/>
          </p:cNvSpPr>
          <p:nvPr/>
        </p:nvSpPr>
        <p:spPr bwMode="gray">
          <a:xfrm>
            <a:off x="5100999" y="4777247"/>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3" name="75704f68-c703-415a-b469-97d3f43dbe4f"/>
          <p:cNvSpPr>
            <a:spLocks noChangeArrowheads="1"/>
          </p:cNvSpPr>
          <p:nvPr/>
        </p:nvSpPr>
        <p:spPr bwMode="gray">
          <a:xfrm>
            <a:off x="5100999" y="441688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4" name="9aff4016-6c91-453c-8921-999ada38f71c"/>
          <p:cNvSpPr txBox="1">
            <a:spLocks noChangeArrowheads="1"/>
          </p:cNvSpPr>
          <p:nvPr/>
        </p:nvSpPr>
        <p:spPr bwMode="gray">
          <a:xfrm>
            <a:off x="5366547" y="4489909"/>
            <a:ext cx="457978" cy="34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P 2</a:t>
            </a:r>
          </a:p>
        </p:txBody>
      </p:sp>
      <p:sp>
        <p:nvSpPr>
          <p:cNvPr id="35" name="ed2bbb87-7318-4387-9a51-880e95103c5e"/>
          <p:cNvSpPr txBox="1">
            <a:spLocks noChangeArrowheads="1"/>
          </p:cNvSpPr>
          <p:nvPr/>
        </p:nvSpPr>
        <p:spPr bwMode="gray">
          <a:xfrm>
            <a:off x="5338916" y="4850272"/>
            <a:ext cx="550335" cy="3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2</a:t>
            </a:r>
          </a:p>
        </p:txBody>
      </p:sp>
      <p:sp>
        <p:nvSpPr>
          <p:cNvPr id="36" name="dc0248ac-ba2c-4cdf-a88c-0649bdf7ed2e"/>
          <p:cNvSpPr txBox="1">
            <a:spLocks noChangeArrowheads="1"/>
          </p:cNvSpPr>
          <p:nvPr/>
        </p:nvSpPr>
        <p:spPr bwMode="gray">
          <a:xfrm>
            <a:off x="5338916" y="5210634"/>
            <a:ext cx="550336" cy="32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0</a:t>
            </a:r>
          </a:p>
        </p:txBody>
      </p:sp>
      <p:sp>
        <p:nvSpPr>
          <p:cNvPr id="37" name="efeb346f-caae-46d0-8942-b9acabd4069b"/>
          <p:cNvSpPr>
            <a:spLocks noChangeArrowheads="1"/>
          </p:cNvSpPr>
          <p:nvPr/>
        </p:nvSpPr>
        <p:spPr bwMode="gray">
          <a:xfrm>
            <a:off x="5027974" y="4056522"/>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3f8b60cc-8f46-4212-b14d-db7083a5cff9"/>
          <p:cNvSpPr txBox="1">
            <a:spLocks noChangeArrowheads="1"/>
          </p:cNvSpPr>
          <p:nvPr/>
        </p:nvSpPr>
        <p:spPr bwMode="gray">
          <a:xfrm>
            <a:off x="4987735" y="4106720"/>
            <a:ext cx="12589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000" dirty="0">
                <a:solidFill>
                  <a:schemeClr val="bg1"/>
                </a:solidFill>
                <a:latin typeface="Huawei Sans" panose="020C0503030203020204" pitchFamily="34" charset="0"/>
                <a:cs typeface="Huawei Sans" panose="020C0503030203020204" pitchFamily="34" charset="0"/>
              </a:rPr>
              <a:t>Физический диск 1</a:t>
            </a:r>
          </a:p>
        </p:txBody>
      </p:sp>
      <p:sp>
        <p:nvSpPr>
          <p:cNvPr id="39" name="a4ab8e73-beb1-4d05-9410-eb98d6b629d4"/>
          <p:cNvSpPr>
            <a:spLocks noChangeArrowheads="1"/>
          </p:cNvSpPr>
          <p:nvPr/>
        </p:nvSpPr>
        <p:spPr bwMode="gray">
          <a:xfrm>
            <a:off x="6396399" y="513602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0" name="a0d3b899-9dd5-47f6-9831-6cbe24a6955e"/>
          <p:cNvSpPr>
            <a:spLocks noChangeArrowheads="1"/>
          </p:cNvSpPr>
          <p:nvPr/>
        </p:nvSpPr>
        <p:spPr bwMode="gray">
          <a:xfrm>
            <a:off x="6396399" y="4777247"/>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1" name="7f41cf41-bcba-42b6-84ed-8dca79679c43"/>
          <p:cNvSpPr>
            <a:spLocks noChangeArrowheads="1"/>
          </p:cNvSpPr>
          <p:nvPr/>
        </p:nvSpPr>
        <p:spPr bwMode="gray">
          <a:xfrm>
            <a:off x="6396399" y="441688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2" name="364f6b82-d3d7-499d-bfc7-af7a8dff942a"/>
          <p:cNvSpPr txBox="1">
            <a:spLocks noChangeArrowheads="1"/>
          </p:cNvSpPr>
          <p:nvPr/>
        </p:nvSpPr>
        <p:spPr bwMode="gray">
          <a:xfrm>
            <a:off x="6626942" y="4489909"/>
            <a:ext cx="55771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4</a:t>
            </a:r>
          </a:p>
        </p:txBody>
      </p:sp>
      <p:sp>
        <p:nvSpPr>
          <p:cNvPr id="43" name="d3277131-2403-433a-a6a8-6237c4134bb1"/>
          <p:cNvSpPr txBox="1">
            <a:spLocks noChangeArrowheads="1"/>
          </p:cNvSpPr>
          <p:nvPr/>
        </p:nvSpPr>
        <p:spPr bwMode="gray">
          <a:xfrm>
            <a:off x="6676808" y="4869857"/>
            <a:ext cx="45797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P 1</a:t>
            </a:r>
          </a:p>
        </p:txBody>
      </p:sp>
      <p:sp>
        <p:nvSpPr>
          <p:cNvPr id="44" name="6e0cf62f-2943-4e88-a3f9-40e17fd43b78"/>
          <p:cNvSpPr txBox="1">
            <a:spLocks noChangeArrowheads="1"/>
          </p:cNvSpPr>
          <p:nvPr/>
        </p:nvSpPr>
        <p:spPr bwMode="gray">
          <a:xfrm>
            <a:off x="6626942" y="5210634"/>
            <a:ext cx="557710" cy="28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1</a:t>
            </a:r>
          </a:p>
        </p:txBody>
      </p:sp>
      <p:sp>
        <p:nvSpPr>
          <p:cNvPr id="46" name="a98ff35f-1074-4d6c-8f14-340f95c31400"/>
          <p:cNvSpPr>
            <a:spLocks noChangeArrowheads="1"/>
          </p:cNvSpPr>
          <p:nvPr/>
        </p:nvSpPr>
        <p:spPr bwMode="gray">
          <a:xfrm>
            <a:off x="6323374" y="4056522"/>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7" name="92171def-2967-4e4d-8401-ef13f3637d86"/>
          <p:cNvSpPr txBox="1">
            <a:spLocks noChangeArrowheads="1"/>
          </p:cNvSpPr>
          <p:nvPr/>
        </p:nvSpPr>
        <p:spPr bwMode="gray">
          <a:xfrm>
            <a:off x="6238175" y="4104131"/>
            <a:ext cx="12763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000" dirty="0">
                <a:solidFill>
                  <a:schemeClr val="bg1"/>
                </a:solidFill>
                <a:latin typeface="Huawei Sans" panose="020C0503030203020204" pitchFamily="34" charset="0"/>
                <a:cs typeface="Huawei Sans" panose="020C0503030203020204" pitchFamily="34" charset="0"/>
              </a:rPr>
              <a:t>Физический диск 2</a:t>
            </a:r>
          </a:p>
        </p:txBody>
      </p:sp>
      <p:sp>
        <p:nvSpPr>
          <p:cNvPr id="48" name="1540247d-e901-4106-851a-0496d7a5634e"/>
          <p:cNvSpPr>
            <a:spLocks noChangeArrowheads="1"/>
          </p:cNvSpPr>
          <p:nvPr/>
        </p:nvSpPr>
        <p:spPr bwMode="gray">
          <a:xfrm>
            <a:off x="2648312" y="2689684"/>
            <a:ext cx="1371600" cy="2520950"/>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9" name="0525e68e-bfbc-4da5-897a-746070d7efad"/>
          <p:cNvSpPr txBox="1">
            <a:spLocks noChangeArrowheads="1"/>
          </p:cNvSpPr>
          <p:nvPr/>
        </p:nvSpPr>
        <p:spPr bwMode="auto">
          <a:xfrm>
            <a:off x="7922855" y="2326643"/>
            <a:ext cx="1754694" cy="2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ru-RU" sz="1400" dirty="0">
                <a:latin typeface="Huawei Sans" panose="020C0503030203020204" pitchFamily="34" charset="0"/>
                <a:cs typeface="Huawei Sans" panose="020C0503030203020204" pitchFamily="34" charset="0"/>
              </a:rPr>
              <a:t>Запись данных.</a:t>
            </a:r>
          </a:p>
        </p:txBody>
      </p:sp>
      <p:sp>
        <p:nvSpPr>
          <p:cNvPr id="50" name="0525e68e-bfbc-4da5-897a-746070d7efad"/>
          <p:cNvSpPr txBox="1">
            <a:spLocks noChangeArrowheads="1"/>
          </p:cNvSpPr>
          <p:nvPr/>
        </p:nvSpPr>
        <p:spPr bwMode="auto">
          <a:xfrm>
            <a:off x="7922854" y="2594632"/>
            <a:ext cx="1783481" cy="2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ru-RU" sz="1400" dirty="0">
                <a:latin typeface="Huawei Sans" panose="020C0503030203020204" pitchFamily="34" charset="0"/>
                <a:cs typeface="Huawei Sans" panose="020C0503030203020204" pitchFamily="34" charset="0"/>
              </a:rPr>
              <a:t>Чтение </a:t>
            </a:r>
            <a:r>
              <a:rPr lang="ru-RU" sz="1400" dirty="0" smtClean="0">
                <a:latin typeface="Huawei Sans" panose="020C0503030203020204" pitchFamily="34" charset="0"/>
                <a:cs typeface="Huawei Sans" panose="020C0503030203020204" pitchFamily="34" charset="0"/>
              </a:rPr>
              <a:t>данных.</a:t>
            </a:r>
            <a:endParaRPr lang="ru-RU" sz="1400" dirty="0">
              <a:latin typeface="Huawei Sans" panose="020C0503030203020204" pitchFamily="34" charset="0"/>
              <a:cs typeface="Huawei Sans" panose="020C0503030203020204" pitchFamily="34" charset="0"/>
            </a:endParaRPr>
          </a:p>
        </p:txBody>
      </p:sp>
      <p:sp>
        <p:nvSpPr>
          <p:cNvPr id="51" name="edfd2048-754b-4361-bb89-52b962411c72"/>
          <p:cNvSpPr txBox="1">
            <a:spLocks noChangeArrowheads="1"/>
          </p:cNvSpPr>
          <p:nvPr/>
        </p:nvSpPr>
        <p:spPr bwMode="auto">
          <a:xfrm>
            <a:off x="2044848" y="5733456"/>
            <a:ext cx="8072545"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Структура независимого диска с распределенными кодами с проверкой на четность.</a:t>
            </a:r>
          </a:p>
        </p:txBody>
      </p:sp>
      <p:pic>
        <p:nvPicPr>
          <p:cNvPr id="52" name="图片 51" descr="PC.png"/>
          <p:cNvPicPr>
            <a:picLocks noChangeAspect="1"/>
          </p:cNvPicPr>
          <p:nvPr/>
        </p:nvPicPr>
        <p:blipFill>
          <a:blip r:embed="rId4" cstate="print"/>
          <a:stretch>
            <a:fillRect/>
          </a:stretch>
        </p:blipFill>
        <p:spPr>
          <a:xfrm>
            <a:off x="6274665" y="1496231"/>
            <a:ext cx="1086741" cy="834616"/>
          </a:xfrm>
          <a:prstGeom prst="rect">
            <a:avLst/>
          </a:prstGeom>
        </p:spPr>
      </p:pic>
    </p:spTree>
    <p:extLst>
      <p:ext uri="{BB962C8B-B14F-4D97-AF65-F5344CB8AC3E}">
        <p14:creationId xmlns:p14="http://schemas.microsoft.com/office/powerpoint/2010/main" val="411170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3"/>
                                        </p:tgtEl>
                                        <p:attrNameLst>
                                          <p:attrName>style.color</p:attrName>
                                        </p:attrNameLst>
                                      </p:cBhvr>
                                      <p:to>
                                        <a:srgbClr val="6699FF"/>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12"/>
                                        </p:tgtEl>
                                        <p:attrNameLst>
                                          <p:attrName>style.color</p:attrName>
                                        </p:attrNameLst>
                                      </p:cBhvr>
                                      <p:to>
                                        <a:srgbClr val="6699FF"/>
                                      </p:to>
                                    </p:animClr>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2000" fill="hold" grpId="1" nodeType="clickEffect">
                                  <p:stCondLst>
                                    <p:cond delay="0"/>
                                  </p:stCondLst>
                                  <p:childTnLst>
                                    <p:animEffect transition="out" filter="fade">
                                      <p:cBhvr>
                                        <p:cTn id="26" dur="500" tmFilter="0, 0; .2, .5; .8, .5; 1, 0"/>
                                        <p:tgtEl>
                                          <p:spTgt spid="36"/>
                                        </p:tgtEl>
                                      </p:cBhvr>
                                    </p:animEffect>
                                    <p:animScale>
                                      <p:cBhvr>
                                        <p:cTn id="27" dur="250" autoRev="1" fill="hold"/>
                                        <p:tgtEl>
                                          <p:spTgt spid="36"/>
                                        </p:tgtEl>
                                      </p:cBhvr>
                                      <p:by x="105000" y="105000"/>
                                    </p:animScale>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44"/>
                                        </p:tgtEl>
                                      </p:cBhvr>
                                    </p:animEffect>
                                    <p:animScale>
                                      <p:cBhvr>
                                        <p:cTn id="30" dur="250" autoRev="1" fill="hold"/>
                                        <p:tgtEl>
                                          <p:spTgt spid="4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amond(i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0" nodeType="clickEffect">
                                  <p:stCondLst>
                                    <p:cond delay="0"/>
                                  </p:stCondLst>
                                  <p:childTnLst>
                                    <p:animClr clrSpc="rgb" dir="cw">
                                      <p:cBhvr override="childStyle">
                                        <p:cTn id="39" dur="500" fill="hold"/>
                                        <p:tgtEl>
                                          <p:spTgt spid="11"/>
                                        </p:tgtEl>
                                        <p:attrNameLst>
                                          <p:attrName>style.color</p:attrName>
                                        </p:attrNameLst>
                                      </p:cBhvr>
                                      <p:to>
                                        <a:srgbClr val="6699FF"/>
                                      </p:to>
                                    </p:animClr>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grpId="0" nodeType="clickEffect">
                                  <p:stCondLst>
                                    <p:cond delay="0"/>
                                  </p:stCondLst>
                                  <p:childTnLst>
                                    <p:animClr clrSpc="rgb" dir="cw">
                                      <p:cBhvr override="childStyle">
                                        <p:cTn id="49" dur="500" fill="hold"/>
                                        <p:tgtEl>
                                          <p:spTgt spid="16"/>
                                        </p:tgtEl>
                                        <p:attrNameLst>
                                          <p:attrName>style.color</p:attrName>
                                        </p:attrNameLst>
                                      </p:cBhvr>
                                      <p:to>
                                        <a:srgbClr val="6699FF"/>
                                      </p:to>
                                    </p:animClr>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mph" presetSubtype="0" repeatCount="2000" fill="hold" grpId="1" nodeType="clickEffect">
                                  <p:stCondLst>
                                    <p:cond delay="0"/>
                                  </p:stCondLst>
                                  <p:childTnLst>
                                    <p:animEffect transition="out" filter="fade">
                                      <p:cBhvr>
                                        <p:cTn id="59" dur="500" tmFilter="0, 0; .2, .5; .8, .5; 1, 0"/>
                                        <p:tgtEl>
                                          <p:spTgt spid="35"/>
                                        </p:tgtEl>
                                      </p:cBhvr>
                                    </p:animEffect>
                                    <p:animScale>
                                      <p:cBhvr>
                                        <p:cTn id="60" dur="250" autoRev="1" fill="hold"/>
                                        <p:tgtEl>
                                          <p:spTgt spid="35"/>
                                        </p:tgtEl>
                                      </p:cBhvr>
                                      <p:by x="105000" y="105000"/>
                                    </p:animScale>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27"/>
                                        </p:tgtEl>
                                      </p:cBhvr>
                                    </p:animEffect>
                                    <p:animScale>
                                      <p:cBhvr>
                                        <p:cTn id="63" dur="250" autoRev="1" fill="hold"/>
                                        <p:tgtEl>
                                          <p:spTgt spid="27"/>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diamond(in)">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grpId="0" nodeType="clickEffect">
                                  <p:stCondLst>
                                    <p:cond delay="0"/>
                                  </p:stCondLst>
                                  <p:childTnLst>
                                    <p:animClr clrSpc="rgb" dir="cw">
                                      <p:cBhvr override="childStyle">
                                        <p:cTn id="72" dur="500" fill="hold"/>
                                        <p:tgtEl>
                                          <p:spTgt spid="15"/>
                                        </p:tgtEl>
                                        <p:attrNameLst>
                                          <p:attrName>style.color</p:attrName>
                                        </p:attrNameLst>
                                      </p:cBhvr>
                                      <p:to>
                                        <a:srgbClr val="6699FF"/>
                                      </p:to>
                                    </p:animClr>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grpId="0" nodeType="clickEffect">
                                  <p:stCondLst>
                                    <p:cond delay="0"/>
                                  </p:stCondLst>
                                  <p:childTnLst>
                                    <p:animClr clrSpc="rgb" dir="cw">
                                      <p:cBhvr override="childStyle">
                                        <p:cTn id="82" dur="500" fill="hold"/>
                                        <p:tgtEl>
                                          <p:spTgt spid="14"/>
                                        </p:tgtEl>
                                        <p:attrNameLst>
                                          <p:attrName>style.color</p:attrName>
                                        </p:attrNameLst>
                                      </p:cBhvr>
                                      <p:to>
                                        <a:srgbClr val="6699FF"/>
                                      </p:to>
                                    </p:animClr>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2000" fill="hold" grpId="1" nodeType="clickEffect">
                                  <p:stCondLst>
                                    <p:cond delay="0"/>
                                  </p:stCondLst>
                                  <p:childTnLst>
                                    <p:animEffect transition="out" filter="fade">
                                      <p:cBhvr>
                                        <p:cTn id="92" dur="500" tmFilter="0, 0; .2, .5; .8, .5; 1, 0"/>
                                        <p:tgtEl>
                                          <p:spTgt spid="42"/>
                                        </p:tgtEl>
                                      </p:cBhvr>
                                    </p:animEffect>
                                    <p:animScale>
                                      <p:cBhvr>
                                        <p:cTn id="93" dur="250" autoRev="1" fill="hold"/>
                                        <p:tgtEl>
                                          <p:spTgt spid="42"/>
                                        </p:tgtEl>
                                      </p:cBhvr>
                                      <p:by x="105000" y="105000"/>
                                    </p:animScale>
                                  </p:childTnLst>
                                </p:cTn>
                              </p:par>
                              <p:par>
                                <p:cTn id="94" presetID="26" presetClass="emph" presetSubtype="0" repeatCount="2000" fill="hold" grpId="1" nodeType="withEffect">
                                  <p:stCondLst>
                                    <p:cond delay="0"/>
                                  </p:stCondLst>
                                  <p:childTnLst>
                                    <p:animEffect transition="out" filter="fade">
                                      <p:cBhvr>
                                        <p:cTn id="95" dur="500" tmFilter="0, 0; .2, .5; .8, .5; 1, 0"/>
                                        <p:tgtEl>
                                          <p:spTgt spid="26"/>
                                        </p:tgtEl>
                                      </p:cBhvr>
                                    </p:animEffect>
                                    <p:animScale>
                                      <p:cBhvr>
                                        <p:cTn id="96" dur="250" autoRev="1" fill="hold"/>
                                        <p:tgtEl>
                                          <p:spTgt spid="26"/>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diamond(in)">
                                      <p:cBhvr>
                                        <p:cTn id="10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6" grpId="0"/>
      <p:bldP spid="26" grpId="1"/>
      <p:bldP spid="27" grpId="0"/>
      <p:bldP spid="27" grpId="1"/>
      <p:bldP spid="28" grpId="0"/>
      <p:bldP spid="34" grpId="0"/>
      <p:bldP spid="35" grpId="0"/>
      <p:bldP spid="35" grpId="1"/>
      <p:bldP spid="36" grpId="0"/>
      <p:bldP spid="36" grpId="1"/>
      <p:bldP spid="42" grpId="0"/>
      <p:bldP spid="42" grpId="1"/>
      <p:bldP spid="43" grpId="0"/>
      <p:bldP spid="44" grpId="0"/>
      <p:bldP spid="4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RAID 6</a:t>
            </a:r>
          </a:p>
        </p:txBody>
      </p:sp>
      <p:sp>
        <p:nvSpPr>
          <p:cNvPr id="3" name="文本占位符 2"/>
          <p:cNvSpPr>
            <a:spLocks noGrp="1"/>
          </p:cNvSpPr>
          <p:nvPr>
            <p:ph type="body" sz="quarter" idx="10"/>
          </p:nvPr>
        </p:nvSpPr>
        <p:spPr/>
        <p:txBody>
          <a:bodyPr/>
          <a:lstStyle/>
          <a:p>
            <a:r>
              <a:rPr lang="ru-RU"/>
              <a:t>RAID 6 </a:t>
            </a:r>
          </a:p>
          <a:p>
            <a:pPr lvl="1"/>
            <a:r>
              <a:rPr lang="ru-RU"/>
              <a:t>Необходимо минимум N + 2 (N&gt; 2) дисков. Обеспечивает чрезвычайно высокую надежность и доступность данных.</a:t>
            </a:r>
          </a:p>
          <a:p>
            <a:r>
              <a:rPr lang="ru-RU"/>
              <a:t>Распространенные технологии RAID 6:</a:t>
            </a:r>
          </a:p>
          <a:p>
            <a:pPr lvl="1"/>
            <a:r>
              <a:rPr lang="ru-RU"/>
              <a:t>RAID 6 P+Q</a:t>
            </a:r>
          </a:p>
          <a:p>
            <a:pPr lvl="1"/>
            <a:r>
              <a:rPr lang="ru-RU"/>
              <a:t>RAID 6 DP</a:t>
            </a:r>
          </a:p>
        </p:txBody>
      </p:sp>
    </p:spTree>
    <p:extLst>
      <p:ext uri="{BB962C8B-B14F-4D97-AF65-F5344CB8AC3E}">
        <p14:creationId xmlns:p14="http://schemas.microsoft.com/office/powerpoint/2010/main" val="4067816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Как работает RAID 6 P + </a:t>
            </a:r>
            <a:r>
              <a:rPr lang="ru-RU" dirty="0" smtClean="0"/>
              <a:t>Q</a:t>
            </a:r>
            <a:endParaRPr lang="ru-RU" dirty="0"/>
          </a:p>
        </p:txBody>
      </p:sp>
      <p:sp>
        <p:nvSpPr>
          <p:cNvPr id="3" name="文本占位符 2"/>
          <p:cNvSpPr>
            <a:spLocks noGrp="1"/>
          </p:cNvSpPr>
          <p:nvPr>
            <p:ph type="body" sz="quarter" idx="10"/>
          </p:nvPr>
        </p:nvSpPr>
        <p:spPr/>
        <p:txBody>
          <a:bodyPr/>
          <a:lstStyle/>
          <a:p>
            <a:r>
              <a:rPr lang="ru-RU" sz="1800" dirty="0"/>
              <a:t>Рассчитываются данные четности P и </a:t>
            </a:r>
            <a:r>
              <a:rPr lang="ru-RU" sz="1800" dirty="0" smtClean="0"/>
              <a:t>Q. </a:t>
            </a:r>
            <a:r>
              <a:rPr lang="ru-RU" sz="1800" dirty="0"/>
              <a:t>С помощью данных четности P и Q можно восстановить максимум два потерянных блока данных. Формулы для расчета данных четности P и Q:</a:t>
            </a:r>
          </a:p>
          <a:p>
            <a:pPr lvl="1"/>
            <a:r>
              <a:rPr lang="ru-RU" sz="1600" dirty="0"/>
              <a:t>P = D 0 ⊕ D 1 ⊕ D 2...</a:t>
            </a:r>
          </a:p>
          <a:p>
            <a:pPr lvl="1"/>
            <a:r>
              <a:rPr lang="ru-RU" sz="1600" dirty="0"/>
              <a:t>Q = (α * D 0) ⊕ (β * D 1) ⊕ (γ * D 2)...</a:t>
            </a:r>
          </a:p>
          <a:p>
            <a:pPr lvl="1"/>
            <a:endParaRPr lang="en-US" altLang="zh-CN" sz="1600" dirty="0" smtClean="0"/>
          </a:p>
          <a:p>
            <a:endParaRPr lang="en-US" altLang="zh-CN" sz="1800" dirty="0"/>
          </a:p>
        </p:txBody>
      </p:sp>
      <p:sp>
        <p:nvSpPr>
          <p:cNvPr id="4" name="c4d68b5f-5285-4736-b6bd-ee693fbde4bb"/>
          <p:cNvSpPr>
            <a:spLocks noChangeArrowheads="1"/>
          </p:cNvSpPr>
          <p:nvPr/>
        </p:nvSpPr>
        <p:spPr bwMode="gray">
          <a:xfrm>
            <a:off x="2412962" y="5082348"/>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a0995bee-ecc9-4f18-b8c5-b65271ebcd85"/>
          <p:cNvSpPr txBox="1">
            <a:spLocks noChangeArrowheads="1"/>
          </p:cNvSpPr>
          <p:nvPr/>
        </p:nvSpPr>
        <p:spPr bwMode="gray">
          <a:xfrm>
            <a:off x="2557425" y="5153785"/>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Q 5</a:t>
            </a:r>
          </a:p>
        </p:txBody>
      </p:sp>
      <p:sp>
        <p:nvSpPr>
          <p:cNvPr id="6" name="eff84cf2-3e0f-4074-b113-a61a8c3f603e"/>
          <p:cNvSpPr>
            <a:spLocks noChangeArrowheads="1"/>
          </p:cNvSpPr>
          <p:nvPr/>
        </p:nvSpPr>
        <p:spPr bwMode="gray">
          <a:xfrm>
            <a:off x="2412962" y="472357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94159f3a-14ed-4119-bdbd-6ff2bb70cd50"/>
          <p:cNvSpPr txBox="1">
            <a:spLocks noChangeArrowheads="1"/>
          </p:cNvSpPr>
          <p:nvPr/>
        </p:nvSpPr>
        <p:spPr bwMode="gray">
          <a:xfrm>
            <a:off x="2557425" y="4795010"/>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9</a:t>
            </a:r>
          </a:p>
        </p:txBody>
      </p:sp>
      <p:sp>
        <p:nvSpPr>
          <p:cNvPr id="8" name="2ef4b626-2636-4077-bb92-c831eada04d9"/>
          <p:cNvSpPr>
            <a:spLocks noChangeArrowheads="1"/>
          </p:cNvSpPr>
          <p:nvPr/>
        </p:nvSpPr>
        <p:spPr bwMode="gray">
          <a:xfrm>
            <a:off x="2412962" y="4363210"/>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 name="9f448458-84ef-4120-bd0f-dd1d98497897"/>
          <p:cNvSpPr>
            <a:spLocks noChangeArrowheads="1"/>
          </p:cNvSpPr>
          <p:nvPr/>
        </p:nvSpPr>
        <p:spPr bwMode="gray">
          <a:xfrm>
            <a:off x="2412962" y="4002848"/>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bf8cf466-e623-4105-8107-0f26b2a56295"/>
          <p:cNvSpPr>
            <a:spLocks noChangeArrowheads="1"/>
          </p:cNvSpPr>
          <p:nvPr/>
        </p:nvSpPr>
        <p:spPr bwMode="gray">
          <a:xfrm>
            <a:off x="2412962" y="3642485"/>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1" name="a9fb2b00-a7b6-4d04-9ed2-bfd08fe21d16"/>
          <p:cNvSpPr txBox="1">
            <a:spLocks noChangeArrowheads="1"/>
          </p:cNvSpPr>
          <p:nvPr/>
        </p:nvSpPr>
        <p:spPr bwMode="gray">
          <a:xfrm>
            <a:off x="2557425" y="3713923"/>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P 1</a:t>
            </a:r>
          </a:p>
        </p:txBody>
      </p:sp>
      <p:sp>
        <p:nvSpPr>
          <p:cNvPr id="12" name="ea474195-9649-435b-81a2-dd703f3a85bc"/>
          <p:cNvSpPr txBox="1">
            <a:spLocks noChangeArrowheads="1"/>
          </p:cNvSpPr>
          <p:nvPr/>
        </p:nvSpPr>
        <p:spPr bwMode="gray">
          <a:xfrm>
            <a:off x="2557425" y="4074285"/>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3</a:t>
            </a:r>
          </a:p>
        </p:txBody>
      </p:sp>
      <p:sp>
        <p:nvSpPr>
          <p:cNvPr id="13" name="86dad45b-007c-41ee-b611-36290c59e865"/>
          <p:cNvSpPr txBox="1">
            <a:spLocks noChangeArrowheads="1"/>
          </p:cNvSpPr>
          <p:nvPr/>
        </p:nvSpPr>
        <p:spPr bwMode="gray">
          <a:xfrm>
            <a:off x="2557425" y="4434648"/>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6</a:t>
            </a:r>
          </a:p>
        </p:txBody>
      </p:sp>
      <p:sp>
        <p:nvSpPr>
          <p:cNvPr id="14" name="1f28eb91-8bd5-4b2c-8b0d-dfa7f1dad388"/>
          <p:cNvSpPr>
            <a:spLocks noChangeArrowheads="1"/>
          </p:cNvSpPr>
          <p:nvPr/>
        </p:nvSpPr>
        <p:spPr bwMode="gray">
          <a:xfrm>
            <a:off x="3781387" y="508393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5" name="8eb0b125-600c-4e60-aae4-f6621e011164"/>
          <p:cNvSpPr txBox="1">
            <a:spLocks noChangeArrowheads="1"/>
          </p:cNvSpPr>
          <p:nvPr/>
        </p:nvSpPr>
        <p:spPr bwMode="gray">
          <a:xfrm>
            <a:off x="3925850" y="5155373"/>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12</a:t>
            </a:r>
          </a:p>
        </p:txBody>
      </p:sp>
      <p:sp>
        <p:nvSpPr>
          <p:cNvPr id="16" name="6114dc6a-0581-4a4f-b6af-8871d67a0b80"/>
          <p:cNvSpPr>
            <a:spLocks noChangeArrowheads="1"/>
          </p:cNvSpPr>
          <p:nvPr/>
        </p:nvSpPr>
        <p:spPr bwMode="gray">
          <a:xfrm>
            <a:off x="3781387" y="4725160"/>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7" name="6db94666-cd59-4592-89f8-3ad2ef170586"/>
          <p:cNvSpPr txBox="1">
            <a:spLocks noChangeArrowheads="1"/>
          </p:cNvSpPr>
          <p:nvPr/>
        </p:nvSpPr>
        <p:spPr bwMode="gray">
          <a:xfrm>
            <a:off x="3925850" y="4796598"/>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10</a:t>
            </a:r>
          </a:p>
        </p:txBody>
      </p:sp>
      <p:sp>
        <p:nvSpPr>
          <p:cNvPr id="18" name="e091c511-d04c-4a6b-a402-ef29be9cff89"/>
          <p:cNvSpPr>
            <a:spLocks noChangeArrowheads="1"/>
          </p:cNvSpPr>
          <p:nvPr/>
        </p:nvSpPr>
        <p:spPr bwMode="gray">
          <a:xfrm>
            <a:off x="3781387" y="4364798"/>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9" name="3832a676-3952-4b1f-8f25-8dee6bda17a2"/>
          <p:cNvSpPr>
            <a:spLocks noChangeArrowheads="1"/>
          </p:cNvSpPr>
          <p:nvPr/>
        </p:nvSpPr>
        <p:spPr bwMode="gray">
          <a:xfrm>
            <a:off x="3781387" y="4004435"/>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0" name="8ee64e53-51c9-4654-ab02-900b47155525"/>
          <p:cNvSpPr>
            <a:spLocks noChangeArrowheads="1"/>
          </p:cNvSpPr>
          <p:nvPr/>
        </p:nvSpPr>
        <p:spPr bwMode="gray">
          <a:xfrm>
            <a:off x="3781387" y="3644073"/>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1" name="c0235e1c-0477-42c6-9b76-b2df9c310c8b"/>
          <p:cNvSpPr txBox="1">
            <a:spLocks noChangeArrowheads="1"/>
          </p:cNvSpPr>
          <p:nvPr/>
        </p:nvSpPr>
        <p:spPr bwMode="gray">
          <a:xfrm>
            <a:off x="3925850" y="3715510"/>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Q 1</a:t>
            </a:r>
          </a:p>
        </p:txBody>
      </p:sp>
      <p:sp>
        <p:nvSpPr>
          <p:cNvPr id="22" name="a583aa84-f733-48d9-b6b2-ffac00fb05c8"/>
          <p:cNvSpPr txBox="1">
            <a:spLocks noChangeArrowheads="1"/>
          </p:cNvSpPr>
          <p:nvPr/>
        </p:nvSpPr>
        <p:spPr bwMode="gray">
          <a:xfrm>
            <a:off x="3925850" y="4075873"/>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P 2</a:t>
            </a:r>
          </a:p>
        </p:txBody>
      </p:sp>
      <p:sp>
        <p:nvSpPr>
          <p:cNvPr id="23" name="1a46545b-f132-4d40-91a2-46e88c1d3fee"/>
          <p:cNvSpPr txBox="1">
            <a:spLocks noChangeArrowheads="1"/>
          </p:cNvSpPr>
          <p:nvPr/>
        </p:nvSpPr>
        <p:spPr bwMode="gray">
          <a:xfrm>
            <a:off x="3925850" y="4436235"/>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7</a:t>
            </a:r>
          </a:p>
        </p:txBody>
      </p:sp>
      <p:sp>
        <p:nvSpPr>
          <p:cNvPr id="24" name="5ff1dc6e-1cdc-44a7-8250-7e63e774b9d1"/>
          <p:cNvSpPr>
            <a:spLocks noChangeArrowheads="1"/>
          </p:cNvSpPr>
          <p:nvPr/>
        </p:nvSpPr>
        <p:spPr bwMode="gray">
          <a:xfrm>
            <a:off x="5184737" y="508393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5" name="58fed768-cef5-45f9-8141-4c2508a0e2f4"/>
          <p:cNvSpPr txBox="1">
            <a:spLocks noChangeArrowheads="1"/>
          </p:cNvSpPr>
          <p:nvPr/>
        </p:nvSpPr>
        <p:spPr bwMode="gray">
          <a:xfrm>
            <a:off x="5329200" y="5155373"/>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13</a:t>
            </a:r>
          </a:p>
        </p:txBody>
      </p:sp>
      <p:sp>
        <p:nvSpPr>
          <p:cNvPr id="26" name="39de8f83-4136-4255-a15a-9765b0687e78"/>
          <p:cNvSpPr>
            <a:spLocks noChangeArrowheads="1"/>
          </p:cNvSpPr>
          <p:nvPr/>
        </p:nvSpPr>
        <p:spPr bwMode="gray">
          <a:xfrm>
            <a:off x="5184737" y="4725160"/>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7" name="bfda0414-3f63-47b6-8eb2-95cef65e38b1"/>
          <p:cNvSpPr txBox="1">
            <a:spLocks noChangeArrowheads="1"/>
          </p:cNvSpPr>
          <p:nvPr/>
        </p:nvSpPr>
        <p:spPr bwMode="gray">
          <a:xfrm>
            <a:off x="5329200" y="4796598"/>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11</a:t>
            </a:r>
          </a:p>
        </p:txBody>
      </p:sp>
      <p:sp>
        <p:nvSpPr>
          <p:cNvPr id="28" name="66098c87-f73e-4a60-a9b3-bec1f30ea1e7"/>
          <p:cNvSpPr>
            <a:spLocks noChangeArrowheads="1"/>
          </p:cNvSpPr>
          <p:nvPr/>
        </p:nvSpPr>
        <p:spPr bwMode="gray">
          <a:xfrm>
            <a:off x="5184737" y="4364798"/>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9" name="e7020da7-57bd-40de-8f40-a04f952e9dde"/>
          <p:cNvSpPr>
            <a:spLocks noChangeArrowheads="1"/>
          </p:cNvSpPr>
          <p:nvPr/>
        </p:nvSpPr>
        <p:spPr bwMode="gray">
          <a:xfrm>
            <a:off x="5184737" y="4004435"/>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0" name="3216b602-b99d-42d4-b614-43946a2ba5cb"/>
          <p:cNvSpPr>
            <a:spLocks noChangeArrowheads="1"/>
          </p:cNvSpPr>
          <p:nvPr/>
        </p:nvSpPr>
        <p:spPr bwMode="gray">
          <a:xfrm>
            <a:off x="5184737" y="364407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1" name="a9b4f86a-435c-4f46-bfc6-e030bf22ec94"/>
          <p:cNvSpPr txBox="1">
            <a:spLocks noChangeArrowheads="1"/>
          </p:cNvSpPr>
          <p:nvPr/>
        </p:nvSpPr>
        <p:spPr bwMode="gray">
          <a:xfrm>
            <a:off x="5329200" y="3715510"/>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0</a:t>
            </a:r>
          </a:p>
        </p:txBody>
      </p:sp>
      <p:sp>
        <p:nvSpPr>
          <p:cNvPr id="32" name="7b15a346-39a5-4fdc-8fe6-3ade74d026f9"/>
          <p:cNvSpPr txBox="1">
            <a:spLocks noChangeArrowheads="1"/>
          </p:cNvSpPr>
          <p:nvPr/>
        </p:nvSpPr>
        <p:spPr bwMode="gray">
          <a:xfrm>
            <a:off x="5329200" y="4075873"/>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Q 2</a:t>
            </a:r>
          </a:p>
        </p:txBody>
      </p:sp>
      <p:sp>
        <p:nvSpPr>
          <p:cNvPr id="33" name="df447f9e-9c3a-4001-bed9-39ab48fcc813"/>
          <p:cNvSpPr txBox="1">
            <a:spLocks noChangeArrowheads="1"/>
          </p:cNvSpPr>
          <p:nvPr/>
        </p:nvSpPr>
        <p:spPr bwMode="gray">
          <a:xfrm>
            <a:off x="5329200" y="4436235"/>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P 3</a:t>
            </a:r>
          </a:p>
        </p:txBody>
      </p:sp>
      <p:sp>
        <p:nvSpPr>
          <p:cNvPr id="34" name="1029f2f0-a482-4f1e-98a4-cdf59b9e92e5"/>
          <p:cNvSpPr>
            <a:spLocks noChangeArrowheads="1"/>
          </p:cNvSpPr>
          <p:nvPr/>
        </p:nvSpPr>
        <p:spPr bwMode="gray">
          <a:xfrm>
            <a:off x="6624600" y="508393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5" name="d75fa9c2-846f-4f53-b500-29659296140e"/>
          <p:cNvSpPr txBox="1">
            <a:spLocks noChangeArrowheads="1"/>
          </p:cNvSpPr>
          <p:nvPr/>
        </p:nvSpPr>
        <p:spPr bwMode="gray">
          <a:xfrm>
            <a:off x="6769062" y="5155373"/>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14</a:t>
            </a:r>
          </a:p>
        </p:txBody>
      </p:sp>
      <p:sp>
        <p:nvSpPr>
          <p:cNvPr id="36" name="d178cce3-a1d6-4ec8-898c-57646936be72"/>
          <p:cNvSpPr>
            <a:spLocks noChangeArrowheads="1"/>
          </p:cNvSpPr>
          <p:nvPr/>
        </p:nvSpPr>
        <p:spPr bwMode="gray">
          <a:xfrm>
            <a:off x="6624600" y="4725160"/>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7" name="b7cbf614-226a-421c-b012-ec3d9fe70dd7"/>
          <p:cNvSpPr txBox="1">
            <a:spLocks noChangeArrowheads="1"/>
          </p:cNvSpPr>
          <p:nvPr/>
        </p:nvSpPr>
        <p:spPr bwMode="gray">
          <a:xfrm>
            <a:off x="6769062" y="4796598"/>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P 4</a:t>
            </a:r>
          </a:p>
        </p:txBody>
      </p:sp>
      <p:sp>
        <p:nvSpPr>
          <p:cNvPr id="38" name="ca7e9ae8-1836-49c1-ae26-97719bbbcad3"/>
          <p:cNvSpPr>
            <a:spLocks noChangeArrowheads="1"/>
          </p:cNvSpPr>
          <p:nvPr/>
        </p:nvSpPr>
        <p:spPr bwMode="gray">
          <a:xfrm>
            <a:off x="6624600" y="4364798"/>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9" name="72bc3b30-878a-4072-bdbc-13088d385a0d"/>
          <p:cNvSpPr>
            <a:spLocks noChangeArrowheads="1"/>
          </p:cNvSpPr>
          <p:nvPr/>
        </p:nvSpPr>
        <p:spPr bwMode="gray">
          <a:xfrm>
            <a:off x="6624600" y="400443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0" name="09dcabd0-6665-44b1-b112-790e871e7f92"/>
          <p:cNvSpPr>
            <a:spLocks noChangeArrowheads="1"/>
          </p:cNvSpPr>
          <p:nvPr/>
        </p:nvSpPr>
        <p:spPr bwMode="gray">
          <a:xfrm>
            <a:off x="6624600" y="364407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1" name="f8cc5b93-7231-47b7-9ec1-1e9b7b6d7a76"/>
          <p:cNvSpPr txBox="1">
            <a:spLocks noChangeArrowheads="1"/>
          </p:cNvSpPr>
          <p:nvPr/>
        </p:nvSpPr>
        <p:spPr bwMode="gray">
          <a:xfrm>
            <a:off x="6769062" y="3715510"/>
            <a:ext cx="684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a:t>
            </a:r>
          </a:p>
        </p:txBody>
      </p:sp>
      <p:sp>
        <p:nvSpPr>
          <p:cNvPr id="42" name="ee773a2e-5469-45c4-875c-937497c2087b"/>
          <p:cNvSpPr txBox="1">
            <a:spLocks noChangeArrowheads="1"/>
          </p:cNvSpPr>
          <p:nvPr/>
        </p:nvSpPr>
        <p:spPr bwMode="gray">
          <a:xfrm>
            <a:off x="6769062" y="4075873"/>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4</a:t>
            </a:r>
          </a:p>
        </p:txBody>
      </p:sp>
      <p:sp>
        <p:nvSpPr>
          <p:cNvPr id="43" name="b9ceaf69-7c48-4790-9ae8-3f8390f1cf52"/>
          <p:cNvSpPr txBox="1">
            <a:spLocks noChangeArrowheads="1"/>
          </p:cNvSpPr>
          <p:nvPr/>
        </p:nvSpPr>
        <p:spPr bwMode="gray">
          <a:xfrm>
            <a:off x="6769062" y="4436235"/>
            <a:ext cx="684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Q 3</a:t>
            </a:r>
          </a:p>
        </p:txBody>
      </p:sp>
      <p:sp>
        <p:nvSpPr>
          <p:cNvPr id="44" name="417e8794-ce46-4904-bd95-88cea344770c"/>
          <p:cNvSpPr>
            <a:spLocks noChangeArrowheads="1"/>
          </p:cNvSpPr>
          <p:nvPr/>
        </p:nvSpPr>
        <p:spPr bwMode="gray">
          <a:xfrm>
            <a:off x="8066050" y="5083935"/>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5" name="5465bfc7-effc-4719-8dd6-1b968f6724df"/>
          <p:cNvSpPr txBox="1">
            <a:spLocks noChangeArrowheads="1"/>
          </p:cNvSpPr>
          <p:nvPr/>
        </p:nvSpPr>
        <p:spPr bwMode="gray">
          <a:xfrm>
            <a:off x="8210512" y="5155373"/>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P 5</a:t>
            </a:r>
          </a:p>
        </p:txBody>
      </p:sp>
      <p:sp>
        <p:nvSpPr>
          <p:cNvPr id="46" name="c1bf2a31-f63a-423e-b539-18b7691cbb9b"/>
          <p:cNvSpPr>
            <a:spLocks noChangeArrowheads="1"/>
          </p:cNvSpPr>
          <p:nvPr/>
        </p:nvSpPr>
        <p:spPr bwMode="gray">
          <a:xfrm>
            <a:off x="8066050" y="4725160"/>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7" name="27ef308d-914a-4bc9-b1a6-cd6d12d28217"/>
          <p:cNvSpPr txBox="1">
            <a:spLocks noChangeArrowheads="1"/>
          </p:cNvSpPr>
          <p:nvPr/>
        </p:nvSpPr>
        <p:spPr bwMode="gray">
          <a:xfrm>
            <a:off x="8210512" y="4796598"/>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Q 4</a:t>
            </a:r>
          </a:p>
        </p:txBody>
      </p:sp>
      <p:sp>
        <p:nvSpPr>
          <p:cNvPr id="48" name="7c973a93-471c-4ae0-abd8-74a6ecdff5a0"/>
          <p:cNvSpPr>
            <a:spLocks noChangeArrowheads="1"/>
          </p:cNvSpPr>
          <p:nvPr/>
        </p:nvSpPr>
        <p:spPr bwMode="gray">
          <a:xfrm>
            <a:off x="8066050" y="4364798"/>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9" name="b3e17753-da3d-477a-a657-5ea4ceb70ee9"/>
          <p:cNvSpPr>
            <a:spLocks noChangeArrowheads="1"/>
          </p:cNvSpPr>
          <p:nvPr/>
        </p:nvSpPr>
        <p:spPr bwMode="gray">
          <a:xfrm>
            <a:off x="8066050" y="400443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0" name="df249e0e-0755-4133-9abc-9619f50385c8"/>
          <p:cNvSpPr>
            <a:spLocks noChangeArrowheads="1"/>
          </p:cNvSpPr>
          <p:nvPr/>
        </p:nvSpPr>
        <p:spPr bwMode="gray">
          <a:xfrm>
            <a:off x="8066050" y="364407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1" name="1edf5ce7-450f-46ff-8a92-c2efd22c024d"/>
          <p:cNvSpPr txBox="1">
            <a:spLocks noChangeArrowheads="1"/>
          </p:cNvSpPr>
          <p:nvPr/>
        </p:nvSpPr>
        <p:spPr bwMode="gray">
          <a:xfrm>
            <a:off x="8210512" y="3715510"/>
            <a:ext cx="684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2</a:t>
            </a:r>
          </a:p>
        </p:txBody>
      </p:sp>
      <p:sp>
        <p:nvSpPr>
          <p:cNvPr id="52" name="3aeb8e9f-00f2-46e2-a964-50f291123950"/>
          <p:cNvSpPr txBox="1">
            <a:spLocks noChangeArrowheads="1"/>
          </p:cNvSpPr>
          <p:nvPr/>
        </p:nvSpPr>
        <p:spPr bwMode="gray">
          <a:xfrm>
            <a:off x="8210512" y="4075873"/>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5</a:t>
            </a:r>
          </a:p>
        </p:txBody>
      </p:sp>
      <p:sp>
        <p:nvSpPr>
          <p:cNvPr id="53" name="aa715412-0b99-489e-8d27-48c17643841a"/>
          <p:cNvSpPr txBox="1">
            <a:spLocks noChangeArrowheads="1"/>
          </p:cNvSpPr>
          <p:nvPr/>
        </p:nvSpPr>
        <p:spPr bwMode="gray">
          <a:xfrm>
            <a:off x="8210512" y="4436235"/>
            <a:ext cx="684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8</a:t>
            </a:r>
          </a:p>
        </p:txBody>
      </p:sp>
      <p:sp>
        <p:nvSpPr>
          <p:cNvPr id="54" name="24701cb0-86bc-4404-ad3e-da26681e5639"/>
          <p:cNvSpPr>
            <a:spLocks noChangeArrowheads="1"/>
          </p:cNvSpPr>
          <p:nvPr/>
        </p:nvSpPr>
        <p:spPr bwMode="gray">
          <a:xfrm>
            <a:off x="2341149" y="3283239"/>
            <a:ext cx="111297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5" name="d468ec39-e3d1-4d57-a45b-192b9172d76e"/>
          <p:cNvSpPr>
            <a:spLocks noChangeArrowheads="1"/>
          </p:cNvSpPr>
          <p:nvPr/>
        </p:nvSpPr>
        <p:spPr bwMode="gray">
          <a:xfrm>
            <a:off x="3709574" y="3283239"/>
            <a:ext cx="111297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6" name="6bde0680-1c94-46cb-8efc-167f862d125e"/>
          <p:cNvSpPr>
            <a:spLocks noChangeArrowheads="1"/>
          </p:cNvSpPr>
          <p:nvPr/>
        </p:nvSpPr>
        <p:spPr bwMode="gray">
          <a:xfrm>
            <a:off x="5114511" y="3319752"/>
            <a:ext cx="1112976"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7" name="ebf81221-1fbb-4783-98c7-1194bd8cf4f4"/>
          <p:cNvSpPr>
            <a:spLocks noChangeArrowheads="1"/>
          </p:cNvSpPr>
          <p:nvPr/>
        </p:nvSpPr>
        <p:spPr bwMode="gray">
          <a:xfrm>
            <a:off x="6554374" y="3319752"/>
            <a:ext cx="111297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8" name="a31e1fd0-5917-465d-9a6a-0d081b058b2e"/>
          <p:cNvSpPr>
            <a:spLocks noChangeArrowheads="1"/>
          </p:cNvSpPr>
          <p:nvPr/>
        </p:nvSpPr>
        <p:spPr bwMode="gray">
          <a:xfrm>
            <a:off x="7994236" y="3319752"/>
            <a:ext cx="1112976"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9" name="8b2e87c1-f7ee-4aa3-95f6-8e361cb17989"/>
          <p:cNvSpPr txBox="1">
            <a:spLocks noChangeArrowheads="1"/>
          </p:cNvSpPr>
          <p:nvPr/>
        </p:nvSpPr>
        <p:spPr bwMode="gray">
          <a:xfrm>
            <a:off x="2244702" y="3272203"/>
            <a:ext cx="1298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000" dirty="0">
                <a:solidFill>
                  <a:schemeClr val="bg1"/>
                </a:solidFill>
                <a:latin typeface="Huawei Sans" panose="020C0503030203020204" pitchFamily="34" charset="0"/>
                <a:cs typeface="Huawei Sans" panose="020C0503030203020204" pitchFamily="34" charset="0"/>
              </a:rPr>
              <a:t>Физический </a:t>
            </a:r>
            <a:endParaRPr lang="ru-RU" sz="1000" dirty="0" smtClean="0">
              <a:solidFill>
                <a:schemeClr val="bg1"/>
              </a:solidFill>
              <a:latin typeface="Huawei Sans" panose="020C0503030203020204" pitchFamily="34" charset="0"/>
              <a:cs typeface="Huawei Sans" panose="020C0503030203020204" pitchFamily="34" charset="0"/>
            </a:endParaRPr>
          </a:p>
          <a:p>
            <a:pPr algn="ctr" eaLnBrk="1" fontAlgn="ctr" hangingPunct="1"/>
            <a:r>
              <a:rPr lang="ru-RU" sz="1000" dirty="0" smtClean="0">
                <a:solidFill>
                  <a:schemeClr val="bg1"/>
                </a:solidFill>
                <a:latin typeface="Huawei Sans" panose="020C0503030203020204" pitchFamily="34" charset="0"/>
                <a:cs typeface="Huawei Sans" panose="020C0503030203020204" pitchFamily="34" charset="0"/>
              </a:rPr>
              <a:t>диск </a:t>
            </a:r>
            <a:r>
              <a:rPr lang="ru-RU" sz="1000" dirty="0">
                <a:solidFill>
                  <a:schemeClr val="bg1"/>
                </a:solidFill>
                <a:latin typeface="Huawei Sans" panose="020C0503030203020204" pitchFamily="34" charset="0"/>
                <a:cs typeface="Huawei Sans" panose="020C0503030203020204" pitchFamily="34" charset="0"/>
              </a:rPr>
              <a:t>1</a:t>
            </a:r>
          </a:p>
        </p:txBody>
      </p:sp>
      <p:sp>
        <p:nvSpPr>
          <p:cNvPr id="60" name="7e24c0ca-7639-4286-bfe3-5f64c973c3a1"/>
          <p:cNvSpPr txBox="1">
            <a:spLocks noChangeArrowheads="1"/>
          </p:cNvSpPr>
          <p:nvPr/>
        </p:nvSpPr>
        <p:spPr bwMode="gray">
          <a:xfrm>
            <a:off x="3591302" y="3285330"/>
            <a:ext cx="1336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000" dirty="0">
                <a:solidFill>
                  <a:schemeClr val="bg1"/>
                </a:solidFill>
                <a:latin typeface="Huawei Sans" panose="020C0503030203020204" pitchFamily="34" charset="0"/>
                <a:cs typeface="Huawei Sans" panose="020C0503030203020204" pitchFamily="34" charset="0"/>
              </a:rPr>
              <a:t>Физический </a:t>
            </a:r>
            <a:endParaRPr lang="ru-RU" sz="1000" dirty="0" smtClean="0">
              <a:solidFill>
                <a:schemeClr val="bg1"/>
              </a:solidFill>
              <a:latin typeface="Huawei Sans" panose="020C0503030203020204" pitchFamily="34" charset="0"/>
              <a:cs typeface="Huawei Sans" panose="020C0503030203020204" pitchFamily="34" charset="0"/>
            </a:endParaRPr>
          </a:p>
          <a:p>
            <a:pPr algn="ctr" eaLnBrk="1" fontAlgn="ctr" hangingPunct="1"/>
            <a:r>
              <a:rPr lang="ru-RU" sz="1000" dirty="0" smtClean="0">
                <a:solidFill>
                  <a:schemeClr val="bg1"/>
                </a:solidFill>
                <a:latin typeface="Huawei Sans" panose="020C0503030203020204" pitchFamily="34" charset="0"/>
                <a:cs typeface="Huawei Sans" panose="020C0503030203020204" pitchFamily="34" charset="0"/>
              </a:rPr>
              <a:t>диск </a:t>
            </a:r>
            <a:r>
              <a:rPr lang="ru-RU" sz="1000" dirty="0">
                <a:solidFill>
                  <a:schemeClr val="bg1"/>
                </a:solidFill>
                <a:latin typeface="Huawei Sans" panose="020C0503030203020204" pitchFamily="34" charset="0"/>
                <a:cs typeface="Huawei Sans" panose="020C0503030203020204" pitchFamily="34" charset="0"/>
              </a:rPr>
              <a:t>2</a:t>
            </a:r>
          </a:p>
        </p:txBody>
      </p:sp>
      <p:sp>
        <p:nvSpPr>
          <p:cNvPr id="61" name="8e7d9749-92f4-49e9-a7e7-68ab70083aac"/>
          <p:cNvSpPr txBox="1">
            <a:spLocks noChangeArrowheads="1"/>
          </p:cNvSpPr>
          <p:nvPr/>
        </p:nvSpPr>
        <p:spPr bwMode="gray">
          <a:xfrm>
            <a:off x="5040624" y="3319949"/>
            <a:ext cx="1312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000" dirty="0">
                <a:solidFill>
                  <a:schemeClr val="bg1"/>
                </a:solidFill>
                <a:latin typeface="Huawei Sans" panose="020C0503030203020204" pitchFamily="34" charset="0"/>
                <a:cs typeface="Huawei Sans" panose="020C0503030203020204" pitchFamily="34" charset="0"/>
              </a:rPr>
              <a:t>Физический </a:t>
            </a:r>
            <a:endParaRPr lang="ru-RU" sz="1000" dirty="0" smtClean="0">
              <a:solidFill>
                <a:schemeClr val="bg1"/>
              </a:solidFill>
              <a:latin typeface="Huawei Sans" panose="020C0503030203020204" pitchFamily="34" charset="0"/>
              <a:cs typeface="Huawei Sans" panose="020C0503030203020204" pitchFamily="34" charset="0"/>
            </a:endParaRPr>
          </a:p>
          <a:p>
            <a:pPr algn="ctr" eaLnBrk="1" fontAlgn="ctr" hangingPunct="1"/>
            <a:r>
              <a:rPr lang="ru-RU" sz="1000" dirty="0" smtClean="0">
                <a:solidFill>
                  <a:schemeClr val="bg1"/>
                </a:solidFill>
                <a:latin typeface="Huawei Sans" panose="020C0503030203020204" pitchFamily="34" charset="0"/>
                <a:cs typeface="Huawei Sans" panose="020C0503030203020204" pitchFamily="34" charset="0"/>
              </a:rPr>
              <a:t>диск </a:t>
            </a:r>
            <a:r>
              <a:rPr lang="ru-RU" sz="1000" dirty="0">
                <a:solidFill>
                  <a:schemeClr val="bg1"/>
                </a:solidFill>
                <a:latin typeface="Huawei Sans" panose="020C0503030203020204" pitchFamily="34" charset="0"/>
                <a:cs typeface="Huawei Sans" panose="020C0503030203020204" pitchFamily="34" charset="0"/>
              </a:rPr>
              <a:t>3</a:t>
            </a:r>
          </a:p>
        </p:txBody>
      </p:sp>
      <p:sp>
        <p:nvSpPr>
          <p:cNvPr id="62" name="99872619-9c97-4ec7-85e1-47026ba3de40"/>
          <p:cNvSpPr txBox="1">
            <a:spLocks noChangeArrowheads="1"/>
          </p:cNvSpPr>
          <p:nvPr/>
        </p:nvSpPr>
        <p:spPr bwMode="gray">
          <a:xfrm>
            <a:off x="6427315" y="3319948"/>
            <a:ext cx="1322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000" dirty="0">
                <a:solidFill>
                  <a:schemeClr val="bg1"/>
                </a:solidFill>
                <a:latin typeface="Huawei Sans" panose="020C0503030203020204" pitchFamily="34" charset="0"/>
                <a:cs typeface="Huawei Sans" panose="020C0503030203020204" pitchFamily="34" charset="0"/>
              </a:rPr>
              <a:t>Физический </a:t>
            </a:r>
            <a:endParaRPr lang="ru-RU" sz="1000" dirty="0" smtClean="0">
              <a:solidFill>
                <a:schemeClr val="bg1"/>
              </a:solidFill>
              <a:latin typeface="Huawei Sans" panose="020C0503030203020204" pitchFamily="34" charset="0"/>
              <a:cs typeface="Huawei Sans" panose="020C0503030203020204" pitchFamily="34" charset="0"/>
            </a:endParaRPr>
          </a:p>
          <a:p>
            <a:pPr algn="ctr" eaLnBrk="1" fontAlgn="ctr" hangingPunct="1"/>
            <a:r>
              <a:rPr lang="ru-RU" sz="1000" dirty="0">
                <a:solidFill>
                  <a:schemeClr val="bg1"/>
                </a:solidFill>
                <a:latin typeface="Huawei Sans" panose="020C0503030203020204" pitchFamily="34" charset="0"/>
                <a:cs typeface="Huawei Sans" panose="020C0503030203020204" pitchFamily="34" charset="0"/>
              </a:rPr>
              <a:t>диск </a:t>
            </a:r>
            <a:r>
              <a:rPr lang="ru-RU" sz="1000" dirty="0">
                <a:solidFill>
                  <a:schemeClr val="bg1"/>
                </a:solidFill>
                <a:latin typeface="Huawei Sans" panose="020C0503030203020204" pitchFamily="34" charset="0"/>
                <a:cs typeface="Huawei Sans" panose="020C0503030203020204" pitchFamily="34" charset="0"/>
              </a:rPr>
              <a:t>4</a:t>
            </a:r>
          </a:p>
        </p:txBody>
      </p:sp>
      <p:sp>
        <p:nvSpPr>
          <p:cNvPr id="63" name="5652fcd8-c182-4e0c-b6d5-8c42ad19c3a6"/>
          <p:cNvSpPr txBox="1">
            <a:spLocks noChangeArrowheads="1"/>
          </p:cNvSpPr>
          <p:nvPr/>
        </p:nvSpPr>
        <p:spPr bwMode="gray">
          <a:xfrm>
            <a:off x="7912143" y="3333972"/>
            <a:ext cx="1277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000" dirty="0">
                <a:solidFill>
                  <a:schemeClr val="bg1"/>
                </a:solidFill>
                <a:latin typeface="Huawei Sans" panose="020C0503030203020204" pitchFamily="34" charset="0"/>
                <a:cs typeface="Huawei Sans" panose="020C0503030203020204" pitchFamily="34" charset="0"/>
              </a:rPr>
              <a:t>Физический диск 5</a:t>
            </a:r>
          </a:p>
        </p:txBody>
      </p:sp>
      <p:sp>
        <p:nvSpPr>
          <p:cNvPr id="64" name="da28c083-db3c-41fb-918d-1f5063427f91"/>
          <p:cNvSpPr txBox="1">
            <a:spLocks noChangeArrowheads="1"/>
          </p:cNvSpPr>
          <p:nvPr/>
        </p:nvSpPr>
        <p:spPr bwMode="gray">
          <a:xfrm>
            <a:off x="8962367" y="3726637"/>
            <a:ext cx="1090266"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dirty="0">
                <a:latin typeface="Huawei Sans" panose="020C0503030203020204" pitchFamily="34" charset="0"/>
                <a:cs typeface="Huawei Sans" panose="020C0503030203020204" pitchFamily="34" charset="0"/>
              </a:rPr>
              <a:t>Полоса 0</a:t>
            </a:r>
          </a:p>
        </p:txBody>
      </p:sp>
      <p:sp>
        <p:nvSpPr>
          <p:cNvPr id="65" name="8edfc263-1a22-42d1-b6b4-6d90d7c88c3e"/>
          <p:cNvSpPr txBox="1">
            <a:spLocks noChangeArrowheads="1"/>
          </p:cNvSpPr>
          <p:nvPr/>
        </p:nvSpPr>
        <p:spPr bwMode="gray">
          <a:xfrm>
            <a:off x="8962367" y="4073814"/>
            <a:ext cx="106678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dirty="0">
                <a:latin typeface="Huawei Sans" panose="020C0503030203020204" pitchFamily="34" charset="0"/>
                <a:cs typeface="Huawei Sans" panose="020C0503030203020204" pitchFamily="34" charset="0"/>
              </a:rPr>
              <a:t>Полоса 1</a:t>
            </a:r>
          </a:p>
        </p:txBody>
      </p:sp>
      <p:sp>
        <p:nvSpPr>
          <p:cNvPr id="66" name="707cfd31-b782-4204-b193-27edcdd71075"/>
          <p:cNvSpPr txBox="1">
            <a:spLocks noChangeArrowheads="1"/>
          </p:cNvSpPr>
          <p:nvPr/>
        </p:nvSpPr>
        <p:spPr bwMode="gray">
          <a:xfrm>
            <a:off x="8944904" y="4434177"/>
            <a:ext cx="1125191"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dirty="0">
                <a:latin typeface="Huawei Sans" panose="020C0503030203020204" pitchFamily="34" charset="0"/>
                <a:cs typeface="Huawei Sans" panose="020C0503030203020204" pitchFamily="34" charset="0"/>
              </a:rPr>
              <a:t>Полоса 2</a:t>
            </a:r>
          </a:p>
        </p:txBody>
      </p:sp>
      <p:sp>
        <p:nvSpPr>
          <p:cNvPr id="67" name="0298ea64-31d4-424f-be59-01cf4fca76d7"/>
          <p:cNvSpPr txBox="1">
            <a:spLocks noChangeArrowheads="1"/>
          </p:cNvSpPr>
          <p:nvPr/>
        </p:nvSpPr>
        <p:spPr bwMode="gray">
          <a:xfrm>
            <a:off x="9003468" y="4780252"/>
            <a:ext cx="1008062" cy="28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dirty="0">
                <a:latin typeface="Huawei Sans" panose="020C0503030203020204" pitchFamily="34" charset="0"/>
                <a:cs typeface="Huawei Sans" panose="020C0503030203020204" pitchFamily="34" charset="0"/>
              </a:rPr>
              <a:t>Полоса 3</a:t>
            </a:r>
          </a:p>
        </p:txBody>
      </p:sp>
      <p:sp>
        <p:nvSpPr>
          <p:cNvPr id="68" name="61cdf384-021f-4978-ac8c-acd9084a53ee"/>
          <p:cNvSpPr txBox="1">
            <a:spLocks noChangeArrowheads="1"/>
          </p:cNvSpPr>
          <p:nvPr/>
        </p:nvSpPr>
        <p:spPr bwMode="gray">
          <a:xfrm>
            <a:off x="8962366" y="5166485"/>
            <a:ext cx="109026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dirty="0">
                <a:latin typeface="Huawei Sans" panose="020C0503030203020204" pitchFamily="34" charset="0"/>
                <a:cs typeface="Huawei Sans" panose="020C0503030203020204" pitchFamily="34" charset="0"/>
              </a:rPr>
              <a:t>Полоса 4</a:t>
            </a:r>
          </a:p>
        </p:txBody>
      </p:sp>
      <p:sp>
        <p:nvSpPr>
          <p:cNvPr id="69" name="Rectangle 64"/>
          <p:cNvSpPr>
            <a:spLocks noChangeArrowheads="1"/>
          </p:cNvSpPr>
          <p:nvPr/>
        </p:nvSpPr>
        <p:spPr bwMode="auto">
          <a:xfrm>
            <a:off x="2160550" y="3710277"/>
            <a:ext cx="7777162"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0" name="Rectangle 65"/>
          <p:cNvSpPr>
            <a:spLocks noChangeArrowheads="1"/>
          </p:cNvSpPr>
          <p:nvPr/>
        </p:nvSpPr>
        <p:spPr bwMode="auto">
          <a:xfrm>
            <a:off x="2160550" y="4070639"/>
            <a:ext cx="7777162"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1" name="Rectangle 66"/>
          <p:cNvSpPr>
            <a:spLocks noChangeArrowheads="1"/>
          </p:cNvSpPr>
          <p:nvPr/>
        </p:nvSpPr>
        <p:spPr bwMode="auto">
          <a:xfrm>
            <a:off x="2160550" y="4431002"/>
            <a:ext cx="7777162"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2" name="Rectangle 67"/>
          <p:cNvSpPr>
            <a:spLocks noChangeArrowheads="1"/>
          </p:cNvSpPr>
          <p:nvPr/>
        </p:nvSpPr>
        <p:spPr bwMode="auto">
          <a:xfrm>
            <a:off x="2160550" y="4789777"/>
            <a:ext cx="7777162"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3" name="Rectangle 68"/>
          <p:cNvSpPr>
            <a:spLocks noChangeArrowheads="1"/>
          </p:cNvSpPr>
          <p:nvPr/>
        </p:nvSpPr>
        <p:spPr bwMode="auto">
          <a:xfrm>
            <a:off x="2160550" y="5150139"/>
            <a:ext cx="7777162"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3446209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Как работает RAID 6 </a:t>
            </a:r>
            <a:r>
              <a:rPr lang="ru-RU" dirty="0" smtClean="0"/>
              <a:t>DP</a:t>
            </a:r>
            <a:endParaRPr lang="ru-RU" dirty="0"/>
          </a:p>
        </p:txBody>
      </p:sp>
      <p:sp>
        <p:nvSpPr>
          <p:cNvPr id="3" name="文本占位符 2"/>
          <p:cNvSpPr>
            <a:spLocks noGrp="1"/>
          </p:cNvSpPr>
          <p:nvPr>
            <p:ph type="body" sz="quarter" idx="10"/>
          </p:nvPr>
        </p:nvSpPr>
        <p:spPr/>
        <p:txBody>
          <a:bodyPr wrap="square">
            <a:noAutofit/>
          </a:bodyPr>
          <a:lstStyle/>
          <a:p>
            <a:r>
              <a:rPr lang="ru-RU" sz="1400" dirty="0">
                <a:latin typeface="Huawei Sans" panose="020C0503030203020204" pitchFamily="34" charset="0"/>
              </a:rPr>
              <a:t>Двойная четность (DP) добавляет еще один диск в дополнение к диску горизонтальной четности XOR, используемому в RAID 4 для хранения данных диагональной четности XOR.</a:t>
            </a:r>
          </a:p>
          <a:p>
            <a:r>
              <a:rPr lang="ru-RU" sz="1400" dirty="0">
                <a:latin typeface="Huawei Sans" panose="020C0503030203020204" pitchFamily="34" charset="0"/>
              </a:rPr>
              <a:t>P0 – P3 на диске горизонтальной четности представляют данные четности для горизонтальных полос соответствующих дисков.</a:t>
            </a:r>
          </a:p>
          <a:p>
            <a:r>
              <a:rPr lang="ru-RU" sz="1400" dirty="0">
                <a:latin typeface="Huawei Sans" panose="020C0503030203020204" pitchFamily="34" charset="0"/>
              </a:rPr>
              <a:t>Например, P0 = D0 XOR D1 XOR D2 XOR D3</a:t>
            </a:r>
          </a:p>
          <a:p>
            <a:r>
              <a:rPr lang="ru-RU" sz="1400" dirty="0">
                <a:latin typeface="Huawei Sans" panose="020C0503030203020204" pitchFamily="34" charset="0"/>
              </a:rPr>
              <a:t>DP 0 – DP 3 на диске диагональной четности представляют данные четности для диагональных полос соответствующих дисков и диски горизонтальной четности.</a:t>
            </a:r>
          </a:p>
          <a:p>
            <a:r>
              <a:rPr lang="ru-RU" sz="1400" dirty="0">
                <a:latin typeface="Huawei Sans" panose="020C0503030203020204" pitchFamily="34" charset="0"/>
              </a:rPr>
              <a:t>Например, DP 0 = D 0 XOR D 5 XOR D 10 XOR D 15</a:t>
            </a:r>
          </a:p>
          <a:p>
            <a:endParaRPr lang="en-US" altLang="zh-CN" sz="1400" dirty="0">
              <a:latin typeface="Huawei Sans" panose="020C0503030203020204" pitchFamily="34" charset="0"/>
            </a:endParaRPr>
          </a:p>
        </p:txBody>
      </p:sp>
      <p:sp>
        <p:nvSpPr>
          <p:cNvPr id="4" name="87c69835-c0b8-4ea5-b4e7-244e1cdde2ec"/>
          <p:cNvSpPr>
            <a:spLocks noChangeArrowheads="1"/>
          </p:cNvSpPr>
          <p:nvPr/>
        </p:nvSpPr>
        <p:spPr bwMode="gray">
          <a:xfrm>
            <a:off x="7412802" y="5495669"/>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becd4e9b-d25c-450a-b8d0-77d60aad1c21"/>
          <p:cNvSpPr>
            <a:spLocks noChangeArrowheads="1"/>
          </p:cNvSpPr>
          <p:nvPr/>
        </p:nvSpPr>
        <p:spPr bwMode="gray">
          <a:xfrm>
            <a:off x="7412802" y="5135307"/>
            <a:ext cx="936625" cy="431800"/>
          </a:xfrm>
          <a:prstGeom prst="can">
            <a:avLst>
              <a:gd name="adj" fmla="val 25000"/>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688c027e-71f2-4ac0-8444-c0fd0f4d6679"/>
          <p:cNvSpPr>
            <a:spLocks noChangeArrowheads="1"/>
          </p:cNvSpPr>
          <p:nvPr/>
        </p:nvSpPr>
        <p:spPr bwMode="gray">
          <a:xfrm>
            <a:off x="2694752" y="5529007"/>
            <a:ext cx="936625" cy="431800"/>
          </a:xfrm>
          <a:prstGeom prst="can">
            <a:avLst>
              <a:gd name="adj" fmla="val 25000"/>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d71e6781-3153-47c0-8022-ba13a054b445"/>
          <p:cNvSpPr txBox="1">
            <a:spLocks noChangeArrowheads="1"/>
          </p:cNvSpPr>
          <p:nvPr/>
        </p:nvSpPr>
        <p:spPr bwMode="gray">
          <a:xfrm>
            <a:off x="2839215" y="5600444"/>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12</a:t>
            </a:r>
          </a:p>
        </p:txBody>
      </p:sp>
      <p:sp>
        <p:nvSpPr>
          <p:cNvPr id="8" name="d666d64a-50db-4633-8ff4-e488d75d65de"/>
          <p:cNvSpPr>
            <a:spLocks noChangeArrowheads="1"/>
          </p:cNvSpPr>
          <p:nvPr/>
        </p:nvSpPr>
        <p:spPr bwMode="gray">
          <a:xfrm>
            <a:off x="2694752" y="5168644"/>
            <a:ext cx="936625" cy="431800"/>
          </a:xfrm>
          <a:prstGeom prst="can">
            <a:avLst>
              <a:gd name="adj" fmla="val 25000"/>
            </a:avLst>
          </a:prstGeom>
          <a:solidFill>
            <a:srgbClr val="C9C4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 name="d577d866-ac06-41ae-8cbd-61aff08ad4aa"/>
          <p:cNvSpPr>
            <a:spLocks noChangeArrowheads="1"/>
          </p:cNvSpPr>
          <p:nvPr/>
        </p:nvSpPr>
        <p:spPr bwMode="gray">
          <a:xfrm>
            <a:off x="2694752" y="4808282"/>
            <a:ext cx="936625" cy="431800"/>
          </a:xfrm>
          <a:prstGeom prst="can">
            <a:avLst>
              <a:gd name="adj" fmla="val 25000"/>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5d34b4fb-edf0-41df-9445-1971c388c735"/>
          <p:cNvSpPr>
            <a:spLocks noChangeArrowheads="1"/>
          </p:cNvSpPr>
          <p:nvPr/>
        </p:nvSpPr>
        <p:spPr bwMode="gray">
          <a:xfrm>
            <a:off x="2694752" y="4449507"/>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1" name="7ea6f3fa-de26-4011-a129-f4a1880187eb"/>
          <p:cNvSpPr txBox="1">
            <a:spLocks noChangeArrowheads="1"/>
          </p:cNvSpPr>
          <p:nvPr/>
        </p:nvSpPr>
        <p:spPr bwMode="gray">
          <a:xfrm>
            <a:off x="2839215" y="4549519"/>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0</a:t>
            </a:r>
          </a:p>
        </p:txBody>
      </p:sp>
      <p:sp>
        <p:nvSpPr>
          <p:cNvPr id="12" name="c780c47b-306e-4e27-a8cf-7becc4e2ce59"/>
          <p:cNvSpPr txBox="1">
            <a:spLocks noChangeArrowheads="1"/>
          </p:cNvSpPr>
          <p:nvPr/>
        </p:nvSpPr>
        <p:spPr bwMode="gray">
          <a:xfrm>
            <a:off x="2839215" y="4879719"/>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4</a:t>
            </a:r>
          </a:p>
        </p:txBody>
      </p:sp>
      <p:sp>
        <p:nvSpPr>
          <p:cNvPr id="13" name="effbf18b-a74a-4a33-bad9-ef75bb393f99"/>
          <p:cNvSpPr txBox="1">
            <a:spLocks noChangeArrowheads="1"/>
          </p:cNvSpPr>
          <p:nvPr/>
        </p:nvSpPr>
        <p:spPr bwMode="gray">
          <a:xfrm>
            <a:off x="2839215" y="5240082"/>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8</a:t>
            </a:r>
          </a:p>
        </p:txBody>
      </p:sp>
      <p:sp>
        <p:nvSpPr>
          <p:cNvPr id="14" name="71b98848-ff5e-414f-92aa-33bf0ff7ae0c"/>
          <p:cNvSpPr>
            <a:spLocks noChangeArrowheads="1"/>
          </p:cNvSpPr>
          <p:nvPr/>
        </p:nvSpPr>
        <p:spPr bwMode="gray">
          <a:xfrm>
            <a:off x="3848865" y="5529007"/>
            <a:ext cx="936625" cy="431800"/>
          </a:xfrm>
          <a:prstGeom prst="can">
            <a:avLst>
              <a:gd name="adj" fmla="val 25000"/>
            </a:avLst>
          </a:prstGeom>
          <a:solidFill>
            <a:srgbClr val="C9C4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5" name="0b541e88-cf54-4803-b83c-a0a9d29d4a5b"/>
          <p:cNvSpPr txBox="1">
            <a:spLocks noChangeArrowheads="1"/>
          </p:cNvSpPr>
          <p:nvPr/>
        </p:nvSpPr>
        <p:spPr bwMode="gray">
          <a:xfrm>
            <a:off x="3993327" y="5600444"/>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13</a:t>
            </a:r>
          </a:p>
        </p:txBody>
      </p:sp>
      <p:sp>
        <p:nvSpPr>
          <p:cNvPr id="16" name="952179a4-8107-4ea5-86b7-2a65da99684d"/>
          <p:cNvSpPr>
            <a:spLocks noChangeArrowheads="1"/>
          </p:cNvSpPr>
          <p:nvPr/>
        </p:nvSpPr>
        <p:spPr bwMode="gray">
          <a:xfrm>
            <a:off x="3848865" y="5168644"/>
            <a:ext cx="936625" cy="431800"/>
          </a:xfrm>
          <a:prstGeom prst="can">
            <a:avLst>
              <a:gd name="adj" fmla="val 25000"/>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7" name="4f0d4c09-70c4-456b-909d-84e47e4b393c"/>
          <p:cNvSpPr>
            <a:spLocks noChangeArrowheads="1"/>
          </p:cNvSpPr>
          <p:nvPr/>
        </p:nvSpPr>
        <p:spPr bwMode="gray">
          <a:xfrm>
            <a:off x="3848865" y="4808282"/>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8" name="35e0352a-b8dd-4120-8f2e-99e208f3ec01"/>
          <p:cNvSpPr>
            <a:spLocks noChangeArrowheads="1"/>
          </p:cNvSpPr>
          <p:nvPr/>
        </p:nvSpPr>
        <p:spPr bwMode="gray">
          <a:xfrm>
            <a:off x="3848865" y="4449507"/>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9" name="69579966-6c7a-4ec4-a002-f766a7bb44f8"/>
          <p:cNvSpPr txBox="1">
            <a:spLocks noChangeArrowheads="1"/>
          </p:cNvSpPr>
          <p:nvPr/>
        </p:nvSpPr>
        <p:spPr bwMode="gray">
          <a:xfrm>
            <a:off x="3993327" y="4549519"/>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a:t>
            </a:r>
          </a:p>
        </p:txBody>
      </p:sp>
      <p:sp>
        <p:nvSpPr>
          <p:cNvPr id="20" name="b9f29627-f789-477d-8cfe-65ff26468c94"/>
          <p:cNvSpPr txBox="1">
            <a:spLocks noChangeArrowheads="1"/>
          </p:cNvSpPr>
          <p:nvPr/>
        </p:nvSpPr>
        <p:spPr bwMode="gray">
          <a:xfrm>
            <a:off x="3993327" y="4879719"/>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5</a:t>
            </a:r>
          </a:p>
        </p:txBody>
      </p:sp>
      <p:sp>
        <p:nvSpPr>
          <p:cNvPr id="21" name="976a878d-5854-499b-a99a-ca45d9578d42"/>
          <p:cNvSpPr txBox="1">
            <a:spLocks noChangeArrowheads="1"/>
          </p:cNvSpPr>
          <p:nvPr/>
        </p:nvSpPr>
        <p:spPr bwMode="gray">
          <a:xfrm>
            <a:off x="3993327" y="5240082"/>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9</a:t>
            </a:r>
          </a:p>
        </p:txBody>
      </p:sp>
      <p:sp>
        <p:nvSpPr>
          <p:cNvPr id="22" name="5b3e3d93-0c3b-4ce4-bd29-5bb9202f753e"/>
          <p:cNvSpPr>
            <a:spLocks noChangeArrowheads="1"/>
          </p:cNvSpPr>
          <p:nvPr/>
        </p:nvSpPr>
        <p:spPr bwMode="gray">
          <a:xfrm>
            <a:off x="5034727" y="5498844"/>
            <a:ext cx="936625" cy="431800"/>
          </a:xfrm>
          <a:prstGeom prst="can">
            <a:avLst>
              <a:gd name="adj" fmla="val 25000"/>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3" name="00964964-1421-4d38-b3ec-6435729ccd6b"/>
          <p:cNvSpPr txBox="1">
            <a:spLocks noChangeArrowheads="1"/>
          </p:cNvSpPr>
          <p:nvPr/>
        </p:nvSpPr>
        <p:spPr bwMode="gray">
          <a:xfrm>
            <a:off x="5179190" y="5570282"/>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14</a:t>
            </a:r>
          </a:p>
        </p:txBody>
      </p:sp>
      <p:sp>
        <p:nvSpPr>
          <p:cNvPr id="24" name="c2d66676-fa20-4c52-9b18-40f2efdfa26b"/>
          <p:cNvSpPr>
            <a:spLocks noChangeArrowheads="1"/>
          </p:cNvSpPr>
          <p:nvPr/>
        </p:nvSpPr>
        <p:spPr bwMode="gray">
          <a:xfrm>
            <a:off x="5034727" y="5138482"/>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5" name="23ca1e90-0215-4700-acfa-6fba164e1ceb"/>
          <p:cNvSpPr>
            <a:spLocks noChangeArrowheads="1"/>
          </p:cNvSpPr>
          <p:nvPr/>
        </p:nvSpPr>
        <p:spPr bwMode="gray">
          <a:xfrm>
            <a:off x="5034727" y="4778119"/>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6" name="d05e4c88-5536-4b5f-9ae7-604d4cefdb82"/>
          <p:cNvSpPr>
            <a:spLocks noChangeArrowheads="1"/>
          </p:cNvSpPr>
          <p:nvPr/>
        </p:nvSpPr>
        <p:spPr bwMode="gray">
          <a:xfrm>
            <a:off x="5034727" y="4416169"/>
            <a:ext cx="936625" cy="431800"/>
          </a:xfrm>
          <a:prstGeom prst="can">
            <a:avLst>
              <a:gd name="adj" fmla="val 25000"/>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7" name="d9e9bc8b-9807-4415-9d43-1d7f88ec3d31"/>
          <p:cNvSpPr txBox="1">
            <a:spLocks noChangeArrowheads="1"/>
          </p:cNvSpPr>
          <p:nvPr/>
        </p:nvSpPr>
        <p:spPr bwMode="gray">
          <a:xfrm>
            <a:off x="5179190" y="451935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2</a:t>
            </a:r>
          </a:p>
        </p:txBody>
      </p:sp>
      <p:sp>
        <p:nvSpPr>
          <p:cNvPr id="28" name="d5f0db4e-2358-4a0f-b2b9-c340d1406a06"/>
          <p:cNvSpPr txBox="1">
            <a:spLocks noChangeArrowheads="1"/>
          </p:cNvSpPr>
          <p:nvPr/>
        </p:nvSpPr>
        <p:spPr bwMode="gray">
          <a:xfrm>
            <a:off x="5179190" y="484955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6</a:t>
            </a:r>
          </a:p>
        </p:txBody>
      </p:sp>
      <p:sp>
        <p:nvSpPr>
          <p:cNvPr id="29" name="83be44dd-04d6-4e7f-94b5-42caa82600df"/>
          <p:cNvSpPr txBox="1">
            <a:spLocks noChangeArrowheads="1"/>
          </p:cNvSpPr>
          <p:nvPr/>
        </p:nvSpPr>
        <p:spPr bwMode="gray">
          <a:xfrm>
            <a:off x="5179190" y="5209919"/>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10</a:t>
            </a:r>
          </a:p>
        </p:txBody>
      </p:sp>
      <p:sp>
        <p:nvSpPr>
          <p:cNvPr id="30" name="06234ab2-a00e-4027-a90f-ecc412838e40"/>
          <p:cNvSpPr txBox="1">
            <a:spLocks noChangeArrowheads="1"/>
          </p:cNvSpPr>
          <p:nvPr/>
        </p:nvSpPr>
        <p:spPr bwMode="gray">
          <a:xfrm>
            <a:off x="7555677" y="5570282"/>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P 3</a:t>
            </a:r>
          </a:p>
        </p:txBody>
      </p:sp>
      <p:sp>
        <p:nvSpPr>
          <p:cNvPr id="31" name="9af4e834-fff7-4d52-877f-42be23ef98d3"/>
          <p:cNvSpPr>
            <a:spLocks noChangeArrowheads="1"/>
          </p:cNvSpPr>
          <p:nvPr/>
        </p:nvSpPr>
        <p:spPr bwMode="gray">
          <a:xfrm>
            <a:off x="7411215" y="4778119"/>
            <a:ext cx="936625" cy="431800"/>
          </a:xfrm>
          <a:prstGeom prst="can">
            <a:avLst>
              <a:gd name="adj" fmla="val 25000"/>
            </a:avLst>
          </a:prstGeom>
          <a:solidFill>
            <a:srgbClr val="C9C4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2" name="d72dc28e-f7ee-432f-911c-7c93a194d7c9"/>
          <p:cNvSpPr>
            <a:spLocks noChangeArrowheads="1"/>
          </p:cNvSpPr>
          <p:nvPr/>
        </p:nvSpPr>
        <p:spPr bwMode="gray">
          <a:xfrm>
            <a:off x="7411215" y="4416169"/>
            <a:ext cx="936625" cy="431800"/>
          </a:xfrm>
          <a:prstGeom prst="can">
            <a:avLst>
              <a:gd name="adj" fmla="val 25000"/>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3" name="674bb7c4-e01e-46f4-9a75-81753cdbf6af"/>
          <p:cNvSpPr txBox="1">
            <a:spLocks noChangeArrowheads="1"/>
          </p:cNvSpPr>
          <p:nvPr/>
        </p:nvSpPr>
        <p:spPr bwMode="gray">
          <a:xfrm>
            <a:off x="7555677" y="4519357"/>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P 0</a:t>
            </a:r>
          </a:p>
        </p:txBody>
      </p:sp>
      <p:sp>
        <p:nvSpPr>
          <p:cNvPr id="34" name="848e136b-21e7-4631-a992-826c924809c4"/>
          <p:cNvSpPr txBox="1">
            <a:spLocks noChangeArrowheads="1"/>
          </p:cNvSpPr>
          <p:nvPr/>
        </p:nvSpPr>
        <p:spPr bwMode="gray">
          <a:xfrm>
            <a:off x="7555677" y="4849557"/>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P 1</a:t>
            </a:r>
          </a:p>
        </p:txBody>
      </p:sp>
      <p:sp>
        <p:nvSpPr>
          <p:cNvPr id="35" name="9a4ac6bb-e427-4651-9dfc-71fc74abc203"/>
          <p:cNvSpPr txBox="1">
            <a:spLocks noChangeArrowheads="1"/>
          </p:cNvSpPr>
          <p:nvPr/>
        </p:nvSpPr>
        <p:spPr bwMode="gray">
          <a:xfrm>
            <a:off x="7555677" y="5208332"/>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P 2</a:t>
            </a:r>
          </a:p>
        </p:txBody>
      </p:sp>
      <p:sp>
        <p:nvSpPr>
          <p:cNvPr id="36" name="b8c4aea9-9b5e-4ba5-9fad-ec83ac9c7c08"/>
          <p:cNvSpPr>
            <a:spLocks noChangeArrowheads="1"/>
          </p:cNvSpPr>
          <p:nvPr/>
        </p:nvSpPr>
        <p:spPr bwMode="gray">
          <a:xfrm>
            <a:off x="8673277" y="5498844"/>
            <a:ext cx="936625" cy="431800"/>
          </a:xfrm>
          <a:prstGeom prst="can">
            <a:avLst>
              <a:gd name="adj" fmla="val 25000"/>
            </a:avLst>
          </a:prstGeom>
          <a:solidFill>
            <a:srgbClr val="C9C4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7" name="7e0a8f59-46d1-4d22-86f2-7aa8a586b6f8"/>
          <p:cNvSpPr txBox="1">
            <a:spLocks noChangeArrowheads="1"/>
          </p:cNvSpPr>
          <p:nvPr/>
        </p:nvSpPr>
        <p:spPr bwMode="gray">
          <a:xfrm>
            <a:off x="8817740" y="5570282"/>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DP 3</a:t>
            </a:r>
          </a:p>
        </p:txBody>
      </p:sp>
      <p:sp>
        <p:nvSpPr>
          <p:cNvPr id="38" name="afbe34cf-d5c1-433f-8167-2ba8c83fde2d"/>
          <p:cNvSpPr>
            <a:spLocks noChangeArrowheads="1"/>
          </p:cNvSpPr>
          <p:nvPr/>
        </p:nvSpPr>
        <p:spPr bwMode="gray">
          <a:xfrm>
            <a:off x="8673277" y="5138482"/>
            <a:ext cx="936625" cy="431800"/>
          </a:xfrm>
          <a:prstGeom prst="can">
            <a:avLst>
              <a:gd name="adj" fmla="val 25000"/>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9" name="a1e077a3-243d-49de-ab58-1e7bbfdaa632"/>
          <p:cNvSpPr>
            <a:spLocks noChangeArrowheads="1"/>
          </p:cNvSpPr>
          <p:nvPr/>
        </p:nvSpPr>
        <p:spPr bwMode="gray">
          <a:xfrm>
            <a:off x="8673277" y="4778119"/>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0" name="910003e9-055e-4081-88ee-5047ad351d5a"/>
          <p:cNvSpPr>
            <a:spLocks noChangeArrowheads="1"/>
          </p:cNvSpPr>
          <p:nvPr/>
        </p:nvSpPr>
        <p:spPr bwMode="gray">
          <a:xfrm>
            <a:off x="8673277" y="4409819"/>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1" name="7e3a8818-07ee-4f70-a301-e52dbc59dd1d"/>
          <p:cNvSpPr txBox="1">
            <a:spLocks noChangeArrowheads="1"/>
          </p:cNvSpPr>
          <p:nvPr/>
        </p:nvSpPr>
        <p:spPr bwMode="gray">
          <a:xfrm>
            <a:off x="8817740" y="451935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DP 0</a:t>
            </a:r>
          </a:p>
        </p:txBody>
      </p:sp>
      <p:sp>
        <p:nvSpPr>
          <p:cNvPr id="42" name="35d18b17-0d90-45f2-93e2-a033a349ea6e"/>
          <p:cNvSpPr txBox="1">
            <a:spLocks noChangeArrowheads="1"/>
          </p:cNvSpPr>
          <p:nvPr/>
        </p:nvSpPr>
        <p:spPr bwMode="gray">
          <a:xfrm>
            <a:off x="8817740" y="484955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DP 1</a:t>
            </a:r>
          </a:p>
        </p:txBody>
      </p:sp>
      <p:sp>
        <p:nvSpPr>
          <p:cNvPr id="43" name="d26f1181-852c-45c1-b08b-e0ce11860eb1"/>
          <p:cNvSpPr txBox="1">
            <a:spLocks noChangeArrowheads="1"/>
          </p:cNvSpPr>
          <p:nvPr/>
        </p:nvSpPr>
        <p:spPr bwMode="gray">
          <a:xfrm>
            <a:off x="8817740" y="5209919"/>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DP 2</a:t>
            </a:r>
          </a:p>
        </p:txBody>
      </p:sp>
      <p:sp>
        <p:nvSpPr>
          <p:cNvPr id="44" name="4d46c0fc-134b-4d70-b001-a5c39063ecd9"/>
          <p:cNvSpPr>
            <a:spLocks noChangeArrowheads="1"/>
          </p:cNvSpPr>
          <p:nvPr/>
        </p:nvSpPr>
        <p:spPr bwMode="gray">
          <a:xfrm>
            <a:off x="2659827" y="3976432"/>
            <a:ext cx="1041400" cy="573087"/>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5" name="25bb3041-26d9-414f-9a3a-71dcb1c06526"/>
          <p:cNvSpPr>
            <a:spLocks noChangeArrowheads="1"/>
          </p:cNvSpPr>
          <p:nvPr/>
        </p:nvSpPr>
        <p:spPr bwMode="gray">
          <a:xfrm>
            <a:off x="3812352" y="3974844"/>
            <a:ext cx="1042988" cy="573088"/>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6" name="3c5500ab-f79a-4897-be1e-a1ff09be87a2"/>
          <p:cNvSpPr>
            <a:spLocks noChangeArrowheads="1"/>
          </p:cNvSpPr>
          <p:nvPr/>
        </p:nvSpPr>
        <p:spPr bwMode="gray">
          <a:xfrm>
            <a:off x="4999802" y="3981194"/>
            <a:ext cx="1042988" cy="5715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7" name="ffa5bfdd-1437-46fd-8d95-45f20874817c"/>
          <p:cNvSpPr>
            <a:spLocks noChangeArrowheads="1"/>
          </p:cNvSpPr>
          <p:nvPr/>
        </p:nvSpPr>
        <p:spPr bwMode="gray">
          <a:xfrm>
            <a:off x="7376290" y="3981194"/>
            <a:ext cx="1008062" cy="5715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8" name="8097ad86-aeac-4633-89a7-8d0fd65a67ef"/>
          <p:cNvSpPr>
            <a:spLocks noChangeArrowheads="1"/>
          </p:cNvSpPr>
          <p:nvPr/>
        </p:nvSpPr>
        <p:spPr bwMode="gray">
          <a:xfrm>
            <a:off x="8636765" y="3981194"/>
            <a:ext cx="1042987" cy="5715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9" name="b133d331-33b9-4378-9050-f18be9add488"/>
          <p:cNvSpPr txBox="1">
            <a:spLocks noChangeArrowheads="1"/>
          </p:cNvSpPr>
          <p:nvPr/>
        </p:nvSpPr>
        <p:spPr bwMode="gray">
          <a:xfrm>
            <a:off x="2677370" y="4109353"/>
            <a:ext cx="962421" cy="29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000" dirty="0">
                <a:solidFill>
                  <a:schemeClr val="bg1"/>
                </a:solidFill>
                <a:latin typeface="Huawei Sans" panose="020C0503030203020204" pitchFamily="34" charset="0"/>
                <a:cs typeface="Huawei Sans" panose="020C0503030203020204" pitchFamily="34" charset="0"/>
              </a:rPr>
              <a:t>Физический диск 1</a:t>
            </a:r>
          </a:p>
        </p:txBody>
      </p:sp>
      <p:sp>
        <p:nvSpPr>
          <p:cNvPr id="50" name="311d5253-8103-4967-bf85-f311d0d926b2"/>
          <p:cNvSpPr txBox="1">
            <a:spLocks noChangeArrowheads="1"/>
          </p:cNvSpPr>
          <p:nvPr/>
        </p:nvSpPr>
        <p:spPr bwMode="gray">
          <a:xfrm>
            <a:off x="3849688" y="4116748"/>
            <a:ext cx="954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000" dirty="0">
                <a:solidFill>
                  <a:schemeClr val="bg1"/>
                </a:solidFill>
                <a:latin typeface="Huawei Sans" panose="020C0503030203020204" pitchFamily="34" charset="0"/>
                <a:cs typeface="Huawei Sans" panose="020C0503030203020204" pitchFamily="34" charset="0"/>
              </a:rPr>
              <a:t>Физический диск 2</a:t>
            </a:r>
          </a:p>
        </p:txBody>
      </p:sp>
      <p:sp>
        <p:nvSpPr>
          <p:cNvPr id="51" name="e63a9169-f602-4f30-9d4f-18fa367d46cb"/>
          <p:cNvSpPr txBox="1">
            <a:spLocks noChangeArrowheads="1"/>
          </p:cNvSpPr>
          <p:nvPr/>
        </p:nvSpPr>
        <p:spPr bwMode="gray">
          <a:xfrm>
            <a:off x="5034728" y="4109353"/>
            <a:ext cx="964006" cy="28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000" dirty="0">
                <a:solidFill>
                  <a:schemeClr val="bg1"/>
                </a:solidFill>
                <a:latin typeface="Huawei Sans" panose="020C0503030203020204" pitchFamily="34" charset="0"/>
                <a:cs typeface="Huawei Sans" panose="020C0503030203020204" pitchFamily="34" charset="0"/>
              </a:rPr>
              <a:t>Физический диск 3</a:t>
            </a:r>
          </a:p>
        </p:txBody>
      </p:sp>
      <p:sp>
        <p:nvSpPr>
          <p:cNvPr id="52" name="e6c0d053-93cf-46e1-a503-fc5e5d95f45b"/>
          <p:cNvSpPr txBox="1">
            <a:spLocks noChangeArrowheads="1"/>
          </p:cNvSpPr>
          <p:nvPr/>
        </p:nvSpPr>
        <p:spPr bwMode="gray">
          <a:xfrm>
            <a:off x="7231827" y="3994079"/>
            <a:ext cx="132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000" dirty="0">
                <a:solidFill>
                  <a:schemeClr val="bg1"/>
                </a:solidFill>
                <a:latin typeface="Huawei Sans" panose="020C0503030203020204" pitchFamily="34" charset="0"/>
                <a:cs typeface="Huawei Sans" panose="020C0503030203020204" pitchFamily="34" charset="0"/>
              </a:rPr>
              <a:t>Диск горизонтальной четности</a:t>
            </a:r>
          </a:p>
        </p:txBody>
      </p:sp>
      <p:sp>
        <p:nvSpPr>
          <p:cNvPr id="53" name="96020b48-0645-4686-ab64-74008e9f022c"/>
          <p:cNvSpPr txBox="1">
            <a:spLocks noChangeArrowheads="1"/>
          </p:cNvSpPr>
          <p:nvPr/>
        </p:nvSpPr>
        <p:spPr bwMode="gray">
          <a:xfrm>
            <a:off x="8596972" y="4024414"/>
            <a:ext cx="1152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000" dirty="0">
                <a:solidFill>
                  <a:schemeClr val="bg1"/>
                </a:solidFill>
                <a:latin typeface="Huawei Sans" panose="020C0503030203020204" pitchFamily="34" charset="0"/>
                <a:cs typeface="Huawei Sans" panose="020C0503030203020204" pitchFamily="34" charset="0"/>
              </a:rPr>
              <a:t>Диск диагональной четности</a:t>
            </a:r>
          </a:p>
        </p:txBody>
      </p:sp>
      <p:sp>
        <p:nvSpPr>
          <p:cNvPr id="54" name="d4edfc12-ad34-4431-9213-b120a342b687"/>
          <p:cNvSpPr txBox="1">
            <a:spLocks noChangeArrowheads="1"/>
          </p:cNvSpPr>
          <p:nvPr/>
        </p:nvSpPr>
        <p:spPr bwMode="gray">
          <a:xfrm>
            <a:off x="9551758" y="4554282"/>
            <a:ext cx="1006475" cy="3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dirty="0">
                <a:latin typeface="Huawei Sans" panose="020C0503030203020204" pitchFamily="34" charset="0"/>
                <a:cs typeface="Huawei Sans" panose="020C0503030203020204" pitchFamily="34" charset="0"/>
              </a:rPr>
              <a:t>Полоса 0</a:t>
            </a:r>
          </a:p>
        </p:txBody>
      </p:sp>
      <p:sp>
        <p:nvSpPr>
          <p:cNvPr id="55" name="2a638c70-9bef-4bc5-8665-be9f041bdcfd"/>
          <p:cNvSpPr txBox="1">
            <a:spLocks noChangeArrowheads="1"/>
          </p:cNvSpPr>
          <p:nvPr/>
        </p:nvSpPr>
        <p:spPr bwMode="gray">
          <a:xfrm>
            <a:off x="9531040" y="4900285"/>
            <a:ext cx="1086131"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dirty="0">
                <a:latin typeface="Huawei Sans" panose="020C0503030203020204" pitchFamily="34" charset="0"/>
                <a:cs typeface="Huawei Sans" panose="020C0503030203020204" pitchFamily="34" charset="0"/>
              </a:rPr>
              <a:t>Полоса 1</a:t>
            </a:r>
          </a:p>
        </p:txBody>
      </p:sp>
      <p:sp>
        <p:nvSpPr>
          <p:cNvPr id="56" name="39868a14-1f39-41f3-b6ee-3dcfb2165b1b"/>
          <p:cNvSpPr txBox="1">
            <a:spLocks noChangeArrowheads="1"/>
          </p:cNvSpPr>
          <p:nvPr/>
        </p:nvSpPr>
        <p:spPr bwMode="gray">
          <a:xfrm>
            <a:off x="9536877" y="5243257"/>
            <a:ext cx="1006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dirty="0">
                <a:latin typeface="Huawei Sans" panose="020C0503030203020204" pitchFamily="34" charset="0"/>
                <a:cs typeface="Huawei Sans" panose="020C0503030203020204" pitchFamily="34" charset="0"/>
              </a:rPr>
              <a:t>Полоса 2</a:t>
            </a:r>
          </a:p>
        </p:txBody>
      </p:sp>
      <p:sp>
        <p:nvSpPr>
          <p:cNvPr id="57" name="34c2e943-a291-49cf-a8b4-0d968301815e"/>
          <p:cNvSpPr txBox="1">
            <a:spLocks noChangeArrowheads="1"/>
          </p:cNvSpPr>
          <p:nvPr/>
        </p:nvSpPr>
        <p:spPr bwMode="gray">
          <a:xfrm>
            <a:off x="9562645" y="5594247"/>
            <a:ext cx="1045369" cy="3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dirty="0">
                <a:latin typeface="Huawei Sans" panose="020C0503030203020204" pitchFamily="34" charset="0"/>
                <a:cs typeface="Huawei Sans" panose="020C0503030203020204" pitchFamily="34" charset="0"/>
              </a:rPr>
              <a:t>Полоса 3</a:t>
            </a:r>
          </a:p>
        </p:txBody>
      </p:sp>
      <p:sp>
        <p:nvSpPr>
          <p:cNvPr id="58" name="9ffcc002-d91b-4749-ae28-dbe268117b55"/>
          <p:cNvSpPr>
            <a:spLocks noChangeArrowheads="1"/>
          </p:cNvSpPr>
          <p:nvPr/>
        </p:nvSpPr>
        <p:spPr bwMode="gray">
          <a:xfrm>
            <a:off x="6225352" y="5495669"/>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9" name="19f41c97-3bf3-4041-b4c8-1a01ba084235"/>
          <p:cNvSpPr txBox="1">
            <a:spLocks noChangeArrowheads="1"/>
          </p:cNvSpPr>
          <p:nvPr/>
        </p:nvSpPr>
        <p:spPr bwMode="gray">
          <a:xfrm>
            <a:off x="6369815" y="5603619"/>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15</a:t>
            </a:r>
          </a:p>
        </p:txBody>
      </p:sp>
      <p:sp>
        <p:nvSpPr>
          <p:cNvPr id="60" name="72dbf741-3255-4f27-bd7b-5ac41135bbb1"/>
          <p:cNvSpPr>
            <a:spLocks noChangeArrowheads="1"/>
          </p:cNvSpPr>
          <p:nvPr/>
        </p:nvSpPr>
        <p:spPr bwMode="gray">
          <a:xfrm>
            <a:off x="6225352" y="5171819"/>
            <a:ext cx="936625" cy="3937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1" name="7c72526c-5278-4df8-befd-bd85b2433534"/>
          <p:cNvSpPr>
            <a:spLocks noChangeArrowheads="1"/>
          </p:cNvSpPr>
          <p:nvPr/>
        </p:nvSpPr>
        <p:spPr bwMode="gray">
          <a:xfrm>
            <a:off x="6225352" y="4813044"/>
            <a:ext cx="936625" cy="431800"/>
          </a:xfrm>
          <a:prstGeom prst="can">
            <a:avLst>
              <a:gd name="adj" fmla="val 25000"/>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2" name="fc969c69-41e3-4f97-b2c3-4e558cc0b449"/>
          <p:cNvSpPr>
            <a:spLocks noChangeArrowheads="1"/>
          </p:cNvSpPr>
          <p:nvPr/>
        </p:nvSpPr>
        <p:spPr bwMode="gray">
          <a:xfrm>
            <a:off x="6225352" y="4452682"/>
            <a:ext cx="936625" cy="431800"/>
          </a:xfrm>
          <a:prstGeom prst="can">
            <a:avLst>
              <a:gd name="adj" fmla="val 25000"/>
            </a:avLst>
          </a:prstGeom>
          <a:solidFill>
            <a:srgbClr val="C9C4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3" name="b23577bd-1e6d-4e97-9b6a-cd4767211d01"/>
          <p:cNvSpPr txBox="1">
            <a:spLocks noChangeArrowheads="1"/>
          </p:cNvSpPr>
          <p:nvPr/>
        </p:nvSpPr>
        <p:spPr bwMode="gray">
          <a:xfrm>
            <a:off x="6369815" y="457650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3</a:t>
            </a:r>
          </a:p>
        </p:txBody>
      </p:sp>
      <p:sp>
        <p:nvSpPr>
          <p:cNvPr id="64" name="e830437a-c6f4-4b70-a603-4db8ea867ab0"/>
          <p:cNvSpPr txBox="1">
            <a:spLocks noChangeArrowheads="1"/>
          </p:cNvSpPr>
          <p:nvPr/>
        </p:nvSpPr>
        <p:spPr bwMode="gray">
          <a:xfrm>
            <a:off x="6369815" y="4884482"/>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7</a:t>
            </a:r>
          </a:p>
        </p:txBody>
      </p:sp>
      <p:sp>
        <p:nvSpPr>
          <p:cNvPr id="65" name="113eae73-a253-4f7d-9600-50568320e8ea"/>
          <p:cNvSpPr txBox="1">
            <a:spLocks noChangeArrowheads="1"/>
          </p:cNvSpPr>
          <p:nvPr/>
        </p:nvSpPr>
        <p:spPr bwMode="gray">
          <a:xfrm>
            <a:off x="6369815" y="524325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11</a:t>
            </a:r>
          </a:p>
        </p:txBody>
      </p:sp>
      <p:sp>
        <p:nvSpPr>
          <p:cNvPr id="66" name="99978237-716e-4272-bfb7-dcde3379e22f"/>
          <p:cNvSpPr>
            <a:spLocks noChangeArrowheads="1"/>
          </p:cNvSpPr>
          <p:nvPr/>
        </p:nvSpPr>
        <p:spPr bwMode="gray">
          <a:xfrm>
            <a:off x="6188840" y="3981194"/>
            <a:ext cx="1008062" cy="5715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7" name="9f6f385a-16ec-41d2-9512-99cfec31c3eb"/>
          <p:cNvSpPr txBox="1">
            <a:spLocks noChangeArrowheads="1"/>
          </p:cNvSpPr>
          <p:nvPr/>
        </p:nvSpPr>
        <p:spPr bwMode="gray">
          <a:xfrm>
            <a:off x="6211410" y="4109353"/>
            <a:ext cx="9640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000" dirty="0">
                <a:solidFill>
                  <a:schemeClr val="bg1"/>
                </a:solidFill>
                <a:latin typeface="Huawei Sans" panose="020C0503030203020204" pitchFamily="34" charset="0"/>
                <a:cs typeface="Huawei Sans" panose="020C0503030203020204" pitchFamily="34" charset="0"/>
              </a:rPr>
              <a:t>Физический диск 4</a:t>
            </a:r>
          </a:p>
        </p:txBody>
      </p:sp>
      <p:sp>
        <p:nvSpPr>
          <p:cNvPr id="68" name="Rectangle 54"/>
          <p:cNvSpPr>
            <a:spLocks noChangeArrowheads="1"/>
          </p:cNvSpPr>
          <p:nvPr/>
        </p:nvSpPr>
        <p:spPr bwMode="auto">
          <a:xfrm>
            <a:off x="2677370" y="4543892"/>
            <a:ext cx="7850187"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9" name="Rectangle 55"/>
          <p:cNvSpPr>
            <a:spLocks noChangeArrowheads="1"/>
          </p:cNvSpPr>
          <p:nvPr/>
        </p:nvSpPr>
        <p:spPr bwMode="auto">
          <a:xfrm>
            <a:off x="2659827" y="4932035"/>
            <a:ext cx="784860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0" name="Rectangle 56"/>
          <p:cNvSpPr>
            <a:spLocks noChangeArrowheads="1"/>
          </p:cNvSpPr>
          <p:nvPr/>
        </p:nvSpPr>
        <p:spPr bwMode="auto">
          <a:xfrm>
            <a:off x="2659827" y="5297160"/>
            <a:ext cx="784860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1" name="Rectangle 57"/>
          <p:cNvSpPr>
            <a:spLocks noChangeArrowheads="1"/>
          </p:cNvSpPr>
          <p:nvPr/>
        </p:nvSpPr>
        <p:spPr bwMode="auto">
          <a:xfrm>
            <a:off x="2677370" y="5627792"/>
            <a:ext cx="7850187"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25506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44"/>
                                        </p:tgtEl>
                                        <p:attrNameLst>
                                          <p:attrName>style.visibility</p:attrName>
                                        </p:attrNameLst>
                                      </p:cBhvr>
                                      <p:tavLst>
                                        <p:tav tm="0">
                                          <p:val>
                                            <p:strVal val="hidden"/>
                                          </p:val>
                                        </p:tav>
                                        <p:tav tm="50000">
                                          <p:val>
                                            <p:strVal val="visible"/>
                                          </p:val>
                                        </p:tav>
                                      </p:tavLst>
                                    </p:anim>
                                  </p:childTnLst>
                                </p:cTn>
                              </p:par>
                              <p:par>
                                <p:cTn id="7" presetID="35" presetClass="emph" presetSubtype="0" fill="hold" grpId="0" nodeType="withEffect">
                                  <p:stCondLst>
                                    <p:cond delay="0"/>
                                  </p:stCondLst>
                                  <p:childTnLst>
                                    <p:anim calcmode="discrete" valueType="str">
                                      <p:cBhvr>
                                        <p:cTn id="8" dur="1000" fill="hold"/>
                                        <p:tgtEl>
                                          <p:spTgt spid="45"/>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set>
                                      <p:cBhvr>
                                        <p:cTn id="14" dur="1" fill="hold">
                                          <p:stCondLst>
                                            <p:cond delay="499"/>
                                          </p:stCondLst>
                                        </p:cTn>
                                        <p:tgtEl>
                                          <p:spTgt spid="7"/>
                                        </p:tgtEl>
                                        <p:attrNameLst>
                                          <p:attrName>style.visibility</p:attrName>
                                        </p:attrNameLst>
                                      </p:cBhvr>
                                      <p:to>
                                        <p:strVal val="hidden"/>
                                      </p:to>
                                    </p:set>
                                  </p:childTnLst>
                                </p:cTn>
                              </p:par>
                              <p:par>
                                <p:cTn id="15" presetID="23" presetClass="exit" presetSubtype="32" fill="hold" grpId="0" nodeType="withEffect">
                                  <p:stCondLst>
                                    <p:cond delay="0"/>
                                  </p:stCondLst>
                                  <p:childTnLst>
                                    <p:anim calcmode="lin" valueType="num">
                                      <p:cBhvr>
                                        <p:cTn id="16" dur="500"/>
                                        <p:tgtEl>
                                          <p:spTgt spid="11"/>
                                        </p:tgtEl>
                                        <p:attrNameLst>
                                          <p:attrName>ppt_w</p:attrName>
                                        </p:attrNameLst>
                                      </p:cBhvr>
                                      <p:tavLst>
                                        <p:tav tm="0">
                                          <p:val>
                                            <p:strVal val="ppt_w"/>
                                          </p:val>
                                        </p:tav>
                                        <p:tav tm="100000">
                                          <p:val>
                                            <p:fltVal val="0"/>
                                          </p:val>
                                        </p:tav>
                                      </p:tavLst>
                                    </p:anim>
                                    <p:anim calcmode="lin" valueType="num">
                                      <p:cBhvr>
                                        <p:cTn id="17" dur="500"/>
                                        <p:tgtEl>
                                          <p:spTgt spid="11"/>
                                        </p:tgtEl>
                                        <p:attrNameLst>
                                          <p:attrName>ppt_h</p:attrName>
                                        </p:attrNameLst>
                                      </p:cBhvr>
                                      <p:tavLst>
                                        <p:tav tm="0">
                                          <p:val>
                                            <p:strVal val="ppt_h"/>
                                          </p:val>
                                        </p:tav>
                                        <p:tav tm="100000">
                                          <p:val>
                                            <p:fltVal val="0"/>
                                          </p:val>
                                        </p:tav>
                                      </p:tavLst>
                                    </p:anim>
                                    <p:set>
                                      <p:cBhvr>
                                        <p:cTn id="18" dur="1" fill="hold">
                                          <p:stCondLst>
                                            <p:cond delay="499"/>
                                          </p:stCondLst>
                                        </p:cTn>
                                        <p:tgtEl>
                                          <p:spTgt spid="11"/>
                                        </p:tgtEl>
                                        <p:attrNameLst>
                                          <p:attrName>style.visibility</p:attrName>
                                        </p:attrNameLst>
                                      </p:cBhvr>
                                      <p:to>
                                        <p:strVal val="hidden"/>
                                      </p:to>
                                    </p:set>
                                  </p:childTnLst>
                                </p:cTn>
                              </p:par>
                              <p:par>
                                <p:cTn id="19" presetID="23" presetClass="exit" presetSubtype="32" fill="hold" grpId="0" nodeType="with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set>
                                      <p:cBhvr>
                                        <p:cTn id="22" dur="1" fill="hold">
                                          <p:stCondLst>
                                            <p:cond delay="499"/>
                                          </p:stCondLst>
                                        </p:cTn>
                                        <p:tgtEl>
                                          <p:spTgt spid="12"/>
                                        </p:tgtEl>
                                        <p:attrNameLst>
                                          <p:attrName>style.visibility</p:attrName>
                                        </p:attrNameLst>
                                      </p:cBhvr>
                                      <p:to>
                                        <p:strVal val="hidden"/>
                                      </p:to>
                                    </p:set>
                                  </p:childTnLst>
                                </p:cTn>
                              </p:par>
                              <p:par>
                                <p:cTn id="23" presetID="23" presetClass="exit" presetSubtype="32" fill="hold" grpId="0" nodeType="withEffect">
                                  <p:stCondLst>
                                    <p:cond delay="0"/>
                                  </p:stCondLst>
                                  <p:childTnLst>
                                    <p:anim calcmode="lin" valueType="num">
                                      <p:cBhvr>
                                        <p:cTn id="24" dur="500"/>
                                        <p:tgtEl>
                                          <p:spTgt spid="13"/>
                                        </p:tgtEl>
                                        <p:attrNameLst>
                                          <p:attrName>ppt_w</p:attrName>
                                        </p:attrNameLst>
                                      </p:cBhvr>
                                      <p:tavLst>
                                        <p:tav tm="0">
                                          <p:val>
                                            <p:strVal val="ppt_w"/>
                                          </p:val>
                                        </p:tav>
                                        <p:tav tm="100000">
                                          <p:val>
                                            <p:fltVal val="0"/>
                                          </p:val>
                                        </p:tav>
                                      </p:tavLst>
                                    </p:anim>
                                    <p:anim calcmode="lin" valueType="num">
                                      <p:cBhvr>
                                        <p:cTn id="25" dur="500"/>
                                        <p:tgtEl>
                                          <p:spTgt spid="13"/>
                                        </p:tgtEl>
                                        <p:attrNameLst>
                                          <p:attrName>ppt_h</p:attrName>
                                        </p:attrNameLst>
                                      </p:cBhvr>
                                      <p:tavLst>
                                        <p:tav tm="0">
                                          <p:val>
                                            <p:strVal val="ppt_h"/>
                                          </p:val>
                                        </p:tav>
                                        <p:tav tm="100000">
                                          <p:val>
                                            <p:fltVal val="0"/>
                                          </p:val>
                                        </p:tav>
                                      </p:tavLst>
                                    </p:anim>
                                    <p:set>
                                      <p:cBhvr>
                                        <p:cTn id="26" dur="1" fill="hold">
                                          <p:stCondLst>
                                            <p:cond delay="499"/>
                                          </p:stCondLst>
                                        </p:cTn>
                                        <p:tgtEl>
                                          <p:spTgt spid="13"/>
                                        </p:tgtEl>
                                        <p:attrNameLst>
                                          <p:attrName>style.visibility</p:attrName>
                                        </p:attrNameLst>
                                      </p:cBhvr>
                                      <p:to>
                                        <p:strVal val="hidden"/>
                                      </p:to>
                                    </p:set>
                                  </p:childTnLst>
                                </p:cTn>
                              </p:par>
                              <p:par>
                                <p:cTn id="27" presetID="23" presetClass="exit" presetSubtype="32" fill="hold" grpId="0" nodeType="withEffect">
                                  <p:stCondLst>
                                    <p:cond delay="0"/>
                                  </p:stCondLst>
                                  <p:childTnLst>
                                    <p:anim calcmode="lin" valueType="num">
                                      <p:cBhvr>
                                        <p:cTn id="28" dur="500"/>
                                        <p:tgtEl>
                                          <p:spTgt spid="15"/>
                                        </p:tgtEl>
                                        <p:attrNameLst>
                                          <p:attrName>ppt_w</p:attrName>
                                        </p:attrNameLst>
                                      </p:cBhvr>
                                      <p:tavLst>
                                        <p:tav tm="0">
                                          <p:val>
                                            <p:strVal val="ppt_w"/>
                                          </p:val>
                                        </p:tav>
                                        <p:tav tm="100000">
                                          <p:val>
                                            <p:fltVal val="0"/>
                                          </p:val>
                                        </p:tav>
                                      </p:tavLst>
                                    </p:anim>
                                    <p:anim calcmode="lin" valueType="num">
                                      <p:cBhvr>
                                        <p:cTn id="29" dur="500"/>
                                        <p:tgtEl>
                                          <p:spTgt spid="15"/>
                                        </p:tgtEl>
                                        <p:attrNameLst>
                                          <p:attrName>ppt_h</p:attrName>
                                        </p:attrNameLst>
                                      </p:cBhvr>
                                      <p:tavLst>
                                        <p:tav tm="0">
                                          <p:val>
                                            <p:strVal val="ppt_h"/>
                                          </p:val>
                                        </p:tav>
                                        <p:tav tm="100000">
                                          <p:val>
                                            <p:fltVal val="0"/>
                                          </p:val>
                                        </p:tav>
                                      </p:tavLst>
                                    </p:anim>
                                    <p:set>
                                      <p:cBhvr>
                                        <p:cTn id="30" dur="1" fill="hold">
                                          <p:stCondLst>
                                            <p:cond delay="499"/>
                                          </p:stCondLst>
                                        </p:cTn>
                                        <p:tgtEl>
                                          <p:spTgt spid="15"/>
                                        </p:tgtEl>
                                        <p:attrNameLst>
                                          <p:attrName>style.visibility</p:attrName>
                                        </p:attrNameLst>
                                      </p:cBhvr>
                                      <p:to>
                                        <p:strVal val="hidden"/>
                                      </p:to>
                                    </p:set>
                                  </p:childTnLst>
                                </p:cTn>
                              </p:par>
                              <p:par>
                                <p:cTn id="31" presetID="23" presetClass="exit" presetSubtype="32" fill="hold" grpId="0" nodeType="withEffect">
                                  <p:stCondLst>
                                    <p:cond delay="0"/>
                                  </p:stCondLst>
                                  <p:childTnLst>
                                    <p:anim calcmode="lin" valueType="num">
                                      <p:cBhvr>
                                        <p:cTn id="32" dur="500"/>
                                        <p:tgtEl>
                                          <p:spTgt spid="21"/>
                                        </p:tgtEl>
                                        <p:attrNameLst>
                                          <p:attrName>ppt_w</p:attrName>
                                        </p:attrNameLst>
                                      </p:cBhvr>
                                      <p:tavLst>
                                        <p:tav tm="0">
                                          <p:val>
                                            <p:strVal val="ppt_w"/>
                                          </p:val>
                                        </p:tav>
                                        <p:tav tm="100000">
                                          <p:val>
                                            <p:fltVal val="0"/>
                                          </p:val>
                                        </p:tav>
                                      </p:tavLst>
                                    </p:anim>
                                    <p:anim calcmode="lin" valueType="num">
                                      <p:cBhvr>
                                        <p:cTn id="33" dur="500"/>
                                        <p:tgtEl>
                                          <p:spTgt spid="21"/>
                                        </p:tgtEl>
                                        <p:attrNameLst>
                                          <p:attrName>ppt_h</p:attrName>
                                        </p:attrNameLst>
                                      </p:cBhvr>
                                      <p:tavLst>
                                        <p:tav tm="0">
                                          <p:val>
                                            <p:strVal val="ppt_h"/>
                                          </p:val>
                                        </p:tav>
                                        <p:tav tm="100000">
                                          <p:val>
                                            <p:fltVal val="0"/>
                                          </p:val>
                                        </p:tav>
                                      </p:tavLst>
                                    </p:anim>
                                    <p:set>
                                      <p:cBhvr>
                                        <p:cTn id="34" dur="1" fill="hold">
                                          <p:stCondLst>
                                            <p:cond delay="499"/>
                                          </p:stCondLst>
                                        </p:cTn>
                                        <p:tgtEl>
                                          <p:spTgt spid="21"/>
                                        </p:tgtEl>
                                        <p:attrNameLst>
                                          <p:attrName>style.visibility</p:attrName>
                                        </p:attrNameLst>
                                      </p:cBhvr>
                                      <p:to>
                                        <p:strVal val="hidden"/>
                                      </p:to>
                                    </p:set>
                                  </p:childTnLst>
                                </p:cTn>
                              </p:par>
                              <p:par>
                                <p:cTn id="35" presetID="23" presetClass="exit" presetSubtype="32" fill="hold" grpId="0" nodeType="withEffect">
                                  <p:stCondLst>
                                    <p:cond delay="0"/>
                                  </p:stCondLst>
                                  <p:childTnLst>
                                    <p:anim calcmode="lin" valueType="num">
                                      <p:cBhvr>
                                        <p:cTn id="36" dur="500"/>
                                        <p:tgtEl>
                                          <p:spTgt spid="20"/>
                                        </p:tgtEl>
                                        <p:attrNameLst>
                                          <p:attrName>ppt_w</p:attrName>
                                        </p:attrNameLst>
                                      </p:cBhvr>
                                      <p:tavLst>
                                        <p:tav tm="0">
                                          <p:val>
                                            <p:strVal val="ppt_w"/>
                                          </p:val>
                                        </p:tav>
                                        <p:tav tm="100000">
                                          <p:val>
                                            <p:fltVal val="0"/>
                                          </p:val>
                                        </p:tav>
                                      </p:tavLst>
                                    </p:anim>
                                    <p:anim calcmode="lin" valueType="num">
                                      <p:cBhvr>
                                        <p:cTn id="37" dur="500"/>
                                        <p:tgtEl>
                                          <p:spTgt spid="20"/>
                                        </p:tgtEl>
                                        <p:attrNameLst>
                                          <p:attrName>ppt_h</p:attrName>
                                        </p:attrNameLst>
                                      </p:cBhvr>
                                      <p:tavLst>
                                        <p:tav tm="0">
                                          <p:val>
                                            <p:strVal val="ppt_h"/>
                                          </p:val>
                                        </p:tav>
                                        <p:tav tm="100000">
                                          <p:val>
                                            <p:fltVal val="0"/>
                                          </p:val>
                                        </p:tav>
                                      </p:tavLst>
                                    </p:anim>
                                    <p:set>
                                      <p:cBhvr>
                                        <p:cTn id="38" dur="1" fill="hold">
                                          <p:stCondLst>
                                            <p:cond delay="499"/>
                                          </p:stCondLst>
                                        </p:cTn>
                                        <p:tgtEl>
                                          <p:spTgt spid="20"/>
                                        </p:tgtEl>
                                        <p:attrNameLst>
                                          <p:attrName>style.visibility</p:attrName>
                                        </p:attrNameLst>
                                      </p:cBhvr>
                                      <p:to>
                                        <p:strVal val="hidden"/>
                                      </p:to>
                                    </p:set>
                                  </p:childTnLst>
                                </p:cTn>
                              </p:par>
                              <p:par>
                                <p:cTn id="39" presetID="23" presetClass="exit" presetSubtype="32" fill="hold" grpId="0" nodeType="withEffect">
                                  <p:stCondLst>
                                    <p:cond delay="0"/>
                                  </p:stCondLst>
                                  <p:childTnLst>
                                    <p:anim calcmode="lin" valueType="num">
                                      <p:cBhvr>
                                        <p:cTn id="40" dur="500"/>
                                        <p:tgtEl>
                                          <p:spTgt spid="19"/>
                                        </p:tgtEl>
                                        <p:attrNameLst>
                                          <p:attrName>ppt_w</p:attrName>
                                        </p:attrNameLst>
                                      </p:cBhvr>
                                      <p:tavLst>
                                        <p:tav tm="0">
                                          <p:val>
                                            <p:strVal val="ppt_w"/>
                                          </p:val>
                                        </p:tav>
                                        <p:tav tm="100000">
                                          <p:val>
                                            <p:fltVal val="0"/>
                                          </p:val>
                                        </p:tav>
                                      </p:tavLst>
                                    </p:anim>
                                    <p:anim calcmode="lin" valueType="num">
                                      <p:cBhvr>
                                        <p:cTn id="41" dur="500"/>
                                        <p:tgtEl>
                                          <p:spTgt spid="19"/>
                                        </p:tgtEl>
                                        <p:attrNameLst>
                                          <p:attrName>ppt_h</p:attrName>
                                        </p:attrNameLst>
                                      </p:cBhvr>
                                      <p:tavLst>
                                        <p:tav tm="0">
                                          <p:val>
                                            <p:strVal val="ppt_h"/>
                                          </p:val>
                                        </p:tav>
                                        <p:tav tm="100000">
                                          <p:val>
                                            <p:fltVal val="0"/>
                                          </p:val>
                                        </p:tav>
                                      </p:tavLst>
                                    </p:anim>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5" presetClass="emph" presetSubtype="0" fill="hold" grpId="0" nodeType="clickEffect">
                                  <p:stCondLst>
                                    <p:cond delay="0"/>
                                  </p:stCondLst>
                                  <p:childTnLst>
                                    <p:anim calcmode="discrete" valueType="str">
                                      <p:cBhvr>
                                        <p:cTn id="46" dur="1000" fill="hold"/>
                                        <p:tgtEl>
                                          <p:spTgt spid="27"/>
                                        </p:tgtEl>
                                        <p:attrNameLst>
                                          <p:attrName>style.visibility</p:attrName>
                                        </p:attrNameLst>
                                      </p:cBhvr>
                                      <p:tavLst>
                                        <p:tav tm="0">
                                          <p:val>
                                            <p:strVal val="hidden"/>
                                          </p:val>
                                        </p:tav>
                                        <p:tav tm="50000">
                                          <p:val>
                                            <p:strVal val="visible"/>
                                          </p:val>
                                        </p:tav>
                                      </p:tavLst>
                                    </p:anim>
                                  </p:childTnLst>
                                </p:cTn>
                              </p:par>
                              <p:par>
                                <p:cTn id="47" presetID="35" presetClass="emph" presetSubtype="0" fill="hold" grpId="0" nodeType="withEffect">
                                  <p:stCondLst>
                                    <p:cond delay="0"/>
                                  </p:stCondLst>
                                  <p:childTnLst>
                                    <p:anim calcmode="discrete" valueType="str">
                                      <p:cBhvr>
                                        <p:cTn id="48" dur="1000" fill="hold"/>
                                        <p:tgtEl>
                                          <p:spTgt spid="64"/>
                                        </p:tgtEl>
                                        <p:attrNameLst>
                                          <p:attrName>style.visibility</p:attrName>
                                        </p:attrNameLst>
                                      </p:cBhvr>
                                      <p:tavLst>
                                        <p:tav tm="0">
                                          <p:val>
                                            <p:strVal val="hidden"/>
                                          </p:val>
                                        </p:tav>
                                        <p:tav tm="50000">
                                          <p:val>
                                            <p:strVal val="visible"/>
                                          </p:val>
                                        </p:tav>
                                      </p:tavLst>
                                    </p:anim>
                                  </p:childTnLst>
                                </p:cTn>
                              </p:par>
                              <p:par>
                                <p:cTn id="49" presetID="35" presetClass="emph" presetSubtype="0" fill="hold" grpId="0" nodeType="withEffect">
                                  <p:stCondLst>
                                    <p:cond delay="0"/>
                                  </p:stCondLst>
                                  <p:childTnLst>
                                    <p:anim calcmode="discrete" valueType="str">
                                      <p:cBhvr>
                                        <p:cTn id="50" dur="1000" fill="hold"/>
                                        <p:tgtEl>
                                          <p:spTgt spid="35"/>
                                        </p:tgtEl>
                                        <p:attrNameLst>
                                          <p:attrName>style.visibility</p:attrName>
                                        </p:attrNameLst>
                                      </p:cBhvr>
                                      <p:tavLst>
                                        <p:tav tm="0">
                                          <p:val>
                                            <p:strVal val="hidden"/>
                                          </p:val>
                                        </p:tav>
                                        <p:tav tm="50000">
                                          <p:val>
                                            <p:strVal val="visible"/>
                                          </p:val>
                                        </p:tav>
                                      </p:tavLst>
                                    </p:anim>
                                  </p:childTnLst>
                                </p:cTn>
                              </p:par>
                              <p:par>
                                <p:cTn id="51" presetID="35" presetClass="emph" presetSubtype="0" fill="hold" grpId="0" nodeType="withEffect">
                                  <p:stCondLst>
                                    <p:cond delay="0"/>
                                  </p:stCondLst>
                                  <p:childTnLst>
                                    <p:anim calcmode="discrete" valueType="str">
                                      <p:cBhvr>
                                        <p:cTn id="52" dur="10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1"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ox(i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5" presetClass="emph" presetSubtype="0" fill="hold" grpId="2" nodeType="clickEffect">
                                  <p:stCondLst>
                                    <p:cond delay="0"/>
                                  </p:stCondLst>
                                  <p:childTnLst>
                                    <p:anim calcmode="discrete" valueType="str">
                                      <p:cBhvr>
                                        <p:cTn id="61" dur="1000" fill="hold"/>
                                        <p:tgtEl>
                                          <p:spTgt spid="7"/>
                                        </p:tgtEl>
                                        <p:attrNameLst>
                                          <p:attrName>style.visibility</p:attrName>
                                        </p:attrNameLst>
                                      </p:cBhvr>
                                      <p:tavLst>
                                        <p:tav tm="0">
                                          <p:val>
                                            <p:strVal val="hidden"/>
                                          </p:val>
                                        </p:tav>
                                        <p:tav tm="50000">
                                          <p:val>
                                            <p:strVal val="visible"/>
                                          </p:val>
                                        </p:tav>
                                      </p:tavLst>
                                    </p:anim>
                                  </p:childTnLst>
                                </p:cTn>
                              </p:par>
                              <p:par>
                                <p:cTn id="62" presetID="35" presetClass="emph" presetSubtype="0" fill="hold" grpId="0" nodeType="withEffect">
                                  <p:stCondLst>
                                    <p:cond delay="0"/>
                                  </p:stCondLst>
                                  <p:childTnLst>
                                    <p:anim calcmode="discrete" valueType="str">
                                      <p:cBhvr>
                                        <p:cTn id="63" dur="1000" fill="hold"/>
                                        <p:tgtEl>
                                          <p:spTgt spid="23"/>
                                        </p:tgtEl>
                                        <p:attrNameLst>
                                          <p:attrName>style.visibility</p:attrName>
                                        </p:attrNameLst>
                                      </p:cBhvr>
                                      <p:tavLst>
                                        <p:tav tm="0">
                                          <p:val>
                                            <p:strVal val="hidden"/>
                                          </p:val>
                                        </p:tav>
                                        <p:tav tm="50000">
                                          <p:val>
                                            <p:strVal val="visible"/>
                                          </p:val>
                                        </p:tav>
                                      </p:tavLst>
                                    </p:anim>
                                  </p:childTnLst>
                                </p:cTn>
                              </p:par>
                              <p:par>
                                <p:cTn id="64" presetID="35" presetClass="emph" presetSubtype="0" fill="hold" grpId="0" nodeType="withEffect">
                                  <p:stCondLst>
                                    <p:cond delay="0"/>
                                  </p:stCondLst>
                                  <p:childTnLst>
                                    <p:anim calcmode="discrete" valueType="str">
                                      <p:cBhvr>
                                        <p:cTn id="65" dur="1000" fill="hold"/>
                                        <p:tgtEl>
                                          <p:spTgt spid="59"/>
                                        </p:tgtEl>
                                        <p:attrNameLst>
                                          <p:attrName>style.visibility</p:attrName>
                                        </p:attrNameLst>
                                      </p:cBhvr>
                                      <p:tavLst>
                                        <p:tav tm="0">
                                          <p:val>
                                            <p:strVal val="hidden"/>
                                          </p:val>
                                        </p:tav>
                                        <p:tav tm="50000">
                                          <p:val>
                                            <p:strVal val="visible"/>
                                          </p:val>
                                        </p:tav>
                                      </p:tavLst>
                                    </p:anim>
                                  </p:childTnLst>
                                </p:cTn>
                              </p:par>
                              <p:par>
                                <p:cTn id="66" presetID="35" presetClass="emph" presetSubtype="0" fill="hold" grpId="0" nodeType="withEffect">
                                  <p:stCondLst>
                                    <p:cond delay="0"/>
                                  </p:stCondLst>
                                  <p:childTnLst>
                                    <p:anim calcmode="discrete" valueType="str">
                                      <p:cBhvr>
                                        <p:cTn id="67"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ox(in)">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5" presetClass="emph" presetSubtype="0" fill="hold" grpId="2" nodeType="clickEffect">
                                  <p:stCondLst>
                                    <p:cond delay="0"/>
                                  </p:stCondLst>
                                  <p:childTnLst>
                                    <p:anim calcmode="discrete" valueType="str">
                                      <p:cBhvr>
                                        <p:cTn id="76" dur="1000" fill="hold"/>
                                        <p:tgtEl>
                                          <p:spTgt spid="15"/>
                                        </p:tgtEl>
                                        <p:attrNameLst>
                                          <p:attrName>style.visibility</p:attrName>
                                        </p:attrNameLst>
                                      </p:cBhvr>
                                      <p:tavLst>
                                        <p:tav tm="0">
                                          <p:val>
                                            <p:strVal val="hidden"/>
                                          </p:val>
                                        </p:tav>
                                        <p:tav tm="50000">
                                          <p:val>
                                            <p:strVal val="visible"/>
                                          </p:val>
                                        </p:tav>
                                      </p:tavLst>
                                    </p:anim>
                                  </p:childTnLst>
                                </p:cTn>
                              </p:par>
                              <p:par>
                                <p:cTn id="77" presetID="35" presetClass="emph" presetSubtype="0" fill="hold" grpId="0" nodeType="withEffect">
                                  <p:stCondLst>
                                    <p:cond delay="0"/>
                                  </p:stCondLst>
                                  <p:childTnLst>
                                    <p:anim calcmode="discrete" valueType="str">
                                      <p:cBhvr>
                                        <p:cTn id="78" dur="1000" fill="hold"/>
                                        <p:tgtEl>
                                          <p:spTgt spid="63"/>
                                        </p:tgtEl>
                                        <p:attrNameLst>
                                          <p:attrName>style.visibility</p:attrName>
                                        </p:attrNameLst>
                                      </p:cBhvr>
                                      <p:tavLst>
                                        <p:tav tm="0">
                                          <p:val>
                                            <p:strVal val="hidden"/>
                                          </p:val>
                                        </p:tav>
                                        <p:tav tm="50000">
                                          <p:val>
                                            <p:strVal val="visible"/>
                                          </p:val>
                                        </p:tav>
                                      </p:tavLst>
                                    </p:anim>
                                  </p:childTnLst>
                                </p:cTn>
                              </p:par>
                              <p:par>
                                <p:cTn id="79" presetID="35" presetClass="emph" presetSubtype="0" fill="hold" grpId="0" nodeType="withEffect">
                                  <p:stCondLst>
                                    <p:cond delay="0"/>
                                  </p:stCondLst>
                                  <p:childTnLst>
                                    <p:anim calcmode="discrete" valueType="str">
                                      <p:cBhvr>
                                        <p:cTn id="80" dur="1000" fill="hold"/>
                                        <p:tgtEl>
                                          <p:spTgt spid="34"/>
                                        </p:tgtEl>
                                        <p:attrNameLst>
                                          <p:attrName>style.visibility</p:attrName>
                                        </p:attrNameLst>
                                      </p:cBhvr>
                                      <p:tavLst>
                                        <p:tav tm="0">
                                          <p:val>
                                            <p:strVal val="hidden"/>
                                          </p:val>
                                        </p:tav>
                                        <p:tav tm="50000">
                                          <p:val>
                                            <p:strVal val="visible"/>
                                          </p:val>
                                        </p:tav>
                                      </p:tavLst>
                                    </p:anim>
                                  </p:childTnLst>
                                </p:cTn>
                              </p:par>
                              <p:par>
                                <p:cTn id="81" presetID="35" presetClass="emph" presetSubtype="0" fill="hold" grpId="0" nodeType="withEffect">
                                  <p:stCondLst>
                                    <p:cond delay="0"/>
                                  </p:stCondLst>
                                  <p:childTnLst>
                                    <p:anim calcmode="discrete" valueType="str">
                                      <p:cBhvr>
                                        <p:cTn id="82"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1"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ox(in)">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35" presetClass="emph" presetSubtype="0" fill="hold" grpId="2" nodeType="clickEffect">
                                  <p:stCondLst>
                                    <p:cond delay="0"/>
                                  </p:stCondLst>
                                  <p:childTnLst>
                                    <p:anim calcmode="discrete" valueType="str">
                                      <p:cBhvr>
                                        <p:cTn id="91" dur="1000" fill="hold"/>
                                        <p:tgtEl>
                                          <p:spTgt spid="13"/>
                                        </p:tgtEl>
                                        <p:attrNameLst>
                                          <p:attrName>style.visibility</p:attrName>
                                        </p:attrNameLst>
                                      </p:cBhvr>
                                      <p:tavLst>
                                        <p:tav tm="0">
                                          <p:val>
                                            <p:strVal val="hidden"/>
                                          </p:val>
                                        </p:tav>
                                        <p:tav tm="50000">
                                          <p:val>
                                            <p:strVal val="visible"/>
                                          </p:val>
                                        </p:tav>
                                      </p:tavLst>
                                    </p:anim>
                                  </p:childTnLst>
                                </p:cTn>
                              </p:par>
                              <p:par>
                                <p:cTn id="92" presetID="35" presetClass="emph" presetSubtype="0" fill="hold" grpId="0" nodeType="withEffect">
                                  <p:stCondLst>
                                    <p:cond delay="0"/>
                                  </p:stCondLst>
                                  <p:childTnLst>
                                    <p:anim calcmode="discrete" valueType="str">
                                      <p:cBhvr>
                                        <p:cTn id="93" dur="1000" fill="hold"/>
                                        <p:tgtEl>
                                          <p:spTgt spid="29"/>
                                        </p:tgtEl>
                                        <p:attrNameLst>
                                          <p:attrName>style.visibility</p:attrName>
                                        </p:attrNameLst>
                                      </p:cBhvr>
                                      <p:tavLst>
                                        <p:tav tm="0">
                                          <p:val>
                                            <p:strVal val="hidden"/>
                                          </p:val>
                                        </p:tav>
                                        <p:tav tm="50000">
                                          <p:val>
                                            <p:strVal val="visible"/>
                                          </p:val>
                                        </p:tav>
                                      </p:tavLst>
                                    </p:anim>
                                  </p:childTnLst>
                                </p:cTn>
                              </p:par>
                              <p:par>
                                <p:cTn id="94" presetID="35" presetClass="emph" presetSubtype="0" fill="hold" grpId="0" nodeType="withEffect">
                                  <p:stCondLst>
                                    <p:cond delay="0"/>
                                  </p:stCondLst>
                                  <p:childTnLst>
                                    <p:anim calcmode="discrete" valueType="str">
                                      <p:cBhvr>
                                        <p:cTn id="95" dur="1000" fill="hold"/>
                                        <p:tgtEl>
                                          <p:spTgt spid="65"/>
                                        </p:tgtEl>
                                        <p:attrNameLst>
                                          <p:attrName>style.visibility</p:attrName>
                                        </p:attrNameLst>
                                      </p:cBhvr>
                                      <p:tavLst>
                                        <p:tav tm="0">
                                          <p:val>
                                            <p:strVal val="hidden"/>
                                          </p:val>
                                        </p:tav>
                                        <p:tav tm="50000">
                                          <p:val>
                                            <p:strVal val="visible"/>
                                          </p:val>
                                        </p:tav>
                                      </p:tavLst>
                                    </p:anim>
                                  </p:childTnLst>
                                </p:cTn>
                              </p:par>
                              <p:par>
                                <p:cTn id="96" presetID="35" presetClass="emph" presetSubtype="0" fill="hold" grpId="1" nodeType="withEffect">
                                  <p:stCondLst>
                                    <p:cond delay="0"/>
                                  </p:stCondLst>
                                  <p:childTnLst>
                                    <p:anim calcmode="discrete" valueType="str">
                                      <p:cBhvr>
                                        <p:cTn id="97" dur="1000" fill="hold"/>
                                        <p:tgtEl>
                                          <p:spTgt spid="35"/>
                                        </p:tgtEl>
                                        <p:attrNameLst>
                                          <p:attrName>style.visibility</p:attrName>
                                        </p:attrNameLst>
                                      </p:cBhvr>
                                      <p:tavLst>
                                        <p:tav tm="0">
                                          <p:val>
                                            <p:strVal val="hidden"/>
                                          </p:val>
                                        </p:tav>
                                        <p:tav tm="50000">
                                          <p:val>
                                            <p:strVal val="visible"/>
                                          </p:val>
                                        </p:tav>
                                      </p:tavLst>
                                    </p:anim>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1"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ox(in)">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35" presetClass="emph" presetSubtype="0" fill="hold" grpId="2" nodeType="clickEffect">
                                  <p:stCondLst>
                                    <p:cond delay="0"/>
                                  </p:stCondLst>
                                  <p:childTnLst>
                                    <p:anim calcmode="discrete" valueType="str">
                                      <p:cBhvr>
                                        <p:cTn id="106" dur="1000" fill="hold"/>
                                        <p:tgtEl>
                                          <p:spTgt spid="21"/>
                                        </p:tgtEl>
                                        <p:attrNameLst>
                                          <p:attrName>style.visibility</p:attrName>
                                        </p:attrNameLst>
                                      </p:cBhvr>
                                      <p:tavLst>
                                        <p:tav tm="0">
                                          <p:val>
                                            <p:strVal val="hidden"/>
                                          </p:val>
                                        </p:tav>
                                        <p:tav tm="50000">
                                          <p:val>
                                            <p:strVal val="visible"/>
                                          </p:val>
                                        </p:tav>
                                      </p:tavLst>
                                    </p:anim>
                                  </p:childTnLst>
                                </p:cTn>
                              </p:par>
                              <p:par>
                                <p:cTn id="107" presetID="35" presetClass="emph" presetSubtype="0" fill="hold" grpId="1" nodeType="withEffect">
                                  <p:stCondLst>
                                    <p:cond delay="0"/>
                                  </p:stCondLst>
                                  <p:childTnLst>
                                    <p:anim calcmode="discrete" valueType="str">
                                      <p:cBhvr>
                                        <p:cTn id="108" dur="1000" fill="hold"/>
                                        <p:tgtEl>
                                          <p:spTgt spid="23"/>
                                        </p:tgtEl>
                                        <p:attrNameLst>
                                          <p:attrName>style.visibility</p:attrName>
                                        </p:attrNameLst>
                                      </p:cBhvr>
                                      <p:tavLst>
                                        <p:tav tm="0">
                                          <p:val>
                                            <p:strVal val="hidden"/>
                                          </p:val>
                                        </p:tav>
                                        <p:tav tm="50000">
                                          <p:val>
                                            <p:strVal val="visible"/>
                                          </p:val>
                                        </p:tav>
                                      </p:tavLst>
                                    </p:anim>
                                  </p:childTnLst>
                                </p:cTn>
                              </p:par>
                              <p:par>
                                <p:cTn id="109" presetID="35" presetClass="emph" presetSubtype="0" fill="hold" grpId="0" nodeType="withEffect">
                                  <p:stCondLst>
                                    <p:cond delay="0"/>
                                  </p:stCondLst>
                                  <p:childTnLst>
                                    <p:anim calcmode="discrete" valueType="str">
                                      <p:cBhvr>
                                        <p:cTn id="110"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grpId="1"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box(in)">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35" presetClass="emph" presetSubtype="0" fill="hold" grpId="2" nodeType="clickEffect">
                                  <p:stCondLst>
                                    <p:cond delay="0"/>
                                  </p:stCondLst>
                                  <p:childTnLst>
                                    <p:anim calcmode="discrete" valueType="str">
                                      <p:cBhvr>
                                        <p:cTn id="119" dur="1000" fill="hold"/>
                                        <p:tgtEl>
                                          <p:spTgt spid="12"/>
                                        </p:tgtEl>
                                        <p:attrNameLst>
                                          <p:attrName>style.visibility</p:attrName>
                                        </p:attrNameLst>
                                      </p:cBhvr>
                                      <p:tavLst>
                                        <p:tav tm="0">
                                          <p:val>
                                            <p:strVal val="hidden"/>
                                          </p:val>
                                        </p:tav>
                                        <p:tav tm="50000">
                                          <p:val>
                                            <p:strVal val="visible"/>
                                          </p:val>
                                        </p:tav>
                                      </p:tavLst>
                                    </p:anim>
                                  </p:childTnLst>
                                </p:cTn>
                              </p:par>
                              <p:par>
                                <p:cTn id="120" presetID="35" presetClass="emph" presetSubtype="0" fill="hold" grpId="0" nodeType="withEffect">
                                  <p:stCondLst>
                                    <p:cond delay="0"/>
                                  </p:stCondLst>
                                  <p:childTnLst>
                                    <p:anim calcmode="discrete" valueType="str">
                                      <p:cBhvr>
                                        <p:cTn id="121" dur="1000" fill="hold"/>
                                        <p:tgtEl>
                                          <p:spTgt spid="28"/>
                                        </p:tgtEl>
                                        <p:attrNameLst>
                                          <p:attrName>style.visibility</p:attrName>
                                        </p:attrNameLst>
                                      </p:cBhvr>
                                      <p:tavLst>
                                        <p:tav tm="0">
                                          <p:val>
                                            <p:strVal val="hidden"/>
                                          </p:val>
                                        </p:tav>
                                        <p:tav tm="50000">
                                          <p:val>
                                            <p:strVal val="visible"/>
                                          </p:val>
                                        </p:tav>
                                      </p:tavLst>
                                    </p:anim>
                                  </p:childTnLst>
                                </p:cTn>
                              </p:par>
                              <p:par>
                                <p:cTn id="122" presetID="35" presetClass="emph" presetSubtype="0" fill="hold" grpId="1" nodeType="withEffect">
                                  <p:stCondLst>
                                    <p:cond delay="0"/>
                                  </p:stCondLst>
                                  <p:childTnLst>
                                    <p:anim calcmode="discrete" valueType="str">
                                      <p:cBhvr>
                                        <p:cTn id="123" dur="1000" fill="hold"/>
                                        <p:tgtEl>
                                          <p:spTgt spid="64"/>
                                        </p:tgtEl>
                                        <p:attrNameLst>
                                          <p:attrName>style.visibility</p:attrName>
                                        </p:attrNameLst>
                                      </p:cBhvr>
                                      <p:tavLst>
                                        <p:tav tm="0">
                                          <p:val>
                                            <p:strVal val="hidden"/>
                                          </p:val>
                                        </p:tav>
                                        <p:tav tm="50000">
                                          <p:val>
                                            <p:strVal val="visible"/>
                                          </p:val>
                                        </p:tav>
                                      </p:tavLst>
                                    </p:anim>
                                  </p:childTnLst>
                                </p:cTn>
                              </p:par>
                              <p:par>
                                <p:cTn id="124" presetID="35" presetClass="emph" presetSubtype="0" fill="hold" grpId="1" nodeType="withEffect">
                                  <p:stCondLst>
                                    <p:cond delay="0"/>
                                  </p:stCondLst>
                                  <p:childTnLst>
                                    <p:anim calcmode="discrete" valueType="str">
                                      <p:cBhvr>
                                        <p:cTn id="125" dur="1000" fill="hold"/>
                                        <p:tgtEl>
                                          <p:spTgt spid="34"/>
                                        </p:tgtEl>
                                        <p:attrNameLst>
                                          <p:attrName>style.visibility</p:attrName>
                                        </p:attrNameLst>
                                      </p:cBhvr>
                                      <p:tavLst>
                                        <p:tav tm="0">
                                          <p:val>
                                            <p:strVal val="hidden"/>
                                          </p:val>
                                        </p:tav>
                                        <p:tav tm="50000">
                                          <p:val>
                                            <p:strVal val="visible"/>
                                          </p:val>
                                        </p:tav>
                                      </p:tavLst>
                                    </p:anim>
                                  </p:childTnLst>
                                </p:cTn>
                              </p:par>
                            </p:childTnLst>
                          </p:cTn>
                        </p:par>
                      </p:childTnLst>
                    </p:cTn>
                  </p:par>
                  <p:par>
                    <p:cTn id="126" fill="hold">
                      <p:stCondLst>
                        <p:cond delay="indefinite"/>
                      </p:stCondLst>
                      <p:childTnLst>
                        <p:par>
                          <p:cTn id="127" fill="hold">
                            <p:stCondLst>
                              <p:cond delay="0"/>
                            </p:stCondLst>
                            <p:childTnLst>
                              <p:par>
                                <p:cTn id="128" presetID="4" presetClass="entr" presetSubtype="16" fill="hold" grpId="1" nodeType="click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box(in)">
                                      <p:cBhvr>
                                        <p:cTn id="130" dur="500"/>
                                        <p:tgtEl>
                                          <p:spTgt spid="20"/>
                                        </p:tgtEl>
                                      </p:cBhvr>
                                    </p:animEffect>
                                  </p:childTnLst>
                                </p:cTn>
                              </p:par>
                            </p:childTnLst>
                          </p:cTn>
                        </p:par>
                      </p:childTnLst>
                    </p:cTn>
                  </p:par>
                  <p:par>
                    <p:cTn id="131" fill="hold">
                      <p:stCondLst>
                        <p:cond delay="indefinite"/>
                      </p:stCondLst>
                      <p:childTnLst>
                        <p:par>
                          <p:cTn id="132" fill="hold">
                            <p:stCondLst>
                              <p:cond delay="0"/>
                            </p:stCondLst>
                            <p:childTnLst>
                              <p:par>
                                <p:cTn id="133" presetID="35" presetClass="emph" presetSubtype="0" fill="hold" grpId="1" nodeType="clickEffect">
                                  <p:stCondLst>
                                    <p:cond delay="0"/>
                                  </p:stCondLst>
                                  <p:childTnLst>
                                    <p:anim calcmode="discrete" valueType="str">
                                      <p:cBhvr>
                                        <p:cTn id="134" dur="1000" fill="hold"/>
                                        <p:tgtEl>
                                          <p:spTgt spid="29"/>
                                        </p:tgtEl>
                                        <p:attrNameLst>
                                          <p:attrName>style.visibility</p:attrName>
                                        </p:attrNameLst>
                                      </p:cBhvr>
                                      <p:tavLst>
                                        <p:tav tm="0">
                                          <p:val>
                                            <p:strVal val="hidden"/>
                                          </p:val>
                                        </p:tav>
                                        <p:tav tm="50000">
                                          <p:val>
                                            <p:strVal val="visible"/>
                                          </p:val>
                                        </p:tav>
                                      </p:tavLst>
                                    </p:anim>
                                  </p:childTnLst>
                                </p:cTn>
                              </p:par>
                              <p:par>
                                <p:cTn id="135" presetID="35" presetClass="emph" presetSubtype="0" fill="hold" grpId="2" nodeType="withEffect">
                                  <p:stCondLst>
                                    <p:cond delay="0"/>
                                  </p:stCondLst>
                                  <p:childTnLst>
                                    <p:anim calcmode="discrete" valueType="str">
                                      <p:cBhvr>
                                        <p:cTn id="136" dur="1000" fill="hold"/>
                                        <p:tgtEl>
                                          <p:spTgt spid="20"/>
                                        </p:tgtEl>
                                        <p:attrNameLst>
                                          <p:attrName>style.visibility</p:attrName>
                                        </p:attrNameLst>
                                      </p:cBhvr>
                                      <p:tavLst>
                                        <p:tav tm="0">
                                          <p:val>
                                            <p:strVal val="hidden"/>
                                          </p:val>
                                        </p:tav>
                                        <p:tav tm="50000">
                                          <p:val>
                                            <p:strVal val="visible"/>
                                          </p:val>
                                        </p:tav>
                                      </p:tavLst>
                                    </p:anim>
                                  </p:childTnLst>
                                </p:cTn>
                              </p:par>
                              <p:par>
                                <p:cTn id="137" presetID="35" presetClass="emph" presetSubtype="0" fill="hold" grpId="1" nodeType="withEffect">
                                  <p:stCondLst>
                                    <p:cond delay="0"/>
                                  </p:stCondLst>
                                  <p:childTnLst>
                                    <p:anim calcmode="discrete" valueType="str">
                                      <p:cBhvr>
                                        <p:cTn id="138" dur="1000" fill="hold"/>
                                        <p:tgtEl>
                                          <p:spTgt spid="59"/>
                                        </p:tgtEl>
                                        <p:attrNameLst>
                                          <p:attrName>style.visibility</p:attrName>
                                        </p:attrNameLst>
                                      </p:cBhvr>
                                      <p:tavLst>
                                        <p:tav tm="0">
                                          <p:val>
                                            <p:strVal val="hidden"/>
                                          </p:val>
                                        </p:tav>
                                        <p:tav tm="50000">
                                          <p:val>
                                            <p:strVal val="visible"/>
                                          </p:val>
                                        </p:tav>
                                      </p:tavLst>
                                    </p:anim>
                                  </p:childTnLst>
                                </p:cTn>
                              </p:par>
                              <p:par>
                                <p:cTn id="139" presetID="35" presetClass="emph" presetSubtype="0" fill="hold" grpId="0" nodeType="withEffect">
                                  <p:stCondLst>
                                    <p:cond delay="0"/>
                                  </p:stCondLst>
                                  <p:childTnLst>
                                    <p:anim calcmode="discrete" valueType="str">
                                      <p:cBhvr>
                                        <p:cTn id="140" dur="1000" fill="hold"/>
                                        <p:tgtEl>
                                          <p:spTgt spid="41"/>
                                        </p:tgtEl>
                                        <p:attrNameLst>
                                          <p:attrName>style.visibility</p:attrName>
                                        </p:attrNameLst>
                                      </p:cBhvr>
                                      <p:tavLst>
                                        <p:tav tm="0">
                                          <p:val>
                                            <p:strVal val="hidden"/>
                                          </p:val>
                                        </p:tav>
                                        <p:tav tm="50000">
                                          <p:val>
                                            <p:strVal val="visible"/>
                                          </p:val>
                                        </p:tav>
                                      </p:tavLst>
                                    </p:anim>
                                  </p:childTnLst>
                                </p:cTn>
                              </p:par>
                            </p:childTnLst>
                          </p:cTn>
                        </p:par>
                      </p:childTnLst>
                    </p:cTn>
                  </p:par>
                  <p:par>
                    <p:cTn id="141" fill="hold">
                      <p:stCondLst>
                        <p:cond delay="indefinite"/>
                      </p:stCondLst>
                      <p:childTnLst>
                        <p:par>
                          <p:cTn id="142" fill="hold">
                            <p:stCondLst>
                              <p:cond delay="0"/>
                            </p:stCondLst>
                            <p:childTnLst>
                              <p:par>
                                <p:cTn id="143" presetID="4" presetClass="entr" presetSubtype="16" fill="hold" grpId="1" nodeType="clickEffect">
                                  <p:stCondLst>
                                    <p:cond delay="0"/>
                                  </p:stCondLst>
                                  <p:childTnLst>
                                    <p:set>
                                      <p:cBhvr>
                                        <p:cTn id="144" dur="1" fill="hold">
                                          <p:stCondLst>
                                            <p:cond delay="0"/>
                                          </p:stCondLst>
                                        </p:cTn>
                                        <p:tgtEl>
                                          <p:spTgt spid="11"/>
                                        </p:tgtEl>
                                        <p:attrNameLst>
                                          <p:attrName>style.visibility</p:attrName>
                                        </p:attrNameLst>
                                      </p:cBhvr>
                                      <p:to>
                                        <p:strVal val="visible"/>
                                      </p:to>
                                    </p:set>
                                    <p:animEffect transition="in" filter="box(in)">
                                      <p:cBhvr>
                                        <p:cTn id="145" dur="500"/>
                                        <p:tgtEl>
                                          <p:spTgt spid="11"/>
                                        </p:tgtEl>
                                      </p:cBhvr>
                                    </p:animEffect>
                                  </p:childTnLst>
                                </p:cTn>
                              </p:par>
                            </p:childTnLst>
                          </p:cTn>
                        </p:par>
                      </p:childTnLst>
                    </p:cTn>
                  </p:par>
                  <p:par>
                    <p:cTn id="146" fill="hold">
                      <p:stCondLst>
                        <p:cond delay="indefinite"/>
                      </p:stCondLst>
                      <p:childTnLst>
                        <p:par>
                          <p:cTn id="147" fill="hold">
                            <p:stCondLst>
                              <p:cond delay="0"/>
                            </p:stCondLst>
                            <p:childTnLst>
                              <p:par>
                                <p:cTn id="148" presetID="35" presetClass="emph" presetSubtype="0" fill="hold" grpId="2" nodeType="clickEffect">
                                  <p:stCondLst>
                                    <p:cond delay="0"/>
                                  </p:stCondLst>
                                  <p:childTnLst>
                                    <p:anim calcmode="discrete" valueType="str">
                                      <p:cBhvr>
                                        <p:cTn id="149" dur="1000" fill="hold"/>
                                        <p:tgtEl>
                                          <p:spTgt spid="11"/>
                                        </p:tgtEl>
                                        <p:attrNameLst>
                                          <p:attrName>style.visibility</p:attrName>
                                        </p:attrNameLst>
                                      </p:cBhvr>
                                      <p:tavLst>
                                        <p:tav tm="0">
                                          <p:val>
                                            <p:strVal val="hidden"/>
                                          </p:val>
                                        </p:tav>
                                        <p:tav tm="50000">
                                          <p:val>
                                            <p:strVal val="visible"/>
                                          </p:val>
                                        </p:tav>
                                      </p:tavLst>
                                    </p:anim>
                                  </p:childTnLst>
                                </p:cTn>
                              </p:par>
                              <p:par>
                                <p:cTn id="150" presetID="35" presetClass="emph" presetSubtype="0" fill="hold" grpId="1" nodeType="withEffect">
                                  <p:stCondLst>
                                    <p:cond delay="0"/>
                                  </p:stCondLst>
                                  <p:childTnLst>
                                    <p:anim calcmode="discrete" valueType="str">
                                      <p:cBhvr>
                                        <p:cTn id="151" dur="1000" fill="hold"/>
                                        <p:tgtEl>
                                          <p:spTgt spid="27"/>
                                        </p:tgtEl>
                                        <p:attrNameLst>
                                          <p:attrName>style.visibility</p:attrName>
                                        </p:attrNameLst>
                                      </p:cBhvr>
                                      <p:tavLst>
                                        <p:tav tm="0">
                                          <p:val>
                                            <p:strVal val="hidden"/>
                                          </p:val>
                                        </p:tav>
                                        <p:tav tm="50000">
                                          <p:val>
                                            <p:strVal val="visible"/>
                                          </p:val>
                                        </p:tav>
                                      </p:tavLst>
                                    </p:anim>
                                  </p:childTnLst>
                                </p:cTn>
                              </p:par>
                              <p:par>
                                <p:cTn id="152" presetID="35" presetClass="emph" presetSubtype="0" fill="hold" grpId="1" nodeType="withEffect">
                                  <p:stCondLst>
                                    <p:cond delay="0"/>
                                  </p:stCondLst>
                                  <p:childTnLst>
                                    <p:anim calcmode="discrete" valueType="str">
                                      <p:cBhvr>
                                        <p:cTn id="153" dur="1000" fill="hold"/>
                                        <p:tgtEl>
                                          <p:spTgt spid="63"/>
                                        </p:tgtEl>
                                        <p:attrNameLst>
                                          <p:attrName>style.visibility</p:attrName>
                                        </p:attrNameLst>
                                      </p:cBhvr>
                                      <p:tavLst>
                                        <p:tav tm="0">
                                          <p:val>
                                            <p:strVal val="hidden"/>
                                          </p:val>
                                        </p:tav>
                                        <p:tav tm="50000">
                                          <p:val>
                                            <p:strVal val="visible"/>
                                          </p:val>
                                        </p:tav>
                                      </p:tavLst>
                                    </p:anim>
                                  </p:childTnLst>
                                </p:cTn>
                              </p:par>
                              <p:par>
                                <p:cTn id="154" presetID="35" presetClass="emph" presetSubtype="0" fill="hold" grpId="1" nodeType="withEffect">
                                  <p:stCondLst>
                                    <p:cond delay="0"/>
                                  </p:stCondLst>
                                  <p:childTnLst>
                                    <p:anim calcmode="discrete" valueType="str">
                                      <p:cBhvr>
                                        <p:cTn id="155"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156" fill="hold">
                      <p:stCondLst>
                        <p:cond delay="indefinite"/>
                      </p:stCondLst>
                      <p:childTnLst>
                        <p:par>
                          <p:cTn id="157" fill="hold">
                            <p:stCondLst>
                              <p:cond delay="0"/>
                            </p:stCondLst>
                            <p:childTnLst>
                              <p:par>
                                <p:cTn id="158" presetID="4" presetClass="entr" presetSubtype="16" fill="hold" grpId="1" nodeType="clickEffect">
                                  <p:stCondLst>
                                    <p:cond delay="0"/>
                                  </p:stCondLst>
                                  <p:childTnLst>
                                    <p:set>
                                      <p:cBhvr>
                                        <p:cTn id="159" dur="1" fill="hold">
                                          <p:stCondLst>
                                            <p:cond delay="0"/>
                                          </p:stCondLst>
                                        </p:cTn>
                                        <p:tgtEl>
                                          <p:spTgt spid="19"/>
                                        </p:tgtEl>
                                        <p:attrNameLst>
                                          <p:attrName>style.visibility</p:attrName>
                                        </p:attrNameLst>
                                      </p:cBhvr>
                                      <p:to>
                                        <p:strVal val="visible"/>
                                      </p:to>
                                    </p:set>
                                    <p:animEffect transition="in" filter="box(in)">
                                      <p:cBhvr>
                                        <p:cTn id="1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1" grpId="0"/>
      <p:bldP spid="11" grpId="1"/>
      <p:bldP spid="11" grpId="2"/>
      <p:bldP spid="12" grpId="0"/>
      <p:bldP spid="12" grpId="1"/>
      <p:bldP spid="12" grpId="2"/>
      <p:bldP spid="13" grpId="0"/>
      <p:bldP spid="13" grpId="1"/>
      <p:bldP spid="13" grpId="2"/>
      <p:bldP spid="15" grpId="0"/>
      <p:bldP spid="15" grpId="1"/>
      <p:bldP spid="15" grpId="2"/>
      <p:bldP spid="19" grpId="0"/>
      <p:bldP spid="19" grpId="1"/>
      <p:bldP spid="20" grpId="0"/>
      <p:bldP spid="20" grpId="1"/>
      <p:bldP spid="20" grpId="2"/>
      <p:bldP spid="21" grpId="0"/>
      <p:bldP spid="21" grpId="1"/>
      <p:bldP spid="21" grpId="2"/>
      <p:bldP spid="23" grpId="0"/>
      <p:bldP spid="23" grpId="1"/>
      <p:bldP spid="27" grpId="0"/>
      <p:bldP spid="27" grpId="1"/>
      <p:bldP spid="28" grpId="0"/>
      <p:bldP spid="29" grpId="0"/>
      <p:bldP spid="29" grpId="1"/>
      <p:bldP spid="30" grpId="0"/>
      <p:bldP spid="33" grpId="0"/>
      <p:bldP spid="33" grpId="1"/>
      <p:bldP spid="34" grpId="0"/>
      <p:bldP spid="34" grpId="1"/>
      <p:bldP spid="35" grpId="0"/>
      <p:bldP spid="35" grpId="1"/>
      <p:bldP spid="37" grpId="0"/>
      <p:bldP spid="41" grpId="0"/>
      <p:bldP spid="43" grpId="0"/>
      <p:bldP spid="44" grpId="0" animBg="1"/>
      <p:bldP spid="45" grpId="0" animBg="1"/>
      <p:bldP spid="59" grpId="0"/>
      <p:bldP spid="59" grpId="1"/>
      <p:bldP spid="63" grpId="0"/>
      <p:bldP spid="63" grpId="1"/>
      <p:bldP spid="64" grpId="0"/>
      <p:bldP spid="64" grpId="1"/>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Как работает RAID 10</a:t>
            </a:r>
          </a:p>
        </p:txBody>
      </p:sp>
      <p:sp>
        <p:nvSpPr>
          <p:cNvPr id="3" name="文本占位符 2"/>
          <p:cNvSpPr>
            <a:spLocks noGrp="1"/>
          </p:cNvSpPr>
          <p:nvPr>
            <p:ph type="body" sz="quarter" idx="10"/>
          </p:nvPr>
        </p:nvSpPr>
        <p:spPr/>
        <p:txBody>
          <a:bodyPr/>
          <a:lstStyle/>
          <a:p>
            <a:r>
              <a:rPr lang="ru-RU" sz="2000"/>
              <a:t>RAID 10 состоит из вложенных массивов RAID 1 + RAID 0 и обеспечивает зеркалирование дисков (RAID 1), а затем чередование (RAID 0). RAID 10 также широко используется.</a:t>
            </a:r>
          </a:p>
          <a:p>
            <a:endParaRPr lang="en-US" altLang="zh-CN" sz="2000" dirty="0" smtClean="0"/>
          </a:p>
          <a:p>
            <a:endParaRPr lang="en-US" altLang="zh-CN" sz="2000" dirty="0"/>
          </a:p>
        </p:txBody>
      </p:sp>
      <p:sp>
        <p:nvSpPr>
          <p:cNvPr id="4" name="f50d51e0-1947-43d3-8429-e0f6521e192e"/>
          <p:cNvSpPr>
            <a:spLocks noChangeArrowheads="1"/>
          </p:cNvSpPr>
          <p:nvPr/>
        </p:nvSpPr>
        <p:spPr bwMode="auto">
          <a:xfrm rot="5400000">
            <a:off x="4988720" y="3328362"/>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b6b3e007-da4f-47cb-b016-b34d6f3ed424"/>
          <p:cNvSpPr>
            <a:spLocks noChangeArrowheads="1"/>
          </p:cNvSpPr>
          <p:nvPr/>
        </p:nvSpPr>
        <p:spPr bwMode="gray">
          <a:xfrm>
            <a:off x="3513139" y="4586580"/>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001e2284-80b2-4249-889e-7a3e738115c3"/>
          <p:cNvSpPr txBox="1">
            <a:spLocks noChangeArrowheads="1"/>
          </p:cNvSpPr>
          <p:nvPr/>
        </p:nvSpPr>
        <p:spPr bwMode="gray">
          <a:xfrm>
            <a:off x="3657601" y="4658018"/>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0</a:t>
            </a:r>
          </a:p>
        </p:txBody>
      </p:sp>
      <p:sp>
        <p:nvSpPr>
          <p:cNvPr id="7" name="1b969c14-94cd-453b-b578-b3da3c8269da"/>
          <p:cNvSpPr>
            <a:spLocks noChangeArrowheads="1"/>
          </p:cNvSpPr>
          <p:nvPr/>
        </p:nvSpPr>
        <p:spPr bwMode="gray">
          <a:xfrm>
            <a:off x="3513139" y="422780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 name="589c6afa-9298-46b6-a62e-da96f2674ede"/>
          <p:cNvSpPr txBox="1">
            <a:spLocks noChangeArrowheads="1"/>
          </p:cNvSpPr>
          <p:nvPr/>
        </p:nvSpPr>
        <p:spPr bwMode="gray">
          <a:xfrm>
            <a:off x="3656014" y="4294480"/>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2</a:t>
            </a:r>
          </a:p>
        </p:txBody>
      </p:sp>
      <p:sp>
        <p:nvSpPr>
          <p:cNvPr id="9" name="02893f3f-46f2-4e34-97be-fa8581b65e56"/>
          <p:cNvSpPr>
            <a:spLocks noChangeArrowheads="1"/>
          </p:cNvSpPr>
          <p:nvPr/>
        </p:nvSpPr>
        <p:spPr bwMode="gray">
          <a:xfrm>
            <a:off x="3513139" y="386744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4cefad2f-7f65-48cb-8920-bf8a83a393aa"/>
          <p:cNvSpPr txBox="1">
            <a:spLocks noChangeArrowheads="1"/>
          </p:cNvSpPr>
          <p:nvPr/>
        </p:nvSpPr>
        <p:spPr bwMode="gray">
          <a:xfrm>
            <a:off x="3657601" y="3938880"/>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4</a:t>
            </a:r>
          </a:p>
        </p:txBody>
      </p:sp>
      <p:sp>
        <p:nvSpPr>
          <p:cNvPr id="11" name="56220b55-5b04-4ef5-ae5b-39f2abec660d"/>
          <p:cNvSpPr>
            <a:spLocks noChangeArrowheads="1"/>
          </p:cNvSpPr>
          <p:nvPr/>
        </p:nvSpPr>
        <p:spPr bwMode="gray">
          <a:xfrm>
            <a:off x="4808539" y="458499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2" name="ba116eeb-b119-4dab-b07b-b02fe925132d"/>
          <p:cNvSpPr txBox="1">
            <a:spLocks noChangeArrowheads="1"/>
          </p:cNvSpPr>
          <p:nvPr/>
        </p:nvSpPr>
        <p:spPr bwMode="gray">
          <a:xfrm>
            <a:off x="4953001" y="4656430"/>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0</a:t>
            </a:r>
          </a:p>
        </p:txBody>
      </p:sp>
      <p:sp>
        <p:nvSpPr>
          <p:cNvPr id="13" name="1abe49db-03c0-4be0-9801-870f476a1bee"/>
          <p:cNvSpPr>
            <a:spLocks noChangeArrowheads="1"/>
          </p:cNvSpPr>
          <p:nvPr/>
        </p:nvSpPr>
        <p:spPr bwMode="gray">
          <a:xfrm>
            <a:off x="4808539" y="4226218"/>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4" name="79f7b3dc-9b1b-46b4-9130-b476ba6a1ccd"/>
          <p:cNvSpPr txBox="1">
            <a:spLocks noChangeArrowheads="1"/>
          </p:cNvSpPr>
          <p:nvPr/>
        </p:nvSpPr>
        <p:spPr bwMode="gray">
          <a:xfrm>
            <a:off x="4953001" y="4297655"/>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2</a:t>
            </a:r>
          </a:p>
        </p:txBody>
      </p:sp>
      <p:sp>
        <p:nvSpPr>
          <p:cNvPr id="15" name="a53b626c-3ff4-499d-8ec5-df86c6e820bb"/>
          <p:cNvSpPr>
            <a:spLocks noChangeArrowheads="1"/>
          </p:cNvSpPr>
          <p:nvPr/>
        </p:nvSpPr>
        <p:spPr bwMode="gray">
          <a:xfrm>
            <a:off x="4808539" y="386585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6" name="517a00c8-3785-44ff-ae9e-061289fb3021"/>
          <p:cNvSpPr txBox="1">
            <a:spLocks noChangeArrowheads="1"/>
          </p:cNvSpPr>
          <p:nvPr/>
        </p:nvSpPr>
        <p:spPr bwMode="gray">
          <a:xfrm>
            <a:off x="4953001" y="3937293"/>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4</a:t>
            </a:r>
          </a:p>
        </p:txBody>
      </p:sp>
      <p:sp>
        <p:nvSpPr>
          <p:cNvPr id="17" name="c3be00d4-cb54-4a36-8163-b38329835962"/>
          <p:cNvSpPr>
            <a:spLocks noChangeArrowheads="1"/>
          </p:cNvSpPr>
          <p:nvPr/>
        </p:nvSpPr>
        <p:spPr bwMode="gray">
          <a:xfrm>
            <a:off x="6321426" y="462309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8" name="a4e2a27f-dbd8-4621-af71-109ad6768a7c"/>
          <p:cNvSpPr txBox="1">
            <a:spLocks noChangeArrowheads="1"/>
          </p:cNvSpPr>
          <p:nvPr/>
        </p:nvSpPr>
        <p:spPr bwMode="gray">
          <a:xfrm>
            <a:off x="6465889" y="4694530"/>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a:t>
            </a:r>
          </a:p>
        </p:txBody>
      </p:sp>
      <p:sp>
        <p:nvSpPr>
          <p:cNvPr id="19" name="f2f3d115-633d-4083-937c-bcbe8503cbc2"/>
          <p:cNvSpPr>
            <a:spLocks noChangeArrowheads="1"/>
          </p:cNvSpPr>
          <p:nvPr/>
        </p:nvSpPr>
        <p:spPr bwMode="gray">
          <a:xfrm>
            <a:off x="6321426" y="4264318"/>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0" name="35ee441b-e0bc-4652-8d7e-d3381bbe2f5e"/>
          <p:cNvSpPr txBox="1">
            <a:spLocks noChangeArrowheads="1"/>
          </p:cNvSpPr>
          <p:nvPr/>
        </p:nvSpPr>
        <p:spPr bwMode="gray">
          <a:xfrm>
            <a:off x="6465889" y="4335755"/>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3</a:t>
            </a:r>
          </a:p>
        </p:txBody>
      </p:sp>
      <p:sp>
        <p:nvSpPr>
          <p:cNvPr id="21" name="296b7af7-28af-4791-8c21-6ef0a0885f76"/>
          <p:cNvSpPr>
            <a:spLocks noChangeArrowheads="1"/>
          </p:cNvSpPr>
          <p:nvPr/>
        </p:nvSpPr>
        <p:spPr bwMode="gray">
          <a:xfrm>
            <a:off x="6321426" y="390395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2" name="32ab7ca5-cbdf-47c7-8ba3-aff6dd0dfb28"/>
          <p:cNvSpPr txBox="1">
            <a:spLocks noChangeArrowheads="1"/>
          </p:cNvSpPr>
          <p:nvPr/>
        </p:nvSpPr>
        <p:spPr bwMode="gray">
          <a:xfrm>
            <a:off x="6465889" y="3975393"/>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5</a:t>
            </a:r>
          </a:p>
        </p:txBody>
      </p:sp>
      <p:sp>
        <p:nvSpPr>
          <p:cNvPr id="23" name="49bb3ef3-e6f2-4c58-9c2e-c792087d4e72"/>
          <p:cNvSpPr>
            <a:spLocks noChangeArrowheads="1"/>
          </p:cNvSpPr>
          <p:nvPr/>
        </p:nvSpPr>
        <p:spPr bwMode="gray">
          <a:xfrm>
            <a:off x="7615239" y="4624680"/>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4" name="1b13c7e3-f37c-495b-858f-45ad1ca059cc"/>
          <p:cNvSpPr txBox="1">
            <a:spLocks noChangeArrowheads="1"/>
          </p:cNvSpPr>
          <p:nvPr/>
        </p:nvSpPr>
        <p:spPr bwMode="gray">
          <a:xfrm>
            <a:off x="7759701" y="4696118"/>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1</a:t>
            </a:r>
          </a:p>
        </p:txBody>
      </p:sp>
      <p:sp>
        <p:nvSpPr>
          <p:cNvPr id="25" name="7ed1df5a-52f9-4ce8-9ee3-7e3d19631b1a"/>
          <p:cNvSpPr>
            <a:spLocks noChangeArrowheads="1"/>
          </p:cNvSpPr>
          <p:nvPr/>
        </p:nvSpPr>
        <p:spPr bwMode="gray">
          <a:xfrm>
            <a:off x="7615239" y="426590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6" name="7f6db428-51c2-4ee3-85f7-a673671c1cf7"/>
          <p:cNvSpPr txBox="1">
            <a:spLocks noChangeArrowheads="1"/>
          </p:cNvSpPr>
          <p:nvPr/>
        </p:nvSpPr>
        <p:spPr bwMode="gray">
          <a:xfrm>
            <a:off x="7759701" y="4337343"/>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3</a:t>
            </a:r>
          </a:p>
        </p:txBody>
      </p:sp>
      <p:sp>
        <p:nvSpPr>
          <p:cNvPr id="27" name="42dc4b04-a35f-4950-ab81-d136c9942a94"/>
          <p:cNvSpPr>
            <a:spLocks noChangeArrowheads="1"/>
          </p:cNvSpPr>
          <p:nvPr/>
        </p:nvSpPr>
        <p:spPr bwMode="gray">
          <a:xfrm>
            <a:off x="7615239" y="390554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8" name="e3382556-f067-4632-a3c1-d9060ad3dae8"/>
          <p:cNvSpPr txBox="1">
            <a:spLocks noChangeArrowheads="1"/>
          </p:cNvSpPr>
          <p:nvPr/>
        </p:nvSpPr>
        <p:spPr bwMode="gray">
          <a:xfrm>
            <a:off x="7759701" y="3976980"/>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5</a:t>
            </a:r>
          </a:p>
        </p:txBody>
      </p:sp>
      <p:sp>
        <p:nvSpPr>
          <p:cNvPr id="29" name="0b80f87e-58ae-4706-9e48-4f54f9324ab2"/>
          <p:cNvSpPr>
            <a:spLocks noChangeArrowheads="1"/>
          </p:cNvSpPr>
          <p:nvPr/>
        </p:nvSpPr>
        <p:spPr bwMode="auto">
          <a:xfrm rot="5400000">
            <a:off x="3691733" y="3328362"/>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0" name="AutoShape 30"/>
          <p:cNvSpPr>
            <a:spLocks noChangeArrowheads="1"/>
          </p:cNvSpPr>
          <p:nvPr/>
        </p:nvSpPr>
        <p:spPr bwMode="auto">
          <a:xfrm>
            <a:off x="3656014" y="3030830"/>
            <a:ext cx="18986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31" name="418adeda-31bf-4fa4-a0e4-34de4fc383d6"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3671889" y="2932405"/>
            <a:ext cx="18923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daa770d9-3741-4c41-aaf9-34a78f202db2"/>
          <p:cNvSpPr>
            <a:spLocks noChangeArrowheads="1"/>
          </p:cNvSpPr>
          <p:nvPr/>
        </p:nvSpPr>
        <p:spPr bwMode="auto">
          <a:xfrm rot="5400000">
            <a:off x="7797008" y="3328362"/>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3" name="f123104f-7b94-4a41-ae92-a2d07c59263b"/>
          <p:cNvSpPr>
            <a:spLocks noChangeArrowheads="1"/>
          </p:cNvSpPr>
          <p:nvPr/>
        </p:nvSpPr>
        <p:spPr bwMode="auto">
          <a:xfrm rot="5400000">
            <a:off x="6500020" y="3328362"/>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4" name="AutoShape 35"/>
          <p:cNvSpPr>
            <a:spLocks noChangeArrowheads="1"/>
          </p:cNvSpPr>
          <p:nvPr/>
        </p:nvSpPr>
        <p:spPr bwMode="auto">
          <a:xfrm>
            <a:off x="6464301" y="3030830"/>
            <a:ext cx="18986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35" name="24af7b4a-96f3-4ba1-b127-88ee31037efb"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6480176" y="2932405"/>
            <a:ext cx="18923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43a87acc-0494-4d19-b636-609b5d3517ef"/>
          <p:cNvSpPr>
            <a:spLocks noChangeArrowheads="1"/>
          </p:cNvSpPr>
          <p:nvPr/>
        </p:nvSpPr>
        <p:spPr bwMode="auto">
          <a:xfrm rot="5400000">
            <a:off x="7147719" y="2566487"/>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7" name="abc46a64-0f97-4da7-8f3f-315dabea78ce"/>
          <p:cNvSpPr>
            <a:spLocks noChangeArrowheads="1"/>
          </p:cNvSpPr>
          <p:nvPr/>
        </p:nvSpPr>
        <p:spPr bwMode="auto">
          <a:xfrm rot="5400000">
            <a:off x="4341019" y="2536075"/>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AutoShape 40"/>
          <p:cNvSpPr>
            <a:spLocks noChangeArrowheads="1"/>
          </p:cNvSpPr>
          <p:nvPr/>
        </p:nvSpPr>
        <p:spPr bwMode="auto">
          <a:xfrm>
            <a:off x="4197351" y="2363708"/>
            <a:ext cx="36893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9" name="008d4dc5-3433-4b8f-8821-8bcb5f7e1695"/>
          <p:cNvSpPr txBox="1">
            <a:spLocks noChangeArrowheads="1"/>
          </p:cNvSpPr>
          <p:nvPr/>
        </p:nvSpPr>
        <p:spPr bwMode="gray">
          <a:xfrm>
            <a:off x="3778218" y="3035592"/>
            <a:ext cx="1641475" cy="31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200" dirty="0">
                <a:latin typeface="Huawei Sans" panose="020C0503030203020204" pitchFamily="34" charset="0"/>
                <a:cs typeface="Huawei Sans" panose="020C0503030203020204" pitchFamily="34" charset="0"/>
              </a:rPr>
              <a:t>Зеркальный диск</a:t>
            </a:r>
          </a:p>
        </p:txBody>
      </p:sp>
      <p:sp>
        <p:nvSpPr>
          <p:cNvPr id="40" name="9f98ac3e-1629-4240-bf15-e8335269dbfd"/>
          <p:cNvSpPr txBox="1">
            <a:spLocks noChangeArrowheads="1"/>
          </p:cNvSpPr>
          <p:nvPr/>
        </p:nvSpPr>
        <p:spPr bwMode="gray">
          <a:xfrm>
            <a:off x="6680201" y="3035593"/>
            <a:ext cx="1512888" cy="33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200" dirty="0">
                <a:latin typeface="Huawei Sans" panose="020C0503030203020204" pitchFamily="34" charset="0"/>
                <a:cs typeface="Huawei Sans" panose="020C0503030203020204" pitchFamily="34" charset="0"/>
              </a:rPr>
              <a:t>Зеркальный диск</a:t>
            </a:r>
          </a:p>
        </p:txBody>
      </p:sp>
      <p:sp>
        <p:nvSpPr>
          <p:cNvPr id="41" name="e70e2d54-c3fd-4527-be61-02217f5a7c3a"/>
          <p:cNvSpPr txBox="1">
            <a:spLocks noChangeArrowheads="1"/>
          </p:cNvSpPr>
          <p:nvPr/>
        </p:nvSpPr>
        <p:spPr bwMode="gray">
          <a:xfrm>
            <a:off x="4692650" y="2388242"/>
            <a:ext cx="2806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a:latin typeface="Huawei Sans" panose="020C0503030203020204" pitchFamily="34" charset="0"/>
                <a:cs typeface="Huawei Sans" panose="020C0503030203020204" pitchFamily="34" charset="0"/>
              </a:rPr>
              <a:t>D 0, D 1, D 2, D 3, D 4, D 5</a:t>
            </a:r>
          </a:p>
        </p:txBody>
      </p:sp>
      <p:sp>
        <p:nvSpPr>
          <p:cNvPr id="42" name="755a2d21-cc2b-4b4e-947a-ad992d0ace15"/>
          <p:cNvSpPr txBox="1">
            <a:spLocks noChangeArrowheads="1"/>
          </p:cNvSpPr>
          <p:nvPr/>
        </p:nvSpPr>
        <p:spPr bwMode="gray">
          <a:xfrm>
            <a:off x="2482852" y="2392098"/>
            <a:ext cx="1966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400" dirty="0">
                <a:latin typeface="Huawei Sans" panose="020C0503030203020204" pitchFamily="34" charset="0"/>
                <a:cs typeface="Huawei Sans" panose="020C0503030203020204" pitchFamily="34" charset="0"/>
              </a:rPr>
              <a:t>Данные пользователя</a:t>
            </a:r>
          </a:p>
        </p:txBody>
      </p:sp>
      <p:sp>
        <p:nvSpPr>
          <p:cNvPr id="43" name="f6d9bf0d-6ebc-4d5f-b957-dfc285586c9f"/>
          <p:cNvSpPr>
            <a:spLocks noChangeArrowheads="1"/>
          </p:cNvSpPr>
          <p:nvPr/>
        </p:nvSpPr>
        <p:spPr bwMode="auto">
          <a:xfrm>
            <a:off x="3225801" y="3627730"/>
            <a:ext cx="2663825" cy="2087563"/>
          </a:xfrm>
          <a:prstGeom prst="roundRect">
            <a:avLst>
              <a:gd name="adj" fmla="val 16667"/>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4" name="4566806d-2f89-4d93-81f0-7ac0411bd738"/>
          <p:cNvSpPr>
            <a:spLocks noChangeArrowheads="1"/>
          </p:cNvSpPr>
          <p:nvPr/>
        </p:nvSpPr>
        <p:spPr bwMode="auto">
          <a:xfrm>
            <a:off x="6176963" y="3627730"/>
            <a:ext cx="2644775" cy="2087563"/>
          </a:xfrm>
          <a:prstGeom prst="roundRect">
            <a:avLst>
              <a:gd name="adj" fmla="val 16667"/>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5" name="102dab67-32de-47f6-b297-13e4f7dabb7a"/>
          <p:cNvSpPr txBox="1">
            <a:spLocks noChangeArrowheads="1"/>
          </p:cNvSpPr>
          <p:nvPr/>
        </p:nvSpPr>
        <p:spPr bwMode="auto">
          <a:xfrm>
            <a:off x="4229477" y="5422849"/>
            <a:ext cx="751724"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latin typeface="Huawei Sans" panose="020C0503030203020204" pitchFamily="34" charset="0"/>
                <a:cs typeface="Huawei Sans" panose="020C0503030203020204" pitchFamily="34" charset="0"/>
              </a:rPr>
              <a:t>RAID 1</a:t>
            </a:r>
          </a:p>
        </p:txBody>
      </p:sp>
      <p:sp>
        <p:nvSpPr>
          <p:cNvPr id="46" name="28772f7a-53f6-474b-a424-701e1e888cab"/>
          <p:cNvSpPr txBox="1">
            <a:spLocks noChangeArrowheads="1"/>
          </p:cNvSpPr>
          <p:nvPr/>
        </p:nvSpPr>
        <p:spPr bwMode="auto">
          <a:xfrm>
            <a:off x="7165222" y="5434107"/>
            <a:ext cx="751724"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latin typeface="Huawei Sans" panose="020C0503030203020204" pitchFamily="34" charset="0"/>
                <a:cs typeface="Huawei Sans" panose="020C0503030203020204" pitchFamily="34" charset="0"/>
              </a:rPr>
              <a:t>RAID 1</a:t>
            </a:r>
          </a:p>
        </p:txBody>
      </p:sp>
      <p:sp>
        <p:nvSpPr>
          <p:cNvPr id="47" name="9f9a7fe9-8066-4f9b-ac31-323323e111e6"/>
          <p:cNvSpPr>
            <a:spLocks noChangeArrowheads="1"/>
          </p:cNvSpPr>
          <p:nvPr/>
        </p:nvSpPr>
        <p:spPr bwMode="auto">
          <a:xfrm>
            <a:off x="3009901" y="3472218"/>
            <a:ext cx="5975350" cy="2414526"/>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8" name="32a41c39-f076-4bd3-b909-78795b85b820"/>
          <p:cNvSpPr txBox="1">
            <a:spLocks noChangeArrowheads="1"/>
          </p:cNvSpPr>
          <p:nvPr/>
        </p:nvSpPr>
        <p:spPr bwMode="auto">
          <a:xfrm>
            <a:off x="5674179" y="5590388"/>
            <a:ext cx="751724"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a:latin typeface="Huawei Sans" panose="020C0503030203020204" pitchFamily="34" charset="0"/>
                <a:cs typeface="Huawei Sans" panose="020C0503030203020204" pitchFamily="34" charset="0"/>
              </a:rPr>
              <a:t>RAID 0</a:t>
            </a:r>
          </a:p>
        </p:txBody>
      </p:sp>
      <p:sp>
        <p:nvSpPr>
          <p:cNvPr id="49" name="31fcdbf2-c712-4b22-a9c8-ad3d8c3d8be4"/>
          <p:cNvSpPr txBox="1">
            <a:spLocks noChangeArrowheads="1"/>
          </p:cNvSpPr>
          <p:nvPr/>
        </p:nvSpPr>
        <p:spPr bwMode="gray">
          <a:xfrm>
            <a:off x="3153198" y="5038995"/>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200" dirty="0">
                <a:latin typeface="Huawei Sans" panose="020C0503030203020204" pitchFamily="34" charset="0"/>
                <a:cs typeface="Huawei Sans" panose="020C0503030203020204" pitchFamily="34" charset="0"/>
              </a:rPr>
              <a:t>Физический </a:t>
            </a:r>
            <a:endParaRPr lang="ru-RU" sz="1200" dirty="0" smtClean="0">
              <a:latin typeface="Huawei Sans" panose="020C0503030203020204" pitchFamily="34" charset="0"/>
              <a:cs typeface="Huawei Sans" panose="020C0503030203020204" pitchFamily="34" charset="0"/>
            </a:endParaRPr>
          </a:p>
          <a:p>
            <a:pPr algn="ctr" eaLnBrk="1" fontAlgn="ctr" hangingPunct="1">
              <a:spcBef>
                <a:spcPct val="50000"/>
              </a:spcBef>
            </a:pPr>
            <a:r>
              <a:rPr lang="ru-RU" sz="1200" dirty="0" smtClean="0">
                <a:latin typeface="Huawei Sans" panose="020C0503030203020204" pitchFamily="34" charset="0"/>
                <a:cs typeface="Huawei Sans" panose="020C0503030203020204" pitchFamily="34" charset="0"/>
              </a:rPr>
              <a:t>диск </a:t>
            </a:r>
            <a:r>
              <a:rPr lang="ru-RU" sz="1200" dirty="0">
                <a:latin typeface="Huawei Sans" panose="020C0503030203020204" pitchFamily="34" charset="0"/>
                <a:cs typeface="Huawei Sans" panose="020C0503030203020204" pitchFamily="34" charset="0"/>
              </a:rPr>
              <a:t>1</a:t>
            </a:r>
          </a:p>
        </p:txBody>
      </p:sp>
      <p:sp>
        <p:nvSpPr>
          <p:cNvPr id="50" name="83e7cd7a-ccf2-49bb-b853-3b285a94ee9c"/>
          <p:cNvSpPr txBox="1">
            <a:spLocks noChangeArrowheads="1"/>
          </p:cNvSpPr>
          <p:nvPr/>
        </p:nvSpPr>
        <p:spPr bwMode="gray">
          <a:xfrm>
            <a:off x="4487937" y="5038994"/>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200" dirty="0">
                <a:latin typeface="Huawei Sans" panose="020C0503030203020204" pitchFamily="34" charset="0"/>
                <a:cs typeface="Huawei Sans" panose="020C0503030203020204" pitchFamily="34" charset="0"/>
              </a:rPr>
              <a:t>Физический </a:t>
            </a:r>
            <a:endParaRPr lang="ru-RU" sz="1200" dirty="0" smtClean="0">
              <a:latin typeface="Huawei Sans" panose="020C0503030203020204" pitchFamily="34" charset="0"/>
              <a:cs typeface="Huawei Sans" panose="020C0503030203020204" pitchFamily="34" charset="0"/>
            </a:endParaRPr>
          </a:p>
          <a:p>
            <a:pPr algn="ctr" eaLnBrk="1" fontAlgn="ctr" hangingPunct="1">
              <a:spcBef>
                <a:spcPct val="50000"/>
              </a:spcBef>
            </a:pPr>
            <a:r>
              <a:rPr lang="ru-RU" sz="1200" dirty="0" smtClean="0">
                <a:latin typeface="Huawei Sans" panose="020C0503030203020204" pitchFamily="34" charset="0"/>
                <a:cs typeface="Huawei Sans" panose="020C0503030203020204" pitchFamily="34" charset="0"/>
              </a:rPr>
              <a:t>диск </a:t>
            </a:r>
            <a:r>
              <a:rPr lang="ru-RU" sz="1200" dirty="0">
                <a:latin typeface="Huawei Sans" panose="020C0503030203020204" pitchFamily="34" charset="0"/>
                <a:cs typeface="Huawei Sans" panose="020C0503030203020204" pitchFamily="34" charset="0"/>
              </a:rPr>
              <a:t>2</a:t>
            </a:r>
          </a:p>
        </p:txBody>
      </p:sp>
      <p:sp>
        <p:nvSpPr>
          <p:cNvPr id="51" name="c14927c7-f52d-4457-bdf4-9404244afd00"/>
          <p:cNvSpPr txBox="1">
            <a:spLocks noChangeArrowheads="1"/>
          </p:cNvSpPr>
          <p:nvPr/>
        </p:nvSpPr>
        <p:spPr bwMode="gray">
          <a:xfrm>
            <a:off x="6032501" y="5002307"/>
            <a:ext cx="152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200" dirty="0">
                <a:latin typeface="Huawei Sans" panose="020C0503030203020204" pitchFamily="34" charset="0"/>
                <a:cs typeface="Huawei Sans" panose="020C0503030203020204" pitchFamily="34" charset="0"/>
              </a:rPr>
              <a:t>Физический </a:t>
            </a:r>
            <a:endParaRPr lang="ru-RU" sz="1200" dirty="0" smtClean="0">
              <a:latin typeface="Huawei Sans" panose="020C0503030203020204" pitchFamily="34" charset="0"/>
              <a:cs typeface="Huawei Sans" panose="020C0503030203020204" pitchFamily="34" charset="0"/>
            </a:endParaRPr>
          </a:p>
          <a:p>
            <a:pPr algn="ctr" eaLnBrk="1" fontAlgn="ctr" hangingPunct="1">
              <a:spcBef>
                <a:spcPct val="50000"/>
              </a:spcBef>
            </a:pPr>
            <a:r>
              <a:rPr lang="ru-RU" sz="1200" dirty="0" smtClean="0">
                <a:latin typeface="Huawei Sans" panose="020C0503030203020204" pitchFamily="34" charset="0"/>
                <a:cs typeface="Huawei Sans" panose="020C0503030203020204" pitchFamily="34" charset="0"/>
              </a:rPr>
              <a:t>диск </a:t>
            </a:r>
            <a:r>
              <a:rPr lang="ru-RU" sz="1200" dirty="0">
                <a:latin typeface="Huawei Sans" panose="020C0503030203020204" pitchFamily="34" charset="0"/>
                <a:cs typeface="Huawei Sans" panose="020C0503030203020204" pitchFamily="34" charset="0"/>
              </a:rPr>
              <a:t>3</a:t>
            </a:r>
          </a:p>
        </p:txBody>
      </p:sp>
      <p:sp>
        <p:nvSpPr>
          <p:cNvPr id="52" name="53ceb06a-e6ae-4bc8-ac27-31ae8a26adb6"/>
          <p:cNvSpPr txBox="1">
            <a:spLocks noChangeArrowheads="1"/>
          </p:cNvSpPr>
          <p:nvPr/>
        </p:nvSpPr>
        <p:spPr bwMode="gray">
          <a:xfrm>
            <a:off x="7385075" y="5024165"/>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200" dirty="0">
                <a:latin typeface="Huawei Sans" panose="020C0503030203020204" pitchFamily="34" charset="0"/>
                <a:cs typeface="Huawei Sans" panose="020C0503030203020204" pitchFamily="34" charset="0"/>
              </a:rPr>
              <a:t>Физический </a:t>
            </a:r>
            <a:endParaRPr lang="ru-RU" sz="1200" dirty="0" smtClean="0">
              <a:latin typeface="Huawei Sans" panose="020C0503030203020204" pitchFamily="34" charset="0"/>
              <a:cs typeface="Huawei Sans" panose="020C0503030203020204" pitchFamily="34" charset="0"/>
            </a:endParaRPr>
          </a:p>
          <a:p>
            <a:pPr algn="ctr" eaLnBrk="1" fontAlgn="ctr" hangingPunct="1">
              <a:spcBef>
                <a:spcPct val="50000"/>
              </a:spcBef>
            </a:pPr>
            <a:r>
              <a:rPr lang="ru-RU" sz="1200" dirty="0" smtClean="0">
                <a:latin typeface="Huawei Sans" panose="020C0503030203020204" pitchFamily="34" charset="0"/>
                <a:cs typeface="Huawei Sans" panose="020C0503030203020204" pitchFamily="34" charset="0"/>
              </a:rPr>
              <a:t>диск </a:t>
            </a:r>
            <a:r>
              <a:rPr lang="ru-RU" sz="1200" dirty="0">
                <a:latin typeface="Huawei Sans" panose="020C0503030203020204" pitchFamily="34" charset="0"/>
                <a:cs typeface="Huawei Sans" panose="020C0503030203020204" pitchFamily="34" charset="0"/>
              </a:rPr>
              <a:t>4</a:t>
            </a:r>
          </a:p>
        </p:txBody>
      </p:sp>
    </p:spTree>
    <p:extLst>
      <p:ext uri="{BB962C8B-B14F-4D97-AF65-F5344CB8AC3E}">
        <p14:creationId xmlns:p14="http://schemas.microsoft.com/office/powerpoint/2010/main" val="7813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set>
                                      <p:cBhvr>
                                        <p:cTn id="8" dur="1" fill="hold">
                                          <p:stCondLst>
                                            <p:cond delay="499"/>
                                          </p:stCondLst>
                                        </p:cTn>
                                        <p:tgtEl>
                                          <p:spTgt spid="12"/>
                                        </p:tgtEl>
                                        <p:attrNameLst>
                                          <p:attrName>style.visibility</p:attrName>
                                        </p:attrNameLst>
                                      </p:cBhvr>
                                      <p:to>
                                        <p:strVal val="hidden"/>
                                      </p:to>
                                    </p:set>
                                  </p:childTnLst>
                                </p:cTn>
                              </p:par>
                              <p:par>
                                <p:cTn id="9" presetID="23" presetClass="exit" presetSubtype="32" fill="hold" grpId="0" nodeType="with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set>
                                      <p:cBhvr>
                                        <p:cTn id="12" dur="1" fill="hold">
                                          <p:stCondLst>
                                            <p:cond delay="499"/>
                                          </p:stCondLst>
                                        </p:cTn>
                                        <p:tgtEl>
                                          <p:spTgt spid="14"/>
                                        </p:tgtEl>
                                        <p:attrNameLst>
                                          <p:attrName>style.visibility</p:attrName>
                                        </p:attrNameLst>
                                      </p:cBhvr>
                                      <p:to>
                                        <p:strVal val="hidden"/>
                                      </p:to>
                                    </p:set>
                                  </p:childTnLst>
                                </p:cTn>
                              </p:par>
                              <p:par>
                                <p:cTn id="13" presetID="23" presetClass="exit" presetSubtype="32" fill="hold" grpId="0" nodeType="withEffect">
                                  <p:stCondLst>
                                    <p:cond delay="0"/>
                                  </p:stCondLst>
                                  <p:childTnLst>
                                    <p:anim calcmode="lin" valueType="num">
                                      <p:cBhvr>
                                        <p:cTn id="14" dur="500"/>
                                        <p:tgtEl>
                                          <p:spTgt spid="16"/>
                                        </p:tgtEl>
                                        <p:attrNameLst>
                                          <p:attrName>ppt_w</p:attrName>
                                        </p:attrNameLst>
                                      </p:cBhvr>
                                      <p:tavLst>
                                        <p:tav tm="0">
                                          <p:val>
                                            <p:strVal val="ppt_w"/>
                                          </p:val>
                                        </p:tav>
                                        <p:tav tm="100000">
                                          <p:val>
                                            <p:fltVal val="0"/>
                                          </p:val>
                                        </p:tav>
                                      </p:tavLst>
                                    </p:anim>
                                    <p:anim calcmode="lin" valueType="num">
                                      <p:cBhvr>
                                        <p:cTn id="15" dur="500"/>
                                        <p:tgtEl>
                                          <p:spTgt spid="16"/>
                                        </p:tgtEl>
                                        <p:attrNameLst>
                                          <p:attrName>ppt_h</p:attrName>
                                        </p:attrNameLst>
                                      </p:cBhvr>
                                      <p:tavLst>
                                        <p:tav tm="0">
                                          <p:val>
                                            <p:strVal val="ppt_h"/>
                                          </p:val>
                                        </p:tav>
                                        <p:tav tm="100000">
                                          <p:val>
                                            <p:fltVal val="0"/>
                                          </p:val>
                                        </p:tav>
                                      </p:tavLst>
                                    </p:anim>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1+#ppt_w/2"/>
                                          </p:val>
                                        </p:tav>
                                        <p:tav tm="100000">
                                          <p:val>
                                            <p:strVal val="#ppt_x"/>
                                          </p:val>
                                        </p:tav>
                                      </p:tavLst>
                                    </p:anim>
                                    <p:anim calcmode="lin" valueType="num">
                                      <p:cBhvr additive="base">
                                        <p:cTn id="22"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500" fill="hold"/>
                                        <p:tgtEl>
                                          <p:spTgt spid="6"/>
                                        </p:tgtEl>
                                      </p:cBhvr>
                                      <p:by x="150000" y="150000"/>
                                    </p:animScale>
                                  </p:childTnLst>
                                </p:cTn>
                              </p:par>
                            </p:childTnLst>
                          </p:cTn>
                        </p:par>
                        <p:par>
                          <p:cTn id="27" fill="hold">
                            <p:stCondLst>
                              <p:cond delay="500"/>
                            </p:stCondLst>
                            <p:childTnLst>
                              <p:par>
                                <p:cTn id="28" presetID="6" presetClass="emph" presetSubtype="0" fill="hold" grpId="0" nodeType="afterEffect">
                                  <p:stCondLst>
                                    <p:cond delay="0"/>
                                  </p:stCondLst>
                                  <p:childTnLst>
                                    <p:animScale>
                                      <p:cBhvr>
                                        <p:cTn id="29" dur="500" fill="hold"/>
                                        <p:tgtEl>
                                          <p:spTgt spid="18"/>
                                        </p:tgtEl>
                                      </p:cBhvr>
                                      <p:by x="150000" y="150000"/>
                                    </p:animScale>
                                  </p:childTnLst>
                                </p:cTn>
                              </p:par>
                            </p:childTnLst>
                          </p:cTn>
                        </p:par>
                        <p:par>
                          <p:cTn id="30" fill="hold">
                            <p:stCondLst>
                              <p:cond delay="1000"/>
                            </p:stCondLst>
                            <p:childTnLst>
                              <p:par>
                                <p:cTn id="31" presetID="6" presetClass="emph" presetSubtype="0" fill="hold" grpId="0" nodeType="afterEffect">
                                  <p:stCondLst>
                                    <p:cond delay="0"/>
                                  </p:stCondLst>
                                  <p:childTnLst>
                                    <p:animScale>
                                      <p:cBhvr>
                                        <p:cTn id="32" dur="500" fill="hold"/>
                                        <p:tgtEl>
                                          <p:spTgt spid="8"/>
                                        </p:tgtEl>
                                      </p:cBhvr>
                                      <p:by x="150000" y="150000"/>
                                    </p:animScale>
                                  </p:childTnLst>
                                </p:cTn>
                              </p:par>
                            </p:childTnLst>
                          </p:cTn>
                        </p:par>
                        <p:par>
                          <p:cTn id="33" fill="hold">
                            <p:stCondLst>
                              <p:cond delay="1500"/>
                            </p:stCondLst>
                            <p:childTnLst>
                              <p:par>
                                <p:cTn id="34" presetID="6" presetClass="emph" presetSubtype="0" fill="hold" grpId="0" nodeType="afterEffect">
                                  <p:stCondLst>
                                    <p:cond delay="0"/>
                                  </p:stCondLst>
                                  <p:childTnLst>
                                    <p:animScale>
                                      <p:cBhvr>
                                        <p:cTn id="35" dur="500" fill="hold"/>
                                        <p:tgtEl>
                                          <p:spTgt spid="20"/>
                                        </p:tgtEl>
                                      </p:cBhvr>
                                      <p:by x="150000" y="150000"/>
                                    </p:animScale>
                                  </p:childTnLst>
                                </p:cTn>
                              </p:par>
                            </p:childTnLst>
                          </p:cTn>
                        </p:par>
                        <p:par>
                          <p:cTn id="36" fill="hold">
                            <p:stCondLst>
                              <p:cond delay="2000"/>
                            </p:stCondLst>
                            <p:childTnLst>
                              <p:par>
                                <p:cTn id="37" presetID="6" presetClass="emph" presetSubtype="0" fill="hold" grpId="0" nodeType="afterEffect">
                                  <p:stCondLst>
                                    <p:cond delay="0"/>
                                  </p:stCondLst>
                                  <p:childTnLst>
                                    <p:animScale>
                                      <p:cBhvr>
                                        <p:cTn id="38" dur="500" fill="hold"/>
                                        <p:tgtEl>
                                          <p:spTgt spid="10"/>
                                        </p:tgtEl>
                                      </p:cBhvr>
                                      <p:by x="150000" y="150000"/>
                                    </p:animScale>
                                  </p:childTnLst>
                                </p:cTn>
                              </p:par>
                            </p:childTnLst>
                          </p:cTn>
                        </p:par>
                        <p:par>
                          <p:cTn id="39" fill="hold">
                            <p:stCondLst>
                              <p:cond delay="2500"/>
                            </p:stCondLst>
                            <p:childTnLst>
                              <p:par>
                                <p:cTn id="40" presetID="6" presetClass="emph" presetSubtype="0" fill="hold" grpId="0" nodeType="afterEffect">
                                  <p:stCondLst>
                                    <p:cond delay="0"/>
                                  </p:stCondLst>
                                  <p:childTnLst>
                                    <p:animScale>
                                      <p:cBhvr>
                                        <p:cTn id="41" dur="500" fill="hold"/>
                                        <p:tgtEl>
                                          <p:spTgt spid="22"/>
                                        </p:tgtEl>
                                      </p:cBhvr>
                                      <p:by x="150000" y="150000"/>
                                    </p:animScale>
                                  </p:childTnLst>
                                </p:cTn>
                              </p:par>
                            </p:childTnLst>
                          </p:cTn>
                        </p:par>
                      </p:childTnLst>
                    </p:cTn>
                  </p:par>
                  <p:par>
                    <p:cTn id="42" fill="hold">
                      <p:stCondLst>
                        <p:cond delay="indefinite"/>
                      </p:stCondLst>
                      <p:childTnLst>
                        <p:par>
                          <p:cTn id="43" fill="hold">
                            <p:stCondLst>
                              <p:cond delay="0"/>
                            </p:stCondLst>
                            <p:childTnLst>
                              <p:par>
                                <p:cTn id="44" presetID="23" presetClass="exit" presetSubtype="32" fill="hold" grpId="0" nodeType="clickEffect">
                                  <p:stCondLst>
                                    <p:cond delay="0"/>
                                  </p:stCondLst>
                                  <p:childTnLst>
                                    <p:anim calcmode="lin" valueType="num">
                                      <p:cBhvr>
                                        <p:cTn id="45" dur="500"/>
                                        <p:tgtEl>
                                          <p:spTgt spid="24"/>
                                        </p:tgtEl>
                                        <p:attrNameLst>
                                          <p:attrName>ppt_w</p:attrName>
                                        </p:attrNameLst>
                                      </p:cBhvr>
                                      <p:tavLst>
                                        <p:tav tm="0">
                                          <p:val>
                                            <p:strVal val="ppt_w"/>
                                          </p:val>
                                        </p:tav>
                                        <p:tav tm="100000">
                                          <p:val>
                                            <p:fltVal val="0"/>
                                          </p:val>
                                        </p:tav>
                                      </p:tavLst>
                                    </p:anim>
                                    <p:anim calcmode="lin" valueType="num">
                                      <p:cBhvr>
                                        <p:cTn id="46" dur="500"/>
                                        <p:tgtEl>
                                          <p:spTgt spid="24"/>
                                        </p:tgtEl>
                                        <p:attrNameLst>
                                          <p:attrName>ppt_h</p:attrName>
                                        </p:attrNameLst>
                                      </p:cBhvr>
                                      <p:tavLst>
                                        <p:tav tm="0">
                                          <p:val>
                                            <p:strVal val="ppt_h"/>
                                          </p:val>
                                        </p:tav>
                                        <p:tav tm="100000">
                                          <p:val>
                                            <p:fltVal val="0"/>
                                          </p:val>
                                        </p:tav>
                                      </p:tavLst>
                                    </p:anim>
                                    <p:set>
                                      <p:cBhvr>
                                        <p:cTn id="47" dur="1" fill="hold">
                                          <p:stCondLst>
                                            <p:cond delay="499"/>
                                          </p:stCondLst>
                                        </p:cTn>
                                        <p:tgtEl>
                                          <p:spTgt spid="24"/>
                                        </p:tgtEl>
                                        <p:attrNameLst>
                                          <p:attrName>style.visibility</p:attrName>
                                        </p:attrNameLst>
                                      </p:cBhvr>
                                      <p:to>
                                        <p:strVal val="hidden"/>
                                      </p:to>
                                    </p:set>
                                  </p:childTnLst>
                                </p:cTn>
                              </p:par>
                              <p:par>
                                <p:cTn id="48" presetID="23" presetClass="exit" presetSubtype="32" fill="hold" grpId="0" nodeType="withEffect">
                                  <p:stCondLst>
                                    <p:cond delay="0"/>
                                  </p:stCondLst>
                                  <p:childTnLst>
                                    <p:anim calcmode="lin" valueType="num">
                                      <p:cBhvr>
                                        <p:cTn id="49" dur="500"/>
                                        <p:tgtEl>
                                          <p:spTgt spid="26"/>
                                        </p:tgtEl>
                                        <p:attrNameLst>
                                          <p:attrName>ppt_w</p:attrName>
                                        </p:attrNameLst>
                                      </p:cBhvr>
                                      <p:tavLst>
                                        <p:tav tm="0">
                                          <p:val>
                                            <p:strVal val="ppt_w"/>
                                          </p:val>
                                        </p:tav>
                                        <p:tav tm="100000">
                                          <p:val>
                                            <p:fltVal val="0"/>
                                          </p:val>
                                        </p:tav>
                                      </p:tavLst>
                                    </p:anim>
                                    <p:anim calcmode="lin" valueType="num">
                                      <p:cBhvr>
                                        <p:cTn id="50" dur="500"/>
                                        <p:tgtEl>
                                          <p:spTgt spid="26"/>
                                        </p:tgtEl>
                                        <p:attrNameLst>
                                          <p:attrName>ppt_h</p:attrName>
                                        </p:attrNameLst>
                                      </p:cBhvr>
                                      <p:tavLst>
                                        <p:tav tm="0">
                                          <p:val>
                                            <p:strVal val="ppt_h"/>
                                          </p:val>
                                        </p:tav>
                                        <p:tav tm="100000">
                                          <p:val>
                                            <p:fltVal val="0"/>
                                          </p:val>
                                        </p:tav>
                                      </p:tavLst>
                                    </p:anim>
                                    <p:set>
                                      <p:cBhvr>
                                        <p:cTn id="51" dur="1" fill="hold">
                                          <p:stCondLst>
                                            <p:cond delay="499"/>
                                          </p:stCondLst>
                                        </p:cTn>
                                        <p:tgtEl>
                                          <p:spTgt spid="26"/>
                                        </p:tgtEl>
                                        <p:attrNameLst>
                                          <p:attrName>style.visibility</p:attrName>
                                        </p:attrNameLst>
                                      </p:cBhvr>
                                      <p:to>
                                        <p:strVal val="hidden"/>
                                      </p:to>
                                    </p:set>
                                  </p:childTnLst>
                                </p:cTn>
                              </p:par>
                              <p:par>
                                <p:cTn id="52" presetID="23" presetClass="exit" presetSubtype="32" fill="hold" grpId="0" nodeType="withEffect">
                                  <p:stCondLst>
                                    <p:cond delay="0"/>
                                  </p:stCondLst>
                                  <p:childTnLst>
                                    <p:anim calcmode="lin" valueType="num">
                                      <p:cBhvr>
                                        <p:cTn id="53" dur="500"/>
                                        <p:tgtEl>
                                          <p:spTgt spid="28"/>
                                        </p:tgtEl>
                                        <p:attrNameLst>
                                          <p:attrName>ppt_w</p:attrName>
                                        </p:attrNameLst>
                                      </p:cBhvr>
                                      <p:tavLst>
                                        <p:tav tm="0">
                                          <p:val>
                                            <p:strVal val="ppt_w"/>
                                          </p:val>
                                        </p:tav>
                                        <p:tav tm="100000">
                                          <p:val>
                                            <p:fltVal val="0"/>
                                          </p:val>
                                        </p:tav>
                                      </p:tavLst>
                                    </p:anim>
                                    <p:anim calcmode="lin" valueType="num">
                                      <p:cBhvr>
                                        <p:cTn id="54" dur="500"/>
                                        <p:tgtEl>
                                          <p:spTgt spid="28"/>
                                        </p:tgtEl>
                                        <p:attrNameLst>
                                          <p:attrName>ppt_h</p:attrName>
                                        </p:attrNameLst>
                                      </p:cBhvr>
                                      <p:tavLst>
                                        <p:tav tm="0">
                                          <p:val>
                                            <p:strVal val="ppt_h"/>
                                          </p:val>
                                        </p:tav>
                                        <p:tav tm="100000">
                                          <p:val>
                                            <p:fltVal val="0"/>
                                          </p:val>
                                        </p:tav>
                                      </p:tavLst>
                                    </p:anim>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P spid="22" grpId="0"/>
      <p:bldP spid="24" grpId="0"/>
      <p:bldP spid="26" grpId="0"/>
      <p:bldP spid="28"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Как работает RAID 50</a:t>
            </a:r>
          </a:p>
        </p:txBody>
      </p:sp>
      <p:sp>
        <p:nvSpPr>
          <p:cNvPr id="3" name="文本占位符 2"/>
          <p:cNvSpPr>
            <a:spLocks noGrp="1"/>
          </p:cNvSpPr>
          <p:nvPr>
            <p:ph type="body" sz="quarter" idx="10"/>
          </p:nvPr>
        </p:nvSpPr>
        <p:spPr/>
        <p:txBody>
          <a:bodyPr/>
          <a:lstStyle/>
          <a:p>
            <a:r>
              <a:rPr lang="ru-RU" sz="2000" dirty="0"/>
              <a:t>RAID 50 состоит из вложенных уровней RAID 5 + RAID 0. Реализация RAID </a:t>
            </a:r>
            <a:r>
              <a:rPr lang="ru-RU" sz="2000" dirty="0" smtClean="0"/>
              <a:t>0 выполняется </a:t>
            </a:r>
            <a:r>
              <a:rPr lang="ru-RU" sz="2000" dirty="0"/>
              <a:t>после реализации RAID 5.</a:t>
            </a:r>
          </a:p>
        </p:txBody>
      </p:sp>
      <p:sp>
        <p:nvSpPr>
          <p:cNvPr id="4" name="8fd74bf8-9d41-4ea7-9aab-4505c4512d25"/>
          <p:cNvSpPr>
            <a:spLocks noChangeArrowheads="1"/>
          </p:cNvSpPr>
          <p:nvPr/>
        </p:nvSpPr>
        <p:spPr bwMode="auto">
          <a:xfrm rot="5400000">
            <a:off x="8731874" y="3299694"/>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26cd69b0-e214-45e0-9767-1528558227e8"/>
          <p:cNvSpPr>
            <a:spLocks noChangeArrowheads="1"/>
          </p:cNvSpPr>
          <p:nvPr/>
        </p:nvSpPr>
        <p:spPr bwMode="auto">
          <a:xfrm rot="5400000">
            <a:off x="7507739" y="3299693"/>
            <a:ext cx="542925" cy="192088"/>
          </a:xfrm>
          <a:prstGeom prst="rightArrow">
            <a:avLst>
              <a:gd name="adj1" fmla="val 50000"/>
              <a:gd name="adj2" fmla="val 6674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c678e702-a549-4e0c-ae86-7a9b74ae3ea3"/>
          <p:cNvSpPr>
            <a:spLocks noChangeArrowheads="1"/>
          </p:cNvSpPr>
          <p:nvPr/>
        </p:nvSpPr>
        <p:spPr bwMode="auto">
          <a:xfrm rot="5400000">
            <a:off x="6317014" y="3299694"/>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AutoShape 7"/>
          <p:cNvSpPr>
            <a:spLocks noChangeArrowheads="1"/>
          </p:cNvSpPr>
          <p:nvPr/>
        </p:nvSpPr>
        <p:spPr bwMode="auto">
          <a:xfrm>
            <a:off x="6387658" y="2879353"/>
            <a:ext cx="2935287"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8" name="f068ce7f-08f3-4f01-9b1a-8b1d48733c50"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6413058" y="2819822"/>
            <a:ext cx="2922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d7fa59e-0c03-4218-8626-4355cd113cbe"/>
          <p:cNvSpPr>
            <a:spLocks noChangeArrowheads="1"/>
          </p:cNvSpPr>
          <p:nvPr/>
        </p:nvSpPr>
        <p:spPr bwMode="gray">
          <a:xfrm>
            <a:off x="8603808" y="4551399"/>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b39d0f44-8f74-453c-8845-f627da91a364"/>
          <p:cNvSpPr>
            <a:spLocks noChangeArrowheads="1"/>
          </p:cNvSpPr>
          <p:nvPr/>
        </p:nvSpPr>
        <p:spPr bwMode="gray">
          <a:xfrm>
            <a:off x="8603808" y="4207644"/>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1" name="412b598e-db5f-46d4-8eac-83b144a52fdb"/>
          <p:cNvSpPr>
            <a:spLocks noChangeArrowheads="1"/>
          </p:cNvSpPr>
          <p:nvPr/>
        </p:nvSpPr>
        <p:spPr bwMode="gray">
          <a:xfrm>
            <a:off x="8603808" y="3847282"/>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2" name="3386b8c8-3df8-4174-8cb4-5dc71bbf3a52"/>
          <p:cNvSpPr txBox="1">
            <a:spLocks noChangeArrowheads="1"/>
          </p:cNvSpPr>
          <p:nvPr/>
        </p:nvSpPr>
        <p:spPr bwMode="gray">
          <a:xfrm>
            <a:off x="8764145" y="3920307"/>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11</a:t>
            </a:r>
          </a:p>
        </p:txBody>
      </p:sp>
      <p:sp>
        <p:nvSpPr>
          <p:cNvPr id="13" name="1cb4b866-3a18-4491-976f-584a090c47d3"/>
          <p:cNvSpPr txBox="1">
            <a:spLocks noChangeArrowheads="1"/>
          </p:cNvSpPr>
          <p:nvPr/>
        </p:nvSpPr>
        <p:spPr bwMode="gray">
          <a:xfrm>
            <a:off x="8763277" y="4263367"/>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7</a:t>
            </a:r>
          </a:p>
        </p:txBody>
      </p:sp>
      <p:sp>
        <p:nvSpPr>
          <p:cNvPr id="14" name="5c32e791-18ee-416a-9c16-32c09ce2ceb9"/>
          <p:cNvSpPr txBox="1">
            <a:spLocks noChangeArrowheads="1"/>
          </p:cNvSpPr>
          <p:nvPr/>
        </p:nvSpPr>
        <p:spPr bwMode="gray">
          <a:xfrm>
            <a:off x="8835285" y="4641032"/>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P 1</a:t>
            </a:r>
          </a:p>
        </p:txBody>
      </p:sp>
      <p:sp>
        <p:nvSpPr>
          <p:cNvPr id="15" name="e2b021aa-ef91-453c-8887-25b1e9de2602"/>
          <p:cNvSpPr>
            <a:spLocks noChangeArrowheads="1"/>
          </p:cNvSpPr>
          <p:nvPr/>
        </p:nvSpPr>
        <p:spPr bwMode="gray">
          <a:xfrm>
            <a:off x="7378258" y="4551399"/>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6" name="2fb5e459-19ca-4f61-b8e5-09394da37f5c"/>
          <p:cNvSpPr>
            <a:spLocks noChangeArrowheads="1"/>
          </p:cNvSpPr>
          <p:nvPr/>
        </p:nvSpPr>
        <p:spPr bwMode="gray">
          <a:xfrm>
            <a:off x="7378258" y="4207644"/>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7" name="81217d33-aef2-4c6e-a60b-5bc619f5aa0b"/>
          <p:cNvSpPr>
            <a:spLocks noChangeArrowheads="1"/>
          </p:cNvSpPr>
          <p:nvPr/>
        </p:nvSpPr>
        <p:spPr bwMode="gray">
          <a:xfrm>
            <a:off x="7378258" y="3847282"/>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8" name="79446e6a-7696-4a15-b474-f1f6e717dd2f"/>
          <p:cNvSpPr txBox="1">
            <a:spLocks noChangeArrowheads="1"/>
          </p:cNvSpPr>
          <p:nvPr/>
        </p:nvSpPr>
        <p:spPr bwMode="gray">
          <a:xfrm>
            <a:off x="7538595" y="3920307"/>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10</a:t>
            </a:r>
          </a:p>
        </p:txBody>
      </p:sp>
      <p:sp>
        <p:nvSpPr>
          <p:cNvPr id="19" name="c4bed7ec-17d4-4845-b6f1-e9efacf951bd"/>
          <p:cNvSpPr txBox="1">
            <a:spLocks noChangeArrowheads="1"/>
          </p:cNvSpPr>
          <p:nvPr/>
        </p:nvSpPr>
        <p:spPr bwMode="gray">
          <a:xfrm>
            <a:off x="7556058" y="4263367"/>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P 3</a:t>
            </a:r>
          </a:p>
        </p:txBody>
      </p:sp>
      <p:sp>
        <p:nvSpPr>
          <p:cNvPr id="20" name="d2bc6479-4bf9-486e-a86a-842752a2177a"/>
          <p:cNvSpPr txBox="1">
            <a:spLocks noChangeArrowheads="1"/>
          </p:cNvSpPr>
          <p:nvPr/>
        </p:nvSpPr>
        <p:spPr bwMode="gray">
          <a:xfrm>
            <a:off x="7538595" y="4641032"/>
            <a:ext cx="522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3</a:t>
            </a:r>
          </a:p>
        </p:txBody>
      </p:sp>
      <p:sp>
        <p:nvSpPr>
          <p:cNvPr id="21" name="da25c638-3b13-45db-b9af-7d3f0d1d1909"/>
          <p:cNvSpPr>
            <a:spLocks noChangeArrowheads="1"/>
          </p:cNvSpPr>
          <p:nvPr/>
        </p:nvSpPr>
        <p:spPr bwMode="gray">
          <a:xfrm>
            <a:off x="6159058" y="4515395"/>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2" name="aad9ea6a-2b51-4572-9fc9-4300ce993ed3"/>
          <p:cNvSpPr>
            <a:spLocks noChangeArrowheads="1"/>
          </p:cNvSpPr>
          <p:nvPr/>
        </p:nvSpPr>
        <p:spPr bwMode="gray">
          <a:xfrm>
            <a:off x="6159058" y="4206057"/>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3" name="ca56bc25-1683-4e3b-b0f2-aac435a44e1f"/>
          <p:cNvSpPr>
            <a:spLocks noChangeArrowheads="1"/>
          </p:cNvSpPr>
          <p:nvPr/>
        </p:nvSpPr>
        <p:spPr bwMode="gray">
          <a:xfrm>
            <a:off x="6159058" y="3845694"/>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4" name="da1f2b4b-7687-41a9-8e8b-88c4c6e07d28"/>
          <p:cNvSpPr txBox="1">
            <a:spLocks noChangeArrowheads="1"/>
          </p:cNvSpPr>
          <p:nvPr/>
        </p:nvSpPr>
        <p:spPr bwMode="gray">
          <a:xfrm>
            <a:off x="6351145" y="3918719"/>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P 5</a:t>
            </a:r>
          </a:p>
        </p:txBody>
      </p:sp>
      <p:sp>
        <p:nvSpPr>
          <p:cNvPr id="25" name="5b861940-b7bc-4dc5-ab76-c3524bbc3618"/>
          <p:cNvSpPr txBox="1">
            <a:spLocks noChangeArrowheads="1"/>
          </p:cNvSpPr>
          <p:nvPr/>
        </p:nvSpPr>
        <p:spPr bwMode="gray">
          <a:xfrm>
            <a:off x="6327333" y="4263367"/>
            <a:ext cx="56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6</a:t>
            </a:r>
          </a:p>
        </p:txBody>
      </p:sp>
      <p:sp>
        <p:nvSpPr>
          <p:cNvPr id="26" name="2f48d191-ef97-4fab-9b32-dcbeb4e433c4"/>
          <p:cNvSpPr txBox="1">
            <a:spLocks noChangeArrowheads="1"/>
          </p:cNvSpPr>
          <p:nvPr/>
        </p:nvSpPr>
        <p:spPr bwMode="gray">
          <a:xfrm>
            <a:off x="6292408" y="4623407"/>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2</a:t>
            </a:r>
          </a:p>
        </p:txBody>
      </p:sp>
      <p:sp>
        <p:nvSpPr>
          <p:cNvPr id="27" name="fe510cde-09fd-46f6-b341-4864f61c0b7d"/>
          <p:cNvSpPr>
            <a:spLocks noChangeArrowheads="1"/>
          </p:cNvSpPr>
          <p:nvPr/>
        </p:nvSpPr>
        <p:spPr bwMode="gray">
          <a:xfrm>
            <a:off x="5023995" y="4536257"/>
            <a:ext cx="862013"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8" name="5261ffe4-55a1-437c-9a58-b01471331656"/>
          <p:cNvSpPr>
            <a:spLocks noChangeArrowheads="1"/>
          </p:cNvSpPr>
          <p:nvPr/>
        </p:nvSpPr>
        <p:spPr bwMode="gray">
          <a:xfrm>
            <a:off x="5020820" y="4179069"/>
            <a:ext cx="862013"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9" name="cfbc43c9-1764-48ae-925c-fbcce05e2ca2"/>
          <p:cNvSpPr>
            <a:spLocks noChangeArrowheads="1"/>
          </p:cNvSpPr>
          <p:nvPr/>
        </p:nvSpPr>
        <p:spPr bwMode="gray">
          <a:xfrm>
            <a:off x="5023995" y="3817119"/>
            <a:ext cx="862013"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0" name="c1b7f1f6-18c1-4856-aac9-f2426ebd3135"/>
          <p:cNvSpPr txBox="1">
            <a:spLocks noChangeArrowheads="1"/>
          </p:cNvSpPr>
          <p:nvPr/>
        </p:nvSpPr>
        <p:spPr bwMode="gray">
          <a:xfrm>
            <a:off x="5234885" y="3890144"/>
            <a:ext cx="509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9</a:t>
            </a:r>
          </a:p>
        </p:txBody>
      </p:sp>
      <p:sp>
        <p:nvSpPr>
          <p:cNvPr id="31" name="df2579ef-ae3f-4062-a0f1-6163bea7feef"/>
          <p:cNvSpPr txBox="1">
            <a:spLocks noChangeArrowheads="1"/>
          </p:cNvSpPr>
          <p:nvPr/>
        </p:nvSpPr>
        <p:spPr bwMode="gray">
          <a:xfrm>
            <a:off x="5234885" y="4263367"/>
            <a:ext cx="509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5</a:t>
            </a:r>
          </a:p>
        </p:txBody>
      </p:sp>
      <p:sp>
        <p:nvSpPr>
          <p:cNvPr id="32" name="68c4ed74-1544-4bb3-9bd2-2eaa6f6cf186"/>
          <p:cNvSpPr>
            <a:spLocks noChangeArrowheads="1"/>
          </p:cNvSpPr>
          <p:nvPr/>
        </p:nvSpPr>
        <p:spPr bwMode="gray">
          <a:xfrm>
            <a:off x="3834958" y="4536257"/>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3" name="484c198d-494e-4623-9f83-26e4babd51d7"/>
          <p:cNvSpPr>
            <a:spLocks noChangeArrowheads="1"/>
          </p:cNvSpPr>
          <p:nvPr/>
        </p:nvSpPr>
        <p:spPr bwMode="gray">
          <a:xfrm>
            <a:off x="3834958" y="4177482"/>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4" name="f543c68d-a033-4c23-9e42-f7da30fe36a1"/>
          <p:cNvSpPr>
            <a:spLocks noChangeArrowheads="1"/>
          </p:cNvSpPr>
          <p:nvPr/>
        </p:nvSpPr>
        <p:spPr bwMode="gray">
          <a:xfrm>
            <a:off x="3834958" y="3817119"/>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5" name="78518bf5-8ba7-4566-8211-fdf69e4aadd5"/>
          <p:cNvSpPr txBox="1">
            <a:spLocks noChangeArrowheads="1"/>
          </p:cNvSpPr>
          <p:nvPr/>
        </p:nvSpPr>
        <p:spPr bwMode="gray">
          <a:xfrm>
            <a:off x="4011170" y="3891732"/>
            <a:ext cx="539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8</a:t>
            </a:r>
          </a:p>
        </p:txBody>
      </p:sp>
      <p:sp>
        <p:nvSpPr>
          <p:cNvPr id="36" name="7ccb17e0-e538-47ba-8b90-e73062c9ae25"/>
          <p:cNvSpPr txBox="1">
            <a:spLocks noChangeArrowheads="1"/>
          </p:cNvSpPr>
          <p:nvPr/>
        </p:nvSpPr>
        <p:spPr bwMode="gray">
          <a:xfrm>
            <a:off x="5270889" y="4610869"/>
            <a:ext cx="474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P 0</a:t>
            </a:r>
          </a:p>
        </p:txBody>
      </p:sp>
      <p:sp>
        <p:nvSpPr>
          <p:cNvPr id="37" name="e239076d-5c43-4a58-9280-6e89f1e8caaa"/>
          <p:cNvSpPr>
            <a:spLocks noChangeArrowheads="1"/>
          </p:cNvSpPr>
          <p:nvPr/>
        </p:nvSpPr>
        <p:spPr bwMode="gray">
          <a:xfrm>
            <a:off x="2647508" y="4536257"/>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82f2ddd1-32e0-4355-b11e-54ffef06ce6a"/>
          <p:cNvSpPr>
            <a:spLocks noChangeArrowheads="1"/>
          </p:cNvSpPr>
          <p:nvPr/>
        </p:nvSpPr>
        <p:spPr bwMode="gray">
          <a:xfrm>
            <a:off x="2647508" y="4177482"/>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9" name="3edc8eba-8cf4-4caa-a216-bb3b8d3a20e2"/>
          <p:cNvSpPr>
            <a:spLocks noChangeArrowheads="1"/>
          </p:cNvSpPr>
          <p:nvPr/>
        </p:nvSpPr>
        <p:spPr bwMode="gray">
          <a:xfrm>
            <a:off x="2647508" y="3817119"/>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0" name="8bd2bd34-ea22-4f06-a7ee-16eef8b326ae"/>
          <p:cNvSpPr txBox="1">
            <a:spLocks noChangeArrowheads="1"/>
          </p:cNvSpPr>
          <p:nvPr/>
        </p:nvSpPr>
        <p:spPr bwMode="gray">
          <a:xfrm>
            <a:off x="4036913" y="4263367"/>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P 2</a:t>
            </a:r>
          </a:p>
        </p:txBody>
      </p:sp>
      <p:sp>
        <p:nvSpPr>
          <p:cNvPr id="41" name="453238cd-6e39-4e5d-8456-b8864ba8bdc2"/>
          <p:cNvSpPr txBox="1">
            <a:spLocks noChangeArrowheads="1"/>
          </p:cNvSpPr>
          <p:nvPr/>
        </p:nvSpPr>
        <p:spPr bwMode="gray">
          <a:xfrm>
            <a:off x="2806929" y="4610869"/>
            <a:ext cx="526380" cy="3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0</a:t>
            </a:r>
          </a:p>
        </p:txBody>
      </p:sp>
      <p:sp>
        <p:nvSpPr>
          <p:cNvPr id="42" name="5b483d80-9d22-4931-9ede-8d51109095df"/>
          <p:cNvSpPr txBox="1">
            <a:spLocks noChangeArrowheads="1"/>
          </p:cNvSpPr>
          <p:nvPr/>
        </p:nvSpPr>
        <p:spPr bwMode="gray">
          <a:xfrm>
            <a:off x="4036913" y="4610869"/>
            <a:ext cx="5953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1</a:t>
            </a:r>
          </a:p>
        </p:txBody>
      </p:sp>
      <p:sp>
        <p:nvSpPr>
          <p:cNvPr id="43" name="722b218c-7524-4624-905d-560ac72c68f0"/>
          <p:cNvSpPr txBox="1">
            <a:spLocks noChangeArrowheads="1"/>
          </p:cNvSpPr>
          <p:nvPr/>
        </p:nvSpPr>
        <p:spPr bwMode="gray">
          <a:xfrm>
            <a:off x="2806928" y="4263367"/>
            <a:ext cx="538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4</a:t>
            </a:r>
          </a:p>
        </p:txBody>
      </p:sp>
      <p:sp>
        <p:nvSpPr>
          <p:cNvPr id="44" name="080a026e-6ac7-4d34-925e-6c720cadfbeb"/>
          <p:cNvSpPr txBox="1">
            <a:spLocks noChangeArrowheads="1"/>
          </p:cNvSpPr>
          <p:nvPr/>
        </p:nvSpPr>
        <p:spPr bwMode="gray">
          <a:xfrm>
            <a:off x="2822133" y="3883384"/>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P 4</a:t>
            </a:r>
          </a:p>
        </p:txBody>
      </p:sp>
      <p:sp>
        <p:nvSpPr>
          <p:cNvPr id="45" name="0dfa5599-2bde-4d60-9ad5-507fbff16080"/>
          <p:cNvSpPr>
            <a:spLocks noChangeArrowheads="1"/>
          </p:cNvSpPr>
          <p:nvPr/>
        </p:nvSpPr>
        <p:spPr bwMode="auto">
          <a:xfrm rot="5400000">
            <a:off x="5203482" y="3299694"/>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6" name="7ef96a6d-0ad2-4d77-8e90-cdb174efe131"/>
          <p:cNvSpPr>
            <a:spLocks noChangeArrowheads="1"/>
          </p:cNvSpPr>
          <p:nvPr/>
        </p:nvSpPr>
        <p:spPr bwMode="auto">
          <a:xfrm rot="5400000">
            <a:off x="3979347" y="3299693"/>
            <a:ext cx="542925" cy="192088"/>
          </a:xfrm>
          <a:prstGeom prst="rightArrow">
            <a:avLst>
              <a:gd name="adj1" fmla="val 50000"/>
              <a:gd name="adj2" fmla="val 6674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7" name="9ebd75b4-c881-4658-9071-3eaefec49609"/>
          <p:cNvSpPr>
            <a:spLocks noChangeArrowheads="1"/>
          </p:cNvSpPr>
          <p:nvPr/>
        </p:nvSpPr>
        <p:spPr bwMode="auto">
          <a:xfrm rot="5400000">
            <a:off x="2837214" y="3299694"/>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8" name="AutoShape 57"/>
          <p:cNvSpPr>
            <a:spLocks noChangeArrowheads="1"/>
          </p:cNvSpPr>
          <p:nvPr/>
        </p:nvSpPr>
        <p:spPr bwMode="auto">
          <a:xfrm>
            <a:off x="2893570" y="2879353"/>
            <a:ext cx="2903538"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49" name="7d377705-0c2a-442d-95dd-c6c2993da148"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2918970" y="2819822"/>
            <a:ext cx="28924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e6b5ba77-767e-4cd4-b75e-16920ec37f4d"/>
          <p:cNvSpPr>
            <a:spLocks noChangeArrowheads="1"/>
          </p:cNvSpPr>
          <p:nvPr/>
        </p:nvSpPr>
        <p:spPr bwMode="auto">
          <a:xfrm>
            <a:off x="2584008" y="3879850"/>
            <a:ext cx="7691437"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1" name="cdd9eab0-b440-4794-b55e-259a05c912d6"/>
          <p:cNvSpPr>
            <a:spLocks noChangeArrowheads="1"/>
          </p:cNvSpPr>
          <p:nvPr/>
        </p:nvSpPr>
        <p:spPr bwMode="auto">
          <a:xfrm>
            <a:off x="2584008" y="4227363"/>
            <a:ext cx="7691437"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2" name="216084dc-80c9-42d2-987f-3a5182a5fcdc"/>
          <p:cNvSpPr>
            <a:spLocks noChangeArrowheads="1"/>
          </p:cNvSpPr>
          <p:nvPr/>
        </p:nvSpPr>
        <p:spPr bwMode="auto">
          <a:xfrm>
            <a:off x="2584008" y="4587403"/>
            <a:ext cx="7691437" cy="296862"/>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3" name="58fb48b8-a44a-41c3-a81d-ffab68fab5a5"/>
          <p:cNvSpPr txBox="1">
            <a:spLocks noChangeArrowheads="1"/>
          </p:cNvSpPr>
          <p:nvPr/>
        </p:nvSpPr>
        <p:spPr bwMode="gray">
          <a:xfrm>
            <a:off x="9446621" y="4572615"/>
            <a:ext cx="900832" cy="3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200" dirty="0">
                <a:latin typeface="Huawei Sans" panose="020C0503030203020204" pitchFamily="34" charset="0"/>
                <a:cs typeface="Huawei Sans" panose="020C0503030203020204" pitchFamily="34" charset="0"/>
              </a:rPr>
              <a:t>Полоса 0</a:t>
            </a:r>
          </a:p>
        </p:txBody>
      </p:sp>
      <p:sp>
        <p:nvSpPr>
          <p:cNvPr id="54" name="718f2e70-3075-4f17-9e85-5cd633ca30c9"/>
          <p:cNvSpPr txBox="1">
            <a:spLocks noChangeArrowheads="1"/>
          </p:cNvSpPr>
          <p:nvPr/>
        </p:nvSpPr>
        <p:spPr bwMode="gray">
          <a:xfrm>
            <a:off x="9446621" y="4212576"/>
            <a:ext cx="900832" cy="30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200" dirty="0">
                <a:latin typeface="Huawei Sans" panose="020C0503030203020204" pitchFamily="34" charset="0"/>
                <a:cs typeface="Huawei Sans" panose="020C0503030203020204" pitchFamily="34" charset="0"/>
              </a:rPr>
              <a:t>Полоса 1</a:t>
            </a:r>
          </a:p>
        </p:txBody>
      </p:sp>
      <p:sp>
        <p:nvSpPr>
          <p:cNvPr id="55" name="f3cd8486-56d1-4e44-ad5b-e3a89383412c"/>
          <p:cNvSpPr txBox="1">
            <a:spLocks noChangeArrowheads="1"/>
          </p:cNvSpPr>
          <p:nvPr/>
        </p:nvSpPr>
        <p:spPr bwMode="gray">
          <a:xfrm>
            <a:off x="9465820" y="3859460"/>
            <a:ext cx="881633" cy="35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200" dirty="0">
                <a:latin typeface="Huawei Sans" panose="020C0503030203020204" pitchFamily="34" charset="0"/>
                <a:cs typeface="Huawei Sans" panose="020C0503030203020204" pitchFamily="34" charset="0"/>
              </a:rPr>
              <a:t>Полоса 2</a:t>
            </a:r>
          </a:p>
        </p:txBody>
      </p:sp>
      <p:sp>
        <p:nvSpPr>
          <p:cNvPr id="56" name="78a30748-2250-45e2-b95d-2be1aa4d9651"/>
          <p:cNvSpPr>
            <a:spLocks noChangeArrowheads="1"/>
          </p:cNvSpPr>
          <p:nvPr/>
        </p:nvSpPr>
        <p:spPr bwMode="auto">
          <a:xfrm rot="5400000">
            <a:off x="7430968" y="2440410"/>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dirty="0">
              <a:latin typeface="Huawei Sans" panose="020C0503030203020204" pitchFamily="34" charset="0"/>
              <a:ea typeface="+mn-ea"/>
              <a:cs typeface="Huawei Sans" panose="020C0503030203020204" pitchFamily="34" charset="0"/>
            </a:endParaRPr>
          </a:p>
        </p:txBody>
      </p:sp>
      <p:sp>
        <p:nvSpPr>
          <p:cNvPr id="57" name="8cfcee7a-7dfe-4a7e-baa9-c98c0de72d07"/>
          <p:cNvSpPr>
            <a:spLocks noChangeArrowheads="1"/>
          </p:cNvSpPr>
          <p:nvPr/>
        </p:nvSpPr>
        <p:spPr bwMode="auto">
          <a:xfrm rot="5400000">
            <a:off x="4190731" y="2475335"/>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dirty="0">
              <a:latin typeface="Huawei Sans" panose="020C0503030203020204" pitchFamily="34" charset="0"/>
              <a:ea typeface="+mn-ea"/>
              <a:cs typeface="Huawei Sans" panose="020C0503030203020204" pitchFamily="34" charset="0"/>
            </a:endParaRPr>
          </a:p>
        </p:txBody>
      </p:sp>
      <p:sp>
        <p:nvSpPr>
          <p:cNvPr id="58" name="AutoShape 69"/>
          <p:cNvSpPr>
            <a:spLocks noChangeArrowheads="1"/>
          </p:cNvSpPr>
          <p:nvPr/>
        </p:nvSpPr>
        <p:spPr bwMode="auto">
          <a:xfrm>
            <a:off x="4202717" y="2160319"/>
            <a:ext cx="3840480" cy="422910"/>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dirty="0">
              <a:latin typeface="Huawei Sans" panose="020C0503030203020204" pitchFamily="34" charset="0"/>
              <a:ea typeface="+mn-ea"/>
              <a:cs typeface="Huawei Sans" panose="020C0503030203020204" pitchFamily="34" charset="0"/>
            </a:endParaRPr>
          </a:p>
        </p:txBody>
      </p:sp>
      <p:sp>
        <p:nvSpPr>
          <p:cNvPr id="59" name="eb148fe0-59de-4273-a5e2-7d4de6d9e092"/>
          <p:cNvSpPr txBox="1">
            <a:spLocks noChangeArrowheads="1"/>
          </p:cNvSpPr>
          <p:nvPr/>
        </p:nvSpPr>
        <p:spPr bwMode="gray">
          <a:xfrm>
            <a:off x="4440581" y="2228106"/>
            <a:ext cx="3358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0, D 1, D 2, D 3, D 4, D 5, D 6, D 7...</a:t>
            </a:r>
          </a:p>
        </p:txBody>
      </p:sp>
      <p:sp>
        <p:nvSpPr>
          <p:cNvPr id="60" name="2a4abb31-8fcc-4aca-af48-04e63923381c"/>
          <p:cNvSpPr txBox="1">
            <a:spLocks noChangeArrowheads="1"/>
          </p:cNvSpPr>
          <p:nvPr/>
        </p:nvSpPr>
        <p:spPr bwMode="gray">
          <a:xfrm>
            <a:off x="3087245" y="2915072"/>
            <a:ext cx="2563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0, D 1, D 4, D 5, D 8, D 9</a:t>
            </a:r>
          </a:p>
        </p:txBody>
      </p:sp>
      <p:sp>
        <p:nvSpPr>
          <p:cNvPr id="61" name="980435c3-18cf-4565-91f7-a027ff735e66"/>
          <p:cNvSpPr txBox="1">
            <a:spLocks noChangeArrowheads="1"/>
          </p:cNvSpPr>
          <p:nvPr/>
        </p:nvSpPr>
        <p:spPr bwMode="gray">
          <a:xfrm>
            <a:off x="6445601" y="2906663"/>
            <a:ext cx="2819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2, D 3, D 6, D 7, D 10, D 11</a:t>
            </a:r>
          </a:p>
        </p:txBody>
      </p:sp>
      <p:sp>
        <p:nvSpPr>
          <p:cNvPr id="62" name="9e225f74-488a-4b95-9566-3c6ac9fbfaf5"/>
          <p:cNvSpPr txBox="1">
            <a:spLocks noChangeArrowheads="1"/>
          </p:cNvSpPr>
          <p:nvPr/>
        </p:nvSpPr>
        <p:spPr bwMode="gray">
          <a:xfrm>
            <a:off x="2628893" y="4881584"/>
            <a:ext cx="970682" cy="2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ru-RU" sz="1000" dirty="0">
                <a:latin typeface="Huawei Sans" panose="020C0503030203020204" pitchFamily="34" charset="0"/>
                <a:cs typeface="Huawei Sans" panose="020C0503030203020204" pitchFamily="34" charset="0"/>
              </a:rPr>
              <a:t>Физический диск 1</a:t>
            </a:r>
          </a:p>
        </p:txBody>
      </p:sp>
      <p:sp>
        <p:nvSpPr>
          <p:cNvPr id="63" name="9e2eec44-8a0d-4e08-87a4-1fe234aecd87"/>
          <p:cNvSpPr txBox="1">
            <a:spLocks noChangeArrowheads="1"/>
          </p:cNvSpPr>
          <p:nvPr/>
        </p:nvSpPr>
        <p:spPr bwMode="gray">
          <a:xfrm>
            <a:off x="3777611" y="4881584"/>
            <a:ext cx="960996" cy="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000" dirty="0">
                <a:latin typeface="Huawei Sans" panose="020C0503030203020204" pitchFamily="34" charset="0"/>
                <a:cs typeface="Huawei Sans" panose="020C0503030203020204" pitchFamily="34" charset="0"/>
              </a:rPr>
              <a:t>Физический диск 2</a:t>
            </a:r>
          </a:p>
        </p:txBody>
      </p:sp>
      <p:sp>
        <p:nvSpPr>
          <p:cNvPr id="64" name="c71ac529-a517-49b4-b2c6-b0313c34cde4"/>
          <p:cNvSpPr txBox="1">
            <a:spLocks noChangeArrowheads="1"/>
          </p:cNvSpPr>
          <p:nvPr/>
        </p:nvSpPr>
        <p:spPr bwMode="gray">
          <a:xfrm>
            <a:off x="4951755" y="4883173"/>
            <a:ext cx="952869" cy="2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000" dirty="0">
                <a:latin typeface="Huawei Sans" panose="020C0503030203020204" pitchFamily="34" charset="0"/>
                <a:cs typeface="Huawei Sans" panose="020C0503030203020204" pitchFamily="34" charset="0"/>
              </a:rPr>
              <a:t>Физический диск 3</a:t>
            </a:r>
          </a:p>
        </p:txBody>
      </p:sp>
      <p:sp>
        <p:nvSpPr>
          <p:cNvPr id="65" name="050bb0e4-5130-4be3-b182-c0805ef1ec0f"/>
          <p:cNvSpPr txBox="1">
            <a:spLocks noChangeArrowheads="1"/>
          </p:cNvSpPr>
          <p:nvPr/>
        </p:nvSpPr>
        <p:spPr bwMode="gray">
          <a:xfrm>
            <a:off x="6185541" y="4875872"/>
            <a:ext cx="968102" cy="31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000" dirty="0">
                <a:latin typeface="Huawei Sans" panose="020C0503030203020204" pitchFamily="34" charset="0"/>
                <a:cs typeface="Huawei Sans" panose="020C0503030203020204" pitchFamily="34" charset="0"/>
              </a:rPr>
              <a:t>Физический диск 4</a:t>
            </a:r>
          </a:p>
        </p:txBody>
      </p:sp>
      <p:sp>
        <p:nvSpPr>
          <p:cNvPr id="66" name="f85dc9a0-1bc1-414a-98ba-a7347e44d000"/>
          <p:cNvSpPr txBox="1">
            <a:spLocks noChangeArrowheads="1"/>
          </p:cNvSpPr>
          <p:nvPr/>
        </p:nvSpPr>
        <p:spPr bwMode="gray">
          <a:xfrm>
            <a:off x="7331481" y="4883172"/>
            <a:ext cx="963541" cy="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000" dirty="0">
                <a:latin typeface="Huawei Sans" panose="020C0503030203020204" pitchFamily="34" charset="0"/>
                <a:cs typeface="Huawei Sans" panose="020C0503030203020204" pitchFamily="34" charset="0"/>
              </a:rPr>
              <a:t>Физический диск 5</a:t>
            </a:r>
          </a:p>
        </p:txBody>
      </p:sp>
      <p:sp>
        <p:nvSpPr>
          <p:cNvPr id="67" name="5ab240d9-70cb-41c2-91f7-cb5e14cf87b3"/>
          <p:cNvSpPr txBox="1">
            <a:spLocks noChangeArrowheads="1"/>
          </p:cNvSpPr>
          <p:nvPr/>
        </p:nvSpPr>
        <p:spPr bwMode="gray">
          <a:xfrm>
            <a:off x="8502136" y="4883172"/>
            <a:ext cx="964461" cy="25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000" dirty="0">
                <a:latin typeface="Huawei Sans" panose="020C0503030203020204" pitchFamily="34" charset="0"/>
                <a:cs typeface="Huawei Sans" panose="020C0503030203020204" pitchFamily="34" charset="0"/>
              </a:rPr>
              <a:t>Физический диск 6</a:t>
            </a:r>
          </a:p>
        </p:txBody>
      </p:sp>
      <p:sp>
        <p:nvSpPr>
          <p:cNvPr id="68" name="685792ac-1aad-4a53-9397-3f49d6075695"/>
          <p:cNvSpPr>
            <a:spLocks noChangeArrowheads="1"/>
          </p:cNvSpPr>
          <p:nvPr/>
        </p:nvSpPr>
        <p:spPr bwMode="auto">
          <a:xfrm>
            <a:off x="2593533" y="3591692"/>
            <a:ext cx="3462337" cy="210312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9" name="48ec6c83-949c-470f-a8cf-6ec201bf4290"/>
          <p:cNvSpPr>
            <a:spLocks noChangeArrowheads="1"/>
          </p:cNvSpPr>
          <p:nvPr/>
        </p:nvSpPr>
        <p:spPr bwMode="auto">
          <a:xfrm>
            <a:off x="3898408" y="5383188"/>
            <a:ext cx="760413"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a:latin typeface="Huawei Sans" panose="020C0503030203020204" pitchFamily="34" charset="0"/>
                <a:cs typeface="Huawei Sans" panose="020C0503030203020204" pitchFamily="34" charset="0"/>
              </a:rPr>
              <a:t>RAID 5</a:t>
            </a:r>
          </a:p>
        </p:txBody>
      </p:sp>
      <p:sp>
        <p:nvSpPr>
          <p:cNvPr id="70" name="697270f4-6bbf-4f2f-a4be-cb019cc24a8b"/>
          <p:cNvSpPr>
            <a:spLocks noChangeArrowheads="1"/>
          </p:cNvSpPr>
          <p:nvPr/>
        </p:nvSpPr>
        <p:spPr bwMode="auto">
          <a:xfrm>
            <a:off x="6140008" y="3591692"/>
            <a:ext cx="3379787" cy="210312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1" name="dca003a4-b37a-4cec-a450-8fd1f76ced71"/>
          <p:cNvSpPr>
            <a:spLocks noChangeArrowheads="1"/>
          </p:cNvSpPr>
          <p:nvPr/>
        </p:nvSpPr>
        <p:spPr bwMode="auto">
          <a:xfrm>
            <a:off x="7426800" y="5383188"/>
            <a:ext cx="760413"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a:latin typeface="Huawei Sans" panose="020C0503030203020204" pitchFamily="34" charset="0"/>
                <a:cs typeface="Huawei Sans" panose="020C0503030203020204" pitchFamily="34" charset="0"/>
              </a:rPr>
              <a:t>RAID 5</a:t>
            </a:r>
          </a:p>
        </p:txBody>
      </p:sp>
      <p:sp>
        <p:nvSpPr>
          <p:cNvPr id="72" name="c72f23d3-a9d0-4843-8092-b39a03e1926d"/>
          <p:cNvSpPr txBox="1">
            <a:spLocks noChangeArrowheads="1"/>
          </p:cNvSpPr>
          <p:nvPr/>
        </p:nvSpPr>
        <p:spPr bwMode="auto">
          <a:xfrm>
            <a:off x="5759802" y="5623195"/>
            <a:ext cx="760412"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a:latin typeface="Huawei Sans" panose="020C0503030203020204" pitchFamily="34" charset="0"/>
                <a:cs typeface="Huawei Sans" panose="020C0503030203020204" pitchFamily="34" charset="0"/>
              </a:rPr>
              <a:t>RAID 0</a:t>
            </a:r>
          </a:p>
        </p:txBody>
      </p:sp>
      <p:sp>
        <p:nvSpPr>
          <p:cNvPr id="73" name="71e7e2f3-39b8-40e3-a980-c80d88a3157a"/>
          <p:cNvSpPr>
            <a:spLocks noChangeArrowheads="1"/>
          </p:cNvSpPr>
          <p:nvPr/>
        </p:nvSpPr>
        <p:spPr bwMode="auto">
          <a:xfrm>
            <a:off x="2426845" y="3375794"/>
            <a:ext cx="8064624" cy="252028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3665684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wrap="square">
            <a:noAutofit/>
          </a:bodyPr>
          <a:lstStyle/>
          <a:p>
            <a:r>
              <a:rPr lang="ru-RU">
                <a:latin typeface="Huawei Sans" panose="020C0503030203020204" pitchFamily="34" charset="0"/>
              </a:rPr>
              <a:t>Технологии RAID</a:t>
            </a:r>
          </a:p>
        </p:txBody>
      </p:sp>
      <p:sp>
        <p:nvSpPr>
          <p:cNvPr id="3" name="文本占位符 2"/>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934381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a:solidFill>
                  <a:schemeClr val="bg1">
                    <a:lumMod val="50000"/>
                  </a:schemeClr>
                </a:solidFill>
                <a:latin typeface="Huawei Sans" panose="020C0503030203020204" pitchFamily="34" charset="0"/>
                <a:cs typeface="Huawei Sans" panose="020C0503030203020204" pitchFamily="34" charset="0"/>
              </a:rPr>
              <a:t>Традиционный RAID</a:t>
            </a:r>
          </a:p>
          <a:p>
            <a:r>
              <a:rPr lang="ru-RU" b="1">
                <a:latin typeface="Huawei Sans" panose="020C0503030203020204" pitchFamily="34" charset="0"/>
                <a:cs typeface="Huawei Sans" panose="020C0503030203020204" pitchFamily="34" charset="0"/>
              </a:rPr>
              <a:t>RAID 2.0+</a:t>
            </a:r>
          </a:p>
          <a:p>
            <a:r>
              <a:rPr lang="ru-RU">
                <a:solidFill>
                  <a:schemeClr val="bg1">
                    <a:lumMod val="50000"/>
                  </a:schemeClr>
                </a:solidFill>
                <a:latin typeface="Huawei Sans" panose="020C0503030203020204" pitchFamily="34" charset="0"/>
                <a:cs typeface="Huawei Sans" panose="020C0503030203020204" pitchFamily="34" charset="0"/>
              </a:rPr>
              <a:t>Другие технологии RAID</a:t>
            </a:r>
          </a:p>
        </p:txBody>
      </p:sp>
    </p:spTree>
    <p:extLst>
      <p:ext uri="{BB962C8B-B14F-4D97-AF65-F5344CB8AC3E}">
        <p14:creationId xmlns:p14="http://schemas.microsoft.com/office/powerpoint/2010/main" val="1120789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cs typeface="Huawei Sans" panose="020C0503030203020204" pitchFamily="34" charset="0"/>
              </a:rPr>
              <a:t>Эволюция RAID</a:t>
            </a:r>
          </a:p>
        </p:txBody>
      </p:sp>
      <p:grpSp>
        <p:nvGrpSpPr>
          <p:cNvPr id="339" name="组合 338"/>
          <p:cNvGrpSpPr/>
          <p:nvPr/>
        </p:nvGrpSpPr>
        <p:grpSpPr>
          <a:xfrm>
            <a:off x="8303686" y="1896494"/>
            <a:ext cx="2423133" cy="3604488"/>
            <a:chOff x="7581802" y="1879973"/>
            <a:chExt cx="2423133" cy="3604488"/>
          </a:xfrm>
        </p:grpSpPr>
        <p:sp>
          <p:nvSpPr>
            <p:cNvPr id="60" name="流程图: 磁盘 139"/>
            <p:cNvSpPr>
              <a:spLocks noChangeArrowheads="1"/>
            </p:cNvSpPr>
            <p:nvPr/>
          </p:nvSpPr>
          <p:spPr bwMode="auto">
            <a:xfrm>
              <a:off x="7581802" y="4227845"/>
              <a:ext cx="257946"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5" name="流程图: 磁盘 139"/>
            <p:cNvSpPr>
              <a:spLocks noChangeArrowheads="1"/>
            </p:cNvSpPr>
            <p:nvPr/>
          </p:nvSpPr>
          <p:spPr bwMode="auto">
            <a:xfrm>
              <a:off x="7838992" y="4225605"/>
              <a:ext cx="257946"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6" name="流程图: 磁盘 139"/>
            <p:cNvSpPr>
              <a:spLocks noChangeArrowheads="1"/>
            </p:cNvSpPr>
            <p:nvPr/>
          </p:nvSpPr>
          <p:spPr bwMode="auto">
            <a:xfrm>
              <a:off x="8096938" y="4227845"/>
              <a:ext cx="257190"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7" name="流程图: 磁盘 139"/>
            <p:cNvSpPr>
              <a:spLocks noChangeArrowheads="1"/>
            </p:cNvSpPr>
            <p:nvPr/>
          </p:nvSpPr>
          <p:spPr bwMode="auto">
            <a:xfrm>
              <a:off x="8353372" y="4225605"/>
              <a:ext cx="257946"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8" name="流程图: 磁盘 139"/>
            <p:cNvSpPr>
              <a:spLocks noChangeArrowheads="1"/>
            </p:cNvSpPr>
            <p:nvPr/>
          </p:nvSpPr>
          <p:spPr bwMode="auto">
            <a:xfrm>
              <a:off x="8611318" y="4227845"/>
              <a:ext cx="257947"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9" name="流程图: 磁盘 139"/>
            <p:cNvSpPr>
              <a:spLocks noChangeArrowheads="1"/>
            </p:cNvSpPr>
            <p:nvPr/>
          </p:nvSpPr>
          <p:spPr bwMode="auto">
            <a:xfrm>
              <a:off x="8868507" y="4225605"/>
              <a:ext cx="257190"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0" name="流程图: 磁盘 139"/>
            <p:cNvSpPr>
              <a:spLocks noChangeArrowheads="1"/>
            </p:cNvSpPr>
            <p:nvPr/>
          </p:nvSpPr>
          <p:spPr bwMode="auto">
            <a:xfrm>
              <a:off x="9125697" y="4227845"/>
              <a:ext cx="257947"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1" name="流程图: 磁盘 139"/>
            <p:cNvSpPr>
              <a:spLocks noChangeArrowheads="1"/>
            </p:cNvSpPr>
            <p:nvPr/>
          </p:nvSpPr>
          <p:spPr bwMode="auto">
            <a:xfrm>
              <a:off x="9382887" y="4225605"/>
              <a:ext cx="257947"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2" name="流程图: 磁盘 139"/>
            <p:cNvSpPr>
              <a:spLocks noChangeArrowheads="1"/>
            </p:cNvSpPr>
            <p:nvPr/>
          </p:nvSpPr>
          <p:spPr bwMode="auto">
            <a:xfrm>
              <a:off x="9637808" y="4225605"/>
              <a:ext cx="257946"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3" name="圆柱形 114"/>
            <p:cNvSpPr>
              <a:spLocks noChangeArrowheads="1"/>
            </p:cNvSpPr>
            <p:nvPr/>
          </p:nvSpPr>
          <p:spPr bwMode="auto">
            <a:xfrm>
              <a:off x="8045500" y="2973115"/>
              <a:ext cx="247356" cy="343930"/>
            </a:xfrm>
            <a:prstGeom prst="can">
              <a:avLst>
                <a:gd name="adj" fmla="val 25042"/>
              </a:avLst>
            </a:prstGeom>
            <a:solidFill>
              <a:srgbClr val="0070C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4" name="圆柱形 115"/>
            <p:cNvSpPr>
              <a:spLocks noChangeArrowheads="1"/>
            </p:cNvSpPr>
            <p:nvPr/>
          </p:nvSpPr>
          <p:spPr bwMode="auto">
            <a:xfrm>
              <a:off x="8935074" y="2973115"/>
              <a:ext cx="247356" cy="343930"/>
            </a:xfrm>
            <a:prstGeom prst="can">
              <a:avLst>
                <a:gd name="adj" fmla="val 25042"/>
              </a:avLst>
            </a:prstGeom>
            <a:solidFill>
              <a:srgbClr val="FFC00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5" name="上箭头 118"/>
            <p:cNvSpPr>
              <a:spLocks noChangeArrowheads="1"/>
            </p:cNvSpPr>
            <p:nvPr/>
          </p:nvSpPr>
          <p:spPr bwMode="auto">
            <a:xfrm>
              <a:off x="8087861" y="2362554"/>
              <a:ext cx="161122" cy="551185"/>
            </a:xfrm>
            <a:prstGeom prst="upArrow">
              <a:avLst>
                <a:gd name="adj1" fmla="val 34574"/>
                <a:gd name="adj2" fmla="val 50175"/>
              </a:avLst>
            </a:prstGeom>
            <a:solidFill>
              <a:srgbClr val="92D05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6" name="上箭头 119"/>
            <p:cNvSpPr>
              <a:spLocks noChangeArrowheads="1"/>
            </p:cNvSpPr>
            <p:nvPr/>
          </p:nvSpPr>
          <p:spPr bwMode="auto">
            <a:xfrm>
              <a:off x="8969871" y="2344629"/>
              <a:ext cx="161878" cy="551185"/>
            </a:xfrm>
            <a:prstGeom prst="upArrow">
              <a:avLst>
                <a:gd name="adj1" fmla="val 34574"/>
                <a:gd name="adj2" fmla="val 49941"/>
              </a:avLst>
            </a:prstGeom>
            <a:solidFill>
              <a:srgbClr val="92D05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7" name="矩形 127"/>
            <p:cNvSpPr>
              <a:spLocks noChangeArrowheads="1"/>
            </p:cNvSpPr>
            <p:nvPr/>
          </p:nvSpPr>
          <p:spPr bwMode="auto">
            <a:xfrm>
              <a:off x="7621137" y="4422777"/>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8" name="矩形 128"/>
            <p:cNvSpPr>
              <a:spLocks noChangeArrowheads="1"/>
            </p:cNvSpPr>
            <p:nvPr/>
          </p:nvSpPr>
          <p:spPr bwMode="auto">
            <a:xfrm>
              <a:off x="7621137" y="4530325"/>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9" name="矩形 129"/>
            <p:cNvSpPr>
              <a:spLocks noChangeArrowheads="1"/>
            </p:cNvSpPr>
            <p:nvPr/>
          </p:nvSpPr>
          <p:spPr bwMode="auto">
            <a:xfrm>
              <a:off x="7693755" y="442949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0" name="矩形 130"/>
            <p:cNvSpPr>
              <a:spLocks noChangeArrowheads="1"/>
            </p:cNvSpPr>
            <p:nvPr/>
          </p:nvSpPr>
          <p:spPr bwMode="auto">
            <a:xfrm>
              <a:off x="7693755" y="4537047"/>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1" name="矩形 131"/>
            <p:cNvSpPr>
              <a:spLocks noChangeArrowheads="1"/>
            </p:cNvSpPr>
            <p:nvPr/>
          </p:nvSpPr>
          <p:spPr bwMode="auto">
            <a:xfrm>
              <a:off x="7766374" y="442837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2" name="矩形 132"/>
            <p:cNvSpPr>
              <a:spLocks noChangeArrowheads="1"/>
            </p:cNvSpPr>
            <p:nvPr/>
          </p:nvSpPr>
          <p:spPr bwMode="auto">
            <a:xfrm>
              <a:off x="7766374" y="4535926"/>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3" name="矩形 133"/>
            <p:cNvSpPr>
              <a:spLocks noChangeArrowheads="1"/>
            </p:cNvSpPr>
            <p:nvPr/>
          </p:nvSpPr>
          <p:spPr bwMode="auto">
            <a:xfrm>
              <a:off x="7871519" y="442837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4" name="矩形 134"/>
            <p:cNvSpPr>
              <a:spLocks noChangeArrowheads="1"/>
            </p:cNvSpPr>
            <p:nvPr/>
          </p:nvSpPr>
          <p:spPr bwMode="auto">
            <a:xfrm>
              <a:off x="7871519" y="4535926"/>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5" name="矩形 135"/>
            <p:cNvSpPr>
              <a:spLocks noChangeArrowheads="1"/>
            </p:cNvSpPr>
            <p:nvPr/>
          </p:nvSpPr>
          <p:spPr bwMode="auto">
            <a:xfrm>
              <a:off x="7944137" y="4435099"/>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6" name="矩形 136"/>
            <p:cNvSpPr>
              <a:spLocks noChangeArrowheads="1"/>
            </p:cNvSpPr>
            <p:nvPr/>
          </p:nvSpPr>
          <p:spPr bwMode="auto">
            <a:xfrm>
              <a:off x="7944137" y="4542648"/>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7" name="矩形 137"/>
            <p:cNvSpPr>
              <a:spLocks noChangeArrowheads="1"/>
            </p:cNvSpPr>
            <p:nvPr/>
          </p:nvSpPr>
          <p:spPr bwMode="auto">
            <a:xfrm>
              <a:off x="8016755" y="4433980"/>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8" name="矩形 138"/>
            <p:cNvSpPr>
              <a:spLocks noChangeArrowheads="1"/>
            </p:cNvSpPr>
            <p:nvPr/>
          </p:nvSpPr>
          <p:spPr bwMode="auto">
            <a:xfrm>
              <a:off x="8016755" y="454152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9" name="矩形 139"/>
            <p:cNvSpPr>
              <a:spLocks noChangeArrowheads="1"/>
            </p:cNvSpPr>
            <p:nvPr/>
          </p:nvSpPr>
          <p:spPr bwMode="auto">
            <a:xfrm>
              <a:off x="8137786" y="442837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0" name="矩形 140"/>
            <p:cNvSpPr>
              <a:spLocks noChangeArrowheads="1"/>
            </p:cNvSpPr>
            <p:nvPr/>
          </p:nvSpPr>
          <p:spPr bwMode="auto">
            <a:xfrm>
              <a:off x="8137786" y="4535926"/>
              <a:ext cx="34796"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1" name="矩形 141"/>
            <p:cNvSpPr>
              <a:spLocks noChangeArrowheads="1"/>
            </p:cNvSpPr>
            <p:nvPr/>
          </p:nvSpPr>
          <p:spPr bwMode="auto">
            <a:xfrm>
              <a:off x="8210404" y="4435099"/>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2" name="矩形 142"/>
            <p:cNvSpPr>
              <a:spLocks noChangeArrowheads="1"/>
            </p:cNvSpPr>
            <p:nvPr/>
          </p:nvSpPr>
          <p:spPr bwMode="auto">
            <a:xfrm>
              <a:off x="8210404" y="454264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3" name="矩形 143"/>
            <p:cNvSpPr>
              <a:spLocks noChangeArrowheads="1"/>
            </p:cNvSpPr>
            <p:nvPr/>
          </p:nvSpPr>
          <p:spPr bwMode="auto">
            <a:xfrm>
              <a:off x="8283022" y="4433980"/>
              <a:ext cx="34796"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4" name="矩形 144"/>
            <p:cNvSpPr>
              <a:spLocks noChangeArrowheads="1"/>
            </p:cNvSpPr>
            <p:nvPr/>
          </p:nvSpPr>
          <p:spPr bwMode="auto">
            <a:xfrm>
              <a:off x="8283022" y="454152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5" name="矩形 145"/>
            <p:cNvSpPr>
              <a:spLocks noChangeArrowheads="1"/>
            </p:cNvSpPr>
            <p:nvPr/>
          </p:nvSpPr>
          <p:spPr bwMode="auto">
            <a:xfrm>
              <a:off x="8402540" y="442837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6" name="矩形 146"/>
            <p:cNvSpPr>
              <a:spLocks noChangeArrowheads="1"/>
            </p:cNvSpPr>
            <p:nvPr/>
          </p:nvSpPr>
          <p:spPr bwMode="auto">
            <a:xfrm>
              <a:off x="8402540" y="4535926"/>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7" name="矩形 147"/>
            <p:cNvSpPr>
              <a:spLocks noChangeArrowheads="1"/>
            </p:cNvSpPr>
            <p:nvPr/>
          </p:nvSpPr>
          <p:spPr bwMode="auto">
            <a:xfrm>
              <a:off x="8475158" y="4435099"/>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8" name="矩形 148"/>
            <p:cNvSpPr>
              <a:spLocks noChangeArrowheads="1"/>
            </p:cNvSpPr>
            <p:nvPr/>
          </p:nvSpPr>
          <p:spPr bwMode="auto">
            <a:xfrm>
              <a:off x="8475158" y="4542648"/>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9" name="矩形 149"/>
            <p:cNvSpPr>
              <a:spLocks noChangeArrowheads="1"/>
            </p:cNvSpPr>
            <p:nvPr/>
          </p:nvSpPr>
          <p:spPr bwMode="auto">
            <a:xfrm>
              <a:off x="8547777" y="4433980"/>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0" name="矩形 150"/>
            <p:cNvSpPr>
              <a:spLocks noChangeArrowheads="1"/>
            </p:cNvSpPr>
            <p:nvPr/>
          </p:nvSpPr>
          <p:spPr bwMode="auto">
            <a:xfrm>
              <a:off x="8547777" y="454152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1" name="矩形 151"/>
            <p:cNvSpPr>
              <a:spLocks noChangeArrowheads="1"/>
            </p:cNvSpPr>
            <p:nvPr/>
          </p:nvSpPr>
          <p:spPr bwMode="auto">
            <a:xfrm>
              <a:off x="8655948" y="4428378"/>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2" name="矩形 152"/>
            <p:cNvSpPr>
              <a:spLocks noChangeArrowheads="1"/>
            </p:cNvSpPr>
            <p:nvPr/>
          </p:nvSpPr>
          <p:spPr bwMode="auto">
            <a:xfrm>
              <a:off x="8655948" y="4535926"/>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3" name="矩形 153"/>
            <p:cNvSpPr>
              <a:spLocks noChangeArrowheads="1"/>
            </p:cNvSpPr>
            <p:nvPr/>
          </p:nvSpPr>
          <p:spPr bwMode="auto">
            <a:xfrm>
              <a:off x="8728566" y="4435099"/>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4" name="矩形 154"/>
            <p:cNvSpPr>
              <a:spLocks noChangeArrowheads="1"/>
            </p:cNvSpPr>
            <p:nvPr/>
          </p:nvSpPr>
          <p:spPr bwMode="auto">
            <a:xfrm>
              <a:off x="8728566" y="454264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5" name="矩形 155"/>
            <p:cNvSpPr>
              <a:spLocks noChangeArrowheads="1"/>
            </p:cNvSpPr>
            <p:nvPr/>
          </p:nvSpPr>
          <p:spPr bwMode="auto">
            <a:xfrm>
              <a:off x="8801184" y="4433980"/>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6" name="矩形 156"/>
            <p:cNvSpPr>
              <a:spLocks noChangeArrowheads="1"/>
            </p:cNvSpPr>
            <p:nvPr/>
          </p:nvSpPr>
          <p:spPr bwMode="auto">
            <a:xfrm>
              <a:off x="8801184" y="4541528"/>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7" name="矩形 157"/>
            <p:cNvSpPr>
              <a:spLocks noChangeArrowheads="1"/>
            </p:cNvSpPr>
            <p:nvPr/>
          </p:nvSpPr>
          <p:spPr bwMode="auto">
            <a:xfrm>
              <a:off x="8911625" y="442837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8" name="矩形 158"/>
            <p:cNvSpPr>
              <a:spLocks noChangeArrowheads="1"/>
            </p:cNvSpPr>
            <p:nvPr/>
          </p:nvSpPr>
          <p:spPr bwMode="auto">
            <a:xfrm>
              <a:off x="8911625" y="4535926"/>
              <a:ext cx="34796"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9" name="矩形 159"/>
            <p:cNvSpPr>
              <a:spLocks noChangeArrowheads="1"/>
            </p:cNvSpPr>
            <p:nvPr/>
          </p:nvSpPr>
          <p:spPr bwMode="auto">
            <a:xfrm>
              <a:off x="8984243" y="4435099"/>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0" name="矩形 160"/>
            <p:cNvSpPr>
              <a:spLocks noChangeArrowheads="1"/>
            </p:cNvSpPr>
            <p:nvPr/>
          </p:nvSpPr>
          <p:spPr bwMode="auto">
            <a:xfrm>
              <a:off x="8984243" y="454264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1" name="矩形 161"/>
            <p:cNvSpPr>
              <a:spLocks noChangeArrowheads="1"/>
            </p:cNvSpPr>
            <p:nvPr/>
          </p:nvSpPr>
          <p:spPr bwMode="auto">
            <a:xfrm>
              <a:off x="9056861" y="4433980"/>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2" name="矩形 162"/>
            <p:cNvSpPr>
              <a:spLocks noChangeArrowheads="1"/>
            </p:cNvSpPr>
            <p:nvPr/>
          </p:nvSpPr>
          <p:spPr bwMode="auto">
            <a:xfrm>
              <a:off x="9056861" y="4541528"/>
              <a:ext cx="34796"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3" name="矩形 163"/>
            <p:cNvSpPr>
              <a:spLocks noChangeArrowheads="1"/>
            </p:cNvSpPr>
            <p:nvPr/>
          </p:nvSpPr>
          <p:spPr bwMode="auto">
            <a:xfrm>
              <a:off x="9167302" y="442837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4" name="矩形 164"/>
            <p:cNvSpPr>
              <a:spLocks noChangeArrowheads="1"/>
            </p:cNvSpPr>
            <p:nvPr/>
          </p:nvSpPr>
          <p:spPr bwMode="auto">
            <a:xfrm>
              <a:off x="9167302" y="4535926"/>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5" name="矩形 165"/>
            <p:cNvSpPr>
              <a:spLocks noChangeArrowheads="1"/>
            </p:cNvSpPr>
            <p:nvPr/>
          </p:nvSpPr>
          <p:spPr bwMode="auto">
            <a:xfrm>
              <a:off x="9239920" y="4435099"/>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6" name="矩形 166"/>
            <p:cNvSpPr>
              <a:spLocks noChangeArrowheads="1"/>
            </p:cNvSpPr>
            <p:nvPr/>
          </p:nvSpPr>
          <p:spPr bwMode="auto">
            <a:xfrm>
              <a:off x="9239920" y="454264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7" name="矩形 167"/>
            <p:cNvSpPr>
              <a:spLocks noChangeArrowheads="1"/>
            </p:cNvSpPr>
            <p:nvPr/>
          </p:nvSpPr>
          <p:spPr bwMode="auto">
            <a:xfrm>
              <a:off x="9312538" y="4433980"/>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8" name="矩形 168"/>
            <p:cNvSpPr>
              <a:spLocks noChangeArrowheads="1"/>
            </p:cNvSpPr>
            <p:nvPr/>
          </p:nvSpPr>
          <p:spPr bwMode="auto">
            <a:xfrm>
              <a:off x="9312538" y="454152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9" name="矩形 169"/>
            <p:cNvSpPr>
              <a:spLocks noChangeArrowheads="1"/>
            </p:cNvSpPr>
            <p:nvPr/>
          </p:nvSpPr>
          <p:spPr bwMode="auto">
            <a:xfrm>
              <a:off x="9426761" y="442837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0" name="矩形 170"/>
            <p:cNvSpPr>
              <a:spLocks noChangeArrowheads="1"/>
            </p:cNvSpPr>
            <p:nvPr/>
          </p:nvSpPr>
          <p:spPr bwMode="auto">
            <a:xfrm>
              <a:off x="9426761" y="4535926"/>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1" name="矩形 171"/>
            <p:cNvSpPr>
              <a:spLocks noChangeArrowheads="1"/>
            </p:cNvSpPr>
            <p:nvPr/>
          </p:nvSpPr>
          <p:spPr bwMode="auto">
            <a:xfrm>
              <a:off x="9499379" y="4435099"/>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2" name="矩形 172"/>
            <p:cNvSpPr>
              <a:spLocks noChangeArrowheads="1"/>
            </p:cNvSpPr>
            <p:nvPr/>
          </p:nvSpPr>
          <p:spPr bwMode="auto">
            <a:xfrm>
              <a:off x="9499379" y="454264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3" name="矩形 173"/>
            <p:cNvSpPr>
              <a:spLocks noChangeArrowheads="1"/>
            </p:cNvSpPr>
            <p:nvPr/>
          </p:nvSpPr>
          <p:spPr bwMode="auto">
            <a:xfrm>
              <a:off x="9571997" y="4433980"/>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4" name="矩形 174"/>
            <p:cNvSpPr>
              <a:spLocks noChangeArrowheads="1"/>
            </p:cNvSpPr>
            <p:nvPr/>
          </p:nvSpPr>
          <p:spPr bwMode="auto">
            <a:xfrm>
              <a:off x="9571997" y="454152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5" name="矩形 175"/>
            <p:cNvSpPr>
              <a:spLocks noChangeArrowheads="1"/>
            </p:cNvSpPr>
            <p:nvPr/>
          </p:nvSpPr>
          <p:spPr bwMode="auto">
            <a:xfrm>
              <a:off x="9681682" y="442837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6" name="矩形 176"/>
            <p:cNvSpPr>
              <a:spLocks noChangeArrowheads="1"/>
            </p:cNvSpPr>
            <p:nvPr/>
          </p:nvSpPr>
          <p:spPr bwMode="auto">
            <a:xfrm>
              <a:off x="9681682" y="4535926"/>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7" name="矩形 177"/>
            <p:cNvSpPr>
              <a:spLocks noChangeArrowheads="1"/>
            </p:cNvSpPr>
            <p:nvPr/>
          </p:nvSpPr>
          <p:spPr bwMode="auto">
            <a:xfrm>
              <a:off x="9754300" y="4435099"/>
              <a:ext cx="34796"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8" name="矩形 178"/>
            <p:cNvSpPr>
              <a:spLocks noChangeArrowheads="1"/>
            </p:cNvSpPr>
            <p:nvPr/>
          </p:nvSpPr>
          <p:spPr bwMode="auto">
            <a:xfrm>
              <a:off x="9754300" y="454264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9" name="矩形 179"/>
            <p:cNvSpPr>
              <a:spLocks noChangeArrowheads="1"/>
            </p:cNvSpPr>
            <p:nvPr/>
          </p:nvSpPr>
          <p:spPr bwMode="auto">
            <a:xfrm>
              <a:off x="9826918" y="4433980"/>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0" name="矩形 180"/>
            <p:cNvSpPr>
              <a:spLocks noChangeArrowheads="1"/>
            </p:cNvSpPr>
            <p:nvPr/>
          </p:nvSpPr>
          <p:spPr bwMode="auto">
            <a:xfrm>
              <a:off x="9826918" y="454152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1" name="矩形 181"/>
            <p:cNvSpPr>
              <a:spLocks noChangeArrowheads="1"/>
            </p:cNvSpPr>
            <p:nvPr/>
          </p:nvSpPr>
          <p:spPr bwMode="auto">
            <a:xfrm>
              <a:off x="7966830" y="3621765"/>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2" name="矩形 185"/>
            <p:cNvSpPr>
              <a:spLocks noChangeArrowheads="1"/>
            </p:cNvSpPr>
            <p:nvPr/>
          </p:nvSpPr>
          <p:spPr bwMode="auto">
            <a:xfrm>
              <a:off x="8137786" y="3621765"/>
              <a:ext cx="34796"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3" name="矩形 186"/>
            <p:cNvSpPr>
              <a:spLocks noChangeArrowheads="1"/>
            </p:cNvSpPr>
            <p:nvPr/>
          </p:nvSpPr>
          <p:spPr bwMode="auto">
            <a:xfrm>
              <a:off x="8309498" y="3615044"/>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4" name="矩形 187"/>
            <p:cNvSpPr>
              <a:spLocks noChangeArrowheads="1"/>
            </p:cNvSpPr>
            <p:nvPr/>
          </p:nvSpPr>
          <p:spPr bwMode="auto">
            <a:xfrm>
              <a:off x="8481210" y="3616164"/>
              <a:ext cx="34040" cy="9410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5" name="矩形 188"/>
            <p:cNvSpPr>
              <a:spLocks noChangeArrowheads="1"/>
            </p:cNvSpPr>
            <p:nvPr/>
          </p:nvSpPr>
          <p:spPr bwMode="auto">
            <a:xfrm>
              <a:off x="8686962" y="3621765"/>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6" name="矩形 189"/>
            <p:cNvSpPr>
              <a:spLocks noChangeArrowheads="1"/>
            </p:cNvSpPr>
            <p:nvPr/>
          </p:nvSpPr>
          <p:spPr bwMode="auto">
            <a:xfrm>
              <a:off x="8858674" y="3621765"/>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7" name="矩形 190"/>
            <p:cNvSpPr>
              <a:spLocks noChangeArrowheads="1"/>
            </p:cNvSpPr>
            <p:nvPr/>
          </p:nvSpPr>
          <p:spPr bwMode="auto">
            <a:xfrm>
              <a:off x="9030386" y="3615044"/>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8" name="矩形 191"/>
            <p:cNvSpPr>
              <a:spLocks noChangeArrowheads="1"/>
            </p:cNvSpPr>
            <p:nvPr/>
          </p:nvSpPr>
          <p:spPr bwMode="auto">
            <a:xfrm>
              <a:off x="9201341" y="3616164"/>
              <a:ext cx="34796" cy="9410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9" name="矩形 192"/>
            <p:cNvSpPr>
              <a:spLocks noChangeArrowheads="1"/>
            </p:cNvSpPr>
            <p:nvPr/>
          </p:nvSpPr>
          <p:spPr bwMode="auto">
            <a:xfrm>
              <a:off x="7897994" y="3729314"/>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0" name="矩形 193"/>
            <p:cNvSpPr>
              <a:spLocks noChangeArrowheads="1"/>
            </p:cNvSpPr>
            <p:nvPr/>
          </p:nvSpPr>
          <p:spPr bwMode="auto">
            <a:xfrm>
              <a:off x="8069706" y="3729314"/>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1" name="矩形 140"/>
            <p:cNvSpPr/>
            <p:nvPr/>
          </p:nvSpPr>
          <p:spPr bwMode="auto">
            <a:xfrm>
              <a:off x="8240662" y="3722592"/>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2" name="矩形 195"/>
            <p:cNvSpPr>
              <a:spLocks noChangeArrowheads="1"/>
            </p:cNvSpPr>
            <p:nvPr/>
          </p:nvSpPr>
          <p:spPr bwMode="auto">
            <a:xfrm>
              <a:off x="8412374" y="3723713"/>
              <a:ext cx="34796" cy="9410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3" name="矩形 142"/>
            <p:cNvSpPr/>
            <p:nvPr/>
          </p:nvSpPr>
          <p:spPr bwMode="auto">
            <a:xfrm>
              <a:off x="8618126" y="3729314"/>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4" name="矩形 197"/>
            <p:cNvSpPr>
              <a:spLocks noChangeArrowheads="1"/>
            </p:cNvSpPr>
            <p:nvPr/>
          </p:nvSpPr>
          <p:spPr bwMode="auto">
            <a:xfrm>
              <a:off x="8789838" y="3729314"/>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5" name="矩形 198"/>
            <p:cNvSpPr>
              <a:spLocks noChangeArrowheads="1"/>
            </p:cNvSpPr>
            <p:nvPr/>
          </p:nvSpPr>
          <p:spPr bwMode="auto">
            <a:xfrm>
              <a:off x="8961550" y="3722592"/>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6" name="矩形 145"/>
            <p:cNvSpPr/>
            <p:nvPr/>
          </p:nvSpPr>
          <p:spPr bwMode="auto">
            <a:xfrm>
              <a:off x="9133262" y="3723713"/>
              <a:ext cx="34040" cy="9410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7" name="矩形 200"/>
            <p:cNvSpPr>
              <a:spLocks noChangeArrowheads="1"/>
            </p:cNvSpPr>
            <p:nvPr/>
          </p:nvSpPr>
          <p:spPr bwMode="auto">
            <a:xfrm>
              <a:off x="9304974" y="3716991"/>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8" name="矩形 201"/>
            <p:cNvSpPr>
              <a:spLocks noChangeArrowheads="1"/>
            </p:cNvSpPr>
            <p:nvPr/>
          </p:nvSpPr>
          <p:spPr bwMode="auto">
            <a:xfrm>
              <a:off x="8000870" y="3825659"/>
              <a:ext cx="34040" cy="9410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9" name="矩形 202"/>
            <p:cNvSpPr>
              <a:spLocks noChangeArrowheads="1"/>
            </p:cNvSpPr>
            <p:nvPr/>
          </p:nvSpPr>
          <p:spPr bwMode="auto">
            <a:xfrm>
              <a:off x="8172582" y="3825659"/>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0" name="矩形 149"/>
            <p:cNvSpPr/>
            <p:nvPr/>
          </p:nvSpPr>
          <p:spPr bwMode="auto">
            <a:xfrm>
              <a:off x="8343538" y="3818937"/>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1" name="矩形 204"/>
            <p:cNvSpPr>
              <a:spLocks noChangeArrowheads="1"/>
            </p:cNvSpPr>
            <p:nvPr/>
          </p:nvSpPr>
          <p:spPr bwMode="auto">
            <a:xfrm>
              <a:off x="8515250" y="3818937"/>
              <a:ext cx="34796"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2" name="矩形 205"/>
            <p:cNvSpPr>
              <a:spLocks noChangeArrowheads="1"/>
            </p:cNvSpPr>
            <p:nvPr/>
          </p:nvSpPr>
          <p:spPr bwMode="auto">
            <a:xfrm>
              <a:off x="8721002" y="3825659"/>
              <a:ext cx="34796" cy="9410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3" name="矩形 152"/>
            <p:cNvSpPr/>
            <p:nvPr/>
          </p:nvSpPr>
          <p:spPr bwMode="auto">
            <a:xfrm>
              <a:off x="8892714" y="3825659"/>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4" name="矩形 207"/>
            <p:cNvSpPr>
              <a:spLocks noChangeArrowheads="1"/>
            </p:cNvSpPr>
            <p:nvPr/>
          </p:nvSpPr>
          <p:spPr bwMode="auto">
            <a:xfrm>
              <a:off x="9064426" y="3818937"/>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5" name="矩形 154"/>
            <p:cNvSpPr/>
            <p:nvPr/>
          </p:nvSpPr>
          <p:spPr bwMode="auto">
            <a:xfrm>
              <a:off x="9236138" y="3818937"/>
              <a:ext cx="34040"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cxnSp>
          <p:nvCxnSpPr>
            <p:cNvPr id="156" name="直接箭头连接符 210"/>
            <p:cNvCxnSpPr>
              <a:cxnSpLocks noChangeShapeType="1"/>
              <a:stCxn id="148" idx="0"/>
            </p:cNvCxnSpPr>
            <p:nvPr/>
          </p:nvCxnSpPr>
          <p:spPr bwMode="auto">
            <a:xfrm flipV="1">
              <a:off x="8018268" y="3317045"/>
              <a:ext cx="85478" cy="508614"/>
            </a:xfrm>
            <a:prstGeom prst="straightConnector1">
              <a:avLst/>
            </a:prstGeom>
            <a:noFill/>
            <a:ln w="19050" algn="ctr">
              <a:solidFill>
                <a:srgbClr val="00B0F0"/>
              </a:solidFill>
              <a:prstDash val="sysDash"/>
              <a:round/>
              <a:headEnd/>
              <a:tailEnd type="triangle" w="med" len="med"/>
            </a:ln>
          </p:spPr>
        </p:cxnSp>
        <p:cxnSp>
          <p:nvCxnSpPr>
            <p:cNvPr id="157" name="直接箭头连接符 214"/>
            <p:cNvCxnSpPr>
              <a:cxnSpLocks noChangeShapeType="1"/>
              <a:stCxn id="132" idx="0"/>
            </p:cNvCxnSpPr>
            <p:nvPr/>
          </p:nvCxnSpPr>
          <p:spPr bwMode="auto">
            <a:xfrm flipH="1" flipV="1">
              <a:off x="8137786" y="3367459"/>
              <a:ext cx="17398" cy="254307"/>
            </a:xfrm>
            <a:prstGeom prst="straightConnector1">
              <a:avLst/>
            </a:prstGeom>
            <a:noFill/>
            <a:ln w="19050" algn="ctr">
              <a:solidFill>
                <a:srgbClr val="00B0F0"/>
              </a:solidFill>
              <a:prstDash val="sysDash"/>
              <a:round/>
              <a:headEnd/>
              <a:tailEnd type="triangle" w="med" len="med"/>
            </a:ln>
          </p:spPr>
        </p:cxnSp>
        <p:cxnSp>
          <p:nvCxnSpPr>
            <p:cNvPr id="158" name="直接箭头连接符 216"/>
            <p:cNvCxnSpPr>
              <a:cxnSpLocks noChangeShapeType="1"/>
              <a:stCxn id="133" idx="0"/>
            </p:cNvCxnSpPr>
            <p:nvPr/>
          </p:nvCxnSpPr>
          <p:spPr bwMode="auto">
            <a:xfrm flipH="1" flipV="1">
              <a:off x="8172582" y="3367459"/>
              <a:ext cx="154314" cy="247585"/>
            </a:xfrm>
            <a:prstGeom prst="straightConnector1">
              <a:avLst/>
            </a:prstGeom>
            <a:noFill/>
            <a:ln w="19050" algn="ctr">
              <a:solidFill>
                <a:srgbClr val="00B0F0"/>
              </a:solidFill>
              <a:prstDash val="sysDash"/>
              <a:round/>
              <a:headEnd/>
              <a:tailEnd type="triangle" w="med" len="med"/>
            </a:ln>
          </p:spPr>
        </p:cxnSp>
        <p:cxnSp>
          <p:nvCxnSpPr>
            <p:cNvPr id="159" name="直接箭头连接符 220"/>
            <p:cNvCxnSpPr>
              <a:cxnSpLocks noChangeShapeType="1"/>
              <a:stCxn id="151" idx="0"/>
            </p:cNvCxnSpPr>
            <p:nvPr/>
          </p:nvCxnSpPr>
          <p:spPr bwMode="auto">
            <a:xfrm flipH="1" flipV="1">
              <a:off x="8240662" y="3367459"/>
              <a:ext cx="291986" cy="451479"/>
            </a:xfrm>
            <a:prstGeom prst="straightConnector1">
              <a:avLst/>
            </a:prstGeom>
            <a:noFill/>
            <a:ln w="19050" algn="ctr">
              <a:solidFill>
                <a:srgbClr val="00B0F0"/>
              </a:solidFill>
              <a:prstDash val="sysDash"/>
              <a:round/>
              <a:headEnd/>
              <a:tailEnd type="triangle" w="med" len="med"/>
            </a:ln>
          </p:spPr>
        </p:cxnSp>
        <p:cxnSp>
          <p:nvCxnSpPr>
            <p:cNvPr id="160" name="直接箭头连接符 224"/>
            <p:cNvCxnSpPr>
              <a:cxnSpLocks noChangeShapeType="1"/>
              <a:stCxn id="154" idx="0"/>
            </p:cNvCxnSpPr>
            <p:nvPr/>
          </p:nvCxnSpPr>
          <p:spPr bwMode="auto">
            <a:xfrm flipH="1" flipV="1">
              <a:off x="8292856" y="3367459"/>
              <a:ext cx="788967" cy="451479"/>
            </a:xfrm>
            <a:prstGeom prst="straightConnector1">
              <a:avLst/>
            </a:prstGeom>
            <a:noFill/>
            <a:ln w="19050" algn="ctr">
              <a:solidFill>
                <a:srgbClr val="00B0F0"/>
              </a:solidFill>
              <a:prstDash val="sysDash"/>
              <a:round/>
              <a:headEnd/>
              <a:tailEnd type="triangle" w="med" len="med"/>
            </a:ln>
          </p:spPr>
        </p:cxnSp>
        <p:cxnSp>
          <p:nvCxnSpPr>
            <p:cNvPr id="161" name="直接箭头连接符 226"/>
            <p:cNvCxnSpPr>
              <a:cxnSpLocks noChangeShapeType="1"/>
              <a:stCxn id="138" idx="0"/>
            </p:cNvCxnSpPr>
            <p:nvPr/>
          </p:nvCxnSpPr>
          <p:spPr bwMode="auto">
            <a:xfrm flipH="1" flipV="1">
              <a:off x="8317819" y="3317045"/>
              <a:ext cx="900921" cy="299119"/>
            </a:xfrm>
            <a:prstGeom prst="straightConnector1">
              <a:avLst/>
            </a:prstGeom>
            <a:noFill/>
            <a:ln w="19050" algn="ctr">
              <a:solidFill>
                <a:srgbClr val="00B0F0"/>
              </a:solidFill>
              <a:prstDash val="sysDash"/>
              <a:round/>
              <a:headEnd/>
              <a:tailEnd type="triangle" w="med" len="med"/>
            </a:ln>
          </p:spPr>
        </p:cxnSp>
        <p:cxnSp>
          <p:nvCxnSpPr>
            <p:cNvPr id="162" name="直接箭头连接符 161"/>
            <p:cNvCxnSpPr>
              <a:stCxn id="155" idx="0"/>
            </p:cNvCxnSpPr>
            <p:nvPr/>
          </p:nvCxnSpPr>
          <p:spPr bwMode="auto">
            <a:xfrm flipH="1" flipV="1">
              <a:off x="9098465" y="3367459"/>
              <a:ext cx="155071" cy="451479"/>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3" name="直接箭头连接符 162"/>
            <p:cNvCxnSpPr>
              <a:stCxn id="153" idx="0"/>
            </p:cNvCxnSpPr>
            <p:nvPr/>
          </p:nvCxnSpPr>
          <p:spPr bwMode="auto">
            <a:xfrm flipV="1">
              <a:off x="8910112" y="3367459"/>
              <a:ext cx="120274" cy="458200"/>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4" name="直接箭头连接符 163"/>
            <p:cNvCxnSpPr>
              <a:stCxn id="143" idx="0"/>
            </p:cNvCxnSpPr>
            <p:nvPr/>
          </p:nvCxnSpPr>
          <p:spPr bwMode="auto">
            <a:xfrm flipV="1">
              <a:off x="8635524" y="3367459"/>
              <a:ext cx="383516" cy="361855"/>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5" name="直接箭头连接符 164"/>
            <p:cNvCxnSpPr>
              <a:stCxn id="150" idx="0"/>
            </p:cNvCxnSpPr>
            <p:nvPr/>
          </p:nvCxnSpPr>
          <p:spPr bwMode="auto">
            <a:xfrm flipV="1">
              <a:off x="8360936" y="3367459"/>
              <a:ext cx="634654" cy="451479"/>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6" name="直接箭头连接符 165"/>
            <p:cNvCxnSpPr>
              <a:stCxn id="141" idx="0"/>
            </p:cNvCxnSpPr>
            <p:nvPr/>
          </p:nvCxnSpPr>
          <p:spPr bwMode="auto">
            <a:xfrm flipV="1">
              <a:off x="8258060" y="3317045"/>
              <a:ext cx="711811" cy="405547"/>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7" name="直接箭头连接符 166"/>
            <p:cNvCxnSpPr>
              <a:stCxn id="146" idx="0"/>
            </p:cNvCxnSpPr>
            <p:nvPr/>
          </p:nvCxnSpPr>
          <p:spPr bwMode="auto">
            <a:xfrm flipH="1" flipV="1">
              <a:off x="9056861" y="3367459"/>
              <a:ext cx="93042" cy="356254"/>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sp>
          <p:nvSpPr>
            <p:cNvPr id="168" name="流程图: 磁盘 251"/>
            <p:cNvSpPr>
              <a:spLocks noChangeArrowheads="1"/>
            </p:cNvSpPr>
            <p:nvPr/>
          </p:nvSpPr>
          <p:spPr bwMode="auto">
            <a:xfrm>
              <a:off x="7802683" y="3469405"/>
              <a:ext cx="1742083" cy="501892"/>
            </a:xfrm>
            <a:prstGeom prst="flowChartMagneticDisk">
              <a:avLst/>
            </a:prstGeom>
            <a:noFill/>
            <a:ln w="19050" algn="ctr">
              <a:solidFill>
                <a:srgbClr val="006600"/>
              </a:solidFill>
              <a:prstDash val="dash"/>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 name="TextBox 9"/>
            <p:cNvSpPr txBox="1"/>
            <p:nvPr/>
          </p:nvSpPr>
          <p:spPr>
            <a:xfrm>
              <a:off x="7593580" y="5115129"/>
              <a:ext cx="2411355" cy="369332"/>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ru-RU">
                  <a:solidFill>
                    <a:srgbClr val="000000"/>
                  </a:solidFill>
                  <a:latin typeface="Huawei Sans" panose="020C0503030203020204" pitchFamily="34" charset="0"/>
                  <a:cs typeface="Huawei Sans" panose="020C0503030203020204" pitchFamily="34" charset="0"/>
                </a:rPr>
                <a:t>Виртуализация блоков</a:t>
              </a:r>
            </a:p>
          </p:txBody>
        </p:sp>
        <p:grpSp>
          <p:nvGrpSpPr>
            <p:cNvPr id="171" name="组合 1002"/>
            <p:cNvGrpSpPr>
              <a:grpSpLocks/>
            </p:cNvGrpSpPr>
            <p:nvPr/>
          </p:nvGrpSpPr>
          <p:grpSpPr bwMode="auto">
            <a:xfrm>
              <a:off x="7871519" y="1883347"/>
              <a:ext cx="204339" cy="386717"/>
              <a:chOff x="7356475" y="2392363"/>
              <a:chExt cx="339725" cy="641350"/>
            </a:xfrm>
          </p:grpSpPr>
          <p:sp>
            <p:nvSpPr>
              <p:cNvPr id="172"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3"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4"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5"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6"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7"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8"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9"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0"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1"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2"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3"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4"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185" name="组合 1002"/>
            <p:cNvGrpSpPr>
              <a:grpSpLocks/>
            </p:cNvGrpSpPr>
            <p:nvPr/>
          </p:nvGrpSpPr>
          <p:grpSpPr bwMode="auto">
            <a:xfrm>
              <a:off x="8253925" y="1883347"/>
              <a:ext cx="204339" cy="386717"/>
              <a:chOff x="7356475" y="2392363"/>
              <a:chExt cx="339725" cy="641350"/>
            </a:xfrm>
          </p:grpSpPr>
          <p:sp>
            <p:nvSpPr>
              <p:cNvPr id="186"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7"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8"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9"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0"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1"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2"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3"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4"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5"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6"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7"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8"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199" name="组合 1002"/>
            <p:cNvGrpSpPr>
              <a:grpSpLocks/>
            </p:cNvGrpSpPr>
            <p:nvPr/>
          </p:nvGrpSpPr>
          <p:grpSpPr bwMode="auto">
            <a:xfrm>
              <a:off x="8765532" y="1879973"/>
              <a:ext cx="204339" cy="386717"/>
              <a:chOff x="7356475" y="2392363"/>
              <a:chExt cx="339725" cy="641350"/>
            </a:xfrm>
          </p:grpSpPr>
          <p:sp>
            <p:nvSpPr>
              <p:cNvPr id="200"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1"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2"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3"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4"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5"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6"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7"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8"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9"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0"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1"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2"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213" name="组合 1002"/>
            <p:cNvGrpSpPr>
              <a:grpSpLocks/>
            </p:cNvGrpSpPr>
            <p:nvPr/>
          </p:nvGrpSpPr>
          <p:grpSpPr bwMode="auto">
            <a:xfrm>
              <a:off x="9147938" y="1879973"/>
              <a:ext cx="204339" cy="386717"/>
              <a:chOff x="7356475" y="2392363"/>
              <a:chExt cx="339725" cy="641350"/>
            </a:xfrm>
          </p:grpSpPr>
          <p:sp>
            <p:nvSpPr>
              <p:cNvPr id="214"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5"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6"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7"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8"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9"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0"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1"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2"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3"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4"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5"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6"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grpSp>
        <p:nvGrpSpPr>
          <p:cNvPr id="340" name="组合 339"/>
          <p:cNvGrpSpPr/>
          <p:nvPr/>
        </p:nvGrpSpPr>
        <p:grpSpPr>
          <a:xfrm>
            <a:off x="1697236" y="1908098"/>
            <a:ext cx="2728993" cy="3538238"/>
            <a:chOff x="2156335" y="1946223"/>
            <a:chExt cx="2728993" cy="3538238"/>
          </a:xfrm>
        </p:grpSpPr>
        <p:sp>
          <p:nvSpPr>
            <p:cNvPr id="38" name="圆角矩形 102"/>
            <p:cNvSpPr>
              <a:spLocks noChangeArrowheads="1"/>
            </p:cNvSpPr>
            <p:nvPr/>
          </p:nvSpPr>
          <p:spPr bwMode="auto">
            <a:xfrm>
              <a:off x="3318016" y="4456432"/>
              <a:ext cx="1090651" cy="230138"/>
            </a:xfrm>
            <a:prstGeom prst="roundRect">
              <a:avLst>
                <a:gd name="adj" fmla="val 16667"/>
              </a:avLst>
            </a:prstGeom>
            <a:solidFill>
              <a:srgbClr val="FFC00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9" name="圆角矩形 106"/>
            <p:cNvSpPr>
              <a:spLocks noChangeArrowheads="1"/>
            </p:cNvSpPr>
            <p:nvPr/>
          </p:nvSpPr>
          <p:spPr bwMode="auto">
            <a:xfrm>
              <a:off x="2233739" y="4239572"/>
              <a:ext cx="1084277" cy="216861"/>
            </a:xfrm>
            <a:prstGeom prst="roundRect">
              <a:avLst>
                <a:gd name="adj" fmla="val 16667"/>
              </a:avLst>
            </a:prstGeom>
            <a:solidFill>
              <a:srgbClr val="0070C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0" name="圆柱形 114"/>
            <p:cNvSpPr>
              <a:spLocks noChangeArrowheads="1"/>
            </p:cNvSpPr>
            <p:nvPr/>
          </p:nvSpPr>
          <p:spPr bwMode="auto">
            <a:xfrm>
              <a:off x="2722102" y="3002581"/>
              <a:ext cx="260514" cy="339674"/>
            </a:xfrm>
            <a:prstGeom prst="can">
              <a:avLst>
                <a:gd name="adj" fmla="val 25042"/>
              </a:avLst>
            </a:prstGeom>
            <a:solidFill>
              <a:srgbClr val="0070C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1" name="圆柱形 115"/>
            <p:cNvSpPr>
              <a:spLocks noChangeArrowheads="1"/>
            </p:cNvSpPr>
            <p:nvPr/>
          </p:nvSpPr>
          <p:spPr bwMode="auto">
            <a:xfrm>
              <a:off x="3667758" y="3002581"/>
              <a:ext cx="260513" cy="339674"/>
            </a:xfrm>
            <a:prstGeom prst="can">
              <a:avLst>
                <a:gd name="adj" fmla="val 25042"/>
              </a:avLst>
            </a:prstGeom>
            <a:solidFill>
              <a:srgbClr val="FFC00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6" name="上箭头 45"/>
            <p:cNvSpPr/>
            <p:nvPr/>
          </p:nvSpPr>
          <p:spPr bwMode="auto">
            <a:xfrm>
              <a:off x="2766716" y="2399576"/>
              <a:ext cx="169692" cy="544364"/>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7" name="流程图: 磁盘 139"/>
            <p:cNvSpPr>
              <a:spLocks noChangeArrowheads="1"/>
            </p:cNvSpPr>
            <p:nvPr/>
          </p:nvSpPr>
          <p:spPr bwMode="auto">
            <a:xfrm>
              <a:off x="2504609" y="4239572"/>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8" name="流程图: 磁盘 139"/>
            <p:cNvSpPr>
              <a:spLocks noChangeArrowheads="1"/>
            </p:cNvSpPr>
            <p:nvPr/>
          </p:nvSpPr>
          <p:spPr bwMode="auto">
            <a:xfrm>
              <a:off x="2776276" y="4241784"/>
              <a:ext cx="270870"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9" name="流程图: 磁盘 139"/>
            <p:cNvSpPr>
              <a:spLocks noChangeArrowheads="1"/>
            </p:cNvSpPr>
            <p:nvPr/>
          </p:nvSpPr>
          <p:spPr bwMode="auto">
            <a:xfrm>
              <a:off x="3046350" y="4239572"/>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0" name="流程图: 磁盘 139"/>
            <p:cNvSpPr>
              <a:spLocks noChangeArrowheads="1"/>
            </p:cNvSpPr>
            <p:nvPr/>
          </p:nvSpPr>
          <p:spPr bwMode="auto">
            <a:xfrm>
              <a:off x="3318016" y="4241784"/>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1" name="流程图: 磁盘 139"/>
            <p:cNvSpPr>
              <a:spLocks noChangeArrowheads="1"/>
            </p:cNvSpPr>
            <p:nvPr/>
          </p:nvSpPr>
          <p:spPr bwMode="auto">
            <a:xfrm>
              <a:off x="3588887" y="4239572"/>
              <a:ext cx="270870"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2" name="流程图: 磁盘 139"/>
            <p:cNvSpPr>
              <a:spLocks noChangeArrowheads="1"/>
            </p:cNvSpPr>
            <p:nvPr/>
          </p:nvSpPr>
          <p:spPr bwMode="auto">
            <a:xfrm>
              <a:off x="3859757" y="4241784"/>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3" name="流程图: 磁盘 139"/>
            <p:cNvSpPr>
              <a:spLocks noChangeArrowheads="1"/>
            </p:cNvSpPr>
            <p:nvPr/>
          </p:nvSpPr>
          <p:spPr bwMode="auto">
            <a:xfrm>
              <a:off x="4130627" y="4239572"/>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4" name="流程图: 磁盘 139"/>
            <p:cNvSpPr>
              <a:spLocks noChangeArrowheads="1"/>
            </p:cNvSpPr>
            <p:nvPr/>
          </p:nvSpPr>
          <p:spPr bwMode="auto">
            <a:xfrm>
              <a:off x="4402294" y="4239572"/>
              <a:ext cx="271667" cy="449211"/>
            </a:xfrm>
            <a:prstGeom prst="flowChartMagneticDisk">
              <a:avLst/>
            </a:prstGeom>
            <a:solidFill>
              <a:srgbClr val="C00000"/>
            </a:solidFill>
            <a:ln w="2857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5" name="上箭头 54"/>
            <p:cNvSpPr/>
            <p:nvPr/>
          </p:nvSpPr>
          <p:spPr bwMode="auto">
            <a:xfrm>
              <a:off x="3695641" y="2381873"/>
              <a:ext cx="170489" cy="544364"/>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6" name="上箭头 55"/>
            <p:cNvSpPr/>
            <p:nvPr/>
          </p:nvSpPr>
          <p:spPr bwMode="auto">
            <a:xfrm>
              <a:off x="2766716" y="3477240"/>
              <a:ext cx="169692" cy="543258"/>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7" name="上箭头 56"/>
            <p:cNvSpPr/>
            <p:nvPr/>
          </p:nvSpPr>
          <p:spPr bwMode="auto">
            <a:xfrm>
              <a:off x="3695641" y="3459537"/>
              <a:ext cx="170489" cy="543258"/>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8" name="TextBox 95"/>
            <p:cNvSpPr txBox="1">
              <a:spLocks noChangeArrowheads="1"/>
            </p:cNvSpPr>
            <p:nvPr/>
          </p:nvSpPr>
          <p:spPr bwMode="auto">
            <a:xfrm>
              <a:off x="4347674" y="4348002"/>
              <a:ext cx="537654" cy="476207"/>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ru-RU" sz="800">
                  <a:solidFill>
                    <a:srgbClr val="FFFFFF"/>
                  </a:solidFill>
                  <a:latin typeface="Huawei Sans" panose="020C0503030203020204" pitchFamily="34" charset="0"/>
                  <a:cs typeface="Huawei Sans" panose="020C0503030203020204" pitchFamily="34" charset="0"/>
                </a:rPr>
                <a:t>Горячее резервирование</a:t>
              </a:r>
            </a:p>
          </p:txBody>
        </p:sp>
        <p:sp>
          <p:nvSpPr>
            <p:cNvPr id="59" name="流程图: 磁盘 139"/>
            <p:cNvSpPr>
              <a:spLocks noChangeArrowheads="1"/>
            </p:cNvSpPr>
            <p:nvPr/>
          </p:nvSpPr>
          <p:spPr bwMode="auto">
            <a:xfrm>
              <a:off x="2233739" y="4241784"/>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 name="TextBox 8"/>
            <p:cNvSpPr txBox="1"/>
            <p:nvPr/>
          </p:nvSpPr>
          <p:spPr>
            <a:xfrm>
              <a:off x="2156335" y="5115129"/>
              <a:ext cx="2411355" cy="369332"/>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ru-RU" sz="1800">
                  <a:solidFill>
                    <a:sysClr val="windowText" lastClr="000000"/>
                  </a:solidFill>
                  <a:latin typeface="Huawei Sans" panose="020C0503030203020204" pitchFamily="34" charset="0"/>
                  <a:cs typeface="Huawei Sans" panose="020C0503030203020204" pitchFamily="34" charset="0"/>
                </a:rPr>
                <a:t>Традиционный RAID</a:t>
              </a:r>
            </a:p>
          </p:txBody>
        </p:sp>
        <p:grpSp>
          <p:nvGrpSpPr>
            <p:cNvPr id="283" name="组合 1002"/>
            <p:cNvGrpSpPr>
              <a:grpSpLocks/>
            </p:cNvGrpSpPr>
            <p:nvPr/>
          </p:nvGrpSpPr>
          <p:grpSpPr bwMode="auto">
            <a:xfrm>
              <a:off x="2571937" y="1949597"/>
              <a:ext cx="204339" cy="386717"/>
              <a:chOff x="7356475" y="2392363"/>
              <a:chExt cx="339725" cy="641350"/>
            </a:xfrm>
          </p:grpSpPr>
          <p:sp>
            <p:nvSpPr>
              <p:cNvPr id="284"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85"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86"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87"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88"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89"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0"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1"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2"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3"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4"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5"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6"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297" name="组合 1002"/>
            <p:cNvGrpSpPr>
              <a:grpSpLocks/>
            </p:cNvGrpSpPr>
            <p:nvPr/>
          </p:nvGrpSpPr>
          <p:grpSpPr bwMode="auto">
            <a:xfrm>
              <a:off x="2954343" y="1949597"/>
              <a:ext cx="204339" cy="386717"/>
              <a:chOff x="7356475" y="2392363"/>
              <a:chExt cx="339725" cy="641350"/>
            </a:xfrm>
          </p:grpSpPr>
          <p:sp>
            <p:nvSpPr>
              <p:cNvPr id="298"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9"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0"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1"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2"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3"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4"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5"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6"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7"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8"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9"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0"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311" name="组合 1002"/>
            <p:cNvGrpSpPr>
              <a:grpSpLocks/>
            </p:cNvGrpSpPr>
            <p:nvPr/>
          </p:nvGrpSpPr>
          <p:grpSpPr bwMode="auto">
            <a:xfrm>
              <a:off x="3465950" y="1946223"/>
              <a:ext cx="204339" cy="386717"/>
              <a:chOff x="7356475" y="2392363"/>
              <a:chExt cx="339725" cy="641350"/>
            </a:xfrm>
          </p:grpSpPr>
          <p:sp>
            <p:nvSpPr>
              <p:cNvPr id="312"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3"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4"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5"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6"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7"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8"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9"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0"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1"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2"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3"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4"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325" name="组合 1002"/>
            <p:cNvGrpSpPr>
              <a:grpSpLocks/>
            </p:cNvGrpSpPr>
            <p:nvPr/>
          </p:nvGrpSpPr>
          <p:grpSpPr bwMode="auto">
            <a:xfrm>
              <a:off x="3848356" y="1946223"/>
              <a:ext cx="204339" cy="386717"/>
              <a:chOff x="7356475" y="2392363"/>
              <a:chExt cx="339725" cy="641350"/>
            </a:xfrm>
          </p:grpSpPr>
          <p:sp>
            <p:nvSpPr>
              <p:cNvPr id="326"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7"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8"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9"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0"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1"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2"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3"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4"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5"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6"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7"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8"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grpSp>
        <p:nvGrpSpPr>
          <p:cNvPr id="510" name="组合 509"/>
          <p:cNvGrpSpPr/>
          <p:nvPr/>
        </p:nvGrpSpPr>
        <p:grpSpPr>
          <a:xfrm>
            <a:off x="5063504" y="1970525"/>
            <a:ext cx="2411355" cy="3513936"/>
            <a:chOff x="4887165" y="1970525"/>
            <a:chExt cx="2411355" cy="3513936"/>
          </a:xfrm>
        </p:grpSpPr>
        <p:grpSp>
          <p:nvGrpSpPr>
            <p:cNvPr id="347" name="组合 346"/>
            <p:cNvGrpSpPr/>
            <p:nvPr/>
          </p:nvGrpSpPr>
          <p:grpSpPr>
            <a:xfrm>
              <a:off x="4980792" y="1970525"/>
              <a:ext cx="2174929" cy="2705162"/>
              <a:chOff x="540549" y="2254469"/>
              <a:chExt cx="2300422" cy="2062850"/>
            </a:xfrm>
          </p:grpSpPr>
          <p:sp>
            <p:nvSpPr>
              <p:cNvPr id="353" name="圆柱形 114"/>
              <p:cNvSpPr>
                <a:spLocks noChangeArrowheads="1"/>
              </p:cNvSpPr>
              <p:nvPr/>
            </p:nvSpPr>
            <p:spPr bwMode="auto">
              <a:xfrm>
                <a:off x="977462" y="2254469"/>
                <a:ext cx="406551" cy="228100"/>
              </a:xfrm>
              <a:prstGeom prst="can">
                <a:avLst>
                  <a:gd name="adj" fmla="val 25042"/>
                </a:avLst>
              </a:prstGeom>
              <a:solidFill>
                <a:srgbClr val="00B05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4" name="圆角矩形 102"/>
              <p:cNvSpPr>
                <a:spLocks noChangeArrowheads="1"/>
              </p:cNvSpPr>
              <p:nvPr/>
            </p:nvSpPr>
            <p:spPr bwMode="auto">
              <a:xfrm>
                <a:off x="1687389" y="4138450"/>
                <a:ext cx="1153582" cy="175494"/>
              </a:xfrm>
              <a:prstGeom prst="roundRect">
                <a:avLst>
                  <a:gd name="adj" fmla="val 16667"/>
                </a:avLst>
              </a:prstGeom>
              <a:solidFill>
                <a:srgbClr val="FFC00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5" name="圆角矩形 106"/>
              <p:cNvSpPr>
                <a:spLocks noChangeArrowheads="1"/>
              </p:cNvSpPr>
              <p:nvPr/>
            </p:nvSpPr>
            <p:spPr bwMode="auto">
              <a:xfrm>
                <a:off x="540549" y="3973081"/>
                <a:ext cx="1146840" cy="165369"/>
              </a:xfrm>
              <a:prstGeom prst="roundRect">
                <a:avLst>
                  <a:gd name="adj" fmla="val 16667"/>
                </a:avLst>
              </a:prstGeom>
              <a:solidFill>
                <a:srgbClr val="0070C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6" name="圆柱形 114"/>
              <p:cNvSpPr>
                <a:spLocks noChangeArrowheads="1"/>
              </p:cNvSpPr>
              <p:nvPr/>
            </p:nvSpPr>
            <p:spPr bwMode="auto">
              <a:xfrm>
                <a:off x="915196" y="3326533"/>
                <a:ext cx="519461" cy="261843"/>
              </a:xfrm>
              <a:prstGeom prst="can">
                <a:avLst>
                  <a:gd name="adj" fmla="val 25042"/>
                </a:avLst>
              </a:prstGeom>
              <a:solidFill>
                <a:srgbClr val="0070C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7" name="圆柱形 115"/>
              <p:cNvSpPr>
                <a:spLocks noChangeArrowheads="1"/>
              </p:cNvSpPr>
              <p:nvPr/>
            </p:nvSpPr>
            <p:spPr bwMode="auto">
              <a:xfrm>
                <a:off x="1962713" y="3326527"/>
                <a:ext cx="528237" cy="261849"/>
              </a:xfrm>
              <a:prstGeom prst="can">
                <a:avLst>
                  <a:gd name="adj" fmla="val 25042"/>
                </a:avLst>
              </a:prstGeom>
              <a:solidFill>
                <a:srgbClr val="FFC00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8" name="流程图: 磁盘 139"/>
              <p:cNvSpPr>
                <a:spLocks noChangeArrowheads="1"/>
              </p:cNvSpPr>
              <p:nvPr/>
            </p:nvSpPr>
            <p:spPr bwMode="auto">
              <a:xfrm>
                <a:off x="827048" y="3973081"/>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9" name="流程图: 磁盘 139"/>
              <p:cNvSpPr>
                <a:spLocks noChangeArrowheads="1"/>
              </p:cNvSpPr>
              <p:nvPr/>
            </p:nvSpPr>
            <p:spPr bwMode="auto">
              <a:xfrm>
                <a:off x="1114390" y="3974768"/>
                <a:ext cx="286499"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0" name="流程图: 磁盘 139"/>
              <p:cNvSpPr>
                <a:spLocks noChangeArrowheads="1"/>
              </p:cNvSpPr>
              <p:nvPr/>
            </p:nvSpPr>
            <p:spPr bwMode="auto">
              <a:xfrm>
                <a:off x="1400047" y="3973081"/>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1" name="流程图: 磁盘 139"/>
              <p:cNvSpPr>
                <a:spLocks noChangeArrowheads="1"/>
              </p:cNvSpPr>
              <p:nvPr/>
            </p:nvSpPr>
            <p:spPr bwMode="auto">
              <a:xfrm>
                <a:off x="1687389" y="3974768"/>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2" name="流程图: 磁盘 139"/>
              <p:cNvSpPr>
                <a:spLocks noChangeArrowheads="1"/>
              </p:cNvSpPr>
              <p:nvPr/>
            </p:nvSpPr>
            <p:spPr bwMode="auto">
              <a:xfrm>
                <a:off x="1973888" y="3973081"/>
                <a:ext cx="286499"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3" name="流程图: 磁盘 139"/>
              <p:cNvSpPr>
                <a:spLocks noChangeArrowheads="1"/>
              </p:cNvSpPr>
              <p:nvPr/>
            </p:nvSpPr>
            <p:spPr bwMode="auto">
              <a:xfrm>
                <a:off x="2260388" y="3974768"/>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4" name="流程图: 磁盘 139"/>
              <p:cNvSpPr>
                <a:spLocks noChangeArrowheads="1"/>
              </p:cNvSpPr>
              <p:nvPr/>
            </p:nvSpPr>
            <p:spPr bwMode="auto">
              <a:xfrm>
                <a:off x="2546887" y="3973081"/>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5" name="上箭头 364"/>
              <p:cNvSpPr/>
              <p:nvPr/>
            </p:nvSpPr>
            <p:spPr bwMode="auto">
              <a:xfrm>
                <a:off x="1104279" y="3641835"/>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6" name="流程图: 磁盘 139"/>
              <p:cNvSpPr>
                <a:spLocks noChangeArrowheads="1"/>
              </p:cNvSpPr>
              <p:nvPr/>
            </p:nvSpPr>
            <p:spPr bwMode="auto">
              <a:xfrm>
                <a:off x="540549" y="3974768"/>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7" name="上箭头 366"/>
              <p:cNvSpPr/>
              <p:nvPr/>
            </p:nvSpPr>
            <p:spPr bwMode="auto">
              <a:xfrm>
                <a:off x="2144803" y="3641835"/>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8" name="流程图: 磁盘 251"/>
              <p:cNvSpPr>
                <a:spLocks noChangeArrowheads="1"/>
              </p:cNvSpPr>
              <p:nvPr/>
            </p:nvSpPr>
            <p:spPr bwMode="auto">
              <a:xfrm>
                <a:off x="786727" y="2803704"/>
                <a:ext cx="1842600" cy="382723"/>
              </a:xfrm>
              <a:prstGeom prst="flowChartMagneticDisk">
                <a:avLst/>
              </a:prstGeom>
              <a:noFill/>
              <a:ln w="19050" algn="ctr">
                <a:solidFill>
                  <a:srgbClr val="006600"/>
                </a:solidFill>
                <a:prstDash val="dash"/>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9" name="矩形 368"/>
              <p:cNvSpPr/>
              <p:nvPr/>
            </p:nvSpPr>
            <p:spPr bwMode="auto">
              <a:xfrm>
                <a:off x="2081047" y="2900855"/>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ctr" latinLnBrk="0" hangingPunct="0">
                  <a:lnSpc>
                    <a:spcPct val="100000"/>
                  </a:lnSpc>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0" name="矩形 369"/>
              <p:cNvSpPr/>
              <p:nvPr/>
            </p:nvSpPr>
            <p:spPr bwMode="auto">
              <a:xfrm>
                <a:off x="1040523" y="2900855"/>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ctr" latinLnBrk="0" hangingPunct="0">
                  <a:lnSpc>
                    <a:spcPct val="100000"/>
                  </a:lnSpc>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1" name="矩形 370"/>
              <p:cNvSpPr/>
              <p:nvPr/>
            </p:nvSpPr>
            <p:spPr bwMode="auto">
              <a:xfrm>
                <a:off x="1229710" y="3026979"/>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ctr" latinLnBrk="0" hangingPunct="0">
                  <a:lnSpc>
                    <a:spcPct val="100000"/>
                  </a:lnSpc>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2" name="矩形 371"/>
              <p:cNvSpPr/>
              <p:nvPr/>
            </p:nvSpPr>
            <p:spPr bwMode="auto">
              <a:xfrm>
                <a:off x="1592317" y="2885089"/>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ctr" latinLnBrk="0" hangingPunct="0">
                  <a:lnSpc>
                    <a:spcPct val="100000"/>
                  </a:lnSpc>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3" name="矩形 372"/>
              <p:cNvSpPr/>
              <p:nvPr/>
            </p:nvSpPr>
            <p:spPr bwMode="auto">
              <a:xfrm>
                <a:off x="1734206" y="3026979"/>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ctr" latinLnBrk="0" hangingPunct="0">
                  <a:lnSpc>
                    <a:spcPct val="100000"/>
                  </a:lnSpc>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4" name="上箭头 373"/>
              <p:cNvSpPr/>
              <p:nvPr/>
            </p:nvSpPr>
            <p:spPr bwMode="auto">
              <a:xfrm>
                <a:off x="1135812" y="2522483"/>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5" name="上箭头 374"/>
              <p:cNvSpPr/>
              <p:nvPr/>
            </p:nvSpPr>
            <p:spPr bwMode="auto">
              <a:xfrm>
                <a:off x="1624543" y="2522483"/>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6" name="上箭头 375"/>
              <p:cNvSpPr/>
              <p:nvPr/>
            </p:nvSpPr>
            <p:spPr bwMode="auto">
              <a:xfrm>
                <a:off x="2065978" y="2522483"/>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7" name="圆柱形 114"/>
              <p:cNvSpPr>
                <a:spLocks noChangeArrowheads="1"/>
              </p:cNvSpPr>
              <p:nvPr/>
            </p:nvSpPr>
            <p:spPr bwMode="auto">
              <a:xfrm>
                <a:off x="1513490" y="2254469"/>
                <a:ext cx="406551" cy="228100"/>
              </a:xfrm>
              <a:prstGeom prst="can">
                <a:avLst>
                  <a:gd name="adj" fmla="val 25042"/>
                </a:avLst>
              </a:prstGeom>
              <a:solidFill>
                <a:srgbClr val="00B05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8" name="圆柱形 114"/>
              <p:cNvSpPr>
                <a:spLocks noChangeArrowheads="1"/>
              </p:cNvSpPr>
              <p:nvPr/>
            </p:nvSpPr>
            <p:spPr bwMode="auto">
              <a:xfrm>
                <a:off x="2033752" y="2254469"/>
                <a:ext cx="406551" cy="228100"/>
              </a:xfrm>
              <a:prstGeom prst="can">
                <a:avLst>
                  <a:gd name="adj" fmla="val 25042"/>
                </a:avLst>
              </a:prstGeom>
              <a:solidFill>
                <a:srgbClr val="00B05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grpSp>
        <p:sp>
          <p:nvSpPr>
            <p:cNvPr id="350" name="TextBox 10"/>
            <p:cNvSpPr txBox="1"/>
            <p:nvPr/>
          </p:nvSpPr>
          <p:spPr>
            <a:xfrm>
              <a:off x="4887165" y="5115129"/>
              <a:ext cx="2411355" cy="369332"/>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ru-RU" sz="1800">
                  <a:solidFill>
                    <a:srgbClr val="000000"/>
                  </a:solidFill>
                  <a:latin typeface="Huawei Sans" panose="020C0503030203020204" pitchFamily="34" charset="0"/>
                  <a:cs typeface="Huawei Sans" panose="020C0503030203020204" pitchFamily="34" charset="0"/>
                </a:rPr>
                <a:t>Виртуализация LUN</a:t>
              </a:r>
            </a:p>
          </p:txBody>
        </p:sp>
      </p:grpSp>
    </p:spTree>
    <p:extLst>
      <p:ext uri="{BB962C8B-B14F-4D97-AF65-F5344CB8AC3E}">
        <p14:creationId xmlns:p14="http://schemas.microsoft.com/office/powerpoint/2010/main" val="3083609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Как работает </a:t>
            </a:r>
            <a:r>
              <a:rPr lang="ru-RU">
                <a:latin typeface="Huawei Sans" panose="020C0503030203020204" pitchFamily="34" charset="0"/>
              </a:rPr>
              <a:t>RAID 2.0+</a:t>
            </a:r>
          </a:p>
        </p:txBody>
      </p:sp>
      <p:grpSp>
        <p:nvGrpSpPr>
          <p:cNvPr id="3" name="组合 109"/>
          <p:cNvGrpSpPr>
            <a:grpSpLocks/>
          </p:cNvGrpSpPr>
          <p:nvPr/>
        </p:nvGrpSpPr>
        <p:grpSpPr bwMode="auto">
          <a:xfrm>
            <a:off x="2265877" y="1283612"/>
            <a:ext cx="8890478" cy="4565383"/>
            <a:chOff x="-50222" y="2682868"/>
            <a:chExt cx="10341477" cy="3576645"/>
          </a:xfrm>
        </p:grpSpPr>
        <p:sp>
          <p:nvSpPr>
            <p:cNvPr id="4" name="TextBox 105"/>
            <p:cNvSpPr txBox="1">
              <a:spLocks noChangeArrowheads="1"/>
            </p:cNvSpPr>
            <p:nvPr/>
          </p:nvSpPr>
          <p:spPr bwMode="auto">
            <a:xfrm>
              <a:off x="52388" y="5697538"/>
              <a:ext cx="990600" cy="265232"/>
            </a:xfrm>
            <a:prstGeom prst="rect">
              <a:avLst/>
            </a:prstGeom>
            <a:noFill/>
            <a:ln w="9525">
              <a:noFill/>
              <a:miter lim="800000"/>
              <a:headEnd/>
              <a:tailEnd/>
            </a:ln>
          </p:spPr>
          <p:txBody>
            <a:bodyPr wrap="square">
              <a:noAutofit/>
            </a:bodyPr>
            <a:lstStyle/>
            <a:p>
              <a:pPr fontAlgn="ctr"/>
              <a:r>
                <a:rPr lang="ru-RU" sz="1600">
                  <a:latin typeface="Huawei Sans" panose="020C0503030203020204" pitchFamily="34" charset="0"/>
                </a:rPr>
                <a:t>Диск</a:t>
              </a:r>
            </a:p>
          </p:txBody>
        </p:sp>
        <p:sp>
          <p:nvSpPr>
            <p:cNvPr id="5" name="圆柱形 92"/>
            <p:cNvSpPr>
              <a:spLocks noChangeArrowheads="1"/>
            </p:cNvSpPr>
            <p:nvPr/>
          </p:nvSpPr>
          <p:spPr bwMode="auto">
            <a:xfrm>
              <a:off x="1274763" y="4016375"/>
              <a:ext cx="366712" cy="742950"/>
            </a:xfrm>
            <a:prstGeom prst="can">
              <a:avLst>
                <a:gd name="adj" fmla="val 25062"/>
              </a:avLst>
            </a:prstGeom>
            <a:solidFill>
              <a:srgbClr val="92D05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6" name="圆柱形 97"/>
            <p:cNvSpPr/>
            <p:nvPr/>
          </p:nvSpPr>
          <p:spPr bwMode="auto">
            <a:xfrm>
              <a:off x="1662617" y="4016111"/>
              <a:ext cx="369319" cy="743727"/>
            </a:xfrm>
            <a:prstGeom prst="ca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7" name="圆柱形 98"/>
            <p:cNvSpPr>
              <a:spLocks noChangeArrowheads="1"/>
            </p:cNvSpPr>
            <p:nvPr/>
          </p:nvSpPr>
          <p:spPr bwMode="auto">
            <a:xfrm>
              <a:off x="2051050" y="4016375"/>
              <a:ext cx="368300" cy="742950"/>
            </a:xfrm>
            <a:prstGeom prst="can">
              <a:avLst>
                <a:gd name="adj" fmla="val 24954"/>
              </a:avLst>
            </a:prstGeom>
            <a:solidFill>
              <a:srgbClr val="CCFF99"/>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8" name="圆柱形 99"/>
            <p:cNvSpPr>
              <a:spLocks noChangeArrowheads="1"/>
            </p:cNvSpPr>
            <p:nvPr/>
          </p:nvSpPr>
          <p:spPr bwMode="auto">
            <a:xfrm>
              <a:off x="2439988" y="4016375"/>
              <a:ext cx="366712" cy="742950"/>
            </a:xfrm>
            <a:prstGeom prst="can">
              <a:avLst>
                <a:gd name="adj" fmla="val 25062"/>
              </a:avLst>
            </a:prstGeom>
            <a:solidFill>
              <a:srgbClr val="00B0F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9" name="圆角矩形 101"/>
            <p:cNvSpPr>
              <a:spLocks noChangeArrowheads="1"/>
            </p:cNvSpPr>
            <p:nvPr/>
          </p:nvSpPr>
          <p:spPr bwMode="auto">
            <a:xfrm>
              <a:off x="1177925" y="4068763"/>
              <a:ext cx="1747838" cy="160337"/>
            </a:xfrm>
            <a:prstGeom prst="roundRect">
              <a:avLst>
                <a:gd name="adj" fmla="val 16667"/>
              </a:avLst>
            </a:prstGeom>
            <a:noFill/>
            <a:ln w="28575" algn="ctr">
              <a:solidFill>
                <a:schemeClr val="tx1"/>
              </a:solidFill>
              <a:prstDash val="sys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10" name="圆角矩形 102"/>
            <p:cNvSpPr/>
            <p:nvPr/>
          </p:nvSpPr>
          <p:spPr bwMode="auto">
            <a:xfrm>
              <a:off x="1178810" y="4228782"/>
              <a:ext cx="1746877" cy="159192"/>
            </a:xfrm>
            <a:prstGeom prst="roundRect">
              <a:avLst/>
            </a:prstGeom>
            <a:noFill/>
            <a:ln w="28575" cap="flat" cmpd="sng" algn="ctr">
              <a:solidFill>
                <a:schemeClr val="accent2">
                  <a:lumMod val="60000"/>
                  <a:lumOff val="40000"/>
                </a:schemeClr>
              </a:solidFill>
              <a:prstDash val="sys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11" name="圆角矩形 103"/>
            <p:cNvSpPr/>
            <p:nvPr/>
          </p:nvSpPr>
          <p:spPr bwMode="auto">
            <a:xfrm>
              <a:off x="1178810" y="4387974"/>
              <a:ext cx="1746877" cy="159192"/>
            </a:xfrm>
            <a:prstGeom prst="roundRect">
              <a:avLst/>
            </a:prstGeom>
            <a:noFill/>
            <a:ln w="28575" cap="flat" cmpd="sng" algn="ctr">
              <a:solidFill>
                <a:schemeClr val="accent4"/>
              </a:solidFill>
              <a:prstDash val="sys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12" name="圆角矩形 104"/>
            <p:cNvSpPr>
              <a:spLocks noChangeArrowheads="1"/>
            </p:cNvSpPr>
            <p:nvPr/>
          </p:nvSpPr>
          <p:spPr bwMode="auto">
            <a:xfrm>
              <a:off x="1177925" y="4546600"/>
              <a:ext cx="1747838" cy="158750"/>
            </a:xfrm>
            <a:prstGeom prst="roundRect">
              <a:avLst>
                <a:gd name="adj" fmla="val 16667"/>
              </a:avLst>
            </a:prstGeom>
            <a:noFill/>
            <a:ln w="28575" algn="ctr">
              <a:solidFill>
                <a:srgbClr val="FF0000"/>
              </a:solidFill>
              <a:prstDash val="sys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13" name="圆柱形 98"/>
            <p:cNvSpPr>
              <a:spLocks noChangeArrowheads="1"/>
            </p:cNvSpPr>
            <p:nvPr/>
          </p:nvSpPr>
          <p:spPr bwMode="auto">
            <a:xfrm>
              <a:off x="1459492" y="3503711"/>
              <a:ext cx="1183666" cy="232570"/>
            </a:xfrm>
            <a:prstGeom prst="can">
              <a:avLst>
                <a:gd name="adj" fmla="val 24949"/>
              </a:avLst>
            </a:prstGeom>
            <a:solidFill>
              <a:schemeClr val="bg2">
                <a:lumMod val="40000"/>
                <a:lumOff val="60000"/>
              </a:schemeClr>
            </a:solidFill>
            <a:ln w="9525" algn="ctr">
              <a:solidFill>
                <a:schemeClr val="tx1"/>
              </a:solidFill>
              <a:prstDash val="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14" name="TextBox 105"/>
            <p:cNvSpPr txBox="1">
              <a:spLocks noChangeArrowheads="1"/>
            </p:cNvSpPr>
            <p:nvPr/>
          </p:nvSpPr>
          <p:spPr bwMode="auto">
            <a:xfrm>
              <a:off x="-50222" y="3492500"/>
              <a:ext cx="1132897" cy="334751"/>
            </a:xfrm>
            <a:prstGeom prst="rect">
              <a:avLst/>
            </a:prstGeom>
            <a:noFill/>
            <a:ln w="9525">
              <a:noFill/>
              <a:miter lim="800000"/>
              <a:headEnd/>
              <a:tailEnd/>
            </a:ln>
          </p:spPr>
          <p:txBody>
            <a:bodyPr wrap="square">
              <a:noAutofit/>
            </a:bodyPr>
            <a:lstStyle/>
            <a:p>
              <a:pPr fontAlgn="ctr"/>
              <a:r>
                <a:rPr lang="ru-RU" sz="1600" dirty="0">
                  <a:latin typeface="Huawei Sans" panose="020C0503030203020204" pitchFamily="34" charset="0"/>
                </a:rPr>
                <a:t>Экстент</a:t>
              </a:r>
            </a:p>
          </p:txBody>
        </p:sp>
        <p:sp>
          <p:nvSpPr>
            <p:cNvPr id="15" name="TextBox 105"/>
            <p:cNvSpPr txBox="1">
              <a:spLocks noChangeArrowheads="1"/>
            </p:cNvSpPr>
            <p:nvPr/>
          </p:nvSpPr>
          <p:spPr bwMode="auto">
            <a:xfrm>
              <a:off x="92076" y="4268788"/>
              <a:ext cx="990600" cy="265232"/>
            </a:xfrm>
            <a:prstGeom prst="rect">
              <a:avLst/>
            </a:prstGeom>
            <a:noFill/>
            <a:ln w="9525">
              <a:noFill/>
              <a:miter lim="800000"/>
              <a:headEnd/>
              <a:tailEnd/>
            </a:ln>
          </p:spPr>
          <p:txBody>
            <a:bodyPr wrap="square">
              <a:noAutofit/>
            </a:bodyPr>
            <a:lstStyle/>
            <a:p>
              <a:pPr fontAlgn="ctr"/>
              <a:r>
                <a:rPr lang="ru-RU" sz="1600">
                  <a:latin typeface="Huawei Sans" panose="020C0503030203020204" pitchFamily="34" charset="0"/>
                </a:rPr>
                <a:t>CKG</a:t>
              </a:r>
            </a:p>
          </p:txBody>
        </p:sp>
        <p:cxnSp>
          <p:nvCxnSpPr>
            <p:cNvPr id="16" name="直接箭头连接符 107"/>
            <p:cNvCxnSpPr>
              <a:cxnSpLocks noChangeShapeType="1"/>
              <a:stCxn id="76" idx="0"/>
            </p:cNvCxnSpPr>
            <p:nvPr/>
          </p:nvCxnSpPr>
          <p:spPr bwMode="auto">
            <a:xfrm flipH="1" flipV="1">
              <a:off x="1844675" y="4406900"/>
              <a:ext cx="892175" cy="674688"/>
            </a:xfrm>
            <a:prstGeom prst="straightConnector1">
              <a:avLst/>
            </a:prstGeom>
            <a:noFill/>
            <a:ln w="9525" algn="ctr">
              <a:solidFill>
                <a:schemeClr val="tx1"/>
              </a:solidFill>
              <a:round/>
              <a:headEnd/>
              <a:tailEnd type="arrow" w="med" len="med"/>
            </a:ln>
          </p:spPr>
        </p:cxnSp>
        <p:sp>
          <p:nvSpPr>
            <p:cNvPr id="17" name="圆柱形 92"/>
            <p:cNvSpPr>
              <a:spLocks noChangeArrowheads="1"/>
            </p:cNvSpPr>
            <p:nvPr/>
          </p:nvSpPr>
          <p:spPr bwMode="auto">
            <a:xfrm>
              <a:off x="4913313" y="4016375"/>
              <a:ext cx="366712" cy="742950"/>
            </a:xfrm>
            <a:prstGeom prst="can">
              <a:avLst>
                <a:gd name="adj" fmla="val 25062"/>
              </a:avLst>
            </a:prstGeom>
            <a:solidFill>
              <a:srgbClr val="92D05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18" name="圆柱形 97"/>
            <p:cNvSpPr/>
            <p:nvPr/>
          </p:nvSpPr>
          <p:spPr bwMode="auto">
            <a:xfrm>
              <a:off x="5302252" y="4016111"/>
              <a:ext cx="367473" cy="743727"/>
            </a:xfrm>
            <a:prstGeom prst="ca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19" name="圆柱形 98"/>
            <p:cNvSpPr>
              <a:spLocks noChangeArrowheads="1"/>
            </p:cNvSpPr>
            <p:nvPr/>
          </p:nvSpPr>
          <p:spPr bwMode="auto">
            <a:xfrm>
              <a:off x="5689600" y="4016375"/>
              <a:ext cx="368300" cy="742950"/>
            </a:xfrm>
            <a:prstGeom prst="can">
              <a:avLst>
                <a:gd name="adj" fmla="val 24954"/>
              </a:avLst>
            </a:prstGeom>
            <a:solidFill>
              <a:srgbClr val="C4C5FE"/>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20" name="圆柱形 99"/>
            <p:cNvSpPr>
              <a:spLocks noChangeArrowheads="1"/>
            </p:cNvSpPr>
            <p:nvPr/>
          </p:nvSpPr>
          <p:spPr bwMode="auto">
            <a:xfrm>
              <a:off x="6078538" y="4016375"/>
              <a:ext cx="366712" cy="742950"/>
            </a:xfrm>
            <a:prstGeom prst="can">
              <a:avLst>
                <a:gd name="adj" fmla="val 25062"/>
              </a:avLst>
            </a:prstGeom>
            <a:solidFill>
              <a:srgbClr val="00698E"/>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21" name="圆角矩形 101"/>
            <p:cNvSpPr>
              <a:spLocks noChangeArrowheads="1"/>
            </p:cNvSpPr>
            <p:nvPr/>
          </p:nvSpPr>
          <p:spPr bwMode="auto">
            <a:xfrm>
              <a:off x="4816475" y="4068763"/>
              <a:ext cx="1747838" cy="160337"/>
            </a:xfrm>
            <a:prstGeom prst="roundRect">
              <a:avLst>
                <a:gd name="adj" fmla="val 16667"/>
              </a:avLst>
            </a:prstGeom>
            <a:noFill/>
            <a:ln w="28575" algn="ctr">
              <a:solidFill>
                <a:schemeClr val="tx1"/>
              </a:solidFill>
              <a:prstDash val="sys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22" name="圆角矩形 102"/>
            <p:cNvSpPr/>
            <p:nvPr/>
          </p:nvSpPr>
          <p:spPr bwMode="auto">
            <a:xfrm>
              <a:off x="4816598" y="4228782"/>
              <a:ext cx="1746877" cy="159192"/>
            </a:xfrm>
            <a:prstGeom prst="roundRect">
              <a:avLst/>
            </a:prstGeom>
            <a:noFill/>
            <a:ln w="28575" cap="flat" cmpd="sng" algn="ctr">
              <a:solidFill>
                <a:schemeClr val="accent2">
                  <a:lumMod val="60000"/>
                  <a:lumOff val="40000"/>
                </a:schemeClr>
              </a:solidFill>
              <a:prstDash val="sys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23" name="圆角矩形 103"/>
            <p:cNvSpPr/>
            <p:nvPr/>
          </p:nvSpPr>
          <p:spPr bwMode="auto">
            <a:xfrm>
              <a:off x="4816598" y="4387974"/>
              <a:ext cx="1746877" cy="159192"/>
            </a:xfrm>
            <a:prstGeom prst="roundRect">
              <a:avLst/>
            </a:prstGeom>
            <a:noFill/>
            <a:ln w="28575" cap="flat" cmpd="sng" algn="ctr">
              <a:solidFill>
                <a:schemeClr val="accent4"/>
              </a:solidFill>
              <a:prstDash val="sys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24" name="圆角矩形 104"/>
            <p:cNvSpPr>
              <a:spLocks noChangeArrowheads="1"/>
            </p:cNvSpPr>
            <p:nvPr/>
          </p:nvSpPr>
          <p:spPr bwMode="auto">
            <a:xfrm>
              <a:off x="4816475" y="4546600"/>
              <a:ext cx="1747838" cy="158750"/>
            </a:xfrm>
            <a:prstGeom prst="roundRect">
              <a:avLst>
                <a:gd name="adj" fmla="val 16667"/>
              </a:avLst>
            </a:prstGeom>
            <a:noFill/>
            <a:ln w="28575" algn="ctr">
              <a:solidFill>
                <a:srgbClr val="FF0000"/>
              </a:solidFill>
              <a:prstDash val="sys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25" name="圆柱形 98"/>
            <p:cNvSpPr>
              <a:spLocks noChangeArrowheads="1"/>
            </p:cNvSpPr>
            <p:nvPr/>
          </p:nvSpPr>
          <p:spPr bwMode="auto">
            <a:xfrm>
              <a:off x="4892308" y="3458938"/>
              <a:ext cx="1181820" cy="232570"/>
            </a:xfrm>
            <a:prstGeom prst="can">
              <a:avLst>
                <a:gd name="adj" fmla="val 24949"/>
              </a:avLst>
            </a:prstGeom>
            <a:solidFill>
              <a:schemeClr val="accent2">
                <a:lumMod val="40000"/>
                <a:lumOff val="60000"/>
              </a:schemeClr>
            </a:solidFill>
            <a:ln w="9525" algn="ctr">
              <a:solidFill>
                <a:schemeClr val="tx1"/>
              </a:solidFill>
              <a:prstDash val="dash"/>
              <a:round/>
              <a:headEnd/>
              <a:tailEnd/>
            </a:ln>
          </p:spPr>
          <p:txBody>
            <a:bodyPr wrap="square">
              <a:noAutofit/>
            </a:bodyPr>
            <a:lstStyle/>
            <a:p>
              <a:pPr fontAlgn="ctr">
                <a:defRPr/>
              </a:pPr>
              <a:endParaRPr lang="en-US" altLang="zh-CN" dirty="0">
                <a:latin typeface="Huawei Sans" panose="020C0503030203020204" pitchFamily="34" charset="0"/>
              </a:endParaRPr>
            </a:p>
          </p:txBody>
        </p:sp>
        <p:grpSp>
          <p:nvGrpSpPr>
            <p:cNvPr id="26" name="Group 278"/>
            <p:cNvGrpSpPr>
              <a:grpSpLocks/>
            </p:cNvGrpSpPr>
            <p:nvPr/>
          </p:nvGrpSpPr>
          <p:grpSpPr bwMode="auto">
            <a:xfrm>
              <a:off x="5580063" y="3606800"/>
              <a:ext cx="1260475" cy="506413"/>
              <a:chOff x="5508103" y="2490884"/>
              <a:chExt cx="1549350" cy="328332"/>
            </a:xfrm>
          </p:grpSpPr>
          <p:cxnSp>
            <p:nvCxnSpPr>
              <p:cNvPr id="102" name="直接连接符 24"/>
              <p:cNvCxnSpPr>
                <a:cxnSpLocks noChangeShapeType="1"/>
              </p:cNvCxnSpPr>
              <p:nvPr/>
            </p:nvCxnSpPr>
            <p:spPr bwMode="auto">
              <a:xfrm>
                <a:off x="6470129" y="2819216"/>
                <a:ext cx="581025" cy="0"/>
              </a:xfrm>
              <a:prstGeom prst="line">
                <a:avLst/>
              </a:prstGeom>
              <a:noFill/>
              <a:ln w="9525" algn="ctr">
                <a:solidFill>
                  <a:schemeClr val="tx1"/>
                </a:solidFill>
                <a:round/>
                <a:headEnd/>
                <a:tailEnd/>
              </a:ln>
            </p:spPr>
          </p:cxnSp>
          <p:cxnSp>
            <p:nvCxnSpPr>
              <p:cNvPr id="103" name="直接连接符 28"/>
              <p:cNvCxnSpPr>
                <a:cxnSpLocks noChangeShapeType="1"/>
              </p:cNvCxnSpPr>
              <p:nvPr/>
            </p:nvCxnSpPr>
            <p:spPr bwMode="auto">
              <a:xfrm flipH="1">
                <a:off x="7051153" y="2654205"/>
                <a:ext cx="6298" cy="165011"/>
              </a:xfrm>
              <a:prstGeom prst="line">
                <a:avLst/>
              </a:prstGeom>
              <a:noFill/>
              <a:ln w="9525" algn="ctr">
                <a:solidFill>
                  <a:schemeClr val="tx1"/>
                </a:solidFill>
                <a:round/>
                <a:headEnd/>
                <a:tailEnd/>
              </a:ln>
            </p:spPr>
          </p:cxnSp>
          <p:cxnSp>
            <p:nvCxnSpPr>
              <p:cNvPr id="104" name="直接连接符 30"/>
              <p:cNvCxnSpPr>
                <a:cxnSpLocks noChangeShapeType="1"/>
              </p:cNvCxnSpPr>
              <p:nvPr/>
            </p:nvCxnSpPr>
            <p:spPr bwMode="auto">
              <a:xfrm>
                <a:off x="5508105" y="2654841"/>
                <a:ext cx="1549348" cy="0"/>
              </a:xfrm>
              <a:prstGeom prst="line">
                <a:avLst/>
              </a:prstGeom>
              <a:noFill/>
              <a:ln w="9525" algn="ctr">
                <a:solidFill>
                  <a:schemeClr val="tx1"/>
                </a:solidFill>
                <a:round/>
                <a:headEnd/>
                <a:tailEnd/>
              </a:ln>
            </p:spPr>
          </p:cxnSp>
          <p:cxnSp>
            <p:nvCxnSpPr>
              <p:cNvPr id="105" name="直接连接符 32"/>
              <p:cNvCxnSpPr>
                <a:cxnSpLocks noChangeShapeType="1"/>
              </p:cNvCxnSpPr>
              <p:nvPr/>
            </p:nvCxnSpPr>
            <p:spPr bwMode="auto">
              <a:xfrm>
                <a:off x="5508103" y="2490884"/>
                <a:ext cx="0" cy="163322"/>
              </a:xfrm>
              <a:prstGeom prst="line">
                <a:avLst/>
              </a:prstGeom>
              <a:noFill/>
              <a:ln w="9525" algn="ctr">
                <a:solidFill>
                  <a:schemeClr val="tx1"/>
                </a:solidFill>
                <a:round/>
                <a:headEnd type="triangle" w="med" len="med"/>
                <a:tailEnd/>
              </a:ln>
            </p:spPr>
          </p:cxnSp>
        </p:grpSp>
        <p:sp>
          <p:nvSpPr>
            <p:cNvPr id="27" name="TextBox 55"/>
            <p:cNvSpPr txBox="1">
              <a:spLocks noChangeArrowheads="1"/>
            </p:cNvSpPr>
            <p:nvPr/>
          </p:nvSpPr>
          <p:spPr bwMode="auto">
            <a:xfrm>
              <a:off x="3471799" y="4189544"/>
              <a:ext cx="619982" cy="289345"/>
            </a:xfrm>
            <a:prstGeom prst="rect">
              <a:avLst/>
            </a:prstGeom>
            <a:noFill/>
            <a:ln w="9525">
              <a:noFill/>
              <a:miter lim="800000"/>
              <a:headEnd/>
              <a:tailEnd/>
            </a:ln>
          </p:spPr>
          <p:txBody>
            <a:bodyPr wrap="square">
              <a:noAutofit/>
            </a:bodyPr>
            <a:lstStyle/>
            <a:p>
              <a:pPr fontAlgn="ctr"/>
              <a:r>
                <a:rPr lang="ru-RU" sz="1800">
                  <a:latin typeface="Huawei Sans" panose="020C0503030203020204" pitchFamily="34" charset="0"/>
                </a:rPr>
                <a:t>...</a:t>
              </a:r>
            </a:p>
          </p:txBody>
        </p:sp>
        <p:sp>
          <p:nvSpPr>
            <p:cNvPr id="28" name="TextBox 55"/>
            <p:cNvSpPr txBox="1">
              <a:spLocks noChangeArrowheads="1"/>
            </p:cNvSpPr>
            <p:nvPr/>
          </p:nvSpPr>
          <p:spPr bwMode="auto">
            <a:xfrm>
              <a:off x="7635873" y="4225925"/>
              <a:ext cx="557697" cy="289345"/>
            </a:xfrm>
            <a:prstGeom prst="rect">
              <a:avLst/>
            </a:prstGeom>
            <a:noFill/>
            <a:ln w="9525">
              <a:noFill/>
              <a:miter lim="800000"/>
              <a:headEnd/>
              <a:tailEnd/>
            </a:ln>
          </p:spPr>
          <p:txBody>
            <a:bodyPr wrap="square">
              <a:noAutofit/>
            </a:bodyPr>
            <a:lstStyle/>
            <a:p>
              <a:pPr fontAlgn="ctr"/>
              <a:r>
                <a:rPr lang="ru-RU" sz="1800">
                  <a:latin typeface="Huawei Sans" panose="020C0503030203020204" pitchFamily="34" charset="0"/>
                </a:rPr>
                <a:t>...</a:t>
              </a:r>
            </a:p>
          </p:txBody>
        </p:sp>
        <p:grpSp>
          <p:nvGrpSpPr>
            <p:cNvPr id="29" name="Group 189"/>
            <p:cNvGrpSpPr>
              <a:grpSpLocks/>
            </p:cNvGrpSpPr>
            <p:nvPr/>
          </p:nvGrpSpPr>
          <p:grpSpPr bwMode="auto">
            <a:xfrm>
              <a:off x="1392239" y="5942663"/>
              <a:ext cx="6541590" cy="316850"/>
              <a:chOff x="1333501" y="5857107"/>
              <a:chExt cx="6541590" cy="318069"/>
            </a:xfrm>
          </p:grpSpPr>
          <p:sp>
            <p:nvSpPr>
              <p:cNvPr id="98" name="TextBox 40"/>
              <p:cNvSpPr txBox="1">
                <a:spLocks noChangeArrowheads="1"/>
              </p:cNvSpPr>
              <p:nvPr/>
            </p:nvSpPr>
            <p:spPr bwMode="auto">
              <a:xfrm>
                <a:off x="1333501" y="5867400"/>
                <a:ext cx="1046569" cy="231755"/>
              </a:xfrm>
              <a:prstGeom prst="rect">
                <a:avLst/>
              </a:prstGeom>
              <a:noFill/>
              <a:ln w="9525">
                <a:noFill/>
                <a:miter lim="800000"/>
                <a:headEnd/>
                <a:tailEnd/>
              </a:ln>
            </p:spPr>
            <p:txBody>
              <a:bodyPr wrap="square">
                <a:noAutofit/>
              </a:bodyPr>
              <a:lstStyle/>
              <a:p>
                <a:pPr fontAlgn="ctr"/>
                <a:r>
                  <a:rPr lang="ru-RU" sz="1400" dirty="0">
                    <a:latin typeface="Huawei Sans" panose="020C0503030203020204" pitchFamily="34" charset="0"/>
                  </a:rPr>
                  <a:t>Диск 0</a:t>
                </a:r>
              </a:p>
            </p:txBody>
          </p:sp>
          <p:sp>
            <p:nvSpPr>
              <p:cNvPr id="99" name="TextBox 40"/>
              <p:cNvSpPr txBox="1">
                <a:spLocks noChangeArrowheads="1"/>
              </p:cNvSpPr>
              <p:nvPr/>
            </p:nvSpPr>
            <p:spPr bwMode="auto">
              <a:xfrm>
                <a:off x="2776945" y="5864423"/>
                <a:ext cx="1068929" cy="310753"/>
              </a:xfrm>
              <a:prstGeom prst="rect">
                <a:avLst/>
              </a:prstGeom>
              <a:noFill/>
              <a:ln w="9525">
                <a:noFill/>
                <a:miter lim="800000"/>
                <a:headEnd/>
                <a:tailEnd/>
              </a:ln>
            </p:spPr>
            <p:txBody>
              <a:bodyPr wrap="square">
                <a:noAutofit/>
              </a:bodyPr>
              <a:lstStyle/>
              <a:p>
                <a:pPr fontAlgn="ctr"/>
                <a:r>
                  <a:rPr lang="ru-RU" sz="1400" dirty="0">
                    <a:latin typeface="Huawei Sans" panose="020C0503030203020204" pitchFamily="34" charset="0"/>
                  </a:rPr>
                  <a:t>Диск 1</a:t>
                </a:r>
              </a:p>
            </p:txBody>
          </p:sp>
          <p:sp>
            <p:nvSpPr>
              <p:cNvPr id="100" name="TextBox 40"/>
              <p:cNvSpPr txBox="1">
                <a:spLocks noChangeArrowheads="1"/>
              </p:cNvSpPr>
              <p:nvPr/>
            </p:nvSpPr>
            <p:spPr bwMode="auto">
              <a:xfrm>
                <a:off x="6908660" y="5857107"/>
                <a:ext cx="966431" cy="242048"/>
              </a:xfrm>
              <a:prstGeom prst="rect">
                <a:avLst/>
              </a:prstGeom>
              <a:noFill/>
              <a:ln w="9525">
                <a:noFill/>
                <a:miter lim="800000"/>
                <a:headEnd/>
                <a:tailEnd/>
              </a:ln>
            </p:spPr>
            <p:txBody>
              <a:bodyPr wrap="square">
                <a:noAutofit/>
              </a:bodyPr>
              <a:lstStyle/>
              <a:p>
                <a:pPr fontAlgn="ctr"/>
                <a:r>
                  <a:rPr lang="ru-RU" sz="1400">
                    <a:latin typeface="Huawei Sans" panose="020C0503030203020204" pitchFamily="34" charset="0"/>
                  </a:rPr>
                  <a:t>Диск </a:t>
                </a:r>
                <a:r>
                  <a:rPr lang="ru-RU" sz="1400" i="1">
                    <a:latin typeface="Huawei Sans" panose="020C0503030203020204" pitchFamily="34" charset="0"/>
                  </a:rPr>
                  <a:t>n</a:t>
                </a:r>
              </a:p>
            </p:txBody>
          </p:sp>
          <p:sp>
            <p:nvSpPr>
              <p:cNvPr id="101" name="TextBox 40"/>
              <p:cNvSpPr txBox="1">
                <a:spLocks noChangeArrowheads="1"/>
              </p:cNvSpPr>
              <p:nvPr/>
            </p:nvSpPr>
            <p:spPr bwMode="auto">
              <a:xfrm>
                <a:off x="4927600" y="5867400"/>
                <a:ext cx="901702" cy="242049"/>
              </a:xfrm>
              <a:prstGeom prst="rect">
                <a:avLst/>
              </a:prstGeom>
              <a:noFill/>
              <a:ln w="9525">
                <a:noFill/>
                <a:miter lim="800000"/>
                <a:headEnd/>
                <a:tailEnd/>
              </a:ln>
            </p:spPr>
            <p:txBody>
              <a:bodyPr wrap="square">
                <a:noAutofit/>
              </a:bodyPr>
              <a:lstStyle/>
              <a:p>
                <a:pPr fontAlgn="ctr"/>
                <a:r>
                  <a:rPr lang="ru-RU" sz="1400">
                    <a:latin typeface="Huawei Sans" panose="020C0503030203020204" pitchFamily="34" charset="0"/>
                  </a:rPr>
                  <a:t>Диск </a:t>
                </a:r>
                <a:r>
                  <a:rPr lang="ru-RU" sz="1400" i="1">
                    <a:latin typeface="Huawei Sans" panose="020C0503030203020204" pitchFamily="34" charset="0"/>
                  </a:rPr>
                  <a:t>k</a:t>
                </a:r>
              </a:p>
            </p:txBody>
          </p:sp>
        </p:grpSp>
        <p:grpSp>
          <p:nvGrpSpPr>
            <p:cNvPr id="30" name="Group 188"/>
            <p:cNvGrpSpPr>
              <a:grpSpLocks/>
            </p:cNvGrpSpPr>
            <p:nvPr/>
          </p:nvGrpSpPr>
          <p:grpSpPr bwMode="auto">
            <a:xfrm>
              <a:off x="4168775" y="5026022"/>
              <a:ext cx="2497138" cy="338939"/>
              <a:chOff x="4076700" y="5448497"/>
              <a:chExt cx="2497138" cy="338779"/>
            </a:xfrm>
          </p:grpSpPr>
          <p:sp>
            <p:nvSpPr>
              <p:cNvPr id="96" name="TextBox 55"/>
              <p:cNvSpPr txBox="1">
                <a:spLocks noChangeArrowheads="1"/>
              </p:cNvSpPr>
              <p:nvPr/>
            </p:nvSpPr>
            <p:spPr bwMode="auto">
              <a:xfrm>
                <a:off x="4076700" y="5448497"/>
                <a:ext cx="453230" cy="293550"/>
              </a:xfrm>
              <a:prstGeom prst="rect">
                <a:avLst/>
              </a:prstGeom>
              <a:noFill/>
              <a:ln w="9525">
                <a:noFill/>
                <a:miter lim="800000"/>
                <a:headEnd/>
                <a:tailEnd/>
              </a:ln>
            </p:spPr>
            <p:txBody>
              <a:bodyPr wrap="square">
                <a:noAutofit/>
              </a:bodyPr>
              <a:lstStyle/>
              <a:p>
                <a:pPr fontAlgn="ctr"/>
                <a:r>
                  <a:rPr lang="ru-RU" sz="1800">
                    <a:latin typeface="Huawei Sans" panose="020C0503030203020204" pitchFamily="34" charset="0"/>
                  </a:rPr>
                  <a:t>...</a:t>
                </a:r>
              </a:p>
            </p:txBody>
          </p:sp>
          <p:sp>
            <p:nvSpPr>
              <p:cNvPr id="97" name="TextBox 55"/>
              <p:cNvSpPr txBox="1">
                <a:spLocks noChangeArrowheads="1"/>
              </p:cNvSpPr>
              <p:nvPr/>
            </p:nvSpPr>
            <p:spPr bwMode="auto">
              <a:xfrm>
                <a:off x="6057901" y="5498068"/>
                <a:ext cx="515937" cy="289208"/>
              </a:xfrm>
              <a:prstGeom prst="rect">
                <a:avLst/>
              </a:prstGeom>
              <a:noFill/>
              <a:ln w="9525">
                <a:noFill/>
                <a:miter lim="800000"/>
                <a:headEnd/>
                <a:tailEnd/>
              </a:ln>
            </p:spPr>
            <p:txBody>
              <a:bodyPr wrap="square">
                <a:noAutofit/>
              </a:bodyPr>
              <a:lstStyle/>
              <a:p>
                <a:pPr fontAlgn="ctr"/>
                <a:r>
                  <a:rPr lang="ru-RU" sz="1800">
                    <a:latin typeface="Huawei Sans" panose="020C0503030203020204" pitchFamily="34" charset="0"/>
                  </a:rPr>
                  <a:t>...</a:t>
                </a:r>
              </a:p>
            </p:txBody>
          </p:sp>
        </p:grpSp>
        <p:cxnSp>
          <p:nvCxnSpPr>
            <p:cNvPr id="31" name="直接箭头连接符 107"/>
            <p:cNvCxnSpPr>
              <a:cxnSpLocks noChangeShapeType="1"/>
            </p:cNvCxnSpPr>
            <p:nvPr/>
          </p:nvCxnSpPr>
          <p:spPr bwMode="auto">
            <a:xfrm flipH="1" flipV="1">
              <a:off x="2320925" y="4387850"/>
              <a:ext cx="2038350" cy="828675"/>
            </a:xfrm>
            <a:prstGeom prst="straightConnector1">
              <a:avLst/>
            </a:prstGeom>
            <a:noFill/>
            <a:ln w="9525" algn="ctr">
              <a:solidFill>
                <a:schemeClr val="tx1"/>
              </a:solidFill>
              <a:round/>
              <a:headEnd/>
              <a:tailEnd type="arrow" w="med" len="med"/>
            </a:ln>
          </p:spPr>
        </p:cxnSp>
        <p:cxnSp>
          <p:nvCxnSpPr>
            <p:cNvPr id="32" name="直接箭头连接符 107"/>
            <p:cNvCxnSpPr>
              <a:cxnSpLocks noChangeShapeType="1"/>
            </p:cNvCxnSpPr>
            <p:nvPr/>
          </p:nvCxnSpPr>
          <p:spPr bwMode="auto">
            <a:xfrm flipH="1" flipV="1">
              <a:off x="6280150" y="4387850"/>
              <a:ext cx="96838" cy="828675"/>
            </a:xfrm>
            <a:prstGeom prst="straightConnector1">
              <a:avLst/>
            </a:prstGeom>
            <a:noFill/>
            <a:ln w="9525" algn="ctr">
              <a:solidFill>
                <a:schemeClr val="tx1"/>
              </a:solidFill>
              <a:round/>
              <a:headEnd/>
              <a:tailEnd type="arrow" w="med" len="med"/>
            </a:ln>
          </p:spPr>
        </p:cxnSp>
        <p:sp>
          <p:nvSpPr>
            <p:cNvPr id="33" name="TextBox 55"/>
            <p:cNvSpPr txBox="1">
              <a:spLocks noChangeArrowheads="1"/>
            </p:cNvSpPr>
            <p:nvPr/>
          </p:nvSpPr>
          <p:spPr bwMode="auto">
            <a:xfrm>
              <a:off x="3478716" y="3410270"/>
              <a:ext cx="591633" cy="289345"/>
            </a:xfrm>
            <a:prstGeom prst="rect">
              <a:avLst/>
            </a:prstGeom>
            <a:noFill/>
            <a:ln w="9525">
              <a:noFill/>
              <a:miter lim="800000"/>
              <a:headEnd/>
              <a:tailEnd/>
            </a:ln>
          </p:spPr>
          <p:txBody>
            <a:bodyPr wrap="square">
              <a:noAutofit/>
            </a:bodyPr>
            <a:lstStyle/>
            <a:p>
              <a:pPr fontAlgn="ctr"/>
              <a:r>
                <a:rPr lang="ru-RU" sz="1800">
                  <a:latin typeface="Huawei Sans" panose="020C0503030203020204" pitchFamily="34" charset="0"/>
                </a:rPr>
                <a:t>...</a:t>
              </a:r>
            </a:p>
          </p:txBody>
        </p:sp>
        <p:sp>
          <p:nvSpPr>
            <p:cNvPr id="34" name="圆柱形 98"/>
            <p:cNvSpPr>
              <a:spLocks noChangeArrowheads="1"/>
            </p:cNvSpPr>
            <p:nvPr/>
          </p:nvSpPr>
          <p:spPr bwMode="auto">
            <a:xfrm>
              <a:off x="6873703" y="3462669"/>
              <a:ext cx="1179972" cy="233814"/>
            </a:xfrm>
            <a:prstGeom prst="can">
              <a:avLst>
                <a:gd name="adj" fmla="val 24949"/>
              </a:avLst>
            </a:prstGeom>
            <a:solidFill>
              <a:schemeClr val="accent5">
                <a:lumMod val="90000"/>
              </a:schemeClr>
            </a:solidFill>
            <a:ln w="9525" algn="ctr">
              <a:solidFill>
                <a:schemeClr val="tx1"/>
              </a:solidFill>
              <a:prstDash val="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35" name="TextBox 55"/>
            <p:cNvSpPr txBox="1">
              <a:spLocks noChangeArrowheads="1"/>
            </p:cNvSpPr>
            <p:nvPr/>
          </p:nvSpPr>
          <p:spPr bwMode="auto">
            <a:xfrm>
              <a:off x="6261097" y="3407512"/>
              <a:ext cx="574314" cy="289345"/>
            </a:xfrm>
            <a:prstGeom prst="rect">
              <a:avLst/>
            </a:prstGeom>
            <a:noFill/>
            <a:ln w="9525">
              <a:noFill/>
              <a:miter lim="800000"/>
              <a:headEnd/>
              <a:tailEnd/>
            </a:ln>
          </p:spPr>
          <p:txBody>
            <a:bodyPr wrap="square">
              <a:noAutofit/>
            </a:bodyPr>
            <a:lstStyle/>
            <a:p>
              <a:pPr fontAlgn="ctr"/>
              <a:r>
                <a:rPr lang="ru-RU" sz="1800">
                  <a:latin typeface="Huawei Sans" panose="020C0503030203020204" pitchFamily="34" charset="0"/>
                </a:rPr>
                <a:t>...</a:t>
              </a:r>
            </a:p>
          </p:txBody>
        </p:sp>
        <p:sp>
          <p:nvSpPr>
            <p:cNvPr id="36" name="TextBox 138"/>
            <p:cNvSpPr txBox="1">
              <a:spLocks noChangeArrowheads="1"/>
            </p:cNvSpPr>
            <p:nvPr/>
          </p:nvSpPr>
          <p:spPr bwMode="auto">
            <a:xfrm>
              <a:off x="92076" y="2847975"/>
              <a:ext cx="990600" cy="265232"/>
            </a:xfrm>
            <a:prstGeom prst="rect">
              <a:avLst/>
            </a:prstGeom>
            <a:noFill/>
            <a:ln w="9525">
              <a:noFill/>
              <a:miter lim="800000"/>
              <a:headEnd/>
              <a:tailEnd/>
            </a:ln>
          </p:spPr>
          <p:txBody>
            <a:bodyPr wrap="square">
              <a:noAutofit/>
            </a:bodyPr>
            <a:lstStyle/>
            <a:p>
              <a:pPr fontAlgn="ctr"/>
              <a:r>
                <a:rPr lang="ru-RU" sz="1600">
                  <a:latin typeface="Huawei Sans" panose="020C0503030203020204" pitchFamily="34" charset="0"/>
                </a:rPr>
                <a:t>LUN</a:t>
              </a:r>
            </a:p>
          </p:txBody>
        </p:sp>
        <p:grpSp>
          <p:nvGrpSpPr>
            <p:cNvPr id="37" name="Group 136"/>
            <p:cNvGrpSpPr>
              <a:grpSpLocks/>
            </p:cNvGrpSpPr>
            <p:nvPr/>
          </p:nvGrpSpPr>
          <p:grpSpPr bwMode="auto">
            <a:xfrm>
              <a:off x="3101113" y="2682868"/>
              <a:ext cx="1982965" cy="523476"/>
              <a:chOff x="3009037" y="2711450"/>
              <a:chExt cx="1982965" cy="748772"/>
            </a:xfrm>
          </p:grpSpPr>
          <p:sp>
            <p:nvSpPr>
              <p:cNvPr id="87" name="圆角矩形 135"/>
              <p:cNvSpPr/>
              <p:nvPr/>
            </p:nvSpPr>
            <p:spPr bwMode="auto">
              <a:xfrm>
                <a:off x="3009037" y="2718566"/>
                <a:ext cx="1008240" cy="241937"/>
              </a:xfrm>
              <a:prstGeom prst="roundRect">
                <a:avLst/>
              </a:prstGeom>
              <a:noFill/>
              <a:ln w="28575" cap="flat" cmpd="sng" algn="ctr">
                <a:solidFill>
                  <a:schemeClr val="accent4"/>
                </a:solidFill>
                <a:prstDash val="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88" name="圆角矩形 136"/>
              <p:cNvSpPr>
                <a:spLocks noChangeArrowheads="1"/>
              </p:cNvSpPr>
              <p:nvPr/>
            </p:nvSpPr>
            <p:spPr bwMode="auto">
              <a:xfrm>
                <a:off x="3009899" y="2935287"/>
                <a:ext cx="1008063" cy="241300"/>
              </a:xfrm>
              <a:prstGeom prst="roundRect">
                <a:avLst>
                  <a:gd name="adj" fmla="val 16667"/>
                </a:avLst>
              </a:prstGeom>
              <a:noFill/>
              <a:ln w="28575" algn="ctr">
                <a:solidFill>
                  <a:srgbClr val="FF0000"/>
                </a:solidFill>
                <a:prstDash val="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89" name="圆角矩形 137"/>
              <p:cNvSpPr/>
              <p:nvPr/>
            </p:nvSpPr>
            <p:spPr bwMode="auto">
              <a:xfrm>
                <a:off x="3009037" y="3152629"/>
                <a:ext cx="1008240" cy="241937"/>
              </a:xfrm>
              <a:prstGeom prst="roundRect">
                <a:avLst/>
              </a:prstGeom>
              <a:noFill/>
              <a:ln w="28575" cap="flat" cmpd="sng" algn="ctr">
                <a:solidFill>
                  <a:schemeClr val="accent4"/>
                </a:solidFill>
                <a:prstDash val="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90" name="TextBox 161"/>
              <p:cNvSpPr txBox="1">
                <a:spLocks noChangeArrowheads="1"/>
              </p:cNvSpPr>
              <p:nvPr/>
            </p:nvSpPr>
            <p:spPr bwMode="auto">
              <a:xfrm>
                <a:off x="4017961" y="2711450"/>
                <a:ext cx="920750" cy="293161"/>
              </a:xfrm>
              <a:prstGeom prst="rect">
                <a:avLst/>
              </a:prstGeom>
              <a:noFill/>
              <a:ln w="9525">
                <a:noFill/>
                <a:miter lim="800000"/>
                <a:headEnd/>
                <a:tailEnd/>
              </a:ln>
            </p:spPr>
            <p:txBody>
              <a:bodyPr wrap="square">
                <a:noAutofit/>
              </a:bodyPr>
              <a:lstStyle/>
              <a:p>
                <a:pPr fontAlgn="ctr"/>
                <a:r>
                  <a:rPr lang="ru-RU" sz="1200">
                    <a:latin typeface="Huawei Sans" panose="020C0503030203020204" pitchFamily="34" charset="0"/>
                  </a:rPr>
                  <a:t>Экстент</a:t>
                </a:r>
              </a:p>
            </p:txBody>
          </p:sp>
          <p:sp>
            <p:nvSpPr>
              <p:cNvPr id="91" name="TextBox 162"/>
              <p:cNvSpPr txBox="1">
                <a:spLocks noChangeArrowheads="1"/>
              </p:cNvSpPr>
              <p:nvPr/>
            </p:nvSpPr>
            <p:spPr bwMode="auto">
              <a:xfrm>
                <a:off x="4017962" y="2962274"/>
                <a:ext cx="911225" cy="293161"/>
              </a:xfrm>
              <a:prstGeom prst="rect">
                <a:avLst/>
              </a:prstGeom>
              <a:noFill/>
              <a:ln w="9525">
                <a:noFill/>
                <a:miter lim="800000"/>
                <a:headEnd/>
                <a:tailEnd/>
              </a:ln>
            </p:spPr>
            <p:txBody>
              <a:bodyPr wrap="square">
                <a:noAutofit/>
              </a:bodyPr>
              <a:lstStyle/>
              <a:p>
                <a:pPr fontAlgn="ctr"/>
                <a:r>
                  <a:rPr lang="ru-RU" sz="1200">
                    <a:latin typeface="Huawei Sans" panose="020C0503030203020204" pitchFamily="34" charset="0"/>
                  </a:rPr>
                  <a:t>Экстент</a:t>
                </a:r>
              </a:p>
            </p:txBody>
          </p:sp>
          <p:sp>
            <p:nvSpPr>
              <p:cNvPr id="92" name="TextBox 163"/>
              <p:cNvSpPr txBox="1">
                <a:spLocks noChangeArrowheads="1"/>
              </p:cNvSpPr>
              <p:nvPr/>
            </p:nvSpPr>
            <p:spPr bwMode="auto">
              <a:xfrm>
                <a:off x="4017962" y="3167062"/>
                <a:ext cx="974040" cy="293160"/>
              </a:xfrm>
              <a:prstGeom prst="rect">
                <a:avLst/>
              </a:prstGeom>
              <a:noFill/>
              <a:ln w="9525">
                <a:noFill/>
                <a:miter lim="800000"/>
                <a:headEnd/>
                <a:tailEnd/>
              </a:ln>
            </p:spPr>
            <p:txBody>
              <a:bodyPr wrap="square">
                <a:noAutofit/>
              </a:bodyPr>
              <a:lstStyle/>
              <a:p>
                <a:pPr fontAlgn="ctr"/>
                <a:r>
                  <a:rPr lang="ru-RU" sz="1200">
                    <a:latin typeface="Huawei Sans" panose="020C0503030203020204" pitchFamily="34" charset="0"/>
                  </a:rPr>
                  <a:t>Экстент</a:t>
                </a:r>
              </a:p>
            </p:txBody>
          </p:sp>
          <p:sp>
            <p:nvSpPr>
              <p:cNvPr id="93" name="圆柱形 98"/>
              <p:cNvSpPr>
                <a:spLocks noChangeArrowheads="1"/>
              </p:cNvSpPr>
              <p:nvPr/>
            </p:nvSpPr>
            <p:spPr bwMode="auto">
              <a:xfrm>
                <a:off x="3009037" y="2729239"/>
                <a:ext cx="973155" cy="238379"/>
              </a:xfrm>
              <a:prstGeom prst="can">
                <a:avLst>
                  <a:gd name="adj" fmla="val 24948"/>
                </a:avLst>
              </a:prstGeom>
              <a:solidFill>
                <a:schemeClr val="accent5">
                  <a:lumMod val="90000"/>
                </a:schemeClr>
              </a:solidFill>
              <a:ln w="9525" algn="ctr">
                <a:solidFill>
                  <a:schemeClr val="tx1"/>
                </a:solidFill>
                <a:prstDash val="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94" name="圆柱形 98"/>
              <p:cNvSpPr>
                <a:spLocks noChangeArrowheads="1"/>
              </p:cNvSpPr>
              <p:nvPr/>
            </p:nvSpPr>
            <p:spPr bwMode="auto">
              <a:xfrm>
                <a:off x="3009899" y="2944812"/>
                <a:ext cx="974725" cy="241300"/>
              </a:xfrm>
              <a:prstGeom prst="can">
                <a:avLst>
                  <a:gd name="adj" fmla="val 24949"/>
                </a:avLst>
              </a:prstGeom>
              <a:solidFill>
                <a:srgbClr val="CCFF33"/>
              </a:solidFill>
              <a:ln w="9525" algn="ctr">
                <a:solidFill>
                  <a:schemeClr val="tx1"/>
                </a:solidFill>
                <a:prstDash val="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95" name="圆柱形 98"/>
              <p:cNvSpPr>
                <a:spLocks noChangeArrowheads="1"/>
              </p:cNvSpPr>
              <p:nvPr/>
            </p:nvSpPr>
            <p:spPr bwMode="auto">
              <a:xfrm>
                <a:off x="3009037" y="3186429"/>
                <a:ext cx="973155" cy="240159"/>
              </a:xfrm>
              <a:prstGeom prst="can">
                <a:avLst>
                  <a:gd name="adj" fmla="val 24949"/>
                </a:avLst>
              </a:prstGeom>
              <a:solidFill>
                <a:schemeClr val="bg2">
                  <a:lumMod val="40000"/>
                  <a:lumOff val="60000"/>
                </a:schemeClr>
              </a:solidFill>
              <a:ln w="9525" algn="ctr">
                <a:solidFill>
                  <a:schemeClr val="tx1"/>
                </a:solidFill>
                <a:prstDash val="dash"/>
                <a:round/>
                <a:headEnd/>
                <a:tailEnd/>
              </a:ln>
            </p:spPr>
            <p:txBody>
              <a:bodyPr wrap="square">
                <a:noAutofit/>
              </a:bodyPr>
              <a:lstStyle/>
              <a:p>
                <a:pPr fontAlgn="ctr">
                  <a:defRPr/>
                </a:pPr>
                <a:endParaRPr lang="en-US" altLang="zh-CN" dirty="0">
                  <a:latin typeface="Huawei Sans" panose="020C0503030203020204" pitchFamily="34" charset="0"/>
                </a:endParaRPr>
              </a:p>
            </p:txBody>
          </p:sp>
        </p:grpSp>
        <p:cxnSp>
          <p:nvCxnSpPr>
            <p:cNvPr id="38" name="直接箭头连接符 107"/>
            <p:cNvCxnSpPr>
              <a:cxnSpLocks noChangeShapeType="1"/>
              <a:stCxn id="13" idx="1"/>
              <a:endCxn id="89" idx="1"/>
            </p:cNvCxnSpPr>
            <p:nvPr/>
          </p:nvCxnSpPr>
          <p:spPr bwMode="auto">
            <a:xfrm flipV="1">
              <a:off x="2051050" y="3074988"/>
              <a:ext cx="1050925" cy="428625"/>
            </a:xfrm>
            <a:prstGeom prst="straightConnector1">
              <a:avLst/>
            </a:prstGeom>
            <a:noFill/>
            <a:ln w="9525" algn="ctr">
              <a:solidFill>
                <a:schemeClr val="tx1"/>
              </a:solidFill>
              <a:round/>
              <a:headEnd/>
              <a:tailEnd type="arrow" w="med" len="med"/>
            </a:ln>
          </p:spPr>
        </p:cxnSp>
        <p:cxnSp>
          <p:nvCxnSpPr>
            <p:cNvPr id="39" name="直接箭头连接符 107"/>
            <p:cNvCxnSpPr>
              <a:cxnSpLocks noChangeShapeType="1"/>
              <a:stCxn id="34" idx="1"/>
              <a:endCxn id="93" idx="4"/>
            </p:cNvCxnSpPr>
            <p:nvPr/>
          </p:nvCxnSpPr>
          <p:spPr bwMode="auto">
            <a:xfrm flipH="1" flipV="1">
              <a:off x="4076700" y="2778125"/>
              <a:ext cx="3387725" cy="685800"/>
            </a:xfrm>
            <a:prstGeom prst="straightConnector1">
              <a:avLst/>
            </a:prstGeom>
            <a:noFill/>
            <a:ln w="9525" algn="ctr">
              <a:solidFill>
                <a:schemeClr val="tx1"/>
              </a:solidFill>
              <a:round/>
              <a:headEnd/>
              <a:tailEnd type="arrow" w="med" len="med"/>
            </a:ln>
          </p:spPr>
        </p:cxnSp>
        <p:cxnSp>
          <p:nvCxnSpPr>
            <p:cNvPr id="40" name="直接箭头连接符 107"/>
            <p:cNvCxnSpPr>
              <a:cxnSpLocks noChangeShapeType="1"/>
              <a:stCxn id="25" idx="0"/>
              <a:endCxn id="94" idx="3"/>
            </p:cNvCxnSpPr>
            <p:nvPr/>
          </p:nvCxnSpPr>
          <p:spPr bwMode="auto">
            <a:xfrm flipH="1" flipV="1">
              <a:off x="3589338" y="3014663"/>
              <a:ext cx="1893887" cy="503237"/>
            </a:xfrm>
            <a:prstGeom prst="straightConnector1">
              <a:avLst/>
            </a:prstGeom>
            <a:noFill/>
            <a:ln w="9525" algn="ctr">
              <a:solidFill>
                <a:schemeClr val="tx1"/>
              </a:solidFill>
              <a:round/>
              <a:headEnd/>
              <a:tailEnd type="arrow" w="med" len="med"/>
            </a:ln>
          </p:spPr>
        </p:cxnSp>
        <p:sp>
          <p:nvSpPr>
            <p:cNvPr id="41" name="TextBox 105"/>
            <p:cNvSpPr txBox="1">
              <a:spLocks noChangeArrowheads="1"/>
            </p:cNvSpPr>
            <p:nvPr/>
          </p:nvSpPr>
          <p:spPr bwMode="auto">
            <a:xfrm>
              <a:off x="93013" y="5106827"/>
              <a:ext cx="923297" cy="265232"/>
            </a:xfrm>
            <a:prstGeom prst="rect">
              <a:avLst/>
            </a:prstGeom>
            <a:solidFill>
              <a:schemeClr val="accent3"/>
            </a:solidFill>
            <a:ln w="9525">
              <a:noFill/>
              <a:miter lim="800000"/>
              <a:headEnd/>
              <a:tailEnd/>
            </a:ln>
          </p:spPr>
          <p:txBody>
            <a:bodyPr wrap="square">
              <a:noAutofit/>
            </a:bodyPr>
            <a:lstStyle/>
            <a:p>
              <a:pPr fontAlgn="ctr">
                <a:defRPr/>
              </a:pPr>
              <a:r>
                <a:rPr lang="ru-RU" sz="1600">
                  <a:latin typeface="Huawei Sans" panose="020C0503030203020204" pitchFamily="34" charset="0"/>
                </a:rPr>
                <a:t>CK</a:t>
              </a:r>
            </a:p>
          </p:txBody>
        </p:sp>
        <p:grpSp>
          <p:nvGrpSpPr>
            <p:cNvPr id="42" name="Group 194"/>
            <p:cNvGrpSpPr>
              <a:grpSpLocks/>
            </p:cNvGrpSpPr>
            <p:nvPr/>
          </p:nvGrpSpPr>
          <p:grpSpPr bwMode="auto">
            <a:xfrm>
              <a:off x="1143724" y="5009823"/>
              <a:ext cx="7029980" cy="506183"/>
              <a:chOff x="1065936" y="5406891"/>
              <a:chExt cx="7029980" cy="507571"/>
            </a:xfrm>
          </p:grpSpPr>
          <p:grpSp>
            <p:nvGrpSpPr>
              <p:cNvPr id="59" name="Group 193"/>
              <p:cNvGrpSpPr>
                <a:grpSpLocks/>
              </p:cNvGrpSpPr>
              <p:nvPr/>
            </p:nvGrpSpPr>
            <p:grpSpPr bwMode="auto">
              <a:xfrm>
                <a:off x="1065936" y="5406891"/>
                <a:ext cx="1274149" cy="507571"/>
                <a:chOff x="1065936" y="5406891"/>
                <a:chExt cx="1274149" cy="507571"/>
              </a:xfrm>
            </p:grpSpPr>
            <p:sp>
              <p:nvSpPr>
                <p:cNvPr id="81" name="矩形 35"/>
                <p:cNvSpPr>
                  <a:spLocks noChangeArrowheads="1"/>
                </p:cNvSpPr>
                <p:nvPr/>
              </p:nvSpPr>
              <p:spPr bwMode="auto">
                <a:xfrm>
                  <a:off x="1065936" y="5406891"/>
                  <a:ext cx="1274149" cy="507571"/>
                </a:xfrm>
                <a:prstGeom prst="rect">
                  <a:avLst/>
                </a:prstGeom>
                <a:solidFill>
                  <a:schemeClr val="accent3"/>
                </a:solidFill>
                <a:ln w="12700" algn="ctr">
                  <a:solidFill>
                    <a:schemeClr val="tx1"/>
                  </a:solidFill>
                  <a:prstDash val="lg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82" name="矩形 30"/>
                <p:cNvSpPr>
                  <a:spLocks noChangeArrowheads="1"/>
                </p:cNvSpPr>
                <p:nvPr/>
              </p:nvSpPr>
              <p:spPr bwMode="auto">
                <a:xfrm>
                  <a:off x="1138238" y="5481637"/>
                  <a:ext cx="144462" cy="360363"/>
                </a:xfrm>
                <a:prstGeom prst="rect">
                  <a:avLst/>
                </a:prstGeom>
                <a:solidFill>
                  <a:srgbClr val="92D05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83" name="矩形 31"/>
                <p:cNvSpPr>
                  <a:spLocks noChangeArrowheads="1"/>
                </p:cNvSpPr>
                <p:nvPr/>
              </p:nvSpPr>
              <p:spPr bwMode="auto">
                <a:xfrm>
                  <a:off x="1355725" y="5481637"/>
                  <a:ext cx="142875" cy="360363"/>
                </a:xfrm>
                <a:prstGeom prst="rect">
                  <a:avLst/>
                </a:prstGeom>
                <a:solidFill>
                  <a:srgbClr val="92D05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84" name="矩形 33"/>
                <p:cNvSpPr>
                  <a:spLocks noChangeArrowheads="1"/>
                </p:cNvSpPr>
                <p:nvPr/>
              </p:nvSpPr>
              <p:spPr bwMode="auto">
                <a:xfrm>
                  <a:off x="1868488" y="5481637"/>
                  <a:ext cx="144462" cy="360363"/>
                </a:xfrm>
                <a:prstGeom prst="rect">
                  <a:avLst/>
                </a:prstGeom>
                <a:solidFill>
                  <a:srgbClr val="92D05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85" name="矩形 34"/>
                <p:cNvSpPr>
                  <a:spLocks noChangeArrowheads="1"/>
                </p:cNvSpPr>
                <p:nvPr/>
              </p:nvSpPr>
              <p:spPr bwMode="auto">
                <a:xfrm>
                  <a:off x="2084388" y="5481637"/>
                  <a:ext cx="144462" cy="360363"/>
                </a:xfrm>
                <a:prstGeom prst="rect">
                  <a:avLst/>
                </a:prstGeom>
                <a:solidFill>
                  <a:srgbClr val="FFC00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86" name="TextBox 55"/>
                <p:cNvSpPr txBox="1">
                  <a:spLocks noChangeArrowheads="1"/>
                </p:cNvSpPr>
                <p:nvPr/>
              </p:nvSpPr>
              <p:spPr bwMode="auto">
                <a:xfrm>
                  <a:off x="1479550" y="5451475"/>
                  <a:ext cx="500063" cy="290138"/>
                </a:xfrm>
                <a:prstGeom prst="rect">
                  <a:avLst/>
                </a:prstGeom>
                <a:noFill/>
                <a:ln w="9525">
                  <a:noFill/>
                  <a:miter lim="800000"/>
                  <a:headEnd/>
                  <a:tailEnd/>
                </a:ln>
              </p:spPr>
              <p:txBody>
                <a:bodyPr wrap="square">
                  <a:noAutofit/>
                </a:bodyPr>
                <a:lstStyle/>
                <a:p>
                  <a:pPr fontAlgn="ctr"/>
                  <a:r>
                    <a:rPr lang="ru-RU" sz="1800">
                      <a:latin typeface="Huawei Sans" panose="020C0503030203020204" pitchFamily="34" charset="0"/>
                    </a:rPr>
                    <a:t>...</a:t>
                  </a:r>
                </a:p>
              </p:txBody>
            </p:sp>
          </p:grpSp>
          <p:grpSp>
            <p:nvGrpSpPr>
              <p:cNvPr id="60" name="Group 192"/>
              <p:cNvGrpSpPr>
                <a:grpSpLocks/>
              </p:cNvGrpSpPr>
              <p:nvPr/>
            </p:nvGrpSpPr>
            <p:grpSpPr bwMode="auto">
              <a:xfrm>
                <a:off x="2500739" y="5408139"/>
                <a:ext cx="1384944" cy="503830"/>
                <a:chOff x="2500739" y="5408139"/>
                <a:chExt cx="1384944" cy="503830"/>
              </a:xfrm>
            </p:grpSpPr>
            <p:sp>
              <p:nvSpPr>
                <p:cNvPr id="75" name="矩形 35"/>
                <p:cNvSpPr>
                  <a:spLocks noChangeArrowheads="1"/>
                </p:cNvSpPr>
                <p:nvPr/>
              </p:nvSpPr>
              <p:spPr bwMode="auto">
                <a:xfrm>
                  <a:off x="2500739" y="5408139"/>
                  <a:ext cx="1384944" cy="503830"/>
                </a:xfrm>
                <a:prstGeom prst="rect">
                  <a:avLst/>
                </a:prstGeom>
                <a:solidFill>
                  <a:schemeClr val="accent3"/>
                </a:solidFill>
                <a:ln w="12700" algn="ctr">
                  <a:solidFill>
                    <a:schemeClr val="tx1"/>
                  </a:solidFill>
                  <a:prstDash val="lg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76" name="矩形 30"/>
                <p:cNvSpPr>
                  <a:spLocks noChangeArrowheads="1"/>
                </p:cNvSpPr>
                <p:nvPr/>
              </p:nvSpPr>
              <p:spPr bwMode="auto">
                <a:xfrm>
                  <a:off x="2583835" y="5480471"/>
                  <a:ext cx="144034" cy="35667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77" name="矩形 32"/>
                <p:cNvSpPr>
                  <a:spLocks noChangeArrowheads="1"/>
                </p:cNvSpPr>
                <p:nvPr/>
              </p:nvSpPr>
              <p:spPr bwMode="auto">
                <a:xfrm>
                  <a:off x="2818353" y="5480471"/>
                  <a:ext cx="142187" cy="35667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78" name="矩形 34"/>
                <p:cNvSpPr>
                  <a:spLocks noChangeArrowheads="1"/>
                </p:cNvSpPr>
                <p:nvPr/>
              </p:nvSpPr>
              <p:spPr bwMode="auto">
                <a:xfrm>
                  <a:off x="3581400" y="5478660"/>
                  <a:ext cx="144462" cy="360363"/>
                </a:xfrm>
                <a:prstGeom prst="rect">
                  <a:avLst/>
                </a:prstGeom>
                <a:solidFill>
                  <a:srgbClr val="FFC00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79" name="TextBox 55"/>
                <p:cNvSpPr txBox="1">
                  <a:spLocks noChangeArrowheads="1"/>
                </p:cNvSpPr>
                <p:nvPr/>
              </p:nvSpPr>
              <p:spPr bwMode="auto">
                <a:xfrm>
                  <a:off x="2971800" y="5448498"/>
                  <a:ext cx="483072" cy="290138"/>
                </a:xfrm>
                <a:prstGeom prst="rect">
                  <a:avLst/>
                </a:prstGeom>
                <a:noFill/>
                <a:ln w="9525">
                  <a:noFill/>
                  <a:miter lim="800000"/>
                  <a:headEnd/>
                  <a:tailEnd/>
                </a:ln>
              </p:spPr>
              <p:txBody>
                <a:bodyPr wrap="square">
                  <a:noAutofit/>
                </a:bodyPr>
                <a:lstStyle/>
                <a:p>
                  <a:pPr fontAlgn="ctr"/>
                  <a:r>
                    <a:rPr lang="ru-RU" sz="1800">
                      <a:latin typeface="Huawei Sans" panose="020C0503030203020204" pitchFamily="34" charset="0"/>
                    </a:rPr>
                    <a:t>...</a:t>
                  </a:r>
                </a:p>
              </p:txBody>
            </p:sp>
            <p:sp>
              <p:nvSpPr>
                <p:cNvPr id="80" name="矩形 33"/>
                <p:cNvSpPr>
                  <a:spLocks noChangeArrowheads="1"/>
                </p:cNvSpPr>
                <p:nvPr/>
              </p:nvSpPr>
              <p:spPr bwMode="auto">
                <a:xfrm>
                  <a:off x="3352018" y="5480471"/>
                  <a:ext cx="144034" cy="35667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grpSp>
          <p:grpSp>
            <p:nvGrpSpPr>
              <p:cNvPr id="61" name="Group 185"/>
              <p:cNvGrpSpPr>
                <a:grpSpLocks/>
              </p:cNvGrpSpPr>
              <p:nvPr/>
            </p:nvGrpSpPr>
            <p:grpSpPr bwMode="auto">
              <a:xfrm>
                <a:off x="6705431" y="5406891"/>
                <a:ext cx="1390485" cy="507571"/>
                <a:chOff x="6533981" y="5403914"/>
                <a:chExt cx="1390485" cy="507571"/>
              </a:xfrm>
            </p:grpSpPr>
            <p:sp>
              <p:nvSpPr>
                <p:cNvPr id="69" name="矩形 35"/>
                <p:cNvSpPr>
                  <a:spLocks noChangeArrowheads="1"/>
                </p:cNvSpPr>
                <p:nvPr/>
              </p:nvSpPr>
              <p:spPr bwMode="auto">
                <a:xfrm>
                  <a:off x="6533981" y="5403914"/>
                  <a:ext cx="1390485" cy="507571"/>
                </a:xfrm>
                <a:prstGeom prst="rect">
                  <a:avLst/>
                </a:prstGeom>
                <a:solidFill>
                  <a:schemeClr val="accent3"/>
                </a:solidFill>
                <a:ln w="12700" algn="ctr">
                  <a:solidFill>
                    <a:schemeClr val="tx1"/>
                  </a:solidFill>
                  <a:prstDash val="lg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70" name="矩形 30"/>
                <p:cNvSpPr>
                  <a:spLocks noChangeArrowheads="1"/>
                </p:cNvSpPr>
                <p:nvPr/>
              </p:nvSpPr>
              <p:spPr bwMode="auto">
                <a:xfrm>
                  <a:off x="6605588" y="5478660"/>
                  <a:ext cx="144462" cy="360363"/>
                </a:xfrm>
                <a:prstGeom prst="rect">
                  <a:avLst/>
                </a:prstGeom>
                <a:solidFill>
                  <a:srgbClr val="00B0F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71" name="矩形 31"/>
                <p:cNvSpPr>
                  <a:spLocks noChangeArrowheads="1"/>
                </p:cNvSpPr>
                <p:nvPr/>
              </p:nvSpPr>
              <p:spPr bwMode="auto">
                <a:xfrm>
                  <a:off x="6823075" y="5478660"/>
                  <a:ext cx="142875" cy="360363"/>
                </a:xfrm>
                <a:prstGeom prst="rect">
                  <a:avLst/>
                </a:prstGeom>
                <a:solidFill>
                  <a:srgbClr val="00B0F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72" name="矩形 33"/>
                <p:cNvSpPr>
                  <a:spLocks noChangeArrowheads="1"/>
                </p:cNvSpPr>
                <p:nvPr/>
              </p:nvSpPr>
              <p:spPr bwMode="auto">
                <a:xfrm>
                  <a:off x="7412038" y="5478660"/>
                  <a:ext cx="144462" cy="360363"/>
                </a:xfrm>
                <a:prstGeom prst="rect">
                  <a:avLst/>
                </a:prstGeom>
                <a:solidFill>
                  <a:srgbClr val="00B0F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73" name="矩形 34"/>
                <p:cNvSpPr>
                  <a:spLocks noChangeArrowheads="1"/>
                </p:cNvSpPr>
                <p:nvPr/>
              </p:nvSpPr>
              <p:spPr bwMode="auto">
                <a:xfrm>
                  <a:off x="7627938" y="5478660"/>
                  <a:ext cx="144462" cy="360363"/>
                </a:xfrm>
                <a:prstGeom prst="rect">
                  <a:avLst/>
                </a:prstGeom>
                <a:solidFill>
                  <a:srgbClr val="FFC00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74" name="TextBox 55"/>
                <p:cNvSpPr txBox="1">
                  <a:spLocks noChangeArrowheads="1"/>
                </p:cNvSpPr>
                <p:nvPr/>
              </p:nvSpPr>
              <p:spPr bwMode="auto">
                <a:xfrm>
                  <a:off x="6915149" y="5448498"/>
                  <a:ext cx="560722" cy="290138"/>
                </a:xfrm>
                <a:prstGeom prst="rect">
                  <a:avLst/>
                </a:prstGeom>
                <a:noFill/>
                <a:ln w="9525">
                  <a:noFill/>
                  <a:miter lim="800000"/>
                  <a:headEnd/>
                  <a:tailEnd/>
                </a:ln>
              </p:spPr>
              <p:txBody>
                <a:bodyPr wrap="square">
                  <a:noAutofit/>
                </a:bodyPr>
                <a:lstStyle/>
                <a:p>
                  <a:pPr fontAlgn="ctr"/>
                  <a:r>
                    <a:rPr lang="ru-RU" sz="1800">
                      <a:latin typeface="Huawei Sans" panose="020C0503030203020204" pitchFamily="34" charset="0"/>
                    </a:rPr>
                    <a:t>...</a:t>
                  </a:r>
                </a:p>
              </p:txBody>
            </p:sp>
          </p:grpSp>
          <p:grpSp>
            <p:nvGrpSpPr>
              <p:cNvPr id="62" name="Group 191"/>
              <p:cNvGrpSpPr>
                <a:grpSpLocks/>
              </p:cNvGrpSpPr>
              <p:nvPr/>
            </p:nvGrpSpPr>
            <p:grpSpPr bwMode="auto">
              <a:xfrm>
                <a:off x="4495060" y="5406891"/>
                <a:ext cx="1372018" cy="507571"/>
                <a:chOff x="4495060" y="5406891"/>
                <a:chExt cx="1372018" cy="507571"/>
              </a:xfrm>
            </p:grpSpPr>
            <p:sp>
              <p:nvSpPr>
                <p:cNvPr id="63" name="矩形 35"/>
                <p:cNvSpPr>
                  <a:spLocks noChangeArrowheads="1"/>
                </p:cNvSpPr>
                <p:nvPr/>
              </p:nvSpPr>
              <p:spPr bwMode="auto">
                <a:xfrm>
                  <a:off x="4495060" y="5406891"/>
                  <a:ext cx="1372018" cy="507571"/>
                </a:xfrm>
                <a:prstGeom prst="rect">
                  <a:avLst/>
                </a:prstGeom>
                <a:solidFill>
                  <a:schemeClr val="accent3"/>
                </a:solidFill>
                <a:ln w="12700" algn="ctr">
                  <a:solidFill>
                    <a:schemeClr val="tx1"/>
                  </a:solidFill>
                  <a:prstDash val="lg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64" name="矩形 30"/>
                <p:cNvSpPr>
                  <a:spLocks noChangeArrowheads="1"/>
                </p:cNvSpPr>
                <p:nvPr/>
              </p:nvSpPr>
              <p:spPr bwMode="auto">
                <a:xfrm>
                  <a:off x="4567238" y="5481637"/>
                  <a:ext cx="144462" cy="360363"/>
                </a:xfrm>
                <a:prstGeom prst="rect">
                  <a:avLst/>
                </a:prstGeom>
                <a:solidFill>
                  <a:srgbClr val="C4C5FE"/>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65" name="矩形 32"/>
                <p:cNvSpPr>
                  <a:spLocks noChangeArrowheads="1"/>
                </p:cNvSpPr>
                <p:nvPr/>
              </p:nvSpPr>
              <p:spPr bwMode="auto">
                <a:xfrm>
                  <a:off x="4800600" y="5481637"/>
                  <a:ext cx="142875" cy="360363"/>
                </a:xfrm>
                <a:prstGeom prst="rect">
                  <a:avLst/>
                </a:prstGeom>
                <a:solidFill>
                  <a:srgbClr val="C4C5FE"/>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66" name="矩形 33"/>
                <p:cNvSpPr>
                  <a:spLocks noChangeArrowheads="1"/>
                </p:cNvSpPr>
                <p:nvPr/>
              </p:nvSpPr>
              <p:spPr bwMode="auto">
                <a:xfrm>
                  <a:off x="5334000" y="5481637"/>
                  <a:ext cx="144462" cy="360363"/>
                </a:xfrm>
                <a:prstGeom prst="rect">
                  <a:avLst/>
                </a:prstGeom>
                <a:solidFill>
                  <a:srgbClr val="C4C5FE"/>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67" name="矩形 34"/>
                <p:cNvSpPr>
                  <a:spLocks noChangeArrowheads="1"/>
                </p:cNvSpPr>
                <p:nvPr/>
              </p:nvSpPr>
              <p:spPr bwMode="auto">
                <a:xfrm>
                  <a:off x="5562600" y="5481637"/>
                  <a:ext cx="144462" cy="360363"/>
                </a:xfrm>
                <a:prstGeom prst="rect">
                  <a:avLst/>
                </a:prstGeom>
                <a:solidFill>
                  <a:srgbClr val="FFC00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68" name="TextBox 55"/>
                <p:cNvSpPr txBox="1">
                  <a:spLocks noChangeArrowheads="1"/>
                </p:cNvSpPr>
                <p:nvPr/>
              </p:nvSpPr>
              <p:spPr bwMode="auto">
                <a:xfrm>
                  <a:off x="4953000" y="5451475"/>
                  <a:ext cx="506412" cy="290138"/>
                </a:xfrm>
                <a:prstGeom prst="rect">
                  <a:avLst/>
                </a:prstGeom>
                <a:noFill/>
                <a:ln w="9525">
                  <a:noFill/>
                  <a:miter lim="800000"/>
                  <a:headEnd/>
                  <a:tailEnd/>
                </a:ln>
              </p:spPr>
              <p:txBody>
                <a:bodyPr wrap="square">
                  <a:noAutofit/>
                </a:bodyPr>
                <a:lstStyle/>
                <a:p>
                  <a:pPr fontAlgn="ctr"/>
                  <a:r>
                    <a:rPr lang="ru-RU" sz="1800">
                      <a:latin typeface="Huawei Sans" panose="020C0503030203020204" pitchFamily="34" charset="0"/>
                    </a:rPr>
                    <a:t>...</a:t>
                  </a:r>
                </a:p>
              </p:txBody>
            </p:sp>
          </p:grpSp>
        </p:grpSp>
        <p:cxnSp>
          <p:nvCxnSpPr>
            <p:cNvPr id="43" name="直接箭头连接符 107"/>
            <p:cNvCxnSpPr>
              <a:cxnSpLocks noChangeShapeType="1"/>
              <a:stCxn id="83" idx="0"/>
            </p:cNvCxnSpPr>
            <p:nvPr/>
          </p:nvCxnSpPr>
          <p:spPr bwMode="auto">
            <a:xfrm flipH="1" flipV="1">
              <a:off x="1392238" y="4411663"/>
              <a:ext cx="112712" cy="671512"/>
            </a:xfrm>
            <a:prstGeom prst="straightConnector1">
              <a:avLst/>
            </a:prstGeom>
            <a:noFill/>
            <a:ln w="9525" algn="ctr">
              <a:solidFill>
                <a:schemeClr val="tx1"/>
              </a:solidFill>
              <a:round/>
              <a:headEnd/>
              <a:tailEnd type="arrow" w="med" len="med"/>
            </a:ln>
          </p:spPr>
        </p:cxnSp>
        <p:cxnSp>
          <p:nvCxnSpPr>
            <p:cNvPr id="44" name="直接箭头连接符 107"/>
            <p:cNvCxnSpPr>
              <a:cxnSpLocks noChangeShapeType="1"/>
              <a:stCxn id="84" idx="0"/>
            </p:cNvCxnSpPr>
            <p:nvPr/>
          </p:nvCxnSpPr>
          <p:spPr bwMode="auto">
            <a:xfrm flipV="1">
              <a:off x="2019300" y="4411663"/>
              <a:ext cx="2897188" cy="671512"/>
            </a:xfrm>
            <a:prstGeom prst="straightConnector1">
              <a:avLst/>
            </a:prstGeom>
            <a:noFill/>
            <a:ln w="9525" algn="ctr">
              <a:solidFill>
                <a:schemeClr val="tx1"/>
              </a:solidFill>
              <a:round/>
              <a:headEnd/>
              <a:tailEnd type="arrow" w="med" len="med"/>
            </a:ln>
          </p:spPr>
        </p:cxnSp>
        <p:cxnSp>
          <p:nvCxnSpPr>
            <p:cNvPr id="45" name="直接箭头连接符 107"/>
            <p:cNvCxnSpPr>
              <a:cxnSpLocks noChangeShapeType="1"/>
              <a:stCxn id="77" idx="0"/>
            </p:cNvCxnSpPr>
            <p:nvPr/>
          </p:nvCxnSpPr>
          <p:spPr bwMode="auto">
            <a:xfrm flipV="1">
              <a:off x="2968625" y="4411663"/>
              <a:ext cx="2413000" cy="669925"/>
            </a:xfrm>
            <a:prstGeom prst="straightConnector1">
              <a:avLst/>
            </a:prstGeom>
            <a:noFill/>
            <a:ln w="9525" algn="ctr">
              <a:solidFill>
                <a:schemeClr val="tx1"/>
              </a:solidFill>
              <a:round/>
              <a:headEnd/>
              <a:tailEnd type="arrow" w="med" len="med"/>
            </a:ln>
          </p:spPr>
        </p:cxnSp>
        <p:cxnSp>
          <p:nvCxnSpPr>
            <p:cNvPr id="46" name="直接箭头连接符 107"/>
            <p:cNvCxnSpPr>
              <a:cxnSpLocks noChangeShapeType="1"/>
              <a:stCxn id="65" idx="0"/>
            </p:cNvCxnSpPr>
            <p:nvPr/>
          </p:nvCxnSpPr>
          <p:spPr bwMode="auto">
            <a:xfrm flipV="1">
              <a:off x="4949825" y="4406900"/>
              <a:ext cx="938213" cy="676275"/>
            </a:xfrm>
            <a:prstGeom prst="straightConnector1">
              <a:avLst/>
            </a:prstGeom>
            <a:noFill/>
            <a:ln w="9525" algn="ctr">
              <a:solidFill>
                <a:schemeClr val="tx1"/>
              </a:solidFill>
              <a:round/>
              <a:headEnd/>
              <a:tailEnd type="arrow" w="med" len="med"/>
            </a:ln>
          </p:spPr>
        </p:cxnSp>
        <p:cxnSp>
          <p:nvCxnSpPr>
            <p:cNvPr id="47" name="直接箭头连接符 107"/>
            <p:cNvCxnSpPr>
              <a:cxnSpLocks noChangeShapeType="1"/>
              <a:stCxn id="70" idx="0"/>
              <a:endCxn id="8" idx="4"/>
            </p:cNvCxnSpPr>
            <p:nvPr/>
          </p:nvCxnSpPr>
          <p:spPr bwMode="auto">
            <a:xfrm flipH="1" flipV="1">
              <a:off x="2806700" y="4387850"/>
              <a:ext cx="4121150" cy="695325"/>
            </a:xfrm>
            <a:prstGeom prst="straightConnector1">
              <a:avLst/>
            </a:prstGeom>
            <a:noFill/>
            <a:ln w="9525" algn="ctr">
              <a:solidFill>
                <a:schemeClr val="tx1"/>
              </a:solidFill>
              <a:round/>
              <a:headEnd/>
              <a:tailEnd type="arrow" w="med" len="med"/>
            </a:ln>
          </p:spPr>
        </p:cxnSp>
        <p:sp>
          <p:nvSpPr>
            <p:cNvPr id="48" name="TextBox 105"/>
            <p:cNvSpPr txBox="1">
              <a:spLocks noChangeArrowheads="1"/>
            </p:cNvSpPr>
            <p:nvPr/>
          </p:nvSpPr>
          <p:spPr bwMode="auto">
            <a:xfrm>
              <a:off x="8107361" y="3413469"/>
              <a:ext cx="2183894" cy="409905"/>
            </a:xfrm>
            <a:prstGeom prst="rect">
              <a:avLst/>
            </a:prstGeom>
            <a:noFill/>
            <a:ln w="9525">
              <a:noFill/>
              <a:miter lim="800000"/>
              <a:headEnd/>
              <a:tailEnd/>
            </a:ln>
          </p:spPr>
          <p:txBody>
            <a:bodyPr wrap="square">
              <a:noAutofit/>
            </a:bodyPr>
            <a:lstStyle/>
            <a:p>
              <a:pPr algn="ctr" fontAlgn="ctr"/>
              <a:r>
                <a:rPr lang="ru-RU" sz="1400" dirty="0">
                  <a:latin typeface="Huawei Sans" panose="020C0503030203020204" pitchFamily="34" charset="0"/>
                </a:rPr>
                <a:t>Горячее резервирование</a:t>
              </a:r>
            </a:p>
          </p:txBody>
        </p:sp>
        <p:cxnSp>
          <p:nvCxnSpPr>
            <p:cNvPr id="49" name="直接箭头连接符 107"/>
            <p:cNvCxnSpPr>
              <a:cxnSpLocks noChangeShapeType="1"/>
              <a:endCxn id="73" idx="0"/>
            </p:cNvCxnSpPr>
            <p:nvPr/>
          </p:nvCxnSpPr>
          <p:spPr bwMode="auto">
            <a:xfrm flipH="1">
              <a:off x="7950200" y="3789363"/>
              <a:ext cx="869950" cy="1293812"/>
            </a:xfrm>
            <a:prstGeom prst="straightConnector1">
              <a:avLst/>
            </a:prstGeom>
            <a:noFill/>
            <a:ln w="9525" algn="ctr">
              <a:solidFill>
                <a:schemeClr val="tx1"/>
              </a:solidFill>
              <a:round/>
              <a:headEnd/>
              <a:tailEnd type="arrow" w="med" len="med"/>
            </a:ln>
          </p:spPr>
        </p:cxnSp>
        <p:cxnSp>
          <p:nvCxnSpPr>
            <p:cNvPr id="50" name="直接箭头连接符 107"/>
            <p:cNvCxnSpPr>
              <a:cxnSpLocks noChangeShapeType="1"/>
              <a:endCxn id="67" idx="0"/>
            </p:cNvCxnSpPr>
            <p:nvPr/>
          </p:nvCxnSpPr>
          <p:spPr bwMode="auto">
            <a:xfrm flipH="1">
              <a:off x="5712620" y="3827251"/>
              <a:ext cx="2836068" cy="1257114"/>
            </a:xfrm>
            <a:prstGeom prst="straightConnector1">
              <a:avLst/>
            </a:prstGeom>
            <a:noFill/>
            <a:ln w="9525" algn="ctr">
              <a:solidFill>
                <a:schemeClr val="tx1"/>
              </a:solidFill>
              <a:round/>
              <a:headEnd/>
              <a:tailEnd type="arrow" w="med" len="med"/>
            </a:ln>
          </p:spPr>
        </p:cxnSp>
        <p:grpSp>
          <p:nvGrpSpPr>
            <p:cNvPr id="51" name="Group 287"/>
            <p:cNvGrpSpPr>
              <a:grpSpLocks/>
            </p:cNvGrpSpPr>
            <p:nvPr/>
          </p:nvGrpSpPr>
          <p:grpSpPr bwMode="auto">
            <a:xfrm>
              <a:off x="1979613" y="3644900"/>
              <a:ext cx="1260475" cy="506413"/>
              <a:chOff x="5508103" y="2490883"/>
              <a:chExt cx="1549350" cy="328333"/>
            </a:xfrm>
          </p:grpSpPr>
          <p:cxnSp>
            <p:nvCxnSpPr>
              <p:cNvPr id="55" name="直接连接符 24"/>
              <p:cNvCxnSpPr>
                <a:cxnSpLocks noChangeShapeType="1"/>
              </p:cNvCxnSpPr>
              <p:nvPr/>
            </p:nvCxnSpPr>
            <p:spPr bwMode="auto">
              <a:xfrm>
                <a:off x="6470129" y="2819216"/>
                <a:ext cx="581025" cy="0"/>
              </a:xfrm>
              <a:prstGeom prst="line">
                <a:avLst/>
              </a:prstGeom>
              <a:noFill/>
              <a:ln w="9525" algn="ctr">
                <a:solidFill>
                  <a:schemeClr val="tx1"/>
                </a:solidFill>
                <a:round/>
                <a:headEnd/>
                <a:tailEnd/>
              </a:ln>
            </p:spPr>
          </p:cxnSp>
          <p:cxnSp>
            <p:nvCxnSpPr>
              <p:cNvPr id="56" name="直接连接符 28"/>
              <p:cNvCxnSpPr>
                <a:cxnSpLocks noChangeShapeType="1"/>
              </p:cNvCxnSpPr>
              <p:nvPr/>
            </p:nvCxnSpPr>
            <p:spPr bwMode="auto">
              <a:xfrm flipH="1">
                <a:off x="7051153" y="2654205"/>
                <a:ext cx="6298" cy="165011"/>
              </a:xfrm>
              <a:prstGeom prst="line">
                <a:avLst/>
              </a:prstGeom>
              <a:noFill/>
              <a:ln w="9525" algn="ctr">
                <a:solidFill>
                  <a:schemeClr val="tx1"/>
                </a:solidFill>
                <a:round/>
                <a:headEnd/>
                <a:tailEnd/>
              </a:ln>
            </p:spPr>
          </p:cxnSp>
          <p:cxnSp>
            <p:nvCxnSpPr>
              <p:cNvPr id="57" name="直接连接符 30"/>
              <p:cNvCxnSpPr>
                <a:cxnSpLocks noChangeShapeType="1"/>
              </p:cNvCxnSpPr>
              <p:nvPr/>
            </p:nvCxnSpPr>
            <p:spPr bwMode="auto">
              <a:xfrm>
                <a:off x="5508105" y="2654205"/>
                <a:ext cx="1549348" cy="0"/>
              </a:xfrm>
              <a:prstGeom prst="line">
                <a:avLst/>
              </a:prstGeom>
              <a:noFill/>
              <a:ln w="9525" algn="ctr">
                <a:solidFill>
                  <a:schemeClr val="tx1"/>
                </a:solidFill>
                <a:round/>
                <a:headEnd/>
                <a:tailEnd/>
              </a:ln>
            </p:spPr>
          </p:cxnSp>
          <p:cxnSp>
            <p:nvCxnSpPr>
              <p:cNvPr id="58" name="直接连接符 32"/>
              <p:cNvCxnSpPr>
                <a:cxnSpLocks noChangeShapeType="1"/>
              </p:cNvCxnSpPr>
              <p:nvPr/>
            </p:nvCxnSpPr>
            <p:spPr bwMode="auto">
              <a:xfrm>
                <a:off x="5508103" y="2490883"/>
                <a:ext cx="1" cy="163322"/>
              </a:xfrm>
              <a:prstGeom prst="line">
                <a:avLst/>
              </a:prstGeom>
              <a:noFill/>
              <a:ln w="9525" algn="ctr">
                <a:solidFill>
                  <a:schemeClr val="tx1"/>
                </a:solidFill>
                <a:round/>
                <a:headEnd type="triangle" w="med" len="med"/>
                <a:tailEnd/>
              </a:ln>
            </p:spPr>
          </p:cxnSp>
        </p:grpSp>
        <p:sp>
          <p:nvSpPr>
            <p:cNvPr id="52" name="Rounded Rectangle 295"/>
            <p:cNvSpPr>
              <a:spLocks noChangeArrowheads="1"/>
            </p:cNvSpPr>
            <p:nvPr/>
          </p:nvSpPr>
          <p:spPr bwMode="auto">
            <a:xfrm>
              <a:off x="1008063" y="3968750"/>
              <a:ext cx="2051050" cy="828675"/>
            </a:xfrm>
            <a:prstGeom prst="roundRect">
              <a:avLst>
                <a:gd name="adj" fmla="val 16667"/>
              </a:avLst>
            </a:prstGeom>
            <a:noFill/>
            <a:ln w="9525" algn="ctr">
              <a:solidFill>
                <a:schemeClr val="tx1"/>
              </a:solidFill>
              <a:prstDash val="lg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53" name="Rounded Rectangle 296"/>
            <p:cNvSpPr>
              <a:spLocks noChangeArrowheads="1"/>
            </p:cNvSpPr>
            <p:nvPr/>
          </p:nvSpPr>
          <p:spPr bwMode="auto">
            <a:xfrm>
              <a:off x="4679950" y="3968750"/>
              <a:ext cx="2052638" cy="828675"/>
            </a:xfrm>
            <a:prstGeom prst="roundRect">
              <a:avLst>
                <a:gd name="adj" fmla="val 16667"/>
              </a:avLst>
            </a:prstGeom>
            <a:noFill/>
            <a:ln w="9525" algn="ctr">
              <a:solidFill>
                <a:schemeClr val="tx1"/>
              </a:solidFill>
              <a:prstDash val="lgDash"/>
              <a:round/>
              <a:headEnd/>
              <a:tailEnd/>
            </a:ln>
          </p:spPr>
          <p:txBody>
            <a:bodyPr wrap="square">
              <a:noAutofit/>
            </a:bodyPr>
            <a:lstStyle/>
            <a:p>
              <a:pPr fontAlgn="ctr"/>
              <a:endParaRPr lang="en-US" altLang="zh-CN" dirty="0">
                <a:latin typeface="Huawei Sans" panose="020C0503030203020204" pitchFamily="34" charset="0"/>
              </a:endParaRPr>
            </a:p>
          </p:txBody>
        </p:sp>
        <p:pic>
          <p:nvPicPr>
            <p:cNvPr id="54" name="Picture 111"/>
            <p:cNvPicPr>
              <a:picLocks noChangeAspect="1" noChangeArrowheads="1"/>
            </p:cNvPicPr>
            <p:nvPr/>
          </p:nvPicPr>
          <p:blipFill>
            <a:blip r:embed="rId3" cstate="print"/>
            <a:srcRect/>
            <a:stretch>
              <a:fillRect/>
            </a:stretch>
          </p:blipFill>
          <p:spPr bwMode="auto">
            <a:xfrm>
              <a:off x="1439863" y="5589588"/>
              <a:ext cx="6572250" cy="400050"/>
            </a:xfrm>
            <a:prstGeom prst="rect">
              <a:avLst/>
            </a:prstGeom>
            <a:noFill/>
            <a:ln w="9525" algn="ctr">
              <a:noFill/>
              <a:miter lim="800000"/>
              <a:headEnd/>
              <a:tailEnd/>
            </a:ln>
          </p:spPr>
        </p:pic>
      </p:grpSp>
    </p:spTree>
    <p:extLst>
      <p:ext uri="{BB962C8B-B14F-4D97-AF65-F5344CB8AC3E}">
        <p14:creationId xmlns:p14="http://schemas.microsoft.com/office/powerpoint/2010/main" val="777154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图片 150"/>
          <p:cNvPicPr>
            <a:picLocks noChangeAspect="1"/>
          </p:cNvPicPr>
          <p:nvPr/>
        </p:nvPicPr>
        <p:blipFill rotWithShape="1">
          <a:blip r:embed="rId3"/>
          <a:srcRect t="1" b="11459"/>
          <a:stretch/>
        </p:blipFill>
        <p:spPr>
          <a:xfrm>
            <a:off x="3256891" y="2800831"/>
            <a:ext cx="1822862" cy="334670"/>
          </a:xfrm>
          <a:prstGeom prst="rect">
            <a:avLst/>
          </a:prstGeom>
        </p:spPr>
      </p:pic>
      <p:sp>
        <p:nvSpPr>
          <p:cNvPr id="2" name="标题 1"/>
          <p:cNvSpPr>
            <a:spLocks noGrp="1"/>
          </p:cNvSpPr>
          <p:nvPr>
            <p:ph type="title"/>
          </p:nvPr>
        </p:nvSpPr>
        <p:spPr/>
        <p:txBody>
          <a:bodyPr wrap="square">
            <a:noAutofit/>
          </a:bodyPr>
          <a:lstStyle/>
          <a:p>
            <a:r>
              <a:rPr lang="ru-RU">
                <a:latin typeface="Huawei Sans" panose="020C0503030203020204" pitchFamily="34" charset="0"/>
                <a:cs typeface="Huawei Sans" panose="020C0503030203020204" pitchFamily="34" charset="0"/>
              </a:rPr>
              <a:t>Восстановление</a:t>
            </a:r>
          </a:p>
        </p:txBody>
      </p:sp>
      <p:sp>
        <p:nvSpPr>
          <p:cNvPr id="4" name="TextBox 449"/>
          <p:cNvSpPr txBox="1"/>
          <p:nvPr/>
        </p:nvSpPr>
        <p:spPr>
          <a:xfrm>
            <a:off x="1371033" y="1032331"/>
            <a:ext cx="3903479" cy="410417"/>
          </a:xfrm>
          <a:prstGeom prst="rect">
            <a:avLst/>
          </a:prstGeom>
          <a:gradFill>
            <a:gsLst>
              <a:gs pos="0">
                <a:schemeClr val="bg1"/>
              </a:gs>
              <a:gs pos="34000">
                <a:srgbClr val="ED6D00"/>
              </a:gs>
              <a:gs pos="67000">
                <a:srgbClr val="F28944"/>
              </a:gs>
              <a:gs pos="100000">
                <a:schemeClr val="bg1">
                  <a:lumMod val="95000"/>
                </a:schemeClr>
              </a:gs>
            </a:gsLst>
            <a:lin ang="5400000" scaled="0"/>
          </a:gradFill>
        </p:spPr>
        <p:txBody>
          <a:bodyPr wrap="square" lIns="121903" tIns="60952" rIns="121903" bIns="60952">
            <a:noAutofit/>
          </a:bodyPr>
          <a:lstStyle/>
          <a:p>
            <a:pPr fontAlgn="ctr">
              <a:defRPr/>
            </a:pPr>
            <a:r>
              <a:rPr lang="ru-RU" sz="1400" dirty="0">
                <a:solidFill>
                  <a:schemeClr val="bg1"/>
                </a:solidFill>
                <a:effectLst>
                  <a:outerShdw blurRad="38100" dist="38100" dir="2700000" algn="tl">
                    <a:srgbClr val="000000">
                      <a:alpha val="43137"/>
                    </a:srgbClr>
                  </a:outerShdw>
                </a:effectLst>
                <a:latin typeface="Huawei Sans" panose="020C0503030203020204" pitchFamily="34" charset="0"/>
                <a:cs typeface="Huawei Sans" panose="020C0503030203020204" pitchFamily="34" charset="0"/>
              </a:rPr>
              <a:t>Традиционный RAID (многие к одному)</a:t>
            </a:r>
          </a:p>
        </p:txBody>
      </p:sp>
      <p:sp>
        <p:nvSpPr>
          <p:cNvPr id="5" name="TextBox 450"/>
          <p:cNvSpPr txBox="1"/>
          <p:nvPr/>
        </p:nvSpPr>
        <p:spPr>
          <a:xfrm>
            <a:off x="7302845" y="1033036"/>
            <a:ext cx="3230978" cy="410417"/>
          </a:xfrm>
          <a:prstGeom prst="rect">
            <a:avLst/>
          </a:prstGeom>
          <a:gradFill>
            <a:gsLst>
              <a:gs pos="0">
                <a:schemeClr val="bg1"/>
              </a:gs>
              <a:gs pos="34000">
                <a:srgbClr val="ED6D00"/>
              </a:gs>
              <a:gs pos="67000">
                <a:srgbClr val="F28944"/>
              </a:gs>
              <a:gs pos="100000">
                <a:schemeClr val="bg1">
                  <a:lumMod val="95000"/>
                </a:schemeClr>
              </a:gs>
            </a:gsLst>
            <a:lin ang="5400000" scaled="0"/>
          </a:gradFill>
        </p:spPr>
        <p:txBody>
          <a:bodyPr wrap="square" lIns="121903" tIns="60952" rIns="121903" bIns="60952">
            <a:noAutofit/>
          </a:bodyPr>
          <a:lstStyle>
            <a:defPPr>
              <a:defRPr lang="zh-CN"/>
            </a:defPPr>
            <a:lvl1pPr>
              <a:defRPr sz="1400" b="1">
                <a:solidFill>
                  <a:schemeClr val="bg1"/>
                </a:solidFill>
                <a:effectLst>
                  <a:outerShdw blurRad="38100" dist="38100" dir="2700000" algn="tl">
                    <a:srgbClr val="000000">
                      <a:alpha val="43137"/>
                    </a:srgbClr>
                  </a:outerShdw>
                </a:effectLst>
                <a:latin typeface="Arial" pitchFamily="34" charset="-122"/>
                <a:ea typeface="微软雅黑" pitchFamily="34" charset="-122"/>
              </a:defRPr>
            </a:lvl1pPr>
          </a:lstStyle>
          <a:p>
            <a:pPr fontAlgn="ctr"/>
            <a:r>
              <a:rPr lang="ru-RU" b="0" dirty="0">
                <a:latin typeface="Huawei Sans" panose="020C0503030203020204" pitchFamily="34" charset="0"/>
                <a:cs typeface="Huawei Sans" panose="020C0503030203020204" pitchFamily="34" charset="0"/>
              </a:rPr>
              <a:t>RAID 2.0+ (многие ко многим)</a:t>
            </a:r>
          </a:p>
        </p:txBody>
      </p:sp>
      <p:graphicFrame>
        <p:nvGraphicFramePr>
          <p:cNvPr id="7" name="表格 6"/>
          <p:cNvGraphicFramePr>
            <a:graphicFrameLocks noGrp="1"/>
          </p:cNvGraphicFramePr>
          <p:nvPr>
            <p:extLst>
              <p:ext uri="{D42A27DB-BD31-4B8C-83A1-F6EECF244321}">
                <p14:modId xmlns:p14="http://schemas.microsoft.com/office/powerpoint/2010/main" val="694444924"/>
              </p:ext>
            </p:extLst>
          </p:nvPr>
        </p:nvGraphicFramePr>
        <p:xfrm>
          <a:off x="6613501" y="1550898"/>
          <a:ext cx="1080000" cy="1371600"/>
        </p:xfrm>
        <a:graphic>
          <a:graphicData uri="http://schemas.openxmlformats.org/drawingml/2006/table">
            <a:tbl>
              <a:tblPr firstRow="1" bandRow="1"/>
              <a:tblGrid>
                <a:gridCol w="360000"/>
                <a:gridCol w="360000"/>
                <a:gridCol w="360000"/>
              </a:tblGrid>
              <a:tr h="252000">
                <a:tc>
                  <a:txBody>
                    <a:bodyPr/>
                    <a:lstStyle/>
                    <a:p>
                      <a:pPr algn="ctr" fontAlgn="ctr"/>
                      <a:r>
                        <a:rPr lang="ru-RU" sz="1200">
                          <a:latin typeface="Huawei Sans" panose="020C0503030203020204" pitchFamily="34" charset="0"/>
                        </a:rPr>
                        <a:t>01</a:t>
                      </a:r>
                    </a:p>
                  </a:txBody>
                  <a:tcPr anchor="ctr">
                    <a:solidFill>
                      <a:schemeClr val="accent6">
                        <a:lumMod val="60000"/>
                        <a:lumOff val="40000"/>
                      </a:schemeClr>
                    </a:solidFill>
                  </a:tcPr>
                </a:tc>
                <a:tc>
                  <a:txBody>
                    <a:bodyPr/>
                    <a:lstStyle/>
                    <a:p>
                      <a:pPr algn="ctr" fontAlgn="ctr"/>
                      <a:r>
                        <a:rPr lang="ru-RU" sz="1200">
                          <a:latin typeface="Huawei Sans" panose="020C0503030203020204" pitchFamily="34" charset="0"/>
                        </a:rPr>
                        <a:t>02</a:t>
                      </a:r>
                    </a:p>
                  </a:txBody>
                  <a:tcPr anchor="ctr"/>
                </a:tc>
                <a:tc>
                  <a:txBody>
                    <a:bodyPr/>
                    <a:lstStyle/>
                    <a:p>
                      <a:pPr algn="ctr" fontAlgn="ctr"/>
                      <a:r>
                        <a:rPr lang="ru-RU" sz="1200">
                          <a:latin typeface="Huawei Sans" panose="020C0503030203020204" pitchFamily="34" charset="0"/>
                        </a:rPr>
                        <a:t>03</a:t>
                      </a:r>
                    </a:p>
                  </a:txBody>
                  <a:tcPr anchor="ctr"/>
                </a:tc>
              </a:tr>
              <a:tr h="252000">
                <a:tc>
                  <a:txBody>
                    <a:bodyPr/>
                    <a:lstStyle/>
                    <a:p>
                      <a:pPr algn="ctr" fontAlgn="ctr"/>
                      <a:r>
                        <a:rPr lang="ru-RU" sz="1200">
                          <a:latin typeface="Huawei Sans" panose="020C0503030203020204" pitchFamily="34" charset="0"/>
                        </a:rPr>
                        <a:t>04</a:t>
                      </a:r>
                    </a:p>
                  </a:txBody>
                  <a:tcPr anchor="ctr"/>
                </a:tc>
                <a:tc>
                  <a:txBody>
                    <a:bodyPr/>
                    <a:lstStyle/>
                    <a:p>
                      <a:pPr algn="ctr" fontAlgn="ctr"/>
                      <a:r>
                        <a:rPr lang="ru-RU" sz="1200">
                          <a:latin typeface="Huawei Sans" panose="020C0503030203020204" pitchFamily="34" charset="0"/>
                        </a:rPr>
                        <a:t>05</a:t>
                      </a:r>
                    </a:p>
                  </a:txBody>
                  <a:tcPr anchor="ctr"/>
                </a:tc>
                <a:tc>
                  <a:txBody>
                    <a:bodyPr/>
                    <a:lstStyle/>
                    <a:p>
                      <a:pPr algn="ctr" fontAlgn="ctr"/>
                      <a:r>
                        <a:rPr lang="ru-RU" sz="1200">
                          <a:latin typeface="Huawei Sans" panose="020C0503030203020204" pitchFamily="34" charset="0"/>
                        </a:rPr>
                        <a:t>06</a:t>
                      </a:r>
                    </a:p>
                  </a:txBody>
                  <a:tcPr anchor="ctr"/>
                </a:tc>
              </a:tr>
              <a:tr h="252000">
                <a:tc>
                  <a:txBody>
                    <a:bodyPr/>
                    <a:lstStyle/>
                    <a:p>
                      <a:pPr algn="ctr" fontAlgn="ctr"/>
                      <a:r>
                        <a:rPr lang="ru-RU" sz="1200">
                          <a:latin typeface="Huawei Sans" panose="020C0503030203020204" pitchFamily="34" charset="0"/>
                        </a:rPr>
                        <a:t>07</a:t>
                      </a:r>
                    </a:p>
                  </a:txBody>
                  <a:tcPr anchor="ctr"/>
                </a:tc>
                <a:tc>
                  <a:txBody>
                    <a:bodyPr/>
                    <a:lstStyle/>
                    <a:p>
                      <a:pPr algn="ctr" fontAlgn="ctr"/>
                      <a:r>
                        <a:rPr lang="ru-RU" sz="1200">
                          <a:latin typeface="Huawei Sans" panose="020C0503030203020204" pitchFamily="34" charset="0"/>
                        </a:rPr>
                        <a:t>08</a:t>
                      </a:r>
                    </a:p>
                  </a:txBody>
                  <a:tcPr anchor="ctr"/>
                </a:tc>
                <a:tc>
                  <a:txBody>
                    <a:bodyPr/>
                    <a:lstStyle/>
                    <a:p>
                      <a:pPr algn="ctr" fontAlgn="ctr"/>
                      <a:r>
                        <a:rPr lang="ru-RU" sz="1200">
                          <a:latin typeface="Huawei Sans" panose="020C0503030203020204" pitchFamily="34" charset="0"/>
                        </a:rPr>
                        <a:t>09</a:t>
                      </a:r>
                    </a:p>
                  </a:txBody>
                  <a:tcPr anchor="ct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469753949"/>
              </p:ext>
            </p:extLst>
          </p:nvPr>
        </p:nvGraphicFramePr>
        <p:xfrm>
          <a:off x="6613501" y="2443005"/>
          <a:ext cx="1080000" cy="1371600"/>
        </p:xfrm>
        <a:graphic>
          <a:graphicData uri="http://schemas.openxmlformats.org/drawingml/2006/table">
            <a:tbl>
              <a:tblPr firstRow="1" bandRow="1"/>
              <a:tblGrid>
                <a:gridCol w="360000"/>
                <a:gridCol w="360000"/>
                <a:gridCol w="360000"/>
              </a:tblGrid>
              <a:tr h="252000">
                <a:tc>
                  <a:txBody>
                    <a:bodyPr/>
                    <a:lstStyle/>
                    <a:p>
                      <a:pPr algn="ctr" fontAlgn="ctr"/>
                      <a:r>
                        <a:rPr lang="ru-RU" sz="1200">
                          <a:latin typeface="Huawei Sans" panose="020C0503030203020204" pitchFamily="34" charset="0"/>
                        </a:rPr>
                        <a:t>11</a:t>
                      </a:r>
                    </a:p>
                  </a:txBody>
                  <a:tcPr anchor="ctr"/>
                </a:tc>
                <a:tc>
                  <a:txBody>
                    <a:bodyPr/>
                    <a:lstStyle/>
                    <a:p>
                      <a:pPr algn="ctr" fontAlgn="ctr"/>
                      <a:r>
                        <a:rPr lang="ru-RU" sz="1200">
                          <a:latin typeface="Huawei Sans" panose="020C0503030203020204" pitchFamily="34" charset="0"/>
                        </a:rPr>
                        <a:t>12</a:t>
                      </a:r>
                    </a:p>
                  </a:txBody>
                  <a:tcPr anchor="ctr">
                    <a:solidFill>
                      <a:schemeClr val="accent6">
                        <a:lumMod val="60000"/>
                        <a:lumOff val="40000"/>
                      </a:schemeClr>
                    </a:solidFill>
                  </a:tcPr>
                </a:tc>
                <a:tc>
                  <a:txBody>
                    <a:bodyPr/>
                    <a:lstStyle/>
                    <a:p>
                      <a:pPr algn="ctr" fontAlgn="ctr"/>
                      <a:r>
                        <a:rPr lang="ru-RU" sz="1200">
                          <a:latin typeface="Huawei Sans" panose="020C0503030203020204" pitchFamily="34" charset="0"/>
                        </a:rPr>
                        <a:t>13</a:t>
                      </a:r>
                    </a:p>
                  </a:txBody>
                  <a:tcPr anchor="ctr">
                    <a:solidFill>
                      <a:srgbClr val="FFFF00"/>
                    </a:solidFill>
                  </a:tcPr>
                </a:tc>
              </a:tr>
              <a:tr h="252000">
                <a:tc>
                  <a:txBody>
                    <a:bodyPr/>
                    <a:lstStyle/>
                    <a:p>
                      <a:pPr algn="ctr" fontAlgn="ctr"/>
                      <a:r>
                        <a:rPr lang="ru-RU" sz="1200">
                          <a:latin typeface="Huawei Sans" panose="020C0503030203020204" pitchFamily="34" charset="0"/>
                        </a:rPr>
                        <a:t>14</a:t>
                      </a:r>
                    </a:p>
                  </a:txBody>
                  <a:tcPr anchor="ctr"/>
                </a:tc>
                <a:tc>
                  <a:txBody>
                    <a:bodyPr/>
                    <a:lstStyle/>
                    <a:p>
                      <a:pPr algn="ctr" fontAlgn="ctr"/>
                      <a:r>
                        <a:rPr lang="ru-RU" sz="1200">
                          <a:latin typeface="Huawei Sans" panose="020C0503030203020204" pitchFamily="34" charset="0"/>
                        </a:rPr>
                        <a:t>15</a:t>
                      </a:r>
                    </a:p>
                  </a:txBody>
                  <a:tcPr anchor="ctr"/>
                </a:tc>
                <a:tc>
                  <a:txBody>
                    <a:bodyPr/>
                    <a:lstStyle/>
                    <a:p>
                      <a:pPr algn="ctr" fontAlgn="ctr"/>
                      <a:r>
                        <a:rPr lang="ru-RU" sz="1200">
                          <a:latin typeface="Huawei Sans" panose="020C0503030203020204" pitchFamily="34" charset="0"/>
                        </a:rPr>
                        <a:t>16</a:t>
                      </a:r>
                    </a:p>
                  </a:txBody>
                  <a:tcPr anchor="ctr"/>
                </a:tc>
              </a:tr>
              <a:tr h="252000">
                <a:tc>
                  <a:txBody>
                    <a:bodyPr/>
                    <a:lstStyle/>
                    <a:p>
                      <a:pPr algn="ctr" fontAlgn="ctr"/>
                      <a:r>
                        <a:rPr lang="ru-RU" sz="1200">
                          <a:latin typeface="Huawei Sans" panose="020C0503030203020204" pitchFamily="34" charset="0"/>
                        </a:rPr>
                        <a:t>17</a:t>
                      </a:r>
                    </a:p>
                  </a:txBody>
                  <a:tcPr anchor="ctr"/>
                </a:tc>
                <a:tc>
                  <a:txBody>
                    <a:bodyPr/>
                    <a:lstStyle/>
                    <a:p>
                      <a:pPr algn="ctr" fontAlgn="ctr"/>
                      <a:r>
                        <a:rPr lang="ru-RU" sz="1200">
                          <a:latin typeface="Huawei Sans" panose="020C0503030203020204" pitchFamily="34" charset="0"/>
                        </a:rPr>
                        <a:t>18</a:t>
                      </a:r>
                    </a:p>
                  </a:txBody>
                  <a:tcPr anchor="ctr"/>
                </a:tc>
                <a:tc>
                  <a:txBody>
                    <a:bodyPr/>
                    <a:lstStyle/>
                    <a:p>
                      <a:pPr algn="ctr" fontAlgn="ctr"/>
                      <a:r>
                        <a:rPr lang="ru-RU" sz="1200">
                          <a:latin typeface="Huawei Sans" panose="020C0503030203020204" pitchFamily="34" charset="0"/>
                        </a:rPr>
                        <a:t>19</a:t>
                      </a:r>
                    </a:p>
                  </a:txBody>
                  <a:tcPr anchor="ct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928378352"/>
              </p:ext>
            </p:extLst>
          </p:nvPr>
        </p:nvGraphicFramePr>
        <p:xfrm>
          <a:off x="6613501" y="3318178"/>
          <a:ext cx="1080000" cy="1371600"/>
        </p:xfrm>
        <a:graphic>
          <a:graphicData uri="http://schemas.openxmlformats.org/drawingml/2006/table">
            <a:tbl>
              <a:tblPr firstRow="1" bandRow="1"/>
              <a:tblGrid>
                <a:gridCol w="360000"/>
                <a:gridCol w="360000"/>
                <a:gridCol w="360000"/>
              </a:tblGrid>
              <a:tr h="273600">
                <a:tc>
                  <a:txBody>
                    <a:bodyPr/>
                    <a:lstStyle/>
                    <a:p>
                      <a:pPr algn="ctr" fontAlgn="ctr"/>
                      <a:r>
                        <a:rPr lang="ru-RU" sz="1200">
                          <a:latin typeface="Huawei Sans" panose="020C0503030203020204" pitchFamily="34" charset="0"/>
                        </a:rPr>
                        <a:t>21</a:t>
                      </a:r>
                    </a:p>
                  </a:txBody>
                  <a:tcPr anchor="ctr"/>
                </a:tc>
                <a:tc>
                  <a:txBody>
                    <a:bodyPr/>
                    <a:lstStyle/>
                    <a:p>
                      <a:pPr algn="ctr" fontAlgn="ctr"/>
                      <a:r>
                        <a:rPr lang="ru-RU" sz="1200">
                          <a:latin typeface="Huawei Sans" panose="020C0503030203020204" pitchFamily="34" charset="0"/>
                        </a:rPr>
                        <a:t>22</a:t>
                      </a:r>
                    </a:p>
                  </a:txBody>
                  <a:tcPr anchor="ctr"/>
                </a:tc>
                <a:tc>
                  <a:txBody>
                    <a:bodyPr/>
                    <a:lstStyle/>
                    <a:p>
                      <a:pPr algn="ctr" fontAlgn="ctr"/>
                      <a:r>
                        <a:rPr lang="ru-RU" sz="1200">
                          <a:latin typeface="Huawei Sans" panose="020C0503030203020204" pitchFamily="34" charset="0"/>
                        </a:rPr>
                        <a:t>23</a:t>
                      </a:r>
                    </a:p>
                  </a:txBody>
                  <a:tcPr anchor="ctr">
                    <a:solidFill>
                      <a:schemeClr val="accent6">
                        <a:lumMod val="60000"/>
                        <a:lumOff val="40000"/>
                      </a:schemeClr>
                    </a:solidFill>
                  </a:tcPr>
                </a:tc>
              </a:tr>
              <a:tr h="273600">
                <a:tc>
                  <a:txBody>
                    <a:bodyPr/>
                    <a:lstStyle/>
                    <a:p>
                      <a:pPr algn="ctr" fontAlgn="ctr"/>
                      <a:r>
                        <a:rPr lang="ru-RU" sz="1200">
                          <a:latin typeface="Huawei Sans" panose="020C0503030203020204" pitchFamily="34" charset="0"/>
                        </a:rPr>
                        <a:t>24</a:t>
                      </a:r>
                    </a:p>
                  </a:txBody>
                  <a:tcPr anchor="ctr"/>
                </a:tc>
                <a:tc>
                  <a:txBody>
                    <a:bodyPr/>
                    <a:lstStyle/>
                    <a:p>
                      <a:pPr algn="ctr" fontAlgn="ctr"/>
                      <a:r>
                        <a:rPr lang="ru-RU" sz="1200">
                          <a:latin typeface="Huawei Sans" panose="020C0503030203020204" pitchFamily="34" charset="0"/>
                        </a:rPr>
                        <a:t>25</a:t>
                      </a:r>
                    </a:p>
                  </a:txBody>
                  <a:tcPr anchor="ctr"/>
                </a:tc>
                <a:tc>
                  <a:txBody>
                    <a:bodyPr/>
                    <a:lstStyle/>
                    <a:p>
                      <a:pPr algn="ctr" fontAlgn="ctr"/>
                      <a:r>
                        <a:rPr lang="ru-RU" sz="1200">
                          <a:latin typeface="Huawei Sans" panose="020C0503030203020204" pitchFamily="34" charset="0"/>
                        </a:rPr>
                        <a:t>26</a:t>
                      </a:r>
                    </a:p>
                  </a:txBody>
                  <a:tcPr anchor="ctr"/>
                </a:tc>
              </a:tr>
              <a:tr h="273600">
                <a:tc>
                  <a:txBody>
                    <a:bodyPr/>
                    <a:lstStyle/>
                    <a:p>
                      <a:pPr algn="ctr" fontAlgn="ctr"/>
                      <a:r>
                        <a:rPr lang="ru-RU" sz="1200">
                          <a:latin typeface="Huawei Sans" panose="020C0503030203020204" pitchFamily="34" charset="0"/>
                        </a:rPr>
                        <a:t>27</a:t>
                      </a:r>
                    </a:p>
                  </a:txBody>
                  <a:tcPr anchor="ctr"/>
                </a:tc>
                <a:tc>
                  <a:txBody>
                    <a:bodyPr/>
                    <a:lstStyle/>
                    <a:p>
                      <a:pPr algn="ctr" fontAlgn="ctr"/>
                      <a:r>
                        <a:rPr lang="ru-RU" sz="1200">
                          <a:latin typeface="Huawei Sans" panose="020C0503030203020204" pitchFamily="34" charset="0"/>
                        </a:rPr>
                        <a:t>28</a:t>
                      </a:r>
                    </a:p>
                  </a:txBody>
                  <a:tcPr anchor="ctr"/>
                </a:tc>
                <a:tc>
                  <a:txBody>
                    <a:bodyPr/>
                    <a:lstStyle/>
                    <a:p>
                      <a:pPr algn="ctr" fontAlgn="ctr"/>
                      <a:r>
                        <a:rPr lang="ru-RU" sz="1200">
                          <a:latin typeface="Huawei Sans" panose="020C0503030203020204" pitchFamily="34" charset="0"/>
                        </a:rPr>
                        <a:t>29</a:t>
                      </a:r>
                    </a:p>
                  </a:txBody>
                  <a:tcPr anchor="ct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927751456"/>
              </p:ext>
            </p:extLst>
          </p:nvPr>
        </p:nvGraphicFramePr>
        <p:xfrm>
          <a:off x="6613501" y="4193351"/>
          <a:ext cx="1080000" cy="1371600"/>
        </p:xfrm>
        <a:graphic>
          <a:graphicData uri="http://schemas.openxmlformats.org/drawingml/2006/table">
            <a:tbl>
              <a:tblPr firstRow="1" bandRow="1"/>
              <a:tblGrid>
                <a:gridCol w="360000"/>
                <a:gridCol w="360000"/>
                <a:gridCol w="360000"/>
              </a:tblGrid>
              <a:tr h="252000">
                <a:tc>
                  <a:txBody>
                    <a:bodyPr/>
                    <a:lstStyle/>
                    <a:p>
                      <a:pPr algn="ctr" fontAlgn="ctr"/>
                      <a:r>
                        <a:rPr lang="ru-RU" sz="1200">
                          <a:latin typeface="Huawei Sans" panose="020C0503030203020204" pitchFamily="34" charset="0"/>
                        </a:rPr>
                        <a:t>31</a:t>
                      </a:r>
                    </a:p>
                  </a:txBody>
                  <a:tcPr anchor="ctr"/>
                </a:tc>
                <a:tc>
                  <a:txBody>
                    <a:bodyPr/>
                    <a:lstStyle/>
                    <a:p>
                      <a:pPr algn="ctr" fontAlgn="ctr"/>
                      <a:r>
                        <a:rPr lang="ru-RU" sz="1200">
                          <a:latin typeface="Huawei Sans" panose="020C0503030203020204" pitchFamily="34" charset="0"/>
                        </a:rPr>
                        <a:t>32</a:t>
                      </a:r>
                    </a:p>
                  </a:txBody>
                  <a:tcPr anchor="ctr"/>
                </a:tc>
                <a:tc>
                  <a:txBody>
                    <a:bodyPr/>
                    <a:lstStyle/>
                    <a:p>
                      <a:pPr algn="ctr" fontAlgn="ctr"/>
                      <a:r>
                        <a:rPr lang="ru-RU" sz="1200">
                          <a:latin typeface="Huawei Sans" panose="020C0503030203020204" pitchFamily="34" charset="0"/>
                        </a:rPr>
                        <a:t>33</a:t>
                      </a:r>
                    </a:p>
                  </a:txBody>
                  <a:tcPr anchor="ctr"/>
                </a:tc>
              </a:tr>
              <a:tr h="252000">
                <a:tc>
                  <a:txBody>
                    <a:bodyPr/>
                    <a:lstStyle/>
                    <a:p>
                      <a:pPr algn="ctr" fontAlgn="ctr"/>
                      <a:r>
                        <a:rPr lang="ru-RU" sz="1200">
                          <a:latin typeface="Huawei Sans" panose="020C0503030203020204" pitchFamily="34" charset="0"/>
                        </a:rPr>
                        <a:t>34</a:t>
                      </a:r>
                    </a:p>
                  </a:txBody>
                  <a:tcPr anchor="ctr">
                    <a:solidFill>
                      <a:schemeClr val="accent6">
                        <a:lumMod val="60000"/>
                        <a:lumOff val="40000"/>
                      </a:schemeClr>
                    </a:solidFill>
                  </a:tcPr>
                </a:tc>
                <a:tc>
                  <a:txBody>
                    <a:bodyPr/>
                    <a:lstStyle/>
                    <a:p>
                      <a:pPr algn="ctr" fontAlgn="ctr"/>
                      <a:r>
                        <a:rPr lang="ru-RU" sz="1200">
                          <a:latin typeface="Huawei Sans" panose="020C0503030203020204" pitchFamily="34" charset="0"/>
                        </a:rPr>
                        <a:t>35</a:t>
                      </a:r>
                    </a:p>
                  </a:txBody>
                  <a:tcPr anchor="ctr"/>
                </a:tc>
                <a:tc>
                  <a:txBody>
                    <a:bodyPr/>
                    <a:lstStyle/>
                    <a:p>
                      <a:pPr algn="ctr" fontAlgn="ctr"/>
                      <a:r>
                        <a:rPr lang="ru-RU" sz="1200">
                          <a:latin typeface="Huawei Sans" panose="020C0503030203020204" pitchFamily="34" charset="0"/>
                        </a:rPr>
                        <a:t>36</a:t>
                      </a:r>
                    </a:p>
                  </a:txBody>
                  <a:tcPr anchor="ctr"/>
                </a:tc>
              </a:tr>
              <a:tr h="252000">
                <a:tc>
                  <a:txBody>
                    <a:bodyPr/>
                    <a:lstStyle/>
                    <a:p>
                      <a:pPr algn="ctr" fontAlgn="ctr"/>
                      <a:r>
                        <a:rPr lang="ru-RU" sz="1200">
                          <a:latin typeface="Huawei Sans" panose="020C0503030203020204" pitchFamily="34" charset="0"/>
                        </a:rPr>
                        <a:t>37</a:t>
                      </a:r>
                    </a:p>
                  </a:txBody>
                  <a:tcPr anchor="ctr"/>
                </a:tc>
                <a:tc>
                  <a:txBody>
                    <a:bodyPr/>
                    <a:lstStyle/>
                    <a:p>
                      <a:pPr algn="ctr" fontAlgn="ctr"/>
                      <a:r>
                        <a:rPr lang="ru-RU" sz="1200">
                          <a:latin typeface="Huawei Sans" panose="020C0503030203020204" pitchFamily="34" charset="0"/>
                        </a:rPr>
                        <a:t>38</a:t>
                      </a:r>
                    </a:p>
                  </a:txBody>
                  <a:tcPr anchor="ctr"/>
                </a:tc>
                <a:tc>
                  <a:txBody>
                    <a:bodyPr/>
                    <a:lstStyle/>
                    <a:p>
                      <a:pPr algn="ctr" fontAlgn="ctr"/>
                      <a:r>
                        <a:rPr lang="ru-RU" sz="1200">
                          <a:latin typeface="Huawei Sans" panose="020C0503030203020204" pitchFamily="34" charset="0"/>
                        </a:rPr>
                        <a:t>39</a:t>
                      </a:r>
                    </a:p>
                  </a:txBody>
                  <a:tcPr anchor="ct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405267589"/>
              </p:ext>
            </p:extLst>
          </p:nvPr>
        </p:nvGraphicFramePr>
        <p:xfrm>
          <a:off x="6613501" y="5059955"/>
          <a:ext cx="1080000" cy="1371600"/>
        </p:xfrm>
        <a:graphic>
          <a:graphicData uri="http://schemas.openxmlformats.org/drawingml/2006/table">
            <a:tbl>
              <a:tblPr firstRow="1" bandRow="1"/>
              <a:tblGrid>
                <a:gridCol w="360000"/>
                <a:gridCol w="360000"/>
                <a:gridCol w="360000"/>
              </a:tblGrid>
              <a:tr h="252000">
                <a:tc>
                  <a:txBody>
                    <a:bodyPr/>
                    <a:lstStyle/>
                    <a:p>
                      <a:pPr algn="ctr" fontAlgn="ctr"/>
                      <a:r>
                        <a:rPr lang="ru-RU" sz="1200">
                          <a:latin typeface="Huawei Sans" panose="020C0503030203020204" pitchFamily="34" charset="0"/>
                        </a:rPr>
                        <a:t>41</a:t>
                      </a:r>
                    </a:p>
                  </a:txBody>
                  <a:tcPr anchor="ctr"/>
                </a:tc>
                <a:tc>
                  <a:txBody>
                    <a:bodyPr/>
                    <a:lstStyle/>
                    <a:p>
                      <a:pPr algn="ctr" fontAlgn="ctr"/>
                      <a:r>
                        <a:rPr lang="ru-RU" sz="1200">
                          <a:latin typeface="Huawei Sans" panose="020C0503030203020204" pitchFamily="34" charset="0"/>
                        </a:rPr>
                        <a:t>42</a:t>
                      </a:r>
                    </a:p>
                  </a:txBody>
                  <a:tcPr anchor="ctr"/>
                </a:tc>
                <a:tc>
                  <a:txBody>
                    <a:bodyPr/>
                    <a:lstStyle/>
                    <a:p>
                      <a:pPr algn="ctr" fontAlgn="ctr"/>
                      <a:r>
                        <a:rPr lang="ru-RU" sz="1200">
                          <a:latin typeface="Huawei Sans" panose="020C0503030203020204" pitchFamily="34" charset="0"/>
                        </a:rPr>
                        <a:t>43</a:t>
                      </a:r>
                    </a:p>
                  </a:txBody>
                  <a:tcPr anchor="ctr"/>
                </a:tc>
              </a:tr>
              <a:tr h="252000">
                <a:tc>
                  <a:txBody>
                    <a:bodyPr/>
                    <a:lstStyle/>
                    <a:p>
                      <a:pPr algn="ctr" fontAlgn="ctr"/>
                      <a:r>
                        <a:rPr lang="ru-RU" sz="1200">
                          <a:latin typeface="Huawei Sans" panose="020C0503030203020204" pitchFamily="34" charset="0"/>
                        </a:rPr>
                        <a:t>44</a:t>
                      </a:r>
                    </a:p>
                  </a:txBody>
                  <a:tcPr anchor="ctr"/>
                </a:tc>
                <a:tc>
                  <a:txBody>
                    <a:bodyPr/>
                    <a:lstStyle/>
                    <a:p>
                      <a:pPr algn="ctr" fontAlgn="ctr"/>
                      <a:r>
                        <a:rPr lang="ru-RU" sz="1200">
                          <a:latin typeface="Huawei Sans" panose="020C0503030203020204" pitchFamily="34" charset="0"/>
                        </a:rPr>
                        <a:t>45</a:t>
                      </a:r>
                    </a:p>
                  </a:txBody>
                  <a:tcPr anchor="ctr">
                    <a:solidFill>
                      <a:schemeClr val="accent6">
                        <a:lumMod val="60000"/>
                        <a:lumOff val="40000"/>
                      </a:schemeClr>
                    </a:solidFill>
                  </a:tcPr>
                </a:tc>
                <a:tc>
                  <a:txBody>
                    <a:bodyPr/>
                    <a:lstStyle/>
                    <a:p>
                      <a:pPr algn="ctr" fontAlgn="ctr"/>
                      <a:r>
                        <a:rPr lang="ru-RU" sz="1200">
                          <a:latin typeface="Huawei Sans" panose="020C0503030203020204" pitchFamily="34" charset="0"/>
                        </a:rPr>
                        <a:t>46</a:t>
                      </a:r>
                    </a:p>
                  </a:txBody>
                  <a:tcPr anchor="ctr"/>
                </a:tc>
              </a:tr>
              <a:tr h="252000">
                <a:tc>
                  <a:txBody>
                    <a:bodyPr/>
                    <a:lstStyle/>
                    <a:p>
                      <a:pPr algn="ctr" fontAlgn="ctr"/>
                      <a:r>
                        <a:rPr lang="ru-RU" sz="1200">
                          <a:latin typeface="Huawei Sans" panose="020C0503030203020204" pitchFamily="34" charset="0"/>
                        </a:rPr>
                        <a:t>47</a:t>
                      </a:r>
                    </a:p>
                  </a:txBody>
                  <a:tcPr anchor="ctr">
                    <a:solidFill>
                      <a:schemeClr val="accent2">
                        <a:lumMod val="60000"/>
                        <a:lumOff val="40000"/>
                      </a:schemeClr>
                    </a:solidFill>
                  </a:tcPr>
                </a:tc>
                <a:tc>
                  <a:txBody>
                    <a:bodyPr/>
                    <a:lstStyle/>
                    <a:p>
                      <a:pPr algn="ctr" fontAlgn="ctr"/>
                      <a:r>
                        <a:rPr lang="ru-RU" sz="1200">
                          <a:latin typeface="Huawei Sans" panose="020C0503030203020204" pitchFamily="34" charset="0"/>
                        </a:rPr>
                        <a:t>48</a:t>
                      </a:r>
                    </a:p>
                  </a:txBody>
                  <a:tcPr anchor="ctr"/>
                </a:tc>
                <a:tc>
                  <a:txBody>
                    <a:bodyPr/>
                    <a:lstStyle/>
                    <a:p>
                      <a:pPr algn="ctr" fontAlgn="ctr"/>
                      <a:r>
                        <a:rPr lang="ru-RU" sz="1200">
                          <a:latin typeface="Huawei Sans" panose="020C0503030203020204" pitchFamily="34" charset="0"/>
                        </a:rPr>
                        <a:t>49</a:t>
                      </a:r>
                    </a:p>
                  </a:txBody>
                  <a:tcPr anchor="ct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3147790304"/>
              </p:ext>
            </p:extLst>
          </p:nvPr>
        </p:nvGraphicFramePr>
        <p:xfrm>
          <a:off x="8326796" y="1550898"/>
          <a:ext cx="1080000" cy="1371600"/>
        </p:xfrm>
        <a:graphic>
          <a:graphicData uri="http://schemas.openxmlformats.org/drawingml/2006/table">
            <a:tbl>
              <a:tblPr firstRow="1" bandRow="1"/>
              <a:tblGrid>
                <a:gridCol w="360000"/>
                <a:gridCol w="360000"/>
                <a:gridCol w="360000"/>
              </a:tblGrid>
              <a:tr h="252000">
                <a:tc>
                  <a:txBody>
                    <a:bodyPr/>
                    <a:lstStyle/>
                    <a:p>
                      <a:pPr algn="ctr" fontAlgn="ctr"/>
                      <a:r>
                        <a:rPr lang="ru-RU" sz="1200">
                          <a:latin typeface="Huawei Sans" panose="020C0503030203020204" pitchFamily="34" charset="0"/>
                        </a:rPr>
                        <a:t>51</a:t>
                      </a:r>
                    </a:p>
                  </a:txBody>
                  <a:tcPr anchor="ctr"/>
                </a:tc>
                <a:tc>
                  <a:txBody>
                    <a:bodyPr/>
                    <a:lstStyle/>
                    <a:p>
                      <a:pPr algn="ctr" fontAlgn="ctr"/>
                      <a:r>
                        <a:rPr lang="ru-RU" sz="1200">
                          <a:latin typeface="Huawei Sans" panose="020C0503030203020204" pitchFamily="34" charset="0"/>
                        </a:rPr>
                        <a:t>52</a:t>
                      </a:r>
                    </a:p>
                  </a:txBody>
                  <a:tcPr anchor="ctr">
                    <a:solidFill>
                      <a:srgbClr val="FFFF00"/>
                    </a:solidFill>
                  </a:tcPr>
                </a:tc>
                <a:tc>
                  <a:txBody>
                    <a:bodyPr/>
                    <a:lstStyle/>
                    <a:p>
                      <a:pPr algn="ctr" fontAlgn="ctr"/>
                      <a:r>
                        <a:rPr lang="ru-RU" sz="1200">
                          <a:latin typeface="Huawei Sans" panose="020C0503030203020204" pitchFamily="34" charset="0"/>
                        </a:rPr>
                        <a:t>53</a:t>
                      </a:r>
                    </a:p>
                  </a:txBody>
                  <a:tcPr anchor="ctr"/>
                </a:tc>
              </a:tr>
              <a:tr h="252000">
                <a:tc>
                  <a:txBody>
                    <a:bodyPr/>
                    <a:lstStyle/>
                    <a:p>
                      <a:pPr algn="ctr" fontAlgn="ctr"/>
                      <a:r>
                        <a:rPr lang="ru-RU" sz="1200">
                          <a:latin typeface="Huawei Sans" panose="020C0503030203020204" pitchFamily="34" charset="0"/>
                        </a:rPr>
                        <a:t>54</a:t>
                      </a:r>
                    </a:p>
                  </a:txBody>
                  <a:tcPr anchor="ctr"/>
                </a:tc>
                <a:tc>
                  <a:txBody>
                    <a:bodyPr/>
                    <a:lstStyle/>
                    <a:p>
                      <a:pPr algn="ctr" fontAlgn="ctr"/>
                      <a:r>
                        <a:rPr lang="ru-RU" sz="1200">
                          <a:latin typeface="Huawei Sans" panose="020C0503030203020204" pitchFamily="34" charset="0"/>
                        </a:rPr>
                        <a:t>55</a:t>
                      </a:r>
                    </a:p>
                  </a:txBody>
                  <a:tcPr anchor="ctr"/>
                </a:tc>
                <a:tc>
                  <a:txBody>
                    <a:bodyPr/>
                    <a:lstStyle/>
                    <a:p>
                      <a:pPr algn="ctr" fontAlgn="ctr"/>
                      <a:r>
                        <a:rPr lang="ru-RU" sz="1200">
                          <a:latin typeface="Huawei Sans" panose="020C0503030203020204" pitchFamily="34" charset="0"/>
                        </a:rPr>
                        <a:t>56</a:t>
                      </a:r>
                    </a:p>
                  </a:txBody>
                  <a:tcPr anchor="ctr"/>
                </a:tc>
              </a:tr>
              <a:tr h="252000">
                <a:tc>
                  <a:txBody>
                    <a:bodyPr/>
                    <a:lstStyle/>
                    <a:p>
                      <a:pPr algn="ctr" fontAlgn="ctr"/>
                      <a:r>
                        <a:rPr lang="ru-RU" sz="1200">
                          <a:latin typeface="Huawei Sans" panose="020C0503030203020204" pitchFamily="34" charset="0"/>
                        </a:rPr>
                        <a:t>57</a:t>
                      </a:r>
                    </a:p>
                  </a:txBody>
                  <a:tcPr anchor="ctr"/>
                </a:tc>
                <a:tc>
                  <a:txBody>
                    <a:bodyPr/>
                    <a:lstStyle/>
                    <a:p>
                      <a:pPr algn="ctr" fontAlgn="ctr"/>
                      <a:r>
                        <a:rPr lang="ru-RU" sz="1200">
                          <a:latin typeface="Huawei Sans" panose="020C0503030203020204" pitchFamily="34" charset="0"/>
                        </a:rPr>
                        <a:t>58</a:t>
                      </a:r>
                    </a:p>
                  </a:txBody>
                  <a:tcPr anchor="ctr"/>
                </a:tc>
                <a:tc>
                  <a:txBody>
                    <a:bodyPr/>
                    <a:lstStyle/>
                    <a:p>
                      <a:pPr algn="ctr" fontAlgn="ctr"/>
                      <a:r>
                        <a:rPr lang="ru-RU" sz="1200">
                          <a:latin typeface="Huawei Sans" panose="020C0503030203020204" pitchFamily="34" charset="0"/>
                        </a:rPr>
                        <a:t>59</a:t>
                      </a:r>
                    </a:p>
                  </a:txBody>
                  <a:tcPr anchor="ct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256508782"/>
              </p:ext>
            </p:extLst>
          </p:nvPr>
        </p:nvGraphicFramePr>
        <p:xfrm>
          <a:off x="8326796" y="2443005"/>
          <a:ext cx="1080000" cy="1371600"/>
        </p:xfrm>
        <a:graphic>
          <a:graphicData uri="http://schemas.openxmlformats.org/drawingml/2006/table">
            <a:tbl>
              <a:tblPr firstRow="1" bandRow="1"/>
              <a:tblGrid>
                <a:gridCol w="360000"/>
                <a:gridCol w="360000"/>
                <a:gridCol w="360000"/>
              </a:tblGrid>
              <a:tr h="252000">
                <a:tc>
                  <a:txBody>
                    <a:bodyPr/>
                    <a:lstStyle/>
                    <a:p>
                      <a:pPr algn="ctr" fontAlgn="ctr"/>
                      <a:r>
                        <a:rPr lang="ru-RU" sz="1200" dirty="0">
                          <a:latin typeface="Huawei Sans" panose="020C0503030203020204" pitchFamily="34" charset="0"/>
                        </a:rPr>
                        <a:t>61</a:t>
                      </a:r>
                    </a:p>
                  </a:txBody>
                  <a:tcPr anchor="ctr"/>
                </a:tc>
                <a:tc>
                  <a:txBody>
                    <a:bodyPr/>
                    <a:lstStyle/>
                    <a:p>
                      <a:pPr algn="ctr" fontAlgn="ctr"/>
                      <a:r>
                        <a:rPr lang="ru-RU" sz="1200" dirty="0">
                          <a:latin typeface="Huawei Sans" panose="020C0503030203020204" pitchFamily="34" charset="0"/>
                        </a:rPr>
                        <a:t>62</a:t>
                      </a:r>
                    </a:p>
                  </a:txBody>
                  <a:tcPr anchor="ctr"/>
                </a:tc>
                <a:tc>
                  <a:txBody>
                    <a:bodyPr/>
                    <a:lstStyle/>
                    <a:p>
                      <a:pPr algn="ctr" fontAlgn="ctr"/>
                      <a:r>
                        <a:rPr lang="ru-RU" sz="1200" dirty="0">
                          <a:latin typeface="Huawei Sans" panose="020C0503030203020204" pitchFamily="34" charset="0"/>
                        </a:rPr>
                        <a:t>63</a:t>
                      </a:r>
                    </a:p>
                  </a:txBody>
                  <a:tcPr anchor="ctr">
                    <a:solidFill>
                      <a:srgbClr val="FFFF00"/>
                    </a:solidFill>
                  </a:tcPr>
                </a:tc>
              </a:tr>
              <a:tr h="252000">
                <a:tc>
                  <a:txBody>
                    <a:bodyPr/>
                    <a:lstStyle/>
                    <a:p>
                      <a:pPr algn="ctr" fontAlgn="ctr"/>
                      <a:r>
                        <a:rPr lang="ru-RU" sz="1200">
                          <a:latin typeface="Huawei Sans" panose="020C0503030203020204" pitchFamily="34" charset="0"/>
                        </a:rPr>
                        <a:t>64</a:t>
                      </a:r>
                    </a:p>
                  </a:txBody>
                  <a:tcPr anchor="ctr"/>
                </a:tc>
                <a:tc>
                  <a:txBody>
                    <a:bodyPr/>
                    <a:lstStyle/>
                    <a:p>
                      <a:pPr algn="ctr" fontAlgn="ctr"/>
                      <a:r>
                        <a:rPr lang="ru-RU" sz="1200">
                          <a:latin typeface="Huawei Sans" panose="020C0503030203020204" pitchFamily="34" charset="0"/>
                        </a:rPr>
                        <a:t>65</a:t>
                      </a:r>
                    </a:p>
                  </a:txBody>
                  <a:tcPr anchor="ctr"/>
                </a:tc>
                <a:tc>
                  <a:txBody>
                    <a:bodyPr/>
                    <a:lstStyle/>
                    <a:p>
                      <a:pPr algn="ctr" fontAlgn="ctr"/>
                      <a:r>
                        <a:rPr lang="ru-RU" sz="1200" dirty="0">
                          <a:latin typeface="Huawei Sans" panose="020C0503030203020204" pitchFamily="34" charset="0"/>
                        </a:rPr>
                        <a:t>66</a:t>
                      </a:r>
                    </a:p>
                  </a:txBody>
                  <a:tcPr anchor="ctr"/>
                </a:tc>
              </a:tr>
              <a:tr h="252000">
                <a:tc>
                  <a:txBody>
                    <a:bodyPr/>
                    <a:lstStyle/>
                    <a:p>
                      <a:pPr algn="ctr" fontAlgn="ctr"/>
                      <a:r>
                        <a:rPr lang="ru-RU" sz="1200">
                          <a:latin typeface="Huawei Sans" panose="020C0503030203020204" pitchFamily="34" charset="0"/>
                        </a:rPr>
                        <a:t>67</a:t>
                      </a:r>
                    </a:p>
                  </a:txBody>
                  <a:tcPr anchor="ctr"/>
                </a:tc>
                <a:tc>
                  <a:txBody>
                    <a:bodyPr/>
                    <a:lstStyle/>
                    <a:p>
                      <a:pPr algn="ctr" fontAlgn="ctr"/>
                      <a:r>
                        <a:rPr lang="ru-RU" sz="1200">
                          <a:latin typeface="Huawei Sans" panose="020C0503030203020204" pitchFamily="34" charset="0"/>
                        </a:rPr>
                        <a:t>68</a:t>
                      </a:r>
                    </a:p>
                  </a:txBody>
                  <a:tcPr anchor="ctr"/>
                </a:tc>
                <a:tc>
                  <a:txBody>
                    <a:bodyPr/>
                    <a:lstStyle/>
                    <a:p>
                      <a:pPr algn="ctr" fontAlgn="ctr"/>
                      <a:r>
                        <a:rPr lang="ru-RU" sz="1200" dirty="0">
                          <a:latin typeface="Huawei Sans" panose="020C0503030203020204" pitchFamily="34" charset="0"/>
                        </a:rPr>
                        <a:t>69</a:t>
                      </a:r>
                    </a:p>
                  </a:txBody>
                  <a:tcPr anchor="ct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3495738923"/>
              </p:ext>
            </p:extLst>
          </p:nvPr>
        </p:nvGraphicFramePr>
        <p:xfrm>
          <a:off x="8326796" y="3318178"/>
          <a:ext cx="1080000" cy="1371600"/>
        </p:xfrm>
        <a:graphic>
          <a:graphicData uri="http://schemas.openxmlformats.org/drawingml/2006/table">
            <a:tbl>
              <a:tblPr firstRow="1" bandRow="1"/>
              <a:tblGrid>
                <a:gridCol w="360000"/>
                <a:gridCol w="360000"/>
                <a:gridCol w="360000"/>
              </a:tblGrid>
              <a:tr h="273600">
                <a:tc>
                  <a:txBody>
                    <a:bodyPr/>
                    <a:lstStyle/>
                    <a:p>
                      <a:pPr algn="ctr" fontAlgn="ctr"/>
                      <a:r>
                        <a:rPr lang="ru-RU" sz="1200">
                          <a:latin typeface="Huawei Sans" panose="020C0503030203020204" pitchFamily="34" charset="0"/>
                        </a:rPr>
                        <a:t>71</a:t>
                      </a:r>
                    </a:p>
                  </a:txBody>
                  <a:tcPr anchor="ctr"/>
                </a:tc>
                <a:tc>
                  <a:txBody>
                    <a:bodyPr/>
                    <a:lstStyle/>
                    <a:p>
                      <a:pPr algn="ctr" fontAlgn="ctr"/>
                      <a:r>
                        <a:rPr lang="ru-RU" sz="1200">
                          <a:latin typeface="Huawei Sans" panose="020C0503030203020204" pitchFamily="34" charset="0"/>
                        </a:rPr>
                        <a:t>72</a:t>
                      </a:r>
                    </a:p>
                  </a:txBody>
                  <a:tcPr anchor="ctr"/>
                </a:tc>
                <a:tc>
                  <a:txBody>
                    <a:bodyPr/>
                    <a:lstStyle/>
                    <a:p>
                      <a:pPr algn="ctr" fontAlgn="ctr"/>
                      <a:r>
                        <a:rPr lang="ru-RU" sz="1200">
                          <a:latin typeface="Huawei Sans" panose="020C0503030203020204" pitchFamily="34" charset="0"/>
                        </a:rPr>
                        <a:t>73</a:t>
                      </a:r>
                    </a:p>
                  </a:txBody>
                  <a:tcPr anchor="ctr"/>
                </a:tc>
              </a:tr>
              <a:tr h="273600">
                <a:tc>
                  <a:txBody>
                    <a:bodyPr/>
                    <a:lstStyle/>
                    <a:p>
                      <a:pPr algn="ctr" fontAlgn="ctr"/>
                      <a:r>
                        <a:rPr lang="ru-RU" sz="1200">
                          <a:latin typeface="Huawei Sans" panose="020C0503030203020204" pitchFamily="34" charset="0"/>
                        </a:rPr>
                        <a:t>74</a:t>
                      </a:r>
                    </a:p>
                  </a:txBody>
                  <a:tcPr anchor="ctr">
                    <a:solidFill>
                      <a:srgbClr val="FFFF00"/>
                    </a:solidFill>
                  </a:tcPr>
                </a:tc>
                <a:tc>
                  <a:txBody>
                    <a:bodyPr/>
                    <a:lstStyle/>
                    <a:p>
                      <a:pPr algn="ctr" fontAlgn="ctr"/>
                      <a:r>
                        <a:rPr lang="ru-RU" sz="1200">
                          <a:latin typeface="Huawei Sans" panose="020C0503030203020204" pitchFamily="34" charset="0"/>
                        </a:rPr>
                        <a:t>75</a:t>
                      </a:r>
                    </a:p>
                  </a:txBody>
                  <a:tcPr anchor="ctr"/>
                </a:tc>
                <a:tc>
                  <a:txBody>
                    <a:bodyPr/>
                    <a:lstStyle/>
                    <a:p>
                      <a:pPr algn="ctr" fontAlgn="ctr"/>
                      <a:r>
                        <a:rPr lang="ru-RU" sz="1200">
                          <a:latin typeface="Huawei Sans" panose="020C0503030203020204" pitchFamily="34" charset="0"/>
                        </a:rPr>
                        <a:t>76</a:t>
                      </a:r>
                    </a:p>
                  </a:txBody>
                  <a:tcPr anchor="ctr"/>
                </a:tc>
              </a:tr>
              <a:tr h="273600">
                <a:tc>
                  <a:txBody>
                    <a:bodyPr/>
                    <a:lstStyle/>
                    <a:p>
                      <a:pPr algn="ctr" fontAlgn="ctr"/>
                      <a:r>
                        <a:rPr lang="ru-RU" sz="1200">
                          <a:latin typeface="Huawei Sans" panose="020C0503030203020204" pitchFamily="34" charset="0"/>
                        </a:rPr>
                        <a:t>77</a:t>
                      </a:r>
                    </a:p>
                  </a:txBody>
                  <a:tcPr anchor="ctr"/>
                </a:tc>
                <a:tc>
                  <a:txBody>
                    <a:bodyPr/>
                    <a:lstStyle/>
                    <a:p>
                      <a:pPr algn="ctr" fontAlgn="ctr"/>
                      <a:r>
                        <a:rPr lang="ru-RU" sz="1200">
                          <a:latin typeface="Huawei Sans" panose="020C0503030203020204" pitchFamily="34" charset="0"/>
                        </a:rPr>
                        <a:t>78</a:t>
                      </a:r>
                    </a:p>
                  </a:txBody>
                  <a:tcPr anchor="ctr"/>
                </a:tc>
                <a:tc>
                  <a:txBody>
                    <a:bodyPr/>
                    <a:lstStyle/>
                    <a:p>
                      <a:pPr algn="ctr" fontAlgn="ctr"/>
                      <a:r>
                        <a:rPr lang="ru-RU" sz="1200">
                          <a:latin typeface="Huawei Sans" panose="020C0503030203020204" pitchFamily="34" charset="0"/>
                        </a:rPr>
                        <a:t>79</a:t>
                      </a:r>
                    </a:p>
                  </a:txBody>
                  <a:tcPr anchor="ctr"/>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434357485"/>
              </p:ext>
            </p:extLst>
          </p:nvPr>
        </p:nvGraphicFramePr>
        <p:xfrm>
          <a:off x="8326796" y="4193351"/>
          <a:ext cx="1080000" cy="1371600"/>
        </p:xfrm>
        <a:graphic>
          <a:graphicData uri="http://schemas.openxmlformats.org/drawingml/2006/table">
            <a:tbl>
              <a:tblPr firstRow="1" bandRow="1"/>
              <a:tblGrid>
                <a:gridCol w="360000"/>
                <a:gridCol w="360000"/>
                <a:gridCol w="360000"/>
              </a:tblGrid>
              <a:tr h="252000">
                <a:tc>
                  <a:txBody>
                    <a:bodyPr/>
                    <a:lstStyle/>
                    <a:p>
                      <a:pPr algn="ctr" fontAlgn="ctr"/>
                      <a:r>
                        <a:rPr lang="ru-RU" sz="1200">
                          <a:latin typeface="Huawei Sans" panose="020C0503030203020204" pitchFamily="34" charset="0"/>
                        </a:rPr>
                        <a:t>81</a:t>
                      </a:r>
                    </a:p>
                  </a:txBody>
                  <a:tcPr anchor="ctr"/>
                </a:tc>
                <a:tc>
                  <a:txBody>
                    <a:bodyPr/>
                    <a:lstStyle/>
                    <a:p>
                      <a:pPr algn="ctr" fontAlgn="ctr"/>
                      <a:r>
                        <a:rPr lang="ru-RU" sz="1200">
                          <a:latin typeface="Huawei Sans" panose="020C0503030203020204" pitchFamily="34" charset="0"/>
                        </a:rPr>
                        <a:t>82</a:t>
                      </a:r>
                    </a:p>
                  </a:txBody>
                  <a:tcPr anchor="ctr"/>
                </a:tc>
                <a:tc>
                  <a:txBody>
                    <a:bodyPr/>
                    <a:lstStyle/>
                    <a:p>
                      <a:pPr algn="ctr" fontAlgn="ctr"/>
                      <a:r>
                        <a:rPr lang="ru-RU" sz="1200">
                          <a:latin typeface="Huawei Sans" panose="020C0503030203020204" pitchFamily="34" charset="0"/>
                        </a:rPr>
                        <a:t>83</a:t>
                      </a:r>
                    </a:p>
                  </a:txBody>
                  <a:tcPr anchor="ctr"/>
                </a:tc>
              </a:tr>
              <a:tr h="252000">
                <a:tc>
                  <a:txBody>
                    <a:bodyPr/>
                    <a:lstStyle/>
                    <a:p>
                      <a:pPr algn="ctr" fontAlgn="ctr"/>
                      <a:r>
                        <a:rPr lang="ru-RU" sz="1200">
                          <a:latin typeface="Huawei Sans" panose="020C0503030203020204" pitchFamily="34" charset="0"/>
                        </a:rPr>
                        <a:t>84</a:t>
                      </a:r>
                    </a:p>
                  </a:txBody>
                  <a:tcPr anchor="ctr"/>
                </a:tc>
                <a:tc>
                  <a:txBody>
                    <a:bodyPr/>
                    <a:lstStyle/>
                    <a:p>
                      <a:pPr algn="ctr" fontAlgn="ctr"/>
                      <a:r>
                        <a:rPr lang="ru-RU" sz="1200">
                          <a:latin typeface="Huawei Sans" panose="020C0503030203020204" pitchFamily="34" charset="0"/>
                        </a:rPr>
                        <a:t>85</a:t>
                      </a:r>
                    </a:p>
                  </a:txBody>
                  <a:tcPr anchor="ctr">
                    <a:solidFill>
                      <a:srgbClr val="FFFF00"/>
                    </a:solidFill>
                  </a:tcPr>
                </a:tc>
                <a:tc>
                  <a:txBody>
                    <a:bodyPr/>
                    <a:lstStyle/>
                    <a:p>
                      <a:pPr algn="ctr" fontAlgn="ctr"/>
                      <a:r>
                        <a:rPr lang="ru-RU" sz="1200">
                          <a:latin typeface="Huawei Sans" panose="020C0503030203020204" pitchFamily="34" charset="0"/>
                        </a:rPr>
                        <a:t>86</a:t>
                      </a:r>
                    </a:p>
                  </a:txBody>
                  <a:tcPr anchor="ctr"/>
                </a:tc>
              </a:tr>
              <a:tr h="252000">
                <a:tc>
                  <a:txBody>
                    <a:bodyPr/>
                    <a:lstStyle/>
                    <a:p>
                      <a:pPr algn="ctr" fontAlgn="ctr"/>
                      <a:r>
                        <a:rPr lang="ru-RU" sz="1200">
                          <a:latin typeface="Huawei Sans" panose="020C0503030203020204" pitchFamily="34" charset="0"/>
                        </a:rPr>
                        <a:t>87</a:t>
                      </a:r>
                    </a:p>
                  </a:txBody>
                  <a:tcPr anchor="ctr"/>
                </a:tc>
                <a:tc>
                  <a:txBody>
                    <a:bodyPr/>
                    <a:lstStyle/>
                    <a:p>
                      <a:pPr algn="ctr" fontAlgn="ctr"/>
                      <a:r>
                        <a:rPr lang="ru-RU" sz="1200">
                          <a:latin typeface="Huawei Sans" panose="020C0503030203020204" pitchFamily="34" charset="0"/>
                        </a:rPr>
                        <a:t>88</a:t>
                      </a:r>
                    </a:p>
                  </a:txBody>
                  <a:tcPr anchor="ctr"/>
                </a:tc>
                <a:tc>
                  <a:txBody>
                    <a:bodyPr/>
                    <a:lstStyle/>
                    <a:p>
                      <a:pPr algn="ctr" fontAlgn="ctr"/>
                      <a:r>
                        <a:rPr lang="ru-RU" sz="1200">
                          <a:latin typeface="Huawei Sans" panose="020C0503030203020204" pitchFamily="34" charset="0"/>
                        </a:rPr>
                        <a:t>89</a:t>
                      </a:r>
                    </a:p>
                  </a:txBody>
                  <a:tcPr anchor="ctr"/>
                </a:tc>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4174670960"/>
              </p:ext>
            </p:extLst>
          </p:nvPr>
        </p:nvGraphicFramePr>
        <p:xfrm>
          <a:off x="8326796" y="5059955"/>
          <a:ext cx="1080000" cy="1371600"/>
        </p:xfrm>
        <a:graphic>
          <a:graphicData uri="http://schemas.openxmlformats.org/drawingml/2006/table">
            <a:tbl>
              <a:tblPr firstRow="1" bandRow="1"/>
              <a:tblGrid>
                <a:gridCol w="360000"/>
                <a:gridCol w="360000"/>
                <a:gridCol w="360000"/>
              </a:tblGrid>
              <a:tr h="252000">
                <a:tc>
                  <a:txBody>
                    <a:bodyPr/>
                    <a:lstStyle/>
                    <a:p>
                      <a:pPr algn="ctr" fontAlgn="ctr"/>
                      <a:r>
                        <a:rPr lang="ru-RU" sz="1200">
                          <a:latin typeface="Huawei Sans" panose="020C0503030203020204" pitchFamily="34" charset="0"/>
                        </a:rPr>
                        <a:t>91</a:t>
                      </a:r>
                    </a:p>
                  </a:txBody>
                  <a:tcPr anchor="ctr">
                    <a:solidFill>
                      <a:schemeClr val="accent1">
                        <a:lumMod val="40000"/>
                        <a:lumOff val="60000"/>
                      </a:schemeClr>
                    </a:solidFill>
                  </a:tcPr>
                </a:tc>
                <a:tc>
                  <a:txBody>
                    <a:bodyPr/>
                    <a:lstStyle/>
                    <a:p>
                      <a:pPr algn="ctr" fontAlgn="ctr"/>
                      <a:r>
                        <a:rPr lang="ru-RU" sz="1200">
                          <a:latin typeface="Huawei Sans" panose="020C0503030203020204" pitchFamily="34" charset="0"/>
                        </a:rPr>
                        <a:t>92</a:t>
                      </a:r>
                    </a:p>
                  </a:txBody>
                  <a:tcPr anchor="ctr"/>
                </a:tc>
                <a:tc>
                  <a:txBody>
                    <a:bodyPr/>
                    <a:lstStyle/>
                    <a:p>
                      <a:pPr algn="ctr" fontAlgn="ctr"/>
                      <a:r>
                        <a:rPr lang="ru-RU" sz="1200">
                          <a:latin typeface="Huawei Sans" panose="020C0503030203020204" pitchFamily="34" charset="0"/>
                        </a:rPr>
                        <a:t>93</a:t>
                      </a:r>
                    </a:p>
                  </a:txBody>
                  <a:tcPr anchor="ctr"/>
                </a:tc>
              </a:tr>
              <a:tr h="252000">
                <a:tc>
                  <a:txBody>
                    <a:bodyPr/>
                    <a:lstStyle/>
                    <a:p>
                      <a:pPr algn="ctr" fontAlgn="ctr"/>
                      <a:r>
                        <a:rPr lang="ru-RU" sz="1200">
                          <a:latin typeface="Huawei Sans" panose="020C0503030203020204" pitchFamily="34" charset="0"/>
                        </a:rPr>
                        <a:t>94</a:t>
                      </a:r>
                    </a:p>
                  </a:txBody>
                  <a:tcPr anchor="ctr"/>
                </a:tc>
                <a:tc>
                  <a:txBody>
                    <a:bodyPr/>
                    <a:lstStyle/>
                    <a:p>
                      <a:pPr algn="ctr" fontAlgn="ctr"/>
                      <a:r>
                        <a:rPr lang="ru-RU" sz="1200">
                          <a:latin typeface="Huawei Sans" panose="020C0503030203020204" pitchFamily="34" charset="0"/>
                        </a:rPr>
                        <a:t>95</a:t>
                      </a:r>
                    </a:p>
                  </a:txBody>
                  <a:tcPr anchor="ctr"/>
                </a:tc>
                <a:tc>
                  <a:txBody>
                    <a:bodyPr/>
                    <a:lstStyle/>
                    <a:p>
                      <a:pPr algn="ctr" fontAlgn="ctr"/>
                      <a:r>
                        <a:rPr lang="ru-RU" sz="1200">
                          <a:latin typeface="Huawei Sans" panose="020C0503030203020204" pitchFamily="34" charset="0"/>
                        </a:rPr>
                        <a:t>96</a:t>
                      </a:r>
                    </a:p>
                  </a:txBody>
                  <a:tcPr anchor="ctr">
                    <a:solidFill>
                      <a:schemeClr val="accent2">
                        <a:lumMod val="60000"/>
                        <a:lumOff val="40000"/>
                      </a:schemeClr>
                    </a:solidFill>
                  </a:tcPr>
                </a:tc>
              </a:tr>
              <a:tr h="252000">
                <a:tc>
                  <a:txBody>
                    <a:bodyPr/>
                    <a:lstStyle/>
                    <a:p>
                      <a:pPr algn="ctr" fontAlgn="ctr"/>
                      <a:r>
                        <a:rPr lang="ru-RU" sz="1200">
                          <a:latin typeface="Huawei Sans" panose="020C0503030203020204" pitchFamily="34" charset="0"/>
                        </a:rPr>
                        <a:t>97</a:t>
                      </a:r>
                    </a:p>
                  </a:txBody>
                  <a:tcPr anchor="ctr"/>
                </a:tc>
                <a:tc>
                  <a:txBody>
                    <a:bodyPr/>
                    <a:lstStyle/>
                    <a:p>
                      <a:pPr algn="ctr" fontAlgn="ctr"/>
                      <a:r>
                        <a:rPr lang="ru-RU" sz="1200">
                          <a:latin typeface="Huawei Sans" panose="020C0503030203020204" pitchFamily="34" charset="0"/>
                        </a:rPr>
                        <a:t>98</a:t>
                      </a:r>
                    </a:p>
                  </a:txBody>
                  <a:tcPr anchor="ctr"/>
                </a:tc>
                <a:tc>
                  <a:txBody>
                    <a:bodyPr/>
                    <a:lstStyle/>
                    <a:p>
                      <a:pPr algn="ctr" fontAlgn="ctr"/>
                      <a:r>
                        <a:rPr lang="ru-RU" sz="1200">
                          <a:latin typeface="Huawei Sans" panose="020C0503030203020204" pitchFamily="34" charset="0"/>
                        </a:rPr>
                        <a:t>99</a:t>
                      </a:r>
                    </a:p>
                  </a:txBody>
                  <a:tcPr anchor="ctr"/>
                </a:tc>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1751829316"/>
              </p:ext>
            </p:extLst>
          </p:nvPr>
        </p:nvGraphicFramePr>
        <p:xfrm>
          <a:off x="9847939" y="5281346"/>
          <a:ext cx="360000" cy="274320"/>
        </p:xfrm>
        <a:graphic>
          <a:graphicData uri="http://schemas.openxmlformats.org/drawingml/2006/table">
            <a:tbl>
              <a:tblPr firstRow="1" bandRow="1"/>
              <a:tblGrid>
                <a:gridCol w="360000"/>
              </a:tblGrid>
              <a:tr h="252000">
                <a:tc>
                  <a:txBody>
                    <a:bodyPr/>
                    <a:lstStyle/>
                    <a:p>
                      <a:pPr algn="l" rtl="0" fontAlgn="ctr"/>
                      <a:endParaRPr lang="en-US" altLang="zh-CN" sz="1200" dirty="0">
                        <a:latin typeface="Huawei Sans" panose="020C0503030203020204" pitchFamily="34" charset="0"/>
                      </a:endParaRPr>
                    </a:p>
                  </a:txBody>
                  <a:tcPr anchor="ctr">
                    <a:solidFill>
                      <a:schemeClr val="bg1"/>
                    </a:solidFill>
                  </a:tcPr>
                </a:tc>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4198303797"/>
              </p:ext>
            </p:extLst>
          </p:nvPr>
        </p:nvGraphicFramePr>
        <p:xfrm>
          <a:off x="9847939" y="5608982"/>
          <a:ext cx="360000" cy="274320"/>
        </p:xfrm>
        <a:graphic>
          <a:graphicData uri="http://schemas.openxmlformats.org/drawingml/2006/table">
            <a:tbl>
              <a:tblPr firstRow="1" bandRow="1"/>
              <a:tblGrid>
                <a:gridCol w="360000"/>
              </a:tblGrid>
              <a:tr h="252000">
                <a:tc>
                  <a:txBody>
                    <a:bodyPr/>
                    <a:lstStyle/>
                    <a:p>
                      <a:pPr algn="l" rtl="0" fontAlgn="ctr"/>
                      <a:endParaRPr lang="en-US" altLang="zh-CN" sz="1200" dirty="0">
                        <a:latin typeface="Huawei Sans" panose="020C0503030203020204" pitchFamily="34" charset="0"/>
                      </a:endParaRPr>
                    </a:p>
                  </a:txBody>
                  <a:tcPr anchor="ctr">
                    <a:solidFill>
                      <a:schemeClr val="accent2">
                        <a:lumMod val="60000"/>
                        <a:lumOff val="40000"/>
                      </a:schemeClr>
                    </a:solidFill>
                  </a:tcPr>
                </a:tc>
              </a:tr>
            </a:tbl>
          </a:graphicData>
        </a:graphic>
      </p:graphicFrame>
      <p:sp>
        <p:nvSpPr>
          <p:cNvPr id="19" name="文本框 18"/>
          <p:cNvSpPr txBox="1"/>
          <p:nvPr/>
        </p:nvSpPr>
        <p:spPr>
          <a:xfrm>
            <a:off x="10207939" y="5264617"/>
            <a:ext cx="1819224" cy="276999"/>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Неиспользуемый CK</a:t>
            </a:r>
          </a:p>
        </p:txBody>
      </p:sp>
      <p:sp>
        <p:nvSpPr>
          <p:cNvPr id="20" name="文本框 19"/>
          <p:cNvSpPr txBox="1"/>
          <p:nvPr/>
        </p:nvSpPr>
        <p:spPr>
          <a:xfrm>
            <a:off x="10208320" y="5499787"/>
            <a:ext cx="1818843" cy="461665"/>
          </a:xfrm>
          <a:prstGeom prst="rect">
            <a:avLst/>
          </a:prstGeom>
          <a:noFill/>
        </p:spPr>
        <p:txBody>
          <a:bodyPr wrap="square" rtlCol="0">
            <a:noAutofit/>
          </a:bodyPr>
          <a:lstStyle/>
          <a:p>
            <a:pPr fontAlgn="ctr"/>
            <a:r>
              <a:rPr lang="ru-RU" sz="1200">
                <a:latin typeface="Huawei Sans" panose="020C0503030203020204" pitchFamily="34" charset="0"/>
                <a:cs typeface="Huawei Sans" panose="020C0503030203020204" pitchFamily="34" charset="0"/>
              </a:rPr>
              <a:t>Пространство для блоков горячего резервирования</a:t>
            </a:r>
          </a:p>
        </p:txBody>
      </p:sp>
      <p:graphicFrame>
        <p:nvGraphicFramePr>
          <p:cNvPr id="21" name="表格 20"/>
          <p:cNvGraphicFramePr>
            <a:graphicFrameLocks noGrp="1"/>
          </p:cNvGraphicFramePr>
          <p:nvPr>
            <p:extLst>
              <p:ext uri="{D42A27DB-BD31-4B8C-83A1-F6EECF244321}">
                <p14:modId xmlns:p14="http://schemas.microsoft.com/office/powerpoint/2010/main" val="840316204"/>
              </p:ext>
            </p:extLst>
          </p:nvPr>
        </p:nvGraphicFramePr>
        <p:xfrm>
          <a:off x="9530362" y="4713260"/>
          <a:ext cx="1800000" cy="457200"/>
        </p:xfrm>
        <a:graphic>
          <a:graphicData uri="http://schemas.openxmlformats.org/drawingml/2006/table">
            <a:tbl>
              <a:tblPr firstRow="1" bandRow="1"/>
              <a:tblGrid>
                <a:gridCol w="360000"/>
                <a:gridCol w="360000"/>
                <a:gridCol w="360000"/>
                <a:gridCol w="360000"/>
                <a:gridCol w="360000"/>
              </a:tblGrid>
              <a:tr h="273600">
                <a:tc>
                  <a:txBody>
                    <a:bodyPr/>
                    <a:lstStyle/>
                    <a:p>
                      <a:pPr algn="ctr" fontAlgn="ctr"/>
                      <a:r>
                        <a:rPr lang="ru-RU" sz="1200">
                          <a:latin typeface="Huawei Sans" panose="020C0503030203020204" pitchFamily="34" charset="0"/>
                        </a:rPr>
                        <a:t>52</a:t>
                      </a:r>
                    </a:p>
                  </a:txBody>
                  <a:tcPr anchor="ctr">
                    <a:solidFill>
                      <a:schemeClr val="accent1">
                        <a:lumMod val="40000"/>
                        <a:lumOff val="60000"/>
                      </a:schemeClr>
                    </a:solidFill>
                  </a:tcPr>
                </a:tc>
                <a:tc>
                  <a:txBody>
                    <a:bodyPr/>
                    <a:lstStyle/>
                    <a:p>
                      <a:pPr algn="ctr" fontAlgn="ctr"/>
                      <a:r>
                        <a:rPr lang="ru-RU" sz="1200">
                          <a:latin typeface="Huawei Sans" panose="020C0503030203020204" pitchFamily="34" charset="0"/>
                        </a:rPr>
                        <a:t>13</a:t>
                      </a:r>
                    </a:p>
                  </a:txBody>
                  <a:tcPr anchor="ctr">
                    <a:solidFill>
                      <a:schemeClr val="accent1">
                        <a:lumMod val="40000"/>
                        <a:lumOff val="60000"/>
                      </a:schemeClr>
                    </a:solidFill>
                  </a:tcPr>
                </a:tc>
                <a:tc>
                  <a:txBody>
                    <a:bodyPr/>
                    <a:lstStyle/>
                    <a:p>
                      <a:pPr algn="ctr" fontAlgn="ctr"/>
                      <a:r>
                        <a:rPr lang="ru-RU" sz="1200">
                          <a:latin typeface="Huawei Sans" panose="020C0503030203020204" pitchFamily="34" charset="0"/>
                        </a:rPr>
                        <a:t>63</a:t>
                      </a:r>
                    </a:p>
                  </a:txBody>
                  <a:tcPr anchor="ctr">
                    <a:solidFill>
                      <a:schemeClr val="accent1">
                        <a:lumMod val="40000"/>
                        <a:lumOff val="60000"/>
                      </a:schemeClr>
                    </a:solidFill>
                  </a:tcPr>
                </a:tc>
                <a:tc>
                  <a:txBody>
                    <a:bodyPr/>
                    <a:lstStyle/>
                    <a:p>
                      <a:pPr algn="ctr" fontAlgn="ctr"/>
                      <a:r>
                        <a:rPr lang="ru-RU" sz="1200">
                          <a:latin typeface="Huawei Sans" panose="020C0503030203020204" pitchFamily="34" charset="0"/>
                        </a:rPr>
                        <a:t>74</a:t>
                      </a:r>
                    </a:p>
                  </a:txBody>
                  <a:tcPr anchor="ctr">
                    <a:solidFill>
                      <a:schemeClr val="accent1">
                        <a:lumMod val="40000"/>
                        <a:lumOff val="60000"/>
                      </a:schemeClr>
                    </a:solidFill>
                  </a:tcPr>
                </a:tc>
                <a:tc>
                  <a:txBody>
                    <a:bodyPr/>
                    <a:lstStyle/>
                    <a:p>
                      <a:pPr algn="ctr" fontAlgn="ctr"/>
                      <a:r>
                        <a:rPr lang="ru-RU" sz="1200">
                          <a:latin typeface="Huawei Sans" panose="020C0503030203020204" pitchFamily="34" charset="0"/>
                        </a:rPr>
                        <a:t>85</a:t>
                      </a:r>
                    </a:p>
                  </a:txBody>
                  <a:tcPr anchor="ctr">
                    <a:solidFill>
                      <a:schemeClr val="accent1">
                        <a:lumMod val="40000"/>
                        <a:lumOff val="60000"/>
                      </a:schemeClr>
                    </a:solidFill>
                  </a:tcPr>
                </a:tc>
              </a:tr>
            </a:tbl>
          </a:graphicData>
        </a:graphic>
      </p:graphicFrame>
      <p:sp>
        <p:nvSpPr>
          <p:cNvPr id="22" name="文本框 21"/>
          <p:cNvSpPr txBox="1"/>
          <p:nvPr/>
        </p:nvSpPr>
        <p:spPr>
          <a:xfrm>
            <a:off x="9751418" y="4403671"/>
            <a:ext cx="1500732" cy="307777"/>
          </a:xfrm>
          <a:prstGeom prst="rect">
            <a:avLst/>
          </a:prstGeom>
          <a:noFill/>
        </p:spPr>
        <p:txBody>
          <a:bodyPr wrap="square" rtlCol="0">
            <a:noAutofit/>
          </a:bodyPr>
          <a:lstStyle/>
          <a:p>
            <a:pPr fontAlgn="ctr"/>
            <a:r>
              <a:rPr lang="ru-RU" sz="1400">
                <a:latin typeface="Huawei Sans" panose="020C0503030203020204" pitchFamily="34" charset="0"/>
                <a:cs typeface="Huawei Sans" panose="020C0503030203020204" pitchFamily="34" charset="0"/>
              </a:rPr>
              <a:t>CKG 2 (RAID 5)</a:t>
            </a:r>
          </a:p>
        </p:txBody>
      </p:sp>
      <p:sp>
        <p:nvSpPr>
          <p:cNvPr id="32" name="文本框 31"/>
          <p:cNvSpPr txBox="1"/>
          <p:nvPr/>
        </p:nvSpPr>
        <p:spPr>
          <a:xfrm>
            <a:off x="5975447" y="1843916"/>
            <a:ext cx="764531" cy="280423"/>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0</a:t>
            </a:r>
          </a:p>
        </p:txBody>
      </p:sp>
      <p:sp>
        <p:nvSpPr>
          <p:cNvPr id="33" name="文本框 32"/>
          <p:cNvSpPr txBox="1"/>
          <p:nvPr/>
        </p:nvSpPr>
        <p:spPr>
          <a:xfrm>
            <a:off x="5975447" y="2762088"/>
            <a:ext cx="760233" cy="267856"/>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1</a:t>
            </a:r>
          </a:p>
        </p:txBody>
      </p:sp>
      <p:sp>
        <p:nvSpPr>
          <p:cNvPr id="34" name="文本框 33"/>
          <p:cNvSpPr txBox="1"/>
          <p:nvPr/>
        </p:nvSpPr>
        <p:spPr>
          <a:xfrm>
            <a:off x="5975448" y="3619545"/>
            <a:ext cx="691046" cy="297244"/>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2</a:t>
            </a:r>
          </a:p>
        </p:txBody>
      </p:sp>
      <p:sp>
        <p:nvSpPr>
          <p:cNvPr id="35" name="文本框 34"/>
          <p:cNvSpPr txBox="1"/>
          <p:nvPr/>
        </p:nvSpPr>
        <p:spPr>
          <a:xfrm>
            <a:off x="5975448" y="4441610"/>
            <a:ext cx="691046" cy="276999"/>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3</a:t>
            </a:r>
          </a:p>
        </p:txBody>
      </p:sp>
      <p:sp>
        <p:nvSpPr>
          <p:cNvPr id="36" name="文本框 35"/>
          <p:cNvSpPr txBox="1"/>
          <p:nvPr/>
        </p:nvSpPr>
        <p:spPr>
          <a:xfrm>
            <a:off x="5975448" y="5334305"/>
            <a:ext cx="760232" cy="282121"/>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4</a:t>
            </a:r>
          </a:p>
        </p:txBody>
      </p:sp>
      <p:sp>
        <p:nvSpPr>
          <p:cNvPr id="39" name="文本框 38"/>
          <p:cNvSpPr txBox="1"/>
          <p:nvPr/>
        </p:nvSpPr>
        <p:spPr>
          <a:xfrm>
            <a:off x="7697798" y="1837137"/>
            <a:ext cx="731997" cy="287202"/>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5</a:t>
            </a:r>
          </a:p>
        </p:txBody>
      </p:sp>
      <p:sp>
        <p:nvSpPr>
          <p:cNvPr id="40" name="文本框 39"/>
          <p:cNvSpPr txBox="1"/>
          <p:nvPr/>
        </p:nvSpPr>
        <p:spPr>
          <a:xfrm>
            <a:off x="7697798" y="2755308"/>
            <a:ext cx="697555" cy="312392"/>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6</a:t>
            </a:r>
          </a:p>
        </p:txBody>
      </p:sp>
      <p:sp>
        <p:nvSpPr>
          <p:cNvPr id="41" name="文本框 40"/>
          <p:cNvSpPr txBox="1"/>
          <p:nvPr/>
        </p:nvSpPr>
        <p:spPr>
          <a:xfrm>
            <a:off x="7706265" y="3612766"/>
            <a:ext cx="723529" cy="293646"/>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7</a:t>
            </a:r>
          </a:p>
        </p:txBody>
      </p:sp>
      <p:sp>
        <p:nvSpPr>
          <p:cNvPr id="42" name="文本框 41"/>
          <p:cNvSpPr txBox="1"/>
          <p:nvPr/>
        </p:nvSpPr>
        <p:spPr>
          <a:xfrm>
            <a:off x="7697799" y="4434832"/>
            <a:ext cx="697554" cy="265802"/>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8</a:t>
            </a:r>
          </a:p>
        </p:txBody>
      </p:sp>
      <p:sp>
        <p:nvSpPr>
          <p:cNvPr id="43" name="文本框 42"/>
          <p:cNvSpPr txBox="1"/>
          <p:nvPr/>
        </p:nvSpPr>
        <p:spPr>
          <a:xfrm>
            <a:off x="7697799" y="5327526"/>
            <a:ext cx="697554" cy="361804"/>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9</a:t>
            </a:r>
          </a:p>
        </p:txBody>
      </p:sp>
      <p:grpSp>
        <p:nvGrpSpPr>
          <p:cNvPr id="52" name="组合 51"/>
          <p:cNvGrpSpPr/>
          <p:nvPr/>
        </p:nvGrpSpPr>
        <p:grpSpPr>
          <a:xfrm rot="18876074">
            <a:off x="6593213" y="2282627"/>
            <a:ext cx="1143280" cy="1193446"/>
            <a:chOff x="4666594" y="2323750"/>
            <a:chExt cx="1080000" cy="1080000"/>
          </a:xfrm>
        </p:grpSpPr>
        <p:cxnSp>
          <p:nvCxnSpPr>
            <p:cNvPr id="50" name="直接连接符 49"/>
            <p:cNvCxnSpPr/>
            <p:nvPr/>
          </p:nvCxnSpPr>
          <p:spPr>
            <a:xfrm>
              <a:off x="5206594" y="2323750"/>
              <a:ext cx="0" cy="108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666594" y="2863750"/>
              <a:ext cx="108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9507500" y="1476942"/>
            <a:ext cx="1822897" cy="2771870"/>
            <a:chOff x="9324358" y="1822067"/>
            <a:chExt cx="1822897" cy="2771870"/>
          </a:xfrm>
        </p:grpSpPr>
        <p:pic>
          <p:nvPicPr>
            <p:cNvPr id="24" name="图片 23"/>
            <p:cNvPicPr>
              <a:picLocks noChangeAspect="1"/>
            </p:cNvPicPr>
            <p:nvPr/>
          </p:nvPicPr>
          <p:blipFill rotWithShape="1">
            <a:blip r:embed="rId4"/>
            <a:srcRect b="10143"/>
            <a:stretch/>
          </p:blipFill>
          <p:spPr>
            <a:xfrm>
              <a:off x="9324393" y="3551389"/>
              <a:ext cx="1822862" cy="301297"/>
            </a:xfrm>
            <a:prstGeom prst="rect">
              <a:avLst/>
            </a:prstGeom>
          </p:spPr>
        </p:pic>
        <p:pic>
          <p:nvPicPr>
            <p:cNvPr id="25" name="图片 24"/>
            <p:cNvPicPr>
              <a:picLocks noChangeAspect="1"/>
            </p:cNvPicPr>
            <p:nvPr/>
          </p:nvPicPr>
          <p:blipFill rotWithShape="1">
            <a:blip r:embed="rId5"/>
            <a:srcRect b="9912"/>
            <a:stretch/>
          </p:blipFill>
          <p:spPr>
            <a:xfrm>
              <a:off x="9701931" y="2517236"/>
              <a:ext cx="390178" cy="296579"/>
            </a:xfrm>
            <a:prstGeom prst="rect">
              <a:avLst/>
            </a:prstGeom>
          </p:spPr>
        </p:pic>
        <p:pic>
          <p:nvPicPr>
            <p:cNvPr id="27" name="图片 26"/>
            <p:cNvPicPr>
              <a:picLocks noChangeAspect="1"/>
            </p:cNvPicPr>
            <p:nvPr/>
          </p:nvPicPr>
          <p:blipFill rotWithShape="1">
            <a:blip r:embed="rId6"/>
            <a:srcRect b="10772"/>
            <a:stretch/>
          </p:blipFill>
          <p:spPr>
            <a:xfrm>
              <a:off x="9324358" y="2114526"/>
              <a:ext cx="1822862" cy="293748"/>
            </a:xfrm>
            <a:prstGeom prst="rect">
              <a:avLst/>
            </a:prstGeom>
          </p:spPr>
        </p:pic>
        <p:sp>
          <p:nvSpPr>
            <p:cNvPr id="28" name="文本框 27"/>
            <p:cNvSpPr txBox="1"/>
            <p:nvPr/>
          </p:nvSpPr>
          <p:spPr>
            <a:xfrm>
              <a:off x="9498690" y="3244789"/>
              <a:ext cx="1500732" cy="307777"/>
            </a:xfrm>
            <a:prstGeom prst="rect">
              <a:avLst/>
            </a:prstGeom>
            <a:noFill/>
          </p:spPr>
          <p:txBody>
            <a:bodyPr wrap="square" rtlCol="0">
              <a:noAutofit/>
            </a:bodyPr>
            <a:lstStyle/>
            <a:p>
              <a:pPr fontAlgn="ctr"/>
              <a:r>
                <a:rPr lang="ru-RU" sz="1400">
                  <a:latin typeface="Huawei Sans" panose="020C0503030203020204" pitchFamily="34" charset="0"/>
                  <a:cs typeface="Huawei Sans" panose="020C0503030203020204" pitchFamily="34" charset="0"/>
                </a:rPr>
                <a:t>CKG 1 (RAID 5)</a:t>
              </a:r>
            </a:p>
          </p:txBody>
        </p:sp>
        <p:sp>
          <p:nvSpPr>
            <p:cNvPr id="29" name="文本框 28"/>
            <p:cNvSpPr txBox="1"/>
            <p:nvPr/>
          </p:nvSpPr>
          <p:spPr>
            <a:xfrm>
              <a:off x="9498690" y="1822067"/>
              <a:ext cx="1500732" cy="307777"/>
            </a:xfrm>
            <a:prstGeom prst="rect">
              <a:avLst/>
            </a:prstGeom>
            <a:noFill/>
          </p:spPr>
          <p:txBody>
            <a:bodyPr wrap="square" rtlCol="0">
              <a:noAutofit/>
            </a:bodyPr>
            <a:lstStyle/>
            <a:p>
              <a:pPr fontAlgn="ctr"/>
              <a:r>
                <a:rPr lang="ru-RU" sz="1400">
                  <a:latin typeface="Huawei Sans" panose="020C0503030203020204" pitchFamily="34" charset="0"/>
                  <a:cs typeface="Huawei Sans" panose="020C0503030203020204" pitchFamily="34" charset="0"/>
                </a:rPr>
                <a:t>CKG 0 (RAID 5)</a:t>
              </a:r>
            </a:p>
          </p:txBody>
        </p:sp>
        <p:cxnSp>
          <p:nvCxnSpPr>
            <p:cNvPr id="31" name="直接箭头连接符 30"/>
            <p:cNvCxnSpPr>
              <a:stCxn id="25" idx="0"/>
            </p:cNvCxnSpPr>
            <p:nvPr/>
          </p:nvCxnSpPr>
          <p:spPr>
            <a:xfrm flipV="1">
              <a:off x="9897020" y="2387613"/>
              <a:ext cx="0" cy="12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rot="18786083">
              <a:off x="9713752" y="2076925"/>
              <a:ext cx="360000" cy="360000"/>
              <a:chOff x="10925342" y="2802867"/>
              <a:chExt cx="360000" cy="360000"/>
            </a:xfrm>
          </p:grpSpPr>
          <p:cxnSp>
            <p:nvCxnSpPr>
              <p:cNvPr id="47" name="直接连接符 46"/>
              <p:cNvCxnSpPr/>
              <p:nvPr/>
            </p:nvCxnSpPr>
            <p:spPr>
              <a:xfrm>
                <a:off x="11105342" y="2802867"/>
                <a:ext cx="0" cy="36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925342" y="2982867"/>
                <a:ext cx="36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786083">
              <a:off x="9713752" y="3526266"/>
              <a:ext cx="360000" cy="360000"/>
              <a:chOff x="10925342" y="2802867"/>
              <a:chExt cx="360000" cy="360000"/>
            </a:xfrm>
          </p:grpSpPr>
          <p:cxnSp>
            <p:nvCxnSpPr>
              <p:cNvPr id="54" name="直接连接符 53"/>
              <p:cNvCxnSpPr/>
              <p:nvPr/>
            </p:nvCxnSpPr>
            <p:spPr>
              <a:xfrm>
                <a:off x="11105342" y="2802867"/>
                <a:ext cx="0" cy="36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925342" y="2982867"/>
                <a:ext cx="36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sp>
          <p:nvSpPr>
            <p:cNvPr id="56" name="流程图: 或者 55"/>
            <p:cNvSpPr/>
            <p:nvPr/>
          </p:nvSpPr>
          <p:spPr>
            <a:xfrm>
              <a:off x="9796385" y="2961482"/>
              <a:ext cx="194733" cy="194733"/>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cxnSp>
          <p:nvCxnSpPr>
            <p:cNvPr id="58" name="肘形连接符 57"/>
            <p:cNvCxnSpPr>
              <a:endCxn id="56" idx="2"/>
            </p:cNvCxnSpPr>
            <p:nvPr/>
          </p:nvCxnSpPr>
          <p:spPr>
            <a:xfrm rot="16200000" flipH="1">
              <a:off x="9315218" y="2577682"/>
              <a:ext cx="662802" cy="2995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27" idx="2"/>
              <a:endCxn id="56" idx="6"/>
            </p:cNvCxnSpPr>
            <p:nvPr/>
          </p:nvCxnSpPr>
          <p:spPr>
            <a:xfrm rot="5400000">
              <a:off x="9788167" y="2611226"/>
              <a:ext cx="650575" cy="2446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肘形连接符 66"/>
            <p:cNvCxnSpPr>
              <a:endCxn id="56" idx="6"/>
            </p:cNvCxnSpPr>
            <p:nvPr/>
          </p:nvCxnSpPr>
          <p:spPr>
            <a:xfrm rot="5400000">
              <a:off x="9961595" y="2425570"/>
              <a:ext cx="662803" cy="60375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肘形连接符 68"/>
            <p:cNvCxnSpPr>
              <a:endCxn id="56" idx="6"/>
            </p:cNvCxnSpPr>
            <p:nvPr/>
          </p:nvCxnSpPr>
          <p:spPr>
            <a:xfrm rot="10800000" flipV="1">
              <a:off x="9991118" y="2396045"/>
              <a:ext cx="949132" cy="662803"/>
            </a:xfrm>
            <a:prstGeom prst="bentConnector3">
              <a:avLst>
                <a:gd name="adj1" fmla="val -4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56" idx="0"/>
              <a:endCxn id="25" idx="2"/>
            </p:cNvCxnSpPr>
            <p:nvPr/>
          </p:nvCxnSpPr>
          <p:spPr>
            <a:xfrm flipV="1">
              <a:off x="9893752" y="2813815"/>
              <a:ext cx="3268" cy="147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V="1">
              <a:off x="9893752" y="3825335"/>
              <a:ext cx="0" cy="12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流程图: 或者 77"/>
            <p:cNvSpPr/>
            <p:nvPr/>
          </p:nvSpPr>
          <p:spPr>
            <a:xfrm>
              <a:off x="9793117" y="4399204"/>
              <a:ext cx="194733" cy="194733"/>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cxnSp>
          <p:nvCxnSpPr>
            <p:cNvPr id="79" name="肘形连接符 78"/>
            <p:cNvCxnSpPr>
              <a:endCxn id="78" idx="2"/>
            </p:cNvCxnSpPr>
            <p:nvPr/>
          </p:nvCxnSpPr>
          <p:spPr>
            <a:xfrm rot="16200000" flipH="1">
              <a:off x="9311950" y="4015404"/>
              <a:ext cx="662802" cy="2995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肘形连接符 79"/>
            <p:cNvCxnSpPr>
              <a:endCxn id="78" idx="6"/>
            </p:cNvCxnSpPr>
            <p:nvPr/>
          </p:nvCxnSpPr>
          <p:spPr>
            <a:xfrm rot="5400000">
              <a:off x="9784899" y="4048948"/>
              <a:ext cx="650575" cy="2446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肘形连接符 80"/>
            <p:cNvCxnSpPr>
              <a:endCxn id="78" idx="6"/>
            </p:cNvCxnSpPr>
            <p:nvPr/>
          </p:nvCxnSpPr>
          <p:spPr>
            <a:xfrm rot="5400000">
              <a:off x="9958327" y="3863292"/>
              <a:ext cx="662803" cy="60375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肘形连接符 81"/>
            <p:cNvCxnSpPr>
              <a:endCxn id="78" idx="6"/>
            </p:cNvCxnSpPr>
            <p:nvPr/>
          </p:nvCxnSpPr>
          <p:spPr>
            <a:xfrm rot="10800000" flipV="1">
              <a:off x="9987850" y="3833767"/>
              <a:ext cx="949132" cy="662803"/>
            </a:xfrm>
            <a:prstGeom prst="bentConnector3">
              <a:avLst>
                <a:gd name="adj1" fmla="val -4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8" idx="0"/>
            </p:cNvCxnSpPr>
            <p:nvPr/>
          </p:nvCxnSpPr>
          <p:spPr>
            <a:xfrm flipV="1">
              <a:off x="9890484" y="4251537"/>
              <a:ext cx="3268" cy="147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4" name="图片 83"/>
            <p:cNvPicPr>
              <a:picLocks noChangeAspect="1"/>
            </p:cNvPicPr>
            <p:nvPr/>
          </p:nvPicPr>
          <p:blipFill rotWithShape="1">
            <a:blip r:embed="rId7"/>
            <a:srcRect t="1" b="9669"/>
            <a:stretch/>
          </p:blipFill>
          <p:spPr>
            <a:xfrm>
              <a:off x="9698663" y="3959028"/>
              <a:ext cx="390178" cy="302886"/>
            </a:xfrm>
            <a:prstGeom prst="rect">
              <a:avLst/>
            </a:prstGeom>
          </p:spPr>
        </p:pic>
      </p:grpSp>
      <p:sp>
        <p:nvSpPr>
          <p:cNvPr id="86" name="矩形 85"/>
          <p:cNvSpPr/>
          <p:nvPr/>
        </p:nvSpPr>
        <p:spPr>
          <a:xfrm>
            <a:off x="5975447" y="996038"/>
            <a:ext cx="5911753" cy="4967809"/>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nvGrpSpPr>
          <p:cNvPr id="90" name="组合 89"/>
          <p:cNvGrpSpPr/>
          <p:nvPr/>
        </p:nvGrpSpPr>
        <p:grpSpPr>
          <a:xfrm>
            <a:off x="804278" y="1661945"/>
            <a:ext cx="869685" cy="748119"/>
            <a:chOff x="1159334" y="1860851"/>
            <a:chExt cx="869685" cy="748119"/>
          </a:xfrm>
        </p:grpSpPr>
        <p:sp>
          <p:nvSpPr>
            <p:cNvPr id="6" name="矩形 5"/>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89" name="文本框 88"/>
            <p:cNvSpPr txBox="1"/>
            <p:nvPr/>
          </p:nvSpPr>
          <p:spPr>
            <a:xfrm>
              <a:off x="1263798" y="1860851"/>
              <a:ext cx="760266" cy="276999"/>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0</a:t>
              </a:r>
            </a:p>
          </p:txBody>
        </p:sp>
      </p:grpSp>
      <p:grpSp>
        <p:nvGrpSpPr>
          <p:cNvPr id="91" name="组合 90"/>
          <p:cNvGrpSpPr/>
          <p:nvPr/>
        </p:nvGrpSpPr>
        <p:grpSpPr>
          <a:xfrm>
            <a:off x="804278" y="2498063"/>
            <a:ext cx="871546" cy="748119"/>
            <a:chOff x="1159334" y="1860851"/>
            <a:chExt cx="871546" cy="748119"/>
          </a:xfrm>
        </p:grpSpPr>
        <p:sp>
          <p:nvSpPr>
            <p:cNvPr id="92" name="矩形 91"/>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3" name="文本框 92"/>
            <p:cNvSpPr txBox="1"/>
            <p:nvPr/>
          </p:nvSpPr>
          <p:spPr>
            <a:xfrm>
              <a:off x="1263797" y="1860851"/>
              <a:ext cx="767083" cy="302768"/>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1</a:t>
              </a:r>
            </a:p>
          </p:txBody>
        </p:sp>
      </p:grpSp>
      <p:grpSp>
        <p:nvGrpSpPr>
          <p:cNvPr id="94" name="组合 93"/>
          <p:cNvGrpSpPr/>
          <p:nvPr/>
        </p:nvGrpSpPr>
        <p:grpSpPr>
          <a:xfrm>
            <a:off x="804278" y="3330469"/>
            <a:ext cx="869685" cy="748119"/>
            <a:chOff x="1159334" y="1860851"/>
            <a:chExt cx="869685" cy="748119"/>
          </a:xfrm>
        </p:grpSpPr>
        <p:sp>
          <p:nvSpPr>
            <p:cNvPr id="95" name="矩形 94"/>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6" name="文本框 95"/>
            <p:cNvSpPr txBox="1"/>
            <p:nvPr/>
          </p:nvSpPr>
          <p:spPr>
            <a:xfrm>
              <a:off x="1263798" y="1860851"/>
              <a:ext cx="738528" cy="289076"/>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2</a:t>
              </a:r>
            </a:p>
          </p:txBody>
        </p:sp>
      </p:grpSp>
      <p:grpSp>
        <p:nvGrpSpPr>
          <p:cNvPr id="97" name="组合 96"/>
          <p:cNvGrpSpPr/>
          <p:nvPr/>
        </p:nvGrpSpPr>
        <p:grpSpPr>
          <a:xfrm>
            <a:off x="821326" y="4126804"/>
            <a:ext cx="869685" cy="748119"/>
            <a:chOff x="1159334" y="1860851"/>
            <a:chExt cx="869685" cy="748119"/>
          </a:xfrm>
        </p:grpSpPr>
        <p:sp>
          <p:nvSpPr>
            <p:cNvPr id="98" name="矩形 97"/>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9" name="文本框 98"/>
            <p:cNvSpPr txBox="1"/>
            <p:nvPr/>
          </p:nvSpPr>
          <p:spPr>
            <a:xfrm>
              <a:off x="1263798" y="1860851"/>
              <a:ext cx="721480" cy="287994"/>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3</a:t>
              </a:r>
            </a:p>
          </p:txBody>
        </p:sp>
      </p:grpSp>
      <p:grpSp>
        <p:nvGrpSpPr>
          <p:cNvPr id="100" name="组合 99"/>
          <p:cNvGrpSpPr/>
          <p:nvPr/>
        </p:nvGrpSpPr>
        <p:grpSpPr>
          <a:xfrm>
            <a:off x="821326" y="4948480"/>
            <a:ext cx="869685" cy="748119"/>
            <a:chOff x="1159334" y="1860851"/>
            <a:chExt cx="869685" cy="748119"/>
          </a:xfrm>
        </p:grpSpPr>
        <p:sp>
          <p:nvSpPr>
            <p:cNvPr id="101" name="矩形 100"/>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02" name="文本框 101"/>
            <p:cNvSpPr txBox="1"/>
            <p:nvPr/>
          </p:nvSpPr>
          <p:spPr>
            <a:xfrm>
              <a:off x="1263797" y="1860851"/>
              <a:ext cx="765221" cy="262653"/>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4</a:t>
              </a:r>
            </a:p>
          </p:txBody>
        </p:sp>
      </p:grpSp>
      <p:grpSp>
        <p:nvGrpSpPr>
          <p:cNvPr id="103" name="组合 102"/>
          <p:cNvGrpSpPr/>
          <p:nvPr/>
        </p:nvGrpSpPr>
        <p:grpSpPr>
          <a:xfrm>
            <a:off x="1901890" y="1661945"/>
            <a:ext cx="869685" cy="748119"/>
            <a:chOff x="1159334" y="1860851"/>
            <a:chExt cx="869685" cy="748119"/>
          </a:xfrm>
        </p:grpSpPr>
        <p:sp>
          <p:nvSpPr>
            <p:cNvPr id="104" name="矩形 103"/>
            <p:cNvSpPr/>
            <p:nvPr/>
          </p:nvSpPr>
          <p:spPr>
            <a:xfrm>
              <a:off x="1159334" y="2112774"/>
              <a:ext cx="869685" cy="49619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000" dirty="0">
                  <a:solidFill>
                    <a:schemeClr val="tx1"/>
                  </a:solidFill>
                  <a:latin typeface="Huawei Sans" panose="020C0503030203020204" pitchFamily="34" charset="0"/>
                  <a:cs typeface="Huawei Sans" panose="020C0503030203020204" pitchFamily="34" charset="0"/>
                </a:rPr>
                <a:t>Горячее </a:t>
              </a:r>
              <a:r>
                <a:rPr lang="ru-RU" sz="1000" dirty="0" err="1" smtClean="0">
                  <a:solidFill>
                    <a:schemeClr val="tx1"/>
                  </a:solidFill>
                  <a:latin typeface="Huawei Sans" panose="020C0503030203020204" pitchFamily="34" charset="0"/>
                  <a:cs typeface="Huawei Sans" panose="020C0503030203020204" pitchFamily="34" charset="0"/>
                </a:rPr>
                <a:t>резерви</a:t>
              </a:r>
              <a:r>
                <a:rPr lang="ru-RU" sz="1000" dirty="0" smtClean="0">
                  <a:solidFill>
                    <a:schemeClr val="tx1"/>
                  </a:solidFill>
                  <a:latin typeface="Huawei Sans" panose="020C0503030203020204" pitchFamily="34" charset="0"/>
                  <a:cs typeface="Huawei Sans" panose="020C0503030203020204" pitchFamily="34" charset="0"/>
                </a:rPr>
                <a:t>-</a:t>
              </a:r>
              <a:br>
                <a:rPr lang="ru-RU" sz="1000" dirty="0" smtClean="0">
                  <a:solidFill>
                    <a:schemeClr val="tx1"/>
                  </a:solidFill>
                  <a:latin typeface="Huawei Sans" panose="020C0503030203020204" pitchFamily="34" charset="0"/>
                  <a:cs typeface="Huawei Sans" panose="020C0503030203020204" pitchFamily="34" charset="0"/>
                </a:rPr>
              </a:br>
              <a:r>
                <a:rPr lang="ru-RU" sz="1000" dirty="0" err="1" smtClean="0">
                  <a:solidFill>
                    <a:schemeClr val="tx1"/>
                  </a:solidFill>
                  <a:latin typeface="Huawei Sans" panose="020C0503030203020204" pitchFamily="34" charset="0"/>
                  <a:cs typeface="Huawei Sans" panose="020C0503030203020204" pitchFamily="34" charset="0"/>
                </a:rPr>
                <a:t>рование</a:t>
              </a:r>
              <a:endParaRPr lang="ru-RU" sz="1000" dirty="0">
                <a:solidFill>
                  <a:schemeClr val="tx1"/>
                </a:solidFill>
                <a:latin typeface="Huawei Sans" panose="020C0503030203020204" pitchFamily="34" charset="0"/>
                <a:cs typeface="Huawei Sans" panose="020C0503030203020204" pitchFamily="34" charset="0"/>
              </a:endParaRPr>
            </a:p>
          </p:txBody>
        </p:sp>
        <p:sp>
          <p:nvSpPr>
            <p:cNvPr id="105" name="文本框 104"/>
            <p:cNvSpPr txBox="1"/>
            <p:nvPr/>
          </p:nvSpPr>
          <p:spPr>
            <a:xfrm>
              <a:off x="1263797" y="1860851"/>
              <a:ext cx="765221" cy="251923"/>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5</a:t>
              </a:r>
            </a:p>
          </p:txBody>
        </p:sp>
      </p:grpSp>
      <p:grpSp>
        <p:nvGrpSpPr>
          <p:cNvPr id="106" name="组合 105"/>
          <p:cNvGrpSpPr/>
          <p:nvPr/>
        </p:nvGrpSpPr>
        <p:grpSpPr>
          <a:xfrm>
            <a:off x="1901890" y="2498063"/>
            <a:ext cx="869685" cy="748119"/>
            <a:chOff x="1159334" y="1860851"/>
            <a:chExt cx="869685" cy="748119"/>
          </a:xfrm>
        </p:grpSpPr>
        <p:sp>
          <p:nvSpPr>
            <p:cNvPr id="107" name="矩形 106"/>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08" name="文本框 107"/>
            <p:cNvSpPr txBox="1"/>
            <p:nvPr/>
          </p:nvSpPr>
          <p:spPr>
            <a:xfrm>
              <a:off x="1263798" y="1860851"/>
              <a:ext cx="677806" cy="302768"/>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6</a:t>
              </a:r>
            </a:p>
          </p:txBody>
        </p:sp>
      </p:grpSp>
      <p:grpSp>
        <p:nvGrpSpPr>
          <p:cNvPr id="109" name="组合 108"/>
          <p:cNvGrpSpPr/>
          <p:nvPr/>
        </p:nvGrpSpPr>
        <p:grpSpPr>
          <a:xfrm>
            <a:off x="1901890" y="3330469"/>
            <a:ext cx="869685" cy="748119"/>
            <a:chOff x="1159334" y="1860851"/>
            <a:chExt cx="869685" cy="748119"/>
          </a:xfrm>
        </p:grpSpPr>
        <p:sp>
          <p:nvSpPr>
            <p:cNvPr id="110" name="矩形 109"/>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11" name="文本框 110"/>
            <p:cNvSpPr txBox="1"/>
            <p:nvPr/>
          </p:nvSpPr>
          <p:spPr>
            <a:xfrm>
              <a:off x="1263797" y="1860851"/>
              <a:ext cx="723775" cy="251923"/>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7</a:t>
              </a:r>
            </a:p>
          </p:txBody>
        </p:sp>
      </p:grpSp>
      <p:grpSp>
        <p:nvGrpSpPr>
          <p:cNvPr id="112" name="组合 111"/>
          <p:cNvGrpSpPr/>
          <p:nvPr/>
        </p:nvGrpSpPr>
        <p:grpSpPr>
          <a:xfrm>
            <a:off x="1918938" y="4126804"/>
            <a:ext cx="869685" cy="748119"/>
            <a:chOff x="1159334" y="1860851"/>
            <a:chExt cx="869685" cy="748119"/>
          </a:xfrm>
        </p:grpSpPr>
        <p:sp>
          <p:nvSpPr>
            <p:cNvPr id="113" name="矩形 112"/>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14" name="文本框 113"/>
            <p:cNvSpPr txBox="1"/>
            <p:nvPr/>
          </p:nvSpPr>
          <p:spPr>
            <a:xfrm>
              <a:off x="1263798" y="1860851"/>
              <a:ext cx="748172" cy="251923"/>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8</a:t>
              </a:r>
            </a:p>
          </p:txBody>
        </p:sp>
      </p:grpSp>
      <p:grpSp>
        <p:nvGrpSpPr>
          <p:cNvPr id="115" name="组合 114"/>
          <p:cNvGrpSpPr/>
          <p:nvPr/>
        </p:nvGrpSpPr>
        <p:grpSpPr>
          <a:xfrm>
            <a:off x="1918938" y="4948480"/>
            <a:ext cx="869685" cy="748119"/>
            <a:chOff x="1159334" y="1860851"/>
            <a:chExt cx="869685" cy="748119"/>
          </a:xfrm>
        </p:grpSpPr>
        <p:sp>
          <p:nvSpPr>
            <p:cNvPr id="116" name="矩形 115"/>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17" name="文本框 116"/>
            <p:cNvSpPr txBox="1"/>
            <p:nvPr/>
          </p:nvSpPr>
          <p:spPr>
            <a:xfrm>
              <a:off x="1263797" y="1860851"/>
              <a:ext cx="765221" cy="276999"/>
            </a:xfrm>
            <a:prstGeom prst="rect">
              <a:avLst/>
            </a:prstGeom>
            <a:noFill/>
          </p:spPr>
          <p:txBody>
            <a:bodyPr wrap="square" rtlCol="0">
              <a:noAutofit/>
            </a:bodyPr>
            <a:lstStyle/>
            <a:p>
              <a:pPr fontAlgn="ctr"/>
              <a:r>
                <a:rPr lang="ru-RU" sz="1200" dirty="0">
                  <a:latin typeface="Huawei Sans" panose="020C0503030203020204" pitchFamily="34" charset="0"/>
                  <a:cs typeface="Huawei Sans" panose="020C0503030203020204" pitchFamily="34" charset="0"/>
                </a:rPr>
                <a:t>HDD 9</a:t>
              </a:r>
            </a:p>
          </p:txBody>
        </p:sp>
      </p:grpSp>
      <p:cxnSp>
        <p:nvCxnSpPr>
          <p:cNvPr id="119" name="直接连接符 118"/>
          <p:cNvCxnSpPr/>
          <p:nvPr/>
        </p:nvCxnSpPr>
        <p:spPr>
          <a:xfrm>
            <a:off x="821326" y="2775062"/>
            <a:ext cx="837451" cy="431848"/>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821326" y="2755047"/>
            <a:ext cx="847682" cy="471499"/>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sp>
        <p:nvSpPr>
          <p:cNvPr id="127" name="文本框 126"/>
          <p:cNvSpPr txBox="1"/>
          <p:nvPr/>
        </p:nvSpPr>
        <p:spPr>
          <a:xfrm>
            <a:off x="3453875" y="2469892"/>
            <a:ext cx="1358064" cy="307777"/>
          </a:xfrm>
          <a:prstGeom prst="rect">
            <a:avLst/>
          </a:prstGeom>
          <a:noFill/>
        </p:spPr>
        <p:txBody>
          <a:bodyPr wrap="square" rtlCol="0">
            <a:noAutofit/>
          </a:bodyPr>
          <a:lstStyle/>
          <a:p>
            <a:pPr fontAlgn="ctr"/>
            <a:r>
              <a:rPr lang="ru-RU" sz="1400">
                <a:latin typeface="Huawei Sans" panose="020C0503030203020204" pitchFamily="34" charset="0"/>
                <a:cs typeface="Huawei Sans" panose="020C0503030203020204" pitchFamily="34" charset="0"/>
              </a:rPr>
              <a:t>RAID 5 (4 + 1)</a:t>
            </a:r>
          </a:p>
        </p:txBody>
      </p:sp>
      <p:cxnSp>
        <p:nvCxnSpPr>
          <p:cNvPr id="128" name="直接箭头连接符 127"/>
          <p:cNvCxnSpPr/>
          <p:nvPr/>
        </p:nvCxnSpPr>
        <p:spPr>
          <a:xfrm flipV="1">
            <a:off x="3816286" y="3119812"/>
            <a:ext cx="0" cy="12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9" name="组合 128"/>
          <p:cNvGrpSpPr/>
          <p:nvPr/>
        </p:nvGrpSpPr>
        <p:grpSpPr>
          <a:xfrm rot="18786083">
            <a:off x="3633018" y="2809124"/>
            <a:ext cx="360000" cy="360000"/>
            <a:chOff x="10925342" y="2802867"/>
            <a:chExt cx="360000" cy="360000"/>
          </a:xfrm>
        </p:grpSpPr>
        <p:cxnSp>
          <p:nvCxnSpPr>
            <p:cNvPr id="147" name="直接连接符 146"/>
            <p:cNvCxnSpPr/>
            <p:nvPr/>
          </p:nvCxnSpPr>
          <p:spPr>
            <a:xfrm>
              <a:off x="11105342" y="2802867"/>
              <a:ext cx="0" cy="36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10925342" y="2982867"/>
              <a:ext cx="36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sp>
        <p:nvSpPr>
          <p:cNvPr id="131" name="流程图: 或者 130"/>
          <p:cNvSpPr/>
          <p:nvPr/>
        </p:nvSpPr>
        <p:spPr>
          <a:xfrm>
            <a:off x="3715651" y="3693681"/>
            <a:ext cx="194733" cy="194733"/>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cxnSp>
        <p:nvCxnSpPr>
          <p:cNvPr id="132" name="肘形连接符 131"/>
          <p:cNvCxnSpPr>
            <a:endCxn id="131" idx="2"/>
          </p:cNvCxnSpPr>
          <p:nvPr/>
        </p:nvCxnSpPr>
        <p:spPr>
          <a:xfrm rot="16200000" flipH="1">
            <a:off x="3234484" y="3309881"/>
            <a:ext cx="662802" cy="2995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肘形连接符 132"/>
          <p:cNvCxnSpPr>
            <a:endCxn id="131" idx="6"/>
          </p:cNvCxnSpPr>
          <p:nvPr/>
        </p:nvCxnSpPr>
        <p:spPr>
          <a:xfrm rot="5400000">
            <a:off x="3707433" y="3343425"/>
            <a:ext cx="650575" cy="2446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肘形连接符 133"/>
          <p:cNvCxnSpPr>
            <a:endCxn id="131" idx="6"/>
          </p:cNvCxnSpPr>
          <p:nvPr/>
        </p:nvCxnSpPr>
        <p:spPr>
          <a:xfrm rot="5400000">
            <a:off x="3880861" y="3157769"/>
            <a:ext cx="662803" cy="60375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肘形连接符 134"/>
          <p:cNvCxnSpPr>
            <a:endCxn id="131" idx="6"/>
          </p:cNvCxnSpPr>
          <p:nvPr/>
        </p:nvCxnSpPr>
        <p:spPr>
          <a:xfrm rot="10800000" flipV="1">
            <a:off x="3910384" y="3128244"/>
            <a:ext cx="949132" cy="662803"/>
          </a:xfrm>
          <a:prstGeom prst="bentConnector3">
            <a:avLst>
              <a:gd name="adj1" fmla="val -4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stCxn id="131" idx="0"/>
          </p:cNvCxnSpPr>
          <p:nvPr/>
        </p:nvCxnSpPr>
        <p:spPr>
          <a:xfrm flipV="1">
            <a:off x="3813018" y="3546014"/>
            <a:ext cx="3268" cy="147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9" name="图片 148"/>
          <p:cNvPicPr>
            <a:picLocks noChangeAspect="1"/>
          </p:cNvPicPr>
          <p:nvPr/>
        </p:nvPicPr>
        <p:blipFill rotWithShape="1">
          <a:blip r:embed="rId8"/>
          <a:srcRect t="1" b="11923"/>
          <a:stretch/>
        </p:blipFill>
        <p:spPr>
          <a:xfrm>
            <a:off x="3620977" y="3254407"/>
            <a:ext cx="384081" cy="295328"/>
          </a:xfrm>
          <a:prstGeom prst="rect">
            <a:avLst/>
          </a:prstGeom>
        </p:spPr>
      </p:pic>
      <p:graphicFrame>
        <p:nvGraphicFramePr>
          <p:cNvPr id="152" name="表格 151"/>
          <p:cNvGraphicFramePr>
            <a:graphicFrameLocks noGrp="1"/>
          </p:cNvGraphicFramePr>
          <p:nvPr>
            <p:extLst>
              <p:ext uri="{D42A27DB-BD31-4B8C-83A1-F6EECF244321}">
                <p14:modId xmlns:p14="http://schemas.microsoft.com/office/powerpoint/2010/main" val="3485469724"/>
              </p:ext>
            </p:extLst>
          </p:nvPr>
        </p:nvGraphicFramePr>
        <p:xfrm>
          <a:off x="3553243" y="5298468"/>
          <a:ext cx="360000" cy="274320"/>
        </p:xfrm>
        <a:graphic>
          <a:graphicData uri="http://schemas.openxmlformats.org/drawingml/2006/table">
            <a:tbl>
              <a:tblPr firstRow="1" bandRow="1"/>
              <a:tblGrid>
                <a:gridCol w="360000"/>
              </a:tblGrid>
              <a:tr h="252000">
                <a:tc>
                  <a:txBody>
                    <a:bodyPr/>
                    <a:lstStyle/>
                    <a:p>
                      <a:pPr algn="l" rtl="0" fontAlgn="ctr"/>
                      <a:endParaRPr lang="en-US" altLang="zh-CN" sz="1200" dirty="0">
                        <a:latin typeface="Huawei Sans" panose="020C0503030203020204" pitchFamily="34" charset="0"/>
                      </a:endParaRPr>
                    </a:p>
                  </a:txBody>
                  <a:tcPr anchor="ctr">
                    <a:solidFill>
                      <a:schemeClr val="accent2">
                        <a:lumMod val="60000"/>
                        <a:lumOff val="40000"/>
                      </a:schemeClr>
                    </a:solidFill>
                  </a:tcPr>
                </a:tc>
              </a:tr>
            </a:tbl>
          </a:graphicData>
        </a:graphic>
      </p:graphicFrame>
      <p:sp>
        <p:nvSpPr>
          <p:cNvPr id="153" name="文本框 152"/>
          <p:cNvSpPr txBox="1"/>
          <p:nvPr/>
        </p:nvSpPr>
        <p:spPr>
          <a:xfrm>
            <a:off x="3903029" y="5192010"/>
            <a:ext cx="1700517" cy="349606"/>
          </a:xfrm>
          <a:prstGeom prst="rect">
            <a:avLst/>
          </a:prstGeom>
          <a:noFill/>
        </p:spPr>
        <p:txBody>
          <a:bodyPr wrap="square" rtlCol="0">
            <a:noAutofit/>
          </a:bodyPr>
          <a:lstStyle/>
          <a:p>
            <a:pPr fontAlgn="ctr"/>
            <a:r>
              <a:rPr lang="ru-RU" sz="1400" dirty="0">
                <a:latin typeface="Huawei Sans" panose="020C0503030203020204" pitchFamily="34" charset="0"/>
                <a:cs typeface="Huawei Sans" panose="020C0503030203020204" pitchFamily="34" charset="0"/>
              </a:rPr>
              <a:t>Диск горячего резервирования</a:t>
            </a:r>
          </a:p>
        </p:txBody>
      </p:sp>
      <p:sp>
        <p:nvSpPr>
          <p:cNvPr id="154" name="矩形 153"/>
          <p:cNvSpPr/>
          <p:nvPr/>
        </p:nvSpPr>
        <p:spPr>
          <a:xfrm>
            <a:off x="731262" y="999358"/>
            <a:ext cx="4997273" cy="4967809"/>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64310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cs typeface="Huawei Sans" panose="020C0503030203020204" pitchFamily="34" charset="0"/>
              </a:rPr>
              <a:t>Логические объекты</a:t>
            </a:r>
          </a:p>
        </p:txBody>
      </p:sp>
      <p:grpSp>
        <p:nvGrpSpPr>
          <p:cNvPr id="4" name="组合 3"/>
          <p:cNvGrpSpPr/>
          <p:nvPr/>
        </p:nvGrpSpPr>
        <p:grpSpPr>
          <a:xfrm>
            <a:off x="945683" y="979800"/>
            <a:ext cx="10569394" cy="5019310"/>
            <a:chOff x="1000663" y="1336085"/>
            <a:chExt cx="10569395" cy="4298486"/>
          </a:xfrm>
        </p:grpSpPr>
        <p:sp>
          <p:nvSpPr>
            <p:cNvPr id="5" name="矩形 4"/>
            <p:cNvSpPr/>
            <p:nvPr/>
          </p:nvSpPr>
          <p:spPr bwMode="auto">
            <a:xfrm>
              <a:off x="1000663" y="1364692"/>
              <a:ext cx="10459501" cy="4269879"/>
            </a:xfrm>
            <a:prstGeom prst="rect">
              <a:avLst/>
            </a:prstGeom>
            <a:solidFill>
              <a:schemeClr val="bg1"/>
            </a:solidFill>
            <a:ln>
              <a:solidFill>
                <a:schemeClr val="tx2">
                  <a:lumMod val="40000"/>
                  <a:lumOff val="6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20" tIns="60960" rIns="121920" bIns="60960"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333" dirty="0">
                <a:solidFill>
                  <a:srgbClr val="000000"/>
                </a:solidFill>
                <a:latin typeface="Huawei Sans" panose="020C0503030203020204" pitchFamily="34" charset="0"/>
                <a:ea typeface="微软雅黑" pitchFamily="34" charset="-122"/>
                <a:cs typeface="Huawei Sans" panose="020C0503030203020204" pitchFamily="34" charset="0"/>
              </a:endParaRPr>
            </a:p>
          </p:txBody>
        </p:sp>
        <p:sp>
          <p:nvSpPr>
            <p:cNvPr id="6" name="矩形 5"/>
            <p:cNvSpPr/>
            <p:nvPr/>
          </p:nvSpPr>
          <p:spPr bwMode="auto">
            <a:xfrm>
              <a:off x="1092558" y="1450771"/>
              <a:ext cx="10477500" cy="4035570"/>
            </a:xfrm>
            <a:prstGeom prst="rect">
              <a:avLst/>
            </a:prstGeom>
            <a:solidFill>
              <a:schemeClr val="bg1">
                <a:lumMod val="95000"/>
                <a:alpha val="20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 name="矩形 6"/>
            <p:cNvSpPr/>
            <p:nvPr/>
          </p:nvSpPr>
          <p:spPr bwMode="auto">
            <a:xfrm>
              <a:off x="4819646" y="2479568"/>
              <a:ext cx="1111700" cy="13195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8" name="矩形 7"/>
            <p:cNvSpPr/>
            <p:nvPr/>
          </p:nvSpPr>
          <p:spPr bwMode="auto">
            <a:xfrm>
              <a:off x="4819646" y="2303631"/>
              <a:ext cx="1111700" cy="13012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 name="矩形 8"/>
            <p:cNvSpPr/>
            <p:nvPr/>
          </p:nvSpPr>
          <p:spPr bwMode="auto">
            <a:xfrm>
              <a:off x="2941630" y="4119324"/>
              <a:ext cx="1494859" cy="747735"/>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 name="矩形 9"/>
            <p:cNvSpPr/>
            <p:nvPr/>
          </p:nvSpPr>
          <p:spPr bwMode="auto">
            <a:xfrm>
              <a:off x="2941630" y="3034375"/>
              <a:ext cx="1494859" cy="747735"/>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 name="矩形 10"/>
            <p:cNvSpPr/>
            <p:nvPr/>
          </p:nvSpPr>
          <p:spPr bwMode="auto">
            <a:xfrm>
              <a:off x="2922743" y="1969587"/>
              <a:ext cx="1489462" cy="747735"/>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pic>
          <p:nvPicPr>
            <p:cNvPr id="12" name="Picture 8"/>
            <p:cNvPicPr>
              <a:picLocks noChangeAspect="1" noChangeArrowheads="1"/>
            </p:cNvPicPr>
            <p:nvPr/>
          </p:nvPicPr>
          <p:blipFill>
            <a:blip r:embed="rId3" cstate="print"/>
            <a:srcRect/>
            <a:stretch>
              <a:fillRect/>
            </a:stretch>
          </p:blipFill>
          <p:spPr bwMode="auto">
            <a:xfrm>
              <a:off x="1188213" y="3309495"/>
              <a:ext cx="460209" cy="249638"/>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1264611" y="2231849"/>
              <a:ext cx="309232" cy="295363"/>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1748468" y="2231849"/>
              <a:ext cx="309232" cy="295363"/>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2232325" y="2231849"/>
              <a:ext cx="309232" cy="295363"/>
            </a:xfrm>
            <a:prstGeom prst="rect">
              <a:avLst/>
            </a:prstGeom>
            <a:noFill/>
            <a:ln w="9525">
              <a:noFill/>
              <a:miter lim="800000"/>
              <a:headEnd/>
              <a:tailEnd/>
            </a:ln>
          </p:spPr>
        </p:pic>
        <p:pic>
          <p:nvPicPr>
            <p:cNvPr id="16" name="Picture 8"/>
            <p:cNvPicPr>
              <a:picLocks noChangeAspect="1" noChangeArrowheads="1"/>
            </p:cNvPicPr>
            <p:nvPr/>
          </p:nvPicPr>
          <p:blipFill>
            <a:blip r:embed="rId3" cstate="print"/>
            <a:srcRect/>
            <a:stretch>
              <a:fillRect/>
            </a:stretch>
          </p:blipFill>
          <p:spPr bwMode="auto">
            <a:xfrm>
              <a:off x="1648421" y="3303315"/>
              <a:ext cx="460210" cy="249638"/>
            </a:xfrm>
            <a:prstGeom prst="rect">
              <a:avLst/>
            </a:prstGeom>
            <a:noFill/>
            <a:ln w="9525">
              <a:noFill/>
              <a:miter lim="800000"/>
              <a:headEnd/>
              <a:tailEnd/>
            </a:ln>
          </p:spPr>
        </p:pic>
        <p:pic>
          <p:nvPicPr>
            <p:cNvPr id="17" name="Picture 8"/>
            <p:cNvPicPr>
              <a:picLocks noChangeAspect="1" noChangeArrowheads="1"/>
            </p:cNvPicPr>
            <p:nvPr/>
          </p:nvPicPr>
          <p:blipFill>
            <a:blip r:embed="rId3" cstate="print"/>
            <a:srcRect/>
            <a:stretch>
              <a:fillRect/>
            </a:stretch>
          </p:blipFill>
          <p:spPr bwMode="auto">
            <a:xfrm>
              <a:off x="2108633" y="3297137"/>
              <a:ext cx="460209" cy="249638"/>
            </a:xfrm>
            <a:prstGeom prst="rect">
              <a:avLst/>
            </a:prstGeom>
            <a:noFill/>
            <a:ln w="9525">
              <a:noFill/>
              <a:miter lim="800000"/>
              <a:headEnd/>
              <a:tailEnd/>
            </a:ln>
          </p:spPr>
        </p:pic>
        <p:pic>
          <p:nvPicPr>
            <p:cNvPr id="18" name="Picture 8"/>
            <p:cNvPicPr>
              <a:picLocks noChangeAspect="1" noChangeArrowheads="1"/>
            </p:cNvPicPr>
            <p:nvPr/>
          </p:nvPicPr>
          <p:blipFill>
            <a:blip r:embed="rId3" cstate="print"/>
            <a:srcRect/>
            <a:stretch>
              <a:fillRect/>
            </a:stretch>
          </p:blipFill>
          <p:spPr bwMode="auto">
            <a:xfrm>
              <a:off x="1253697" y="4336472"/>
              <a:ext cx="460209" cy="249638"/>
            </a:xfrm>
            <a:prstGeom prst="rect">
              <a:avLst/>
            </a:prstGeom>
            <a:noFill/>
            <a:ln w="9525">
              <a:noFill/>
              <a:miter lim="800000"/>
              <a:headEnd/>
              <a:tailEnd/>
            </a:ln>
          </p:spPr>
        </p:pic>
        <p:pic>
          <p:nvPicPr>
            <p:cNvPr id="19" name="Picture 8"/>
            <p:cNvPicPr>
              <a:picLocks noChangeAspect="1" noChangeArrowheads="1"/>
            </p:cNvPicPr>
            <p:nvPr/>
          </p:nvPicPr>
          <p:blipFill>
            <a:blip r:embed="rId3" cstate="print"/>
            <a:srcRect/>
            <a:stretch>
              <a:fillRect/>
            </a:stretch>
          </p:blipFill>
          <p:spPr bwMode="auto">
            <a:xfrm>
              <a:off x="1713906" y="4330292"/>
              <a:ext cx="460210" cy="249638"/>
            </a:xfrm>
            <a:prstGeom prst="rect">
              <a:avLst/>
            </a:prstGeom>
            <a:noFill/>
            <a:ln w="9525">
              <a:noFill/>
              <a:miter lim="800000"/>
              <a:headEnd/>
              <a:tailEnd/>
            </a:ln>
          </p:spPr>
        </p:pic>
        <p:pic>
          <p:nvPicPr>
            <p:cNvPr id="20" name="Picture 8"/>
            <p:cNvPicPr>
              <a:picLocks noChangeAspect="1" noChangeArrowheads="1"/>
            </p:cNvPicPr>
            <p:nvPr/>
          </p:nvPicPr>
          <p:blipFill>
            <a:blip r:embed="rId3" cstate="print"/>
            <a:srcRect/>
            <a:stretch>
              <a:fillRect/>
            </a:stretch>
          </p:blipFill>
          <p:spPr bwMode="auto">
            <a:xfrm>
              <a:off x="2174117" y="4324113"/>
              <a:ext cx="460209" cy="249638"/>
            </a:xfrm>
            <a:prstGeom prst="rect">
              <a:avLst/>
            </a:prstGeom>
            <a:noFill/>
            <a:ln w="9525">
              <a:noFill/>
              <a:miter lim="800000"/>
              <a:headEnd/>
              <a:tailEnd/>
            </a:ln>
          </p:spPr>
        </p:pic>
        <p:grpSp>
          <p:nvGrpSpPr>
            <p:cNvPr id="21" name="组合 57"/>
            <p:cNvGrpSpPr>
              <a:grpSpLocks/>
            </p:cNvGrpSpPr>
            <p:nvPr/>
          </p:nvGrpSpPr>
          <p:grpSpPr bwMode="auto">
            <a:xfrm>
              <a:off x="3018137" y="2067484"/>
              <a:ext cx="1296954" cy="575897"/>
              <a:chOff x="2627784" y="2492896"/>
              <a:chExt cx="1656184" cy="1008112"/>
            </a:xfrm>
          </p:grpSpPr>
          <p:sp>
            <p:nvSpPr>
              <p:cNvPr id="391" name="矩形 97"/>
              <p:cNvSpPr>
                <a:spLocks noChangeArrowheads="1"/>
              </p:cNvSpPr>
              <p:nvPr/>
            </p:nvSpPr>
            <p:spPr bwMode="auto">
              <a:xfrm>
                <a:off x="2627784"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2" name="矩形 97"/>
              <p:cNvSpPr>
                <a:spLocks noChangeArrowheads="1"/>
              </p:cNvSpPr>
              <p:nvPr/>
            </p:nvSpPr>
            <p:spPr bwMode="auto">
              <a:xfrm>
                <a:off x="2837012"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3" name="矩形 97"/>
              <p:cNvSpPr>
                <a:spLocks noChangeArrowheads="1"/>
              </p:cNvSpPr>
              <p:nvPr/>
            </p:nvSpPr>
            <p:spPr bwMode="auto">
              <a:xfrm>
                <a:off x="3059832"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4" name="矩形 97"/>
              <p:cNvSpPr>
                <a:spLocks noChangeArrowheads="1"/>
              </p:cNvSpPr>
              <p:nvPr/>
            </p:nvSpPr>
            <p:spPr bwMode="auto">
              <a:xfrm>
                <a:off x="3269060"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5" name="矩形 97"/>
              <p:cNvSpPr>
                <a:spLocks noChangeArrowheads="1"/>
              </p:cNvSpPr>
              <p:nvPr/>
            </p:nvSpPr>
            <p:spPr bwMode="auto">
              <a:xfrm>
                <a:off x="3491880"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6" name="矩形 97"/>
              <p:cNvSpPr>
                <a:spLocks noChangeArrowheads="1"/>
              </p:cNvSpPr>
              <p:nvPr/>
            </p:nvSpPr>
            <p:spPr bwMode="auto">
              <a:xfrm>
                <a:off x="3701108"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7" name="矩形 97"/>
              <p:cNvSpPr>
                <a:spLocks noChangeArrowheads="1"/>
              </p:cNvSpPr>
              <p:nvPr/>
            </p:nvSpPr>
            <p:spPr bwMode="auto">
              <a:xfrm>
                <a:off x="3923928"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8" name="矩形 97"/>
              <p:cNvSpPr>
                <a:spLocks noChangeArrowheads="1"/>
              </p:cNvSpPr>
              <p:nvPr/>
            </p:nvSpPr>
            <p:spPr bwMode="auto">
              <a:xfrm>
                <a:off x="4133156"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9" name="矩形 97"/>
              <p:cNvSpPr>
                <a:spLocks noChangeArrowheads="1"/>
              </p:cNvSpPr>
              <p:nvPr/>
            </p:nvSpPr>
            <p:spPr bwMode="auto">
              <a:xfrm>
                <a:off x="2627784"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0" name="矩形 97"/>
              <p:cNvSpPr>
                <a:spLocks noChangeArrowheads="1"/>
              </p:cNvSpPr>
              <p:nvPr/>
            </p:nvSpPr>
            <p:spPr bwMode="auto">
              <a:xfrm>
                <a:off x="2837012"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1" name="矩形 97"/>
              <p:cNvSpPr>
                <a:spLocks noChangeArrowheads="1"/>
              </p:cNvSpPr>
              <p:nvPr/>
            </p:nvSpPr>
            <p:spPr bwMode="auto">
              <a:xfrm>
                <a:off x="3059832"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2" name="矩形 97"/>
              <p:cNvSpPr>
                <a:spLocks noChangeArrowheads="1"/>
              </p:cNvSpPr>
              <p:nvPr/>
            </p:nvSpPr>
            <p:spPr bwMode="auto">
              <a:xfrm>
                <a:off x="3269060"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3" name="矩形 97"/>
              <p:cNvSpPr>
                <a:spLocks noChangeArrowheads="1"/>
              </p:cNvSpPr>
              <p:nvPr/>
            </p:nvSpPr>
            <p:spPr bwMode="auto">
              <a:xfrm>
                <a:off x="3491880"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4" name="矩形 97"/>
              <p:cNvSpPr>
                <a:spLocks noChangeArrowheads="1"/>
              </p:cNvSpPr>
              <p:nvPr/>
            </p:nvSpPr>
            <p:spPr bwMode="auto">
              <a:xfrm>
                <a:off x="3701108"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5" name="矩形 97"/>
              <p:cNvSpPr>
                <a:spLocks noChangeArrowheads="1"/>
              </p:cNvSpPr>
              <p:nvPr/>
            </p:nvSpPr>
            <p:spPr bwMode="auto">
              <a:xfrm>
                <a:off x="3923928"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6" name="矩形 97"/>
              <p:cNvSpPr>
                <a:spLocks noChangeArrowheads="1"/>
              </p:cNvSpPr>
              <p:nvPr/>
            </p:nvSpPr>
            <p:spPr bwMode="auto">
              <a:xfrm>
                <a:off x="4133156"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7" name="矩形 97"/>
              <p:cNvSpPr>
                <a:spLocks noChangeArrowheads="1"/>
              </p:cNvSpPr>
              <p:nvPr/>
            </p:nvSpPr>
            <p:spPr bwMode="auto">
              <a:xfrm>
                <a:off x="2627784"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8" name="矩形 97"/>
              <p:cNvSpPr>
                <a:spLocks noChangeArrowheads="1"/>
              </p:cNvSpPr>
              <p:nvPr/>
            </p:nvSpPr>
            <p:spPr bwMode="auto">
              <a:xfrm>
                <a:off x="2837012"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9" name="矩形 97"/>
              <p:cNvSpPr>
                <a:spLocks noChangeArrowheads="1"/>
              </p:cNvSpPr>
              <p:nvPr/>
            </p:nvSpPr>
            <p:spPr bwMode="auto">
              <a:xfrm>
                <a:off x="3059832"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0" name="矩形 97"/>
              <p:cNvSpPr>
                <a:spLocks noChangeArrowheads="1"/>
              </p:cNvSpPr>
              <p:nvPr/>
            </p:nvSpPr>
            <p:spPr bwMode="auto">
              <a:xfrm>
                <a:off x="3269060"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1" name="矩形 97"/>
              <p:cNvSpPr>
                <a:spLocks noChangeArrowheads="1"/>
              </p:cNvSpPr>
              <p:nvPr/>
            </p:nvSpPr>
            <p:spPr bwMode="auto">
              <a:xfrm>
                <a:off x="3491880"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2" name="矩形 97"/>
              <p:cNvSpPr>
                <a:spLocks noChangeArrowheads="1"/>
              </p:cNvSpPr>
              <p:nvPr/>
            </p:nvSpPr>
            <p:spPr bwMode="auto">
              <a:xfrm>
                <a:off x="3701108"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3" name="矩形 97"/>
              <p:cNvSpPr>
                <a:spLocks noChangeArrowheads="1"/>
              </p:cNvSpPr>
              <p:nvPr/>
            </p:nvSpPr>
            <p:spPr bwMode="auto">
              <a:xfrm>
                <a:off x="3923928"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4" name="矩形 97"/>
              <p:cNvSpPr>
                <a:spLocks noChangeArrowheads="1"/>
              </p:cNvSpPr>
              <p:nvPr/>
            </p:nvSpPr>
            <p:spPr bwMode="auto">
              <a:xfrm>
                <a:off x="4133156"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5" name="矩形 97"/>
              <p:cNvSpPr>
                <a:spLocks noChangeArrowheads="1"/>
              </p:cNvSpPr>
              <p:nvPr/>
            </p:nvSpPr>
            <p:spPr bwMode="auto">
              <a:xfrm>
                <a:off x="2627784"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6" name="矩形 97"/>
              <p:cNvSpPr>
                <a:spLocks noChangeArrowheads="1"/>
              </p:cNvSpPr>
              <p:nvPr/>
            </p:nvSpPr>
            <p:spPr bwMode="auto">
              <a:xfrm>
                <a:off x="2837012"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7" name="矩形 97"/>
              <p:cNvSpPr>
                <a:spLocks noChangeArrowheads="1"/>
              </p:cNvSpPr>
              <p:nvPr/>
            </p:nvSpPr>
            <p:spPr bwMode="auto">
              <a:xfrm>
                <a:off x="3059832"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8" name="矩形 97"/>
              <p:cNvSpPr>
                <a:spLocks noChangeArrowheads="1"/>
              </p:cNvSpPr>
              <p:nvPr/>
            </p:nvSpPr>
            <p:spPr bwMode="auto">
              <a:xfrm>
                <a:off x="3269060"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9" name="矩形 97"/>
              <p:cNvSpPr>
                <a:spLocks noChangeArrowheads="1"/>
              </p:cNvSpPr>
              <p:nvPr/>
            </p:nvSpPr>
            <p:spPr bwMode="auto">
              <a:xfrm>
                <a:off x="3491880"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0" name="矩形 97"/>
              <p:cNvSpPr>
                <a:spLocks noChangeArrowheads="1"/>
              </p:cNvSpPr>
              <p:nvPr/>
            </p:nvSpPr>
            <p:spPr bwMode="auto">
              <a:xfrm>
                <a:off x="3701108"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1" name="矩形 97"/>
              <p:cNvSpPr>
                <a:spLocks noChangeArrowheads="1"/>
              </p:cNvSpPr>
              <p:nvPr/>
            </p:nvSpPr>
            <p:spPr bwMode="auto">
              <a:xfrm>
                <a:off x="3923928"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2" name="矩形 97"/>
              <p:cNvSpPr>
                <a:spLocks noChangeArrowheads="1"/>
              </p:cNvSpPr>
              <p:nvPr/>
            </p:nvSpPr>
            <p:spPr bwMode="auto">
              <a:xfrm>
                <a:off x="4133156"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3" name="矩形 97"/>
              <p:cNvSpPr>
                <a:spLocks noChangeArrowheads="1"/>
              </p:cNvSpPr>
              <p:nvPr/>
            </p:nvSpPr>
            <p:spPr bwMode="auto">
              <a:xfrm>
                <a:off x="2627784"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4" name="矩形 97"/>
              <p:cNvSpPr>
                <a:spLocks noChangeArrowheads="1"/>
              </p:cNvSpPr>
              <p:nvPr/>
            </p:nvSpPr>
            <p:spPr bwMode="auto">
              <a:xfrm>
                <a:off x="2837012"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5" name="矩形 97"/>
              <p:cNvSpPr>
                <a:spLocks noChangeArrowheads="1"/>
              </p:cNvSpPr>
              <p:nvPr/>
            </p:nvSpPr>
            <p:spPr bwMode="auto">
              <a:xfrm>
                <a:off x="3059832"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6" name="矩形 97"/>
              <p:cNvSpPr>
                <a:spLocks noChangeArrowheads="1"/>
              </p:cNvSpPr>
              <p:nvPr/>
            </p:nvSpPr>
            <p:spPr bwMode="auto">
              <a:xfrm>
                <a:off x="3269060"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7" name="矩形 97"/>
              <p:cNvSpPr>
                <a:spLocks noChangeArrowheads="1"/>
              </p:cNvSpPr>
              <p:nvPr/>
            </p:nvSpPr>
            <p:spPr bwMode="auto">
              <a:xfrm>
                <a:off x="3491880"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8" name="矩形 97"/>
              <p:cNvSpPr>
                <a:spLocks noChangeArrowheads="1"/>
              </p:cNvSpPr>
              <p:nvPr/>
            </p:nvSpPr>
            <p:spPr bwMode="auto">
              <a:xfrm>
                <a:off x="3701108"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9" name="矩形 97"/>
              <p:cNvSpPr>
                <a:spLocks noChangeArrowheads="1"/>
              </p:cNvSpPr>
              <p:nvPr/>
            </p:nvSpPr>
            <p:spPr bwMode="auto">
              <a:xfrm>
                <a:off x="3923928"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30" name="矩形 97"/>
              <p:cNvSpPr>
                <a:spLocks noChangeArrowheads="1"/>
              </p:cNvSpPr>
              <p:nvPr/>
            </p:nvSpPr>
            <p:spPr bwMode="auto">
              <a:xfrm>
                <a:off x="4133156"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22" name="组合 58"/>
            <p:cNvGrpSpPr/>
            <p:nvPr/>
          </p:nvGrpSpPr>
          <p:grpSpPr bwMode="auto">
            <a:xfrm>
              <a:off x="3046795" y="3113314"/>
              <a:ext cx="1297541" cy="575987"/>
              <a:chOff x="2627784" y="2492896"/>
              <a:chExt cx="1656184" cy="1008112"/>
            </a:xfrm>
            <a:solidFill>
              <a:srgbClr val="92D050"/>
            </a:solidFill>
          </p:grpSpPr>
          <p:sp>
            <p:nvSpPr>
              <p:cNvPr id="351" name="矩形 97"/>
              <p:cNvSpPr>
                <a:spLocks noChangeArrowheads="1"/>
              </p:cNvSpPr>
              <p:nvPr/>
            </p:nvSpPr>
            <p:spPr bwMode="auto">
              <a:xfrm>
                <a:off x="2627784"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2" name="矩形 97"/>
              <p:cNvSpPr>
                <a:spLocks noChangeArrowheads="1"/>
              </p:cNvSpPr>
              <p:nvPr/>
            </p:nvSpPr>
            <p:spPr bwMode="auto">
              <a:xfrm>
                <a:off x="2837012"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3" name="矩形 97"/>
              <p:cNvSpPr>
                <a:spLocks noChangeArrowheads="1"/>
              </p:cNvSpPr>
              <p:nvPr/>
            </p:nvSpPr>
            <p:spPr bwMode="auto">
              <a:xfrm>
                <a:off x="3059832"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4" name="矩形 97"/>
              <p:cNvSpPr>
                <a:spLocks noChangeArrowheads="1"/>
              </p:cNvSpPr>
              <p:nvPr/>
            </p:nvSpPr>
            <p:spPr bwMode="auto">
              <a:xfrm>
                <a:off x="3269060"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5" name="矩形 97"/>
              <p:cNvSpPr>
                <a:spLocks noChangeArrowheads="1"/>
              </p:cNvSpPr>
              <p:nvPr/>
            </p:nvSpPr>
            <p:spPr bwMode="auto">
              <a:xfrm>
                <a:off x="3491880"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6" name="矩形 97"/>
              <p:cNvSpPr>
                <a:spLocks noChangeArrowheads="1"/>
              </p:cNvSpPr>
              <p:nvPr/>
            </p:nvSpPr>
            <p:spPr bwMode="auto">
              <a:xfrm>
                <a:off x="3701108"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7" name="矩形 97"/>
              <p:cNvSpPr>
                <a:spLocks noChangeArrowheads="1"/>
              </p:cNvSpPr>
              <p:nvPr/>
            </p:nvSpPr>
            <p:spPr bwMode="auto">
              <a:xfrm>
                <a:off x="3923928"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8" name="矩形 97"/>
              <p:cNvSpPr>
                <a:spLocks noChangeArrowheads="1"/>
              </p:cNvSpPr>
              <p:nvPr/>
            </p:nvSpPr>
            <p:spPr bwMode="auto">
              <a:xfrm>
                <a:off x="4133156"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9" name="矩形 97"/>
              <p:cNvSpPr>
                <a:spLocks noChangeArrowheads="1"/>
              </p:cNvSpPr>
              <p:nvPr/>
            </p:nvSpPr>
            <p:spPr bwMode="auto">
              <a:xfrm>
                <a:off x="2627784"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0" name="矩形 97"/>
              <p:cNvSpPr>
                <a:spLocks noChangeArrowheads="1"/>
              </p:cNvSpPr>
              <p:nvPr/>
            </p:nvSpPr>
            <p:spPr bwMode="auto">
              <a:xfrm>
                <a:off x="2837012"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1" name="矩形 97"/>
              <p:cNvSpPr>
                <a:spLocks noChangeArrowheads="1"/>
              </p:cNvSpPr>
              <p:nvPr/>
            </p:nvSpPr>
            <p:spPr bwMode="auto">
              <a:xfrm>
                <a:off x="3059832"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2" name="矩形 97"/>
              <p:cNvSpPr>
                <a:spLocks noChangeArrowheads="1"/>
              </p:cNvSpPr>
              <p:nvPr/>
            </p:nvSpPr>
            <p:spPr bwMode="auto">
              <a:xfrm>
                <a:off x="3269060"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3" name="矩形 97"/>
              <p:cNvSpPr>
                <a:spLocks noChangeArrowheads="1"/>
              </p:cNvSpPr>
              <p:nvPr/>
            </p:nvSpPr>
            <p:spPr bwMode="auto">
              <a:xfrm>
                <a:off x="3491880"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4" name="矩形 97"/>
              <p:cNvSpPr>
                <a:spLocks noChangeArrowheads="1"/>
              </p:cNvSpPr>
              <p:nvPr/>
            </p:nvSpPr>
            <p:spPr bwMode="auto">
              <a:xfrm>
                <a:off x="3701108"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5" name="矩形 97"/>
              <p:cNvSpPr>
                <a:spLocks noChangeArrowheads="1"/>
              </p:cNvSpPr>
              <p:nvPr/>
            </p:nvSpPr>
            <p:spPr bwMode="auto">
              <a:xfrm>
                <a:off x="3923928"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6" name="矩形 97"/>
              <p:cNvSpPr>
                <a:spLocks noChangeArrowheads="1"/>
              </p:cNvSpPr>
              <p:nvPr/>
            </p:nvSpPr>
            <p:spPr bwMode="auto">
              <a:xfrm>
                <a:off x="4133156"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7" name="矩形 97"/>
              <p:cNvSpPr>
                <a:spLocks noChangeArrowheads="1"/>
              </p:cNvSpPr>
              <p:nvPr/>
            </p:nvSpPr>
            <p:spPr bwMode="auto">
              <a:xfrm>
                <a:off x="2627784"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8" name="矩形 97"/>
              <p:cNvSpPr>
                <a:spLocks noChangeArrowheads="1"/>
              </p:cNvSpPr>
              <p:nvPr/>
            </p:nvSpPr>
            <p:spPr bwMode="auto">
              <a:xfrm>
                <a:off x="2837012"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9" name="矩形 97"/>
              <p:cNvSpPr>
                <a:spLocks noChangeArrowheads="1"/>
              </p:cNvSpPr>
              <p:nvPr/>
            </p:nvSpPr>
            <p:spPr bwMode="auto">
              <a:xfrm>
                <a:off x="3059832"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0" name="矩形 97"/>
              <p:cNvSpPr>
                <a:spLocks noChangeArrowheads="1"/>
              </p:cNvSpPr>
              <p:nvPr/>
            </p:nvSpPr>
            <p:spPr bwMode="auto">
              <a:xfrm>
                <a:off x="3269060"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1" name="矩形 97"/>
              <p:cNvSpPr>
                <a:spLocks noChangeArrowheads="1"/>
              </p:cNvSpPr>
              <p:nvPr/>
            </p:nvSpPr>
            <p:spPr bwMode="auto">
              <a:xfrm>
                <a:off x="3491880"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2" name="矩形 97"/>
              <p:cNvSpPr>
                <a:spLocks noChangeArrowheads="1"/>
              </p:cNvSpPr>
              <p:nvPr/>
            </p:nvSpPr>
            <p:spPr bwMode="auto">
              <a:xfrm>
                <a:off x="3701108"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3" name="矩形 97"/>
              <p:cNvSpPr>
                <a:spLocks noChangeArrowheads="1"/>
              </p:cNvSpPr>
              <p:nvPr/>
            </p:nvSpPr>
            <p:spPr bwMode="auto">
              <a:xfrm>
                <a:off x="3923928"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4" name="矩形 97"/>
              <p:cNvSpPr>
                <a:spLocks noChangeArrowheads="1"/>
              </p:cNvSpPr>
              <p:nvPr/>
            </p:nvSpPr>
            <p:spPr bwMode="auto">
              <a:xfrm>
                <a:off x="4133156"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5" name="矩形 97"/>
              <p:cNvSpPr>
                <a:spLocks noChangeArrowheads="1"/>
              </p:cNvSpPr>
              <p:nvPr/>
            </p:nvSpPr>
            <p:spPr bwMode="auto">
              <a:xfrm>
                <a:off x="2627784"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6" name="矩形 97"/>
              <p:cNvSpPr>
                <a:spLocks noChangeArrowheads="1"/>
              </p:cNvSpPr>
              <p:nvPr/>
            </p:nvSpPr>
            <p:spPr bwMode="auto">
              <a:xfrm>
                <a:off x="2837012"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7" name="矩形 97"/>
              <p:cNvSpPr>
                <a:spLocks noChangeArrowheads="1"/>
              </p:cNvSpPr>
              <p:nvPr/>
            </p:nvSpPr>
            <p:spPr bwMode="auto">
              <a:xfrm>
                <a:off x="3059832"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8" name="矩形 97"/>
              <p:cNvSpPr>
                <a:spLocks noChangeArrowheads="1"/>
              </p:cNvSpPr>
              <p:nvPr/>
            </p:nvSpPr>
            <p:spPr bwMode="auto">
              <a:xfrm>
                <a:off x="3269060"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9" name="矩形 97"/>
              <p:cNvSpPr>
                <a:spLocks noChangeArrowheads="1"/>
              </p:cNvSpPr>
              <p:nvPr/>
            </p:nvSpPr>
            <p:spPr bwMode="auto">
              <a:xfrm>
                <a:off x="3491880"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0" name="矩形 97"/>
              <p:cNvSpPr>
                <a:spLocks noChangeArrowheads="1"/>
              </p:cNvSpPr>
              <p:nvPr/>
            </p:nvSpPr>
            <p:spPr bwMode="auto">
              <a:xfrm>
                <a:off x="3701108"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1" name="矩形 97"/>
              <p:cNvSpPr>
                <a:spLocks noChangeArrowheads="1"/>
              </p:cNvSpPr>
              <p:nvPr/>
            </p:nvSpPr>
            <p:spPr bwMode="auto">
              <a:xfrm>
                <a:off x="3923928"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2" name="矩形 97"/>
              <p:cNvSpPr>
                <a:spLocks noChangeArrowheads="1"/>
              </p:cNvSpPr>
              <p:nvPr/>
            </p:nvSpPr>
            <p:spPr bwMode="auto">
              <a:xfrm>
                <a:off x="4133156"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3" name="矩形 97"/>
              <p:cNvSpPr>
                <a:spLocks noChangeArrowheads="1"/>
              </p:cNvSpPr>
              <p:nvPr/>
            </p:nvSpPr>
            <p:spPr bwMode="auto">
              <a:xfrm>
                <a:off x="2627784"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4" name="矩形 97"/>
              <p:cNvSpPr>
                <a:spLocks noChangeArrowheads="1"/>
              </p:cNvSpPr>
              <p:nvPr/>
            </p:nvSpPr>
            <p:spPr bwMode="auto">
              <a:xfrm>
                <a:off x="2837012"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5" name="矩形 97"/>
              <p:cNvSpPr>
                <a:spLocks noChangeArrowheads="1"/>
              </p:cNvSpPr>
              <p:nvPr/>
            </p:nvSpPr>
            <p:spPr bwMode="auto">
              <a:xfrm>
                <a:off x="3059832"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6" name="矩形 97"/>
              <p:cNvSpPr>
                <a:spLocks noChangeArrowheads="1"/>
              </p:cNvSpPr>
              <p:nvPr/>
            </p:nvSpPr>
            <p:spPr bwMode="auto">
              <a:xfrm>
                <a:off x="3269060"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7" name="矩形 97"/>
              <p:cNvSpPr>
                <a:spLocks noChangeArrowheads="1"/>
              </p:cNvSpPr>
              <p:nvPr/>
            </p:nvSpPr>
            <p:spPr bwMode="auto">
              <a:xfrm>
                <a:off x="3491880"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8" name="矩形 97"/>
              <p:cNvSpPr>
                <a:spLocks noChangeArrowheads="1"/>
              </p:cNvSpPr>
              <p:nvPr/>
            </p:nvSpPr>
            <p:spPr bwMode="auto">
              <a:xfrm>
                <a:off x="3701108"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9" name="矩形 388"/>
              <p:cNvSpPr>
                <a:spLocks noChangeArrowheads="1"/>
              </p:cNvSpPr>
              <p:nvPr/>
            </p:nvSpPr>
            <p:spPr bwMode="auto">
              <a:xfrm>
                <a:off x="3923928"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0" name="矩形 97"/>
              <p:cNvSpPr>
                <a:spLocks noChangeArrowheads="1"/>
              </p:cNvSpPr>
              <p:nvPr/>
            </p:nvSpPr>
            <p:spPr bwMode="auto">
              <a:xfrm>
                <a:off x="4133156"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23" name="组合 99"/>
            <p:cNvGrpSpPr/>
            <p:nvPr/>
          </p:nvGrpSpPr>
          <p:grpSpPr bwMode="auto">
            <a:xfrm>
              <a:off x="3024190" y="4178389"/>
              <a:ext cx="1297541" cy="575987"/>
              <a:chOff x="2627784" y="2492896"/>
              <a:chExt cx="1656184" cy="1008112"/>
            </a:xfrm>
            <a:solidFill>
              <a:schemeClr val="accent1">
                <a:lumMod val="75000"/>
              </a:schemeClr>
            </a:solidFill>
          </p:grpSpPr>
          <p:sp>
            <p:nvSpPr>
              <p:cNvPr id="311" name="矩形 97"/>
              <p:cNvSpPr>
                <a:spLocks noChangeArrowheads="1"/>
              </p:cNvSpPr>
              <p:nvPr/>
            </p:nvSpPr>
            <p:spPr bwMode="auto">
              <a:xfrm>
                <a:off x="2627784"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2" name="矩形 97"/>
              <p:cNvSpPr>
                <a:spLocks noChangeArrowheads="1"/>
              </p:cNvSpPr>
              <p:nvPr/>
            </p:nvSpPr>
            <p:spPr bwMode="auto">
              <a:xfrm>
                <a:off x="2837012"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3" name="矩形 97"/>
              <p:cNvSpPr>
                <a:spLocks noChangeArrowheads="1"/>
              </p:cNvSpPr>
              <p:nvPr/>
            </p:nvSpPr>
            <p:spPr bwMode="auto">
              <a:xfrm>
                <a:off x="3059832"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4" name="矩形 97"/>
              <p:cNvSpPr>
                <a:spLocks noChangeArrowheads="1"/>
              </p:cNvSpPr>
              <p:nvPr/>
            </p:nvSpPr>
            <p:spPr bwMode="auto">
              <a:xfrm>
                <a:off x="3269060"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5" name="矩形 97"/>
              <p:cNvSpPr>
                <a:spLocks noChangeArrowheads="1"/>
              </p:cNvSpPr>
              <p:nvPr/>
            </p:nvSpPr>
            <p:spPr bwMode="auto">
              <a:xfrm>
                <a:off x="3491880"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6" name="矩形 97"/>
              <p:cNvSpPr>
                <a:spLocks noChangeArrowheads="1"/>
              </p:cNvSpPr>
              <p:nvPr/>
            </p:nvSpPr>
            <p:spPr bwMode="auto">
              <a:xfrm>
                <a:off x="3701108"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7" name="矩形 97"/>
              <p:cNvSpPr>
                <a:spLocks noChangeArrowheads="1"/>
              </p:cNvSpPr>
              <p:nvPr/>
            </p:nvSpPr>
            <p:spPr bwMode="auto">
              <a:xfrm>
                <a:off x="3923928"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8" name="矩形 97"/>
              <p:cNvSpPr>
                <a:spLocks noChangeArrowheads="1"/>
              </p:cNvSpPr>
              <p:nvPr/>
            </p:nvSpPr>
            <p:spPr bwMode="auto">
              <a:xfrm>
                <a:off x="4133156"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9" name="矩形 97"/>
              <p:cNvSpPr>
                <a:spLocks noChangeArrowheads="1"/>
              </p:cNvSpPr>
              <p:nvPr/>
            </p:nvSpPr>
            <p:spPr bwMode="auto">
              <a:xfrm>
                <a:off x="2627784"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0" name="矩形 97"/>
              <p:cNvSpPr>
                <a:spLocks noChangeArrowheads="1"/>
              </p:cNvSpPr>
              <p:nvPr/>
            </p:nvSpPr>
            <p:spPr bwMode="auto">
              <a:xfrm>
                <a:off x="2837012"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1" name="矩形 97"/>
              <p:cNvSpPr>
                <a:spLocks noChangeArrowheads="1"/>
              </p:cNvSpPr>
              <p:nvPr/>
            </p:nvSpPr>
            <p:spPr bwMode="auto">
              <a:xfrm>
                <a:off x="3059832"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2" name="矩形 97"/>
              <p:cNvSpPr>
                <a:spLocks noChangeArrowheads="1"/>
              </p:cNvSpPr>
              <p:nvPr/>
            </p:nvSpPr>
            <p:spPr bwMode="auto">
              <a:xfrm>
                <a:off x="3269060"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3" name="矩形 97"/>
              <p:cNvSpPr>
                <a:spLocks noChangeArrowheads="1"/>
              </p:cNvSpPr>
              <p:nvPr/>
            </p:nvSpPr>
            <p:spPr bwMode="auto">
              <a:xfrm>
                <a:off x="3491880"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4" name="矩形 97"/>
              <p:cNvSpPr>
                <a:spLocks noChangeArrowheads="1"/>
              </p:cNvSpPr>
              <p:nvPr/>
            </p:nvSpPr>
            <p:spPr bwMode="auto">
              <a:xfrm>
                <a:off x="3701108"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5" name="矩形 97"/>
              <p:cNvSpPr>
                <a:spLocks noChangeArrowheads="1"/>
              </p:cNvSpPr>
              <p:nvPr/>
            </p:nvSpPr>
            <p:spPr bwMode="auto">
              <a:xfrm>
                <a:off x="3923928"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6" name="矩形 97"/>
              <p:cNvSpPr>
                <a:spLocks noChangeArrowheads="1"/>
              </p:cNvSpPr>
              <p:nvPr/>
            </p:nvSpPr>
            <p:spPr bwMode="auto">
              <a:xfrm>
                <a:off x="4133156"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7" name="矩形 97"/>
              <p:cNvSpPr>
                <a:spLocks noChangeArrowheads="1"/>
              </p:cNvSpPr>
              <p:nvPr/>
            </p:nvSpPr>
            <p:spPr bwMode="auto">
              <a:xfrm>
                <a:off x="2627784"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8" name="矩形 97"/>
              <p:cNvSpPr>
                <a:spLocks noChangeArrowheads="1"/>
              </p:cNvSpPr>
              <p:nvPr/>
            </p:nvSpPr>
            <p:spPr bwMode="auto">
              <a:xfrm>
                <a:off x="2837012"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9" name="矩形 97"/>
              <p:cNvSpPr>
                <a:spLocks noChangeArrowheads="1"/>
              </p:cNvSpPr>
              <p:nvPr/>
            </p:nvSpPr>
            <p:spPr bwMode="auto">
              <a:xfrm>
                <a:off x="3059832"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0" name="矩形 97"/>
              <p:cNvSpPr>
                <a:spLocks noChangeArrowheads="1"/>
              </p:cNvSpPr>
              <p:nvPr/>
            </p:nvSpPr>
            <p:spPr bwMode="auto">
              <a:xfrm>
                <a:off x="3269060"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1" name="矩形 97"/>
              <p:cNvSpPr>
                <a:spLocks noChangeArrowheads="1"/>
              </p:cNvSpPr>
              <p:nvPr/>
            </p:nvSpPr>
            <p:spPr bwMode="auto">
              <a:xfrm>
                <a:off x="3491880"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2" name="矩形 97"/>
              <p:cNvSpPr>
                <a:spLocks noChangeArrowheads="1"/>
              </p:cNvSpPr>
              <p:nvPr/>
            </p:nvSpPr>
            <p:spPr bwMode="auto">
              <a:xfrm>
                <a:off x="3701108"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3" name="矩形 97"/>
              <p:cNvSpPr>
                <a:spLocks noChangeArrowheads="1"/>
              </p:cNvSpPr>
              <p:nvPr/>
            </p:nvSpPr>
            <p:spPr bwMode="auto">
              <a:xfrm>
                <a:off x="3923928"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4" name="矩形 97"/>
              <p:cNvSpPr>
                <a:spLocks noChangeArrowheads="1"/>
              </p:cNvSpPr>
              <p:nvPr/>
            </p:nvSpPr>
            <p:spPr bwMode="auto">
              <a:xfrm>
                <a:off x="4133156"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5" name="矩形 97"/>
              <p:cNvSpPr>
                <a:spLocks noChangeArrowheads="1"/>
              </p:cNvSpPr>
              <p:nvPr/>
            </p:nvSpPr>
            <p:spPr bwMode="auto">
              <a:xfrm>
                <a:off x="2627784"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6" name="矩形 97"/>
              <p:cNvSpPr>
                <a:spLocks noChangeArrowheads="1"/>
              </p:cNvSpPr>
              <p:nvPr/>
            </p:nvSpPr>
            <p:spPr bwMode="auto">
              <a:xfrm>
                <a:off x="2837012"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7" name="矩形 97"/>
              <p:cNvSpPr>
                <a:spLocks noChangeArrowheads="1"/>
              </p:cNvSpPr>
              <p:nvPr/>
            </p:nvSpPr>
            <p:spPr bwMode="auto">
              <a:xfrm>
                <a:off x="3059832"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8" name="矩形 97"/>
              <p:cNvSpPr>
                <a:spLocks noChangeArrowheads="1"/>
              </p:cNvSpPr>
              <p:nvPr/>
            </p:nvSpPr>
            <p:spPr bwMode="auto">
              <a:xfrm>
                <a:off x="3269060"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9" name="矩形 97"/>
              <p:cNvSpPr>
                <a:spLocks noChangeArrowheads="1"/>
              </p:cNvSpPr>
              <p:nvPr/>
            </p:nvSpPr>
            <p:spPr bwMode="auto">
              <a:xfrm>
                <a:off x="3491880"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0" name="矩形 97"/>
              <p:cNvSpPr>
                <a:spLocks noChangeArrowheads="1"/>
              </p:cNvSpPr>
              <p:nvPr/>
            </p:nvSpPr>
            <p:spPr bwMode="auto">
              <a:xfrm>
                <a:off x="3701108"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1" name="矩形 97"/>
              <p:cNvSpPr>
                <a:spLocks noChangeArrowheads="1"/>
              </p:cNvSpPr>
              <p:nvPr/>
            </p:nvSpPr>
            <p:spPr bwMode="auto">
              <a:xfrm>
                <a:off x="3923928"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2" name="矩形 97"/>
              <p:cNvSpPr>
                <a:spLocks noChangeArrowheads="1"/>
              </p:cNvSpPr>
              <p:nvPr/>
            </p:nvSpPr>
            <p:spPr bwMode="auto">
              <a:xfrm>
                <a:off x="4133156"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3" name="矩形 97"/>
              <p:cNvSpPr>
                <a:spLocks noChangeArrowheads="1"/>
              </p:cNvSpPr>
              <p:nvPr/>
            </p:nvSpPr>
            <p:spPr bwMode="auto">
              <a:xfrm>
                <a:off x="2627784"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4" name="矩形 97"/>
              <p:cNvSpPr>
                <a:spLocks noChangeArrowheads="1"/>
              </p:cNvSpPr>
              <p:nvPr/>
            </p:nvSpPr>
            <p:spPr bwMode="auto">
              <a:xfrm>
                <a:off x="2837012"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5" name="矩形 97"/>
              <p:cNvSpPr>
                <a:spLocks noChangeArrowheads="1"/>
              </p:cNvSpPr>
              <p:nvPr/>
            </p:nvSpPr>
            <p:spPr bwMode="auto">
              <a:xfrm>
                <a:off x="3059832"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6" name="矩形 97"/>
              <p:cNvSpPr>
                <a:spLocks noChangeArrowheads="1"/>
              </p:cNvSpPr>
              <p:nvPr/>
            </p:nvSpPr>
            <p:spPr bwMode="auto">
              <a:xfrm>
                <a:off x="3269060"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7" name="矩形 97"/>
              <p:cNvSpPr>
                <a:spLocks noChangeArrowheads="1"/>
              </p:cNvSpPr>
              <p:nvPr/>
            </p:nvSpPr>
            <p:spPr bwMode="auto">
              <a:xfrm>
                <a:off x="3491880"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8" name="矩形 97"/>
              <p:cNvSpPr>
                <a:spLocks noChangeArrowheads="1"/>
              </p:cNvSpPr>
              <p:nvPr/>
            </p:nvSpPr>
            <p:spPr bwMode="auto">
              <a:xfrm>
                <a:off x="3701108"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9" name="矩形 348"/>
              <p:cNvSpPr>
                <a:spLocks noChangeArrowheads="1"/>
              </p:cNvSpPr>
              <p:nvPr/>
            </p:nvSpPr>
            <p:spPr bwMode="auto">
              <a:xfrm>
                <a:off x="3923928"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0" name="矩形 97"/>
              <p:cNvSpPr>
                <a:spLocks noChangeArrowheads="1"/>
              </p:cNvSpPr>
              <p:nvPr/>
            </p:nvSpPr>
            <p:spPr bwMode="auto">
              <a:xfrm>
                <a:off x="4133156"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cxnSp>
          <p:nvCxnSpPr>
            <p:cNvPr id="24" name="直接连接符 23"/>
            <p:cNvCxnSpPr/>
            <p:nvPr/>
          </p:nvCxnSpPr>
          <p:spPr bwMode="auto">
            <a:xfrm>
              <a:off x="2695273" y="1364692"/>
              <a:ext cx="0" cy="3914722"/>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5" name="直接连接符 24"/>
            <p:cNvCxnSpPr/>
            <p:nvPr/>
          </p:nvCxnSpPr>
          <p:spPr bwMode="auto">
            <a:xfrm>
              <a:off x="4652352" y="1465598"/>
              <a:ext cx="21587" cy="3978757"/>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6" name="直接连接符 25"/>
            <p:cNvCxnSpPr/>
            <p:nvPr/>
          </p:nvCxnSpPr>
          <p:spPr bwMode="auto">
            <a:xfrm>
              <a:off x="6139117" y="1465598"/>
              <a:ext cx="0" cy="3978757"/>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pic>
          <p:nvPicPr>
            <p:cNvPr id="27" name="Picture 20" descr="E:\1华赛设计夹\2010-12\朱冬晴\华赛新图标(存储) AI文件\完成\png\存储图标-6\20.png"/>
            <p:cNvPicPr>
              <a:picLocks noChangeAspect="1" noChangeArrowheads="1"/>
            </p:cNvPicPr>
            <p:nvPr/>
          </p:nvPicPr>
          <p:blipFill>
            <a:blip r:embed="rId5" cstate="print"/>
            <a:srcRect/>
            <a:stretch>
              <a:fillRect/>
            </a:stretch>
          </p:blipFill>
          <p:spPr bwMode="auto">
            <a:xfrm>
              <a:off x="10594315" y="2039059"/>
              <a:ext cx="536608" cy="491862"/>
            </a:xfrm>
            <a:prstGeom prst="rect">
              <a:avLst/>
            </a:prstGeom>
            <a:noFill/>
            <a:ln w="9525">
              <a:noFill/>
              <a:miter lim="800000"/>
              <a:headEnd/>
              <a:tailEnd/>
            </a:ln>
          </p:spPr>
        </p:pic>
        <p:cxnSp>
          <p:nvCxnSpPr>
            <p:cNvPr id="28" name="直接箭头连接符 27"/>
            <p:cNvCxnSpPr/>
            <p:nvPr/>
          </p:nvCxnSpPr>
          <p:spPr bwMode="auto">
            <a:xfrm>
              <a:off x="10016572" y="2273811"/>
              <a:ext cx="496488"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sp>
          <p:nvSpPr>
            <p:cNvPr id="29" name="TextBox 235"/>
            <p:cNvSpPr txBox="1">
              <a:spLocks noChangeArrowheads="1"/>
            </p:cNvSpPr>
            <p:nvPr/>
          </p:nvSpPr>
          <p:spPr bwMode="auto">
            <a:xfrm>
              <a:off x="1006783" y="1336085"/>
              <a:ext cx="1692134" cy="632584"/>
            </a:xfrm>
            <a:prstGeom prst="rect">
              <a:avLst/>
            </a:prstGeom>
            <a:noFill/>
            <a:ln w="9525">
              <a:noFill/>
              <a:miter lim="800000"/>
              <a:headEnd/>
              <a:tailEnd/>
            </a:ln>
          </p:spPr>
          <p:txBody>
            <a:bodyPr wrap="square">
              <a:noAutofit/>
            </a:bodyPr>
            <a:lstStyle/>
            <a:p>
              <a:pPr algn="ctr" fontAlgn="ctr"/>
              <a:r>
                <a:rPr lang="ru-RU" sz="1400" dirty="0">
                  <a:latin typeface="Huawei Sans" panose="020C0503030203020204" pitchFamily="34" charset="0"/>
                  <a:cs typeface="Huawei Sans" panose="020C0503030203020204" pitchFamily="34" charset="0"/>
                </a:rPr>
                <a:t>Пул хранения, состоящий из физических дисков</a:t>
              </a:r>
            </a:p>
          </p:txBody>
        </p:sp>
        <p:sp>
          <p:nvSpPr>
            <p:cNvPr id="30" name="TextBox 236"/>
            <p:cNvSpPr txBox="1">
              <a:spLocks noChangeArrowheads="1"/>
            </p:cNvSpPr>
            <p:nvPr/>
          </p:nvSpPr>
          <p:spPr bwMode="auto">
            <a:xfrm>
              <a:off x="3208351" y="1514450"/>
              <a:ext cx="1089637" cy="263577"/>
            </a:xfrm>
            <a:prstGeom prst="rect">
              <a:avLst/>
            </a:prstGeom>
            <a:noFill/>
            <a:ln w="9525">
              <a:noFill/>
              <a:miter lim="800000"/>
              <a:headEnd/>
              <a:tailEnd/>
            </a:ln>
          </p:spPr>
          <p:txBody>
            <a:bodyPr wrap="square">
              <a:noAutofit/>
            </a:bodyPr>
            <a:lstStyle/>
            <a:p>
              <a:pPr fontAlgn="ctr"/>
              <a:r>
                <a:rPr lang="ru-RU" sz="1400" dirty="0" err="1" smtClean="0">
                  <a:latin typeface="Huawei Sans" panose="020C0503030203020204" pitchFamily="34" charset="0"/>
                  <a:cs typeface="Huawei Sans" panose="020C0503030203020204" pitchFamily="34" charset="0"/>
                </a:rPr>
                <a:t>Чанк</a:t>
              </a:r>
              <a:r>
                <a:rPr lang="ru-RU" sz="1400" dirty="0" smtClean="0">
                  <a:latin typeface="Huawei Sans" panose="020C0503030203020204" pitchFamily="34" charset="0"/>
                  <a:cs typeface="Huawei Sans" panose="020C0503030203020204" pitchFamily="34" charset="0"/>
                </a:rPr>
                <a:t> (</a:t>
              </a:r>
              <a:r>
                <a:rPr lang="en-US" sz="1400" dirty="0" smtClean="0">
                  <a:latin typeface="Huawei Sans" panose="020C0503030203020204" pitchFamily="34" charset="0"/>
                  <a:cs typeface="Huawei Sans" panose="020C0503030203020204" pitchFamily="34" charset="0"/>
                </a:rPr>
                <a:t>CK</a:t>
              </a:r>
              <a:r>
                <a:rPr lang="ru-RU" sz="1400" dirty="0" smtClean="0">
                  <a:latin typeface="Huawei Sans" panose="020C0503030203020204" pitchFamily="34" charset="0"/>
                  <a:cs typeface="Huawei Sans" panose="020C0503030203020204" pitchFamily="34" charset="0"/>
                </a:rPr>
                <a:t>)</a:t>
              </a:r>
              <a:endParaRPr lang="ru-RU" sz="1400" dirty="0">
                <a:latin typeface="Huawei Sans" panose="020C0503030203020204" pitchFamily="34" charset="0"/>
                <a:cs typeface="Huawei Sans" panose="020C0503030203020204" pitchFamily="34" charset="0"/>
              </a:endParaRPr>
            </a:p>
          </p:txBody>
        </p:sp>
        <p:sp>
          <p:nvSpPr>
            <p:cNvPr id="31" name="TextBox 237"/>
            <p:cNvSpPr txBox="1">
              <a:spLocks noChangeArrowheads="1"/>
            </p:cNvSpPr>
            <p:nvPr/>
          </p:nvSpPr>
          <p:spPr bwMode="auto">
            <a:xfrm>
              <a:off x="4715696" y="1514450"/>
              <a:ext cx="1379284" cy="309610"/>
            </a:xfrm>
            <a:prstGeom prst="rect">
              <a:avLst/>
            </a:prstGeom>
            <a:noFill/>
            <a:ln w="9525">
              <a:noFill/>
              <a:miter lim="800000"/>
              <a:headEnd/>
              <a:tailEnd/>
            </a:ln>
          </p:spPr>
          <p:txBody>
            <a:bodyPr wrap="square">
              <a:noAutofit/>
            </a:bodyPr>
            <a:lstStyle/>
            <a:p>
              <a:pPr fontAlgn="ctr"/>
              <a:r>
                <a:rPr lang="ru-RU" sz="1400" dirty="0" smtClean="0">
                  <a:latin typeface="Huawei Sans" panose="020C0503030203020204" pitchFamily="34" charset="0"/>
                  <a:cs typeface="Huawei Sans" panose="020C0503030203020204" pitchFamily="34" charset="0"/>
                </a:rPr>
                <a:t>Группа </a:t>
              </a:r>
              <a:r>
                <a:rPr lang="ru-RU" sz="1400" dirty="0" err="1" smtClean="0">
                  <a:latin typeface="Huawei Sans" panose="020C0503030203020204" pitchFamily="34" charset="0"/>
                  <a:cs typeface="Huawei Sans" panose="020C0503030203020204" pitchFamily="34" charset="0"/>
                </a:rPr>
                <a:t>чанков</a:t>
              </a:r>
              <a:r>
                <a:rPr lang="en-US" sz="1400" dirty="0" smtClean="0">
                  <a:latin typeface="Huawei Sans" panose="020C0503030203020204" pitchFamily="34" charset="0"/>
                  <a:cs typeface="Huawei Sans" panose="020C0503030203020204" pitchFamily="34" charset="0"/>
                </a:rPr>
                <a:t> (</a:t>
              </a:r>
              <a:r>
                <a:rPr lang="ru-RU" sz="1400" dirty="0" smtClean="0">
                  <a:latin typeface="Huawei Sans" panose="020C0503030203020204" pitchFamily="34" charset="0"/>
                  <a:cs typeface="Huawei Sans" panose="020C0503030203020204" pitchFamily="34" charset="0"/>
                </a:rPr>
                <a:t>CKG</a:t>
              </a:r>
              <a:r>
                <a:rPr lang="en-US" sz="1400" dirty="0" smtClean="0">
                  <a:latin typeface="Huawei Sans" panose="020C0503030203020204" pitchFamily="34" charset="0"/>
                  <a:cs typeface="Huawei Sans" panose="020C0503030203020204" pitchFamily="34" charset="0"/>
                </a:rPr>
                <a:t>)</a:t>
              </a:r>
              <a:endParaRPr lang="ru-RU" sz="1400" dirty="0">
                <a:latin typeface="Huawei Sans" panose="020C0503030203020204" pitchFamily="34" charset="0"/>
                <a:cs typeface="Huawei Sans" panose="020C0503030203020204" pitchFamily="34" charset="0"/>
              </a:endParaRPr>
            </a:p>
          </p:txBody>
        </p:sp>
        <p:sp>
          <p:nvSpPr>
            <p:cNvPr id="32" name="TextBox 238"/>
            <p:cNvSpPr txBox="1">
              <a:spLocks noChangeArrowheads="1"/>
            </p:cNvSpPr>
            <p:nvPr/>
          </p:nvSpPr>
          <p:spPr bwMode="auto">
            <a:xfrm flipH="1">
              <a:off x="9282017" y="1426328"/>
              <a:ext cx="1977264" cy="448080"/>
            </a:xfrm>
            <a:prstGeom prst="rect">
              <a:avLst/>
            </a:prstGeom>
            <a:noFill/>
            <a:ln w="9525">
              <a:noFill/>
              <a:miter lim="800000"/>
              <a:headEnd/>
              <a:tailEnd/>
            </a:ln>
          </p:spPr>
          <p:txBody>
            <a:bodyPr wrap="square">
              <a:noAutofit/>
            </a:bodyPr>
            <a:lstStyle/>
            <a:p>
              <a:pPr algn="ctr" fontAlgn="ctr"/>
              <a:r>
                <a:rPr lang="ru-RU" sz="1400">
                  <a:latin typeface="Huawei Sans" panose="020C0503030203020204" pitchFamily="34" charset="0"/>
                  <a:cs typeface="Huawei Sans" panose="020C0503030203020204" pitchFamily="34" charset="0"/>
                </a:rPr>
                <a:t>LUN доступны для просмотра на хосте</a:t>
              </a:r>
            </a:p>
          </p:txBody>
        </p:sp>
        <p:sp>
          <p:nvSpPr>
            <p:cNvPr id="33" name="TextBox 244"/>
            <p:cNvSpPr txBox="1">
              <a:spLocks noChangeArrowheads="1"/>
            </p:cNvSpPr>
            <p:nvPr/>
          </p:nvSpPr>
          <p:spPr bwMode="auto">
            <a:xfrm>
              <a:off x="1055873" y="4834257"/>
              <a:ext cx="1530707" cy="553511"/>
            </a:xfrm>
            <a:prstGeom prst="rect">
              <a:avLst/>
            </a:prstGeom>
            <a:noFill/>
            <a:ln w="9525">
              <a:noFill/>
              <a:miter lim="800000"/>
              <a:headEnd/>
              <a:tailEnd/>
            </a:ln>
          </p:spPr>
          <p:txBody>
            <a:bodyPr wrap="square">
              <a:noAutofit/>
            </a:bodyPr>
            <a:lstStyle/>
            <a:p>
              <a:pPr algn="ctr" fontAlgn="ctr"/>
              <a:r>
                <a:rPr lang="ru-RU" sz="1100" dirty="0">
                  <a:latin typeface="Huawei Sans" panose="020C0503030203020204" pitchFamily="34" charset="0"/>
                  <a:cs typeface="Huawei Sans" panose="020C0503030203020204" pitchFamily="34" charset="0"/>
                </a:rPr>
                <a:t>В пул хранения добавляется несколько типов дисков.</a:t>
              </a:r>
            </a:p>
          </p:txBody>
        </p:sp>
        <p:sp>
          <p:nvSpPr>
            <p:cNvPr id="34" name="TextBox 245"/>
            <p:cNvSpPr txBox="1">
              <a:spLocks noChangeArrowheads="1"/>
            </p:cNvSpPr>
            <p:nvPr/>
          </p:nvSpPr>
          <p:spPr bwMode="auto">
            <a:xfrm>
              <a:off x="2648307" y="4779259"/>
              <a:ext cx="2004017" cy="553511"/>
            </a:xfrm>
            <a:prstGeom prst="rect">
              <a:avLst/>
            </a:prstGeom>
            <a:noFill/>
            <a:ln w="9525">
              <a:noFill/>
              <a:miter lim="800000"/>
              <a:headEnd/>
              <a:tailEnd/>
            </a:ln>
          </p:spPr>
          <p:txBody>
            <a:bodyPr wrap="square">
              <a:noAutofit/>
            </a:bodyPr>
            <a:lstStyle/>
            <a:p>
              <a:pPr algn="ctr" fontAlgn="ctr"/>
              <a:r>
                <a:rPr lang="ru-RU" sz="1100" dirty="0">
                  <a:latin typeface="Huawei Sans" panose="020C0503030203020204" pitchFamily="34" charset="0"/>
                  <a:cs typeface="Huawei Sans" panose="020C0503030203020204" pitchFamily="34" charset="0"/>
                </a:rPr>
                <a:t>Пространство, предоставляемое каждым диском, разделено на </a:t>
              </a:r>
              <a:r>
                <a:rPr lang="ru-RU" sz="1100" dirty="0" err="1" smtClean="0">
                  <a:latin typeface="Huawei Sans" panose="020C0503030203020204" pitchFamily="34" charset="0"/>
                  <a:cs typeface="Huawei Sans" panose="020C0503030203020204" pitchFamily="34" charset="0"/>
                </a:rPr>
                <a:t>чанки</a:t>
              </a:r>
              <a:r>
                <a:rPr lang="ru-RU" sz="1100" dirty="0" smtClean="0">
                  <a:latin typeface="Huawei Sans" panose="020C0503030203020204" pitchFamily="34" charset="0"/>
                  <a:cs typeface="Huawei Sans" panose="020C0503030203020204" pitchFamily="34" charset="0"/>
                </a:rPr>
                <a:t> меньшей гранулярности.</a:t>
              </a:r>
              <a:endParaRPr lang="ru-RU" sz="1100" dirty="0">
                <a:latin typeface="Huawei Sans" panose="020C0503030203020204" pitchFamily="34" charset="0"/>
                <a:cs typeface="Huawei Sans" panose="020C0503030203020204" pitchFamily="34" charset="0"/>
              </a:endParaRPr>
            </a:p>
          </p:txBody>
        </p:sp>
        <p:sp>
          <p:nvSpPr>
            <p:cNvPr id="35" name="TextBox 246"/>
            <p:cNvSpPr txBox="1">
              <a:spLocks noChangeArrowheads="1"/>
            </p:cNvSpPr>
            <p:nvPr/>
          </p:nvSpPr>
          <p:spPr bwMode="auto">
            <a:xfrm>
              <a:off x="4653428" y="4826496"/>
              <a:ext cx="1349807" cy="553511"/>
            </a:xfrm>
            <a:prstGeom prst="rect">
              <a:avLst/>
            </a:prstGeom>
            <a:noFill/>
            <a:ln w="9525">
              <a:noFill/>
              <a:miter lim="800000"/>
              <a:headEnd/>
              <a:tailEnd/>
            </a:ln>
          </p:spPr>
          <p:txBody>
            <a:bodyPr wrap="square">
              <a:noAutofit/>
            </a:bodyPr>
            <a:lstStyle/>
            <a:p>
              <a:pPr algn="ctr" fontAlgn="ctr"/>
              <a:r>
                <a:rPr lang="ru-RU" sz="1100" dirty="0" err="1">
                  <a:latin typeface="Huawei Sans" panose="020C0503030203020204" pitchFamily="34" charset="0"/>
                  <a:cs typeface="Huawei Sans" panose="020C0503030203020204" pitchFamily="34" charset="0"/>
                </a:rPr>
                <a:t>Чанки</a:t>
              </a:r>
              <a:r>
                <a:rPr lang="ru-RU" sz="1100" dirty="0">
                  <a:latin typeface="Huawei Sans" panose="020C0503030203020204" pitchFamily="34" charset="0"/>
                  <a:cs typeface="Huawei Sans" panose="020C0503030203020204" pitchFamily="34" charset="0"/>
                </a:rPr>
                <a:t> с разных дисков образуют </a:t>
              </a:r>
              <a:r>
                <a:rPr lang="ru-RU" sz="1100" dirty="0" smtClean="0">
                  <a:latin typeface="Huawei Sans" panose="020C0503030203020204" pitchFamily="34" charset="0"/>
                  <a:cs typeface="Huawei Sans" panose="020C0503030203020204" pitchFamily="34" charset="0"/>
                </a:rPr>
                <a:t>группу </a:t>
              </a:r>
              <a:r>
                <a:rPr lang="ru-RU" sz="1100" dirty="0" err="1" smtClean="0">
                  <a:latin typeface="Huawei Sans" panose="020C0503030203020204" pitchFamily="34" charset="0"/>
                  <a:cs typeface="Huawei Sans" panose="020C0503030203020204" pitchFamily="34" charset="0"/>
                </a:rPr>
                <a:t>чанков</a:t>
              </a:r>
              <a:r>
                <a:rPr lang="ru-RU" sz="1100" dirty="0" smtClean="0">
                  <a:latin typeface="Huawei Sans" panose="020C0503030203020204" pitchFamily="34" charset="0"/>
                  <a:cs typeface="Huawei Sans" panose="020C0503030203020204" pitchFamily="34" charset="0"/>
                </a:rPr>
                <a:t> (CKG).</a:t>
              </a:r>
              <a:endParaRPr lang="ru-RU" sz="1100" dirty="0">
                <a:latin typeface="Huawei Sans" panose="020C0503030203020204" pitchFamily="34" charset="0"/>
                <a:cs typeface="Huawei Sans" panose="020C0503030203020204" pitchFamily="34" charset="0"/>
              </a:endParaRPr>
            </a:p>
          </p:txBody>
        </p:sp>
        <p:sp>
          <p:nvSpPr>
            <p:cNvPr id="36" name="TextBox 247"/>
            <p:cNvSpPr txBox="1">
              <a:spLocks noChangeArrowheads="1"/>
            </p:cNvSpPr>
            <p:nvPr/>
          </p:nvSpPr>
          <p:spPr bwMode="auto">
            <a:xfrm>
              <a:off x="9170216" y="5245400"/>
              <a:ext cx="2306505" cy="237219"/>
            </a:xfrm>
            <a:prstGeom prst="rect">
              <a:avLst/>
            </a:prstGeom>
            <a:noFill/>
            <a:ln w="9525">
              <a:noFill/>
              <a:miter lim="800000"/>
              <a:headEnd/>
              <a:tailEnd/>
            </a:ln>
          </p:spPr>
          <p:txBody>
            <a:bodyPr wrap="square">
              <a:noAutofit/>
            </a:bodyPr>
            <a:lstStyle/>
            <a:p>
              <a:pPr algn="ctr" fontAlgn="ctr"/>
              <a:r>
                <a:rPr lang="ru-RU" sz="1100" dirty="0">
                  <a:latin typeface="Huawei Sans" panose="020C0503030203020204" pitchFamily="34" charset="0"/>
                  <a:cs typeface="Huawei Sans" panose="020C0503030203020204" pitchFamily="34" charset="0"/>
                </a:rPr>
                <a:t>LUN создаются быстро.</a:t>
              </a:r>
            </a:p>
          </p:txBody>
        </p:sp>
        <p:grpSp>
          <p:nvGrpSpPr>
            <p:cNvPr id="37" name="组合 304"/>
            <p:cNvGrpSpPr>
              <a:grpSpLocks/>
            </p:cNvGrpSpPr>
            <p:nvPr/>
          </p:nvGrpSpPr>
          <p:grpSpPr bwMode="auto">
            <a:xfrm>
              <a:off x="4818958" y="2109072"/>
              <a:ext cx="1111415" cy="130999"/>
              <a:chOff x="3491880" y="2014018"/>
              <a:chExt cx="970422" cy="169358"/>
            </a:xfrm>
          </p:grpSpPr>
          <p:sp>
            <p:nvSpPr>
              <p:cNvPr id="305" name="矩形 304"/>
              <p:cNvSpPr/>
              <p:nvPr/>
            </p:nvSpPr>
            <p:spPr bwMode="auto">
              <a:xfrm>
                <a:off x="3492481" y="2014400"/>
                <a:ext cx="970671" cy="168222"/>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6" name="矩形 97"/>
              <p:cNvSpPr>
                <a:spLocks noChangeArrowheads="1"/>
              </p:cNvSpPr>
              <p:nvPr/>
            </p:nvSpPr>
            <p:spPr bwMode="auto">
              <a:xfrm>
                <a:off x="3563888" y="2060848"/>
                <a:ext cx="103116" cy="106026"/>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7" name="矩形 97"/>
              <p:cNvSpPr>
                <a:spLocks noChangeArrowheads="1"/>
              </p:cNvSpPr>
              <p:nvPr/>
            </p:nvSpPr>
            <p:spPr bwMode="auto">
              <a:xfrm>
                <a:off x="3716288" y="2060848"/>
                <a:ext cx="103116" cy="106026"/>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8" name="矩形 97"/>
              <p:cNvSpPr>
                <a:spLocks noChangeArrowheads="1"/>
              </p:cNvSpPr>
              <p:nvPr/>
            </p:nvSpPr>
            <p:spPr bwMode="auto">
              <a:xfrm>
                <a:off x="3892820" y="2060848"/>
                <a:ext cx="103116" cy="106026"/>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9" name="矩形 97"/>
              <p:cNvSpPr>
                <a:spLocks noChangeArrowheads="1"/>
              </p:cNvSpPr>
              <p:nvPr/>
            </p:nvSpPr>
            <p:spPr bwMode="auto">
              <a:xfrm>
                <a:off x="4076328" y="2060848"/>
                <a:ext cx="103116" cy="106026"/>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0" name="矩形 97"/>
              <p:cNvSpPr>
                <a:spLocks noChangeArrowheads="1"/>
              </p:cNvSpPr>
              <p:nvPr/>
            </p:nvSpPr>
            <p:spPr bwMode="auto">
              <a:xfrm>
                <a:off x="4252860" y="2060848"/>
                <a:ext cx="103116" cy="106026"/>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sp>
          <p:nvSpPr>
            <p:cNvPr id="38" name="矩形 97"/>
            <p:cNvSpPr>
              <a:spLocks noChangeArrowheads="1"/>
            </p:cNvSpPr>
            <p:nvPr/>
          </p:nvSpPr>
          <p:spPr bwMode="auto">
            <a:xfrm>
              <a:off x="4900813" y="2333992"/>
              <a:ext cx="118237" cy="81564"/>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 name="矩形 97"/>
            <p:cNvSpPr>
              <a:spLocks noChangeArrowheads="1"/>
            </p:cNvSpPr>
            <p:nvPr/>
          </p:nvSpPr>
          <p:spPr bwMode="auto">
            <a:xfrm>
              <a:off x="5075437" y="2333992"/>
              <a:ext cx="118237" cy="81564"/>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 name="矩形 97"/>
            <p:cNvSpPr>
              <a:spLocks noChangeArrowheads="1"/>
            </p:cNvSpPr>
            <p:nvPr/>
          </p:nvSpPr>
          <p:spPr bwMode="auto">
            <a:xfrm>
              <a:off x="5277348" y="2333992"/>
              <a:ext cx="118235" cy="81564"/>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 name="矩形 97"/>
            <p:cNvSpPr>
              <a:spLocks noChangeArrowheads="1"/>
            </p:cNvSpPr>
            <p:nvPr/>
          </p:nvSpPr>
          <p:spPr bwMode="auto">
            <a:xfrm>
              <a:off x="5488353" y="2333992"/>
              <a:ext cx="118235" cy="81564"/>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 name="矩形 97"/>
            <p:cNvSpPr>
              <a:spLocks noChangeArrowheads="1"/>
            </p:cNvSpPr>
            <p:nvPr/>
          </p:nvSpPr>
          <p:spPr bwMode="auto">
            <a:xfrm>
              <a:off x="5690263" y="2333992"/>
              <a:ext cx="118237" cy="81564"/>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3" name="矩形 97"/>
            <p:cNvSpPr>
              <a:spLocks noChangeArrowheads="1"/>
            </p:cNvSpPr>
            <p:nvPr/>
          </p:nvSpPr>
          <p:spPr bwMode="auto">
            <a:xfrm>
              <a:off x="4900813" y="2510717"/>
              <a:ext cx="118237" cy="82800"/>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4" name="矩形 97"/>
            <p:cNvSpPr>
              <a:spLocks noChangeArrowheads="1"/>
            </p:cNvSpPr>
            <p:nvPr/>
          </p:nvSpPr>
          <p:spPr bwMode="auto">
            <a:xfrm>
              <a:off x="5075437" y="2510717"/>
              <a:ext cx="118237" cy="82800"/>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5" name="矩形 97"/>
            <p:cNvSpPr>
              <a:spLocks noChangeArrowheads="1"/>
            </p:cNvSpPr>
            <p:nvPr/>
          </p:nvSpPr>
          <p:spPr bwMode="auto">
            <a:xfrm>
              <a:off x="5277348" y="2510717"/>
              <a:ext cx="118235" cy="82800"/>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6" name="矩形 97"/>
            <p:cNvSpPr>
              <a:spLocks noChangeArrowheads="1"/>
            </p:cNvSpPr>
            <p:nvPr/>
          </p:nvSpPr>
          <p:spPr bwMode="auto">
            <a:xfrm>
              <a:off x="5488353" y="2510717"/>
              <a:ext cx="118235" cy="82800"/>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7" name="矩形 97"/>
            <p:cNvSpPr>
              <a:spLocks noChangeArrowheads="1"/>
            </p:cNvSpPr>
            <p:nvPr/>
          </p:nvSpPr>
          <p:spPr bwMode="auto">
            <a:xfrm>
              <a:off x="5690263" y="2510717"/>
              <a:ext cx="118237" cy="82800"/>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8" name="矩形 47"/>
            <p:cNvSpPr/>
            <p:nvPr/>
          </p:nvSpPr>
          <p:spPr bwMode="auto">
            <a:xfrm>
              <a:off x="4819646" y="3501711"/>
              <a:ext cx="1111700" cy="13012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9" name="矩形 48"/>
            <p:cNvSpPr/>
            <p:nvPr/>
          </p:nvSpPr>
          <p:spPr bwMode="auto">
            <a:xfrm>
              <a:off x="4819646" y="3323940"/>
              <a:ext cx="1111700" cy="13195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nvGrpSpPr>
            <p:cNvPr id="50" name="组合 341"/>
            <p:cNvGrpSpPr>
              <a:grpSpLocks/>
            </p:cNvGrpSpPr>
            <p:nvPr/>
          </p:nvGrpSpPr>
          <p:grpSpPr bwMode="auto">
            <a:xfrm>
              <a:off x="4818958" y="3129063"/>
              <a:ext cx="1111415" cy="132234"/>
              <a:chOff x="3491880" y="3429000"/>
              <a:chExt cx="970422" cy="169358"/>
            </a:xfrm>
          </p:grpSpPr>
          <p:sp>
            <p:nvSpPr>
              <p:cNvPr id="299" name="矩形 298"/>
              <p:cNvSpPr/>
              <p:nvPr/>
            </p:nvSpPr>
            <p:spPr bwMode="auto">
              <a:xfrm>
                <a:off x="3492481" y="3429782"/>
                <a:ext cx="970671" cy="168999"/>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0" name="矩形 97"/>
              <p:cNvSpPr>
                <a:spLocks noChangeArrowheads="1"/>
              </p:cNvSpPr>
              <p:nvPr/>
            </p:nvSpPr>
            <p:spPr bwMode="auto">
              <a:xfrm>
                <a:off x="3563888" y="3475830"/>
                <a:ext cx="103116" cy="106026"/>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1" name="矩形 97"/>
              <p:cNvSpPr>
                <a:spLocks noChangeArrowheads="1"/>
              </p:cNvSpPr>
              <p:nvPr/>
            </p:nvSpPr>
            <p:spPr bwMode="auto">
              <a:xfrm>
                <a:off x="3716288" y="3475830"/>
                <a:ext cx="103116" cy="106026"/>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2" name="矩形 97"/>
              <p:cNvSpPr>
                <a:spLocks noChangeArrowheads="1"/>
              </p:cNvSpPr>
              <p:nvPr/>
            </p:nvSpPr>
            <p:spPr bwMode="auto">
              <a:xfrm>
                <a:off x="3892820" y="3475830"/>
                <a:ext cx="103116" cy="106026"/>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3" name="矩形 97"/>
              <p:cNvSpPr>
                <a:spLocks noChangeArrowheads="1"/>
              </p:cNvSpPr>
              <p:nvPr/>
            </p:nvSpPr>
            <p:spPr bwMode="auto">
              <a:xfrm>
                <a:off x="4076328" y="3475830"/>
                <a:ext cx="103116" cy="106026"/>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4" name="矩形 97"/>
              <p:cNvSpPr>
                <a:spLocks noChangeArrowheads="1"/>
              </p:cNvSpPr>
              <p:nvPr/>
            </p:nvSpPr>
            <p:spPr bwMode="auto">
              <a:xfrm>
                <a:off x="4252860" y="3475830"/>
                <a:ext cx="103116" cy="106026"/>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sp>
          <p:nvSpPr>
            <p:cNvPr id="51" name="矩形 97"/>
            <p:cNvSpPr>
              <a:spLocks noChangeArrowheads="1"/>
            </p:cNvSpPr>
            <p:nvPr/>
          </p:nvSpPr>
          <p:spPr bwMode="auto">
            <a:xfrm>
              <a:off x="4900813" y="3353985"/>
              <a:ext cx="118237" cy="82800"/>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2" name="矩形 97"/>
            <p:cNvSpPr>
              <a:spLocks noChangeArrowheads="1"/>
            </p:cNvSpPr>
            <p:nvPr/>
          </p:nvSpPr>
          <p:spPr bwMode="auto">
            <a:xfrm>
              <a:off x="5075437" y="3353985"/>
              <a:ext cx="118237" cy="82800"/>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3" name="矩形 97"/>
            <p:cNvSpPr>
              <a:spLocks noChangeArrowheads="1"/>
            </p:cNvSpPr>
            <p:nvPr/>
          </p:nvSpPr>
          <p:spPr bwMode="auto">
            <a:xfrm>
              <a:off x="5277348" y="3353985"/>
              <a:ext cx="118235" cy="82800"/>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4" name="矩形 97"/>
            <p:cNvSpPr>
              <a:spLocks noChangeArrowheads="1"/>
            </p:cNvSpPr>
            <p:nvPr/>
          </p:nvSpPr>
          <p:spPr bwMode="auto">
            <a:xfrm>
              <a:off x="5488353" y="3353985"/>
              <a:ext cx="118235" cy="82800"/>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5" name="矩形 97"/>
            <p:cNvSpPr>
              <a:spLocks noChangeArrowheads="1"/>
            </p:cNvSpPr>
            <p:nvPr/>
          </p:nvSpPr>
          <p:spPr bwMode="auto">
            <a:xfrm>
              <a:off x="5690263" y="3353985"/>
              <a:ext cx="118237" cy="82800"/>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6" name="矩形 97"/>
            <p:cNvSpPr>
              <a:spLocks noChangeArrowheads="1"/>
            </p:cNvSpPr>
            <p:nvPr/>
          </p:nvSpPr>
          <p:spPr bwMode="auto">
            <a:xfrm>
              <a:off x="4900813" y="3531946"/>
              <a:ext cx="118237" cy="81564"/>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7" name="矩形 97"/>
            <p:cNvSpPr>
              <a:spLocks noChangeArrowheads="1"/>
            </p:cNvSpPr>
            <p:nvPr/>
          </p:nvSpPr>
          <p:spPr bwMode="auto">
            <a:xfrm>
              <a:off x="5075437" y="3531946"/>
              <a:ext cx="118237" cy="81564"/>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8" name="矩形 97"/>
            <p:cNvSpPr>
              <a:spLocks noChangeArrowheads="1"/>
            </p:cNvSpPr>
            <p:nvPr/>
          </p:nvSpPr>
          <p:spPr bwMode="auto">
            <a:xfrm>
              <a:off x="5277348" y="3531946"/>
              <a:ext cx="118235" cy="81564"/>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9" name="矩形 97"/>
            <p:cNvSpPr>
              <a:spLocks noChangeArrowheads="1"/>
            </p:cNvSpPr>
            <p:nvPr/>
          </p:nvSpPr>
          <p:spPr bwMode="auto">
            <a:xfrm>
              <a:off x="5488353" y="3531946"/>
              <a:ext cx="118235" cy="81564"/>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0" name="矩形 97"/>
            <p:cNvSpPr>
              <a:spLocks noChangeArrowheads="1"/>
            </p:cNvSpPr>
            <p:nvPr/>
          </p:nvSpPr>
          <p:spPr bwMode="auto">
            <a:xfrm>
              <a:off x="5690263" y="3531946"/>
              <a:ext cx="118237" cy="81564"/>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1" name="矩形 60"/>
            <p:cNvSpPr/>
            <p:nvPr/>
          </p:nvSpPr>
          <p:spPr bwMode="auto">
            <a:xfrm>
              <a:off x="4819646" y="4564668"/>
              <a:ext cx="1111700" cy="13195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2" name="矩形 61"/>
            <p:cNvSpPr/>
            <p:nvPr/>
          </p:nvSpPr>
          <p:spPr bwMode="auto">
            <a:xfrm>
              <a:off x="4819646" y="4388729"/>
              <a:ext cx="1111700" cy="13195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3" name="矩形 62"/>
            <p:cNvSpPr/>
            <p:nvPr/>
          </p:nvSpPr>
          <p:spPr bwMode="auto">
            <a:xfrm>
              <a:off x="4819646" y="4194466"/>
              <a:ext cx="1111700" cy="13195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4" name="矩形 97"/>
            <p:cNvSpPr>
              <a:spLocks noChangeArrowheads="1"/>
            </p:cNvSpPr>
            <p:nvPr/>
          </p:nvSpPr>
          <p:spPr bwMode="auto">
            <a:xfrm>
              <a:off x="4900596" y="4229285"/>
              <a:ext cx="118725" cy="84304"/>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5" name="矩形 97"/>
            <p:cNvSpPr>
              <a:spLocks noChangeArrowheads="1"/>
            </p:cNvSpPr>
            <p:nvPr/>
          </p:nvSpPr>
          <p:spPr bwMode="auto">
            <a:xfrm>
              <a:off x="5075987" y="4229285"/>
              <a:ext cx="118725" cy="84304"/>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6" name="矩形 97"/>
            <p:cNvSpPr>
              <a:spLocks noChangeArrowheads="1"/>
            </p:cNvSpPr>
            <p:nvPr/>
          </p:nvSpPr>
          <p:spPr bwMode="auto">
            <a:xfrm>
              <a:off x="5278358" y="4229285"/>
              <a:ext cx="116029" cy="84304"/>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7" name="矩形 97"/>
            <p:cNvSpPr>
              <a:spLocks noChangeArrowheads="1"/>
            </p:cNvSpPr>
            <p:nvPr/>
          </p:nvSpPr>
          <p:spPr bwMode="auto">
            <a:xfrm>
              <a:off x="5488825" y="4229285"/>
              <a:ext cx="118725" cy="84304"/>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8" name="矩形 97"/>
            <p:cNvSpPr>
              <a:spLocks noChangeArrowheads="1"/>
            </p:cNvSpPr>
            <p:nvPr/>
          </p:nvSpPr>
          <p:spPr bwMode="auto">
            <a:xfrm>
              <a:off x="5691197" y="4229285"/>
              <a:ext cx="116026" cy="84304"/>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9" name="矩形 97"/>
            <p:cNvSpPr>
              <a:spLocks noChangeArrowheads="1"/>
            </p:cNvSpPr>
            <p:nvPr/>
          </p:nvSpPr>
          <p:spPr bwMode="auto">
            <a:xfrm>
              <a:off x="4900596" y="4419884"/>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0" name="矩形 97"/>
            <p:cNvSpPr>
              <a:spLocks noChangeArrowheads="1"/>
            </p:cNvSpPr>
            <p:nvPr/>
          </p:nvSpPr>
          <p:spPr bwMode="auto">
            <a:xfrm>
              <a:off x="5075987" y="4419884"/>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1" name="矩形 97"/>
            <p:cNvSpPr>
              <a:spLocks noChangeArrowheads="1"/>
            </p:cNvSpPr>
            <p:nvPr/>
          </p:nvSpPr>
          <p:spPr bwMode="auto">
            <a:xfrm>
              <a:off x="5278358" y="4419884"/>
              <a:ext cx="116029"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2" name="矩形 97"/>
            <p:cNvSpPr>
              <a:spLocks noChangeArrowheads="1"/>
            </p:cNvSpPr>
            <p:nvPr/>
          </p:nvSpPr>
          <p:spPr bwMode="auto">
            <a:xfrm>
              <a:off x="5488825" y="4419884"/>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3" name="矩形 97"/>
            <p:cNvSpPr>
              <a:spLocks noChangeArrowheads="1"/>
            </p:cNvSpPr>
            <p:nvPr/>
          </p:nvSpPr>
          <p:spPr bwMode="auto">
            <a:xfrm>
              <a:off x="5691197" y="4419884"/>
              <a:ext cx="116026"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4" name="矩形 97"/>
            <p:cNvSpPr>
              <a:spLocks noChangeArrowheads="1"/>
            </p:cNvSpPr>
            <p:nvPr/>
          </p:nvSpPr>
          <p:spPr bwMode="auto">
            <a:xfrm>
              <a:off x="4900596" y="4595821"/>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5" name="矩形 97"/>
            <p:cNvSpPr>
              <a:spLocks noChangeArrowheads="1"/>
            </p:cNvSpPr>
            <p:nvPr/>
          </p:nvSpPr>
          <p:spPr bwMode="auto">
            <a:xfrm>
              <a:off x="5075987" y="4595821"/>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6" name="矩形 97"/>
            <p:cNvSpPr>
              <a:spLocks noChangeArrowheads="1"/>
            </p:cNvSpPr>
            <p:nvPr/>
          </p:nvSpPr>
          <p:spPr bwMode="auto">
            <a:xfrm>
              <a:off x="5278358" y="4595821"/>
              <a:ext cx="116029"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7" name="矩形 97"/>
            <p:cNvSpPr>
              <a:spLocks noChangeArrowheads="1"/>
            </p:cNvSpPr>
            <p:nvPr/>
          </p:nvSpPr>
          <p:spPr bwMode="auto">
            <a:xfrm>
              <a:off x="5488825" y="4595821"/>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8" name="矩形 97"/>
            <p:cNvSpPr>
              <a:spLocks noChangeArrowheads="1"/>
            </p:cNvSpPr>
            <p:nvPr/>
          </p:nvSpPr>
          <p:spPr bwMode="auto">
            <a:xfrm>
              <a:off x="5691197" y="4595821"/>
              <a:ext cx="116026"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9" name="TextBox 384"/>
            <p:cNvSpPr txBox="1">
              <a:spLocks noChangeArrowheads="1"/>
            </p:cNvSpPr>
            <p:nvPr/>
          </p:nvSpPr>
          <p:spPr bwMode="auto">
            <a:xfrm>
              <a:off x="6305463" y="1514450"/>
              <a:ext cx="932626" cy="294054"/>
            </a:xfrm>
            <a:prstGeom prst="rect">
              <a:avLst/>
            </a:prstGeom>
            <a:noFill/>
            <a:ln w="9525">
              <a:noFill/>
              <a:miter lim="800000"/>
              <a:headEnd/>
              <a:tailEnd/>
            </a:ln>
          </p:spPr>
          <p:txBody>
            <a:bodyPr wrap="square">
              <a:noAutofit/>
            </a:bodyPr>
            <a:lstStyle/>
            <a:p>
              <a:pPr fontAlgn="ctr"/>
              <a:r>
                <a:rPr lang="ru-RU" sz="1400" dirty="0">
                  <a:latin typeface="Huawei Sans" panose="020C0503030203020204" pitchFamily="34" charset="0"/>
                  <a:cs typeface="Huawei Sans" panose="020C0503030203020204" pitchFamily="34" charset="0"/>
                </a:rPr>
                <a:t>Экстент</a:t>
              </a:r>
            </a:p>
          </p:txBody>
        </p:sp>
        <p:sp>
          <p:nvSpPr>
            <p:cNvPr id="80" name="TextBox 427"/>
            <p:cNvSpPr txBox="1">
              <a:spLocks noChangeArrowheads="1"/>
            </p:cNvSpPr>
            <p:nvPr/>
          </p:nvSpPr>
          <p:spPr bwMode="auto">
            <a:xfrm>
              <a:off x="6120827" y="4867060"/>
              <a:ext cx="1254070" cy="711657"/>
            </a:xfrm>
            <a:prstGeom prst="rect">
              <a:avLst/>
            </a:prstGeom>
            <a:noFill/>
            <a:ln w="9525">
              <a:noFill/>
              <a:miter lim="800000"/>
              <a:headEnd/>
              <a:tailEnd/>
            </a:ln>
          </p:spPr>
          <p:txBody>
            <a:bodyPr wrap="square">
              <a:noAutofit/>
            </a:bodyPr>
            <a:lstStyle/>
            <a:p>
              <a:pPr algn="ctr" fontAlgn="ctr"/>
              <a:r>
                <a:rPr lang="ru-RU" sz="1100" dirty="0">
                  <a:latin typeface="Huawei Sans" panose="020C0503030203020204" pitchFamily="34" charset="0"/>
                  <a:cs typeface="Huawei Sans" panose="020C0503030203020204" pitchFamily="34" charset="0"/>
                </a:rPr>
                <a:t>CKG делится на области меньшей степени детализации.</a:t>
              </a:r>
            </a:p>
          </p:txBody>
        </p:sp>
        <p:sp>
          <p:nvSpPr>
            <p:cNvPr id="81" name="圆柱形 114"/>
            <p:cNvSpPr>
              <a:spLocks noChangeArrowheads="1"/>
            </p:cNvSpPr>
            <p:nvPr/>
          </p:nvSpPr>
          <p:spPr bwMode="auto">
            <a:xfrm>
              <a:off x="7969483" y="2008163"/>
              <a:ext cx="825830" cy="600615"/>
            </a:xfrm>
            <a:prstGeom prst="can">
              <a:avLst>
                <a:gd name="adj" fmla="val 24998"/>
              </a:avLst>
            </a:prstGeom>
            <a:solidFill>
              <a:srgbClr val="00B0F0"/>
            </a:solidFill>
            <a:ln w="9525" algn="ctr">
              <a:solidFill>
                <a:srgbClr val="66CCFF"/>
              </a:solid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82" name="圆柱形 114"/>
            <p:cNvSpPr>
              <a:spLocks noChangeArrowheads="1"/>
            </p:cNvSpPr>
            <p:nvPr/>
          </p:nvSpPr>
          <p:spPr bwMode="auto">
            <a:xfrm>
              <a:off x="7969483" y="3145129"/>
              <a:ext cx="825830" cy="600615"/>
            </a:xfrm>
            <a:prstGeom prst="can">
              <a:avLst>
                <a:gd name="adj" fmla="val 24998"/>
              </a:avLst>
            </a:prstGeom>
            <a:solidFill>
              <a:srgbClr val="0066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83" name="圆柱形 114"/>
            <p:cNvSpPr>
              <a:spLocks noChangeArrowheads="1"/>
            </p:cNvSpPr>
            <p:nvPr/>
          </p:nvSpPr>
          <p:spPr bwMode="auto">
            <a:xfrm>
              <a:off x="7969483" y="4209181"/>
              <a:ext cx="825830" cy="601849"/>
            </a:xfrm>
            <a:prstGeom prst="can">
              <a:avLst>
                <a:gd name="adj" fmla="val 25049"/>
              </a:avLst>
            </a:prstGeom>
            <a:solidFill>
              <a:srgbClr val="333399"/>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84" name="TextBox 458"/>
            <p:cNvSpPr txBox="1">
              <a:spLocks noChangeArrowheads="1"/>
            </p:cNvSpPr>
            <p:nvPr/>
          </p:nvSpPr>
          <p:spPr bwMode="auto">
            <a:xfrm>
              <a:off x="7647467" y="2649920"/>
              <a:ext cx="1653850" cy="307302"/>
            </a:xfrm>
            <a:prstGeom prst="rect">
              <a:avLst/>
            </a:prstGeom>
            <a:noFill/>
            <a:ln w="9525">
              <a:noFill/>
              <a:miter lim="800000"/>
              <a:headEnd/>
              <a:tailEnd/>
            </a:ln>
          </p:spPr>
          <p:txBody>
            <a:bodyPr wrap="square">
              <a:noAutofit/>
            </a:bodyPr>
            <a:lstStyle/>
            <a:p>
              <a:pPr fontAlgn="ctr"/>
              <a:r>
                <a:rPr lang="ru-RU" sz="1100" dirty="0">
                  <a:latin typeface="Huawei Sans" panose="020C0503030203020204" pitchFamily="34" charset="0"/>
                  <a:cs typeface="Huawei Sans" panose="020C0503030203020204" pitchFamily="34" charset="0"/>
                </a:rPr>
                <a:t>Многоуровневый</a:t>
              </a:r>
            </a:p>
          </p:txBody>
        </p:sp>
        <p:sp>
          <p:nvSpPr>
            <p:cNvPr id="85" name="TextBox 459"/>
            <p:cNvSpPr txBox="1">
              <a:spLocks noChangeArrowheads="1"/>
            </p:cNvSpPr>
            <p:nvPr/>
          </p:nvSpPr>
          <p:spPr bwMode="auto">
            <a:xfrm>
              <a:off x="7787776" y="3711541"/>
              <a:ext cx="1348778" cy="288389"/>
            </a:xfrm>
            <a:prstGeom prst="rect">
              <a:avLst/>
            </a:prstGeom>
            <a:noFill/>
            <a:ln w="9525">
              <a:noFill/>
              <a:miter lim="800000"/>
              <a:headEnd/>
              <a:tailEnd/>
            </a:ln>
          </p:spPr>
          <p:txBody>
            <a:bodyPr wrap="square">
              <a:noAutofit/>
            </a:bodyPr>
            <a:lstStyle/>
            <a:p>
              <a:pPr fontAlgn="ctr"/>
              <a:r>
                <a:rPr lang="ru-RU" sz="1050" dirty="0">
                  <a:latin typeface="Huawei Sans" panose="020C0503030203020204" pitchFamily="34" charset="0"/>
                  <a:cs typeface="Huawei Sans" panose="020C0503030203020204" pitchFamily="34" charset="0"/>
                </a:rPr>
                <a:t>Без подразделения на уровни</a:t>
              </a:r>
            </a:p>
          </p:txBody>
        </p:sp>
        <p:sp>
          <p:nvSpPr>
            <p:cNvPr id="86" name="TextBox 462"/>
            <p:cNvSpPr txBox="1">
              <a:spLocks noChangeArrowheads="1"/>
            </p:cNvSpPr>
            <p:nvPr/>
          </p:nvSpPr>
          <p:spPr bwMode="auto">
            <a:xfrm>
              <a:off x="7899333" y="1514450"/>
              <a:ext cx="973926" cy="263577"/>
            </a:xfrm>
            <a:prstGeom prst="rect">
              <a:avLst/>
            </a:prstGeom>
            <a:noFill/>
            <a:ln w="9525">
              <a:noFill/>
              <a:miter lim="800000"/>
              <a:headEnd/>
              <a:tailEnd/>
            </a:ln>
          </p:spPr>
          <p:txBody>
            <a:bodyPr wrap="square">
              <a:noAutofit/>
            </a:bodyPr>
            <a:lstStyle/>
            <a:p>
              <a:pPr fontAlgn="ctr"/>
              <a:r>
                <a:rPr lang="ru-RU" sz="1400">
                  <a:latin typeface="Huawei Sans" panose="020C0503030203020204" pitchFamily="34" charset="0"/>
                  <a:cs typeface="Huawei Sans" panose="020C0503030203020204" pitchFamily="34" charset="0"/>
                </a:rPr>
                <a:t>Том</a:t>
              </a:r>
            </a:p>
          </p:txBody>
        </p:sp>
        <p:cxnSp>
          <p:nvCxnSpPr>
            <p:cNvPr id="87" name="直接连接符 86"/>
            <p:cNvCxnSpPr/>
            <p:nvPr/>
          </p:nvCxnSpPr>
          <p:spPr bwMode="auto">
            <a:xfrm flipH="1">
              <a:off x="7391128" y="1465598"/>
              <a:ext cx="8094" cy="3978757"/>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sp>
          <p:nvSpPr>
            <p:cNvPr id="88" name="矩形 97"/>
            <p:cNvSpPr>
              <a:spLocks noChangeArrowheads="1"/>
            </p:cNvSpPr>
            <p:nvPr/>
          </p:nvSpPr>
          <p:spPr bwMode="auto">
            <a:xfrm>
              <a:off x="6336012" y="3180969"/>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89" name="矩形 97"/>
            <p:cNvSpPr>
              <a:spLocks noChangeArrowheads="1"/>
            </p:cNvSpPr>
            <p:nvPr/>
          </p:nvSpPr>
          <p:spPr bwMode="auto">
            <a:xfrm>
              <a:off x="6459704" y="3180969"/>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0" name="矩形 97"/>
            <p:cNvSpPr>
              <a:spLocks noChangeArrowheads="1"/>
            </p:cNvSpPr>
            <p:nvPr/>
          </p:nvSpPr>
          <p:spPr bwMode="auto">
            <a:xfrm>
              <a:off x="6603406" y="3180969"/>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1" name="矩形 97"/>
            <p:cNvSpPr>
              <a:spLocks noChangeArrowheads="1"/>
            </p:cNvSpPr>
            <p:nvPr/>
          </p:nvSpPr>
          <p:spPr bwMode="auto">
            <a:xfrm>
              <a:off x="6752565" y="3180969"/>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2" name="矩形 97"/>
            <p:cNvSpPr>
              <a:spLocks noChangeArrowheads="1"/>
            </p:cNvSpPr>
            <p:nvPr/>
          </p:nvSpPr>
          <p:spPr bwMode="auto">
            <a:xfrm>
              <a:off x="6896267" y="3180969"/>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3" name="矩形 97"/>
            <p:cNvSpPr>
              <a:spLocks noChangeArrowheads="1"/>
            </p:cNvSpPr>
            <p:nvPr/>
          </p:nvSpPr>
          <p:spPr bwMode="auto">
            <a:xfrm>
              <a:off x="6336012" y="325388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4" name="矩形 97"/>
            <p:cNvSpPr>
              <a:spLocks noChangeArrowheads="1"/>
            </p:cNvSpPr>
            <p:nvPr/>
          </p:nvSpPr>
          <p:spPr bwMode="auto">
            <a:xfrm>
              <a:off x="6459704" y="325388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5" name="矩形 97"/>
            <p:cNvSpPr>
              <a:spLocks noChangeArrowheads="1"/>
            </p:cNvSpPr>
            <p:nvPr/>
          </p:nvSpPr>
          <p:spPr bwMode="auto">
            <a:xfrm>
              <a:off x="6603406" y="325388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6" name="矩形 97"/>
            <p:cNvSpPr>
              <a:spLocks noChangeArrowheads="1"/>
            </p:cNvSpPr>
            <p:nvPr/>
          </p:nvSpPr>
          <p:spPr bwMode="auto">
            <a:xfrm>
              <a:off x="6752565" y="325388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7" name="矩形 97"/>
            <p:cNvSpPr>
              <a:spLocks noChangeArrowheads="1"/>
            </p:cNvSpPr>
            <p:nvPr/>
          </p:nvSpPr>
          <p:spPr bwMode="auto">
            <a:xfrm>
              <a:off x="6896267" y="325388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8" name="矩形 97"/>
            <p:cNvSpPr>
              <a:spLocks noChangeArrowheads="1"/>
            </p:cNvSpPr>
            <p:nvPr/>
          </p:nvSpPr>
          <p:spPr bwMode="auto">
            <a:xfrm>
              <a:off x="6336012" y="3326796"/>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9" name="矩形 97"/>
            <p:cNvSpPr>
              <a:spLocks noChangeArrowheads="1"/>
            </p:cNvSpPr>
            <p:nvPr/>
          </p:nvSpPr>
          <p:spPr bwMode="auto">
            <a:xfrm>
              <a:off x="6459704" y="3326796"/>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0" name="矩形 97"/>
            <p:cNvSpPr>
              <a:spLocks noChangeArrowheads="1"/>
            </p:cNvSpPr>
            <p:nvPr/>
          </p:nvSpPr>
          <p:spPr bwMode="auto">
            <a:xfrm>
              <a:off x="6603406" y="3326796"/>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1" name="矩形 97"/>
            <p:cNvSpPr>
              <a:spLocks noChangeArrowheads="1"/>
            </p:cNvSpPr>
            <p:nvPr/>
          </p:nvSpPr>
          <p:spPr bwMode="auto">
            <a:xfrm>
              <a:off x="6752565" y="3326796"/>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2" name="矩形 97"/>
            <p:cNvSpPr>
              <a:spLocks noChangeArrowheads="1"/>
            </p:cNvSpPr>
            <p:nvPr/>
          </p:nvSpPr>
          <p:spPr bwMode="auto">
            <a:xfrm>
              <a:off x="6894448" y="3326796"/>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3" name="矩形 97"/>
            <p:cNvSpPr>
              <a:spLocks noChangeArrowheads="1"/>
            </p:cNvSpPr>
            <p:nvPr/>
          </p:nvSpPr>
          <p:spPr bwMode="auto">
            <a:xfrm>
              <a:off x="6336012" y="3399710"/>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4" name="矩形 97"/>
            <p:cNvSpPr>
              <a:spLocks noChangeArrowheads="1"/>
            </p:cNvSpPr>
            <p:nvPr/>
          </p:nvSpPr>
          <p:spPr bwMode="auto">
            <a:xfrm>
              <a:off x="6459704" y="3399710"/>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5" name="矩形 97"/>
            <p:cNvSpPr>
              <a:spLocks noChangeArrowheads="1"/>
            </p:cNvSpPr>
            <p:nvPr/>
          </p:nvSpPr>
          <p:spPr bwMode="auto">
            <a:xfrm>
              <a:off x="6603406" y="3399710"/>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6" name="矩形 97"/>
            <p:cNvSpPr>
              <a:spLocks noChangeArrowheads="1"/>
            </p:cNvSpPr>
            <p:nvPr/>
          </p:nvSpPr>
          <p:spPr bwMode="auto">
            <a:xfrm>
              <a:off x="6752565" y="3399710"/>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7" name="矩形 97"/>
            <p:cNvSpPr>
              <a:spLocks noChangeArrowheads="1"/>
            </p:cNvSpPr>
            <p:nvPr/>
          </p:nvSpPr>
          <p:spPr bwMode="auto">
            <a:xfrm>
              <a:off x="6896267" y="3399710"/>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8" name="矩形 97"/>
            <p:cNvSpPr>
              <a:spLocks noChangeArrowheads="1"/>
            </p:cNvSpPr>
            <p:nvPr/>
          </p:nvSpPr>
          <p:spPr bwMode="auto">
            <a:xfrm>
              <a:off x="6336012" y="3463974"/>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9" name="矩形 97"/>
            <p:cNvSpPr>
              <a:spLocks noChangeArrowheads="1"/>
            </p:cNvSpPr>
            <p:nvPr/>
          </p:nvSpPr>
          <p:spPr bwMode="auto">
            <a:xfrm>
              <a:off x="6459704" y="3463974"/>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0" name="矩形 97"/>
            <p:cNvSpPr>
              <a:spLocks noChangeArrowheads="1"/>
            </p:cNvSpPr>
            <p:nvPr/>
          </p:nvSpPr>
          <p:spPr bwMode="auto">
            <a:xfrm>
              <a:off x="6603406" y="3463974"/>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1" name="矩形 97"/>
            <p:cNvSpPr>
              <a:spLocks noChangeArrowheads="1"/>
            </p:cNvSpPr>
            <p:nvPr/>
          </p:nvSpPr>
          <p:spPr bwMode="auto">
            <a:xfrm>
              <a:off x="6752565" y="3463974"/>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2" name="矩形 97"/>
            <p:cNvSpPr>
              <a:spLocks noChangeArrowheads="1"/>
            </p:cNvSpPr>
            <p:nvPr/>
          </p:nvSpPr>
          <p:spPr bwMode="auto">
            <a:xfrm>
              <a:off x="6896267" y="3463974"/>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nvGrpSpPr>
            <p:cNvPr id="113" name="组合 392"/>
            <p:cNvGrpSpPr>
              <a:grpSpLocks/>
            </p:cNvGrpSpPr>
            <p:nvPr/>
          </p:nvGrpSpPr>
          <p:grpSpPr bwMode="auto">
            <a:xfrm>
              <a:off x="6336012" y="3536888"/>
              <a:ext cx="643930" cy="96395"/>
              <a:chOff x="4946650" y="3952875"/>
              <a:chExt cx="561975" cy="123825"/>
            </a:xfrm>
          </p:grpSpPr>
          <p:sp>
            <p:nvSpPr>
              <p:cNvPr id="289" name="矩形 97"/>
              <p:cNvSpPr>
                <a:spLocks noChangeArrowheads="1"/>
              </p:cNvSpPr>
              <p:nvPr/>
            </p:nvSpPr>
            <p:spPr bwMode="auto">
              <a:xfrm>
                <a:off x="494665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0" name="矩形 97"/>
              <p:cNvSpPr>
                <a:spLocks noChangeArrowheads="1"/>
              </p:cNvSpPr>
              <p:nvPr/>
            </p:nvSpPr>
            <p:spPr bwMode="auto">
              <a:xfrm>
                <a:off x="505460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1" name="矩形 97"/>
              <p:cNvSpPr>
                <a:spLocks noChangeArrowheads="1"/>
              </p:cNvSpPr>
              <p:nvPr/>
            </p:nvSpPr>
            <p:spPr bwMode="auto">
              <a:xfrm>
                <a:off x="5180013"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2" name="矩形 97"/>
              <p:cNvSpPr>
                <a:spLocks noChangeArrowheads="1"/>
              </p:cNvSpPr>
              <p:nvPr/>
            </p:nvSpPr>
            <p:spPr bwMode="auto">
              <a:xfrm>
                <a:off x="5310188"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3" name="矩形 97"/>
              <p:cNvSpPr>
                <a:spLocks noChangeArrowheads="1"/>
              </p:cNvSpPr>
              <p:nvPr/>
            </p:nvSpPr>
            <p:spPr bwMode="auto">
              <a:xfrm>
                <a:off x="543560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4" name="矩形 97"/>
              <p:cNvSpPr>
                <a:spLocks noChangeArrowheads="1"/>
              </p:cNvSpPr>
              <p:nvPr/>
            </p:nvSpPr>
            <p:spPr bwMode="auto">
              <a:xfrm>
                <a:off x="494665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5" name="矩形 97"/>
              <p:cNvSpPr>
                <a:spLocks noChangeArrowheads="1"/>
              </p:cNvSpPr>
              <p:nvPr/>
            </p:nvSpPr>
            <p:spPr bwMode="auto">
              <a:xfrm>
                <a:off x="505460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6" name="矩形 97"/>
              <p:cNvSpPr>
                <a:spLocks noChangeArrowheads="1"/>
              </p:cNvSpPr>
              <p:nvPr/>
            </p:nvSpPr>
            <p:spPr bwMode="auto">
              <a:xfrm>
                <a:off x="5180013"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7" name="矩形 97"/>
              <p:cNvSpPr>
                <a:spLocks noChangeArrowheads="1"/>
              </p:cNvSpPr>
              <p:nvPr/>
            </p:nvSpPr>
            <p:spPr bwMode="auto">
              <a:xfrm>
                <a:off x="5310188"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8" name="矩形 97"/>
              <p:cNvSpPr>
                <a:spLocks noChangeArrowheads="1"/>
              </p:cNvSpPr>
              <p:nvPr/>
            </p:nvSpPr>
            <p:spPr bwMode="auto">
              <a:xfrm>
                <a:off x="543560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114" name="组合 353"/>
            <p:cNvGrpSpPr>
              <a:grpSpLocks/>
            </p:cNvGrpSpPr>
            <p:nvPr/>
          </p:nvGrpSpPr>
          <p:grpSpPr bwMode="auto">
            <a:xfrm>
              <a:off x="6336012" y="4245020"/>
              <a:ext cx="642110" cy="305251"/>
              <a:chOff x="4946597" y="4862404"/>
              <a:chExt cx="561507" cy="393367"/>
            </a:xfrm>
          </p:grpSpPr>
          <p:sp>
            <p:nvSpPr>
              <p:cNvPr id="264" name="矩形 97"/>
              <p:cNvSpPr>
                <a:spLocks noChangeArrowheads="1"/>
              </p:cNvSpPr>
              <p:nvPr/>
            </p:nvSpPr>
            <p:spPr bwMode="auto">
              <a:xfrm>
                <a:off x="4946667" y="4863383"/>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5" name="矩形 97"/>
              <p:cNvSpPr>
                <a:spLocks noChangeArrowheads="1"/>
              </p:cNvSpPr>
              <p:nvPr/>
            </p:nvSpPr>
            <p:spPr bwMode="auto">
              <a:xfrm>
                <a:off x="5055208" y="4863383"/>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6" name="矩形 97"/>
              <p:cNvSpPr>
                <a:spLocks noChangeArrowheads="1"/>
              </p:cNvSpPr>
              <p:nvPr/>
            </p:nvSpPr>
            <p:spPr bwMode="auto">
              <a:xfrm>
                <a:off x="5180267" y="4863383"/>
                <a:ext cx="73146"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7" name="矩形 97"/>
              <p:cNvSpPr>
                <a:spLocks noChangeArrowheads="1"/>
              </p:cNvSpPr>
              <p:nvPr/>
            </p:nvSpPr>
            <p:spPr bwMode="auto">
              <a:xfrm>
                <a:off x="5310043" y="4863383"/>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8" name="矩形 97"/>
              <p:cNvSpPr>
                <a:spLocks noChangeArrowheads="1"/>
              </p:cNvSpPr>
              <p:nvPr/>
            </p:nvSpPr>
            <p:spPr bwMode="auto">
              <a:xfrm>
                <a:off x="5435102" y="4863383"/>
                <a:ext cx="73146"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9" name="矩形 97"/>
              <p:cNvSpPr>
                <a:spLocks noChangeArrowheads="1"/>
              </p:cNvSpPr>
              <p:nvPr/>
            </p:nvSpPr>
            <p:spPr bwMode="auto">
              <a:xfrm>
                <a:off x="4946667" y="4955489"/>
                <a:ext cx="73148"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0" name="矩形 97"/>
              <p:cNvSpPr>
                <a:spLocks noChangeArrowheads="1"/>
              </p:cNvSpPr>
              <p:nvPr/>
            </p:nvSpPr>
            <p:spPr bwMode="auto">
              <a:xfrm>
                <a:off x="5055208" y="4955489"/>
                <a:ext cx="73148"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1" name="矩形 97"/>
              <p:cNvSpPr>
                <a:spLocks noChangeArrowheads="1"/>
              </p:cNvSpPr>
              <p:nvPr/>
            </p:nvSpPr>
            <p:spPr bwMode="auto">
              <a:xfrm>
                <a:off x="5180267" y="4955489"/>
                <a:ext cx="73146"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2" name="矩形 97"/>
              <p:cNvSpPr>
                <a:spLocks noChangeArrowheads="1"/>
              </p:cNvSpPr>
              <p:nvPr/>
            </p:nvSpPr>
            <p:spPr bwMode="auto">
              <a:xfrm>
                <a:off x="5310043" y="4955489"/>
                <a:ext cx="73148"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3" name="矩形 97"/>
              <p:cNvSpPr>
                <a:spLocks noChangeArrowheads="1"/>
              </p:cNvSpPr>
              <p:nvPr/>
            </p:nvSpPr>
            <p:spPr bwMode="auto">
              <a:xfrm>
                <a:off x="5435102" y="4955489"/>
                <a:ext cx="73146"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4" name="矩形 97"/>
              <p:cNvSpPr>
                <a:spLocks noChangeArrowheads="1"/>
              </p:cNvSpPr>
              <p:nvPr/>
            </p:nvSpPr>
            <p:spPr bwMode="auto">
              <a:xfrm>
                <a:off x="4946667" y="504995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5" name="矩形 97"/>
              <p:cNvSpPr>
                <a:spLocks noChangeArrowheads="1"/>
              </p:cNvSpPr>
              <p:nvPr/>
            </p:nvSpPr>
            <p:spPr bwMode="auto">
              <a:xfrm>
                <a:off x="5055208" y="504995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6" name="矩形 97"/>
              <p:cNvSpPr>
                <a:spLocks noChangeArrowheads="1"/>
              </p:cNvSpPr>
              <p:nvPr/>
            </p:nvSpPr>
            <p:spPr bwMode="auto">
              <a:xfrm>
                <a:off x="5180267" y="5049958"/>
                <a:ext cx="7078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7" name="矩形 97"/>
              <p:cNvSpPr>
                <a:spLocks noChangeArrowheads="1"/>
              </p:cNvSpPr>
              <p:nvPr/>
            </p:nvSpPr>
            <p:spPr bwMode="auto">
              <a:xfrm>
                <a:off x="5310043" y="504995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8" name="矩形 97"/>
              <p:cNvSpPr>
                <a:spLocks noChangeArrowheads="1"/>
              </p:cNvSpPr>
              <p:nvPr/>
            </p:nvSpPr>
            <p:spPr bwMode="auto">
              <a:xfrm>
                <a:off x="5435102" y="5049958"/>
                <a:ext cx="73146"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9" name="矩形 97"/>
              <p:cNvSpPr>
                <a:spLocks noChangeArrowheads="1"/>
              </p:cNvSpPr>
              <p:nvPr/>
            </p:nvSpPr>
            <p:spPr bwMode="auto">
              <a:xfrm>
                <a:off x="4946667" y="5142066"/>
                <a:ext cx="73148" cy="30702"/>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0" name="矩形 97"/>
              <p:cNvSpPr>
                <a:spLocks noChangeArrowheads="1"/>
              </p:cNvSpPr>
              <p:nvPr/>
            </p:nvSpPr>
            <p:spPr bwMode="auto">
              <a:xfrm>
                <a:off x="5055208" y="5142066"/>
                <a:ext cx="73148" cy="30702"/>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1" name="矩形 97"/>
              <p:cNvSpPr>
                <a:spLocks noChangeArrowheads="1"/>
              </p:cNvSpPr>
              <p:nvPr/>
            </p:nvSpPr>
            <p:spPr bwMode="auto">
              <a:xfrm>
                <a:off x="5180267" y="5142066"/>
                <a:ext cx="73146" cy="30702"/>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2" name="矩形 97"/>
              <p:cNvSpPr>
                <a:spLocks noChangeArrowheads="1"/>
              </p:cNvSpPr>
              <p:nvPr/>
            </p:nvSpPr>
            <p:spPr bwMode="auto">
              <a:xfrm>
                <a:off x="5310043" y="5142066"/>
                <a:ext cx="73148" cy="30702"/>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3" name="矩形 97"/>
              <p:cNvSpPr>
                <a:spLocks noChangeArrowheads="1"/>
              </p:cNvSpPr>
              <p:nvPr/>
            </p:nvSpPr>
            <p:spPr bwMode="auto">
              <a:xfrm>
                <a:off x="5435102" y="5142066"/>
                <a:ext cx="73146" cy="30702"/>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4" name="矩形 97"/>
              <p:cNvSpPr>
                <a:spLocks noChangeArrowheads="1"/>
              </p:cNvSpPr>
              <p:nvPr/>
            </p:nvSpPr>
            <p:spPr bwMode="auto">
              <a:xfrm>
                <a:off x="4946667" y="522708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5" name="矩形 97"/>
              <p:cNvSpPr>
                <a:spLocks noChangeArrowheads="1"/>
              </p:cNvSpPr>
              <p:nvPr/>
            </p:nvSpPr>
            <p:spPr bwMode="auto">
              <a:xfrm>
                <a:off x="5055208" y="522708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6" name="矩形 97"/>
              <p:cNvSpPr>
                <a:spLocks noChangeArrowheads="1"/>
              </p:cNvSpPr>
              <p:nvPr/>
            </p:nvSpPr>
            <p:spPr bwMode="auto">
              <a:xfrm>
                <a:off x="5180267" y="5227088"/>
                <a:ext cx="73146"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7" name="矩形 97"/>
              <p:cNvSpPr>
                <a:spLocks noChangeArrowheads="1"/>
              </p:cNvSpPr>
              <p:nvPr/>
            </p:nvSpPr>
            <p:spPr bwMode="auto">
              <a:xfrm>
                <a:off x="5310043" y="522708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8" name="矩形 97"/>
              <p:cNvSpPr>
                <a:spLocks noChangeArrowheads="1"/>
              </p:cNvSpPr>
              <p:nvPr/>
            </p:nvSpPr>
            <p:spPr bwMode="auto">
              <a:xfrm>
                <a:off x="5435102" y="5227088"/>
                <a:ext cx="73146"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115" name="组合 404"/>
            <p:cNvGrpSpPr>
              <a:grpSpLocks/>
            </p:cNvGrpSpPr>
            <p:nvPr/>
          </p:nvGrpSpPr>
          <p:grpSpPr bwMode="auto">
            <a:xfrm>
              <a:off x="6336012" y="4600939"/>
              <a:ext cx="642110" cy="96395"/>
              <a:chOff x="4946745" y="5319478"/>
              <a:chExt cx="561359" cy="124318"/>
            </a:xfrm>
          </p:grpSpPr>
          <p:sp>
            <p:nvSpPr>
              <p:cNvPr id="254" name="矩形 97"/>
              <p:cNvSpPr>
                <a:spLocks noChangeArrowheads="1"/>
              </p:cNvSpPr>
              <p:nvPr/>
            </p:nvSpPr>
            <p:spPr bwMode="auto">
              <a:xfrm>
                <a:off x="4946815" y="5319969"/>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5" name="矩形 97"/>
              <p:cNvSpPr>
                <a:spLocks noChangeArrowheads="1"/>
              </p:cNvSpPr>
              <p:nvPr/>
            </p:nvSpPr>
            <p:spPr bwMode="auto">
              <a:xfrm>
                <a:off x="5055327" y="5319969"/>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6" name="矩形 97"/>
              <p:cNvSpPr>
                <a:spLocks noChangeArrowheads="1"/>
              </p:cNvSpPr>
              <p:nvPr/>
            </p:nvSpPr>
            <p:spPr bwMode="auto">
              <a:xfrm>
                <a:off x="5180353" y="5319969"/>
                <a:ext cx="73127"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7" name="矩形 97"/>
              <p:cNvSpPr>
                <a:spLocks noChangeArrowheads="1"/>
              </p:cNvSpPr>
              <p:nvPr/>
            </p:nvSpPr>
            <p:spPr bwMode="auto">
              <a:xfrm>
                <a:off x="5310095" y="5319969"/>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8" name="矩形 97"/>
              <p:cNvSpPr>
                <a:spLocks noChangeArrowheads="1"/>
              </p:cNvSpPr>
              <p:nvPr/>
            </p:nvSpPr>
            <p:spPr bwMode="auto">
              <a:xfrm>
                <a:off x="5435121" y="5319969"/>
                <a:ext cx="73127"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9" name="矩形 97"/>
              <p:cNvSpPr>
                <a:spLocks noChangeArrowheads="1"/>
              </p:cNvSpPr>
              <p:nvPr/>
            </p:nvSpPr>
            <p:spPr bwMode="auto">
              <a:xfrm>
                <a:off x="4946815" y="5414512"/>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0" name="矩形 97"/>
              <p:cNvSpPr>
                <a:spLocks noChangeArrowheads="1"/>
              </p:cNvSpPr>
              <p:nvPr/>
            </p:nvSpPr>
            <p:spPr bwMode="auto">
              <a:xfrm>
                <a:off x="5055327" y="5414512"/>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1" name="矩形 97"/>
              <p:cNvSpPr>
                <a:spLocks noChangeArrowheads="1"/>
              </p:cNvSpPr>
              <p:nvPr/>
            </p:nvSpPr>
            <p:spPr bwMode="auto">
              <a:xfrm>
                <a:off x="5180353" y="5414512"/>
                <a:ext cx="7076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2" name="矩形 97"/>
              <p:cNvSpPr>
                <a:spLocks noChangeArrowheads="1"/>
              </p:cNvSpPr>
              <p:nvPr/>
            </p:nvSpPr>
            <p:spPr bwMode="auto">
              <a:xfrm>
                <a:off x="5310095" y="5414512"/>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3" name="矩形 97"/>
              <p:cNvSpPr>
                <a:spLocks noChangeArrowheads="1"/>
              </p:cNvSpPr>
              <p:nvPr/>
            </p:nvSpPr>
            <p:spPr bwMode="auto">
              <a:xfrm>
                <a:off x="5435121" y="5414512"/>
                <a:ext cx="73127"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sp>
          <p:nvSpPr>
            <p:cNvPr id="116" name="矩形 97"/>
            <p:cNvSpPr>
              <a:spLocks noChangeArrowheads="1"/>
            </p:cNvSpPr>
            <p:nvPr/>
          </p:nvSpPr>
          <p:spPr bwMode="auto">
            <a:xfrm>
              <a:off x="8069529" y="3352748"/>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7" name="矩形 97"/>
            <p:cNvSpPr>
              <a:spLocks noChangeArrowheads="1"/>
            </p:cNvSpPr>
            <p:nvPr/>
          </p:nvSpPr>
          <p:spPr bwMode="auto">
            <a:xfrm>
              <a:off x="8193221" y="3352748"/>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8" name="矩形 97"/>
            <p:cNvSpPr>
              <a:spLocks noChangeArrowheads="1"/>
            </p:cNvSpPr>
            <p:nvPr/>
          </p:nvSpPr>
          <p:spPr bwMode="auto">
            <a:xfrm>
              <a:off x="8336924" y="3352748"/>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9" name="矩形 97"/>
            <p:cNvSpPr>
              <a:spLocks noChangeArrowheads="1"/>
            </p:cNvSpPr>
            <p:nvPr/>
          </p:nvSpPr>
          <p:spPr bwMode="auto">
            <a:xfrm>
              <a:off x="8486082" y="3352748"/>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0" name="矩形 97"/>
            <p:cNvSpPr>
              <a:spLocks noChangeArrowheads="1"/>
            </p:cNvSpPr>
            <p:nvPr/>
          </p:nvSpPr>
          <p:spPr bwMode="auto">
            <a:xfrm>
              <a:off x="8627966" y="3352748"/>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1" name="矩形 97"/>
            <p:cNvSpPr>
              <a:spLocks noChangeArrowheads="1"/>
            </p:cNvSpPr>
            <p:nvPr/>
          </p:nvSpPr>
          <p:spPr bwMode="auto">
            <a:xfrm>
              <a:off x="8069529" y="3425663"/>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2" name="矩形 97"/>
            <p:cNvSpPr>
              <a:spLocks noChangeArrowheads="1"/>
            </p:cNvSpPr>
            <p:nvPr/>
          </p:nvSpPr>
          <p:spPr bwMode="auto">
            <a:xfrm>
              <a:off x="8193221" y="3425663"/>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3" name="矩形 97"/>
            <p:cNvSpPr>
              <a:spLocks noChangeArrowheads="1"/>
            </p:cNvSpPr>
            <p:nvPr/>
          </p:nvSpPr>
          <p:spPr bwMode="auto">
            <a:xfrm>
              <a:off x="8336924" y="3425663"/>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4" name="矩形 97"/>
            <p:cNvSpPr>
              <a:spLocks noChangeArrowheads="1"/>
            </p:cNvSpPr>
            <p:nvPr/>
          </p:nvSpPr>
          <p:spPr bwMode="auto">
            <a:xfrm>
              <a:off x="8486082" y="3425663"/>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5" name="矩形 97"/>
            <p:cNvSpPr>
              <a:spLocks noChangeArrowheads="1"/>
            </p:cNvSpPr>
            <p:nvPr/>
          </p:nvSpPr>
          <p:spPr bwMode="auto">
            <a:xfrm>
              <a:off x="8627966" y="3425663"/>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6" name="矩形 97"/>
            <p:cNvSpPr>
              <a:spLocks noChangeArrowheads="1"/>
            </p:cNvSpPr>
            <p:nvPr/>
          </p:nvSpPr>
          <p:spPr bwMode="auto">
            <a:xfrm>
              <a:off x="8069529" y="349981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7" name="矩形 97"/>
            <p:cNvSpPr>
              <a:spLocks noChangeArrowheads="1"/>
            </p:cNvSpPr>
            <p:nvPr/>
          </p:nvSpPr>
          <p:spPr bwMode="auto">
            <a:xfrm>
              <a:off x="8193221" y="349981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8" name="矩形 97"/>
            <p:cNvSpPr>
              <a:spLocks noChangeArrowheads="1"/>
            </p:cNvSpPr>
            <p:nvPr/>
          </p:nvSpPr>
          <p:spPr bwMode="auto">
            <a:xfrm>
              <a:off x="8336924" y="349981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9" name="矩形 97"/>
            <p:cNvSpPr>
              <a:spLocks noChangeArrowheads="1"/>
            </p:cNvSpPr>
            <p:nvPr/>
          </p:nvSpPr>
          <p:spPr bwMode="auto">
            <a:xfrm>
              <a:off x="8486082" y="349981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0" name="矩形 97"/>
            <p:cNvSpPr>
              <a:spLocks noChangeArrowheads="1"/>
            </p:cNvSpPr>
            <p:nvPr/>
          </p:nvSpPr>
          <p:spPr bwMode="auto">
            <a:xfrm>
              <a:off x="8627966" y="349981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1" name="矩形 97"/>
            <p:cNvSpPr>
              <a:spLocks noChangeArrowheads="1"/>
            </p:cNvSpPr>
            <p:nvPr/>
          </p:nvSpPr>
          <p:spPr bwMode="auto">
            <a:xfrm>
              <a:off x="8069529" y="3571492"/>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2" name="矩形 97"/>
            <p:cNvSpPr>
              <a:spLocks noChangeArrowheads="1"/>
            </p:cNvSpPr>
            <p:nvPr/>
          </p:nvSpPr>
          <p:spPr bwMode="auto">
            <a:xfrm>
              <a:off x="8193221" y="3571492"/>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3" name="矩形 97"/>
            <p:cNvSpPr>
              <a:spLocks noChangeArrowheads="1"/>
            </p:cNvSpPr>
            <p:nvPr/>
          </p:nvSpPr>
          <p:spPr bwMode="auto">
            <a:xfrm>
              <a:off x="8336924" y="3571492"/>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4" name="矩形 97"/>
            <p:cNvSpPr>
              <a:spLocks noChangeArrowheads="1"/>
            </p:cNvSpPr>
            <p:nvPr/>
          </p:nvSpPr>
          <p:spPr bwMode="auto">
            <a:xfrm>
              <a:off x="8486082" y="3571492"/>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5" name="矩形 97"/>
            <p:cNvSpPr>
              <a:spLocks noChangeArrowheads="1"/>
            </p:cNvSpPr>
            <p:nvPr/>
          </p:nvSpPr>
          <p:spPr bwMode="auto">
            <a:xfrm>
              <a:off x="8627966" y="3571492"/>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6" name="矩形 97"/>
            <p:cNvSpPr>
              <a:spLocks noChangeArrowheads="1"/>
            </p:cNvSpPr>
            <p:nvPr/>
          </p:nvSpPr>
          <p:spPr bwMode="auto">
            <a:xfrm>
              <a:off x="8069529" y="3636991"/>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7" name="矩形 97"/>
            <p:cNvSpPr>
              <a:spLocks noChangeArrowheads="1"/>
            </p:cNvSpPr>
            <p:nvPr/>
          </p:nvSpPr>
          <p:spPr bwMode="auto">
            <a:xfrm>
              <a:off x="8193221" y="3636991"/>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8" name="矩形 97"/>
            <p:cNvSpPr>
              <a:spLocks noChangeArrowheads="1"/>
            </p:cNvSpPr>
            <p:nvPr/>
          </p:nvSpPr>
          <p:spPr bwMode="auto">
            <a:xfrm>
              <a:off x="8336924" y="3636991"/>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9" name="矩形 97"/>
            <p:cNvSpPr>
              <a:spLocks noChangeArrowheads="1"/>
            </p:cNvSpPr>
            <p:nvPr/>
          </p:nvSpPr>
          <p:spPr bwMode="auto">
            <a:xfrm>
              <a:off x="8486082" y="3636991"/>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40" name="矩形 97"/>
            <p:cNvSpPr>
              <a:spLocks noChangeArrowheads="1"/>
            </p:cNvSpPr>
            <p:nvPr/>
          </p:nvSpPr>
          <p:spPr bwMode="auto">
            <a:xfrm>
              <a:off x="8629784" y="3636991"/>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nvGrpSpPr>
            <p:cNvPr id="141" name="组合 354"/>
            <p:cNvGrpSpPr>
              <a:grpSpLocks/>
            </p:cNvGrpSpPr>
            <p:nvPr/>
          </p:nvGrpSpPr>
          <p:grpSpPr bwMode="auto">
            <a:xfrm>
              <a:off x="8069529" y="4425451"/>
              <a:ext cx="643930" cy="305251"/>
              <a:chOff x="4946597" y="4862404"/>
              <a:chExt cx="561507" cy="393367"/>
            </a:xfrm>
          </p:grpSpPr>
          <p:sp>
            <p:nvSpPr>
              <p:cNvPr id="229" name="矩形 97"/>
              <p:cNvSpPr>
                <a:spLocks noChangeArrowheads="1"/>
              </p:cNvSpPr>
              <p:nvPr/>
            </p:nvSpPr>
            <p:spPr bwMode="auto">
              <a:xfrm>
                <a:off x="4945613" y="4862316"/>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0" name="矩形 97"/>
              <p:cNvSpPr>
                <a:spLocks noChangeArrowheads="1"/>
              </p:cNvSpPr>
              <p:nvPr/>
            </p:nvSpPr>
            <p:spPr bwMode="auto">
              <a:xfrm>
                <a:off x="5053847" y="4862316"/>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1" name="矩形 97"/>
              <p:cNvSpPr>
                <a:spLocks noChangeArrowheads="1"/>
              </p:cNvSpPr>
              <p:nvPr/>
            </p:nvSpPr>
            <p:spPr bwMode="auto">
              <a:xfrm>
                <a:off x="5178553" y="4862316"/>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2" name="矩形 97"/>
              <p:cNvSpPr>
                <a:spLocks noChangeArrowheads="1"/>
              </p:cNvSpPr>
              <p:nvPr/>
            </p:nvSpPr>
            <p:spPr bwMode="auto">
              <a:xfrm>
                <a:off x="5310316" y="4862316"/>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3" name="矩形 97"/>
              <p:cNvSpPr>
                <a:spLocks noChangeArrowheads="1"/>
              </p:cNvSpPr>
              <p:nvPr/>
            </p:nvSpPr>
            <p:spPr bwMode="auto">
              <a:xfrm>
                <a:off x="5435020" y="4862316"/>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4" name="矩形 97"/>
              <p:cNvSpPr>
                <a:spLocks noChangeArrowheads="1"/>
              </p:cNvSpPr>
              <p:nvPr/>
            </p:nvSpPr>
            <p:spPr bwMode="auto">
              <a:xfrm>
                <a:off x="4945613" y="4954423"/>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5" name="矩形 97"/>
              <p:cNvSpPr>
                <a:spLocks noChangeArrowheads="1"/>
              </p:cNvSpPr>
              <p:nvPr/>
            </p:nvSpPr>
            <p:spPr bwMode="auto">
              <a:xfrm>
                <a:off x="5053847" y="4954423"/>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6" name="矩形 97"/>
              <p:cNvSpPr>
                <a:spLocks noChangeArrowheads="1"/>
              </p:cNvSpPr>
              <p:nvPr/>
            </p:nvSpPr>
            <p:spPr bwMode="auto">
              <a:xfrm>
                <a:off x="5178553" y="4954423"/>
                <a:ext cx="72940"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7" name="矩形 97"/>
              <p:cNvSpPr>
                <a:spLocks noChangeArrowheads="1"/>
              </p:cNvSpPr>
              <p:nvPr/>
            </p:nvSpPr>
            <p:spPr bwMode="auto">
              <a:xfrm>
                <a:off x="5310316" y="4954423"/>
                <a:ext cx="72940"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8" name="矩形 97"/>
              <p:cNvSpPr>
                <a:spLocks noChangeArrowheads="1"/>
              </p:cNvSpPr>
              <p:nvPr/>
            </p:nvSpPr>
            <p:spPr bwMode="auto">
              <a:xfrm>
                <a:off x="5435020" y="4954423"/>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9" name="矩形 97"/>
              <p:cNvSpPr>
                <a:spLocks noChangeArrowheads="1"/>
              </p:cNvSpPr>
              <p:nvPr/>
            </p:nvSpPr>
            <p:spPr bwMode="auto">
              <a:xfrm>
                <a:off x="4945613" y="5051254"/>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0" name="矩形 97"/>
              <p:cNvSpPr>
                <a:spLocks noChangeArrowheads="1"/>
              </p:cNvSpPr>
              <p:nvPr/>
            </p:nvSpPr>
            <p:spPr bwMode="auto">
              <a:xfrm>
                <a:off x="5053847" y="5051254"/>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1" name="矩形 97"/>
              <p:cNvSpPr>
                <a:spLocks noChangeArrowheads="1"/>
              </p:cNvSpPr>
              <p:nvPr/>
            </p:nvSpPr>
            <p:spPr bwMode="auto">
              <a:xfrm>
                <a:off x="5178553" y="5051254"/>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2" name="矩形 97"/>
              <p:cNvSpPr>
                <a:spLocks noChangeArrowheads="1"/>
              </p:cNvSpPr>
              <p:nvPr/>
            </p:nvSpPr>
            <p:spPr bwMode="auto">
              <a:xfrm>
                <a:off x="5310316" y="5051254"/>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3" name="矩形 97"/>
              <p:cNvSpPr>
                <a:spLocks noChangeArrowheads="1"/>
              </p:cNvSpPr>
              <p:nvPr/>
            </p:nvSpPr>
            <p:spPr bwMode="auto">
              <a:xfrm>
                <a:off x="5435020" y="5051254"/>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4" name="矩形 97"/>
              <p:cNvSpPr>
                <a:spLocks noChangeArrowheads="1"/>
              </p:cNvSpPr>
              <p:nvPr/>
            </p:nvSpPr>
            <p:spPr bwMode="auto">
              <a:xfrm>
                <a:off x="4945613" y="5143360"/>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5" name="矩形 97"/>
              <p:cNvSpPr>
                <a:spLocks noChangeArrowheads="1"/>
              </p:cNvSpPr>
              <p:nvPr/>
            </p:nvSpPr>
            <p:spPr bwMode="auto">
              <a:xfrm>
                <a:off x="5053847" y="5143360"/>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6" name="矩形 97"/>
              <p:cNvSpPr>
                <a:spLocks noChangeArrowheads="1"/>
              </p:cNvSpPr>
              <p:nvPr/>
            </p:nvSpPr>
            <p:spPr bwMode="auto">
              <a:xfrm>
                <a:off x="5178553" y="5143360"/>
                <a:ext cx="72940"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7" name="矩形 97"/>
              <p:cNvSpPr>
                <a:spLocks noChangeArrowheads="1"/>
              </p:cNvSpPr>
              <p:nvPr/>
            </p:nvSpPr>
            <p:spPr bwMode="auto">
              <a:xfrm>
                <a:off x="5310316" y="5143360"/>
                <a:ext cx="72940"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8" name="矩形 97"/>
              <p:cNvSpPr>
                <a:spLocks noChangeArrowheads="1"/>
              </p:cNvSpPr>
              <p:nvPr/>
            </p:nvSpPr>
            <p:spPr bwMode="auto">
              <a:xfrm>
                <a:off x="5435020" y="5143360"/>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9" name="矩形 97"/>
              <p:cNvSpPr>
                <a:spLocks noChangeArrowheads="1"/>
              </p:cNvSpPr>
              <p:nvPr/>
            </p:nvSpPr>
            <p:spPr bwMode="auto">
              <a:xfrm>
                <a:off x="4945613" y="5228382"/>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0" name="矩形 97"/>
              <p:cNvSpPr>
                <a:spLocks noChangeArrowheads="1"/>
              </p:cNvSpPr>
              <p:nvPr/>
            </p:nvSpPr>
            <p:spPr bwMode="auto">
              <a:xfrm>
                <a:off x="5053847" y="5228382"/>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1" name="矩形 97"/>
              <p:cNvSpPr>
                <a:spLocks noChangeArrowheads="1"/>
              </p:cNvSpPr>
              <p:nvPr/>
            </p:nvSpPr>
            <p:spPr bwMode="auto">
              <a:xfrm>
                <a:off x="5178553" y="5228382"/>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2" name="矩形 97"/>
              <p:cNvSpPr>
                <a:spLocks noChangeArrowheads="1"/>
              </p:cNvSpPr>
              <p:nvPr/>
            </p:nvSpPr>
            <p:spPr bwMode="auto">
              <a:xfrm>
                <a:off x="5310316" y="5228382"/>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3" name="矩形 97"/>
              <p:cNvSpPr>
                <a:spLocks noChangeArrowheads="1"/>
              </p:cNvSpPr>
              <p:nvPr/>
            </p:nvSpPr>
            <p:spPr bwMode="auto">
              <a:xfrm>
                <a:off x="5435020" y="5228382"/>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sp>
          <p:nvSpPr>
            <p:cNvPr id="142" name="TextBox 459"/>
            <p:cNvSpPr txBox="1">
              <a:spLocks noChangeArrowheads="1"/>
            </p:cNvSpPr>
            <p:nvPr/>
          </p:nvSpPr>
          <p:spPr bwMode="auto">
            <a:xfrm>
              <a:off x="7578775" y="4816088"/>
              <a:ext cx="1607246" cy="244885"/>
            </a:xfrm>
            <a:prstGeom prst="rect">
              <a:avLst/>
            </a:prstGeom>
            <a:noFill/>
            <a:ln w="9525">
              <a:noFill/>
              <a:miter lim="800000"/>
              <a:headEnd/>
              <a:tailEnd/>
            </a:ln>
          </p:spPr>
          <p:txBody>
            <a:bodyPr wrap="square">
              <a:noAutofit/>
            </a:bodyPr>
            <a:lstStyle/>
            <a:p>
              <a:pPr fontAlgn="ctr"/>
              <a:r>
                <a:rPr lang="ru-RU" sz="1050" dirty="0">
                  <a:latin typeface="Huawei Sans" panose="020C0503030203020204" pitchFamily="34" charset="0"/>
                  <a:cs typeface="Huawei Sans" panose="020C0503030203020204" pitchFamily="34" charset="0"/>
                </a:rPr>
                <a:t>Без подразделения на уровни</a:t>
              </a:r>
            </a:p>
          </p:txBody>
        </p:sp>
        <p:grpSp>
          <p:nvGrpSpPr>
            <p:cNvPr id="143" name="组合 391"/>
            <p:cNvGrpSpPr>
              <a:grpSpLocks/>
            </p:cNvGrpSpPr>
            <p:nvPr/>
          </p:nvGrpSpPr>
          <p:grpSpPr bwMode="auto">
            <a:xfrm>
              <a:off x="8069529" y="2176237"/>
              <a:ext cx="643930" cy="97632"/>
              <a:chOff x="5083175" y="2871540"/>
              <a:chExt cx="561975" cy="125412"/>
            </a:xfrm>
          </p:grpSpPr>
          <p:sp>
            <p:nvSpPr>
              <p:cNvPr id="219" name="矩形 97"/>
              <p:cNvSpPr>
                <a:spLocks noChangeArrowheads="1"/>
              </p:cNvSpPr>
              <p:nvPr/>
            </p:nvSpPr>
            <p:spPr bwMode="auto">
              <a:xfrm>
                <a:off x="5083175" y="287154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0" name="矩形 97"/>
              <p:cNvSpPr>
                <a:spLocks noChangeArrowheads="1"/>
              </p:cNvSpPr>
              <p:nvPr/>
            </p:nvSpPr>
            <p:spPr bwMode="auto">
              <a:xfrm>
                <a:off x="5191125" y="287154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1" name="矩形 97"/>
              <p:cNvSpPr>
                <a:spLocks noChangeArrowheads="1"/>
              </p:cNvSpPr>
              <p:nvPr/>
            </p:nvSpPr>
            <p:spPr bwMode="auto">
              <a:xfrm>
                <a:off x="5316538" y="287154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2" name="矩形 97"/>
              <p:cNvSpPr>
                <a:spLocks noChangeArrowheads="1"/>
              </p:cNvSpPr>
              <p:nvPr/>
            </p:nvSpPr>
            <p:spPr bwMode="auto">
              <a:xfrm>
                <a:off x="5446713" y="287154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3" name="矩形 97"/>
              <p:cNvSpPr>
                <a:spLocks noChangeArrowheads="1"/>
              </p:cNvSpPr>
              <p:nvPr/>
            </p:nvSpPr>
            <p:spPr bwMode="auto">
              <a:xfrm>
                <a:off x="5572125" y="287154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4" name="矩形 97"/>
              <p:cNvSpPr>
                <a:spLocks noChangeArrowheads="1"/>
              </p:cNvSpPr>
              <p:nvPr/>
            </p:nvSpPr>
            <p:spPr bwMode="auto">
              <a:xfrm>
                <a:off x="5083175" y="296679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5" name="矩形 97"/>
              <p:cNvSpPr>
                <a:spLocks noChangeArrowheads="1"/>
              </p:cNvSpPr>
              <p:nvPr/>
            </p:nvSpPr>
            <p:spPr bwMode="auto">
              <a:xfrm>
                <a:off x="5191125" y="296679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6" name="矩形 97"/>
              <p:cNvSpPr>
                <a:spLocks noChangeArrowheads="1"/>
              </p:cNvSpPr>
              <p:nvPr/>
            </p:nvSpPr>
            <p:spPr bwMode="auto">
              <a:xfrm>
                <a:off x="5316538" y="296679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7" name="矩形 97"/>
              <p:cNvSpPr>
                <a:spLocks noChangeArrowheads="1"/>
              </p:cNvSpPr>
              <p:nvPr/>
            </p:nvSpPr>
            <p:spPr bwMode="auto">
              <a:xfrm>
                <a:off x="5446713" y="296679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8" name="矩形 97"/>
              <p:cNvSpPr>
                <a:spLocks noChangeArrowheads="1"/>
              </p:cNvSpPr>
              <p:nvPr/>
            </p:nvSpPr>
            <p:spPr bwMode="auto">
              <a:xfrm>
                <a:off x="5572125" y="296679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144" name="组合 393"/>
            <p:cNvGrpSpPr>
              <a:grpSpLocks/>
            </p:cNvGrpSpPr>
            <p:nvPr/>
          </p:nvGrpSpPr>
          <p:grpSpPr bwMode="auto">
            <a:xfrm>
              <a:off x="8067711" y="2313414"/>
              <a:ext cx="643930" cy="96395"/>
              <a:chOff x="4946650" y="3952875"/>
              <a:chExt cx="561975" cy="123825"/>
            </a:xfrm>
          </p:grpSpPr>
          <p:sp>
            <p:nvSpPr>
              <p:cNvPr id="209" name="矩形 97"/>
              <p:cNvSpPr>
                <a:spLocks noChangeArrowheads="1"/>
              </p:cNvSpPr>
              <p:nvPr/>
            </p:nvSpPr>
            <p:spPr bwMode="auto">
              <a:xfrm>
                <a:off x="494665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0" name="矩形 97"/>
              <p:cNvSpPr>
                <a:spLocks noChangeArrowheads="1"/>
              </p:cNvSpPr>
              <p:nvPr/>
            </p:nvSpPr>
            <p:spPr bwMode="auto">
              <a:xfrm>
                <a:off x="505460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1" name="矩形 97"/>
              <p:cNvSpPr>
                <a:spLocks noChangeArrowheads="1"/>
              </p:cNvSpPr>
              <p:nvPr/>
            </p:nvSpPr>
            <p:spPr bwMode="auto">
              <a:xfrm>
                <a:off x="5180013"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2" name="矩形 97"/>
              <p:cNvSpPr>
                <a:spLocks noChangeArrowheads="1"/>
              </p:cNvSpPr>
              <p:nvPr/>
            </p:nvSpPr>
            <p:spPr bwMode="auto">
              <a:xfrm>
                <a:off x="5310188"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3" name="矩形 97"/>
              <p:cNvSpPr>
                <a:spLocks noChangeArrowheads="1"/>
              </p:cNvSpPr>
              <p:nvPr/>
            </p:nvSpPr>
            <p:spPr bwMode="auto">
              <a:xfrm>
                <a:off x="543560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4" name="矩形 97"/>
              <p:cNvSpPr>
                <a:spLocks noChangeArrowheads="1"/>
              </p:cNvSpPr>
              <p:nvPr/>
            </p:nvSpPr>
            <p:spPr bwMode="auto">
              <a:xfrm>
                <a:off x="494665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5" name="矩形 97"/>
              <p:cNvSpPr>
                <a:spLocks noChangeArrowheads="1"/>
              </p:cNvSpPr>
              <p:nvPr/>
            </p:nvSpPr>
            <p:spPr bwMode="auto">
              <a:xfrm>
                <a:off x="505460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6" name="矩形 97"/>
              <p:cNvSpPr>
                <a:spLocks noChangeArrowheads="1"/>
              </p:cNvSpPr>
              <p:nvPr/>
            </p:nvSpPr>
            <p:spPr bwMode="auto">
              <a:xfrm>
                <a:off x="5180013"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7" name="矩形 97"/>
              <p:cNvSpPr>
                <a:spLocks noChangeArrowheads="1"/>
              </p:cNvSpPr>
              <p:nvPr/>
            </p:nvSpPr>
            <p:spPr bwMode="auto">
              <a:xfrm>
                <a:off x="5310188"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8" name="矩形 97"/>
              <p:cNvSpPr>
                <a:spLocks noChangeArrowheads="1"/>
              </p:cNvSpPr>
              <p:nvPr/>
            </p:nvSpPr>
            <p:spPr bwMode="auto">
              <a:xfrm>
                <a:off x="543560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145" name="组合 405"/>
            <p:cNvGrpSpPr>
              <a:grpSpLocks/>
            </p:cNvGrpSpPr>
            <p:nvPr/>
          </p:nvGrpSpPr>
          <p:grpSpPr bwMode="auto">
            <a:xfrm>
              <a:off x="8069529" y="2481488"/>
              <a:ext cx="643930" cy="96395"/>
              <a:chOff x="4946745" y="5319478"/>
              <a:chExt cx="561359" cy="124318"/>
            </a:xfrm>
          </p:grpSpPr>
          <p:sp>
            <p:nvSpPr>
              <p:cNvPr id="199" name="矩形 97"/>
              <p:cNvSpPr>
                <a:spLocks noChangeArrowheads="1"/>
              </p:cNvSpPr>
              <p:nvPr/>
            </p:nvSpPr>
            <p:spPr bwMode="auto">
              <a:xfrm>
                <a:off x="4945761" y="5318726"/>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0" name="矩形 97"/>
              <p:cNvSpPr>
                <a:spLocks noChangeArrowheads="1"/>
              </p:cNvSpPr>
              <p:nvPr/>
            </p:nvSpPr>
            <p:spPr bwMode="auto">
              <a:xfrm>
                <a:off x="5053967" y="5318726"/>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1" name="矩形 97"/>
              <p:cNvSpPr>
                <a:spLocks noChangeArrowheads="1"/>
              </p:cNvSpPr>
              <p:nvPr/>
            </p:nvSpPr>
            <p:spPr bwMode="auto">
              <a:xfrm>
                <a:off x="5178640" y="5318726"/>
                <a:ext cx="72921"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2" name="矩形 97"/>
              <p:cNvSpPr>
                <a:spLocks noChangeArrowheads="1"/>
              </p:cNvSpPr>
              <p:nvPr/>
            </p:nvSpPr>
            <p:spPr bwMode="auto">
              <a:xfrm>
                <a:off x="5310368" y="5318726"/>
                <a:ext cx="72921"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3" name="矩形 97"/>
              <p:cNvSpPr>
                <a:spLocks noChangeArrowheads="1"/>
              </p:cNvSpPr>
              <p:nvPr/>
            </p:nvSpPr>
            <p:spPr bwMode="auto">
              <a:xfrm>
                <a:off x="5435040" y="5318726"/>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4" name="矩形 97"/>
              <p:cNvSpPr>
                <a:spLocks noChangeArrowheads="1"/>
              </p:cNvSpPr>
              <p:nvPr/>
            </p:nvSpPr>
            <p:spPr bwMode="auto">
              <a:xfrm>
                <a:off x="4945761" y="5415633"/>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5" name="矩形 97"/>
              <p:cNvSpPr>
                <a:spLocks noChangeArrowheads="1"/>
              </p:cNvSpPr>
              <p:nvPr/>
            </p:nvSpPr>
            <p:spPr bwMode="auto">
              <a:xfrm>
                <a:off x="5053967" y="5415633"/>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6" name="矩形 97"/>
              <p:cNvSpPr>
                <a:spLocks noChangeArrowheads="1"/>
              </p:cNvSpPr>
              <p:nvPr/>
            </p:nvSpPr>
            <p:spPr bwMode="auto">
              <a:xfrm>
                <a:off x="5178640" y="5415633"/>
                <a:ext cx="72921"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7" name="矩形 97"/>
              <p:cNvSpPr>
                <a:spLocks noChangeArrowheads="1"/>
              </p:cNvSpPr>
              <p:nvPr/>
            </p:nvSpPr>
            <p:spPr bwMode="auto">
              <a:xfrm>
                <a:off x="5310368" y="5415633"/>
                <a:ext cx="72921"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8" name="矩形 97"/>
              <p:cNvSpPr>
                <a:spLocks noChangeArrowheads="1"/>
              </p:cNvSpPr>
              <p:nvPr/>
            </p:nvSpPr>
            <p:spPr bwMode="auto">
              <a:xfrm>
                <a:off x="5435040" y="5415633"/>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cxnSp>
          <p:nvCxnSpPr>
            <p:cNvPr id="146" name="直接箭头连接符 145"/>
            <p:cNvCxnSpPr/>
            <p:nvPr/>
          </p:nvCxnSpPr>
          <p:spPr bwMode="auto">
            <a:xfrm flipV="1">
              <a:off x="7142883" y="2308631"/>
              <a:ext cx="820283" cy="5498"/>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cxnSp>
          <p:nvCxnSpPr>
            <p:cNvPr id="147" name="直接连接符 146"/>
            <p:cNvCxnSpPr/>
            <p:nvPr/>
          </p:nvCxnSpPr>
          <p:spPr bwMode="auto">
            <a:xfrm>
              <a:off x="7061936" y="3410076"/>
              <a:ext cx="488392"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48" name="直接连接符 147"/>
            <p:cNvCxnSpPr/>
            <p:nvPr/>
          </p:nvCxnSpPr>
          <p:spPr bwMode="auto">
            <a:xfrm flipV="1">
              <a:off x="7547629" y="2400266"/>
              <a:ext cx="0" cy="1017141"/>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49" name="直接箭头连接符 148"/>
            <p:cNvCxnSpPr/>
            <p:nvPr/>
          </p:nvCxnSpPr>
          <p:spPr bwMode="auto">
            <a:xfrm>
              <a:off x="7547629" y="2400266"/>
              <a:ext cx="412839"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cxnSp>
          <p:nvCxnSpPr>
            <p:cNvPr id="150" name="直接连接符 149"/>
            <p:cNvCxnSpPr/>
            <p:nvPr/>
          </p:nvCxnSpPr>
          <p:spPr bwMode="auto">
            <a:xfrm>
              <a:off x="7061936" y="4418051"/>
              <a:ext cx="66108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51" name="直接连接符 150"/>
            <p:cNvCxnSpPr/>
            <p:nvPr/>
          </p:nvCxnSpPr>
          <p:spPr bwMode="auto">
            <a:xfrm flipV="1">
              <a:off x="7712224" y="2526722"/>
              <a:ext cx="10794" cy="1891331"/>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52" name="直接箭头连接符 151"/>
            <p:cNvCxnSpPr/>
            <p:nvPr/>
          </p:nvCxnSpPr>
          <p:spPr bwMode="auto">
            <a:xfrm>
              <a:off x="7723017" y="2519392"/>
              <a:ext cx="237449"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cxnSp>
          <p:nvCxnSpPr>
            <p:cNvPr id="153" name="直接连接符 152"/>
            <p:cNvCxnSpPr/>
            <p:nvPr/>
          </p:nvCxnSpPr>
          <p:spPr bwMode="auto">
            <a:xfrm>
              <a:off x="9026298" y="1465598"/>
              <a:ext cx="0" cy="3995251"/>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sp>
          <p:nvSpPr>
            <p:cNvPr id="154" name="圆柱形 114"/>
            <p:cNvSpPr>
              <a:spLocks noChangeArrowheads="1"/>
            </p:cNvSpPr>
            <p:nvPr/>
          </p:nvSpPr>
          <p:spPr bwMode="auto">
            <a:xfrm>
              <a:off x="9266437" y="2051418"/>
              <a:ext cx="674853" cy="512870"/>
            </a:xfrm>
            <a:prstGeom prst="can">
              <a:avLst>
                <a:gd name="adj" fmla="val 25023"/>
              </a:avLst>
            </a:prstGeom>
            <a:solidFill>
              <a:srgbClr val="00B0F0"/>
            </a:solidFill>
            <a:ln w="9525" algn="ctr">
              <a:solidFill>
                <a:srgbClr val="66CCFF"/>
              </a:solid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55" name="圆柱形 114"/>
            <p:cNvSpPr>
              <a:spLocks noChangeArrowheads="1"/>
            </p:cNvSpPr>
            <p:nvPr/>
          </p:nvSpPr>
          <p:spPr bwMode="auto">
            <a:xfrm>
              <a:off x="9290086" y="3211863"/>
              <a:ext cx="660301" cy="504219"/>
            </a:xfrm>
            <a:prstGeom prst="can">
              <a:avLst>
                <a:gd name="adj" fmla="val 24977"/>
              </a:avLst>
            </a:prstGeom>
            <a:solidFill>
              <a:srgbClr val="0066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56" name="圆柱形 114"/>
            <p:cNvSpPr>
              <a:spLocks noChangeArrowheads="1"/>
            </p:cNvSpPr>
            <p:nvPr/>
          </p:nvSpPr>
          <p:spPr bwMode="auto">
            <a:xfrm>
              <a:off x="9290086" y="4269736"/>
              <a:ext cx="660301" cy="522758"/>
            </a:xfrm>
            <a:prstGeom prst="can">
              <a:avLst>
                <a:gd name="adj" fmla="val 25048"/>
              </a:avLst>
            </a:prstGeom>
            <a:solidFill>
              <a:srgbClr val="333399"/>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pic>
          <p:nvPicPr>
            <p:cNvPr id="157" name="Picture 20" descr="E:\1华赛设计夹\2010-12\朱冬晴\华赛新图标(存储) AI文件\完成\png\存储图标-6\20.png"/>
            <p:cNvPicPr>
              <a:picLocks noChangeAspect="1" noChangeArrowheads="1"/>
            </p:cNvPicPr>
            <p:nvPr/>
          </p:nvPicPr>
          <p:blipFill>
            <a:blip r:embed="rId5" cstate="print"/>
            <a:srcRect/>
            <a:stretch>
              <a:fillRect/>
            </a:stretch>
          </p:blipFill>
          <p:spPr bwMode="auto">
            <a:xfrm>
              <a:off x="10594315" y="3198270"/>
              <a:ext cx="536608" cy="490625"/>
            </a:xfrm>
            <a:prstGeom prst="rect">
              <a:avLst/>
            </a:prstGeom>
            <a:noFill/>
            <a:ln w="9525">
              <a:noFill/>
              <a:miter lim="800000"/>
              <a:headEnd/>
              <a:tailEnd/>
            </a:ln>
          </p:spPr>
        </p:pic>
        <p:cxnSp>
          <p:nvCxnSpPr>
            <p:cNvPr id="158" name="直接箭头连接符 157"/>
            <p:cNvCxnSpPr/>
            <p:nvPr/>
          </p:nvCxnSpPr>
          <p:spPr bwMode="auto">
            <a:xfrm>
              <a:off x="10016572" y="3432068"/>
              <a:ext cx="496488"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pic>
          <p:nvPicPr>
            <p:cNvPr id="159" name="Picture 20" descr="E:\1华赛设计夹\2010-12\朱冬晴\华赛新图标(存储) AI文件\完成\png\存储图标-6\20.png"/>
            <p:cNvPicPr>
              <a:picLocks noChangeAspect="1" noChangeArrowheads="1"/>
            </p:cNvPicPr>
            <p:nvPr/>
          </p:nvPicPr>
          <p:blipFill>
            <a:blip r:embed="rId5" cstate="print"/>
            <a:srcRect/>
            <a:stretch>
              <a:fillRect/>
            </a:stretch>
          </p:blipFill>
          <p:spPr bwMode="auto">
            <a:xfrm>
              <a:off x="10594315" y="4319171"/>
              <a:ext cx="536608" cy="491862"/>
            </a:xfrm>
            <a:prstGeom prst="rect">
              <a:avLst/>
            </a:prstGeom>
            <a:noFill/>
            <a:ln w="9525">
              <a:noFill/>
              <a:miter lim="800000"/>
              <a:headEnd/>
              <a:tailEnd/>
            </a:ln>
          </p:spPr>
        </p:pic>
        <p:cxnSp>
          <p:nvCxnSpPr>
            <p:cNvPr id="160" name="直接箭头连接符 159"/>
            <p:cNvCxnSpPr/>
            <p:nvPr/>
          </p:nvCxnSpPr>
          <p:spPr bwMode="auto">
            <a:xfrm>
              <a:off x="10016572" y="4551838"/>
              <a:ext cx="496488"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sp>
          <p:nvSpPr>
            <p:cNvPr id="161" name="TextBox 427"/>
            <p:cNvSpPr txBox="1">
              <a:spLocks noChangeArrowheads="1"/>
            </p:cNvSpPr>
            <p:nvPr/>
          </p:nvSpPr>
          <p:spPr bwMode="auto">
            <a:xfrm>
              <a:off x="7326382" y="5221471"/>
              <a:ext cx="1750497" cy="395365"/>
            </a:xfrm>
            <a:prstGeom prst="rect">
              <a:avLst/>
            </a:prstGeom>
            <a:noFill/>
            <a:ln w="9525">
              <a:noFill/>
              <a:miter lim="800000"/>
              <a:headEnd/>
              <a:tailEnd/>
            </a:ln>
          </p:spPr>
          <p:txBody>
            <a:bodyPr wrap="square">
              <a:noAutofit/>
            </a:bodyPr>
            <a:lstStyle/>
            <a:p>
              <a:pPr algn="ctr" fontAlgn="ctr"/>
              <a:r>
                <a:rPr lang="ru-RU" sz="1100" dirty="0">
                  <a:latin typeface="Huawei Sans" panose="020C0503030203020204" pitchFamily="34" charset="0"/>
                  <a:cs typeface="Huawei Sans" panose="020C0503030203020204" pitchFamily="34" charset="0"/>
                </a:rPr>
                <a:t>Несколько экстентов образуют один том.</a:t>
              </a:r>
            </a:p>
          </p:txBody>
        </p:sp>
        <p:grpSp>
          <p:nvGrpSpPr>
            <p:cNvPr id="162" name="组合 161"/>
            <p:cNvGrpSpPr/>
            <p:nvPr/>
          </p:nvGrpSpPr>
          <p:grpSpPr>
            <a:xfrm>
              <a:off x="6331309" y="2159208"/>
              <a:ext cx="643930" cy="452314"/>
              <a:chOff x="4572000" y="1266755"/>
              <a:chExt cx="515316" cy="296883"/>
            </a:xfrm>
            <a:solidFill>
              <a:srgbClr val="66CCFF"/>
            </a:solidFill>
          </p:grpSpPr>
          <p:sp>
            <p:nvSpPr>
              <p:cNvPr id="163" name="矩形 97"/>
              <p:cNvSpPr>
                <a:spLocks noChangeArrowheads="1"/>
              </p:cNvSpPr>
              <p:nvPr/>
            </p:nvSpPr>
            <p:spPr bwMode="auto">
              <a:xfrm>
                <a:off x="4572000" y="1266755"/>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4" name="矩形 97"/>
              <p:cNvSpPr>
                <a:spLocks noChangeArrowheads="1"/>
              </p:cNvSpPr>
              <p:nvPr/>
            </p:nvSpPr>
            <p:spPr bwMode="auto">
              <a:xfrm>
                <a:off x="4670987" y="1266755"/>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5" name="矩形 97"/>
              <p:cNvSpPr>
                <a:spLocks noChangeArrowheads="1"/>
              </p:cNvSpPr>
              <p:nvPr/>
            </p:nvSpPr>
            <p:spPr bwMode="auto">
              <a:xfrm>
                <a:off x="4785987" y="1266755"/>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6" name="矩形 97"/>
              <p:cNvSpPr>
                <a:spLocks noChangeArrowheads="1"/>
              </p:cNvSpPr>
              <p:nvPr/>
            </p:nvSpPr>
            <p:spPr bwMode="auto">
              <a:xfrm>
                <a:off x="4905354" y="1266755"/>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7" name="矩形 97"/>
              <p:cNvSpPr>
                <a:spLocks noChangeArrowheads="1"/>
              </p:cNvSpPr>
              <p:nvPr/>
            </p:nvSpPr>
            <p:spPr bwMode="auto">
              <a:xfrm>
                <a:off x="5020354" y="1266755"/>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8" name="矩形 97"/>
              <p:cNvSpPr>
                <a:spLocks noChangeArrowheads="1"/>
              </p:cNvSpPr>
              <p:nvPr/>
            </p:nvSpPr>
            <p:spPr bwMode="auto">
              <a:xfrm>
                <a:off x="4572000" y="1314613"/>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9" name="矩形 97"/>
              <p:cNvSpPr>
                <a:spLocks noChangeArrowheads="1"/>
              </p:cNvSpPr>
              <p:nvPr/>
            </p:nvSpPr>
            <p:spPr bwMode="auto">
              <a:xfrm>
                <a:off x="4670987" y="1314613"/>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0" name="矩形 97"/>
              <p:cNvSpPr>
                <a:spLocks noChangeArrowheads="1"/>
              </p:cNvSpPr>
              <p:nvPr/>
            </p:nvSpPr>
            <p:spPr bwMode="auto">
              <a:xfrm>
                <a:off x="4785987" y="1314613"/>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1" name="矩形 97"/>
              <p:cNvSpPr>
                <a:spLocks noChangeArrowheads="1"/>
              </p:cNvSpPr>
              <p:nvPr/>
            </p:nvSpPr>
            <p:spPr bwMode="auto">
              <a:xfrm>
                <a:off x="4905354" y="1314613"/>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2" name="矩形 97"/>
              <p:cNvSpPr>
                <a:spLocks noChangeArrowheads="1"/>
              </p:cNvSpPr>
              <p:nvPr/>
            </p:nvSpPr>
            <p:spPr bwMode="auto">
              <a:xfrm>
                <a:off x="5020354" y="1314613"/>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3" name="矩形 97"/>
              <p:cNvSpPr>
                <a:spLocks noChangeArrowheads="1"/>
              </p:cNvSpPr>
              <p:nvPr/>
            </p:nvSpPr>
            <p:spPr bwMode="auto">
              <a:xfrm>
                <a:off x="4572000" y="1362471"/>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4" name="矩形 97"/>
              <p:cNvSpPr>
                <a:spLocks noChangeArrowheads="1"/>
              </p:cNvSpPr>
              <p:nvPr/>
            </p:nvSpPr>
            <p:spPr bwMode="auto">
              <a:xfrm>
                <a:off x="4670987" y="1362471"/>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5" name="矩形 97"/>
              <p:cNvSpPr>
                <a:spLocks noChangeArrowheads="1"/>
              </p:cNvSpPr>
              <p:nvPr/>
            </p:nvSpPr>
            <p:spPr bwMode="auto">
              <a:xfrm>
                <a:off x="4785987" y="1362471"/>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6" name="矩形 97"/>
              <p:cNvSpPr>
                <a:spLocks noChangeArrowheads="1"/>
              </p:cNvSpPr>
              <p:nvPr/>
            </p:nvSpPr>
            <p:spPr bwMode="auto">
              <a:xfrm>
                <a:off x="4905354" y="1362471"/>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7" name="矩形 97"/>
              <p:cNvSpPr>
                <a:spLocks noChangeArrowheads="1"/>
              </p:cNvSpPr>
              <p:nvPr/>
            </p:nvSpPr>
            <p:spPr bwMode="auto">
              <a:xfrm>
                <a:off x="5018898" y="1362471"/>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8" name="矩形 97"/>
              <p:cNvSpPr>
                <a:spLocks noChangeArrowheads="1"/>
              </p:cNvSpPr>
              <p:nvPr/>
            </p:nvSpPr>
            <p:spPr bwMode="auto">
              <a:xfrm>
                <a:off x="4572000" y="1410329"/>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9" name="矩形 97"/>
              <p:cNvSpPr>
                <a:spLocks noChangeArrowheads="1"/>
              </p:cNvSpPr>
              <p:nvPr/>
            </p:nvSpPr>
            <p:spPr bwMode="auto">
              <a:xfrm>
                <a:off x="4670987" y="1410329"/>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0" name="矩形 97"/>
              <p:cNvSpPr>
                <a:spLocks noChangeArrowheads="1"/>
              </p:cNvSpPr>
              <p:nvPr/>
            </p:nvSpPr>
            <p:spPr bwMode="auto">
              <a:xfrm>
                <a:off x="4785987" y="1410329"/>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1" name="矩形 97"/>
              <p:cNvSpPr>
                <a:spLocks noChangeArrowheads="1"/>
              </p:cNvSpPr>
              <p:nvPr/>
            </p:nvSpPr>
            <p:spPr bwMode="auto">
              <a:xfrm>
                <a:off x="4905354" y="1410329"/>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2" name="矩形 97"/>
              <p:cNvSpPr>
                <a:spLocks noChangeArrowheads="1"/>
              </p:cNvSpPr>
              <p:nvPr/>
            </p:nvSpPr>
            <p:spPr bwMode="auto">
              <a:xfrm>
                <a:off x="5020354" y="1410329"/>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3" name="矩形 97"/>
              <p:cNvSpPr>
                <a:spLocks noChangeArrowheads="1"/>
              </p:cNvSpPr>
              <p:nvPr/>
            </p:nvSpPr>
            <p:spPr bwMode="auto">
              <a:xfrm>
                <a:off x="4572000" y="1452510"/>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4" name="矩形 97"/>
              <p:cNvSpPr>
                <a:spLocks noChangeArrowheads="1"/>
              </p:cNvSpPr>
              <p:nvPr/>
            </p:nvSpPr>
            <p:spPr bwMode="auto">
              <a:xfrm>
                <a:off x="4670987" y="1452510"/>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5" name="矩形 97"/>
              <p:cNvSpPr>
                <a:spLocks noChangeArrowheads="1"/>
              </p:cNvSpPr>
              <p:nvPr/>
            </p:nvSpPr>
            <p:spPr bwMode="auto">
              <a:xfrm>
                <a:off x="4785987" y="1452510"/>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6" name="矩形 97"/>
              <p:cNvSpPr>
                <a:spLocks noChangeArrowheads="1"/>
              </p:cNvSpPr>
              <p:nvPr/>
            </p:nvSpPr>
            <p:spPr bwMode="auto">
              <a:xfrm>
                <a:off x="4905354" y="1452510"/>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7" name="矩形 97"/>
              <p:cNvSpPr>
                <a:spLocks noChangeArrowheads="1"/>
              </p:cNvSpPr>
              <p:nvPr/>
            </p:nvSpPr>
            <p:spPr bwMode="auto">
              <a:xfrm>
                <a:off x="5020354" y="1452510"/>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nvGrpSpPr>
              <p:cNvPr id="188" name="组合 392"/>
              <p:cNvGrpSpPr>
                <a:grpSpLocks/>
              </p:cNvGrpSpPr>
              <p:nvPr/>
            </p:nvGrpSpPr>
            <p:grpSpPr bwMode="auto">
              <a:xfrm>
                <a:off x="4572000" y="1500368"/>
                <a:ext cx="515316" cy="63270"/>
                <a:chOff x="4946650" y="3952875"/>
                <a:chExt cx="561975" cy="123825"/>
              </a:xfrm>
              <a:grpFill/>
            </p:grpSpPr>
            <p:sp>
              <p:nvSpPr>
                <p:cNvPr id="189" name="矩形 97"/>
                <p:cNvSpPr>
                  <a:spLocks noChangeArrowheads="1"/>
                </p:cNvSpPr>
                <p:nvPr/>
              </p:nvSpPr>
              <p:spPr bwMode="auto">
                <a:xfrm>
                  <a:off x="4946650" y="395287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0" name="矩形 97"/>
                <p:cNvSpPr>
                  <a:spLocks noChangeArrowheads="1"/>
                </p:cNvSpPr>
                <p:nvPr/>
              </p:nvSpPr>
              <p:spPr bwMode="auto">
                <a:xfrm>
                  <a:off x="5054600" y="395287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1" name="矩形 97"/>
                <p:cNvSpPr>
                  <a:spLocks noChangeArrowheads="1"/>
                </p:cNvSpPr>
                <p:nvPr/>
              </p:nvSpPr>
              <p:spPr bwMode="auto">
                <a:xfrm>
                  <a:off x="5180013" y="395287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2" name="矩形 97"/>
                <p:cNvSpPr>
                  <a:spLocks noChangeArrowheads="1"/>
                </p:cNvSpPr>
                <p:nvPr/>
              </p:nvSpPr>
              <p:spPr bwMode="auto">
                <a:xfrm>
                  <a:off x="5310188" y="395287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3" name="矩形 97"/>
                <p:cNvSpPr>
                  <a:spLocks noChangeArrowheads="1"/>
                </p:cNvSpPr>
                <p:nvPr/>
              </p:nvSpPr>
              <p:spPr bwMode="auto">
                <a:xfrm>
                  <a:off x="5435600" y="395287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4" name="矩形 97"/>
                <p:cNvSpPr>
                  <a:spLocks noChangeArrowheads="1"/>
                </p:cNvSpPr>
                <p:nvPr/>
              </p:nvSpPr>
              <p:spPr bwMode="auto">
                <a:xfrm>
                  <a:off x="4946650" y="404812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5" name="矩形 97"/>
                <p:cNvSpPr>
                  <a:spLocks noChangeArrowheads="1"/>
                </p:cNvSpPr>
                <p:nvPr/>
              </p:nvSpPr>
              <p:spPr bwMode="auto">
                <a:xfrm>
                  <a:off x="5054600" y="404812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6" name="矩形 97"/>
                <p:cNvSpPr>
                  <a:spLocks noChangeArrowheads="1"/>
                </p:cNvSpPr>
                <p:nvPr/>
              </p:nvSpPr>
              <p:spPr bwMode="auto">
                <a:xfrm>
                  <a:off x="5180013" y="404812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7" name="矩形 97"/>
                <p:cNvSpPr>
                  <a:spLocks noChangeArrowheads="1"/>
                </p:cNvSpPr>
                <p:nvPr/>
              </p:nvSpPr>
              <p:spPr bwMode="auto">
                <a:xfrm>
                  <a:off x="5310188" y="404812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8" name="矩形 97"/>
                <p:cNvSpPr>
                  <a:spLocks noChangeArrowheads="1"/>
                </p:cNvSpPr>
                <p:nvPr/>
              </p:nvSpPr>
              <p:spPr bwMode="auto">
                <a:xfrm>
                  <a:off x="5435600" y="404812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grpSp>
    </p:spTree>
    <p:extLst>
      <p:ext uri="{BB962C8B-B14F-4D97-AF65-F5344CB8AC3E}">
        <p14:creationId xmlns:p14="http://schemas.microsoft.com/office/powerpoint/2010/main" val="3048967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389330"/>
            <a:ext cx="10728325" cy="497095"/>
          </a:xfrm>
        </p:spPr>
        <p:txBody>
          <a:bodyPr/>
          <a:lstStyle/>
          <a:p>
            <a:r>
              <a:rPr lang="ru-RU" dirty="0"/>
              <a:t>Дисковый домен</a:t>
            </a:r>
          </a:p>
        </p:txBody>
      </p:sp>
      <p:sp>
        <p:nvSpPr>
          <p:cNvPr id="3" name="文本占位符 2"/>
          <p:cNvSpPr>
            <a:spLocks noGrp="1"/>
          </p:cNvSpPr>
          <p:nvPr>
            <p:ph type="body" sz="quarter" idx="10"/>
          </p:nvPr>
        </p:nvSpPr>
        <p:spPr>
          <a:xfrm>
            <a:off x="731838" y="851530"/>
            <a:ext cx="10728325" cy="4982993"/>
          </a:xfrm>
        </p:spPr>
        <p:txBody>
          <a:bodyPr/>
          <a:lstStyle/>
          <a:p>
            <a:r>
              <a:rPr lang="ru-RU" sz="1800" dirty="0"/>
              <a:t>Дисковый домен — это комбинация дисков (которые могут быть всеми дисками в массиве). После объединения и резервирования дисков для горячего резервирования, каждый дисковый домен предоставляет ресурсы хранения для пула хранения.</a:t>
            </a:r>
          </a:p>
        </p:txBody>
      </p:sp>
      <p:grpSp>
        <p:nvGrpSpPr>
          <p:cNvPr id="4" name="Groep 2"/>
          <p:cNvGrpSpPr/>
          <p:nvPr/>
        </p:nvGrpSpPr>
        <p:grpSpPr>
          <a:xfrm>
            <a:off x="2350396" y="2119870"/>
            <a:ext cx="6607337" cy="3742629"/>
            <a:chOff x="738188" y="2147532"/>
            <a:chExt cx="6607337" cy="3742629"/>
          </a:xfrm>
        </p:grpSpPr>
        <p:sp>
          <p:nvSpPr>
            <p:cNvPr id="5" name="Rectangle 3"/>
            <p:cNvSpPr/>
            <p:nvPr/>
          </p:nvSpPr>
          <p:spPr bwMode="auto">
            <a:xfrm rot="3360000">
              <a:off x="1837364" y="4300099"/>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 name="Rectangle 4"/>
            <p:cNvSpPr/>
            <p:nvPr/>
          </p:nvSpPr>
          <p:spPr bwMode="auto">
            <a:xfrm rot="3360000">
              <a:off x="2262254" y="4300099"/>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7" name="Rectangle 5"/>
            <p:cNvSpPr/>
            <p:nvPr/>
          </p:nvSpPr>
          <p:spPr bwMode="auto">
            <a:xfrm rot="3360000">
              <a:off x="857479" y="4837378"/>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 name="Rectangle 6"/>
            <p:cNvSpPr/>
            <p:nvPr/>
          </p:nvSpPr>
          <p:spPr bwMode="auto">
            <a:xfrm rot="3360000">
              <a:off x="1340404" y="4837378"/>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9" name="Rectangle 7"/>
            <p:cNvSpPr/>
            <p:nvPr/>
          </p:nvSpPr>
          <p:spPr bwMode="auto">
            <a:xfrm rot="3360000">
              <a:off x="1837364" y="4837378"/>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0" name="Rectangle 8"/>
            <p:cNvSpPr/>
            <p:nvPr/>
          </p:nvSpPr>
          <p:spPr bwMode="auto">
            <a:xfrm rot="3360000">
              <a:off x="2262254" y="4837378"/>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1" name="Rectangle 9"/>
            <p:cNvSpPr/>
            <p:nvPr/>
          </p:nvSpPr>
          <p:spPr bwMode="auto">
            <a:xfrm rot="3360000">
              <a:off x="857479" y="5373040"/>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2" name="Rectangle 10"/>
            <p:cNvSpPr/>
            <p:nvPr/>
          </p:nvSpPr>
          <p:spPr bwMode="auto">
            <a:xfrm rot="3360000">
              <a:off x="1340404" y="5373040"/>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3" name="Rectangle 11"/>
            <p:cNvSpPr/>
            <p:nvPr/>
          </p:nvSpPr>
          <p:spPr bwMode="auto">
            <a:xfrm rot="3360000">
              <a:off x="1837364" y="5373040"/>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4" name="Rectangle 12"/>
            <p:cNvSpPr/>
            <p:nvPr/>
          </p:nvSpPr>
          <p:spPr bwMode="auto">
            <a:xfrm rot="3360000">
              <a:off x="2262254" y="5373040"/>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5" name="Rectangle 13"/>
            <p:cNvSpPr/>
            <p:nvPr/>
          </p:nvSpPr>
          <p:spPr bwMode="auto">
            <a:xfrm rot="3360000">
              <a:off x="1334304"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6" name="Rectangle 14"/>
            <p:cNvSpPr/>
            <p:nvPr/>
          </p:nvSpPr>
          <p:spPr bwMode="auto">
            <a:xfrm rot="3360000">
              <a:off x="1831264"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7" name="Rectangle 15"/>
            <p:cNvSpPr/>
            <p:nvPr/>
          </p:nvSpPr>
          <p:spPr bwMode="auto">
            <a:xfrm rot="3360000">
              <a:off x="2256154"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8" name="Rectangle 16"/>
            <p:cNvSpPr/>
            <p:nvPr/>
          </p:nvSpPr>
          <p:spPr bwMode="auto">
            <a:xfrm rot="3360000">
              <a:off x="857479" y="324447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9" name="Rectangle 17"/>
            <p:cNvSpPr/>
            <p:nvPr/>
          </p:nvSpPr>
          <p:spPr bwMode="auto">
            <a:xfrm rot="3360000">
              <a:off x="1340404" y="324447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0" name="Rectangle 18"/>
            <p:cNvSpPr/>
            <p:nvPr/>
          </p:nvSpPr>
          <p:spPr bwMode="auto">
            <a:xfrm rot="3360000">
              <a:off x="1837364" y="3244477"/>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1" name="Rectangle 19"/>
            <p:cNvSpPr/>
            <p:nvPr/>
          </p:nvSpPr>
          <p:spPr bwMode="auto">
            <a:xfrm rot="3360000">
              <a:off x="2262254" y="3244477"/>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2" name="Rectangle 20"/>
            <p:cNvSpPr/>
            <p:nvPr/>
          </p:nvSpPr>
          <p:spPr bwMode="auto">
            <a:xfrm rot="3360000">
              <a:off x="857479"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3" name="Rectangle 21"/>
            <p:cNvSpPr/>
            <p:nvPr/>
          </p:nvSpPr>
          <p:spPr bwMode="auto">
            <a:xfrm rot="3360000">
              <a:off x="1340404"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4" name="Rectangle 22"/>
            <p:cNvSpPr/>
            <p:nvPr/>
          </p:nvSpPr>
          <p:spPr bwMode="auto">
            <a:xfrm rot="3360000">
              <a:off x="1837364"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5" name="Rectangle 23"/>
            <p:cNvSpPr/>
            <p:nvPr/>
          </p:nvSpPr>
          <p:spPr bwMode="auto">
            <a:xfrm rot="3360000">
              <a:off x="2262254"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6" name="Rectangle 24"/>
            <p:cNvSpPr/>
            <p:nvPr/>
          </p:nvSpPr>
          <p:spPr bwMode="auto">
            <a:xfrm rot="3360000">
              <a:off x="857479" y="4300099"/>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7" name="Rectangle 25"/>
            <p:cNvSpPr/>
            <p:nvPr/>
          </p:nvSpPr>
          <p:spPr bwMode="auto">
            <a:xfrm rot="3360000">
              <a:off x="1340404" y="4300099"/>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8" name="Rectangle 26"/>
            <p:cNvSpPr/>
            <p:nvPr/>
          </p:nvSpPr>
          <p:spPr bwMode="auto">
            <a:xfrm rot="3360000">
              <a:off x="851379"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pic>
          <p:nvPicPr>
            <p:cNvPr id="2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289"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圆角矩形 273"/>
            <p:cNvSpPr>
              <a:spLocks noChangeArrowheads="1"/>
            </p:cNvSpPr>
            <p:nvPr/>
          </p:nvSpPr>
          <p:spPr bwMode="auto">
            <a:xfrm>
              <a:off x="738188" y="2147532"/>
              <a:ext cx="2100546" cy="3742628"/>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buClr>
                  <a:srgbClr val="CC9900"/>
                </a:buClr>
                <a:buFont typeface="Wingdings" pitchFamily="2" charset="2"/>
                <a:buChar char="n"/>
              </a:pPr>
              <a:endParaRPr lang="en-US" altLang="zh-CN" sz="1400" dirty="0">
                <a:solidFill>
                  <a:srgbClr val="000000"/>
                </a:solidFill>
                <a:latin typeface="Huawei Sans" panose="020C0503030203020204" pitchFamily="34" charset="0"/>
                <a:ea typeface="+mn-ea"/>
                <a:cs typeface="Huawei Sans" panose="020C0503030203020204" pitchFamily="34" charset="0"/>
              </a:endParaRPr>
            </a:p>
          </p:txBody>
        </p:sp>
        <p:sp>
          <p:nvSpPr>
            <p:cNvPr id="36" name="TextBox 274"/>
            <p:cNvSpPr txBox="1">
              <a:spLocks noChangeArrowheads="1"/>
            </p:cNvSpPr>
            <p:nvPr/>
          </p:nvSpPr>
          <p:spPr bwMode="auto">
            <a:xfrm>
              <a:off x="886468" y="2255545"/>
              <a:ext cx="1835657" cy="3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solidFill>
                    <a:srgbClr val="000000"/>
                  </a:solidFill>
                  <a:latin typeface="Huawei Sans" panose="020C0503030203020204" pitchFamily="34" charset="0"/>
                  <a:cs typeface="Huawei Sans" panose="020C0503030203020204" pitchFamily="34" charset="0"/>
                </a:rPr>
                <a:t>Физические диски</a:t>
              </a:r>
            </a:p>
          </p:txBody>
        </p:sp>
        <p:sp>
          <p:nvSpPr>
            <p:cNvPr id="37" name="圆角矩形 273"/>
            <p:cNvSpPr>
              <a:spLocks noChangeArrowheads="1"/>
            </p:cNvSpPr>
            <p:nvPr/>
          </p:nvSpPr>
          <p:spPr bwMode="auto">
            <a:xfrm>
              <a:off x="3707219" y="2147532"/>
              <a:ext cx="2241776" cy="2123759"/>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buClr>
                  <a:srgbClr val="CC9900"/>
                </a:buClr>
                <a:buFont typeface="Wingdings" pitchFamily="2" charset="2"/>
                <a:buChar char="n"/>
              </a:pPr>
              <a:endParaRPr lang="en-US" altLang="zh-CN" sz="1400" dirty="0">
                <a:solidFill>
                  <a:srgbClr val="000000"/>
                </a:solidFill>
                <a:latin typeface="Huawei Sans" panose="020C0503030203020204" pitchFamily="34" charset="0"/>
                <a:ea typeface="+mn-ea"/>
                <a:cs typeface="Huawei Sans" panose="020C0503030203020204" pitchFamily="34" charset="0"/>
              </a:endParaRPr>
            </a:p>
          </p:txBody>
        </p:sp>
        <p:sp>
          <p:nvSpPr>
            <p:cNvPr id="38" name="TextBox 274"/>
            <p:cNvSpPr txBox="1">
              <a:spLocks noChangeArrowheads="1"/>
            </p:cNvSpPr>
            <p:nvPr/>
          </p:nvSpPr>
          <p:spPr bwMode="auto">
            <a:xfrm>
              <a:off x="3927948" y="2255544"/>
              <a:ext cx="2021047" cy="34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solidFill>
                    <a:srgbClr val="000000"/>
                  </a:solidFill>
                  <a:latin typeface="Huawei Sans" panose="020C0503030203020204" pitchFamily="34" charset="0"/>
                  <a:cs typeface="Huawei Sans" panose="020C0503030203020204" pitchFamily="34" charset="0"/>
                </a:rPr>
                <a:t>Дисковый домен #1</a:t>
              </a:r>
            </a:p>
          </p:txBody>
        </p:sp>
        <p:sp>
          <p:nvSpPr>
            <p:cNvPr id="39" name="圆角矩形 273"/>
            <p:cNvSpPr>
              <a:spLocks noChangeArrowheads="1"/>
            </p:cNvSpPr>
            <p:nvPr/>
          </p:nvSpPr>
          <p:spPr bwMode="auto">
            <a:xfrm>
              <a:off x="3707219" y="4386667"/>
              <a:ext cx="2241776" cy="1503494"/>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buClr>
                  <a:srgbClr val="CC9900"/>
                </a:buClr>
                <a:buFont typeface="Wingdings" pitchFamily="2" charset="2"/>
                <a:buChar char="n"/>
              </a:pPr>
              <a:endParaRPr lang="en-US" altLang="zh-CN" sz="1400" dirty="0">
                <a:solidFill>
                  <a:srgbClr val="000000"/>
                </a:solidFill>
                <a:latin typeface="Huawei Sans" panose="020C0503030203020204" pitchFamily="34" charset="0"/>
                <a:ea typeface="+mn-ea"/>
                <a:cs typeface="Huawei Sans" panose="020C0503030203020204" pitchFamily="34" charset="0"/>
              </a:endParaRPr>
            </a:p>
          </p:txBody>
        </p:sp>
        <p:sp>
          <p:nvSpPr>
            <p:cNvPr id="40" name="TextBox 274"/>
            <p:cNvSpPr txBox="1">
              <a:spLocks noChangeArrowheads="1"/>
            </p:cNvSpPr>
            <p:nvPr/>
          </p:nvSpPr>
          <p:spPr bwMode="auto">
            <a:xfrm>
              <a:off x="3876873" y="4399678"/>
              <a:ext cx="2014460" cy="36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solidFill>
                    <a:srgbClr val="000000"/>
                  </a:solidFill>
                  <a:latin typeface="Huawei Sans" panose="020C0503030203020204" pitchFamily="34" charset="0"/>
                  <a:cs typeface="Huawei Sans" panose="020C0503030203020204" pitchFamily="34" charset="0"/>
                </a:rPr>
                <a:t>Дисковый домен #2</a:t>
              </a:r>
            </a:p>
          </p:txBody>
        </p:sp>
        <p:grpSp>
          <p:nvGrpSpPr>
            <p:cNvPr id="41" name="Group 12"/>
            <p:cNvGrpSpPr/>
            <p:nvPr/>
          </p:nvGrpSpPr>
          <p:grpSpPr>
            <a:xfrm>
              <a:off x="6450940" y="3156540"/>
              <a:ext cx="433387" cy="1921772"/>
              <a:chOff x="6940348" y="2266680"/>
              <a:chExt cx="433387" cy="1921772"/>
            </a:xfrm>
          </p:grpSpPr>
          <p:sp>
            <p:nvSpPr>
              <p:cNvPr id="103" name="Rectangle 104"/>
              <p:cNvSpPr/>
              <p:nvPr/>
            </p:nvSpPr>
            <p:spPr bwMode="auto">
              <a:xfrm rot="3360000">
                <a:off x="6926378" y="2324673"/>
                <a:ext cx="457670" cy="341684"/>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04" name="Rectangle 105"/>
              <p:cNvSpPr/>
              <p:nvPr/>
            </p:nvSpPr>
            <p:spPr bwMode="auto">
              <a:xfrm rot="3360000">
                <a:off x="6926378" y="3064280"/>
                <a:ext cx="457670" cy="341684"/>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05" name="Rectangle 106"/>
              <p:cNvSpPr/>
              <p:nvPr/>
            </p:nvSpPr>
            <p:spPr bwMode="auto">
              <a:xfrm rot="3360000">
                <a:off x="6926378" y="3780511"/>
                <a:ext cx="457670" cy="341684"/>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pic>
            <p:nvPicPr>
              <p:cNvPr id="10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348" y="228179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348" y="301287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348" y="3743952"/>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2551"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9917"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1717"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8"/>
            <p:cNvSpPr/>
            <p:nvPr/>
          </p:nvSpPr>
          <p:spPr bwMode="auto">
            <a:xfrm rot="3360000">
              <a:off x="4444557"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1" name="Rectangle 59"/>
            <p:cNvSpPr/>
            <p:nvPr/>
          </p:nvSpPr>
          <p:spPr bwMode="auto">
            <a:xfrm rot="3360000">
              <a:off x="4941517"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2" name="Rectangle 60"/>
            <p:cNvSpPr/>
            <p:nvPr/>
          </p:nvSpPr>
          <p:spPr bwMode="auto">
            <a:xfrm rot="3360000">
              <a:off x="5366407"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3" name="Rectangle 61"/>
            <p:cNvSpPr/>
            <p:nvPr/>
          </p:nvSpPr>
          <p:spPr bwMode="auto">
            <a:xfrm rot="3360000">
              <a:off x="3967732" y="324447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4" name="Rectangle 62"/>
            <p:cNvSpPr/>
            <p:nvPr/>
          </p:nvSpPr>
          <p:spPr bwMode="auto">
            <a:xfrm rot="3360000">
              <a:off x="4450657" y="324447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5" name="Rectangle 63"/>
            <p:cNvSpPr/>
            <p:nvPr/>
          </p:nvSpPr>
          <p:spPr bwMode="auto">
            <a:xfrm rot="3360000">
              <a:off x="4947617" y="3244477"/>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6" name="Rectangle 64"/>
            <p:cNvSpPr/>
            <p:nvPr/>
          </p:nvSpPr>
          <p:spPr bwMode="auto">
            <a:xfrm rot="3360000">
              <a:off x="5372507" y="3244477"/>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7" name="Rectangle 65"/>
            <p:cNvSpPr/>
            <p:nvPr/>
          </p:nvSpPr>
          <p:spPr bwMode="auto">
            <a:xfrm rot="3360000">
              <a:off x="3967732"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8" name="Rectangle 66"/>
            <p:cNvSpPr/>
            <p:nvPr/>
          </p:nvSpPr>
          <p:spPr bwMode="auto">
            <a:xfrm rot="3360000">
              <a:off x="4450657"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9" name="Rectangle 67"/>
            <p:cNvSpPr/>
            <p:nvPr/>
          </p:nvSpPr>
          <p:spPr bwMode="auto">
            <a:xfrm rot="3360000">
              <a:off x="4947617"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70" name="Rectangle 68"/>
            <p:cNvSpPr/>
            <p:nvPr/>
          </p:nvSpPr>
          <p:spPr bwMode="auto">
            <a:xfrm rot="3360000">
              <a:off x="5372507"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71" name="Rectangle 69"/>
            <p:cNvSpPr/>
            <p:nvPr/>
          </p:nvSpPr>
          <p:spPr bwMode="auto">
            <a:xfrm rot="3360000">
              <a:off x="3961632"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pic>
          <p:nvPicPr>
            <p:cNvPr id="7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129"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129"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129"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391"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391"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391"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1757"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1757"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1757"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557"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557"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557"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82"/>
            <p:cNvSpPr/>
            <p:nvPr/>
          </p:nvSpPr>
          <p:spPr bwMode="auto">
            <a:xfrm rot="3360000">
              <a:off x="3954915" y="4844302"/>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5" name="Rectangle 83"/>
            <p:cNvSpPr/>
            <p:nvPr/>
          </p:nvSpPr>
          <p:spPr bwMode="auto">
            <a:xfrm rot="3360000">
              <a:off x="4437840" y="4844302"/>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6" name="Rectangle 84"/>
            <p:cNvSpPr/>
            <p:nvPr/>
          </p:nvSpPr>
          <p:spPr bwMode="auto">
            <a:xfrm rot="3360000">
              <a:off x="4934800" y="4844302"/>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7" name="Rectangle 85"/>
            <p:cNvSpPr/>
            <p:nvPr/>
          </p:nvSpPr>
          <p:spPr bwMode="auto">
            <a:xfrm rot="3360000">
              <a:off x="5359690" y="4844302"/>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8" name="Rectangle 86"/>
            <p:cNvSpPr/>
            <p:nvPr/>
          </p:nvSpPr>
          <p:spPr bwMode="auto">
            <a:xfrm rot="3360000">
              <a:off x="3954915" y="5379964"/>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9" name="Rectangle 87"/>
            <p:cNvSpPr/>
            <p:nvPr/>
          </p:nvSpPr>
          <p:spPr bwMode="auto">
            <a:xfrm rot="3360000">
              <a:off x="4437840" y="5379964"/>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90" name="Rectangle 88"/>
            <p:cNvSpPr/>
            <p:nvPr/>
          </p:nvSpPr>
          <p:spPr bwMode="auto">
            <a:xfrm rot="3360000">
              <a:off x="4934800" y="5379964"/>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91" name="Rectangle 89"/>
            <p:cNvSpPr/>
            <p:nvPr/>
          </p:nvSpPr>
          <p:spPr bwMode="auto">
            <a:xfrm rot="3360000">
              <a:off x="5359690" y="5379964"/>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pic>
          <p:nvPicPr>
            <p:cNvPr id="9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7312"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7312"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1574"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1574"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8940"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8940"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740"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740"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ight Arrow 98"/>
            <p:cNvSpPr/>
            <p:nvPr/>
          </p:nvSpPr>
          <p:spPr bwMode="auto">
            <a:xfrm>
              <a:off x="2969359" y="3185770"/>
              <a:ext cx="640080" cy="457200"/>
            </a:xfrm>
            <a:prstGeom prst="rightArrow">
              <a:avLst/>
            </a:prstGeom>
            <a:solidFill>
              <a:schemeClr val="accent2"/>
            </a:solidFill>
            <a:ln w="12700">
              <a:solidFill>
                <a:schemeClr val="tx1"/>
              </a:solid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01" name="Right Arrow 99"/>
            <p:cNvSpPr/>
            <p:nvPr/>
          </p:nvSpPr>
          <p:spPr bwMode="auto">
            <a:xfrm>
              <a:off x="2969359" y="4791378"/>
              <a:ext cx="640080" cy="457200"/>
            </a:xfrm>
            <a:prstGeom prst="rightArrow">
              <a:avLst/>
            </a:prstGeom>
            <a:solidFill>
              <a:schemeClr val="accent2"/>
            </a:solidFill>
            <a:ln w="12700">
              <a:solidFill>
                <a:schemeClr val="tx1"/>
              </a:solid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02" name="TextBox 103"/>
            <p:cNvSpPr txBox="1"/>
            <p:nvPr/>
          </p:nvSpPr>
          <p:spPr>
            <a:xfrm>
              <a:off x="6424746" y="2770632"/>
              <a:ext cx="920779" cy="303342"/>
            </a:xfrm>
            <a:prstGeom prst="rect">
              <a:avLst/>
            </a:prstGeom>
            <a:noFill/>
          </p:spPr>
          <p:txBody>
            <a:bodyPr wrap="square" rtlCol="0">
              <a:noAutofit/>
            </a:bodyPr>
            <a:lstStyle/>
            <a:p>
              <a:pPr fontAlgn="ctr"/>
              <a:r>
                <a:rPr lang="ru-RU" sz="1400" dirty="0">
                  <a:latin typeface="Huawei Sans" panose="020C0503030203020204" pitchFamily="34" charset="0"/>
                  <a:cs typeface="Huawei Sans" panose="020C0503030203020204" pitchFamily="34" charset="0"/>
                </a:rPr>
                <a:t>Уровни</a:t>
              </a:r>
            </a:p>
          </p:txBody>
        </p:sp>
      </p:grpSp>
      <p:sp>
        <p:nvSpPr>
          <p:cNvPr id="109" name="TextBox 112"/>
          <p:cNvSpPr txBox="1"/>
          <p:nvPr/>
        </p:nvSpPr>
        <p:spPr>
          <a:xfrm>
            <a:off x="8684961" y="3232819"/>
            <a:ext cx="2287839" cy="355670"/>
          </a:xfrm>
          <a:prstGeom prst="rect">
            <a:avLst/>
          </a:prstGeom>
          <a:noFill/>
        </p:spPr>
        <p:txBody>
          <a:bodyPr wrap="square" rtlCol="0">
            <a:noAutofit/>
          </a:bodyPr>
          <a:lstStyle/>
          <a:p>
            <a:pPr fontAlgn="ctr"/>
            <a:r>
              <a:rPr lang="ru-RU" sz="1400" dirty="0">
                <a:latin typeface="Huawei Sans" panose="020C0503030203020204" pitchFamily="34" charset="0"/>
                <a:cs typeface="Huawei Sans" panose="020C0503030203020204" pitchFamily="34" charset="0"/>
              </a:rPr>
              <a:t>Уровень высокой производительности</a:t>
            </a:r>
          </a:p>
        </p:txBody>
      </p:sp>
      <p:sp>
        <p:nvSpPr>
          <p:cNvPr id="110" name="TextBox 113"/>
          <p:cNvSpPr txBox="1"/>
          <p:nvPr/>
        </p:nvSpPr>
        <p:spPr>
          <a:xfrm>
            <a:off x="8684960" y="3933427"/>
            <a:ext cx="2433715" cy="386142"/>
          </a:xfrm>
          <a:prstGeom prst="rect">
            <a:avLst/>
          </a:prstGeom>
          <a:noFill/>
        </p:spPr>
        <p:txBody>
          <a:bodyPr wrap="square" rtlCol="0">
            <a:noAutofit/>
          </a:bodyPr>
          <a:lstStyle/>
          <a:p>
            <a:pPr fontAlgn="ctr"/>
            <a:r>
              <a:rPr lang="ru-RU" sz="1400" dirty="0">
                <a:latin typeface="Huawei Sans" panose="020C0503030203020204" pitchFamily="34" charset="0"/>
                <a:cs typeface="Huawei Sans" panose="020C0503030203020204" pitchFamily="34" charset="0"/>
              </a:rPr>
              <a:t>Уровень производительности</a:t>
            </a:r>
          </a:p>
        </p:txBody>
      </p:sp>
      <p:sp>
        <p:nvSpPr>
          <p:cNvPr id="111" name="TextBox 114"/>
          <p:cNvSpPr txBox="1"/>
          <p:nvPr/>
        </p:nvSpPr>
        <p:spPr>
          <a:xfrm>
            <a:off x="8684960" y="4684539"/>
            <a:ext cx="1932239" cy="307777"/>
          </a:xfrm>
          <a:prstGeom prst="rect">
            <a:avLst/>
          </a:prstGeom>
          <a:noFill/>
        </p:spPr>
        <p:txBody>
          <a:bodyPr wrap="square" rtlCol="0">
            <a:noAutofit/>
          </a:bodyPr>
          <a:lstStyle/>
          <a:p>
            <a:pPr fontAlgn="ctr"/>
            <a:r>
              <a:rPr lang="ru-RU" sz="1400" dirty="0">
                <a:latin typeface="Huawei Sans" panose="020C0503030203020204" pitchFamily="34" charset="0"/>
                <a:cs typeface="Huawei Sans" panose="020C0503030203020204" pitchFamily="34" charset="0"/>
              </a:rPr>
              <a:t>Уровень емкости</a:t>
            </a:r>
          </a:p>
        </p:txBody>
      </p:sp>
    </p:spTree>
    <p:extLst>
      <p:ext uri="{BB962C8B-B14F-4D97-AF65-F5344CB8AC3E}">
        <p14:creationId xmlns:p14="http://schemas.microsoft.com/office/powerpoint/2010/main" val="1684425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cs typeface="Huawei Sans" panose="020C0503030203020204" pitchFamily="34" charset="0"/>
              </a:rPr>
              <a:t>Пул хранения и уровень</a:t>
            </a:r>
          </a:p>
        </p:txBody>
      </p:sp>
      <p:sp>
        <p:nvSpPr>
          <p:cNvPr id="3" name="文本占位符 2"/>
          <p:cNvSpPr>
            <a:spLocks noGrp="1"/>
          </p:cNvSpPr>
          <p:nvPr>
            <p:ph type="body" sz="quarter" idx="10"/>
          </p:nvPr>
        </p:nvSpPr>
        <p:spPr/>
        <p:txBody>
          <a:bodyPr wrap="square">
            <a:noAutofit/>
          </a:bodyPr>
          <a:lstStyle/>
          <a:p>
            <a:r>
              <a:rPr lang="ru-RU" sz="1400" dirty="0">
                <a:latin typeface="Huawei Sans" panose="020C0503030203020204" pitchFamily="34" charset="0"/>
              </a:rPr>
              <a:t>Пул хранения — это контейнер ресурсов </a:t>
            </a:r>
            <a:r>
              <a:rPr lang="ru-RU" sz="1400" dirty="0" smtClean="0">
                <a:latin typeface="Huawei Sans" panose="020C0503030203020204" pitchFamily="34" charset="0"/>
              </a:rPr>
              <a:t>хранения. </a:t>
            </a:r>
            <a:r>
              <a:rPr lang="ru-RU" sz="1400" dirty="0">
                <a:latin typeface="Huawei Sans" panose="020C0503030203020204" pitchFamily="34" charset="0"/>
              </a:rPr>
              <a:t>Все ресурсы хранения, которые используются серверами приложений, берутся из пулов хранения.</a:t>
            </a:r>
          </a:p>
          <a:p>
            <a:r>
              <a:rPr lang="ru-RU" sz="1400" dirty="0">
                <a:latin typeface="Huawei Sans" panose="020C0503030203020204" pitchFamily="34" charset="0"/>
              </a:rPr>
              <a:t>Уровень хранения — это набор носителей, обеспечивающих тот же уровень производительности в пуле хранения. Различные уровни хранения управляют носителями с разным уровнем производительности и предоставляют пространство для хранения приложений, которые имеют разные требования к производительности.</a:t>
            </a:r>
          </a:p>
          <a:p>
            <a:endParaRPr lang="en-US" altLang="zh-CN" sz="2000" dirty="0">
              <a:latin typeface="Huawei Sans" panose="020C0503030203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38708405"/>
              </p:ext>
            </p:extLst>
          </p:nvPr>
        </p:nvGraphicFramePr>
        <p:xfrm>
          <a:off x="856967" y="3175716"/>
          <a:ext cx="5688213" cy="2751085"/>
        </p:xfrm>
        <a:graphic>
          <a:graphicData uri="http://schemas.openxmlformats.org/drawingml/2006/table">
            <a:tbl>
              <a:tblPr/>
              <a:tblGrid>
                <a:gridCol w="841835"/>
                <a:gridCol w="1189069"/>
                <a:gridCol w="1005963"/>
                <a:gridCol w="2651346"/>
              </a:tblGrid>
              <a:tr h="426389">
                <a:tc>
                  <a:txBody>
                    <a:bodyPr/>
                    <a:lstStyle/>
                    <a:p>
                      <a:pPr marL="0" marR="0" algn="l" fontAlgn="ctr">
                        <a:lnSpc>
                          <a:spcPct val="100000"/>
                        </a:lnSpc>
                        <a:spcBef>
                          <a:spcPts val="800"/>
                        </a:spcBef>
                        <a:spcAft>
                          <a:spcPts val="800"/>
                        </a:spcAft>
                      </a:pPr>
                      <a:r>
                        <a:rPr lang="ru-RU" sz="1000" b="0" dirty="0">
                          <a:latin typeface="Huawei Sans" panose="020C0503030203020204" pitchFamily="34" charset="0"/>
                          <a:cs typeface="Huawei Sans" panose="020C0503030203020204" pitchFamily="34" charset="0"/>
                        </a:rPr>
                        <a:t>Уровень хранения</a:t>
                      </a: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l" fontAlgn="ctr">
                        <a:lnSpc>
                          <a:spcPct val="100000"/>
                        </a:lnSpc>
                        <a:spcBef>
                          <a:spcPts val="800"/>
                        </a:spcBef>
                        <a:spcAft>
                          <a:spcPts val="800"/>
                        </a:spcAft>
                      </a:pPr>
                      <a:r>
                        <a:rPr lang="ru-RU" sz="1000" b="0" dirty="0">
                          <a:latin typeface="Huawei Sans" panose="020C0503030203020204" pitchFamily="34" charset="0"/>
                          <a:cs typeface="Huawei Sans" panose="020C0503030203020204" pitchFamily="34" charset="0"/>
                        </a:rPr>
                        <a:t>Тип уровня</a:t>
                      </a: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l" fontAlgn="ctr">
                        <a:lnSpc>
                          <a:spcPct val="100000"/>
                        </a:lnSpc>
                        <a:spcBef>
                          <a:spcPts val="800"/>
                        </a:spcBef>
                        <a:spcAft>
                          <a:spcPts val="800"/>
                        </a:spcAft>
                      </a:pPr>
                      <a:r>
                        <a:rPr lang="ru-RU" sz="1000" b="0" dirty="0" smtClean="0">
                          <a:latin typeface="Huawei Sans" panose="020C0503030203020204" pitchFamily="34" charset="0"/>
                          <a:cs typeface="Huawei Sans" panose="020C0503030203020204" pitchFamily="34" charset="0"/>
                        </a:rPr>
                        <a:t>Тип </a:t>
                      </a:r>
                      <a:r>
                        <a:rPr lang="ru-RU" sz="1000" b="0" dirty="0">
                          <a:latin typeface="Huawei Sans" panose="020C0503030203020204" pitchFamily="34" charset="0"/>
                          <a:cs typeface="Huawei Sans" panose="020C0503030203020204" pitchFamily="34" charset="0"/>
                        </a:rPr>
                        <a:t>диска</a:t>
                      </a: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l" fontAlgn="ctr">
                        <a:lnSpc>
                          <a:spcPct val="100000"/>
                        </a:lnSpc>
                        <a:spcBef>
                          <a:spcPts val="800"/>
                        </a:spcBef>
                        <a:spcAft>
                          <a:spcPts val="800"/>
                        </a:spcAft>
                      </a:pPr>
                      <a:r>
                        <a:rPr lang="ru-RU" sz="1000" b="0">
                          <a:latin typeface="Huawei Sans" panose="020C0503030203020204" pitchFamily="34" charset="0"/>
                          <a:cs typeface="Huawei Sans" panose="020C0503030203020204" pitchFamily="34" charset="0"/>
                        </a:rPr>
                        <a:t>Применение</a:t>
                      </a: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596142">
                <a:tc>
                  <a:txBody>
                    <a:bodyPr/>
                    <a:lstStyle/>
                    <a:p>
                      <a:pPr marL="0" marR="0" algn="l" fontAlgn="ctr">
                        <a:lnSpc>
                          <a:spcPct val="100000"/>
                        </a:lnSpc>
                        <a:spcBef>
                          <a:spcPts val="800"/>
                        </a:spcBef>
                        <a:spcAft>
                          <a:spcPts val="800"/>
                        </a:spcAft>
                      </a:pPr>
                      <a:r>
                        <a:rPr lang="ru-RU" sz="1000">
                          <a:latin typeface="Huawei Sans" panose="020C0503030203020204" pitchFamily="34" charset="0"/>
                          <a:cs typeface="Huawei Sans" panose="020C0503030203020204" pitchFamily="34" charset="0"/>
                        </a:rPr>
                        <a:t>Уровень 0</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800"/>
                        </a:spcBef>
                        <a:spcAft>
                          <a:spcPts val="800"/>
                        </a:spcAft>
                      </a:pPr>
                      <a:r>
                        <a:rPr lang="ru-RU" sz="1000" dirty="0">
                          <a:latin typeface="Huawei Sans" panose="020C0503030203020204" pitchFamily="34" charset="0"/>
                          <a:cs typeface="Huawei Sans" panose="020C0503030203020204" pitchFamily="34" charset="0"/>
                        </a:rPr>
                        <a:t>Уровень высокой </a:t>
                      </a:r>
                      <a:r>
                        <a:rPr lang="ru-RU" sz="1000" dirty="0" smtClean="0">
                          <a:latin typeface="Huawei Sans" panose="020C0503030203020204" pitchFamily="34" charset="0"/>
                          <a:cs typeface="Huawei Sans" panose="020C0503030203020204" pitchFamily="34" charset="0"/>
                        </a:rPr>
                        <a:t>производи-</a:t>
                      </a:r>
                      <a:br>
                        <a:rPr lang="ru-RU" sz="1000" dirty="0" smtClean="0">
                          <a:latin typeface="Huawei Sans" panose="020C0503030203020204" pitchFamily="34" charset="0"/>
                          <a:cs typeface="Huawei Sans" panose="020C0503030203020204" pitchFamily="34" charset="0"/>
                        </a:rPr>
                      </a:br>
                      <a:r>
                        <a:rPr lang="ru-RU" sz="1000" dirty="0" err="1" smtClean="0">
                          <a:latin typeface="Huawei Sans" panose="020C0503030203020204" pitchFamily="34" charset="0"/>
                          <a:cs typeface="Huawei Sans" panose="020C0503030203020204" pitchFamily="34" charset="0"/>
                        </a:rPr>
                        <a:t>тельности</a:t>
                      </a:r>
                      <a:endParaRPr lang="ru-RU" sz="1000" dirty="0">
                        <a:latin typeface="Huawei Sans" panose="020C0503030203020204" pitchFamily="34" charset="0"/>
                        <a:cs typeface="Huawei Sans" panose="020C0503030203020204" pitchFamily="34" charset="0"/>
                      </a:endParaRPr>
                    </a:p>
                  </a:txBody>
                  <a:tcPr marL="90000" marR="90000" marT="46800" marB="46800" anchor="ctr"/>
                </a:tc>
                <a:tc>
                  <a:txBody>
                    <a:bodyPr/>
                    <a:lstStyle/>
                    <a:p>
                      <a:pPr marL="0" marR="0" algn="l" fontAlgn="ctr">
                        <a:lnSpc>
                          <a:spcPct val="100000"/>
                        </a:lnSpc>
                        <a:spcBef>
                          <a:spcPts val="800"/>
                        </a:spcBef>
                        <a:spcAft>
                          <a:spcPts val="800"/>
                        </a:spcAft>
                      </a:pPr>
                      <a:r>
                        <a:rPr lang="ru-RU" sz="1000" dirty="0">
                          <a:latin typeface="Huawei Sans" panose="020C0503030203020204" pitchFamily="34" charset="0"/>
                          <a:cs typeface="Huawei Sans" panose="020C0503030203020204" pitchFamily="34" charset="0"/>
                        </a:rPr>
                        <a:t>SSD</a:t>
                      </a:r>
                    </a:p>
                  </a:txBody>
                  <a:tcPr marL="90000" marR="90000" marT="46800" marB="46800" anchor="ctr"/>
                </a:tc>
                <a:tc>
                  <a:txBody>
                    <a:bodyPr/>
                    <a:lstStyle/>
                    <a:p>
                      <a:pPr marL="0" marR="0" algn="l" fontAlgn="ctr">
                        <a:lnSpc>
                          <a:spcPct val="100000"/>
                        </a:lnSpc>
                        <a:spcBef>
                          <a:spcPts val="800"/>
                        </a:spcBef>
                        <a:spcAft>
                          <a:spcPts val="800"/>
                        </a:spcAft>
                      </a:pPr>
                      <a:r>
                        <a:rPr lang="ru-RU" sz="1000" dirty="0">
                          <a:latin typeface="Huawei Sans" panose="020C0503030203020204" pitchFamily="34" charset="0"/>
                          <a:cs typeface="Huawei Sans" panose="020C0503030203020204" pitchFamily="34" charset="0"/>
                        </a:rPr>
                        <a:t>Наилучший выбор для хранения часто используемых данных; высокая производительность и цена.</a:t>
                      </a:r>
                    </a:p>
                  </a:txBody>
                  <a:tcPr marL="90000" marR="90000" marT="46800" marB="46800" anchor="ctr">
                    <a:lnR w="28575" cap="flat" cmpd="sng" algn="ctr">
                      <a:solidFill>
                        <a:schemeClr val="tx1"/>
                      </a:solidFill>
                      <a:prstDash val="solid"/>
                      <a:round/>
                      <a:headEnd type="none" w="med" len="med"/>
                      <a:tailEnd type="none" w="med" len="med"/>
                    </a:lnR>
                  </a:tcPr>
                </a:tc>
              </a:tr>
              <a:tr h="765896">
                <a:tc>
                  <a:txBody>
                    <a:bodyPr/>
                    <a:lstStyle/>
                    <a:p>
                      <a:pPr marL="0" marR="0" algn="l" fontAlgn="ctr">
                        <a:lnSpc>
                          <a:spcPct val="100000"/>
                        </a:lnSpc>
                        <a:spcBef>
                          <a:spcPts val="800"/>
                        </a:spcBef>
                        <a:spcAft>
                          <a:spcPts val="800"/>
                        </a:spcAft>
                      </a:pPr>
                      <a:r>
                        <a:rPr lang="ru-RU" sz="1000">
                          <a:latin typeface="Huawei Sans" panose="020C0503030203020204" pitchFamily="34" charset="0"/>
                          <a:cs typeface="Huawei Sans" panose="020C0503030203020204" pitchFamily="34" charset="0"/>
                        </a:rPr>
                        <a:t>Уровень 1</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800"/>
                        </a:spcBef>
                        <a:spcAft>
                          <a:spcPts val="800"/>
                        </a:spcAft>
                      </a:pPr>
                      <a:r>
                        <a:rPr lang="ru-RU" sz="1000" dirty="0">
                          <a:latin typeface="Huawei Sans" panose="020C0503030203020204" pitchFamily="34" charset="0"/>
                          <a:cs typeface="Huawei Sans" panose="020C0503030203020204" pitchFamily="34" charset="0"/>
                        </a:rPr>
                        <a:t>Уровень </a:t>
                      </a:r>
                      <a:r>
                        <a:rPr lang="ru-RU" sz="1000" dirty="0" smtClean="0">
                          <a:latin typeface="Huawei Sans" panose="020C0503030203020204" pitchFamily="34" charset="0"/>
                          <a:cs typeface="Huawei Sans" panose="020C0503030203020204" pitchFamily="34" charset="0"/>
                        </a:rPr>
                        <a:t>производи-</a:t>
                      </a:r>
                      <a:br>
                        <a:rPr lang="ru-RU" sz="1000" dirty="0" smtClean="0">
                          <a:latin typeface="Huawei Sans" panose="020C0503030203020204" pitchFamily="34" charset="0"/>
                          <a:cs typeface="Huawei Sans" panose="020C0503030203020204" pitchFamily="34" charset="0"/>
                        </a:rPr>
                      </a:br>
                      <a:r>
                        <a:rPr lang="ru-RU" sz="1000" dirty="0" err="1" smtClean="0">
                          <a:latin typeface="Huawei Sans" panose="020C0503030203020204" pitchFamily="34" charset="0"/>
                          <a:cs typeface="Huawei Sans" panose="020C0503030203020204" pitchFamily="34" charset="0"/>
                        </a:rPr>
                        <a:t>тельности</a:t>
                      </a:r>
                      <a:endParaRPr lang="ru-RU" sz="1000" dirty="0">
                        <a:latin typeface="Huawei Sans" panose="020C0503030203020204" pitchFamily="34" charset="0"/>
                        <a:cs typeface="Huawei Sans" panose="020C0503030203020204" pitchFamily="34" charset="0"/>
                      </a:endParaRPr>
                    </a:p>
                  </a:txBody>
                  <a:tcPr marL="90000" marR="90000" marT="46800" marB="46800" anchor="ctr"/>
                </a:tc>
                <a:tc>
                  <a:txBody>
                    <a:bodyPr/>
                    <a:lstStyle/>
                    <a:p>
                      <a:pPr marL="0" marR="0" algn="l" fontAlgn="ctr">
                        <a:lnSpc>
                          <a:spcPct val="100000"/>
                        </a:lnSpc>
                        <a:spcBef>
                          <a:spcPts val="800"/>
                        </a:spcBef>
                        <a:spcAft>
                          <a:spcPts val="800"/>
                        </a:spcAft>
                      </a:pPr>
                      <a:r>
                        <a:rPr lang="ru-RU" sz="1000">
                          <a:latin typeface="Huawei Sans" panose="020C0503030203020204" pitchFamily="34" charset="0"/>
                          <a:cs typeface="Huawei Sans" panose="020C0503030203020204" pitchFamily="34" charset="0"/>
                        </a:rPr>
                        <a:t>SAS</a:t>
                      </a:r>
                    </a:p>
                  </a:txBody>
                  <a:tcPr marL="90000" marR="90000" marT="46800" marB="46800" anchor="ctr"/>
                </a:tc>
                <a:tc>
                  <a:txBody>
                    <a:bodyPr/>
                    <a:lstStyle/>
                    <a:p>
                      <a:pPr marL="0" marR="0" algn="l" fontAlgn="ctr">
                        <a:lnSpc>
                          <a:spcPct val="100000"/>
                        </a:lnSpc>
                        <a:spcBef>
                          <a:spcPts val="800"/>
                        </a:spcBef>
                        <a:spcAft>
                          <a:spcPts val="800"/>
                        </a:spcAft>
                      </a:pPr>
                      <a:r>
                        <a:rPr lang="ru-RU" sz="1000" dirty="0">
                          <a:latin typeface="Huawei Sans" panose="020C0503030203020204" pitchFamily="34" charset="0"/>
                          <a:cs typeface="Huawei Sans" panose="020C0503030203020204" pitchFamily="34" charset="0"/>
                        </a:rPr>
                        <a:t>Наилучший выбор для хранения данных, к которым реже обращаются; относительно высокая производительность и средняя </a:t>
                      </a:r>
                      <a:r>
                        <a:rPr lang="ru-RU" sz="1000" dirty="0" smtClean="0">
                          <a:latin typeface="Huawei Sans" panose="020C0503030203020204" pitchFamily="34" charset="0"/>
                          <a:cs typeface="Huawei Sans" panose="020C0503030203020204" pitchFamily="34" charset="0"/>
                        </a:rPr>
                        <a:t>цена.</a:t>
                      </a:r>
                      <a:endParaRPr lang="ru-RU" sz="1000" dirty="0">
                        <a:latin typeface="Huawei Sans" panose="020C0503030203020204" pitchFamily="34" charset="0"/>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765896">
                <a:tc>
                  <a:txBody>
                    <a:bodyPr/>
                    <a:lstStyle/>
                    <a:p>
                      <a:pPr marL="0" marR="0" algn="l" fontAlgn="ctr">
                        <a:lnSpc>
                          <a:spcPct val="100000"/>
                        </a:lnSpc>
                        <a:spcBef>
                          <a:spcPts val="800"/>
                        </a:spcBef>
                        <a:spcAft>
                          <a:spcPts val="800"/>
                        </a:spcAft>
                      </a:pPr>
                      <a:r>
                        <a:rPr lang="ru-RU" sz="1000">
                          <a:latin typeface="Huawei Sans" panose="020C0503030203020204" pitchFamily="34" charset="0"/>
                          <a:cs typeface="Huawei Sans" panose="020C0503030203020204" pitchFamily="34" charset="0"/>
                        </a:rPr>
                        <a:t>Уровень 2</a:t>
                      </a: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gn="l" fontAlgn="ctr">
                        <a:lnSpc>
                          <a:spcPct val="100000"/>
                        </a:lnSpc>
                        <a:spcBef>
                          <a:spcPts val="800"/>
                        </a:spcBef>
                        <a:spcAft>
                          <a:spcPts val="800"/>
                        </a:spcAft>
                      </a:pPr>
                      <a:r>
                        <a:rPr lang="ru-RU" sz="1000">
                          <a:latin typeface="Huawei Sans" panose="020C0503030203020204" pitchFamily="34" charset="0"/>
                          <a:cs typeface="Huawei Sans" panose="020C0503030203020204" pitchFamily="34" charset="0"/>
                        </a:rPr>
                        <a:t>Уровень емкости</a:t>
                      </a: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algn="l" fontAlgn="ctr">
                        <a:lnSpc>
                          <a:spcPct val="100000"/>
                        </a:lnSpc>
                        <a:spcBef>
                          <a:spcPts val="800"/>
                        </a:spcBef>
                        <a:spcAft>
                          <a:spcPts val="800"/>
                        </a:spcAft>
                      </a:pPr>
                      <a:r>
                        <a:rPr lang="ru-RU" sz="1000">
                          <a:latin typeface="Huawei Sans" panose="020C0503030203020204" pitchFamily="34" charset="0"/>
                          <a:cs typeface="Huawei Sans" panose="020C0503030203020204" pitchFamily="34" charset="0"/>
                        </a:rPr>
                        <a:t>NL-SAS</a:t>
                      </a: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algn="l" fontAlgn="ctr">
                        <a:lnSpc>
                          <a:spcPct val="100000"/>
                        </a:lnSpc>
                        <a:spcBef>
                          <a:spcPts val="800"/>
                        </a:spcBef>
                        <a:spcAft>
                          <a:spcPts val="800"/>
                        </a:spcAft>
                      </a:pPr>
                      <a:r>
                        <a:rPr lang="ru-RU" sz="1000" dirty="0">
                          <a:latin typeface="Huawei Sans" panose="020C0503030203020204" pitchFamily="34" charset="0"/>
                          <a:cs typeface="Huawei Sans" panose="020C0503030203020204" pitchFamily="34" charset="0"/>
                        </a:rPr>
                        <a:t>Наилучший выбор для хранения больших объемов данных, к которым редко обращаются; низкая производительность и цена и большая емкость </a:t>
                      </a:r>
                      <a:r>
                        <a:rPr lang="ru-RU" sz="1000" dirty="0" smtClean="0">
                          <a:latin typeface="Huawei Sans" panose="020C0503030203020204" pitchFamily="34" charset="0"/>
                          <a:cs typeface="Huawei Sans" panose="020C0503030203020204" pitchFamily="34" charset="0"/>
                        </a:rPr>
                        <a:t>диска.</a:t>
                      </a:r>
                      <a:endParaRPr lang="ru-RU" sz="1000" dirty="0">
                        <a:latin typeface="Huawei Sans" panose="020C0503030203020204" pitchFamily="34" charset="0"/>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71562584"/>
              </p:ext>
            </p:extLst>
          </p:nvPr>
        </p:nvGraphicFramePr>
        <p:xfrm>
          <a:off x="6901315" y="3401076"/>
          <a:ext cx="4418431" cy="2451029"/>
        </p:xfrm>
        <a:graphic>
          <a:graphicData uri="http://schemas.openxmlformats.org/drawingml/2006/table">
            <a:tbl>
              <a:tblPr/>
              <a:tblGrid>
                <a:gridCol w="926841"/>
                <a:gridCol w="3491590"/>
              </a:tblGrid>
              <a:tr h="256742">
                <a:tc>
                  <a:txBody>
                    <a:bodyPr/>
                    <a:lstStyle/>
                    <a:p>
                      <a:pPr marL="0" marR="0" algn="l" fontAlgn="ctr">
                        <a:lnSpc>
                          <a:spcPct val="100000"/>
                        </a:lnSpc>
                        <a:spcBef>
                          <a:spcPts val="600"/>
                        </a:spcBef>
                        <a:spcAft>
                          <a:spcPts val="600"/>
                        </a:spcAft>
                      </a:pPr>
                      <a:r>
                        <a:rPr lang="ru-RU" sz="1200" b="0">
                          <a:latin typeface="Huawei Sans" panose="020C0503030203020204" pitchFamily="34" charset="0"/>
                          <a:cs typeface="Huawei Sans" panose="020C0503030203020204" pitchFamily="34" charset="0"/>
                        </a:rPr>
                        <a:t>Уровень RAID</a:t>
                      </a: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l" fontAlgn="ctr">
                        <a:lnSpc>
                          <a:spcPct val="100000"/>
                        </a:lnSpc>
                        <a:spcBef>
                          <a:spcPts val="600"/>
                        </a:spcBef>
                        <a:spcAft>
                          <a:spcPts val="600"/>
                        </a:spcAft>
                      </a:pPr>
                      <a:r>
                        <a:rPr lang="ru-RU" sz="1200" b="0">
                          <a:latin typeface="Huawei Sans" panose="020C0503030203020204" pitchFamily="34" charset="0"/>
                          <a:cs typeface="Huawei Sans" panose="020C0503030203020204" pitchFamily="34" charset="0"/>
                        </a:rPr>
                        <a:t>Политика RAID</a:t>
                      </a: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256635">
                <a:tc>
                  <a:txBody>
                    <a:bodyPr/>
                    <a:lstStyle/>
                    <a:p>
                      <a:pPr marL="0" marR="0" algn="l" fontAlgn="ctr">
                        <a:lnSpc>
                          <a:spcPct val="100000"/>
                        </a:lnSpc>
                        <a:spcBef>
                          <a:spcPts val="800"/>
                        </a:spcBef>
                        <a:spcAft>
                          <a:spcPts val="800"/>
                        </a:spcAft>
                      </a:pPr>
                      <a:r>
                        <a:rPr lang="ru-RU" sz="1200">
                          <a:latin typeface="Huawei Sans" panose="020C0503030203020204" pitchFamily="34" charset="0"/>
                          <a:cs typeface="Huawei Sans" panose="020C0503030203020204" pitchFamily="34" charset="0"/>
                        </a:rPr>
                        <a:t>RAID 1</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600"/>
                        </a:spcBef>
                        <a:spcAft>
                          <a:spcPts val="600"/>
                        </a:spcAft>
                      </a:pPr>
                      <a:r>
                        <a:rPr lang="ru-RU" sz="1200">
                          <a:latin typeface="Huawei Sans" panose="020C0503030203020204" pitchFamily="34" charset="0"/>
                          <a:cs typeface="Huawei Sans" panose="020C0503030203020204" pitchFamily="34" charset="0"/>
                        </a:rPr>
                        <a:t>1D + 1D, 1D + 1D + 1D + 1D</a:t>
                      </a:r>
                    </a:p>
                  </a:txBody>
                  <a:tcPr marL="90000" marR="90000" marT="46800" marB="46800" anchor="ctr">
                    <a:lnR w="28575" cap="flat" cmpd="sng" algn="ctr">
                      <a:solidFill>
                        <a:schemeClr val="tx1"/>
                      </a:solidFill>
                      <a:prstDash val="solid"/>
                      <a:round/>
                      <a:headEnd type="none" w="med" len="med"/>
                      <a:tailEnd type="none" w="med" len="med"/>
                    </a:lnR>
                  </a:tcPr>
                </a:tc>
              </a:tr>
              <a:tr h="426389">
                <a:tc>
                  <a:txBody>
                    <a:bodyPr/>
                    <a:lstStyle/>
                    <a:p>
                      <a:pPr marL="0" marR="0" algn="l" fontAlgn="ctr">
                        <a:lnSpc>
                          <a:spcPct val="100000"/>
                        </a:lnSpc>
                        <a:spcBef>
                          <a:spcPts val="800"/>
                        </a:spcBef>
                        <a:spcAft>
                          <a:spcPts val="800"/>
                        </a:spcAft>
                      </a:pPr>
                      <a:r>
                        <a:rPr lang="ru-RU" sz="1200">
                          <a:latin typeface="Huawei Sans" panose="020C0503030203020204" pitchFamily="34" charset="0"/>
                          <a:cs typeface="Huawei Sans" panose="020C0503030203020204" pitchFamily="34" charset="0"/>
                        </a:rPr>
                        <a:t>RAID 10</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600"/>
                        </a:spcBef>
                        <a:spcAft>
                          <a:spcPts val="600"/>
                        </a:spcAft>
                      </a:pPr>
                      <a:r>
                        <a:rPr lang="ru-RU" sz="1200">
                          <a:latin typeface="Huawei Sans" panose="020C0503030203020204" pitchFamily="34" charset="0"/>
                          <a:cs typeface="Huawei Sans" panose="020C0503030203020204" pitchFamily="34" charset="0"/>
                        </a:rPr>
                        <a:t>2D + 2D or 4D + 4D, выбирается автоматически системой хранения.</a:t>
                      </a:r>
                    </a:p>
                  </a:txBody>
                  <a:tcPr marL="90000" marR="90000" marT="46800" marB="46800" anchor="ctr">
                    <a:lnR w="28575" cap="flat" cmpd="sng" algn="ctr">
                      <a:solidFill>
                        <a:schemeClr val="tx1"/>
                      </a:solidFill>
                      <a:prstDash val="solid"/>
                      <a:round/>
                      <a:headEnd type="none" w="med" len="med"/>
                      <a:tailEnd type="none" w="med" len="med"/>
                    </a:lnR>
                  </a:tcPr>
                </a:tc>
              </a:tr>
              <a:tr h="256635">
                <a:tc>
                  <a:txBody>
                    <a:bodyPr/>
                    <a:lstStyle/>
                    <a:p>
                      <a:pPr marL="0" marR="0" algn="l" fontAlgn="ctr">
                        <a:lnSpc>
                          <a:spcPct val="100000"/>
                        </a:lnSpc>
                        <a:spcBef>
                          <a:spcPts val="800"/>
                        </a:spcBef>
                        <a:spcAft>
                          <a:spcPts val="800"/>
                        </a:spcAft>
                      </a:pPr>
                      <a:r>
                        <a:rPr lang="ru-RU" sz="1200">
                          <a:latin typeface="Huawei Sans" panose="020C0503030203020204" pitchFamily="34" charset="0"/>
                          <a:cs typeface="Huawei Sans" panose="020C0503030203020204" pitchFamily="34" charset="0"/>
                        </a:rPr>
                        <a:t>RAID 3</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600"/>
                        </a:spcBef>
                        <a:spcAft>
                          <a:spcPts val="600"/>
                        </a:spcAft>
                      </a:pPr>
                      <a:r>
                        <a:rPr lang="ru-RU" sz="1200">
                          <a:latin typeface="Huawei Sans" panose="020C0503030203020204" pitchFamily="34" charset="0"/>
                          <a:cs typeface="Huawei Sans" panose="020C0503030203020204" pitchFamily="34" charset="0"/>
                        </a:rPr>
                        <a:t>2D + 1P, 4D + 1P, 8D + 1P</a:t>
                      </a:r>
                    </a:p>
                  </a:txBody>
                  <a:tcPr marL="90000" marR="90000" marT="46800" marB="46800" anchor="ctr">
                    <a:lnR w="28575" cap="flat" cmpd="sng" algn="ctr">
                      <a:solidFill>
                        <a:schemeClr val="tx1"/>
                      </a:solidFill>
                      <a:prstDash val="solid"/>
                      <a:round/>
                      <a:headEnd type="none" w="med" len="med"/>
                      <a:tailEnd type="none" w="med" len="med"/>
                    </a:lnR>
                  </a:tcPr>
                </a:tc>
              </a:tr>
              <a:tr h="268001">
                <a:tc>
                  <a:txBody>
                    <a:bodyPr/>
                    <a:lstStyle/>
                    <a:p>
                      <a:pPr marL="0" marR="0" algn="l" fontAlgn="ctr">
                        <a:lnSpc>
                          <a:spcPct val="100000"/>
                        </a:lnSpc>
                        <a:spcBef>
                          <a:spcPts val="800"/>
                        </a:spcBef>
                        <a:spcAft>
                          <a:spcPts val="800"/>
                        </a:spcAft>
                      </a:pPr>
                      <a:r>
                        <a:rPr lang="ru-RU" sz="1200">
                          <a:latin typeface="Huawei Sans" panose="020C0503030203020204" pitchFamily="34" charset="0"/>
                          <a:cs typeface="Huawei Sans" panose="020C0503030203020204" pitchFamily="34" charset="0"/>
                        </a:rPr>
                        <a:t>RAID 5</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600"/>
                        </a:spcBef>
                        <a:spcAft>
                          <a:spcPts val="600"/>
                        </a:spcAft>
                      </a:pPr>
                      <a:r>
                        <a:rPr lang="ru-RU" sz="1200">
                          <a:latin typeface="Huawei Sans" panose="020C0503030203020204" pitchFamily="34" charset="0"/>
                          <a:cs typeface="Huawei Sans" panose="020C0503030203020204" pitchFamily="34" charset="0"/>
                        </a:rPr>
                        <a:t>2D + 1P, 4D + 1P, 8D + 1P</a:t>
                      </a:r>
                    </a:p>
                  </a:txBody>
                  <a:tcPr marL="90000" marR="90000" marT="46800" marB="46800" anchor="ctr">
                    <a:lnR w="28575" cap="flat" cmpd="sng" algn="ctr">
                      <a:solidFill>
                        <a:schemeClr val="tx1"/>
                      </a:solidFill>
                      <a:prstDash val="solid"/>
                      <a:round/>
                      <a:headEnd type="none" w="med" len="med"/>
                      <a:tailEnd type="none" w="med" len="med"/>
                    </a:lnR>
                  </a:tcPr>
                </a:tc>
              </a:tr>
              <a:tr h="426389">
                <a:tc>
                  <a:txBody>
                    <a:bodyPr/>
                    <a:lstStyle/>
                    <a:p>
                      <a:pPr marL="0" marR="0" algn="l" fontAlgn="ctr">
                        <a:lnSpc>
                          <a:spcPct val="100000"/>
                        </a:lnSpc>
                        <a:spcBef>
                          <a:spcPts val="800"/>
                        </a:spcBef>
                        <a:spcAft>
                          <a:spcPts val="800"/>
                        </a:spcAft>
                      </a:pPr>
                      <a:r>
                        <a:rPr lang="ru-RU" sz="1200">
                          <a:latin typeface="Huawei Sans" panose="020C0503030203020204" pitchFamily="34" charset="0"/>
                          <a:cs typeface="Huawei Sans" panose="020C0503030203020204" pitchFamily="34" charset="0"/>
                        </a:rPr>
                        <a:t>RAID 50</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600"/>
                        </a:spcBef>
                        <a:spcAft>
                          <a:spcPts val="600"/>
                        </a:spcAft>
                      </a:pPr>
                      <a:r>
                        <a:rPr lang="ru-RU" sz="1200">
                          <a:latin typeface="Huawei Sans" panose="020C0503030203020204" pitchFamily="34" charset="0"/>
                          <a:cs typeface="Huawei Sans" panose="020C0503030203020204" pitchFamily="34" charset="0"/>
                        </a:rPr>
                        <a:t>(2D + 1P) x 2, (4D + 1P) x 2, or (8D + 1P) x 2</a:t>
                      </a:r>
                    </a:p>
                  </a:txBody>
                  <a:tcPr marL="90000" marR="90000" marT="46800" marB="46800" anchor="ctr">
                    <a:lnR w="28575" cap="flat" cmpd="sng" algn="ctr">
                      <a:solidFill>
                        <a:schemeClr val="tx1"/>
                      </a:solidFill>
                      <a:prstDash val="solid"/>
                      <a:round/>
                      <a:headEnd type="none" w="med" len="med"/>
                      <a:tailEnd type="none" w="med" len="med"/>
                    </a:lnR>
                  </a:tcPr>
                </a:tc>
              </a:tr>
              <a:tr h="256635">
                <a:tc>
                  <a:txBody>
                    <a:bodyPr/>
                    <a:lstStyle/>
                    <a:p>
                      <a:pPr marL="0" marR="0" algn="l" fontAlgn="ctr">
                        <a:lnSpc>
                          <a:spcPct val="100000"/>
                        </a:lnSpc>
                        <a:spcBef>
                          <a:spcPts val="800"/>
                        </a:spcBef>
                        <a:spcAft>
                          <a:spcPts val="800"/>
                        </a:spcAft>
                      </a:pPr>
                      <a:r>
                        <a:rPr lang="ru-RU" sz="1200">
                          <a:latin typeface="Huawei Sans" panose="020C0503030203020204" pitchFamily="34" charset="0"/>
                          <a:cs typeface="Huawei Sans" panose="020C0503030203020204" pitchFamily="34" charset="0"/>
                        </a:rPr>
                        <a:t>RAID 6</a:t>
                      </a: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gn="l" fontAlgn="ctr">
                        <a:lnSpc>
                          <a:spcPct val="100000"/>
                        </a:lnSpc>
                        <a:spcBef>
                          <a:spcPts val="600"/>
                        </a:spcBef>
                        <a:spcAft>
                          <a:spcPts val="600"/>
                        </a:spcAft>
                      </a:pPr>
                      <a:r>
                        <a:rPr lang="ru-RU" sz="1200" dirty="0">
                          <a:latin typeface="Huawei Sans" panose="020C0503030203020204" pitchFamily="34" charset="0"/>
                          <a:cs typeface="Huawei Sans" panose="020C0503030203020204" pitchFamily="34" charset="0"/>
                        </a:rPr>
                        <a:t>2D + 2P, 4D + 2P, 8D + 2P, 16D + 2P</a:t>
                      </a: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4497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Группа дисков</a:t>
            </a:r>
          </a:p>
        </p:txBody>
      </p:sp>
      <p:sp>
        <p:nvSpPr>
          <p:cNvPr id="3" name="文本占位符 2"/>
          <p:cNvSpPr>
            <a:spLocks noGrp="1"/>
          </p:cNvSpPr>
          <p:nvPr>
            <p:ph type="body" sz="quarter" idx="10"/>
          </p:nvPr>
        </p:nvSpPr>
        <p:spPr/>
        <p:txBody>
          <a:bodyPr/>
          <a:lstStyle/>
          <a:p>
            <a:pPr marL="0" indent="0">
              <a:buNone/>
            </a:pPr>
            <a:r>
              <a:rPr lang="ru-RU"/>
              <a:t>Дисковая группа (DG) — это набор дисков одного типа в дисковом домене. Тип диска: SSD, SAS или NL-SAS.</a:t>
            </a:r>
          </a:p>
          <a:p>
            <a:endParaRPr lang="en-US" altLang="zh-CN" dirty="0"/>
          </a:p>
        </p:txBody>
      </p:sp>
      <p:grpSp>
        <p:nvGrpSpPr>
          <p:cNvPr id="4" name="组合 15"/>
          <p:cNvGrpSpPr>
            <a:grpSpLocks/>
          </p:cNvGrpSpPr>
          <p:nvPr/>
        </p:nvGrpSpPr>
        <p:grpSpPr bwMode="auto">
          <a:xfrm>
            <a:off x="4258355" y="2488066"/>
            <a:ext cx="3541713" cy="3408363"/>
            <a:chOff x="2133600" y="1600200"/>
            <a:chExt cx="4418013" cy="4251325"/>
          </a:xfrm>
        </p:grpSpPr>
        <p:sp>
          <p:nvSpPr>
            <p:cNvPr id="5" name="Oval 3"/>
            <p:cNvSpPr>
              <a:spLocks noChangeArrowheads="1"/>
            </p:cNvSpPr>
            <p:nvPr/>
          </p:nvSpPr>
          <p:spPr bwMode="gray">
            <a:xfrm>
              <a:off x="2457450" y="1970088"/>
              <a:ext cx="3956050" cy="3881437"/>
            </a:xfrm>
            <a:prstGeom prst="ellipse">
              <a:avLst/>
            </a:prstGeom>
            <a:noFill/>
            <a:ln w="12700">
              <a:solidFill>
                <a:schemeClr val="bg2"/>
              </a:solidFill>
              <a:prstDash val="sysDot"/>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6" name="Oval 4"/>
            <p:cNvSpPr>
              <a:spLocks noChangeArrowheads="1"/>
            </p:cNvSpPr>
            <p:nvPr/>
          </p:nvSpPr>
          <p:spPr bwMode="gray">
            <a:xfrm>
              <a:off x="2674938" y="2176463"/>
              <a:ext cx="3490912" cy="3490912"/>
            </a:xfrm>
            <a:prstGeom prst="ellipse">
              <a:avLst/>
            </a:prstGeom>
            <a:noFill/>
            <a:ln w="12700">
              <a:solidFill>
                <a:schemeClr val="bg2"/>
              </a:solidFill>
              <a:prstDash val="sysDot"/>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7" name="Oval 5"/>
            <p:cNvSpPr>
              <a:spLocks noChangeArrowheads="1"/>
            </p:cNvSpPr>
            <p:nvPr/>
          </p:nvSpPr>
          <p:spPr bwMode="gray">
            <a:xfrm>
              <a:off x="2890838" y="2503488"/>
              <a:ext cx="2973387" cy="2973387"/>
            </a:xfrm>
            <a:prstGeom prst="ellipse">
              <a:avLst/>
            </a:prstGeom>
            <a:noFill/>
            <a:ln w="12700">
              <a:solidFill>
                <a:schemeClr val="bg2"/>
              </a:solidFill>
              <a:prstDash val="sysDot"/>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8" name="AutoShape 6"/>
            <p:cNvSpPr>
              <a:spLocks noChangeArrowheads="1"/>
            </p:cNvSpPr>
            <p:nvPr/>
          </p:nvSpPr>
          <p:spPr bwMode="gray">
            <a:xfrm rot="9044363">
              <a:off x="2133600" y="3802063"/>
              <a:ext cx="1871663" cy="1855787"/>
            </a:xfrm>
            <a:prstGeom prst="chevron">
              <a:avLst>
                <a:gd name="adj" fmla="val 28655"/>
              </a:avLst>
            </a:prstGeom>
            <a:solidFill>
              <a:srgbClr val="99CC00"/>
            </a:solidFill>
            <a:ln w="9525">
              <a:miter lim="800000"/>
              <a:headEnd/>
              <a:tailEnd/>
            </a:ln>
            <a:scene3d>
              <a:camera prst="legacyObliqueTopRight"/>
              <a:lightRig rig="legacyFlat3" dir="b"/>
            </a:scene3d>
            <a:sp3d extrusionH="163500" prstMaterial="legacyMatte">
              <a:bevelT w="13500" h="13500" prst="angle"/>
              <a:bevelB w="13500" h="13500" prst="angle"/>
              <a:extrusionClr>
                <a:schemeClr val="accent2"/>
              </a:extrusionClr>
            </a:sp3d>
          </p:spPr>
          <p:txBody>
            <a:bodyPr wrap="square" anchor="ctr">
              <a:noAutofit/>
              <a:flatTx/>
            </a:bodyPr>
            <a:lstStyle/>
            <a:p>
              <a:pPr fontAlgn="ctr"/>
              <a:endParaRPr lang="en-US" altLang="zh-CN" dirty="0">
                <a:latin typeface="Huawei Sans" panose="020C0503030203020204" pitchFamily="34" charset="0"/>
                <a:cs typeface="Huawei Sans" panose="020C0503030203020204" pitchFamily="34" charset="0"/>
              </a:endParaRPr>
            </a:p>
          </p:txBody>
        </p:sp>
        <p:sp>
          <p:nvSpPr>
            <p:cNvPr id="9" name="AutoShape 7"/>
            <p:cNvSpPr>
              <a:spLocks noChangeArrowheads="1"/>
            </p:cNvSpPr>
            <p:nvPr/>
          </p:nvSpPr>
          <p:spPr bwMode="gray">
            <a:xfrm rot="-5400000">
              <a:off x="3411537" y="1608138"/>
              <a:ext cx="1871663" cy="1855788"/>
            </a:xfrm>
            <a:prstGeom prst="chevron">
              <a:avLst>
                <a:gd name="adj" fmla="val 28655"/>
              </a:avLst>
            </a:prstGeom>
            <a:solidFill>
              <a:schemeClr val="accent1"/>
            </a:solidFill>
            <a:ln w="9525">
              <a:miter lim="800000"/>
              <a:headEnd/>
              <a:tailEnd/>
            </a:ln>
            <a:scene3d>
              <a:camera prst="legacyObliqueTopRight"/>
              <a:lightRig rig="legacyFlat3" dir="b"/>
            </a:scene3d>
            <a:sp3d extrusionH="163500" prstMaterial="legacyPlastic">
              <a:bevelT w="13500" h="13500" prst="angle"/>
              <a:bevelB w="13500" h="13500" prst="angle"/>
              <a:extrusionClr>
                <a:schemeClr val="accent1"/>
              </a:extrusionClr>
            </a:sp3d>
          </p:spPr>
          <p:txBody>
            <a:bodyPr wrap="square" anchor="ctr">
              <a:noAutofit/>
              <a:flatTx/>
            </a:bodyPr>
            <a:lstStyle/>
            <a:p>
              <a:pPr fontAlgn="ctr"/>
              <a:endParaRPr lang="en-US" altLang="zh-CN" dirty="0">
                <a:latin typeface="Huawei Sans" panose="020C0503030203020204" pitchFamily="34" charset="0"/>
                <a:cs typeface="Huawei Sans" panose="020C0503030203020204" pitchFamily="34" charset="0"/>
              </a:endParaRPr>
            </a:p>
          </p:txBody>
        </p:sp>
        <p:sp>
          <p:nvSpPr>
            <p:cNvPr id="10" name="AutoShape 8"/>
            <p:cNvSpPr>
              <a:spLocks noChangeArrowheads="1"/>
            </p:cNvSpPr>
            <p:nvPr/>
          </p:nvSpPr>
          <p:spPr bwMode="gray">
            <a:xfrm rot="1788254">
              <a:off x="4679950" y="3814763"/>
              <a:ext cx="1871663" cy="1855787"/>
            </a:xfrm>
            <a:prstGeom prst="chevron">
              <a:avLst>
                <a:gd name="adj" fmla="val 28655"/>
              </a:avLst>
            </a:prstGeom>
            <a:solidFill>
              <a:schemeClr val="hlink"/>
            </a:solidFill>
            <a:ln w="9525">
              <a:miter lim="800000"/>
              <a:headEnd/>
              <a:tailEnd/>
            </a:ln>
            <a:scene3d>
              <a:camera prst="legacyObliqueTopRight"/>
              <a:lightRig rig="legacyFlat3" dir="b"/>
            </a:scene3d>
            <a:sp3d extrusionH="163500" prstMaterial="legacyMatte">
              <a:bevelT w="13500" h="13500" prst="angle"/>
              <a:bevelB w="13500" h="13500" prst="angle"/>
              <a:extrusionClr>
                <a:schemeClr val="hlink"/>
              </a:extrusionClr>
            </a:sp3d>
          </p:spPr>
          <p:txBody>
            <a:bodyPr wrap="square" anchor="ctr">
              <a:noAutofit/>
              <a:flatTx/>
            </a:bodyPr>
            <a:lstStyle/>
            <a:p>
              <a:pPr fontAlgn="ctr"/>
              <a:endParaRPr lang="en-US" altLang="zh-CN" dirty="0">
                <a:latin typeface="Huawei Sans" panose="020C0503030203020204" pitchFamily="34" charset="0"/>
                <a:cs typeface="Huawei Sans" panose="020C0503030203020204" pitchFamily="34" charset="0"/>
              </a:endParaRPr>
            </a:p>
          </p:txBody>
        </p:sp>
        <p:sp>
          <p:nvSpPr>
            <p:cNvPr id="11" name="Text Box 9"/>
            <p:cNvSpPr txBox="1">
              <a:spLocks noChangeArrowheads="1"/>
            </p:cNvSpPr>
            <p:nvPr/>
          </p:nvSpPr>
          <p:spPr bwMode="gray">
            <a:xfrm>
              <a:off x="3398504" y="3788058"/>
              <a:ext cx="1855525" cy="883135"/>
            </a:xfrm>
            <a:prstGeom prst="rect">
              <a:avLst/>
            </a:prstGeom>
            <a:noFill/>
            <a:ln w="9525" algn="ctr">
              <a:noFill/>
              <a:miter lim="800000"/>
              <a:headEnd/>
              <a:tailEnd/>
            </a:ln>
          </p:spPr>
          <p:txBody>
            <a:bodyPr wrap="square">
              <a:noAutofit/>
            </a:bodyPr>
            <a:lstStyle/>
            <a:p>
              <a:pPr algn="ctr" eaLnBrk="0" fontAlgn="ctr" hangingPunct="0">
                <a:defRPr/>
              </a:pPr>
              <a:r>
                <a:rPr lang="ru-RU" sz="2000">
                  <a:solidFill>
                    <a:srgbClr val="1C1C1C"/>
                  </a:solidFill>
                  <a:latin typeface="Huawei Sans" panose="020C0503030203020204" pitchFamily="34" charset="0"/>
                  <a:cs typeface="Huawei Sans" panose="020C0503030203020204" pitchFamily="34" charset="0"/>
                </a:rPr>
                <a:t>Тип диска</a:t>
              </a:r>
            </a:p>
            <a:p>
              <a:pPr algn="ctr" eaLnBrk="0" fontAlgn="ctr" hangingPunct="0">
                <a:defRPr/>
              </a:pPr>
              <a:r>
                <a:rPr lang="ru-RU" sz="2000">
                  <a:solidFill>
                    <a:srgbClr val="1C1C1C"/>
                  </a:solidFill>
                  <a:latin typeface="Huawei Sans" panose="020C0503030203020204" pitchFamily="34" charset="0"/>
                  <a:cs typeface="Huawei Sans" panose="020C0503030203020204" pitchFamily="34" charset="0"/>
                </a:rPr>
                <a:t> </a:t>
              </a:r>
            </a:p>
          </p:txBody>
        </p:sp>
        <p:sp>
          <p:nvSpPr>
            <p:cNvPr id="12" name="Rectangle 10"/>
            <p:cNvSpPr>
              <a:spLocks noChangeArrowheads="1"/>
            </p:cNvSpPr>
            <p:nvPr/>
          </p:nvSpPr>
          <p:spPr bwMode="gray">
            <a:xfrm>
              <a:off x="3322639" y="2208062"/>
              <a:ext cx="2043111" cy="499064"/>
            </a:xfrm>
            <a:prstGeom prst="rect">
              <a:avLst/>
            </a:prstGeom>
            <a:noFill/>
            <a:ln w="9525" algn="ctr">
              <a:noFill/>
              <a:miter lim="800000"/>
              <a:headEnd/>
              <a:tailEnd/>
            </a:ln>
          </p:spPr>
          <p:txBody>
            <a:bodyPr wrap="square">
              <a:noAutofit/>
            </a:bodyPr>
            <a:lstStyle/>
            <a:p>
              <a:pPr algn="ctr" eaLnBrk="0" fontAlgn="ctr" hangingPunct="0"/>
              <a:r>
                <a:rPr lang="ru-RU" sz="2000">
                  <a:solidFill>
                    <a:srgbClr val="FFFBFC"/>
                  </a:solidFill>
                  <a:latin typeface="Huawei Sans" panose="020C0503030203020204" pitchFamily="34" charset="0"/>
                  <a:cs typeface="Huawei Sans" panose="020C0503030203020204" pitchFamily="34" charset="0"/>
                </a:rPr>
                <a:t>SSD</a:t>
              </a:r>
            </a:p>
          </p:txBody>
        </p:sp>
        <p:sp>
          <p:nvSpPr>
            <p:cNvPr id="13" name="Rectangle 11"/>
            <p:cNvSpPr>
              <a:spLocks noChangeArrowheads="1"/>
            </p:cNvSpPr>
            <p:nvPr/>
          </p:nvSpPr>
          <p:spPr bwMode="gray">
            <a:xfrm>
              <a:off x="2455863" y="4535488"/>
              <a:ext cx="1160463" cy="499064"/>
            </a:xfrm>
            <a:prstGeom prst="rect">
              <a:avLst/>
            </a:prstGeom>
            <a:noFill/>
            <a:ln w="9525" algn="ctr">
              <a:noFill/>
              <a:miter lim="800000"/>
              <a:headEnd/>
              <a:tailEnd/>
            </a:ln>
          </p:spPr>
          <p:txBody>
            <a:bodyPr wrap="square">
              <a:noAutofit/>
            </a:bodyPr>
            <a:lstStyle/>
            <a:p>
              <a:pPr algn="ctr" eaLnBrk="0" fontAlgn="ctr" hangingPunct="0"/>
              <a:r>
                <a:rPr lang="ru-RU" sz="2000">
                  <a:solidFill>
                    <a:srgbClr val="FFFBFC"/>
                  </a:solidFill>
                  <a:latin typeface="Huawei Sans" panose="020C0503030203020204" pitchFamily="34" charset="0"/>
                  <a:cs typeface="Huawei Sans" panose="020C0503030203020204" pitchFamily="34" charset="0"/>
                </a:rPr>
                <a:t>SAS</a:t>
              </a:r>
            </a:p>
          </p:txBody>
        </p:sp>
        <p:sp>
          <p:nvSpPr>
            <p:cNvPr id="14" name="Rectangle 12"/>
            <p:cNvSpPr>
              <a:spLocks noChangeArrowheads="1"/>
            </p:cNvSpPr>
            <p:nvPr/>
          </p:nvSpPr>
          <p:spPr bwMode="gray">
            <a:xfrm>
              <a:off x="4997541" y="4535488"/>
              <a:ext cx="1508215" cy="499066"/>
            </a:xfrm>
            <a:prstGeom prst="rect">
              <a:avLst/>
            </a:prstGeom>
            <a:noFill/>
            <a:ln w="9525" algn="ctr">
              <a:noFill/>
              <a:miter lim="800000"/>
              <a:headEnd/>
              <a:tailEnd/>
            </a:ln>
          </p:spPr>
          <p:txBody>
            <a:bodyPr wrap="square">
              <a:noAutofit/>
            </a:bodyPr>
            <a:lstStyle/>
            <a:p>
              <a:pPr algn="ctr" eaLnBrk="0" fontAlgn="ctr" hangingPunct="0"/>
              <a:r>
                <a:rPr lang="ru-RU" sz="2000">
                  <a:solidFill>
                    <a:srgbClr val="FFFBFC"/>
                  </a:solidFill>
                  <a:latin typeface="Huawei Sans" panose="020C0503030203020204" pitchFamily="34" charset="0"/>
                  <a:cs typeface="Huawei Sans" panose="020C0503030203020204" pitchFamily="34" charset="0"/>
                </a:rPr>
                <a:t>NL-SAS</a:t>
              </a:r>
            </a:p>
          </p:txBody>
        </p:sp>
      </p:grpSp>
    </p:spTree>
    <p:extLst>
      <p:ext uri="{BB962C8B-B14F-4D97-AF65-F5344CB8AC3E}">
        <p14:creationId xmlns:p14="http://schemas.microsoft.com/office/powerpoint/2010/main" val="3759149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Логический диск</a:t>
            </a:r>
          </a:p>
        </p:txBody>
      </p:sp>
      <p:sp>
        <p:nvSpPr>
          <p:cNvPr id="3" name="文本占位符 2"/>
          <p:cNvSpPr>
            <a:spLocks noGrp="1"/>
          </p:cNvSpPr>
          <p:nvPr>
            <p:ph type="body" sz="quarter" idx="10"/>
          </p:nvPr>
        </p:nvSpPr>
        <p:spPr/>
        <p:txBody>
          <a:bodyPr/>
          <a:lstStyle/>
          <a:p>
            <a:pPr marL="0" indent="0">
              <a:buNone/>
            </a:pPr>
            <a:r>
              <a:rPr lang="ru-RU"/>
              <a:t>Логический диск (LD) — это диск, который управляется системой хранения и соответствует физическому диску.</a:t>
            </a:r>
          </a:p>
          <a:p>
            <a:endParaRPr lang="en-US" altLang="zh-CN" dirty="0"/>
          </a:p>
        </p:txBody>
      </p:sp>
      <p:pic>
        <p:nvPicPr>
          <p:cNvPr id="4" name="图片 6" descr="u=706768861,603188601&amp;fm=23&amp;gp=0.jpg"/>
          <p:cNvPicPr>
            <a:picLocks noChangeAspect="1"/>
          </p:cNvPicPr>
          <p:nvPr/>
        </p:nvPicPr>
        <p:blipFill>
          <a:blip r:embed="rId3" cstate="print"/>
          <a:srcRect l="13287" t="8167" r="13287" b="8527"/>
          <a:stretch>
            <a:fillRect/>
          </a:stretch>
        </p:blipFill>
        <p:spPr bwMode="auto">
          <a:xfrm>
            <a:off x="4332970" y="4201024"/>
            <a:ext cx="1643062" cy="1246188"/>
          </a:xfrm>
          <a:prstGeom prst="rect">
            <a:avLst/>
          </a:prstGeom>
          <a:noFill/>
          <a:ln w="9525">
            <a:noFill/>
            <a:miter lim="800000"/>
            <a:headEnd/>
            <a:tailEnd/>
          </a:ln>
        </p:spPr>
      </p:pic>
      <p:pic>
        <p:nvPicPr>
          <p:cNvPr id="5" name="图片 7" descr="u=706768861,603188601&amp;fm=23&amp;gp=0.jpg"/>
          <p:cNvPicPr>
            <a:picLocks noChangeAspect="1"/>
          </p:cNvPicPr>
          <p:nvPr/>
        </p:nvPicPr>
        <p:blipFill>
          <a:blip r:embed="rId3" cstate="print"/>
          <a:srcRect l="13287" t="8167" r="13287" b="8527"/>
          <a:stretch>
            <a:fillRect/>
          </a:stretch>
        </p:blipFill>
        <p:spPr bwMode="auto">
          <a:xfrm>
            <a:off x="2470832" y="4162924"/>
            <a:ext cx="1643063" cy="1246188"/>
          </a:xfrm>
          <a:prstGeom prst="rect">
            <a:avLst/>
          </a:prstGeom>
          <a:noFill/>
          <a:ln w="9525">
            <a:noFill/>
            <a:miter lim="800000"/>
            <a:headEnd/>
            <a:tailEnd/>
          </a:ln>
        </p:spPr>
      </p:pic>
      <p:pic>
        <p:nvPicPr>
          <p:cNvPr id="6" name="图片 8" descr="u=706768861,603188601&amp;fm=23&amp;gp=0.jpg"/>
          <p:cNvPicPr>
            <a:picLocks noChangeAspect="1"/>
          </p:cNvPicPr>
          <p:nvPr/>
        </p:nvPicPr>
        <p:blipFill>
          <a:blip r:embed="rId3" cstate="print"/>
          <a:srcRect l="13287" t="8167" r="13287" b="8527"/>
          <a:stretch>
            <a:fillRect/>
          </a:stretch>
        </p:blipFill>
        <p:spPr bwMode="auto">
          <a:xfrm>
            <a:off x="6158595" y="4235949"/>
            <a:ext cx="1643062" cy="1246188"/>
          </a:xfrm>
          <a:prstGeom prst="rect">
            <a:avLst/>
          </a:prstGeom>
          <a:noFill/>
          <a:ln w="9525">
            <a:noFill/>
            <a:miter lim="800000"/>
            <a:headEnd/>
            <a:tailEnd/>
          </a:ln>
        </p:spPr>
      </p:pic>
      <p:pic>
        <p:nvPicPr>
          <p:cNvPr id="7" name="图片 9" descr="u=706768861,603188601&amp;fm=23&amp;gp=0.jpg"/>
          <p:cNvPicPr>
            <a:picLocks noChangeAspect="1"/>
          </p:cNvPicPr>
          <p:nvPr/>
        </p:nvPicPr>
        <p:blipFill>
          <a:blip r:embed="rId3" cstate="print"/>
          <a:srcRect l="13287" t="8167" r="13287" b="8527"/>
          <a:stretch>
            <a:fillRect/>
          </a:stretch>
        </p:blipFill>
        <p:spPr bwMode="auto">
          <a:xfrm>
            <a:off x="7874682" y="4194674"/>
            <a:ext cx="1643063" cy="1246188"/>
          </a:xfrm>
          <a:prstGeom prst="rect">
            <a:avLst/>
          </a:prstGeom>
          <a:noFill/>
          <a:ln w="9525">
            <a:noFill/>
            <a:miter lim="800000"/>
            <a:headEnd/>
            <a:tailEnd/>
          </a:ln>
        </p:spPr>
      </p:pic>
      <p:sp>
        <p:nvSpPr>
          <p:cNvPr id="8" name="流程图: 磁盘 10"/>
          <p:cNvSpPr/>
          <p:nvPr/>
        </p:nvSpPr>
        <p:spPr>
          <a:xfrm>
            <a:off x="2982007" y="2592887"/>
            <a:ext cx="584200" cy="693737"/>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ru-RU" sz="1400">
                <a:solidFill>
                  <a:schemeClr val="tx1"/>
                </a:solidFill>
                <a:latin typeface="Huawei Sans" panose="020C0503030203020204" pitchFamily="34" charset="0"/>
                <a:cs typeface="Huawei Sans" panose="020C0503030203020204" pitchFamily="34" charset="0"/>
              </a:rPr>
              <a:t>LD 0</a:t>
            </a:r>
          </a:p>
        </p:txBody>
      </p:sp>
      <p:sp>
        <p:nvSpPr>
          <p:cNvPr id="9" name="流程图: 磁盘 11"/>
          <p:cNvSpPr/>
          <p:nvPr/>
        </p:nvSpPr>
        <p:spPr>
          <a:xfrm>
            <a:off x="4807631" y="2592887"/>
            <a:ext cx="613517" cy="693737"/>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ru-RU" sz="1400">
                <a:solidFill>
                  <a:schemeClr val="tx1"/>
                </a:solidFill>
                <a:latin typeface="Huawei Sans" panose="020C0503030203020204" pitchFamily="34" charset="0"/>
                <a:cs typeface="Huawei Sans" panose="020C0503030203020204" pitchFamily="34" charset="0"/>
              </a:rPr>
              <a:t>LD 1</a:t>
            </a:r>
          </a:p>
        </p:txBody>
      </p:sp>
      <p:sp>
        <p:nvSpPr>
          <p:cNvPr id="10" name="流程图: 磁盘 12"/>
          <p:cNvSpPr/>
          <p:nvPr/>
        </p:nvSpPr>
        <p:spPr>
          <a:xfrm>
            <a:off x="6523720" y="2592887"/>
            <a:ext cx="618952" cy="703262"/>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ru-RU" sz="1400">
                <a:solidFill>
                  <a:schemeClr val="tx1"/>
                </a:solidFill>
                <a:latin typeface="Huawei Sans" panose="020C0503030203020204" pitchFamily="34" charset="0"/>
                <a:cs typeface="Huawei Sans" panose="020C0503030203020204" pitchFamily="34" charset="0"/>
              </a:rPr>
              <a:t>LD 2</a:t>
            </a:r>
          </a:p>
        </p:txBody>
      </p:sp>
      <p:sp>
        <p:nvSpPr>
          <p:cNvPr id="11" name="流程图: 磁盘 13"/>
          <p:cNvSpPr/>
          <p:nvPr/>
        </p:nvSpPr>
        <p:spPr>
          <a:xfrm>
            <a:off x="8312832" y="2592887"/>
            <a:ext cx="615508" cy="693737"/>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ru-RU" sz="1400">
                <a:solidFill>
                  <a:schemeClr val="tx1"/>
                </a:solidFill>
                <a:latin typeface="Huawei Sans" panose="020C0503030203020204" pitchFamily="34" charset="0"/>
                <a:cs typeface="Huawei Sans" panose="020C0503030203020204" pitchFamily="34" charset="0"/>
              </a:rPr>
              <a:t>LD 3</a:t>
            </a:r>
          </a:p>
        </p:txBody>
      </p:sp>
      <p:cxnSp>
        <p:nvCxnSpPr>
          <p:cNvPr id="12" name="直接连接符 18"/>
          <p:cNvCxnSpPr>
            <a:cxnSpLocks noChangeShapeType="1"/>
          </p:cNvCxnSpPr>
          <p:nvPr/>
        </p:nvCxnSpPr>
        <p:spPr bwMode="auto">
          <a:xfrm rot="5400000">
            <a:off x="2712926" y="3820818"/>
            <a:ext cx="1049338" cy="0"/>
          </a:xfrm>
          <a:prstGeom prst="line">
            <a:avLst/>
          </a:prstGeom>
          <a:noFill/>
          <a:ln w="9525" algn="ctr">
            <a:solidFill>
              <a:schemeClr val="tx1"/>
            </a:solidFill>
            <a:round/>
            <a:headEnd/>
            <a:tailEnd/>
          </a:ln>
        </p:spPr>
      </p:cxnSp>
      <p:cxnSp>
        <p:nvCxnSpPr>
          <p:cNvPr id="13" name="直接连接符 20"/>
          <p:cNvCxnSpPr>
            <a:cxnSpLocks noChangeShapeType="1"/>
          </p:cNvCxnSpPr>
          <p:nvPr/>
        </p:nvCxnSpPr>
        <p:spPr bwMode="auto">
          <a:xfrm rot="5400000">
            <a:off x="4538551" y="3820818"/>
            <a:ext cx="1049338" cy="0"/>
          </a:xfrm>
          <a:prstGeom prst="line">
            <a:avLst/>
          </a:prstGeom>
          <a:noFill/>
          <a:ln w="9525" algn="ctr">
            <a:solidFill>
              <a:schemeClr val="tx1"/>
            </a:solidFill>
            <a:round/>
            <a:headEnd/>
            <a:tailEnd/>
          </a:ln>
        </p:spPr>
      </p:cxnSp>
      <p:cxnSp>
        <p:nvCxnSpPr>
          <p:cNvPr id="14" name="直接连接符 21"/>
          <p:cNvCxnSpPr>
            <a:cxnSpLocks noChangeShapeType="1"/>
          </p:cNvCxnSpPr>
          <p:nvPr/>
        </p:nvCxnSpPr>
        <p:spPr bwMode="auto">
          <a:xfrm rot="5400000">
            <a:off x="6291151" y="3820818"/>
            <a:ext cx="1049338" cy="0"/>
          </a:xfrm>
          <a:prstGeom prst="line">
            <a:avLst/>
          </a:prstGeom>
          <a:noFill/>
          <a:ln w="9525" algn="ctr">
            <a:solidFill>
              <a:schemeClr val="tx1"/>
            </a:solidFill>
            <a:round/>
            <a:headEnd/>
            <a:tailEnd/>
          </a:ln>
        </p:spPr>
      </p:cxnSp>
      <p:cxnSp>
        <p:nvCxnSpPr>
          <p:cNvPr id="15" name="直接连接符 22"/>
          <p:cNvCxnSpPr>
            <a:cxnSpLocks noChangeShapeType="1"/>
          </p:cNvCxnSpPr>
          <p:nvPr/>
        </p:nvCxnSpPr>
        <p:spPr bwMode="auto">
          <a:xfrm rot="5400000">
            <a:off x="8080263" y="3820818"/>
            <a:ext cx="1049338" cy="0"/>
          </a:xfrm>
          <a:prstGeom prst="line">
            <a:avLst/>
          </a:prstGeom>
          <a:noFill/>
          <a:ln w="9525" algn="ctr">
            <a:solidFill>
              <a:schemeClr val="tx1"/>
            </a:solidFill>
            <a:round/>
            <a:headEnd/>
            <a:tailEnd/>
          </a:ln>
        </p:spPr>
      </p:cxnSp>
      <p:sp>
        <p:nvSpPr>
          <p:cNvPr id="16" name="TextBox 23"/>
          <p:cNvSpPr txBox="1">
            <a:spLocks noChangeArrowheads="1"/>
          </p:cNvSpPr>
          <p:nvPr/>
        </p:nvSpPr>
        <p:spPr bwMode="auto">
          <a:xfrm>
            <a:off x="2877672" y="5623424"/>
            <a:ext cx="797108" cy="313657"/>
          </a:xfrm>
          <a:prstGeom prst="rect">
            <a:avLst/>
          </a:prstGeom>
          <a:noFill/>
          <a:ln w="9525">
            <a:noFill/>
            <a:miter lim="800000"/>
            <a:headEnd/>
            <a:tailEnd/>
          </a:ln>
        </p:spPr>
        <p:txBody>
          <a:bodyPr wrap="square">
            <a:noAutofit/>
          </a:bodyPr>
          <a:lstStyle/>
          <a:p>
            <a:pPr fontAlgn="ctr"/>
            <a:r>
              <a:rPr lang="ru-RU" sz="1400" dirty="0">
                <a:latin typeface="Huawei Sans" panose="020C0503030203020204" pitchFamily="34" charset="0"/>
                <a:cs typeface="Huawei Sans" panose="020C0503030203020204" pitchFamily="34" charset="0"/>
              </a:rPr>
              <a:t>Диск 0</a:t>
            </a:r>
          </a:p>
        </p:txBody>
      </p:sp>
      <p:sp>
        <p:nvSpPr>
          <p:cNvPr id="17" name="TextBox 24"/>
          <p:cNvSpPr txBox="1">
            <a:spLocks noChangeArrowheads="1"/>
          </p:cNvSpPr>
          <p:nvPr/>
        </p:nvSpPr>
        <p:spPr bwMode="auto">
          <a:xfrm>
            <a:off x="4807632" y="5623424"/>
            <a:ext cx="880474" cy="313657"/>
          </a:xfrm>
          <a:prstGeom prst="rect">
            <a:avLst/>
          </a:prstGeom>
          <a:noFill/>
          <a:ln w="9525">
            <a:noFill/>
            <a:miter lim="800000"/>
            <a:headEnd/>
            <a:tailEnd/>
          </a:ln>
        </p:spPr>
        <p:txBody>
          <a:bodyPr wrap="square">
            <a:noAutofit/>
          </a:bodyPr>
          <a:lstStyle/>
          <a:p>
            <a:pPr fontAlgn="ctr"/>
            <a:r>
              <a:rPr lang="ru-RU" sz="1400" dirty="0">
                <a:latin typeface="Huawei Sans" panose="020C0503030203020204" pitchFamily="34" charset="0"/>
                <a:cs typeface="Huawei Sans" panose="020C0503030203020204" pitchFamily="34" charset="0"/>
              </a:rPr>
              <a:t>Диск 1</a:t>
            </a:r>
          </a:p>
        </p:txBody>
      </p:sp>
      <p:sp>
        <p:nvSpPr>
          <p:cNvPr id="18" name="TextBox 25"/>
          <p:cNvSpPr txBox="1">
            <a:spLocks noChangeArrowheads="1"/>
          </p:cNvSpPr>
          <p:nvPr/>
        </p:nvSpPr>
        <p:spPr bwMode="auto">
          <a:xfrm>
            <a:off x="6674532" y="5623424"/>
            <a:ext cx="788586" cy="307777"/>
          </a:xfrm>
          <a:prstGeom prst="rect">
            <a:avLst/>
          </a:prstGeom>
          <a:noFill/>
          <a:ln w="9525">
            <a:noFill/>
            <a:miter lim="800000"/>
            <a:headEnd/>
            <a:tailEnd/>
          </a:ln>
        </p:spPr>
        <p:txBody>
          <a:bodyPr wrap="square">
            <a:noAutofit/>
          </a:bodyPr>
          <a:lstStyle/>
          <a:p>
            <a:pPr fontAlgn="ctr"/>
            <a:r>
              <a:rPr lang="ru-RU" sz="1400" dirty="0">
                <a:latin typeface="Huawei Sans" panose="020C0503030203020204" pitchFamily="34" charset="0"/>
                <a:cs typeface="Huawei Sans" panose="020C0503030203020204" pitchFamily="34" charset="0"/>
              </a:rPr>
              <a:t>Диск 2</a:t>
            </a:r>
          </a:p>
        </p:txBody>
      </p:sp>
      <p:sp>
        <p:nvSpPr>
          <p:cNvPr id="19" name="TextBox 26"/>
          <p:cNvSpPr txBox="1">
            <a:spLocks noChangeArrowheads="1"/>
          </p:cNvSpPr>
          <p:nvPr/>
        </p:nvSpPr>
        <p:spPr bwMode="auto">
          <a:xfrm>
            <a:off x="8312833" y="5623424"/>
            <a:ext cx="875334" cy="412083"/>
          </a:xfrm>
          <a:prstGeom prst="rect">
            <a:avLst/>
          </a:prstGeom>
          <a:noFill/>
          <a:ln w="9525">
            <a:noFill/>
            <a:miter lim="800000"/>
            <a:headEnd/>
            <a:tailEnd/>
          </a:ln>
        </p:spPr>
        <p:txBody>
          <a:bodyPr wrap="square">
            <a:noAutofit/>
          </a:bodyPr>
          <a:lstStyle/>
          <a:p>
            <a:pPr fontAlgn="ctr"/>
            <a:r>
              <a:rPr lang="ru-RU" sz="1400" dirty="0">
                <a:latin typeface="Huawei Sans" panose="020C0503030203020204" pitchFamily="34" charset="0"/>
                <a:cs typeface="Huawei Sans" panose="020C0503030203020204" pitchFamily="34" charset="0"/>
              </a:rPr>
              <a:t>Диск 3</a:t>
            </a:r>
          </a:p>
        </p:txBody>
      </p:sp>
    </p:spTree>
    <p:extLst>
      <p:ext uri="{BB962C8B-B14F-4D97-AF65-F5344CB8AC3E}">
        <p14:creationId xmlns:p14="http://schemas.microsoft.com/office/powerpoint/2010/main" val="1818217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Чанк</a:t>
            </a:r>
          </a:p>
        </p:txBody>
      </p:sp>
      <p:sp>
        <p:nvSpPr>
          <p:cNvPr id="3" name="文本占位符 2"/>
          <p:cNvSpPr>
            <a:spLocks noGrp="1"/>
          </p:cNvSpPr>
          <p:nvPr>
            <p:ph type="body" sz="quarter" idx="10"/>
          </p:nvPr>
        </p:nvSpPr>
        <p:spPr/>
        <p:txBody>
          <a:bodyPr/>
          <a:lstStyle/>
          <a:p>
            <a:pPr marL="0" indent="0">
              <a:buNone/>
            </a:pPr>
            <a:r>
              <a:rPr lang="ru-RU"/>
              <a:t>Чанк (CK) - это дисковое пространство указанного размера, выделенное из пула хранения. Это базовая единица RAID-массива.</a:t>
            </a:r>
          </a:p>
          <a:p>
            <a:endParaRPr lang="en-US" altLang="zh-CN" dirty="0"/>
          </a:p>
        </p:txBody>
      </p:sp>
      <p:graphicFrame>
        <p:nvGraphicFramePr>
          <p:cNvPr id="5" name="表格 4"/>
          <p:cNvGraphicFramePr>
            <a:graphicFrameLocks noGrp="1"/>
          </p:cNvGraphicFramePr>
          <p:nvPr>
            <p:extLst/>
          </p:nvPr>
        </p:nvGraphicFramePr>
        <p:xfrm>
          <a:off x="2445211" y="3901004"/>
          <a:ext cx="864000" cy="1440000"/>
        </p:xfrm>
        <a:graphic>
          <a:graphicData uri="http://schemas.openxmlformats.org/drawingml/2006/table">
            <a:tbl>
              <a:tblPr firstRow="1" bandRow="1"/>
              <a:tblGrid>
                <a:gridCol w="288000"/>
                <a:gridCol w="288000"/>
                <a:gridCol w="288000"/>
              </a:tblGrid>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DDDFF"/>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DDDFF"/>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DDDFF"/>
                    </a:solidFill>
                  </a:tcPr>
                </a:tc>
              </a:tr>
            </a:tbl>
          </a:graphicData>
        </a:graphic>
      </p:graphicFrame>
      <p:graphicFrame>
        <p:nvGraphicFramePr>
          <p:cNvPr id="6" name="表格 5"/>
          <p:cNvGraphicFramePr>
            <a:graphicFrameLocks noGrp="1"/>
          </p:cNvGraphicFramePr>
          <p:nvPr>
            <p:extLst/>
          </p:nvPr>
        </p:nvGraphicFramePr>
        <p:xfrm>
          <a:off x="4055299" y="3901004"/>
          <a:ext cx="864000" cy="1440000"/>
        </p:xfrm>
        <a:graphic>
          <a:graphicData uri="http://schemas.openxmlformats.org/drawingml/2006/table">
            <a:tbl>
              <a:tblPr firstRow="1" bandRow="1"/>
              <a:tblGrid>
                <a:gridCol w="288000"/>
                <a:gridCol w="288000"/>
                <a:gridCol w="288000"/>
              </a:tblGrid>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graphicFrame>
        <p:nvGraphicFramePr>
          <p:cNvPr id="7" name="表格 6"/>
          <p:cNvGraphicFramePr>
            <a:graphicFrameLocks noGrp="1"/>
          </p:cNvGraphicFramePr>
          <p:nvPr>
            <p:extLst/>
          </p:nvPr>
        </p:nvGraphicFramePr>
        <p:xfrm>
          <a:off x="5484409" y="3901004"/>
          <a:ext cx="864000" cy="1440000"/>
        </p:xfrm>
        <a:graphic>
          <a:graphicData uri="http://schemas.openxmlformats.org/drawingml/2006/table">
            <a:tbl>
              <a:tblPr firstRow="1" bandRow="1"/>
              <a:tblGrid>
                <a:gridCol w="288000"/>
                <a:gridCol w="288000"/>
                <a:gridCol w="288000"/>
              </a:tblGrid>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r>
            </a:tbl>
          </a:graphicData>
        </a:graphic>
      </p:graphicFrame>
      <p:graphicFrame>
        <p:nvGraphicFramePr>
          <p:cNvPr id="8" name="表格 7"/>
          <p:cNvGraphicFramePr>
            <a:graphicFrameLocks noGrp="1"/>
          </p:cNvGraphicFramePr>
          <p:nvPr>
            <p:extLst/>
          </p:nvPr>
        </p:nvGraphicFramePr>
        <p:xfrm>
          <a:off x="6838365" y="3901004"/>
          <a:ext cx="864000" cy="1440000"/>
        </p:xfrm>
        <a:graphic>
          <a:graphicData uri="http://schemas.openxmlformats.org/drawingml/2006/table">
            <a:tbl>
              <a:tblPr firstRow="1" bandRow="1"/>
              <a:tblGrid>
                <a:gridCol w="288000"/>
                <a:gridCol w="288000"/>
                <a:gridCol w="288000"/>
              </a:tblGrid>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r>
            </a:tbl>
          </a:graphicData>
        </a:graphic>
      </p:graphicFrame>
      <p:graphicFrame>
        <p:nvGraphicFramePr>
          <p:cNvPr id="9" name="表格 8"/>
          <p:cNvGraphicFramePr>
            <a:graphicFrameLocks noGrp="1"/>
          </p:cNvGraphicFramePr>
          <p:nvPr>
            <p:extLst/>
          </p:nvPr>
        </p:nvGraphicFramePr>
        <p:xfrm>
          <a:off x="8192321" y="3901004"/>
          <a:ext cx="864000" cy="1440000"/>
        </p:xfrm>
        <a:graphic>
          <a:graphicData uri="http://schemas.openxmlformats.org/drawingml/2006/table">
            <a:tbl>
              <a:tblPr firstRow="1" bandRow="1"/>
              <a:tblGrid>
                <a:gridCol w="288000"/>
                <a:gridCol w="288000"/>
                <a:gridCol w="288000"/>
              </a:tblGrid>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88000">
                <a:tc>
                  <a:txBody>
                    <a:bodyPr/>
                    <a:lstStyle/>
                    <a:p>
                      <a:pPr algn="l" rtl="0"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rtl="0"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10" name="文本框 9"/>
          <p:cNvSpPr txBox="1"/>
          <p:nvPr/>
        </p:nvSpPr>
        <p:spPr>
          <a:xfrm>
            <a:off x="2263599" y="5526656"/>
            <a:ext cx="1076410" cy="400899"/>
          </a:xfrm>
          <a:prstGeom prst="rect">
            <a:avLst/>
          </a:prstGeom>
          <a:noFill/>
        </p:spPr>
        <p:txBody>
          <a:bodyPr wrap="square" rtlCol="0">
            <a:noAutofit/>
          </a:bodyPr>
          <a:lstStyle/>
          <a:p>
            <a:pPr fontAlgn="ctr"/>
            <a:r>
              <a:rPr lang="ru-RU" dirty="0">
                <a:latin typeface="Huawei Sans" panose="020C0503030203020204" pitchFamily="34" charset="0"/>
                <a:cs typeface="Huawei Sans" panose="020C0503030203020204" pitchFamily="34" charset="0"/>
              </a:rPr>
              <a:t>HDD 0</a:t>
            </a:r>
          </a:p>
        </p:txBody>
      </p:sp>
      <p:sp>
        <p:nvSpPr>
          <p:cNvPr id="11" name="文本框 10"/>
          <p:cNvSpPr txBox="1"/>
          <p:nvPr/>
        </p:nvSpPr>
        <p:spPr>
          <a:xfrm>
            <a:off x="3973037" y="5526656"/>
            <a:ext cx="977060" cy="400899"/>
          </a:xfrm>
          <a:prstGeom prst="rect">
            <a:avLst/>
          </a:prstGeom>
          <a:noFill/>
        </p:spPr>
        <p:txBody>
          <a:bodyPr wrap="square" rtlCol="0">
            <a:noAutofit/>
          </a:bodyPr>
          <a:lstStyle/>
          <a:p>
            <a:pPr fontAlgn="ctr"/>
            <a:r>
              <a:rPr lang="ru-RU" dirty="0">
                <a:latin typeface="Huawei Sans" panose="020C0503030203020204" pitchFamily="34" charset="0"/>
                <a:cs typeface="Huawei Sans" panose="020C0503030203020204" pitchFamily="34" charset="0"/>
              </a:rPr>
              <a:t>HDD 1</a:t>
            </a:r>
          </a:p>
        </p:txBody>
      </p:sp>
      <p:sp>
        <p:nvSpPr>
          <p:cNvPr id="12" name="文本框 11"/>
          <p:cNvSpPr txBox="1"/>
          <p:nvPr/>
        </p:nvSpPr>
        <p:spPr>
          <a:xfrm>
            <a:off x="5418639" y="5516742"/>
            <a:ext cx="960567" cy="410813"/>
          </a:xfrm>
          <a:prstGeom prst="rect">
            <a:avLst/>
          </a:prstGeom>
          <a:noFill/>
        </p:spPr>
        <p:txBody>
          <a:bodyPr wrap="square" rtlCol="0">
            <a:noAutofit/>
          </a:bodyPr>
          <a:lstStyle/>
          <a:p>
            <a:pPr fontAlgn="ctr"/>
            <a:r>
              <a:rPr lang="ru-RU" dirty="0">
                <a:latin typeface="Huawei Sans" panose="020C0503030203020204" pitchFamily="34" charset="0"/>
                <a:cs typeface="Huawei Sans" panose="020C0503030203020204" pitchFamily="34" charset="0"/>
              </a:rPr>
              <a:t>HDD 2</a:t>
            </a:r>
          </a:p>
        </p:txBody>
      </p:sp>
      <p:sp>
        <p:nvSpPr>
          <p:cNvPr id="13" name="文本框 12"/>
          <p:cNvSpPr txBox="1"/>
          <p:nvPr/>
        </p:nvSpPr>
        <p:spPr>
          <a:xfrm>
            <a:off x="6741798" y="5526657"/>
            <a:ext cx="960567" cy="369332"/>
          </a:xfrm>
          <a:prstGeom prst="rect">
            <a:avLst/>
          </a:prstGeom>
          <a:noFill/>
        </p:spPr>
        <p:txBody>
          <a:bodyPr wrap="square" rtlCol="0">
            <a:noAutofit/>
          </a:bodyPr>
          <a:lstStyle/>
          <a:p>
            <a:pPr fontAlgn="ctr"/>
            <a:r>
              <a:rPr lang="ru-RU" dirty="0">
                <a:latin typeface="Huawei Sans" panose="020C0503030203020204" pitchFamily="34" charset="0"/>
                <a:cs typeface="Huawei Sans" panose="020C0503030203020204" pitchFamily="34" charset="0"/>
              </a:rPr>
              <a:t>HDD 3</a:t>
            </a:r>
          </a:p>
        </p:txBody>
      </p:sp>
      <p:sp>
        <p:nvSpPr>
          <p:cNvPr id="14" name="文本框 13"/>
          <p:cNvSpPr txBox="1"/>
          <p:nvPr/>
        </p:nvSpPr>
        <p:spPr>
          <a:xfrm>
            <a:off x="8064957" y="5516742"/>
            <a:ext cx="1000747" cy="410813"/>
          </a:xfrm>
          <a:prstGeom prst="rect">
            <a:avLst/>
          </a:prstGeom>
          <a:noFill/>
        </p:spPr>
        <p:txBody>
          <a:bodyPr wrap="square" rtlCol="0">
            <a:noAutofit/>
          </a:bodyPr>
          <a:lstStyle/>
          <a:p>
            <a:pPr fontAlgn="ctr"/>
            <a:r>
              <a:rPr lang="ru-RU" dirty="0">
                <a:latin typeface="Huawei Sans" panose="020C0503030203020204" pitchFamily="34" charset="0"/>
                <a:cs typeface="Huawei Sans" panose="020C0503030203020204" pitchFamily="34" charset="0"/>
              </a:rPr>
              <a:t>HDD 4</a:t>
            </a:r>
          </a:p>
        </p:txBody>
      </p:sp>
      <p:sp>
        <p:nvSpPr>
          <p:cNvPr id="15" name="矩形 14"/>
          <p:cNvSpPr/>
          <p:nvPr/>
        </p:nvSpPr>
        <p:spPr>
          <a:xfrm>
            <a:off x="2785261" y="2692358"/>
            <a:ext cx="291476" cy="291476"/>
          </a:xfrm>
          <a:prstGeom prst="rect">
            <a:avLst/>
          </a:prstGeom>
          <a:solidFill>
            <a:srgbClr val="7DDDFF"/>
          </a:solidFill>
          <a:ln>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6" name="矩形 15"/>
          <p:cNvSpPr/>
          <p:nvPr/>
        </p:nvSpPr>
        <p:spPr>
          <a:xfrm>
            <a:off x="4458643" y="2689412"/>
            <a:ext cx="291476" cy="29147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7" name="文本框 16"/>
          <p:cNvSpPr txBox="1"/>
          <p:nvPr/>
        </p:nvSpPr>
        <p:spPr>
          <a:xfrm>
            <a:off x="3121521" y="2653430"/>
            <a:ext cx="851515" cy="369332"/>
          </a:xfrm>
          <a:prstGeom prst="rect">
            <a:avLst/>
          </a:prstGeom>
          <a:noFill/>
        </p:spPr>
        <p:txBody>
          <a:bodyPr wrap="square" rtlCol="0">
            <a:noAutofit/>
          </a:bodyPr>
          <a:lstStyle/>
          <a:p>
            <a:pPr fontAlgn="ctr"/>
            <a:r>
              <a:rPr lang="ru-RU">
                <a:latin typeface="Huawei Sans" panose="020C0503030203020204" pitchFamily="34" charset="0"/>
                <a:cs typeface="Huawei Sans" panose="020C0503030203020204" pitchFamily="34" charset="0"/>
              </a:rPr>
              <a:t>Чанк</a:t>
            </a:r>
          </a:p>
        </p:txBody>
      </p:sp>
      <p:sp>
        <p:nvSpPr>
          <p:cNvPr id="21" name="文本框 20"/>
          <p:cNvSpPr txBox="1"/>
          <p:nvPr/>
        </p:nvSpPr>
        <p:spPr>
          <a:xfrm>
            <a:off x="4753571" y="2650256"/>
            <a:ext cx="851515" cy="369332"/>
          </a:xfrm>
          <a:prstGeom prst="rect">
            <a:avLst/>
          </a:prstGeom>
          <a:noFill/>
        </p:spPr>
        <p:txBody>
          <a:bodyPr wrap="square" rtlCol="0">
            <a:noAutofit/>
          </a:bodyPr>
          <a:lstStyle/>
          <a:p>
            <a:pPr fontAlgn="ctr"/>
            <a:r>
              <a:rPr lang="ru-RU">
                <a:latin typeface="Huawei Sans" panose="020C0503030203020204" pitchFamily="34" charset="0"/>
                <a:cs typeface="Huawei Sans" panose="020C0503030203020204" pitchFamily="34" charset="0"/>
              </a:rPr>
              <a:t>Чанк</a:t>
            </a:r>
          </a:p>
        </p:txBody>
      </p:sp>
      <p:cxnSp>
        <p:nvCxnSpPr>
          <p:cNvPr id="23" name="直接箭头连接符 22"/>
          <p:cNvCxnSpPr>
            <a:endCxn id="15" idx="2"/>
          </p:cNvCxnSpPr>
          <p:nvPr/>
        </p:nvCxnSpPr>
        <p:spPr>
          <a:xfrm flipV="1">
            <a:off x="2622176" y="2983834"/>
            <a:ext cx="308823" cy="9171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6" idx="2"/>
          </p:cNvCxnSpPr>
          <p:nvPr/>
        </p:nvCxnSpPr>
        <p:spPr>
          <a:xfrm flipV="1">
            <a:off x="4263615" y="2980888"/>
            <a:ext cx="340766" cy="9201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519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ru-RU" dirty="0" smtClean="0"/>
              <a:t>В данном курсе представлена информация о технологиях </a:t>
            </a:r>
            <a:r>
              <a:rPr lang="ru-RU" dirty="0"/>
              <a:t>традиционного RAID и RAID 2.0+. Технология RAID используется для повышения надежности хранения данных и </a:t>
            </a:r>
            <a:r>
              <a:rPr lang="ru-RU" dirty="0" smtClean="0"/>
              <a:t>производительности</a:t>
            </a:r>
            <a:r>
              <a:rPr lang="ru-RU" dirty="0"/>
              <a:t>.</a:t>
            </a:r>
          </a:p>
        </p:txBody>
      </p:sp>
    </p:spTree>
    <p:extLst>
      <p:ext uri="{BB962C8B-B14F-4D97-AF65-F5344CB8AC3E}">
        <p14:creationId xmlns:p14="http://schemas.microsoft.com/office/powerpoint/2010/main" val="328339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Группа чанков</a:t>
            </a:r>
          </a:p>
        </p:txBody>
      </p:sp>
      <p:sp>
        <p:nvSpPr>
          <p:cNvPr id="3" name="文本占位符 2"/>
          <p:cNvSpPr>
            <a:spLocks noGrp="1"/>
          </p:cNvSpPr>
          <p:nvPr>
            <p:ph type="body" sz="quarter" idx="10"/>
          </p:nvPr>
        </p:nvSpPr>
        <p:spPr/>
        <p:txBody>
          <a:bodyPr/>
          <a:lstStyle/>
          <a:p>
            <a:pPr marL="0" indent="0" algn="l">
              <a:buNone/>
            </a:pPr>
            <a:r>
              <a:rPr lang="ru-RU" sz="2000" dirty="0"/>
              <a:t>Группа </a:t>
            </a:r>
            <a:r>
              <a:rPr lang="ru-RU" sz="2000" dirty="0" err="1" smtClean="0"/>
              <a:t>чанков</a:t>
            </a:r>
            <a:r>
              <a:rPr lang="ru-RU" sz="2000" dirty="0" smtClean="0"/>
              <a:t> (</a:t>
            </a:r>
            <a:r>
              <a:rPr lang="ru-RU" sz="2000" dirty="0"/>
              <a:t>CKG) — это логическая единица хранения, состоящая из CK (</a:t>
            </a:r>
            <a:r>
              <a:rPr lang="ru-RU" sz="2000" dirty="0" err="1"/>
              <a:t>чанков</a:t>
            </a:r>
            <a:r>
              <a:rPr lang="ru-RU" sz="2000" dirty="0"/>
              <a:t>) разных дисков в одной DG (группе </a:t>
            </a:r>
            <a:r>
              <a:rPr lang="ru-RU" sz="2000" dirty="0" smtClean="0"/>
              <a:t>дисков</a:t>
            </a:r>
            <a:r>
              <a:rPr lang="ru-RU" sz="2000" dirty="0"/>
              <a:t>) на основе алгоритма RAID. Это минимальная единица для выделения ресурсов из дискового домена в пул хранения.</a:t>
            </a:r>
          </a:p>
          <a:p>
            <a:pPr algn="l"/>
            <a:endParaRPr lang="en-US" altLang="zh-CN" dirty="0" smtClean="0"/>
          </a:p>
          <a:p>
            <a:pPr algn="l"/>
            <a:endParaRPr lang="en-US" altLang="zh-CN" dirty="0" smtClean="0"/>
          </a:p>
          <a:p>
            <a:pPr algn="l"/>
            <a:endParaRPr lang="en-US" altLang="zh-CN" dirty="0"/>
          </a:p>
        </p:txBody>
      </p:sp>
      <p:grpSp>
        <p:nvGrpSpPr>
          <p:cNvPr id="4" name="组合 82"/>
          <p:cNvGrpSpPr>
            <a:grpSpLocks/>
          </p:cNvGrpSpPr>
          <p:nvPr/>
        </p:nvGrpSpPr>
        <p:grpSpPr bwMode="auto">
          <a:xfrm>
            <a:off x="2906044" y="2822574"/>
            <a:ext cx="2591469" cy="3040060"/>
            <a:chOff x="1024142" y="2954331"/>
            <a:chExt cx="2781085" cy="3261771"/>
          </a:xfrm>
        </p:grpSpPr>
        <p:sp>
          <p:nvSpPr>
            <p:cNvPr id="5" name="矩形 4"/>
            <p:cNvSpPr/>
            <p:nvPr/>
          </p:nvSpPr>
          <p:spPr>
            <a:xfrm>
              <a:off x="1358776" y="3758277"/>
              <a:ext cx="2446451" cy="244249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 name="TextBox 16"/>
            <p:cNvSpPr txBox="1">
              <a:spLocks noChangeArrowheads="1"/>
            </p:cNvSpPr>
            <p:nvPr/>
          </p:nvSpPr>
          <p:spPr bwMode="auto">
            <a:xfrm>
              <a:off x="2288460" y="5831441"/>
              <a:ext cx="714343" cy="384661"/>
            </a:xfrm>
            <a:prstGeom prst="rect">
              <a:avLst/>
            </a:prstGeom>
            <a:noFill/>
            <a:ln w="9525">
              <a:noFill/>
              <a:miter lim="800000"/>
              <a:headEnd/>
              <a:tailEnd/>
            </a:ln>
          </p:spPr>
          <p:txBody>
            <a:bodyPr wrap="square">
              <a:noAutofit/>
            </a:bodyPr>
            <a:lstStyle/>
            <a:p>
              <a:pPr fontAlgn="ctr"/>
              <a:r>
                <a:rPr lang="ru-RU" sz="1600" dirty="0">
                  <a:latin typeface="Huawei Sans" panose="020C0503030203020204" pitchFamily="34" charset="0"/>
                  <a:cs typeface="Huawei Sans" panose="020C0503030203020204" pitchFamily="34" charset="0"/>
                </a:rPr>
                <a:t>DG</a:t>
              </a:r>
            </a:p>
          </p:txBody>
        </p:sp>
        <p:grpSp>
          <p:nvGrpSpPr>
            <p:cNvPr id="7" name="组合 32"/>
            <p:cNvGrpSpPr>
              <a:grpSpLocks/>
            </p:cNvGrpSpPr>
            <p:nvPr/>
          </p:nvGrpSpPr>
          <p:grpSpPr bwMode="auto">
            <a:xfrm>
              <a:off x="2198655" y="5008593"/>
              <a:ext cx="730260" cy="766773"/>
              <a:chOff x="1650961" y="5008593"/>
              <a:chExt cx="730260" cy="766773"/>
            </a:xfrm>
          </p:grpSpPr>
          <p:sp>
            <p:nvSpPr>
              <p:cNvPr id="38" name="矩形 37"/>
              <p:cNvSpPr/>
              <p:nvPr/>
            </p:nvSpPr>
            <p:spPr>
              <a:xfrm>
                <a:off x="1650986" y="5008481"/>
                <a:ext cx="730868"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9" name="矩形 38"/>
              <p:cNvSpPr/>
              <p:nvPr/>
            </p:nvSpPr>
            <p:spPr>
              <a:xfrm>
                <a:off x="1724242"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0" name="矩形 39"/>
              <p:cNvSpPr/>
              <p:nvPr/>
            </p:nvSpPr>
            <p:spPr>
              <a:xfrm>
                <a:off x="1944015" y="5108974"/>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1" name="矩形 40"/>
              <p:cNvSpPr/>
              <p:nvPr/>
            </p:nvSpPr>
            <p:spPr>
              <a:xfrm>
                <a:off x="2162083"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2" name="矩形 41"/>
              <p:cNvSpPr/>
              <p:nvPr/>
            </p:nvSpPr>
            <p:spPr>
              <a:xfrm>
                <a:off x="1724242"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3" name="矩形 42"/>
              <p:cNvSpPr/>
              <p:nvPr/>
            </p:nvSpPr>
            <p:spPr>
              <a:xfrm>
                <a:off x="1724242"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4" name="矩形 43"/>
              <p:cNvSpPr/>
              <p:nvPr/>
            </p:nvSpPr>
            <p:spPr>
              <a:xfrm>
                <a:off x="1944015" y="5364465"/>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5" name="矩形 44"/>
              <p:cNvSpPr/>
              <p:nvPr/>
            </p:nvSpPr>
            <p:spPr>
              <a:xfrm>
                <a:off x="1944015" y="5582484"/>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6" name="矩形 45"/>
              <p:cNvSpPr/>
              <p:nvPr/>
            </p:nvSpPr>
            <p:spPr>
              <a:xfrm>
                <a:off x="2162083"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7" name="矩形 46"/>
              <p:cNvSpPr/>
              <p:nvPr/>
            </p:nvSpPr>
            <p:spPr>
              <a:xfrm>
                <a:off x="2162083"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sp>
          <p:nvSpPr>
            <p:cNvPr id="8" name="椭圆 7"/>
            <p:cNvSpPr/>
            <p:nvPr/>
          </p:nvSpPr>
          <p:spPr>
            <a:xfrm>
              <a:off x="1978907" y="2954331"/>
              <a:ext cx="1241966" cy="657465"/>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9" name="矩形 8"/>
            <p:cNvSpPr/>
            <p:nvPr/>
          </p:nvSpPr>
          <p:spPr>
            <a:xfrm>
              <a:off x="2198679"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10" name="矩形 9"/>
            <p:cNvSpPr/>
            <p:nvPr/>
          </p:nvSpPr>
          <p:spPr>
            <a:xfrm>
              <a:off x="2490004"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11" name="矩形 10"/>
            <p:cNvSpPr/>
            <p:nvPr/>
          </p:nvSpPr>
          <p:spPr>
            <a:xfrm>
              <a:off x="2783033"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12" name="TextBox 31"/>
            <p:cNvSpPr txBox="1">
              <a:spLocks noChangeArrowheads="1"/>
            </p:cNvSpPr>
            <p:nvPr/>
          </p:nvSpPr>
          <p:spPr bwMode="auto">
            <a:xfrm>
              <a:off x="1024142" y="3136896"/>
              <a:ext cx="857210" cy="363245"/>
            </a:xfrm>
            <a:prstGeom prst="rect">
              <a:avLst/>
            </a:prstGeom>
            <a:noFill/>
            <a:ln w="9525">
              <a:noFill/>
              <a:miter lim="800000"/>
              <a:headEnd/>
              <a:tailEnd/>
            </a:ln>
          </p:spPr>
          <p:txBody>
            <a:bodyPr wrap="square">
              <a:noAutofit/>
            </a:bodyPr>
            <a:lstStyle/>
            <a:p>
              <a:pPr fontAlgn="ctr"/>
              <a:r>
                <a:rPr lang="ru-RU" sz="1600" dirty="0">
                  <a:latin typeface="Huawei Sans" panose="020C0503030203020204" pitchFamily="34" charset="0"/>
                  <a:cs typeface="Huawei Sans" panose="020C0503030203020204" pitchFamily="34" charset="0"/>
                </a:rPr>
                <a:t>CKG</a:t>
              </a:r>
            </a:p>
          </p:txBody>
        </p:sp>
        <p:grpSp>
          <p:nvGrpSpPr>
            <p:cNvPr id="13" name="组合 44"/>
            <p:cNvGrpSpPr>
              <a:grpSpLocks/>
            </p:cNvGrpSpPr>
            <p:nvPr/>
          </p:nvGrpSpPr>
          <p:grpSpPr bwMode="auto">
            <a:xfrm>
              <a:off x="1650960" y="4059255"/>
              <a:ext cx="730260" cy="766773"/>
              <a:chOff x="1650961" y="5008593"/>
              <a:chExt cx="730260" cy="766773"/>
            </a:xfrm>
          </p:grpSpPr>
          <p:sp>
            <p:nvSpPr>
              <p:cNvPr id="28" name="矩形 27"/>
              <p:cNvSpPr/>
              <p:nvPr/>
            </p:nvSpPr>
            <p:spPr>
              <a:xfrm>
                <a:off x="1651807" y="5009094"/>
                <a:ext cx="729165"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9" name="矩形 28"/>
              <p:cNvSpPr/>
              <p:nvPr/>
            </p:nvSpPr>
            <p:spPr>
              <a:xfrm>
                <a:off x="1725064" y="5109588"/>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0" name="矩形 29"/>
              <p:cNvSpPr/>
              <p:nvPr/>
            </p:nvSpPr>
            <p:spPr>
              <a:xfrm>
                <a:off x="1943133" y="5109588"/>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1" name="矩形 30"/>
              <p:cNvSpPr/>
              <p:nvPr/>
            </p:nvSpPr>
            <p:spPr>
              <a:xfrm>
                <a:off x="2162904" y="5109588"/>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2" name="矩形 31"/>
              <p:cNvSpPr/>
              <p:nvPr/>
            </p:nvSpPr>
            <p:spPr>
              <a:xfrm>
                <a:off x="1725064" y="5365079"/>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3" name="矩形 32"/>
              <p:cNvSpPr/>
              <p:nvPr/>
            </p:nvSpPr>
            <p:spPr>
              <a:xfrm>
                <a:off x="1725064" y="5583098"/>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4" name="矩形 33"/>
              <p:cNvSpPr/>
              <p:nvPr/>
            </p:nvSpPr>
            <p:spPr>
              <a:xfrm>
                <a:off x="1943133" y="5365079"/>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5" name="矩形 34"/>
              <p:cNvSpPr/>
              <p:nvPr/>
            </p:nvSpPr>
            <p:spPr>
              <a:xfrm>
                <a:off x="1943133" y="5583098"/>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6" name="矩形 35"/>
              <p:cNvSpPr/>
              <p:nvPr/>
            </p:nvSpPr>
            <p:spPr>
              <a:xfrm>
                <a:off x="2162904" y="5365079"/>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7" name="矩形 36"/>
              <p:cNvSpPr/>
              <p:nvPr/>
            </p:nvSpPr>
            <p:spPr>
              <a:xfrm>
                <a:off x="2162904" y="5583098"/>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grpSp>
          <p:nvGrpSpPr>
            <p:cNvPr id="14" name="组合 55"/>
            <p:cNvGrpSpPr>
              <a:grpSpLocks/>
            </p:cNvGrpSpPr>
            <p:nvPr/>
          </p:nvGrpSpPr>
          <p:grpSpPr bwMode="auto">
            <a:xfrm>
              <a:off x="2782862" y="4049721"/>
              <a:ext cx="730260" cy="766773"/>
              <a:chOff x="1650961" y="5008593"/>
              <a:chExt cx="730260" cy="766773"/>
            </a:xfrm>
          </p:grpSpPr>
          <p:sp>
            <p:nvSpPr>
              <p:cNvPr id="18" name="矩形 17"/>
              <p:cNvSpPr/>
              <p:nvPr/>
            </p:nvSpPr>
            <p:spPr>
              <a:xfrm>
                <a:off x="1651132" y="5008408"/>
                <a:ext cx="730870"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19" name="矩形 18"/>
              <p:cNvSpPr/>
              <p:nvPr/>
            </p:nvSpPr>
            <p:spPr>
              <a:xfrm>
                <a:off x="172438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0" name="矩形 19"/>
              <p:cNvSpPr/>
              <p:nvPr/>
            </p:nvSpPr>
            <p:spPr>
              <a:xfrm>
                <a:off x="1944161" y="5108902"/>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1" name="矩形 20"/>
              <p:cNvSpPr/>
              <p:nvPr/>
            </p:nvSpPr>
            <p:spPr>
              <a:xfrm>
                <a:off x="216222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2" name="矩形 21"/>
              <p:cNvSpPr/>
              <p:nvPr/>
            </p:nvSpPr>
            <p:spPr>
              <a:xfrm>
                <a:off x="172438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3" name="矩形 22"/>
              <p:cNvSpPr/>
              <p:nvPr/>
            </p:nvSpPr>
            <p:spPr>
              <a:xfrm>
                <a:off x="172438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4" name="矩形 23"/>
              <p:cNvSpPr/>
              <p:nvPr/>
            </p:nvSpPr>
            <p:spPr>
              <a:xfrm>
                <a:off x="1944161" y="5364393"/>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5" name="矩形 24"/>
              <p:cNvSpPr/>
              <p:nvPr/>
            </p:nvSpPr>
            <p:spPr>
              <a:xfrm>
                <a:off x="1944161" y="5582413"/>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6" name="矩形 25"/>
              <p:cNvSpPr/>
              <p:nvPr/>
            </p:nvSpPr>
            <p:spPr>
              <a:xfrm>
                <a:off x="216222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7" name="矩形 26"/>
              <p:cNvSpPr/>
              <p:nvPr/>
            </p:nvSpPr>
            <p:spPr>
              <a:xfrm>
                <a:off x="216222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cxnSp>
          <p:nvCxnSpPr>
            <p:cNvPr id="15" name="直接连接符 67"/>
            <p:cNvCxnSpPr>
              <a:cxnSpLocks noChangeShapeType="1"/>
              <a:stCxn id="29" idx="0"/>
              <a:endCxn id="9" idx="2"/>
            </p:cNvCxnSpPr>
            <p:nvPr/>
          </p:nvCxnSpPr>
          <p:spPr bwMode="auto">
            <a:xfrm rot="5400000" flipH="1" flipV="1">
              <a:off x="1614447" y="3502026"/>
              <a:ext cx="839799" cy="474670"/>
            </a:xfrm>
            <a:prstGeom prst="line">
              <a:avLst/>
            </a:prstGeom>
            <a:noFill/>
            <a:ln w="9525" algn="ctr">
              <a:solidFill>
                <a:schemeClr val="tx1"/>
              </a:solidFill>
              <a:round/>
              <a:headEnd/>
              <a:tailEnd/>
            </a:ln>
          </p:spPr>
        </p:cxnSp>
        <p:cxnSp>
          <p:nvCxnSpPr>
            <p:cNvPr id="16" name="直接连接符 69"/>
            <p:cNvCxnSpPr>
              <a:cxnSpLocks noChangeShapeType="1"/>
              <a:stCxn id="21" idx="0"/>
              <a:endCxn id="11" idx="2"/>
            </p:cNvCxnSpPr>
            <p:nvPr/>
          </p:nvCxnSpPr>
          <p:spPr bwMode="auto">
            <a:xfrm rot="16200000" flipV="1">
              <a:off x="2696347" y="3479004"/>
              <a:ext cx="830265" cy="511180"/>
            </a:xfrm>
            <a:prstGeom prst="line">
              <a:avLst/>
            </a:prstGeom>
            <a:noFill/>
            <a:ln w="9525" algn="ctr">
              <a:solidFill>
                <a:schemeClr val="tx1"/>
              </a:solidFill>
              <a:round/>
              <a:headEnd/>
              <a:tailEnd/>
            </a:ln>
          </p:spPr>
        </p:cxnSp>
        <p:cxnSp>
          <p:nvCxnSpPr>
            <p:cNvPr id="17" name="肘形连接符 71"/>
            <p:cNvCxnSpPr>
              <a:cxnSpLocks noChangeShapeType="1"/>
              <a:stCxn id="10" idx="2"/>
              <a:endCxn id="40" idx="0"/>
            </p:cNvCxnSpPr>
            <p:nvPr/>
          </p:nvCxnSpPr>
          <p:spPr bwMode="auto">
            <a:xfrm rot="5400000">
              <a:off x="1669217" y="4214029"/>
              <a:ext cx="1789137" cy="1"/>
            </a:xfrm>
            <a:prstGeom prst="bentConnector3">
              <a:avLst>
                <a:gd name="adj1" fmla="val 50000"/>
              </a:avLst>
            </a:prstGeom>
            <a:noFill/>
            <a:ln w="9525" algn="ctr">
              <a:solidFill>
                <a:schemeClr val="tx1"/>
              </a:solidFill>
              <a:round/>
              <a:headEnd/>
              <a:tailEnd/>
            </a:ln>
          </p:spPr>
        </p:cxnSp>
      </p:grpSp>
      <p:grpSp>
        <p:nvGrpSpPr>
          <p:cNvPr id="48" name="组合 83"/>
          <p:cNvGrpSpPr>
            <a:grpSpLocks/>
          </p:cNvGrpSpPr>
          <p:nvPr/>
        </p:nvGrpSpPr>
        <p:grpSpPr bwMode="auto">
          <a:xfrm>
            <a:off x="6592156" y="2822574"/>
            <a:ext cx="2483581" cy="3025775"/>
            <a:chOff x="1139924" y="2954331"/>
            <a:chExt cx="2665303" cy="3246444"/>
          </a:xfrm>
        </p:grpSpPr>
        <p:sp>
          <p:nvSpPr>
            <p:cNvPr id="49" name="矩形 48"/>
            <p:cNvSpPr/>
            <p:nvPr/>
          </p:nvSpPr>
          <p:spPr>
            <a:xfrm>
              <a:off x="1358776" y="3758277"/>
              <a:ext cx="2446451" cy="244249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50" name="TextBox 85"/>
            <p:cNvSpPr txBox="1">
              <a:spLocks noChangeArrowheads="1"/>
            </p:cNvSpPr>
            <p:nvPr/>
          </p:nvSpPr>
          <p:spPr bwMode="auto">
            <a:xfrm>
              <a:off x="2288460" y="5831443"/>
              <a:ext cx="567830" cy="363245"/>
            </a:xfrm>
            <a:prstGeom prst="rect">
              <a:avLst/>
            </a:prstGeom>
            <a:noFill/>
            <a:ln w="9525">
              <a:noFill/>
              <a:miter lim="800000"/>
              <a:headEnd/>
              <a:tailEnd/>
            </a:ln>
          </p:spPr>
          <p:txBody>
            <a:bodyPr wrap="square">
              <a:noAutofit/>
            </a:bodyPr>
            <a:lstStyle/>
            <a:p>
              <a:pPr fontAlgn="ctr"/>
              <a:r>
                <a:rPr lang="ru-RU" sz="1600" dirty="0">
                  <a:latin typeface="Huawei Sans" panose="020C0503030203020204" pitchFamily="34" charset="0"/>
                  <a:cs typeface="Huawei Sans" panose="020C0503030203020204" pitchFamily="34" charset="0"/>
                </a:rPr>
                <a:t>DG</a:t>
              </a:r>
            </a:p>
          </p:txBody>
        </p:sp>
        <p:grpSp>
          <p:nvGrpSpPr>
            <p:cNvPr id="51" name="组合 32"/>
            <p:cNvGrpSpPr>
              <a:grpSpLocks/>
            </p:cNvGrpSpPr>
            <p:nvPr/>
          </p:nvGrpSpPr>
          <p:grpSpPr bwMode="auto">
            <a:xfrm>
              <a:off x="2198655" y="5008593"/>
              <a:ext cx="730260" cy="766773"/>
              <a:chOff x="1650961" y="5008593"/>
              <a:chExt cx="730260" cy="766773"/>
            </a:xfrm>
          </p:grpSpPr>
          <p:sp>
            <p:nvSpPr>
              <p:cNvPr id="82" name="矩形 12"/>
              <p:cNvSpPr/>
              <p:nvPr/>
            </p:nvSpPr>
            <p:spPr>
              <a:xfrm>
                <a:off x="1650986" y="5008481"/>
                <a:ext cx="730868"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3" name="矩形 82"/>
              <p:cNvSpPr/>
              <p:nvPr/>
            </p:nvSpPr>
            <p:spPr>
              <a:xfrm>
                <a:off x="1724242"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4" name="矩形 83"/>
              <p:cNvSpPr/>
              <p:nvPr/>
            </p:nvSpPr>
            <p:spPr>
              <a:xfrm>
                <a:off x="1944015" y="5108974"/>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5" name="矩形 84"/>
              <p:cNvSpPr/>
              <p:nvPr/>
            </p:nvSpPr>
            <p:spPr>
              <a:xfrm>
                <a:off x="2162083"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6" name="矩形 85"/>
              <p:cNvSpPr/>
              <p:nvPr/>
            </p:nvSpPr>
            <p:spPr>
              <a:xfrm>
                <a:off x="1724242"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7" name="矩形 86"/>
              <p:cNvSpPr/>
              <p:nvPr/>
            </p:nvSpPr>
            <p:spPr>
              <a:xfrm>
                <a:off x="1724242"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8" name="矩形 87"/>
              <p:cNvSpPr/>
              <p:nvPr/>
            </p:nvSpPr>
            <p:spPr>
              <a:xfrm>
                <a:off x="1944015" y="5364465"/>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9" name="矩形 88"/>
              <p:cNvSpPr/>
              <p:nvPr/>
            </p:nvSpPr>
            <p:spPr>
              <a:xfrm>
                <a:off x="1944015" y="5582484"/>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90" name="矩形 89"/>
              <p:cNvSpPr/>
              <p:nvPr/>
            </p:nvSpPr>
            <p:spPr>
              <a:xfrm>
                <a:off x="2162083"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91" name="矩形 90"/>
              <p:cNvSpPr/>
              <p:nvPr/>
            </p:nvSpPr>
            <p:spPr>
              <a:xfrm>
                <a:off x="2162083"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sp>
          <p:nvSpPr>
            <p:cNvPr id="52" name="椭圆 51"/>
            <p:cNvSpPr/>
            <p:nvPr/>
          </p:nvSpPr>
          <p:spPr>
            <a:xfrm>
              <a:off x="1978907" y="2954331"/>
              <a:ext cx="1241966" cy="657465"/>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53" name="矩形 52"/>
            <p:cNvSpPr/>
            <p:nvPr/>
          </p:nvSpPr>
          <p:spPr>
            <a:xfrm>
              <a:off x="2198679"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54" name="矩形 53"/>
            <p:cNvSpPr/>
            <p:nvPr/>
          </p:nvSpPr>
          <p:spPr>
            <a:xfrm>
              <a:off x="2490004"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55" name="矩形 54"/>
            <p:cNvSpPr/>
            <p:nvPr/>
          </p:nvSpPr>
          <p:spPr>
            <a:xfrm>
              <a:off x="2783033"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56" name="TextBox 91"/>
            <p:cNvSpPr txBox="1">
              <a:spLocks noChangeArrowheads="1"/>
            </p:cNvSpPr>
            <p:nvPr/>
          </p:nvSpPr>
          <p:spPr bwMode="auto">
            <a:xfrm>
              <a:off x="1139924" y="3136896"/>
              <a:ext cx="741428" cy="363245"/>
            </a:xfrm>
            <a:prstGeom prst="rect">
              <a:avLst/>
            </a:prstGeom>
            <a:noFill/>
            <a:ln w="9525">
              <a:noFill/>
              <a:miter lim="800000"/>
              <a:headEnd/>
              <a:tailEnd/>
            </a:ln>
          </p:spPr>
          <p:txBody>
            <a:bodyPr wrap="square">
              <a:noAutofit/>
            </a:bodyPr>
            <a:lstStyle/>
            <a:p>
              <a:pPr fontAlgn="ctr"/>
              <a:r>
                <a:rPr lang="ru-RU" sz="1600" dirty="0">
                  <a:latin typeface="Huawei Sans" panose="020C0503030203020204" pitchFamily="34" charset="0"/>
                  <a:cs typeface="Huawei Sans" panose="020C0503030203020204" pitchFamily="34" charset="0"/>
                </a:rPr>
                <a:t>CKG</a:t>
              </a:r>
            </a:p>
          </p:txBody>
        </p:sp>
        <p:grpSp>
          <p:nvGrpSpPr>
            <p:cNvPr id="57" name="组合 44"/>
            <p:cNvGrpSpPr>
              <a:grpSpLocks/>
            </p:cNvGrpSpPr>
            <p:nvPr/>
          </p:nvGrpSpPr>
          <p:grpSpPr bwMode="auto">
            <a:xfrm>
              <a:off x="1650960" y="4059255"/>
              <a:ext cx="730260" cy="766773"/>
              <a:chOff x="1650961" y="5008593"/>
              <a:chExt cx="730260" cy="766773"/>
            </a:xfrm>
          </p:grpSpPr>
          <p:sp>
            <p:nvSpPr>
              <p:cNvPr id="72" name="矩形 71"/>
              <p:cNvSpPr/>
              <p:nvPr/>
            </p:nvSpPr>
            <p:spPr>
              <a:xfrm>
                <a:off x="1651807" y="5009094"/>
                <a:ext cx="729165"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3" name="矩形 72"/>
              <p:cNvSpPr/>
              <p:nvPr/>
            </p:nvSpPr>
            <p:spPr>
              <a:xfrm>
                <a:off x="1725064" y="5109588"/>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4" name="矩形 73"/>
              <p:cNvSpPr/>
              <p:nvPr/>
            </p:nvSpPr>
            <p:spPr>
              <a:xfrm>
                <a:off x="1943133" y="5109588"/>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5" name="矩形 74"/>
              <p:cNvSpPr/>
              <p:nvPr/>
            </p:nvSpPr>
            <p:spPr>
              <a:xfrm>
                <a:off x="2162904" y="5109588"/>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6" name="矩形 75"/>
              <p:cNvSpPr/>
              <p:nvPr/>
            </p:nvSpPr>
            <p:spPr>
              <a:xfrm>
                <a:off x="1725064" y="5365079"/>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7" name="矩形 76"/>
              <p:cNvSpPr/>
              <p:nvPr/>
            </p:nvSpPr>
            <p:spPr>
              <a:xfrm>
                <a:off x="1725064" y="5583098"/>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8" name="矩形 77"/>
              <p:cNvSpPr/>
              <p:nvPr/>
            </p:nvSpPr>
            <p:spPr>
              <a:xfrm>
                <a:off x="1943133" y="5365079"/>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9" name="矩形 78"/>
              <p:cNvSpPr/>
              <p:nvPr/>
            </p:nvSpPr>
            <p:spPr>
              <a:xfrm>
                <a:off x="1943133" y="5583098"/>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0" name="矩形 79"/>
              <p:cNvSpPr/>
              <p:nvPr/>
            </p:nvSpPr>
            <p:spPr>
              <a:xfrm>
                <a:off x="2162904" y="5365079"/>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1" name="矩形 80"/>
              <p:cNvSpPr/>
              <p:nvPr/>
            </p:nvSpPr>
            <p:spPr>
              <a:xfrm>
                <a:off x="2162904" y="5583098"/>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grpSp>
          <p:nvGrpSpPr>
            <p:cNvPr id="58" name="组合 55"/>
            <p:cNvGrpSpPr>
              <a:grpSpLocks/>
            </p:cNvGrpSpPr>
            <p:nvPr/>
          </p:nvGrpSpPr>
          <p:grpSpPr bwMode="auto">
            <a:xfrm>
              <a:off x="2782862" y="4049721"/>
              <a:ext cx="730260" cy="766773"/>
              <a:chOff x="1650961" y="5008593"/>
              <a:chExt cx="730260" cy="766773"/>
            </a:xfrm>
          </p:grpSpPr>
          <p:sp>
            <p:nvSpPr>
              <p:cNvPr id="62" name="矩形 61"/>
              <p:cNvSpPr/>
              <p:nvPr/>
            </p:nvSpPr>
            <p:spPr>
              <a:xfrm>
                <a:off x="1651132" y="5008408"/>
                <a:ext cx="730870"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3" name="矩形 62"/>
              <p:cNvSpPr/>
              <p:nvPr/>
            </p:nvSpPr>
            <p:spPr>
              <a:xfrm>
                <a:off x="172438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4" name="矩形 63"/>
              <p:cNvSpPr/>
              <p:nvPr/>
            </p:nvSpPr>
            <p:spPr>
              <a:xfrm>
                <a:off x="1944161" y="5108902"/>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5" name="矩形 64"/>
              <p:cNvSpPr/>
              <p:nvPr/>
            </p:nvSpPr>
            <p:spPr>
              <a:xfrm>
                <a:off x="216222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6" name="矩形 65"/>
              <p:cNvSpPr/>
              <p:nvPr/>
            </p:nvSpPr>
            <p:spPr>
              <a:xfrm>
                <a:off x="172438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7" name="矩形 66"/>
              <p:cNvSpPr/>
              <p:nvPr/>
            </p:nvSpPr>
            <p:spPr>
              <a:xfrm>
                <a:off x="172438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8" name="矩形 67"/>
              <p:cNvSpPr/>
              <p:nvPr/>
            </p:nvSpPr>
            <p:spPr>
              <a:xfrm>
                <a:off x="1944161" y="5364393"/>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9" name="矩形 68"/>
              <p:cNvSpPr/>
              <p:nvPr/>
            </p:nvSpPr>
            <p:spPr>
              <a:xfrm>
                <a:off x="1944161" y="5582413"/>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0" name="矩形 69"/>
              <p:cNvSpPr/>
              <p:nvPr/>
            </p:nvSpPr>
            <p:spPr>
              <a:xfrm>
                <a:off x="216222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1" name="矩形 70"/>
              <p:cNvSpPr/>
              <p:nvPr/>
            </p:nvSpPr>
            <p:spPr>
              <a:xfrm>
                <a:off x="216222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cxnSp>
          <p:nvCxnSpPr>
            <p:cNvPr id="59" name="直接连接符 94"/>
            <p:cNvCxnSpPr>
              <a:cxnSpLocks noChangeShapeType="1"/>
              <a:stCxn id="73" idx="0"/>
              <a:endCxn id="53" idx="2"/>
            </p:cNvCxnSpPr>
            <p:nvPr/>
          </p:nvCxnSpPr>
          <p:spPr bwMode="auto">
            <a:xfrm rot="5400000" flipH="1" flipV="1">
              <a:off x="1614447" y="3502026"/>
              <a:ext cx="839799" cy="474670"/>
            </a:xfrm>
            <a:prstGeom prst="line">
              <a:avLst/>
            </a:prstGeom>
            <a:noFill/>
            <a:ln w="9525" algn="ctr">
              <a:solidFill>
                <a:schemeClr val="tx1"/>
              </a:solidFill>
              <a:round/>
              <a:headEnd/>
              <a:tailEnd/>
            </a:ln>
          </p:spPr>
        </p:cxnSp>
        <p:cxnSp>
          <p:nvCxnSpPr>
            <p:cNvPr id="60" name="直接连接符 95"/>
            <p:cNvCxnSpPr>
              <a:cxnSpLocks noChangeShapeType="1"/>
              <a:stCxn id="65" idx="0"/>
              <a:endCxn id="55" idx="2"/>
            </p:cNvCxnSpPr>
            <p:nvPr/>
          </p:nvCxnSpPr>
          <p:spPr bwMode="auto">
            <a:xfrm rot="16200000" flipV="1">
              <a:off x="2696347" y="3479004"/>
              <a:ext cx="830265" cy="511180"/>
            </a:xfrm>
            <a:prstGeom prst="line">
              <a:avLst/>
            </a:prstGeom>
            <a:noFill/>
            <a:ln w="9525" algn="ctr">
              <a:solidFill>
                <a:schemeClr val="tx1"/>
              </a:solidFill>
              <a:round/>
              <a:headEnd/>
              <a:tailEnd/>
            </a:ln>
          </p:spPr>
        </p:cxnSp>
        <p:cxnSp>
          <p:nvCxnSpPr>
            <p:cNvPr id="61" name="肘形连接符 96"/>
            <p:cNvCxnSpPr>
              <a:cxnSpLocks noChangeShapeType="1"/>
              <a:stCxn id="54" idx="2"/>
              <a:endCxn id="84" idx="0"/>
            </p:cNvCxnSpPr>
            <p:nvPr/>
          </p:nvCxnSpPr>
          <p:spPr bwMode="auto">
            <a:xfrm rot="5400000">
              <a:off x="1669217" y="4214029"/>
              <a:ext cx="1789137" cy="1"/>
            </a:xfrm>
            <a:prstGeom prst="bentConnector3">
              <a:avLst>
                <a:gd name="adj1" fmla="val 50000"/>
              </a:avLst>
            </a:prstGeom>
            <a:noFill/>
            <a:ln w="9525" algn="ctr">
              <a:solidFill>
                <a:schemeClr val="tx1"/>
              </a:solidFill>
              <a:round/>
              <a:headEnd/>
              <a:tailEnd/>
            </a:ln>
          </p:spPr>
        </p:cxnSp>
      </p:grpSp>
      <p:sp>
        <p:nvSpPr>
          <p:cNvPr id="92" name="TextBox 127"/>
          <p:cNvSpPr txBox="1">
            <a:spLocks noChangeArrowheads="1"/>
          </p:cNvSpPr>
          <p:nvPr/>
        </p:nvSpPr>
        <p:spPr bwMode="auto">
          <a:xfrm>
            <a:off x="4657725" y="4867274"/>
            <a:ext cx="738188" cy="336550"/>
          </a:xfrm>
          <a:prstGeom prst="rect">
            <a:avLst/>
          </a:prstGeom>
          <a:noFill/>
          <a:ln w="9525">
            <a:noFill/>
            <a:miter lim="800000"/>
            <a:headEnd/>
            <a:tailEnd/>
          </a:ln>
        </p:spPr>
        <p:txBody>
          <a:bodyPr wrap="square">
            <a:noAutofit/>
          </a:bodyPr>
          <a:lstStyle/>
          <a:p>
            <a:pPr fontAlgn="ctr"/>
            <a:r>
              <a:rPr lang="ru-RU" sz="1600" dirty="0">
                <a:latin typeface="Huawei Sans" panose="020C0503030203020204" pitchFamily="34" charset="0"/>
                <a:cs typeface="Huawei Sans" panose="020C0503030203020204" pitchFamily="34" charset="0"/>
              </a:rPr>
              <a:t>Диск</a:t>
            </a:r>
          </a:p>
        </p:txBody>
      </p:sp>
      <p:sp>
        <p:nvSpPr>
          <p:cNvPr id="93" name="TextBox 128"/>
          <p:cNvSpPr txBox="1">
            <a:spLocks noChangeArrowheads="1"/>
          </p:cNvSpPr>
          <p:nvPr/>
        </p:nvSpPr>
        <p:spPr bwMode="auto">
          <a:xfrm>
            <a:off x="8245475" y="4903786"/>
            <a:ext cx="796925" cy="368300"/>
          </a:xfrm>
          <a:prstGeom prst="rect">
            <a:avLst/>
          </a:prstGeom>
          <a:noFill/>
          <a:ln w="9525">
            <a:noFill/>
            <a:miter lim="800000"/>
            <a:headEnd/>
            <a:tailEnd/>
          </a:ln>
        </p:spPr>
        <p:txBody>
          <a:bodyPr wrap="square">
            <a:noAutofit/>
          </a:bodyPr>
          <a:lstStyle/>
          <a:p>
            <a:pPr fontAlgn="ctr"/>
            <a:r>
              <a:rPr lang="ru-RU" sz="1600" dirty="0">
                <a:latin typeface="Huawei Sans" panose="020C0503030203020204" pitchFamily="34" charset="0"/>
                <a:cs typeface="Huawei Sans" panose="020C0503030203020204" pitchFamily="34" charset="0"/>
              </a:rPr>
              <a:t>Диск</a:t>
            </a:r>
          </a:p>
        </p:txBody>
      </p:sp>
      <p:sp>
        <p:nvSpPr>
          <p:cNvPr id="94" name="圆角矩形标注 93"/>
          <p:cNvSpPr/>
          <p:nvPr/>
        </p:nvSpPr>
        <p:spPr>
          <a:xfrm>
            <a:off x="2389187" y="5086349"/>
            <a:ext cx="661988" cy="474662"/>
          </a:xfrm>
          <a:prstGeom prst="wedgeRoundRectCallout">
            <a:avLst>
              <a:gd name="adj1" fmla="val 204684"/>
              <a:gd name="adj2" fmla="val 1956"/>
              <a:gd name="adj3" fmla="val 16667"/>
            </a:avLst>
          </a:prstGeom>
          <a:noFill/>
          <a:ln w="12700">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ru-RU" sz="1600">
                <a:solidFill>
                  <a:schemeClr val="tx1"/>
                </a:solidFill>
                <a:latin typeface="Huawei Sans" panose="020C0503030203020204" pitchFamily="34" charset="0"/>
                <a:cs typeface="Huawei Sans" panose="020C0503030203020204" pitchFamily="34" charset="0"/>
              </a:rPr>
              <a:t>CK</a:t>
            </a:r>
          </a:p>
        </p:txBody>
      </p:sp>
    </p:spTree>
    <p:extLst>
      <p:ext uri="{BB962C8B-B14F-4D97-AF65-F5344CB8AC3E}">
        <p14:creationId xmlns:p14="http://schemas.microsoft.com/office/powerpoint/2010/main" val="2455923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Экстент</a:t>
            </a:r>
          </a:p>
        </p:txBody>
      </p:sp>
      <p:sp>
        <p:nvSpPr>
          <p:cNvPr id="3" name="文本占位符 2"/>
          <p:cNvSpPr>
            <a:spLocks noGrp="1"/>
          </p:cNvSpPr>
          <p:nvPr>
            <p:ph type="body" sz="quarter" idx="10"/>
          </p:nvPr>
        </p:nvSpPr>
        <p:spPr/>
        <p:txBody>
          <a:bodyPr/>
          <a:lstStyle/>
          <a:p>
            <a:pPr marL="0" indent="0">
              <a:buNone/>
            </a:pPr>
            <a:r>
              <a:rPr lang="ru-RU" sz="2000" dirty="0"/>
              <a:t>Каждая CKG </a:t>
            </a:r>
            <a:r>
              <a:rPr lang="ru-RU" sz="2000" dirty="0" smtClean="0"/>
              <a:t>разделена </a:t>
            </a:r>
            <a:r>
              <a:rPr lang="ru-RU" sz="2000" dirty="0"/>
              <a:t>на логические пространства хранения определенного настраиваемого размера, называемые экстентами. Экстент — это минимальная единица (степень гранулярности) для миграции и статистики горячих данных. Это также минимальная единица для размещения и высвобождения пространства в пуле хранения.</a:t>
            </a:r>
          </a:p>
          <a:p>
            <a:endParaRPr lang="en-US" altLang="zh-CN" dirty="0" smtClean="0"/>
          </a:p>
          <a:p>
            <a:endParaRPr lang="en-US" altLang="zh-CN" dirty="0"/>
          </a:p>
        </p:txBody>
      </p:sp>
      <p:grpSp>
        <p:nvGrpSpPr>
          <p:cNvPr id="77" name="组合 76"/>
          <p:cNvGrpSpPr/>
          <p:nvPr/>
        </p:nvGrpSpPr>
        <p:grpSpPr>
          <a:xfrm>
            <a:off x="2437597" y="3075514"/>
            <a:ext cx="7400575" cy="2689840"/>
            <a:chOff x="1364730" y="3031880"/>
            <a:chExt cx="7400575" cy="2689840"/>
          </a:xfrm>
        </p:grpSpPr>
        <p:grpSp>
          <p:nvGrpSpPr>
            <p:cNvPr id="7" name="组合 6"/>
            <p:cNvGrpSpPr/>
            <p:nvPr/>
          </p:nvGrpSpPr>
          <p:grpSpPr>
            <a:xfrm>
              <a:off x="1368091" y="3516402"/>
              <a:ext cx="1536326" cy="531159"/>
              <a:chOff x="1919569" y="4377017"/>
              <a:chExt cx="1536326" cy="531159"/>
            </a:xfrm>
          </p:grpSpPr>
          <p:sp>
            <p:nvSpPr>
              <p:cNvPr id="50" name="圆角矩形 49"/>
              <p:cNvSpPr/>
              <p:nvPr/>
            </p:nvSpPr>
            <p:spPr>
              <a:xfrm>
                <a:off x="1919569" y="4377017"/>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1" name="圆角矩形 50"/>
              <p:cNvSpPr/>
              <p:nvPr/>
            </p:nvSpPr>
            <p:spPr>
              <a:xfrm>
                <a:off x="2010335" y="4484594"/>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2" name="圆角矩形 51"/>
              <p:cNvSpPr/>
              <p:nvPr/>
            </p:nvSpPr>
            <p:spPr>
              <a:xfrm>
                <a:off x="2299447" y="4484594"/>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3" name="圆角矩形 52"/>
              <p:cNvSpPr/>
              <p:nvPr/>
            </p:nvSpPr>
            <p:spPr>
              <a:xfrm>
                <a:off x="2588559" y="4484594"/>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4" name="圆角矩形 53"/>
              <p:cNvSpPr/>
              <p:nvPr/>
            </p:nvSpPr>
            <p:spPr>
              <a:xfrm>
                <a:off x="2877671" y="4484594"/>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5" name="圆角矩形 54"/>
              <p:cNvSpPr/>
              <p:nvPr/>
            </p:nvSpPr>
            <p:spPr>
              <a:xfrm>
                <a:off x="3170144" y="4484594"/>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grpSp>
          <p:nvGrpSpPr>
            <p:cNvPr id="8" name="组合 7"/>
            <p:cNvGrpSpPr/>
            <p:nvPr/>
          </p:nvGrpSpPr>
          <p:grpSpPr>
            <a:xfrm>
              <a:off x="1371453" y="4376783"/>
              <a:ext cx="1536326" cy="531159"/>
              <a:chOff x="1919569" y="5277970"/>
              <a:chExt cx="1536326" cy="531159"/>
            </a:xfrm>
          </p:grpSpPr>
          <p:sp>
            <p:nvSpPr>
              <p:cNvPr id="44" name="圆角矩形 43"/>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5" name="圆角矩形 44"/>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6" name="圆角矩形 45"/>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7" name="圆角矩形 46"/>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8" name="圆角矩形 47"/>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9" name="圆角矩形 48"/>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grpSp>
          <p:nvGrpSpPr>
            <p:cNvPr id="9" name="组合 8"/>
            <p:cNvGrpSpPr/>
            <p:nvPr/>
          </p:nvGrpSpPr>
          <p:grpSpPr>
            <a:xfrm>
              <a:off x="1364730" y="5149989"/>
              <a:ext cx="1536326" cy="531159"/>
              <a:chOff x="1919569" y="5277970"/>
              <a:chExt cx="1536326" cy="531159"/>
            </a:xfrm>
          </p:grpSpPr>
          <p:sp>
            <p:nvSpPr>
              <p:cNvPr id="38" name="圆角矩形 37"/>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39" name="圆角矩形 38"/>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0" name="圆角矩形 39"/>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1" name="圆角矩形 40"/>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2" name="圆角矩形 41"/>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3" name="圆角矩形 42"/>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sp>
          <p:nvSpPr>
            <p:cNvPr id="10" name="文本框 9"/>
            <p:cNvSpPr txBox="1"/>
            <p:nvPr/>
          </p:nvSpPr>
          <p:spPr>
            <a:xfrm>
              <a:off x="1744608" y="4007451"/>
              <a:ext cx="692470" cy="369332"/>
            </a:xfrm>
            <a:prstGeom prst="rect">
              <a:avLst/>
            </a:prstGeom>
            <a:noFill/>
          </p:spPr>
          <p:txBody>
            <a:bodyPr wrap="square" rtlCol="0">
              <a:noAutofit/>
            </a:bodyPr>
            <a:lstStyle/>
            <a:p>
              <a:pPr fontAlgn="ctr"/>
              <a:r>
                <a:rPr lang="ru-RU" dirty="0">
                  <a:latin typeface="Huawei Sans" panose="020C0503030203020204" pitchFamily="34" charset="0"/>
                  <a:cs typeface="Huawei Sans" panose="020C0503030203020204" pitchFamily="34" charset="0"/>
                </a:rPr>
                <a:t>CKG</a:t>
              </a:r>
            </a:p>
          </p:txBody>
        </p:sp>
        <p:grpSp>
          <p:nvGrpSpPr>
            <p:cNvPr id="11" name="组合 10"/>
            <p:cNvGrpSpPr/>
            <p:nvPr/>
          </p:nvGrpSpPr>
          <p:grpSpPr>
            <a:xfrm>
              <a:off x="3761663" y="3603805"/>
              <a:ext cx="1250579" cy="2117915"/>
              <a:chOff x="4249268" y="3334867"/>
              <a:chExt cx="1250579" cy="2117915"/>
            </a:xfrm>
          </p:grpSpPr>
          <p:sp>
            <p:nvSpPr>
              <p:cNvPr id="33" name="矩形 32"/>
              <p:cNvSpPr/>
              <p:nvPr/>
            </p:nvSpPr>
            <p:spPr>
              <a:xfrm>
                <a:off x="4255994" y="3334867"/>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a:solidFill>
                      <a:schemeClr val="tx1"/>
                    </a:solidFill>
                    <a:latin typeface="Huawei Sans" panose="020C0503030203020204" pitchFamily="34" charset="0"/>
                    <a:cs typeface="Huawei Sans" panose="020C0503030203020204" pitchFamily="34" charset="0"/>
                  </a:rPr>
                  <a:t>Экстент</a:t>
                </a:r>
              </a:p>
            </p:txBody>
          </p:sp>
          <p:sp>
            <p:nvSpPr>
              <p:cNvPr id="34" name="矩形 33"/>
              <p:cNvSpPr/>
              <p:nvPr/>
            </p:nvSpPr>
            <p:spPr>
              <a:xfrm>
                <a:off x="4255993" y="3758450"/>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5" name="矩形 34"/>
              <p:cNvSpPr/>
              <p:nvPr/>
            </p:nvSpPr>
            <p:spPr>
              <a:xfrm>
                <a:off x="4255992" y="4182033"/>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6" name="矩形 35"/>
              <p:cNvSpPr/>
              <p:nvPr/>
            </p:nvSpPr>
            <p:spPr>
              <a:xfrm>
                <a:off x="4255991" y="4605616"/>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7" name="矩形 36"/>
              <p:cNvSpPr/>
              <p:nvPr/>
            </p:nvSpPr>
            <p:spPr>
              <a:xfrm>
                <a:off x="4249268" y="5029199"/>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grpSp>
        <p:cxnSp>
          <p:nvCxnSpPr>
            <p:cNvPr id="12" name="直接连接符 11"/>
            <p:cNvCxnSpPr/>
            <p:nvPr/>
          </p:nvCxnSpPr>
          <p:spPr>
            <a:xfrm>
              <a:off x="2803564" y="3516402"/>
              <a:ext cx="958099" cy="97487"/>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796841" y="4047561"/>
              <a:ext cx="958099" cy="1674159"/>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316434" y="3031880"/>
              <a:ext cx="3448871" cy="491049"/>
              <a:chOff x="7277769" y="3425174"/>
              <a:chExt cx="3448871" cy="491049"/>
            </a:xfrm>
          </p:grpSpPr>
          <p:sp>
            <p:nvSpPr>
              <p:cNvPr id="21" name="矩形 20"/>
              <p:cNvSpPr/>
              <p:nvPr/>
            </p:nvSpPr>
            <p:spPr>
              <a:xfrm>
                <a:off x="727776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2" name="矩形 21"/>
              <p:cNvSpPr/>
              <p:nvPr/>
            </p:nvSpPr>
            <p:spPr>
              <a:xfrm>
                <a:off x="7536625"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3" name="矩形 22"/>
              <p:cNvSpPr/>
              <p:nvPr/>
            </p:nvSpPr>
            <p:spPr>
              <a:xfrm>
                <a:off x="7795481"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4" name="矩形 23"/>
              <p:cNvSpPr/>
              <p:nvPr/>
            </p:nvSpPr>
            <p:spPr>
              <a:xfrm>
                <a:off x="8054385"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5" name="矩形 24"/>
              <p:cNvSpPr/>
              <p:nvPr/>
            </p:nvSpPr>
            <p:spPr>
              <a:xfrm>
                <a:off x="8313193"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6" name="矩形 25"/>
              <p:cNvSpPr/>
              <p:nvPr/>
            </p:nvSpPr>
            <p:spPr>
              <a:xfrm>
                <a:off x="857204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7" name="文本框 26"/>
              <p:cNvSpPr txBox="1"/>
              <p:nvPr/>
            </p:nvSpPr>
            <p:spPr>
              <a:xfrm>
                <a:off x="8830905" y="3486032"/>
                <a:ext cx="1895735" cy="369332"/>
              </a:xfrm>
              <a:prstGeom prst="rect">
                <a:avLst/>
              </a:prstGeom>
              <a:noFill/>
            </p:spPr>
            <p:txBody>
              <a:bodyPr wrap="square" rtlCol="0">
                <a:noAutofit/>
              </a:bodyPr>
              <a:lstStyle/>
              <a:p>
                <a:pPr fontAlgn="ctr"/>
                <a:r>
                  <a:rPr lang="ru-RU">
                    <a:latin typeface="Huawei Sans" panose="020C0503030203020204" pitchFamily="34" charset="0"/>
                    <a:cs typeface="Huawei Sans" panose="020C0503030203020204" pitchFamily="34" charset="0"/>
                  </a:rPr>
                  <a:t>LUN 0 (толстый)</a:t>
                </a:r>
              </a:p>
            </p:txBody>
          </p:sp>
        </p:grpSp>
        <p:grpSp>
          <p:nvGrpSpPr>
            <p:cNvPr id="57" name="组合 56"/>
            <p:cNvGrpSpPr/>
            <p:nvPr/>
          </p:nvGrpSpPr>
          <p:grpSpPr>
            <a:xfrm>
              <a:off x="5316434" y="4477628"/>
              <a:ext cx="1553136" cy="491049"/>
              <a:chOff x="7277769" y="3425174"/>
              <a:chExt cx="1553136" cy="491049"/>
            </a:xfrm>
          </p:grpSpPr>
          <p:sp>
            <p:nvSpPr>
              <p:cNvPr id="58" name="矩形 57"/>
              <p:cNvSpPr/>
              <p:nvPr/>
            </p:nvSpPr>
            <p:spPr>
              <a:xfrm>
                <a:off x="727776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9" name="矩形 58"/>
              <p:cNvSpPr/>
              <p:nvPr/>
            </p:nvSpPr>
            <p:spPr>
              <a:xfrm>
                <a:off x="7536625"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60" name="矩形 59"/>
              <p:cNvSpPr/>
              <p:nvPr/>
            </p:nvSpPr>
            <p:spPr>
              <a:xfrm>
                <a:off x="7795481"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61" name="矩形 60"/>
              <p:cNvSpPr/>
              <p:nvPr/>
            </p:nvSpPr>
            <p:spPr>
              <a:xfrm>
                <a:off x="8054385"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62" name="矩形 61"/>
              <p:cNvSpPr/>
              <p:nvPr/>
            </p:nvSpPr>
            <p:spPr>
              <a:xfrm>
                <a:off x="8313193"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63" name="矩形 62"/>
              <p:cNvSpPr/>
              <p:nvPr/>
            </p:nvSpPr>
            <p:spPr>
              <a:xfrm>
                <a:off x="857204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cxnSp>
          <p:nvCxnSpPr>
            <p:cNvPr id="66" name="肘形连接符 65"/>
            <p:cNvCxnSpPr>
              <a:stCxn id="23" idx="2"/>
              <a:endCxn id="33" idx="3"/>
            </p:cNvCxnSpPr>
            <p:nvPr/>
          </p:nvCxnSpPr>
          <p:spPr>
            <a:xfrm rot="5400000">
              <a:off x="5341574" y="3193597"/>
              <a:ext cx="292668" cy="951332"/>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肘形连接符 66"/>
            <p:cNvCxnSpPr>
              <a:stCxn id="25" idx="2"/>
              <a:endCxn id="34" idx="3"/>
            </p:cNvCxnSpPr>
            <p:nvPr/>
          </p:nvCxnSpPr>
          <p:spPr>
            <a:xfrm rot="5400000">
              <a:off x="5388639" y="3146532"/>
              <a:ext cx="716251" cy="1469045"/>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60" idx="2"/>
              <a:endCxn id="37" idx="3"/>
            </p:cNvCxnSpPr>
            <p:nvPr/>
          </p:nvCxnSpPr>
          <p:spPr>
            <a:xfrm rot="5400000">
              <a:off x="5213919" y="4760274"/>
              <a:ext cx="541252" cy="958058"/>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肘形连接符 72"/>
            <p:cNvCxnSpPr>
              <a:stCxn id="59" idx="2"/>
              <a:endCxn id="36" idx="3"/>
            </p:cNvCxnSpPr>
            <p:nvPr/>
          </p:nvCxnSpPr>
          <p:spPr>
            <a:xfrm rot="5400000">
              <a:off x="5299645" y="4681272"/>
              <a:ext cx="117669" cy="692479"/>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6869522" y="4545843"/>
              <a:ext cx="1820695" cy="369332"/>
            </a:xfrm>
            <a:prstGeom prst="rect">
              <a:avLst/>
            </a:prstGeom>
            <a:noFill/>
          </p:spPr>
          <p:txBody>
            <a:bodyPr wrap="square" rtlCol="0">
              <a:noAutofit/>
            </a:bodyPr>
            <a:lstStyle/>
            <a:p>
              <a:pPr fontAlgn="ctr"/>
              <a:r>
                <a:rPr lang="ru-RU">
                  <a:latin typeface="Huawei Sans" panose="020C0503030203020204" pitchFamily="34" charset="0"/>
                  <a:cs typeface="Huawei Sans" panose="020C0503030203020204" pitchFamily="34" charset="0"/>
                </a:rPr>
                <a:t>LUN 1 (толстый)</a:t>
              </a:r>
            </a:p>
          </p:txBody>
        </p:sp>
      </p:grpSp>
    </p:spTree>
    <p:extLst>
      <p:ext uri="{BB962C8B-B14F-4D97-AF65-F5344CB8AC3E}">
        <p14:creationId xmlns:p14="http://schemas.microsoft.com/office/powerpoint/2010/main" val="1804168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Грейн </a:t>
            </a:r>
          </a:p>
        </p:txBody>
      </p:sp>
      <p:sp>
        <p:nvSpPr>
          <p:cNvPr id="3" name="文本占位符 2"/>
          <p:cNvSpPr>
            <a:spLocks noGrp="1"/>
          </p:cNvSpPr>
          <p:nvPr>
            <p:ph type="body" sz="quarter" idx="10"/>
          </p:nvPr>
        </p:nvSpPr>
        <p:spPr/>
        <p:txBody>
          <a:bodyPr/>
          <a:lstStyle/>
          <a:p>
            <a:pPr marL="0" indent="0">
              <a:buNone/>
            </a:pPr>
            <a:r>
              <a:rPr lang="ru-RU" dirty="0"/>
              <a:t>Когда создается тонкий LUN, экстенты делятся на более мелкие составляющие фиксированного размера, называемые «</a:t>
            </a:r>
            <a:r>
              <a:rPr lang="ru-RU" dirty="0" err="1"/>
              <a:t>грейн</a:t>
            </a:r>
            <a:r>
              <a:rPr lang="ru-RU" dirty="0"/>
              <a:t>». Тонкий LUN распределяет место для хранения по </a:t>
            </a:r>
            <a:r>
              <a:rPr lang="ru-RU" dirty="0" err="1"/>
              <a:t>грейнам</a:t>
            </a:r>
            <a:r>
              <a:rPr lang="ru-RU" dirty="0"/>
              <a:t>. Логические адреса блоков (LBA) в </a:t>
            </a:r>
            <a:r>
              <a:rPr lang="ru-RU" dirty="0" err="1"/>
              <a:t>грейне</a:t>
            </a:r>
            <a:r>
              <a:rPr lang="ru-RU" dirty="0"/>
              <a:t> являются последовательными.</a:t>
            </a:r>
          </a:p>
        </p:txBody>
      </p:sp>
      <p:grpSp>
        <p:nvGrpSpPr>
          <p:cNvPr id="64" name="组合 63"/>
          <p:cNvGrpSpPr/>
          <p:nvPr/>
        </p:nvGrpSpPr>
        <p:grpSpPr>
          <a:xfrm>
            <a:off x="2067671" y="2789917"/>
            <a:ext cx="8367247" cy="2635856"/>
            <a:chOff x="1594177" y="2816926"/>
            <a:chExt cx="8367247" cy="2635856"/>
          </a:xfrm>
        </p:grpSpPr>
        <p:grpSp>
          <p:nvGrpSpPr>
            <p:cNvPr id="18" name="组合 17"/>
            <p:cNvGrpSpPr/>
            <p:nvPr/>
          </p:nvGrpSpPr>
          <p:grpSpPr>
            <a:xfrm>
              <a:off x="1597538" y="3247464"/>
              <a:ext cx="1536326" cy="531159"/>
              <a:chOff x="1919569" y="4377017"/>
              <a:chExt cx="1536326" cy="531159"/>
            </a:xfrm>
          </p:grpSpPr>
          <p:sp>
            <p:nvSpPr>
              <p:cNvPr id="5" name="圆角矩形 4"/>
              <p:cNvSpPr/>
              <p:nvPr/>
            </p:nvSpPr>
            <p:spPr>
              <a:xfrm>
                <a:off x="1919569" y="4377017"/>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6" name="圆角矩形 5"/>
              <p:cNvSpPr/>
              <p:nvPr/>
            </p:nvSpPr>
            <p:spPr>
              <a:xfrm>
                <a:off x="2010335" y="4484594"/>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7" name="圆角矩形 6"/>
              <p:cNvSpPr/>
              <p:nvPr/>
            </p:nvSpPr>
            <p:spPr>
              <a:xfrm>
                <a:off x="2299447" y="4484594"/>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8" name="圆角矩形 7"/>
              <p:cNvSpPr/>
              <p:nvPr/>
            </p:nvSpPr>
            <p:spPr>
              <a:xfrm>
                <a:off x="2588559" y="4484594"/>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 name="圆角矩形 8"/>
              <p:cNvSpPr/>
              <p:nvPr/>
            </p:nvSpPr>
            <p:spPr>
              <a:xfrm>
                <a:off x="2877671" y="4484594"/>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0" name="圆角矩形 9"/>
              <p:cNvSpPr/>
              <p:nvPr/>
            </p:nvSpPr>
            <p:spPr>
              <a:xfrm>
                <a:off x="3170144" y="4484594"/>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grpSp>
          <p:nvGrpSpPr>
            <p:cNvPr id="17" name="组合 16"/>
            <p:cNvGrpSpPr/>
            <p:nvPr/>
          </p:nvGrpSpPr>
          <p:grpSpPr>
            <a:xfrm>
              <a:off x="1600900" y="4107845"/>
              <a:ext cx="1536326" cy="531159"/>
              <a:chOff x="1919569" y="5277970"/>
              <a:chExt cx="1536326" cy="531159"/>
            </a:xfrm>
          </p:grpSpPr>
          <p:sp>
            <p:nvSpPr>
              <p:cNvPr id="11" name="圆角矩形 10"/>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2" name="圆角矩形 11"/>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3" name="圆角矩形 12"/>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4" name="圆角矩形 13"/>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5" name="圆角矩形 14"/>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6" name="圆角矩形 15"/>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grpSp>
          <p:nvGrpSpPr>
            <p:cNvPr id="19" name="组合 18"/>
            <p:cNvGrpSpPr/>
            <p:nvPr/>
          </p:nvGrpSpPr>
          <p:grpSpPr>
            <a:xfrm>
              <a:off x="1594177" y="4881051"/>
              <a:ext cx="1536326" cy="531159"/>
              <a:chOff x="1919569" y="5277970"/>
              <a:chExt cx="1536326" cy="531159"/>
            </a:xfrm>
          </p:grpSpPr>
          <p:sp>
            <p:nvSpPr>
              <p:cNvPr id="20" name="圆角矩形 19"/>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1" name="圆角矩形 20"/>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2" name="圆角矩形 21"/>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3" name="圆角矩形 22"/>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4" name="圆角矩形 23"/>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5" name="圆角矩形 24"/>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sp>
          <p:nvSpPr>
            <p:cNvPr id="26" name="文本框 25"/>
            <p:cNvSpPr txBox="1"/>
            <p:nvPr/>
          </p:nvSpPr>
          <p:spPr>
            <a:xfrm>
              <a:off x="2034620" y="3738513"/>
              <a:ext cx="732811" cy="369332"/>
            </a:xfrm>
            <a:prstGeom prst="rect">
              <a:avLst/>
            </a:prstGeom>
            <a:noFill/>
          </p:spPr>
          <p:txBody>
            <a:bodyPr wrap="square" rtlCol="0">
              <a:noAutofit/>
            </a:bodyPr>
            <a:lstStyle/>
            <a:p>
              <a:pPr fontAlgn="ctr"/>
              <a:r>
                <a:rPr lang="ru-RU" dirty="0">
                  <a:latin typeface="Huawei Sans" panose="020C0503030203020204" pitchFamily="34" charset="0"/>
                  <a:cs typeface="Huawei Sans" panose="020C0503030203020204" pitchFamily="34" charset="0"/>
                </a:rPr>
                <a:t>CKG</a:t>
              </a:r>
            </a:p>
          </p:txBody>
        </p:sp>
        <p:grpSp>
          <p:nvGrpSpPr>
            <p:cNvPr id="38" name="组合 37"/>
            <p:cNvGrpSpPr/>
            <p:nvPr/>
          </p:nvGrpSpPr>
          <p:grpSpPr>
            <a:xfrm>
              <a:off x="3991110" y="3334867"/>
              <a:ext cx="1250579" cy="2117915"/>
              <a:chOff x="4249268" y="3334867"/>
              <a:chExt cx="1250579" cy="2117915"/>
            </a:xfrm>
          </p:grpSpPr>
          <p:sp>
            <p:nvSpPr>
              <p:cNvPr id="27" name="矩形 26"/>
              <p:cNvSpPr/>
              <p:nvPr/>
            </p:nvSpPr>
            <p:spPr>
              <a:xfrm>
                <a:off x="4255994" y="3334867"/>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a:solidFill>
                      <a:schemeClr val="tx1"/>
                    </a:solidFill>
                    <a:latin typeface="Huawei Sans" panose="020C0503030203020204" pitchFamily="34" charset="0"/>
                    <a:cs typeface="Huawei Sans" panose="020C0503030203020204" pitchFamily="34" charset="0"/>
                  </a:rPr>
                  <a:t>Экстент</a:t>
                </a:r>
              </a:p>
            </p:txBody>
          </p:sp>
          <p:sp>
            <p:nvSpPr>
              <p:cNvPr id="29" name="矩形 28"/>
              <p:cNvSpPr/>
              <p:nvPr/>
            </p:nvSpPr>
            <p:spPr>
              <a:xfrm>
                <a:off x="4255993" y="3758450"/>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0" name="矩形 29"/>
              <p:cNvSpPr/>
              <p:nvPr/>
            </p:nvSpPr>
            <p:spPr>
              <a:xfrm>
                <a:off x="4255992" y="4182033"/>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1" name="矩形 30"/>
              <p:cNvSpPr/>
              <p:nvPr/>
            </p:nvSpPr>
            <p:spPr>
              <a:xfrm>
                <a:off x="4255991" y="4605616"/>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2" name="矩形 31"/>
              <p:cNvSpPr/>
              <p:nvPr/>
            </p:nvSpPr>
            <p:spPr>
              <a:xfrm>
                <a:off x="4249268" y="5029199"/>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grpSp>
        <p:cxnSp>
          <p:nvCxnSpPr>
            <p:cNvPr id="34" name="直接连接符 33"/>
            <p:cNvCxnSpPr/>
            <p:nvPr/>
          </p:nvCxnSpPr>
          <p:spPr>
            <a:xfrm>
              <a:off x="3033011" y="3247464"/>
              <a:ext cx="958099" cy="97487"/>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26288" y="3778623"/>
              <a:ext cx="958099" cy="1674159"/>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026099" y="3334867"/>
              <a:ext cx="1250579" cy="2117915"/>
              <a:chOff x="4249268" y="3334867"/>
              <a:chExt cx="1250579" cy="2117915"/>
            </a:xfrm>
          </p:grpSpPr>
          <p:sp>
            <p:nvSpPr>
              <p:cNvPr id="40" name="矩形 39"/>
              <p:cNvSpPr/>
              <p:nvPr/>
            </p:nvSpPr>
            <p:spPr>
              <a:xfrm>
                <a:off x="4255994" y="3334867"/>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a:solidFill>
                      <a:schemeClr val="tx1"/>
                    </a:solidFill>
                    <a:latin typeface="Huawei Sans" panose="020C0503030203020204" pitchFamily="34" charset="0"/>
                    <a:cs typeface="Huawei Sans" panose="020C0503030203020204" pitchFamily="34" charset="0"/>
                  </a:rPr>
                  <a:t>Грейн</a:t>
                </a:r>
              </a:p>
            </p:txBody>
          </p:sp>
          <p:sp>
            <p:nvSpPr>
              <p:cNvPr id="41" name="矩形 40"/>
              <p:cNvSpPr/>
              <p:nvPr/>
            </p:nvSpPr>
            <p:spPr>
              <a:xfrm>
                <a:off x="4255993" y="3758450"/>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42" name="矩形 41"/>
              <p:cNvSpPr/>
              <p:nvPr/>
            </p:nvSpPr>
            <p:spPr>
              <a:xfrm>
                <a:off x="4255992" y="4182033"/>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43" name="矩形 42"/>
              <p:cNvSpPr/>
              <p:nvPr/>
            </p:nvSpPr>
            <p:spPr>
              <a:xfrm>
                <a:off x="4255991" y="4605616"/>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44" name="矩形 43"/>
              <p:cNvSpPr/>
              <p:nvPr/>
            </p:nvSpPr>
            <p:spPr>
              <a:xfrm>
                <a:off x="4249268" y="5029199"/>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grpSp>
        <p:cxnSp>
          <p:nvCxnSpPr>
            <p:cNvPr id="45" name="直接连接符 44"/>
            <p:cNvCxnSpPr/>
            <p:nvPr/>
          </p:nvCxnSpPr>
          <p:spPr>
            <a:xfrm>
              <a:off x="5248415" y="3334867"/>
              <a:ext cx="777684" cy="10084"/>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234963" y="3758450"/>
              <a:ext cx="784413" cy="1694332"/>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7992990" y="2816926"/>
              <a:ext cx="1968434" cy="917762"/>
              <a:chOff x="7896785" y="3086561"/>
              <a:chExt cx="1968434" cy="917762"/>
            </a:xfrm>
          </p:grpSpPr>
          <p:sp>
            <p:nvSpPr>
              <p:cNvPr id="49" name="矩形 48"/>
              <p:cNvSpPr/>
              <p:nvPr/>
            </p:nvSpPr>
            <p:spPr>
              <a:xfrm>
                <a:off x="7896785" y="35132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0" name="矩形 49"/>
              <p:cNvSpPr/>
              <p:nvPr/>
            </p:nvSpPr>
            <p:spPr>
              <a:xfrm>
                <a:off x="8155641" y="35132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1" name="矩形 50"/>
              <p:cNvSpPr/>
              <p:nvPr/>
            </p:nvSpPr>
            <p:spPr>
              <a:xfrm>
                <a:off x="8414497" y="35132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2" name="矩形 51"/>
              <p:cNvSpPr/>
              <p:nvPr/>
            </p:nvSpPr>
            <p:spPr>
              <a:xfrm>
                <a:off x="8673401" y="35132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3" name="矩形 52"/>
              <p:cNvSpPr/>
              <p:nvPr/>
            </p:nvSpPr>
            <p:spPr>
              <a:xfrm>
                <a:off x="8932209" y="35132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4" name="矩形 53"/>
              <p:cNvSpPr/>
              <p:nvPr/>
            </p:nvSpPr>
            <p:spPr>
              <a:xfrm>
                <a:off x="9191065" y="35132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5" name="文本框 54"/>
              <p:cNvSpPr txBox="1"/>
              <p:nvPr/>
            </p:nvSpPr>
            <p:spPr>
              <a:xfrm>
                <a:off x="8051028" y="3086561"/>
                <a:ext cx="1814191" cy="369332"/>
              </a:xfrm>
              <a:prstGeom prst="rect">
                <a:avLst/>
              </a:prstGeom>
              <a:noFill/>
            </p:spPr>
            <p:txBody>
              <a:bodyPr wrap="square" rtlCol="0">
                <a:noAutofit/>
              </a:bodyPr>
              <a:lstStyle/>
              <a:p>
                <a:pPr fontAlgn="ctr"/>
                <a:r>
                  <a:rPr lang="ru-RU" dirty="0">
                    <a:latin typeface="Huawei Sans" panose="020C0503030203020204" pitchFamily="34" charset="0"/>
                    <a:cs typeface="Huawei Sans" panose="020C0503030203020204" pitchFamily="34" charset="0"/>
                  </a:rPr>
                  <a:t>LUN (тонкий)</a:t>
                </a:r>
              </a:p>
            </p:txBody>
          </p:sp>
        </p:grpSp>
        <p:cxnSp>
          <p:nvCxnSpPr>
            <p:cNvPr id="57" name="肘形连接符 56"/>
            <p:cNvCxnSpPr>
              <a:stCxn id="41" idx="3"/>
              <a:endCxn id="51" idx="2"/>
            </p:cNvCxnSpPr>
            <p:nvPr/>
          </p:nvCxnSpPr>
          <p:spPr>
            <a:xfrm flipV="1">
              <a:off x="7276677" y="3734688"/>
              <a:ext cx="1363453" cy="235554"/>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44" idx="3"/>
              <a:endCxn id="50" idx="2"/>
            </p:cNvCxnSpPr>
            <p:nvPr/>
          </p:nvCxnSpPr>
          <p:spPr>
            <a:xfrm flipV="1">
              <a:off x="7269952" y="3734688"/>
              <a:ext cx="1111322" cy="1506303"/>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43" idx="3"/>
              <a:endCxn id="53" idx="2"/>
            </p:cNvCxnSpPr>
            <p:nvPr/>
          </p:nvCxnSpPr>
          <p:spPr>
            <a:xfrm flipV="1">
              <a:off x="7276675" y="3734688"/>
              <a:ext cx="1881167" cy="1082720"/>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0716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cs typeface="Huawei Sans" panose="020C0503030203020204" pitchFamily="34" charset="0"/>
              </a:rPr>
              <a:t>Том и LUN</a:t>
            </a:r>
          </a:p>
        </p:txBody>
      </p:sp>
      <p:sp>
        <p:nvSpPr>
          <p:cNvPr id="3" name="文本占位符 2"/>
          <p:cNvSpPr>
            <a:spLocks noGrp="1"/>
          </p:cNvSpPr>
          <p:nvPr>
            <p:ph type="body" sz="quarter" idx="10"/>
          </p:nvPr>
        </p:nvSpPr>
        <p:spPr/>
        <p:txBody>
          <a:bodyPr wrap="square">
            <a:noAutofit/>
          </a:bodyPr>
          <a:lstStyle/>
          <a:p>
            <a:r>
              <a:rPr lang="ru-RU" sz="2000">
                <a:latin typeface="Huawei Sans" panose="020C0503030203020204" pitchFamily="34" charset="0"/>
              </a:rPr>
              <a:t>Том — это внутренний объект управления в системе хранения.</a:t>
            </a:r>
          </a:p>
          <a:p>
            <a:r>
              <a:rPr lang="ru-RU" sz="2000">
                <a:latin typeface="Huawei Sans" panose="020C0503030203020204" pitchFamily="34" charset="0"/>
              </a:rPr>
              <a:t>LUN — это блок хранения, который можно напрямую сопоставить с хостом для чтения и записи данных. LUN — это внешняя реализация тома.</a:t>
            </a:r>
          </a:p>
        </p:txBody>
      </p:sp>
      <p:sp>
        <p:nvSpPr>
          <p:cNvPr id="4" name="椭圆 3"/>
          <p:cNvSpPr/>
          <p:nvPr/>
        </p:nvSpPr>
        <p:spPr>
          <a:xfrm>
            <a:off x="3370795" y="4690292"/>
            <a:ext cx="2446337" cy="1238250"/>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1600" b="1" dirty="0">
              <a:solidFill>
                <a:schemeClr val="bg1"/>
              </a:solidFill>
              <a:latin typeface="Huawei Sans" panose="020C0503030203020204" pitchFamily="34" charset="0"/>
              <a:cs typeface="Huawei Sans" panose="020C0503030203020204" pitchFamily="34" charset="0"/>
            </a:endParaRPr>
          </a:p>
        </p:txBody>
      </p:sp>
      <p:sp>
        <p:nvSpPr>
          <p:cNvPr id="5" name="矩形 4"/>
          <p:cNvSpPr/>
          <p:nvPr/>
        </p:nvSpPr>
        <p:spPr>
          <a:xfrm>
            <a:off x="3808945" y="5128442"/>
            <a:ext cx="912812" cy="547688"/>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ru-RU" sz="1600">
                <a:solidFill>
                  <a:schemeClr val="tx1"/>
                </a:solidFill>
                <a:latin typeface="Huawei Sans" panose="020C0503030203020204" pitchFamily="34" charset="0"/>
                <a:cs typeface="Huawei Sans" panose="020C0503030203020204" pitchFamily="34" charset="0"/>
              </a:rPr>
              <a:t>Том</a:t>
            </a:r>
          </a:p>
        </p:txBody>
      </p:sp>
      <p:sp>
        <p:nvSpPr>
          <p:cNvPr id="6" name="矩形 5"/>
          <p:cNvSpPr/>
          <p:nvPr/>
        </p:nvSpPr>
        <p:spPr>
          <a:xfrm>
            <a:off x="3772432" y="2718617"/>
            <a:ext cx="1058863" cy="1643063"/>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1600" b="1" dirty="0">
              <a:solidFill>
                <a:schemeClr val="bg1"/>
              </a:solidFill>
              <a:latin typeface="Huawei Sans" panose="020C0503030203020204" pitchFamily="34" charset="0"/>
              <a:cs typeface="Huawei Sans" panose="020C0503030203020204" pitchFamily="34" charset="0"/>
            </a:endParaRPr>
          </a:p>
        </p:txBody>
      </p:sp>
      <p:sp>
        <p:nvSpPr>
          <p:cNvPr id="7" name="矩形 6"/>
          <p:cNvSpPr/>
          <p:nvPr/>
        </p:nvSpPr>
        <p:spPr>
          <a:xfrm>
            <a:off x="3881970" y="3521892"/>
            <a:ext cx="839787" cy="547688"/>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ru-RU" sz="1600">
                <a:solidFill>
                  <a:schemeClr val="tx1"/>
                </a:solidFill>
                <a:latin typeface="Huawei Sans" panose="020C0503030203020204" pitchFamily="34" charset="0"/>
                <a:cs typeface="Huawei Sans" panose="020C0503030203020204" pitchFamily="34" charset="0"/>
              </a:rPr>
              <a:t>LUN</a:t>
            </a:r>
          </a:p>
        </p:txBody>
      </p:sp>
      <p:cxnSp>
        <p:nvCxnSpPr>
          <p:cNvPr id="8" name="直接连接符 10"/>
          <p:cNvCxnSpPr>
            <a:cxnSpLocks noChangeShapeType="1"/>
            <a:stCxn id="5" idx="0"/>
            <a:endCxn id="7" idx="2"/>
          </p:cNvCxnSpPr>
          <p:nvPr/>
        </p:nvCxnSpPr>
        <p:spPr bwMode="auto">
          <a:xfrm rot="5400000" flipH="1" flipV="1">
            <a:off x="3753383" y="4580754"/>
            <a:ext cx="1058862" cy="36513"/>
          </a:xfrm>
          <a:prstGeom prst="line">
            <a:avLst/>
          </a:prstGeom>
          <a:noFill/>
          <a:ln w="9525" algn="ctr">
            <a:solidFill>
              <a:schemeClr val="tx1"/>
            </a:solidFill>
            <a:prstDash val="dash"/>
            <a:round/>
            <a:headEnd/>
            <a:tailEnd/>
          </a:ln>
        </p:spPr>
      </p:cxnSp>
      <p:sp>
        <p:nvSpPr>
          <p:cNvPr id="9" name="TextBox 11"/>
          <p:cNvSpPr txBox="1">
            <a:spLocks noChangeArrowheads="1"/>
          </p:cNvSpPr>
          <p:nvPr/>
        </p:nvSpPr>
        <p:spPr bwMode="auto">
          <a:xfrm>
            <a:off x="3772432" y="2941027"/>
            <a:ext cx="1067340" cy="399187"/>
          </a:xfrm>
          <a:prstGeom prst="rect">
            <a:avLst/>
          </a:prstGeom>
          <a:noFill/>
          <a:ln w="9525">
            <a:noFill/>
            <a:miter lim="800000"/>
            <a:headEnd/>
            <a:tailEnd/>
          </a:ln>
        </p:spPr>
        <p:txBody>
          <a:bodyPr wrap="square">
            <a:noAutofit/>
          </a:bodyPr>
          <a:lstStyle/>
          <a:p>
            <a:pPr fontAlgn="ctr"/>
            <a:r>
              <a:rPr lang="ru-RU" sz="1800" dirty="0">
                <a:latin typeface="Huawei Sans" panose="020C0503030203020204" pitchFamily="34" charset="0"/>
                <a:cs typeface="Huawei Sans" panose="020C0503030203020204" pitchFamily="34" charset="0"/>
              </a:rPr>
              <a:t>Сервер</a:t>
            </a:r>
          </a:p>
        </p:txBody>
      </p:sp>
      <p:sp>
        <p:nvSpPr>
          <p:cNvPr id="10" name="TextBox 13"/>
          <p:cNvSpPr txBox="1">
            <a:spLocks noChangeArrowheads="1"/>
          </p:cNvSpPr>
          <p:nvPr/>
        </p:nvSpPr>
        <p:spPr bwMode="auto">
          <a:xfrm>
            <a:off x="4683658" y="4909346"/>
            <a:ext cx="1212224" cy="338554"/>
          </a:xfrm>
          <a:prstGeom prst="rect">
            <a:avLst/>
          </a:prstGeom>
          <a:noFill/>
          <a:ln w="9525">
            <a:noFill/>
            <a:miter lim="800000"/>
            <a:headEnd/>
            <a:tailEnd/>
          </a:ln>
        </p:spPr>
        <p:txBody>
          <a:bodyPr wrap="square">
            <a:noAutofit/>
          </a:bodyPr>
          <a:lstStyle/>
          <a:p>
            <a:pPr fontAlgn="ctr"/>
            <a:r>
              <a:rPr lang="ru-RU" sz="1600" dirty="0">
                <a:latin typeface="Huawei Sans" panose="020C0503030203020204" pitchFamily="34" charset="0"/>
                <a:cs typeface="Huawei Sans" panose="020C0503030203020204" pitchFamily="34" charset="0"/>
              </a:rPr>
              <a:t>Система </a:t>
            </a:r>
            <a:r>
              <a:rPr lang="ru-RU" sz="1600" dirty="0" smtClean="0">
                <a:latin typeface="Huawei Sans" panose="020C0503030203020204" pitchFamily="34" charset="0"/>
                <a:cs typeface="Huawei Sans" panose="020C0503030203020204" pitchFamily="34" charset="0"/>
              </a:rPr>
              <a:t>хранения данных</a:t>
            </a:r>
            <a:endParaRPr lang="ru-RU" sz="1600" dirty="0">
              <a:latin typeface="Huawei Sans" panose="020C0503030203020204" pitchFamily="34" charset="0"/>
              <a:cs typeface="Huawei Sans" panose="020C0503030203020204" pitchFamily="34" charset="0"/>
            </a:endParaRPr>
          </a:p>
        </p:txBody>
      </p:sp>
      <p:cxnSp>
        <p:nvCxnSpPr>
          <p:cNvPr id="11" name="直接连接符 16"/>
          <p:cNvCxnSpPr>
            <a:cxnSpLocks noChangeShapeType="1"/>
            <a:stCxn id="6" idx="3"/>
          </p:cNvCxnSpPr>
          <p:nvPr/>
        </p:nvCxnSpPr>
        <p:spPr bwMode="auto">
          <a:xfrm>
            <a:off x="4831295" y="3540149"/>
            <a:ext cx="2644998" cy="0"/>
          </a:xfrm>
          <a:prstGeom prst="line">
            <a:avLst/>
          </a:prstGeom>
          <a:noFill/>
          <a:ln w="9525" algn="ctr">
            <a:solidFill>
              <a:schemeClr val="tx1"/>
            </a:solidFill>
            <a:round/>
            <a:headEnd/>
            <a:tailEnd/>
          </a:ln>
        </p:spPr>
      </p:cxnSp>
      <p:grpSp>
        <p:nvGrpSpPr>
          <p:cNvPr id="13" name="组合 227"/>
          <p:cNvGrpSpPr>
            <a:grpSpLocks/>
          </p:cNvGrpSpPr>
          <p:nvPr/>
        </p:nvGrpSpPr>
        <p:grpSpPr bwMode="auto">
          <a:xfrm>
            <a:off x="7437744" y="2623672"/>
            <a:ext cx="1447697" cy="1356264"/>
            <a:chOff x="4933950" y="3770313"/>
            <a:chExt cx="536576" cy="504825"/>
          </a:xfrm>
        </p:grpSpPr>
        <p:sp>
          <p:nvSpPr>
            <p:cNvPr id="14" name="Freeform 125"/>
            <p:cNvSpPr>
              <a:spLocks noEditPoints="1"/>
            </p:cNvSpPr>
            <p:nvPr/>
          </p:nvSpPr>
          <p:spPr bwMode="auto">
            <a:xfrm>
              <a:off x="5153025" y="3770313"/>
              <a:ext cx="230188" cy="228600"/>
            </a:xfrm>
            <a:custGeom>
              <a:avLst/>
              <a:gdLst>
                <a:gd name="T0" fmla="*/ 2147483647 w 547"/>
                <a:gd name="T1" fmla="*/ 2147483647 h 547"/>
                <a:gd name="T2" fmla="*/ 2147483647 w 547"/>
                <a:gd name="T3" fmla="*/ 2147483647 h 547"/>
                <a:gd name="T4" fmla="*/ 2147483647 w 547"/>
                <a:gd name="T5" fmla="*/ 2147483647 h 547"/>
                <a:gd name="T6" fmla="*/ 2147483647 w 547"/>
                <a:gd name="T7" fmla="*/ 2147483647 h 547"/>
                <a:gd name="T8" fmla="*/ 2147483647 w 547"/>
                <a:gd name="T9" fmla="*/ 2147483647 h 547"/>
                <a:gd name="T10" fmla="*/ 2147483647 w 547"/>
                <a:gd name="T11" fmla="*/ 2147483647 h 547"/>
                <a:gd name="T12" fmla="*/ 2147483647 w 547"/>
                <a:gd name="T13" fmla="*/ 2147483647 h 547"/>
                <a:gd name="T14" fmla="*/ 2147483647 w 547"/>
                <a:gd name="T15" fmla="*/ 2147483647 h 547"/>
                <a:gd name="T16" fmla="*/ 0 w 547"/>
                <a:gd name="T17" fmla="*/ 2147483647 h 547"/>
                <a:gd name="T18" fmla="*/ 2147483647 w 547"/>
                <a:gd name="T19" fmla="*/ 0 h 547"/>
                <a:gd name="T20" fmla="*/ 2147483647 w 547"/>
                <a:gd name="T21" fmla="*/ 2147483647 h 547"/>
                <a:gd name="T22" fmla="*/ 2147483647 w 547"/>
                <a:gd name="T23" fmla="*/ 2147483647 h 5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7"/>
                <a:gd name="T37" fmla="*/ 0 h 547"/>
                <a:gd name="T38" fmla="*/ 547 w 547"/>
                <a:gd name="T39" fmla="*/ 547 h 5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7" h="547">
                  <a:moveTo>
                    <a:pt x="274" y="66"/>
                  </a:moveTo>
                  <a:lnTo>
                    <a:pt x="274" y="66"/>
                  </a:lnTo>
                  <a:cubicBezTo>
                    <a:pt x="160" y="66"/>
                    <a:pt x="67" y="159"/>
                    <a:pt x="67" y="273"/>
                  </a:cubicBezTo>
                  <a:cubicBezTo>
                    <a:pt x="67" y="387"/>
                    <a:pt x="160" y="480"/>
                    <a:pt x="274" y="480"/>
                  </a:cubicBezTo>
                  <a:cubicBezTo>
                    <a:pt x="388" y="480"/>
                    <a:pt x="481" y="387"/>
                    <a:pt x="481" y="273"/>
                  </a:cubicBezTo>
                  <a:cubicBezTo>
                    <a:pt x="481" y="159"/>
                    <a:pt x="388" y="66"/>
                    <a:pt x="274" y="66"/>
                  </a:cubicBezTo>
                  <a:close/>
                  <a:moveTo>
                    <a:pt x="274" y="547"/>
                  </a:moveTo>
                  <a:lnTo>
                    <a:pt x="274" y="547"/>
                  </a:lnTo>
                  <a:cubicBezTo>
                    <a:pt x="123" y="547"/>
                    <a:pt x="0" y="424"/>
                    <a:pt x="0" y="273"/>
                  </a:cubicBezTo>
                  <a:cubicBezTo>
                    <a:pt x="0" y="122"/>
                    <a:pt x="123" y="0"/>
                    <a:pt x="274" y="0"/>
                  </a:cubicBezTo>
                  <a:cubicBezTo>
                    <a:pt x="425" y="0"/>
                    <a:pt x="547" y="122"/>
                    <a:pt x="547" y="273"/>
                  </a:cubicBezTo>
                  <a:cubicBezTo>
                    <a:pt x="547" y="424"/>
                    <a:pt x="425" y="547"/>
                    <a:pt x="274" y="5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5" name="Freeform 126"/>
            <p:cNvSpPr>
              <a:spLocks noEditPoints="1"/>
            </p:cNvSpPr>
            <p:nvPr/>
          </p:nvSpPr>
          <p:spPr bwMode="auto">
            <a:xfrm>
              <a:off x="4948238" y="4030663"/>
              <a:ext cx="215900" cy="155575"/>
            </a:xfrm>
            <a:custGeom>
              <a:avLst/>
              <a:gdLst>
                <a:gd name="T0" fmla="*/ 2147483647 w 515"/>
                <a:gd name="T1" fmla="*/ 2147483647 h 369"/>
                <a:gd name="T2" fmla="*/ 2147483647 w 515"/>
                <a:gd name="T3" fmla="*/ 2147483647 h 369"/>
                <a:gd name="T4" fmla="*/ 2147483647 w 515"/>
                <a:gd name="T5" fmla="*/ 2147483647 h 369"/>
                <a:gd name="T6" fmla="*/ 2147483647 w 515"/>
                <a:gd name="T7" fmla="*/ 2147483647 h 369"/>
                <a:gd name="T8" fmla="*/ 2147483647 w 515"/>
                <a:gd name="T9" fmla="*/ 2147483647 h 369"/>
                <a:gd name="T10" fmla="*/ 2147483647 w 515"/>
                <a:gd name="T11" fmla="*/ 2147483647 h 369"/>
                <a:gd name="T12" fmla="*/ 2147483647 w 515"/>
                <a:gd name="T13" fmla="*/ 2147483647 h 369"/>
                <a:gd name="T14" fmla="*/ 2147483647 w 515"/>
                <a:gd name="T15" fmla="*/ 2147483647 h 369"/>
                <a:gd name="T16" fmla="*/ 2147483647 w 515"/>
                <a:gd name="T17" fmla="*/ 2147483647 h 369"/>
                <a:gd name="T18" fmla="*/ 0 w 515"/>
                <a:gd name="T19" fmla="*/ 2147483647 h 369"/>
                <a:gd name="T20" fmla="*/ 0 w 515"/>
                <a:gd name="T21" fmla="*/ 2147483647 h 369"/>
                <a:gd name="T22" fmla="*/ 2147483647 w 515"/>
                <a:gd name="T23" fmla="*/ 0 h 369"/>
                <a:gd name="T24" fmla="*/ 2147483647 w 515"/>
                <a:gd name="T25" fmla="*/ 0 h 369"/>
                <a:gd name="T26" fmla="*/ 2147483647 w 515"/>
                <a:gd name="T27" fmla="*/ 2147483647 h 369"/>
                <a:gd name="T28" fmla="*/ 2147483647 w 515"/>
                <a:gd name="T29" fmla="*/ 2147483647 h 369"/>
                <a:gd name="T30" fmla="*/ 2147483647 w 515"/>
                <a:gd name="T31" fmla="*/ 2147483647 h 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5"/>
                <a:gd name="T49" fmla="*/ 0 h 369"/>
                <a:gd name="T50" fmla="*/ 515 w 515"/>
                <a:gd name="T51" fmla="*/ 369 h 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5" h="369">
                  <a:moveTo>
                    <a:pt x="53" y="316"/>
                  </a:moveTo>
                  <a:lnTo>
                    <a:pt x="53" y="316"/>
                  </a:lnTo>
                  <a:lnTo>
                    <a:pt x="461" y="316"/>
                  </a:lnTo>
                  <a:lnTo>
                    <a:pt x="461" y="53"/>
                  </a:lnTo>
                  <a:lnTo>
                    <a:pt x="53" y="53"/>
                  </a:lnTo>
                  <a:lnTo>
                    <a:pt x="53" y="316"/>
                  </a:lnTo>
                  <a:close/>
                  <a:moveTo>
                    <a:pt x="488" y="369"/>
                  </a:moveTo>
                  <a:lnTo>
                    <a:pt x="488" y="369"/>
                  </a:lnTo>
                  <a:lnTo>
                    <a:pt x="27" y="369"/>
                  </a:lnTo>
                  <a:cubicBezTo>
                    <a:pt x="12" y="369"/>
                    <a:pt x="0" y="357"/>
                    <a:pt x="0" y="343"/>
                  </a:cubicBezTo>
                  <a:lnTo>
                    <a:pt x="0" y="26"/>
                  </a:lnTo>
                  <a:cubicBezTo>
                    <a:pt x="0" y="12"/>
                    <a:pt x="12" y="0"/>
                    <a:pt x="27" y="0"/>
                  </a:cubicBezTo>
                  <a:lnTo>
                    <a:pt x="488" y="0"/>
                  </a:lnTo>
                  <a:cubicBezTo>
                    <a:pt x="503" y="0"/>
                    <a:pt x="515" y="12"/>
                    <a:pt x="515" y="26"/>
                  </a:cubicBezTo>
                  <a:lnTo>
                    <a:pt x="515" y="343"/>
                  </a:lnTo>
                  <a:cubicBezTo>
                    <a:pt x="515" y="357"/>
                    <a:pt x="503" y="369"/>
                    <a:pt x="488" y="36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6" name="Freeform 127"/>
            <p:cNvSpPr>
              <a:spLocks/>
            </p:cNvSpPr>
            <p:nvPr/>
          </p:nvSpPr>
          <p:spPr bwMode="auto">
            <a:xfrm>
              <a:off x="4933950" y="4194175"/>
              <a:ext cx="244475" cy="30163"/>
            </a:xfrm>
            <a:custGeom>
              <a:avLst/>
              <a:gdLst>
                <a:gd name="T0" fmla="*/ 2147483647 w 581"/>
                <a:gd name="T1" fmla="*/ 0 h 71"/>
                <a:gd name="T2" fmla="*/ 2147483647 w 581"/>
                <a:gd name="T3" fmla="*/ 0 h 71"/>
                <a:gd name="T4" fmla="*/ 2147483647 w 581"/>
                <a:gd name="T5" fmla="*/ 0 h 71"/>
                <a:gd name="T6" fmla="*/ 0 w 581"/>
                <a:gd name="T7" fmla="*/ 2147483647 h 71"/>
                <a:gd name="T8" fmla="*/ 0 w 581"/>
                <a:gd name="T9" fmla="*/ 2147483647 h 71"/>
                <a:gd name="T10" fmla="*/ 2147483647 w 581"/>
                <a:gd name="T11" fmla="*/ 2147483647 h 71"/>
                <a:gd name="T12" fmla="*/ 2147483647 w 581"/>
                <a:gd name="T13" fmla="*/ 2147483647 h 71"/>
                <a:gd name="T14" fmla="*/ 2147483647 w 58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581"/>
                <a:gd name="T25" fmla="*/ 0 h 71"/>
                <a:gd name="T26" fmla="*/ 581 w 58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1" h="71">
                  <a:moveTo>
                    <a:pt x="521" y="0"/>
                  </a:moveTo>
                  <a:lnTo>
                    <a:pt x="521" y="0"/>
                  </a:lnTo>
                  <a:lnTo>
                    <a:pt x="40" y="0"/>
                  </a:lnTo>
                  <a:lnTo>
                    <a:pt x="0" y="37"/>
                  </a:lnTo>
                  <a:lnTo>
                    <a:pt x="0" y="71"/>
                  </a:lnTo>
                  <a:lnTo>
                    <a:pt x="581" y="71"/>
                  </a:lnTo>
                  <a:lnTo>
                    <a:pt x="581" y="37"/>
                  </a:lnTo>
                  <a:lnTo>
                    <a:pt x="521"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 name="Freeform 128"/>
            <p:cNvSpPr>
              <a:spLocks/>
            </p:cNvSpPr>
            <p:nvPr/>
          </p:nvSpPr>
          <p:spPr bwMode="auto">
            <a:xfrm>
              <a:off x="5070475" y="4216400"/>
              <a:ext cx="219075" cy="47625"/>
            </a:xfrm>
            <a:custGeom>
              <a:avLst/>
              <a:gdLst>
                <a:gd name="T0" fmla="*/ 2147483647 w 522"/>
                <a:gd name="T1" fmla="*/ 2147483647 h 110"/>
                <a:gd name="T2" fmla="*/ 2147483647 w 522"/>
                <a:gd name="T3" fmla="*/ 2147483647 h 110"/>
                <a:gd name="T4" fmla="*/ 2147483647 w 522"/>
                <a:gd name="T5" fmla="*/ 2147483647 h 110"/>
                <a:gd name="T6" fmla="*/ 0 w 522"/>
                <a:gd name="T7" fmla="*/ 2147483647 h 110"/>
                <a:gd name="T8" fmla="*/ 0 w 522"/>
                <a:gd name="T9" fmla="*/ 0 h 110"/>
                <a:gd name="T10" fmla="*/ 2147483647 w 522"/>
                <a:gd name="T11" fmla="*/ 0 h 110"/>
                <a:gd name="T12" fmla="*/ 2147483647 w 522"/>
                <a:gd name="T13" fmla="*/ 2147483647 h 110"/>
                <a:gd name="T14" fmla="*/ 2147483647 w 522"/>
                <a:gd name="T15" fmla="*/ 2147483647 h 110"/>
                <a:gd name="T16" fmla="*/ 2147483647 w 522"/>
                <a:gd name="T17" fmla="*/ 214748364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2"/>
                <a:gd name="T28" fmla="*/ 0 h 110"/>
                <a:gd name="T29" fmla="*/ 522 w 522"/>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2" h="110">
                  <a:moveTo>
                    <a:pt x="522" y="110"/>
                  </a:moveTo>
                  <a:lnTo>
                    <a:pt x="522" y="110"/>
                  </a:lnTo>
                  <a:lnTo>
                    <a:pt x="33" y="110"/>
                  </a:lnTo>
                  <a:cubicBezTo>
                    <a:pt x="15" y="110"/>
                    <a:pt x="0" y="95"/>
                    <a:pt x="0" y="77"/>
                  </a:cubicBezTo>
                  <a:lnTo>
                    <a:pt x="0" y="0"/>
                  </a:lnTo>
                  <a:lnTo>
                    <a:pt x="66" y="0"/>
                  </a:lnTo>
                  <a:lnTo>
                    <a:pt x="66" y="43"/>
                  </a:lnTo>
                  <a:lnTo>
                    <a:pt x="522" y="43"/>
                  </a:lnTo>
                  <a:lnTo>
                    <a:pt x="522" y="11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 name="Freeform 129"/>
            <p:cNvSpPr>
              <a:spLocks/>
            </p:cNvSpPr>
            <p:nvPr/>
          </p:nvSpPr>
          <p:spPr bwMode="auto">
            <a:xfrm>
              <a:off x="5091113" y="3986213"/>
              <a:ext cx="379413" cy="277813"/>
            </a:xfrm>
            <a:custGeom>
              <a:avLst/>
              <a:gdLst>
                <a:gd name="T0" fmla="*/ 2147483647 w 905"/>
                <a:gd name="T1" fmla="*/ 2147483647 h 658"/>
                <a:gd name="T2" fmla="*/ 2147483647 w 905"/>
                <a:gd name="T3" fmla="*/ 2147483647 h 658"/>
                <a:gd name="T4" fmla="*/ 2147483647 w 905"/>
                <a:gd name="T5" fmla="*/ 2147483647 h 658"/>
                <a:gd name="T6" fmla="*/ 2147483647 w 905"/>
                <a:gd name="T7" fmla="*/ 2147483647 h 658"/>
                <a:gd name="T8" fmla="*/ 2147483647 w 905"/>
                <a:gd name="T9" fmla="*/ 2147483647 h 658"/>
                <a:gd name="T10" fmla="*/ 2147483647 w 905"/>
                <a:gd name="T11" fmla="*/ 2147483647 h 658"/>
                <a:gd name="T12" fmla="*/ 2147483647 w 905"/>
                <a:gd name="T13" fmla="*/ 2147483647 h 658"/>
                <a:gd name="T14" fmla="*/ 2147483647 w 905"/>
                <a:gd name="T15" fmla="*/ 2147483647 h 658"/>
                <a:gd name="T16" fmla="*/ 2147483647 w 905"/>
                <a:gd name="T17" fmla="*/ 2147483647 h 658"/>
                <a:gd name="T18" fmla="*/ 2147483647 w 905"/>
                <a:gd name="T19" fmla="*/ 2147483647 h 658"/>
                <a:gd name="T20" fmla="*/ 2147483647 w 905"/>
                <a:gd name="T21" fmla="*/ 2147483647 h 658"/>
                <a:gd name="T22" fmla="*/ 2147483647 w 905"/>
                <a:gd name="T23" fmla="*/ 2147483647 h 658"/>
                <a:gd name="T24" fmla="*/ 2147483647 w 905"/>
                <a:gd name="T25" fmla="*/ 2147483647 h 658"/>
                <a:gd name="T26" fmla="*/ 2147483647 w 905"/>
                <a:gd name="T27" fmla="*/ 2147483647 h 658"/>
                <a:gd name="T28" fmla="*/ 2147483647 w 905"/>
                <a:gd name="T29" fmla="*/ 2147483647 h 658"/>
                <a:gd name="T30" fmla="*/ 0 w 905"/>
                <a:gd name="T31" fmla="*/ 2147483647 h 658"/>
                <a:gd name="T32" fmla="*/ 2147483647 w 905"/>
                <a:gd name="T33" fmla="*/ 2147483647 h 658"/>
                <a:gd name="T34" fmla="*/ 2147483647 w 905"/>
                <a:gd name="T35" fmla="*/ 2147483647 h 658"/>
                <a:gd name="T36" fmla="*/ 2147483647 w 905"/>
                <a:gd name="T37" fmla="*/ 2147483647 h 658"/>
                <a:gd name="T38" fmla="*/ 2147483647 w 905"/>
                <a:gd name="T39" fmla="*/ 2147483647 h 658"/>
                <a:gd name="T40" fmla="*/ 2147483647 w 905"/>
                <a:gd name="T41" fmla="*/ 2147483647 h 658"/>
                <a:gd name="T42" fmla="*/ 2147483647 w 905"/>
                <a:gd name="T43" fmla="*/ 2147483647 h 658"/>
                <a:gd name="T44" fmla="*/ 2147483647 w 905"/>
                <a:gd name="T45" fmla="*/ 2147483647 h 658"/>
                <a:gd name="T46" fmla="*/ 2147483647 w 905"/>
                <a:gd name="T47" fmla="*/ 2147483647 h 658"/>
                <a:gd name="T48" fmla="*/ 2147483647 w 905"/>
                <a:gd name="T49" fmla="*/ 2147483647 h 658"/>
                <a:gd name="T50" fmla="*/ 2147483647 w 905"/>
                <a:gd name="T51" fmla="*/ 2147483647 h 658"/>
                <a:gd name="T52" fmla="*/ 2147483647 w 905"/>
                <a:gd name="T53" fmla="*/ 2147483647 h 658"/>
                <a:gd name="T54" fmla="*/ 2147483647 w 905"/>
                <a:gd name="T55" fmla="*/ 2147483647 h 658"/>
                <a:gd name="T56" fmla="*/ 2147483647 w 905"/>
                <a:gd name="T57" fmla="*/ 2147483647 h 658"/>
                <a:gd name="T58" fmla="*/ 2147483647 w 905"/>
                <a:gd name="T59" fmla="*/ 2147483647 h 6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5"/>
                <a:gd name="T91" fmla="*/ 0 h 658"/>
                <a:gd name="T92" fmla="*/ 905 w 905"/>
                <a:gd name="T93" fmla="*/ 658 h 6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5" h="658">
                  <a:moveTo>
                    <a:pt x="872" y="658"/>
                  </a:moveTo>
                  <a:lnTo>
                    <a:pt x="872" y="658"/>
                  </a:lnTo>
                  <a:lnTo>
                    <a:pt x="705" y="658"/>
                  </a:lnTo>
                  <a:lnTo>
                    <a:pt x="705" y="591"/>
                  </a:lnTo>
                  <a:lnTo>
                    <a:pt x="839" y="591"/>
                  </a:lnTo>
                  <a:lnTo>
                    <a:pt x="839" y="168"/>
                  </a:lnTo>
                  <a:cubicBezTo>
                    <a:pt x="802" y="144"/>
                    <a:pt x="728" y="103"/>
                    <a:pt x="683" y="78"/>
                  </a:cubicBezTo>
                  <a:lnTo>
                    <a:pt x="577" y="192"/>
                  </a:lnTo>
                  <a:cubicBezTo>
                    <a:pt x="565" y="205"/>
                    <a:pt x="546" y="207"/>
                    <a:pt x="532" y="197"/>
                  </a:cubicBezTo>
                  <a:lnTo>
                    <a:pt x="463" y="146"/>
                  </a:lnTo>
                  <a:lnTo>
                    <a:pt x="375" y="146"/>
                  </a:lnTo>
                  <a:lnTo>
                    <a:pt x="308" y="198"/>
                  </a:lnTo>
                  <a:cubicBezTo>
                    <a:pt x="294" y="209"/>
                    <a:pt x="274" y="207"/>
                    <a:pt x="263" y="194"/>
                  </a:cubicBezTo>
                  <a:lnTo>
                    <a:pt x="158" y="80"/>
                  </a:lnTo>
                  <a:lnTo>
                    <a:pt x="36" y="159"/>
                  </a:lnTo>
                  <a:lnTo>
                    <a:pt x="0" y="103"/>
                  </a:lnTo>
                  <a:lnTo>
                    <a:pt x="146" y="9"/>
                  </a:lnTo>
                  <a:cubicBezTo>
                    <a:pt x="159" y="0"/>
                    <a:pt x="178" y="2"/>
                    <a:pt x="189" y="14"/>
                  </a:cubicBezTo>
                  <a:lnTo>
                    <a:pt x="291" y="126"/>
                  </a:lnTo>
                  <a:lnTo>
                    <a:pt x="343" y="86"/>
                  </a:lnTo>
                  <a:cubicBezTo>
                    <a:pt x="348" y="82"/>
                    <a:pt x="356" y="79"/>
                    <a:pt x="363" y="79"/>
                  </a:cubicBezTo>
                  <a:lnTo>
                    <a:pt x="474" y="79"/>
                  </a:lnTo>
                  <a:cubicBezTo>
                    <a:pt x="481" y="79"/>
                    <a:pt x="488" y="81"/>
                    <a:pt x="493" y="86"/>
                  </a:cubicBezTo>
                  <a:lnTo>
                    <a:pt x="548" y="125"/>
                  </a:lnTo>
                  <a:lnTo>
                    <a:pt x="652" y="14"/>
                  </a:lnTo>
                  <a:cubicBezTo>
                    <a:pt x="662" y="3"/>
                    <a:pt x="678" y="0"/>
                    <a:pt x="692" y="7"/>
                  </a:cubicBezTo>
                  <a:cubicBezTo>
                    <a:pt x="698" y="11"/>
                    <a:pt x="847" y="91"/>
                    <a:pt x="892" y="124"/>
                  </a:cubicBezTo>
                  <a:cubicBezTo>
                    <a:pt x="900" y="130"/>
                    <a:pt x="905" y="140"/>
                    <a:pt x="905" y="150"/>
                  </a:cubicBezTo>
                  <a:lnTo>
                    <a:pt x="905" y="625"/>
                  </a:lnTo>
                  <a:cubicBezTo>
                    <a:pt x="905" y="643"/>
                    <a:pt x="890" y="658"/>
                    <a:pt x="872" y="65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 name="Freeform 130"/>
            <p:cNvSpPr>
              <a:spLocks/>
            </p:cNvSpPr>
            <p:nvPr/>
          </p:nvSpPr>
          <p:spPr bwMode="auto">
            <a:xfrm>
              <a:off x="5251450" y="4217988"/>
              <a:ext cx="58738" cy="57150"/>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8" y="0"/>
                    <a:pt x="139" y="31"/>
                    <a:pt x="139" y="69"/>
                  </a:cubicBezTo>
                  <a:cubicBezTo>
                    <a:pt x="139" y="107"/>
                    <a:pt x="108" y="138"/>
                    <a:pt x="69" y="13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 name="Freeform 131"/>
            <p:cNvSpPr>
              <a:spLocks/>
            </p:cNvSpPr>
            <p:nvPr/>
          </p:nvSpPr>
          <p:spPr bwMode="auto">
            <a:xfrm>
              <a:off x="5341938" y="4216400"/>
              <a:ext cx="57150"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 name="Freeform 132"/>
            <p:cNvSpPr>
              <a:spLocks/>
            </p:cNvSpPr>
            <p:nvPr/>
          </p:nvSpPr>
          <p:spPr bwMode="auto">
            <a:xfrm>
              <a:off x="5235575" y="4033838"/>
              <a:ext cx="66675" cy="160338"/>
            </a:xfrm>
            <a:custGeom>
              <a:avLst/>
              <a:gdLst>
                <a:gd name="T0" fmla="*/ 2147483647 w 160"/>
                <a:gd name="T1" fmla="*/ 0 h 381"/>
                <a:gd name="T2" fmla="*/ 2147483647 w 160"/>
                <a:gd name="T3" fmla="*/ 0 h 381"/>
                <a:gd name="T4" fmla="*/ 2147483647 w 160"/>
                <a:gd name="T5" fmla="*/ 2147483647 h 381"/>
                <a:gd name="T6" fmla="*/ 0 w 160"/>
                <a:gd name="T7" fmla="*/ 2147483647 h 381"/>
                <a:gd name="T8" fmla="*/ 2147483647 w 160"/>
                <a:gd name="T9" fmla="*/ 2147483647 h 381"/>
                <a:gd name="T10" fmla="*/ 2147483647 w 160"/>
                <a:gd name="T11" fmla="*/ 2147483647 h 381"/>
                <a:gd name="T12" fmla="*/ 2147483647 w 160"/>
                <a:gd name="T13" fmla="*/ 2147483647 h 381"/>
                <a:gd name="T14" fmla="*/ 2147483647 w 160"/>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381"/>
                <a:gd name="T26" fmla="*/ 160 w 160"/>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381">
                  <a:moveTo>
                    <a:pt x="11" y="0"/>
                  </a:moveTo>
                  <a:lnTo>
                    <a:pt x="11" y="0"/>
                  </a:lnTo>
                  <a:lnTo>
                    <a:pt x="33" y="78"/>
                  </a:lnTo>
                  <a:lnTo>
                    <a:pt x="0" y="293"/>
                  </a:lnTo>
                  <a:lnTo>
                    <a:pt x="82" y="381"/>
                  </a:lnTo>
                  <a:lnTo>
                    <a:pt x="160" y="293"/>
                  </a:lnTo>
                  <a:lnTo>
                    <a:pt x="118" y="80"/>
                  </a:lnTo>
                  <a:lnTo>
                    <a:pt x="136" y="0"/>
                  </a:lnTo>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161395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a:solidFill>
                  <a:schemeClr val="bg1">
                    <a:lumMod val="50000"/>
                  </a:schemeClr>
                </a:solidFill>
                <a:latin typeface="Huawei Sans" panose="020C0503030203020204" pitchFamily="34" charset="0"/>
                <a:cs typeface="Huawei Sans" panose="020C0503030203020204" pitchFamily="34" charset="0"/>
              </a:rPr>
              <a:t>Традиционный RAID</a:t>
            </a:r>
          </a:p>
          <a:p>
            <a:r>
              <a:rPr lang="ru-RU">
                <a:solidFill>
                  <a:schemeClr val="bg1">
                    <a:lumMod val="50000"/>
                  </a:schemeClr>
                </a:solidFill>
                <a:latin typeface="Huawei Sans" panose="020C0503030203020204" pitchFamily="34" charset="0"/>
                <a:cs typeface="Huawei Sans" panose="020C0503030203020204" pitchFamily="34" charset="0"/>
              </a:rPr>
              <a:t>RAID 2.0+</a:t>
            </a:r>
          </a:p>
          <a:p>
            <a:r>
              <a:rPr lang="ru-RU" b="1">
                <a:latin typeface="Huawei Sans" panose="020C0503030203020204" pitchFamily="34" charset="0"/>
                <a:cs typeface="Huawei Sans" panose="020C0503030203020204" pitchFamily="34" charset="0"/>
              </a:rPr>
              <a:t>Другие технологии RAID</a:t>
            </a:r>
          </a:p>
        </p:txBody>
      </p:sp>
    </p:spTree>
    <p:extLst>
      <p:ext uri="{BB962C8B-B14F-4D97-AF65-F5344CB8AC3E}">
        <p14:creationId xmlns:p14="http://schemas.microsoft.com/office/powerpoint/2010/main" val="995799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文本占位符 2"/>
          <p:cNvSpPr txBox="1">
            <a:spLocks/>
          </p:cNvSpPr>
          <p:nvPr/>
        </p:nvSpPr>
        <p:spPr bwMode="auto">
          <a:xfrm>
            <a:off x="6082434" y="1052513"/>
            <a:ext cx="5195210" cy="1803620"/>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0" indent="0" algn="ctr">
              <a:buNone/>
            </a:pPr>
            <a:r>
              <a:rPr lang="ru-RU" sz="1600" dirty="0">
                <a:solidFill>
                  <a:srgbClr val="0070C0"/>
                </a:solidFill>
                <a:latin typeface="Huawei Sans" panose="020C0503030203020204" pitchFamily="34" charset="0"/>
              </a:rPr>
              <a:t>Алгоритм динамического RAID </a:t>
            </a:r>
            <a:r>
              <a:rPr lang="ru-RU" sz="1600" dirty="0" err="1">
                <a:solidFill>
                  <a:srgbClr val="0070C0"/>
                </a:solidFill>
                <a:latin typeface="Huawei Sans" panose="020C0503030203020204" pitchFamily="34" charset="0"/>
              </a:rPr>
              <a:t>Huawei</a:t>
            </a:r>
            <a:endParaRPr lang="ru-RU" sz="1600" dirty="0">
              <a:solidFill>
                <a:srgbClr val="0070C0"/>
              </a:solidFill>
              <a:latin typeface="Huawei Sans" panose="020C0503030203020204" pitchFamily="34" charset="0"/>
            </a:endParaRPr>
          </a:p>
          <a:p>
            <a:r>
              <a:rPr lang="ru-RU" sz="1000" dirty="0">
                <a:latin typeface="Huawei Sans" panose="020C0503030203020204" pitchFamily="34" charset="0"/>
              </a:rPr>
              <a:t>В случае выхода из строя блока в массиве RAID восстанавливает и переносит данные в неисправном блоке, защищает неисправный блок и восстанавливает новый массив RAID, используя оставшиеся блоки.</a:t>
            </a:r>
          </a:p>
          <a:p>
            <a:r>
              <a:rPr lang="ru-RU" sz="1000" dirty="0">
                <a:latin typeface="Huawei Sans" panose="020C0503030203020204" pitchFamily="34" charset="0"/>
              </a:rPr>
              <a:t>Преимущества: Полное и эффективное использование пространства флэш-памяти.</a:t>
            </a:r>
          </a:p>
        </p:txBody>
      </p:sp>
      <p:sp>
        <p:nvSpPr>
          <p:cNvPr id="2" name="标题 1"/>
          <p:cNvSpPr>
            <a:spLocks noGrp="1"/>
          </p:cNvSpPr>
          <p:nvPr>
            <p:ph type="title"/>
          </p:nvPr>
        </p:nvSpPr>
        <p:spPr/>
        <p:txBody>
          <a:bodyPr wrap="square">
            <a:noAutofit/>
          </a:bodyPr>
          <a:lstStyle/>
          <a:p>
            <a:r>
              <a:rPr lang="ru-RU">
                <a:latin typeface="Huawei Sans" panose="020C0503030203020204" pitchFamily="34" charset="0"/>
                <a:cs typeface="Huawei Sans" panose="020C0503030203020204" pitchFamily="34" charset="0"/>
              </a:rPr>
              <a:t>Алгоритм динамического RAID Huawei</a:t>
            </a:r>
          </a:p>
        </p:txBody>
      </p:sp>
      <p:sp>
        <p:nvSpPr>
          <p:cNvPr id="3" name="文本占位符 2"/>
          <p:cNvSpPr>
            <a:spLocks noGrp="1"/>
          </p:cNvSpPr>
          <p:nvPr>
            <p:ph type="body" sz="quarter" idx="10"/>
          </p:nvPr>
        </p:nvSpPr>
        <p:spPr>
          <a:xfrm>
            <a:off x="731838" y="1052514"/>
            <a:ext cx="5350596" cy="4875042"/>
          </a:xfrm>
        </p:spPr>
        <p:txBody>
          <a:bodyPr wrap="square">
            <a:noAutofit/>
          </a:bodyPr>
          <a:lstStyle/>
          <a:p>
            <a:pPr marL="0" indent="0" algn="ctr">
              <a:buNone/>
            </a:pPr>
            <a:r>
              <a:rPr lang="ru-RU" sz="1600" dirty="0">
                <a:solidFill>
                  <a:srgbClr val="0070C0"/>
                </a:solidFill>
                <a:latin typeface="Huawei Sans" panose="020C0503030203020204" pitchFamily="34" charset="0"/>
              </a:rPr>
              <a:t>Общий алгоритм RAID</a:t>
            </a:r>
          </a:p>
          <a:p>
            <a:r>
              <a:rPr lang="ru-RU" sz="1000" dirty="0">
                <a:latin typeface="Huawei Sans" panose="020C0503030203020204" pitchFamily="34" charset="0"/>
              </a:rPr>
              <a:t>В случае выхода из строя блока в массиве RAID восстанавливает данные в неисправном блоке, переносит все данные в массив RAID и защищает массив RAID.</a:t>
            </a:r>
          </a:p>
          <a:p>
            <a:r>
              <a:rPr lang="ru-RU" sz="1000" dirty="0">
                <a:latin typeface="Huawei Sans" panose="020C0503030203020204" pitchFamily="34" charset="0"/>
              </a:rPr>
              <a:t>Результат: </a:t>
            </a:r>
            <a:r>
              <a:rPr lang="ru-RU" sz="1000" dirty="0" smtClean="0">
                <a:latin typeface="Huawei Sans" panose="020C0503030203020204" pitchFamily="34" charset="0"/>
              </a:rPr>
              <a:t>неэкономное </a:t>
            </a:r>
            <a:r>
              <a:rPr lang="ru-RU" sz="1000" dirty="0">
                <a:latin typeface="Huawei Sans" panose="020C0503030203020204" pitchFamily="34" charset="0"/>
              </a:rPr>
              <a:t>использование большого объема доступного пространства флэш-памяти.</a:t>
            </a:r>
          </a:p>
          <a:p>
            <a:endParaRPr lang="en-US" altLang="zh-CN" sz="1000" dirty="0">
              <a:latin typeface="Huawei Sans" panose="020C0503030203020204" pitchFamily="34" charset="0"/>
            </a:endParaRPr>
          </a:p>
        </p:txBody>
      </p:sp>
      <p:grpSp>
        <p:nvGrpSpPr>
          <p:cNvPr id="91" name="组合 90"/>
          <p:cNvGrpSpPr/>
          <p:nvPr/>
        </p:nvGrpSpPr>
        <p:grpSpPr>
          <a:xfrm>
            <a:off x="704150" y="2938431"/>
            <a:ext cx="5428200" cy="2896105"/>
            <a:chOff x="805359" y="3330321"/>
            <a:chExt cx="5428200" cy="2896105"/>
          </a:xfrm>
        </p:grpSpPr>
        <p:sp>
          <p:nvSpPr>
            <p:cNvPr id="4" name="矩形 3"/>
            <p:cNvSpPr/>
            <p:nvPr/>
          </p:nvSpPr>
          <p:spPr bwMode="auto">
            <a:xfrm>
              <a:off x="1874916"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16</a:t>
              </a:r>
            </a:p>
          </p:txBody>
        </p:sp>
        <p:sp>
          <p:nvSpPr>
            <p:cNvPr id="5" name="矩形 4"/>
            <p:cNvSpPr/>
            <p:nvPr/>
          </p:nvSpPr>
          <p:spPr bwMode="auto">
            <a:xfrm>
              <a:off x="2509033"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17</a:t>
              </a:r>
            </a:p>
          </p:txBody>
        </p:sp>
        <p:sp>
          <p:nvSpPr>
            <p:cNvPr id="6" name="矩形 5"/>
            <p:cNvSpPr/>
            <p:nvPr/>
          </p:nvSpPr>
          <p:spPr bwMode="auto">
            <a:xfrm>
              <a:off x="3144067"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a:t>
              </a:r>
            </a:p>
          </p:txBody>
        </p:sp>
        <p:sp>
          <p:nvSpPr>
            <p:cNvPr id="7" name="矩形 6"/>
            <p:cNvSpPr/>
            <p:nvPr/>
          </p:nvSpPr>
          <p:spPr bwMode="auto">
            <a:xfrm>
              <a:off x="3783113"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100</a:t>
              </a:r>
            </a:p>
          </p:txBody>
        </p:sp>
        <p:sp>
          <p:nvSpPr>
            <p:cNvPr id="8" name="矩形 7"/>
            <p:cNvSpPr/>
            <p:nvPr/>
          </p:nvSpPr>
          <p:spPr bwMode="auto">
            <a:xfrm>
              <a:off x="5072247" y="3870722"/>
              <a:ext cx="715613" cy="281247"/>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P 0</a:t>
              </a:r>
            </a:p>
          </p:txBody>
        </p:sp>
        <p:sp>
          <p:nvSpPr>
            <p:cNvPr id="9" name="矩形 8"/>
            <p:cNvSpPr/>
            <p:nvPr/>
          </p:nvSpPr>
          <p:spPr bwMode="auto">
            <a:xfrm>
              <a:off x="1882609"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101</a:t>
              </a:r>
            </a:p>
          </p:txBody>
        </p:sp>
        <p:sp>
          <p:nvSpPr>
            <p:cNvPr id="10" name="矩形 9"/>
            <p:cNvSpPr/>
            <p:nvPr/>
          </p:nvSpPr>
          <p:spPr bwMode="auto">
            <a:xfrm>
              <a:off x="2509033"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160</a:t>
              </a:r>
            </a:p>
          </p:txBody>
        </p:sp>
        <p:sp>
          <p:nvSpPr>
            <p:cNvPr id="11" name="矩形 10"/>
            <p:cNvSpPr/>
            <p:nvPr/>
          </p:nvSpPr>
          <p:spPr bwMode="auto">
            <a:xfrm>
              <a:off x="3144067"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a:t>
              </a:r>
            </a:p>
          </p:txBody>
        </p:sp>
        <p:sp>
          <p:nvSpPr>
            <p:cNvPr id="12" name="矩形 11"/>
            <p:cNvSpPr/>
            <p:nvPr/>
          </p:nvSpPr>
          <p:spPr bwMode="auto">
            <a:xfrm>
              <a:off x="3783113"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10</a:t>
              </a:r>
            </a:p>
          </p:txBody>
        </p:sp>
        <p:sp>
          <p:nvSpPr>
            <p:cNvPr id="13" name="矩形 12"/>
            <p:cNvSpPr/>
            <p:nvPr/>
          </p:nvSpPr>
          <p:spPr bwMode="auto">
            <a:xfrm>
              <a:off x="5072247" y="4445027"/>
              <a:ext cx="715613" cy="248655"/>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P 1</a:t>
              </a:r>
            </a:p>
          </p:txBody>
        </p:sp>
        <p:sp>
          <p:nvSpPr>
            <p:cNvPr id="14" name="矩形 13"/>
            <p:cNvSpPr/>
            <p:nvPr/>
          </p:nvSpPr>
          <p:spPr bwMode="auto">
            <a:xfrm>
              <a:off x="1882609"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3000</a:t>
              </a:r>
            </a:p>
          </p:txBody>
        </p:sp>
        <p:sp>
          <p:nvSpPr>
            <p:cNvPr id="15" name="矩形 14"/>
            <p:cNvSpPr/>
            <p:nvPr/>
          </p:nvSpPr>
          <p:spPr bwMode="auto">
            <a:xfrm>
              <a:off x="2509033"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1280</a:t>
              </a:r>
            </a:p>
          </p:txBody>
        </p:sp>
        <p:sp>
          <p:nvSpPr>
            <p:cNvPr id="16" name="矩形 15"/>
            <p:cNvSpPr/>
            <p:nvPr/>
          </p:nvSpPr>
          <p:spPr bwMode="auto">
            <a:xfrm>
              <a:off x="3144067"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a:t>
              </a:r>
            </a:p>
          </p:txBody>
        </p:sp>
        <p:sp>
          <p:nvSpPr>
            <p:cNvPr id="17" name="矩形 16"/>
            <p:cNvSpPr/>
            <p:nvPr/>
          </p:nvSpPr>
          <p:spPr bwMode="auto">
            <a:xfrm>
              <a:off x="3783113"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i="1">
                  <a:solidFill>
                    <a:srgbClr val="000000"/>
                  </a:solidFill>
                  <a:latin typeface="Huawei Sans" panose="020C0503030203020204" pitchFamily="34" charset="0"/>
                  <a:cs typeface="Huawei Sans" panose="020C0503030203020204" pitchFamily="34" charset="0"/>
                </a:rPr>
                <a:t>n</a:t>
              </a:r>
            </a:p>
          </p:txBody>
        </p:sp>
        <p:sp>
          <p:nvSpPr>
            <p:cNvPr id="18" name="矩形 17"/>
            <p:cNvSpPr/>
            <p:nvPr/>
          </p:nvSpPr>
          <p:spPr bwMode="auto">
            <a:xfrm>
              <a:off x="5072247" y="4888734"/>
              <a:ext cx="723624" cy="251686"/>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P </a:t>
              </a:r>
              <a:r>
                <a:rPr lang="ru-RU" sz="1200" i="1">
                  <a:solidFill>
                    <a:srgbClr val="000000"/>
                  </a:solidFill>
                  <a:latin typeface="Huawei Sans" panose="020C0503030203020204" pitchFamily="34" charset="0"/>
                  <a:cs typeface="Huawei Sans" panose="020C0503030203020204" pitchFamily="34" charset="0"/>
                </a:rPr>
                <a:t>m</a:t>
              </a:r>
            </a:p>
          </p:txBody>
        </p:sp>
        <p:sp>
          <p:nvSpPr>
            <p:cNvPr id="19" name="TextBox 92"/>
            <p:cNvSpPr txBox="1"/>
            <p:nvPr/>
          </p:nvSpPr>
          <p:spPr>
            <a:xfrm>
              <a:off x="1794066" y="3595735"/>
              <a:ext cx="568161" cy="276999"/>
            </a:xfrm>
            <a:prstGeom prst="rect">
              <a:avLst/>
            </a:prstGeom>
            <a:noFill/>
          </p:spPr>
          <p:txBody>
            <a:bodyPr wrap="square" rtlCol="0">
              <a:noAutofit/>
            </a:bodyPr>
            <a:lstStyle/>
            <a:p>
              <a:pPr defTabSz="914217" fontAlgn="ctr">
                <a:defRPr/>
              </a:pPr>
              <a:r>
                <a:rPr lang="ru-RU" sz="1200" dirty="0" err="1">
                  <a:solidFill>
                    <a:srgbClr val="000000"/>
                  </a:solidFill>
                  <a:latin typeface="Huawei Sans" panose="020C0503030203020204" pitchFamily="34" charset="0"/>
                  <a:cs typeface="Huawei Sans" panose="020C0503030203020204" pitchFamily="34" charset="0"/>
                </a:rPr>
                <a:t>ch</a:t>
              </a:r>
              <a:r>
                <a:rPr lang="ru-RU" sz="1200" dirty="0">
                  <a:solidFill>
                    <a:srgbClr val="000000"/>
                  </a:solidFill>
                  <a:latin typeface="Huawei Sans" panose="020C0503030203020204" pitchFamily="34" charset="0"/>
                  <a:cs typeface="Huawei Sans" panose="020C0503030203020204" pitchFamily="34" charset="0"/>
                </a:rPr>
                <a:t> 0</a:t>
              </a:r>
            </a:p>
          </p:txBody>
        </p:sp>
        <p:sp>
          <p:nvSpPr>
            <p:cNvPr id="20" name="TextBox 93"/>
            <p:cNvSpPr txBox="1"/>
            <p:nvPr/>
          </p:nvSpPr>
          <p:spPr>
            <a:xfrm>
              <a:off x="2395672" y="3595735"/>
              <a:ext cx="592979" cy="276999"/>
            </a:xfrm>
            <a:prstGeom prst="rect">
              <a:avLst/>
            </a:prstGeom>
            <a:noFill/>
          </p:spPr>
          <p:txBody>
            <a:bodyPr wrap="square" rtlCol="0">
              <a:noAutofit/>
            </a:bodyPr>
            <a:lstStyle/>
            <a:p>
              <a:pPr defTabSz="914217" fontAlgn="ctr">
                <a:defRPr/>
              </a:pPr>
              <a:r>
                <a:rPr lang="ru-RU" sz="1200" dirty="0" err="1">
                  <a:solidFill>
                    <a:srgbClr val="000000"/>
                  </a:solidFill>
                  <a:latin typeface="Huawei Sans" panose="020C0503030203020204" pitchFamily="34" charset="0"/>
                  <a:cs typeface="Huawei Sans" panose="020C0503030203020204" pitchFamily="34" charset="0"/>
                </a:rPr>
                <a:t>ch</a:t>
              </a:r>
              <a:r>
                <a:rPr lang="ru-RU" sz="1200" dirty="0">
                  <a:solidFill>
                    <a:srgbClr val="000000"/>
                  </a:solidFill>
                  <a:latin typeface="Huawei Sans" panose="020C0503030203020204" pitchFamily="34" charset="0"/>
                  <a:cs typeface="Huawei Sans" panose="020C0503030203020204" pitchFamily="34" charset="0"/>
                </a:rPr>
                <a:t> 1</a:t>
              </a:r>
            </a:p>
          </p:txBody>
        </p:sp>
        <p:sp>
          <p:nvSpPr>
            <p:cNvPr id="21" name="TextBox 94"/>
            <p:cNvSpPr txBox="1"/>
            <p:nvPr/>
          </p:nvSpPr>
          <p:spPr>
            <a:xfrm>
              <a:off x="3686066" y="3595735"/>
              <a:ext cx="727349" cy="276999"/>
            </a:xfrm>
            <a:prstGeom prst="rect">
              <a:avLst/>
            </a:prstGeom>
            <a:noFill/>
          </p:spPr>
          <p:txBody>
            <a:bodyPr wrap="square" rtlCol="0">
              <a:noAutofit/>
            </a:bodyPr>
            <a:lstStyle/>
            <a:p>
              <a:pPr defTabSz="914217" fontAlgn="ctr">
                <a:defRPr/>
              </a:pPr>
              <a:r>
                <a:rPr lang="ru-RU" sz="1200" dirty="0" err="1">
                  <a:solidFill>
                    <a:srgbClr val="000000"/>
                  </a:solidFill>
                  <a:latin typeface="Huawei Sans" panose="020C0503030203020204" pitchFamily="34" charset="0"/>
                  <a:cs typeface="Huawei Sans" panose="020C0503030203020204" pitchFamily="34" charset="0"/>
                </a:rPr>
                <a:t>ch</a:t>
              </a:r>
              <a:r>
                <a:rPr lang="ru-RU" sz="1200" dirty="0">
                  <a:solidFill>
                    <a:srgbClr val="000000"/>
                  </a:solidFill>
                  <a:latin typeface="Huawei Sans" panose="020C0503030203020204" pitchFamily="34" charset="0"/>
                  <a:cs typeface="Huawei Sans" panose="020C0503030203020204" pitchFamily="34" charset="0"/>
                </a:rPr>
                <a:t> </a:t>
              </a:r>
              <a:r>
                <a:rPr lang="ru-RU" sz="1200" i="1" dirty="0">
                  <a:solidFill>
                    <a:srgbClr val="000000"/>
                  </a:solidFill>
                  <a:latin typeface="Huawei Sans" panose="020C0503030203020204" pitchFamily="34" charset="0"/>
                  <a:cs typeface="Huawei Sans" panose="020C0503030203020204" pitchFamily="34" charset="0"/>
                </a:rPr>
                <a:t>n</a:t>
              </a:r>
              <a:r>
                <a:rPr lang="ru-RU" sz="1200" dirty="0">
                  <a:solidFill>
                    <a:srgbClr val="000000"/>
                  </a:solidFill>
                  <a:latin typeface="Huawei Sans" panose="020C0503030203020204" pitchFamily="34" charset="0"/>
                  <a:cs typeface="Huawei Sans" panose="020C0503030203020204" pitchFamily="34" charset="0"/>
                </a:rPr>
                <a:t>-1</a:t>
              </a:r>
            </a:p>
          </p:txBody>
        </p:sp>
        <p:sp>
          <p:nvSpPr>
            <p:cNvPr id="22" name="矩形 21"/>
            <p:cNvSpPr/>
            <p:nvPr/>
          </p:nvSpPr>
          <p:spPr bwMode="auto">
            <a:xfrm>
              <a:off x="4425850"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60</a:t>
              </a:r>
            </a:p>
          </p:txBody>
        </p:sp>
        <p:sp>
          <p:nvSpPr>
            <p:cNvPr id="23" name="矩形 22"/>
            <p:cNvSpPr/>
            <p:nvPr/>
          </p:nvSpPr>
          <p:spPr bwMode="auto">
            <a:xfrm>
              <a:off x="4425850"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11</a:t>
              </a:r>
            </a:p>
          </p:txBody>
        </p:sp>
        <p:sp>
          <p:nvSpPr>
            <p:cNvPr id="24" name="矩形 23"/>
            <p:cNvSpPr/>
            <p:nvPr/>
          </p:nvSpPr>
          <p:spPr bwMode="auto">
            <a:xfrm>
              <a:off x="4425850"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i="1">
                  <a:solidFill>
                    <a:srgbClr val="000000"/>
                  </a:solidFill>
                  <a:latin typeface="Huawei Sans" panose="020C0503030203020204" pitchFamily="34" charset="0"/>
                  <a:cs typeface="Huawei Sans" panose="020C0503030203020204" pitchFamily="34" charset="0"/>
                </a:rPr>
                <a:t>n+1</a:t>
              </a:r>
            </a:p>
          </p:txBody>
        </p:sp>
        <p:sp>
          <p:nvSpPr>
            <p:cNvPr id="25" name="TextBox 98"/>
            <p:cNvSpPr txBox="1"/>
            <p:nvPr/>
          </p:nvSpPr>
          <p:spPr>
            <a:xfrm>
              <a:off x="4345228" y="3595735"/>
              <a:ext cx="563447" cy="276999"/>
            </a:xfrm>
            <a:prstGeom prst="rect">
              <a:avLst/>
            </a:prstGeom>
            <a:noFill/>
          </p:spPr>
          <p:txBody>
            <a:bodyPr wrap="square" rtlCol="0">
              <a:noAutofit/>
            </a:bodyPr>
            <a:lstStyle/>
            <a:p>
              <a:pPr defTabSz="914217" fontAlgn="ctr">
                <a:defRPr/>
              </a:pPr>
              <a:r>
                <a:rPr lang="ru-RU" sz="1200" dirty="0" err="1">
                  <a:solidFill>
                    <a:srgbClr val="000000"/>
                  </a:solidFill>
                  <a:latin typeface="Huawei Sans" panose="020C0503030203020204" pitchFamily="34" charset="0"/>
                  <a:cs typeface="Huawei Sans" panose="020C0503030203020204" pitchFamily="34" charset="0"/>
                </a:rPr>
                <a:t>ch</a:t>
              </a:r>
              <a:r>
                <a:rPr lang="ru-RU" sz="1200" dirty="0">
                  <a:solidFill>
                    <a:srgbClr val="000000"/>
                  </a:solidFill>
                  <a:latin typeface="Huawei Sans" panose="020C0503030203020204" pitchFamily="34" charset="0"/>
                  <a:cs typeface="Huawei Sans" panose="020C0503030203020204" pitchFamily="34" charset="0"/>
                </a:rPr>
                <a:t> </a:t>
              </a:r>
              <a:r>
                <a:rPr lang="ru-RU" sz="1200" i="1" dirty="0">
                  <a:solidFill>
                    <a:srgbClr val="000000"/>
                  </a:solidFill>
                  <a:latin typeface="Huawei Sans" panose="020C0503030203020204" pitchFamily="34" charset="0"/>
                  <a:cs typeface="Huawei Sans" panose="020C0503030203020204" pitchFamily="34" charset="0"/>
                </a:rPr>
                <a:t>n</a:t>
              </a:r>
            </a:p>
          </p:txBody>
        </p:sp>
        <p:sp>
          <p:nvSpPr>
            <p:cNvPr id="26" name="TextBox 99"/>
            <p:cNvSpPr txBox="1"/>
            <p:nvPr/>
          </p:nvSpPr>
          <p:spPr>
            <a:xfrm>
              <a:off x="5018830" y="3595735"/>
              <a:ext cx="534641" cy="276999"/>
            </a:xfrm>
            <a:prstGeom prst="rect">
              <a:avLst/>
            </a:prstGeom>
            <a:noFill/>
          </p:spPr>
          <p:txBody>
            <a:bodyPr wrap="square" rtlCol="0">
              <a:noAutofit/>
            </a:bodyPr>
            <a:lstStyle/>
            <a:p>
              <a:pPr defTabSz="914217" fontAlgn="ctr">
                <a:defRPr/>
              </a:pPr>
              <a:r>
                <a:rPr lang="ru-RU" sz="1200" dirty="0" err="1">
                  <a:solidFill>
                    <a:srgbClr val="000000"/>
                  </a:solidFill>
                  <a:latin typeface="Huawei Sans" panose="020C0503030203020204" pitchFamily="34" charset="0"/>
                  <a:cs typeface="Huawei Sans" panose="020C0503030203020204" pitchFamily="34" charset="0"/>
                </a:rPr>
                <a:t>ch</a:t>
              </a:r>
              <a:r>
                <a:rPr lang="ru-RU" sz="1200" dirty="0">
                  <a:solidFill>
                    <a:srgbClr val="000000"/>
                  </a:solidFill>
                  <a:latin typeface="Huawei Sans" panose="020C0503030203020204" pitchFamily="34" charset="0"/>
                  <a:cs typeface="Huawei Sans" panose="020C0503030203020204" pitchFamily="34" charset="0"/>
                </a:rPr>
                <a:t> </a:t>
              </a:r>
              <a:r>
                <a:rPr lang="ru-RU" sz="1200" i="1" dirty="0">
                  <a:solidFill>
                    <a:srgbClr val="000000"/>
                  </a:solidFill>
                  <a:latin typeface="Huawei Sans" panose="020C0503030203020204" pitchFamily="34" charset="0"/>
                  <a:cs typeface="Huawei Sans" panose="020C0503030203020204" pitchFamily="34" charset="0"/>
                </a:rPr>
                <a:t>P</a:t>
              </a:r>
            </a:p>
          </p:txBody>
        </p:sp>
        <p:sp>
          <p:nvSpPr>
            <p:cNvPr id="27" name="TextBox 106"/>
            <p:cNvSpPr txBox="1"/>
            <p:nvPr/>
          </p:nvSpPr>
          <p:spPr>
            <a:xfrm>
              <a:off x="952808" y="3753559"/>
              <a:ext cx="677719" cy="298344"/>
            </a:xfrm>
            <a:prstGeom prst="rect">
              <a:avLst/>
            </a:prstGeom>
            <a:noFill/>
          </p:spPr>
          <p:txBody>
            <a:bodyPr wrap="square" rtlCol="0">
              <a:noAutofit/>
            </a:bodyPr>
            <a:lstStyle/>
            <a:p>
              <a:pPr defTabSz="914217" fontAlgn="ctr">
                <a:defRPr/>
              </a:pPr>
              <a:r>
                <a:rPr lang="ru-RU" sz="1200" dirty="0">
                  <a:solidFill>
                    <a:srgbClr val="000000"/>
                  </a:solidFill>
                  <a:latin typeface="Huawei Sans" panose="020C0503030203020204" pitchFamily="34" charset="0"/>
                  <a:cs typeface="Huawei Sans" panose="020C0503030203020204" pitchFamily="34" charset="0"/>
                </a:rPr>
                <a:t>PBA 0</a:t>
              </a:r>
            </a:p>
          </p:txBody>
        </p:sp>
        <p:sp>
          <p:nvSpPr>
            <p:cNvPr id="28" name="TextBox 107"/>
            <p:cNvSpPr txBox="1"/>
            <p:nvPr/>
          </p:nvSpPr>
          <p:spPr>
            <a:xfrm>
              <a:off x="992380" y="4401436"/>
              <a:ext cx="677719" cy="292246"/>
            </a:xfrm>
            <a:prstGeom prst="rect">
              <a:avLst/>
            </a:prstGeom>
            <a:noFill/>
          </p:spPr>
          <p:txBody>
            <a:bodyPr wrap="square" rtlCol="0">
              <a:noAutofit/>
            </a:bodyPr>
            <a:lstStyle/>
            <a:p>
              <a:pPr defTabSz="914217" fontAlgn="ctr">
                <a:defRPr/>
              </a:pPr>
              <a:r>
                <a:rPr lang="ru-RU" sz="1200" dirty="0">
                  <a:solidFill>
                    <a:srgbClr val="000000"/>
                  </a:solidFill>
                  <a:latin typeface="Huawei Sans" panose="020C0503030203020204" pitchFamily="34" charset="0"/>
                  <a:cs typeface="Huawei Sans" panose="020C0503030203020204" pitchFamily="34" charset="0"/>
                </a:rPr>
                <a:t>PBA 1</a:t>
              </a:r>
            </a:p>
          </p:txBody>
        </p:sp>
        <p:sp>
          <p:nvSpPr>
            <p:cNvPr id="29" name="TextBox 108"/>
            <p:cNvSpPr txBox="1"/>
            <p:nvPr/>
          </p:nvSpPr>
          <p:spPr>
            <a:xfrm>
              <a:off x="1036444" y="4831047"/>
              <a:ext cx="686554" cy="309373"/>
            </a:xfrm>
            <a:prstGeom prst="rect">
              <a:avLst/>
            </a:prstGeom>
            <a:noFill/>
          </p:spPr>
          <p:txBody>
            <a:bodyPr wrap="square" rtlCol="0">
              <a:noAutofit/>
            </a:bodyPr>
            <a:lstStyle/>
            <a:p>
              <a:pPr defTabSz="914217" fontAlgn="ctr">
                <a:defRPr/>
              </a:pPr>
              <a:r>
                <a:rPr lang="ru-RU" sz="1200" dirty="0">
                  <a:solidFill>
                    <a:srgbClr val="000000"/>
                  </a:solidFill>
                  <a:latin typeface="Huawei Sans" panose="020C0503030203020204" pitchFamily="34" charset="0"/>
                  <a:cs typeface="Huawei Sans" panose="020C0503030203020204" pitchFamily="34" charset="0"/>
                </a:rPr>
                <a:t>PBA </a:t>
              </a:r>
              <a:r>
                <a:rPr lang="ru-RU" sz="1200" i="1" dirty="0">
                  <a:solidFill>
                    <a:srgbClr val="000000"/>
                  </a:solidFill>
                  <a:latin typeface="Huawei Sans" panose="020C0503030203020204" pitchFamily="34" charset="0"/>
                  <a:cs typeface="Huawei Sans" panose="020C0503030203020204" pitchFamily="34" charset="0"/>
                </a:rPr>
                <a:t>m</a:t>
              </a:r>
            </a:p>
          </p:txBody>
        </p:sp>
        <p:grpSp>
          <p:nvGrpSpPr>
            <p:cNvPr id="30" name="组合 29"/>
            <p:cNvGrpSpPr/>
            <p:nvPr/>
          </p:nvGrpSpPr>
          <p:grpSpPr>
            <a:xfrm>
              <a:off x="1068651" y="5524386"/>
              <a:ext cx="4771829" cy="276999"/>
              <a:chOff x="537870" y="4206351"/>
              <a:chExt cx="3721439" cy="210828"/>
            </a:xfrm>
          </p:grpSpPr>
          <p:sp>
            <p:nvSpPr>
              <p:cNvPr id="31" name="矩形 30"/>
              <p:cNvSpPr/>
              <p:nvPr/>
            </p:nvSpPr>
            <p:spPr bwMode="auto">
              <a:xfrm>
                <a:off x="1172657"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2" name="矩形 31"/>
              <p:cNvSpPr/>
              <p:nvPr/>
            </p:nvSpPr>
            <p:spPr bwMode="auto">
              <a:xfrm>
                <a:off x="2156438"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3" name="矩形 32"/>
              <p:cNvSpPr/>
              <p:nvPr/>
            </p:nvSpPr>
            <p:spPr bwMode="auto">
              <a:xfrm>
                <a:off x="2654816"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4" name="矩形 33"/>
              <p:cNvSpPr/>
              <p:nvPr/>
            </p:nvSpPr>
            <p:spPr bwMode="auto">
              <a:xfrm>
                <a:off x="3660181" y="4223627"/>
                <a:ext cx="599128" cy="190531"/>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dirty="0">
                    <a:latin typeface="Huawei Sans" panose="020C0503030203020204" pitchFamily="34" charset="0"/>
                    <a:cs typeface="Huawei Sans" panose="020C0503030203020204" pitchFamily="34" charset="0"/>
                  </a:rPr>
                  <a:t>P </a:t>
                </a:r>
                <a:r>
                  <a:rPr lang="ru-RU" sz="1200" i="1" dirty="0">
                    <a:latin typeface="Huawei Sans" panose="020C0503030203020204" pitchFamily="34" charset="0"/>
                    <a:cs typeface="Huawei Sans" panose="020C0503030203020204" pitchFamily="34" charset="0"/>
                  </a:rPr>
                  <a:t>m+1</a:t>
                </a:r>
              </a:p>
            </p:txBody>
          </p:sp>
          <p:sp>
            <p:nvSpPr>
              <p:cNvPr id="35" name="TextBox 109"/>
              <p:cNvSpPr txBox="1"/>
              <p:nvPr/>
            </p:nvSpPr>
            <p:spPr>
              <a:xfrm>
                <a:off x="537870" y="4206351"/>
                <a:ext cx="646575" cy="210828"/>
              </a:xfrm>
              <a:prstGeom prst="rect">
                <a:avLst/>
              </a:prstGeom>
              <a:noFill/>
            </p:spPr>
            <p:txBody>
              <a:bodyPr wrap="square" rtlCol="0">
                <a:noAutofit/>
              </a:bodyPr>
              <a:lstStyle/>
              <a:p>
                <a:pPr defTabSz="914217" fontAlgn="ctr">
                  <a:defRPr/>
                </a:pPr>
                <a:r>
                  <a:rPr lang="ru-RU" sz="1200">
                    <a:solidFill>
                      <a:srgbClr val="000000"/>
                    </a:solidFill>
                    <a:latin typeface="Huawei Sans" panose="020C0503030203020204" pitchFamily="34" charset="0"/>
                    <a:cs typeface="Huawei Sans" panose="020C0503030203020204" pitchFamily="34" charset="0"/>
                  </a:rPr>
                  <a:t>PBA </a:t>
                </a:r>
                <a:r>
                  <a:rPr lang="ru-RU" sz="1200" i="1">
                    <a:solidFill>
                      <a:srgbClr val="000000"/>
                    </a:solidFill>
                    <a:latin typeface="Huawei Sans" panose="020C0503030203020204" pitchFamily="34" charset="0"/>
                    <a:cs typeface="Huawei Sans" panose="020C0503030203020204" pitchFamily="34" charset="0"/>
                  </a:rPr>
                  <a:t>m+1</a:t>
                </a:r>
              </a:p>
            </p:txBody>
          </p:sp>
          <p:sp>
            <p:nvSpPr>
              <p:cNvPr id="36" name="矩形 35"/>
              <p:cNvSpPr/>
              <p:nvPr/>
            </p:nvSpPr>
            <p:spPr bwMode="auto">
              <a:xfrm>
                <a:off x="1661191"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7" name="矩形 36"/>
              <p:cNvSpPr/>
              <p:nvPr/>
            </p:nvSpPr>
            <p:spPr bwMode="auto">
              <a:xfrm>
                <a:off x="3156072"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grpSp>
        <p:sp>
          <p:nvSpPr>
            <p:cNvPr id="38" name="文本框 37"/>
            <p:cNvSpPr txBox="1"/>
            <p:nvPr/>
          </p:nvSpPr>
          <p:spPr>
            <a:xfrm>
              <a:off x="3783113" y="4143907"/>
              <a:ext cx="2125579" cy="229799"/>
            </a:xfrm>
            <a:prstGeom prst="rect">
              <a:avLst/>
            </a:prstGeom>
            <a:noFill/>
          </p:spPr>
          <p:txBody>
            <a:bodyPr wrap="square" rtlCol="0">
              <a:noAutofit/>
            </a:bodyPr>
            <a:lstStyle/>
            <a:p>
              <a:pPr defTabSz="914217" fontAlgn="ctr">
                <a:defRPr/>
              </a:pPr>
              <a:r>
                <a:rPr lang="ru-RU" sz="1000" dirty="0">
                  <a:solidFill>
                    <a:srgbClr val="0070C0"/>
                  </a:solidFill>
                  <a:latin typeface="Huawei Sans" panose="020C0503030203020204" pitchFamily="34" charset="0"/>
                  <a:cs typeface="Huawei Sans" panose="020C0503030203020204" pitchFamily="34" charset="0"/>
                </a:rPr>
                <a:t>1. </a:t>
              </a:r>
              <a:r>
                <a:rPr lang="ru-RU" sz="1000" dirty="0">
                  <a:latin typeface="Huawei Sans" panose="020C0503030203020204" pitchFamily="34" charset="0"/>
                  <a:cs typeface="Huawei Sans" panose="020C0503030203020204" pitchFamily="34" charset="0"/>
                </a:rPr>
                <a:t>Сбой блока в массиве RAID.</a:t>
              </a:r>
            </a:p>
          </p:txBody>
        </p:sp>
        <p:sp>
          <p:nvSpPr>
            <p:cNvPr id="39" name="文本框 38"/>
            <p:cNvSpPr txBox="1"/>
            <p:nvPr/>
          </p:nvSpPr>
          <p:spPr>
            <a:xfrm>
              <a:off x="805359" y="5172705"/>
              <a:ext cx="5428200" cy="400110"/>
            </a:xfrm>
            <a:prstGeom prst="rect">
              <a:avLst/>
            </a:prstGeom>
            <a:noFill/>
          </p:spPr>
          <p:txBody>
            <a:bodyPr wrap="square" rtlCol="0">
              <a:noAutofit/>
            </a:bodyPr>
            <a:lstStyle/>
            <a:p>
              <a:pPr defTabSz="914217" fontAlgn="ctr">
                <a:defRPr/>
              </a:pPr>
              <a:r>
                <a:rPr lang="ru-RU" sz="1000" dirty="0">
                  <a:solidFill>
                    <a:srgbClr val="0070C0"/>
                  </a:solidFill>
                  <a:latin typeface="Huawei Sans" panose="020C0503030203020204" pitchFamily="34" charset="0"/>
                  <a:cs typeface="Huawei Sans" panose="020C0503030203020204" pitchFamily="34" charset="0"/>
                </a:rPr>
                <a:t>2. </a:t>
              </a:r>
              <a:r>
                <a:rPr lang="ru-RU" sz="1000" dirty="0">
                  <a:latin typeface="Huawei Sans" panose="020C0503030203020204" pitchFamily="34" charset="0"/>
                  <a:cs typeface="Huawei Sans" panose="020C0503030203020204" pitchFamily="34" charset="0"/>
                </a:rPr>
                <a:t>Создайте новый массив RAID для хранения данных массива RAID, в котором произошел сбой блока.</a:t>
              </a:r>
            </a:p>
          </p:txBody>
        </p:sp>
        <p:sp>
          <p:nvSpPr>
            <p:cNvPr id="40" name="文本框 39"/>
            <p:cNvSpPr txBox="1"/>
            <p:nvPr/>
          </p:nvSpPr>
          <p:spPr>
            <a:xfrm>
              <a:off x="1969354" y="5826316"/>
              <a:ext cx="3604092" cy="400110"/>
            </a:xfrm>
            <a:prstGeom prst="rect">
              <a:avLst/>
            </a:prstGeom>
            <a:noFill/>
          </p:spPr>
          <p:txBody>
            <a:bodyPr wrap="square" rtlCol="0">
              <a:noAutofit/>
            </a:bodyPr>
            <a:lstStyle/>
            <a:p>
              <a:pPr defTabSz="914217" fontAlgn="ctr">
                <a:defRPr/>
              </a:pPr>
              <a:r>
                <a:rPr lang="ru-RU" sz="1000" dirty="0">
                  <a:solidFill>
                    <a:srgbClr val="0070C0"/>
                  </a:solidFill>
                  <a:latin typeface="Huawei Sans" panose="020C0503030203020204" pitchFamily="34" charset="0"/>
                  <a:cs typeface="Huawei Sans" panose="020C0503030203020204" pitchFamily="34" charset="0"/>
                </a:rPr>
                <a:t>3. </a:t>
              </a:r>
              <a:r>
                <a:rPr lang="ru-RU" sz="1000" dirty="0">
                  <a:latin typeface="Huawei Sans" panose="020C0503030203020204" pitchFamily="34" charset="0"/>
                  <a:cs typeface="Huawei Sans" panose="020C0503030203020204" pitchFamily="34" charset="0"/>
                </a:rPr>
                <a:t>Восстановите данные в неисправном блоке с помощью алгоритма RAID и перенесите все данные в массив RAID.</a:t>
              </a:r>
            </a:p>
          </p:txBody>
        </p:sp>
        <p:sp>
          <p:nvSpPr>
            <p:cNvPr id="41" name="文本框 40"/>
            <p:cNvSpPr txBox="1"/>
            <p:nvPr/>
          </p:nvSpPr>
          <p:spPr>
            <a:xfrm>
              <a:off x="1943723" y="3330321"/>
              <a:ext cx="3988592" cy="246221"/>
            </a:xfrm>
            <a:prstGeom prst="rect">
              <a:avLst/>
            </a:prstGeom>
            <a:noFill/>
          </p:spPr>
          <p:txBody>
            <a:bodyPr wrap="square" rtlCol="0">
              <a:noAutofit/>
            </a:bodyPr>
            <a:lstStyle/>
            <a:p>
              <a:pPr defTabSz="914217" fontAlgn="ctr">
                <a:defRPr/>
              </a:pPr>
              <a:r>
                <a:rPr lang="ru-RU" sz="1000" dirty="0">
                  <a:solidFill>
                    <a:srgbClr val="0070C0"/>
                  </a:solidFill>
                  <a:latin typeface="Huawei Sans" panose="020C0503030203020204" pitchFamily="34" charset="0"/>
                  <a:cs typeface="Huawei Sans" panose="020C0503030203020204" pitchFamily="34" charset="0"/>
                </a:rPr>
                <a:t>4. </a:t>
              </a:r>
              <a:r>
                <a:rPr lang="ru-RU" sz="1000" dirty="0">
                  <a:latin typeface="Huawei Sans" panose="020C0503030203020204" pitchFamily="34" charset="0"/>
                  <a:cs typeface="Huawei Sans" panose="020C0503030203020204" pitchFamily="34" charset="0"/>
                </a:rPr>
                <a:t>Защита и отключение неисправного RAID-массив, который тратит пространство впустую.</a:t>
              </a:r>
            </a:p>
          </p:txBody>
        </p:sp>
        <p:sp>
          <p:nvSpPr>
            <p:cNvPr id="42" name="矩形 41"/>
            <p:cNvSpPr/>
            <p:nvPr/>
          </p:nvSpPr>
          <p:spPr bwMode="auto">
            <a:xfrm>
              <a:off x="1874916"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16</a:t>
              </a:r>
            </a:p>
          </p:txBody>
        </p:sp>
        <p:sp>
          <p:nvSpPr>
            <p:cNvPr id="43" name="矩形 42"/>
            <p:cNvSpPr/>
            <p:nvPr/>
          </p:nvSpPr>
          <p:spPr bwMode="auto">
            <a:xfrm>
              <a:off x="2501340"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17</a:t>
              </a:r>
            </a:p>
          </p:txBody>
        </p:sp>
        <p:sp>
          <p:nvSpPr>
            <p:cNvPr id="44" name="矩形 43"/>
            <p:cNvSpPr/>
            <p:nvPr/>
          </p:nvSpPr>
          <p:spPr bwMode="auto">
            <a:xfrm>
              <a:off x="3136373"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a:t>
              </a:r>
            </a:p>
          </p:txBody>
        </p:sp>
        <p:sp>
          <p:nvSpPr>
            <p:cNvPr id="45" name="矩形 44"/>
            <p:cNvSpPr/>
            <p:nvPr/>
          </p:nvSpPr>
          <p:spPr bwMode="auto">
            <a:xfrm>
              <a:off x="3775419"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100</a:t>
              </a:r>
            </a:p>
          </p:txBody>
        </p:sp>
        <p:sp>
          <p:nvSpPr>
            <p:cNvPr id="46" name="矩形 45"/>
            <p:cNvSpPr/>
            <p:nvPr/>
          </p:nvSpPr>
          <p:spPr bwMode="auto">
            <a:xfrm>
              <a:off x="4418158" y="3872299"/>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60</a:t>
              </a:r>
            </a:p>
          </p:txBody>
        </p:sp>
        <p:sp>
          <p:nvSpPr>
            <p:cNvPr id="47" name="矩形 46"/>
            <p:cNvSpPr/>
            <p:nvPr/>
          </p:nvSpPr>
          <p:spPr bwMode="auto">
            <a:xfrm>
              <a:off x="4425850" y="3868528"/>
              <a:ext cx="600672" cy="251686"/>
            </a:xfrm>
            <a:prstGeom prst="rect">
              <a:avLst/>
            </a:prstGeom>
            <a:solidFill>
              <a:srgbClr val="1F497D">
                <a:lumMod val="40000"/>
                <a:lumOff val="6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FF"/>
                  </a:solidFill>
                  <a:latin typeface="Huawei Sans" panose="020C0503030203020204" pitchFamily="34" charset="0"/>
                  <a:cs typeface="Huawei Sans" panose="020C0503030203020204" pitchFamily="34" charset="0"/>
                </a:rPr>
                <a:t>60</a:t>
              </a:r>
            </a:p>
          </p:txBody>
        </p:sp>
        <p:sp>
          <p:nvSpPr>
            <p:cNvPr id="48" name="矩形 47"/>
            <p:cNvSpPr/>
            <p:nvPr/>
          </p:nvSpPr>
          <p:spPr bwMode="auto">
            <a:xfrm>
              <a:off x="4427390" y="3870105"/>
              <a:ext cx="600672" cy="251686"/>
            </a:xfrm>
            <a:prstGeom prst="rect">
              <a:avLst/>
            </a:prstGeom>
            <a:solidFill>
              <a:schemeClr val="accent4">
                <a:lumMod val="40000"/>
                <a:lumOff val="60000"/>
              </a:schemeClr>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latin typeface="Huawei Sans" panose="020C0503030203020204" pitchFamily="34" charset="0"/>
                  <a:cs typeface="Huawei Sans" panose="020C0503030203020204" pitchFamily="34" charset="0"/>
                </a:rPr>
                <a:t>60</a:t>
              </a:r>
            </a:p>
          </p:txBody>
        </p:sp>
        <p:cxnSp>
          <p:nvCxnSpPr>
            <p:cNvPr id="49" name="直接连接符 48"/>
            <p:cNvCxnSpPr/>
            <p:nvPr/>
          </p:nvCxnSpPr>
          <p:spPr bwMode="auto">
            <a:xfrm flipH="1">
              <a:off x="1179757" y="4020692"/>
              <a:ext cx="4616114" cy="3040"/>
            </a:xfrm>
            <a:prstGeom prst="line">
              <a:avLst/>
            </a:prstGeom>
            <a:noFill/>
            <a:ln w="12700"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 name="组合 91"/>
          <p:cNvGrpSpPr/>
          <p:nvPr/>
        </p:nvGrpSpPr>
        <p:grpSpPr>
          <a:xfrm>
            <a:off x="6072803" y="2964083"/>
            <a:ext cx="5241604" cy="2870453"/>
            <a:chOff x="6317893" y="3366385"/>
            <a:chExt cx="5241604" cy="2870453"/>
          </a:xfrm>
        </p:grpSpPr>
        <p:sp>
          <p:nvSpPr>
            <p:cNvPr id="50" name="矩形 49"/>
            <p:cNvSpPr/>
            <p:nvPr/>
          </p:nvSpPr>
          <p:spPr bwMode="auto">
            <a:xfrm>
              <a:off x="7297655" y="3881135"/>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16</a:t>
              </a:r>
            </a:p>
          </p:txBody>
        </p:sp>
        <p:sp>
          <p:nvSpPr>
            <p:cNvPr id="51" name="矩形 50"/>
            <p:cNvSpPr/>
            <p:nvPr/>
          </p:nvSpPr>
          <p:spPr bwMode="auto">
            <a:xfrm>
              <a:off x="7924079" y="3881135"/>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17</a:t>
              </a:r>
            </a:p>
          </p:txBody>
        </p:sp>
        <p:sp>
          <p:nvSpPr>
            <p:cNvPr id="52" name="矩形 51"/>
            <p:cNvSpPr/>
            <p:nvPr/>
          </p:nvSpPr>
          <p:spPr bwMode="auto">
            <a:xfrm>
              <a:off x="9198158" y="3881135"/>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100</a:t>
              </a:r>
            </a:p>
          </p:txBody>
        </p:sp>
        <p:sp>
          <p:nvSpPr>
            <p:cNvPr id="53" name="矩形 52"/>
            <p:cNvSpPr/>
            <p:nvPr/>
          </p:nvSpPr>
          <p:spPr bwMode="auto">
            <a:xfrm>
              <a:off x="10487292" y="3881135"/>
              <a:ext cx="600672" cy="251686"/>
            </a:xfrm>
            <a:prstGeom prst="rect">
              <a:avLst/>
            </a:prstGeom>
            <a:solidFill>
              <a:srgbClr val="3399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P 0</a:t>
              </a:r>
            </a:p>
          </p:txBody>
        </p:sp>
        <p:sp>
          <p:nvSpPr>
            <p:cNvPr id="54" name="矩形 53"/>
            <p:cNvSpPr/>
            <p:nvPr/>
          </p:nvSpPr>
          <p:spPr bwMode="auto">
            <a:xfrm>
              <a:off x="7297655"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101</a:t>
              </a:r>
            </a:p>
          </p:txBody>
        </p:sp>
        <p:sp>
          <p:nvSpPr>
            <p:cNvPr id="55" name="矩形 54"/>
            <p:cNvSpPr/>
            <p:nvPr/>
          </p:nvSpPr>
          <p:spPr bwMode="auto">
            <a:xfrm>
              <a:off x="7924079"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160</a:t>
              </a:r>
            </a:p>
          </p:txBody>
        </p:sp>
        <p:sp>
          <p:nvSpPr>
            <p:cNvPr id="56" name="矩形 55"/>
            <p:cNvSpPr/>
            <p:nvPr/>
          </p:nvSpPr>
          <p:spPr bwMode="auto">
            <a:xfrm>
              <a:off x="8559111"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a:t>
              </a:r>
            </a:p>
          </p:txBody>
        </p:sp>
        <p:sp>
          <p:nvSpPr>
            <p:cNvPr id="57" name="矩形 56"/>
            <p:cNvSpPr/>
            <p:nvPr/>
          </p:nvSpPr>
          <p:spPr bwMode="auto">
            <a:xfrm>
              <a:off x="9198158"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10</a:t>
              </a:r>
            </a:p>
          </p:txBody>
        </p:sp>
        <p:sp>
          <p:nvSpPr>
            <p:cNvPr id="58" name="矩形 57"/>
            <p:cNvSpPr/>
            <p:nvPr/>
          </p:nvSpPr>
          <p:spPr bwMode="auto">
            <a:xfrm>
              <a:off x="10487291" y="4455440"/>
              <a:ext cx="717823" cy="251686"/>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P 1</a:t>
              </a:r>
            </a:p>
          </p:txBody>
        </p:sp>
        <p:sp>
          <p:nvSpPr>
            <p:cNvPr id="59" name="矩形 58"/>
            <p:cNvSpPr/>
            <p:nvPr/>
          </p:nvSpPr>
          <p:spPr bwMode="auto">
            <a:xfrm>
              <a:off x="7297655"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3000</a:t>
              </a:r>
            </a:p>
          </p:txBody>
        </p:sp>
        <p:sp>
          <p:nvSpPr>
            <p:cNvPr id="60" name="矩形 59"/>
            <p:cNvSpPr/>
            <p:nvPr/>
          </p:nvSpPr>
          <p:spPr bwMode="auto">
            <a:xfrm>
              <a:off x="7924079"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1280</a:t>
              </a:r>
            </a:p>
          </p:txBody>
        </p:sp>
        <p:sp>
          <p:nvSpPr>
            <p:cNvPr id="61" name="矩形 60"/>
            <p:cNvSpPr/>
            <p:nvPr/>
          </p:nvSpPr>
          <p:spPr bwMode="auto">
            <a:xfrm>
              <a:off x="8559111"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a:t>
              </a:r>
            </a:p>
          </p:txBody>
        </p:sp>
        <p:sp>
          <p:nvSpPr>
            <p:cNvPr id="62" name="矩形 61"/>
            <p:cNvSpPr/>
            <p:nvPr/>
          </p:nvSpPr>
          <p:spPr bwMode="auto">
            <a:xfrm>
              <a:off x="9198158"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i="1">
                  <a:solidFill>
                    <a:srgbClr val="000000"/>
                  </a:solidFill>
                  <a:latin typeface="Huawei Sans" panose="020C0503030203020204" pitchFamily="34" charset="0"/>
                  <a:cs typeface="Huawei Sans" panose="020C0503030203020204" pitchFamily="34" charset="0"/>
                </a:rPr>
                <a:t>n</a:t>
              </a:r>
            </a:p>
          </p:txBody>
        </p:sp>
        <p:sp>
          <p:nvSpPr>
            <p:cNvPr id="63" name="矩形 62"/>
            <p:cNvSpPr/>
            <p:nvPr/>
          </p:nvSpPr>
          <p:spPr bwMode="auto">
            <a:xfrm>
              <a:off x="10487292" y="4899146"/>
              <a:ext cx="717822" cy="251686"/>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P </a:t>
              </a:r>
              <a:r>
                <a:rPr lang="ru-RU" sz="1200" i="1">
                  <a:solidFill>
                    <a:srgbClr val="000000"/>
                  </a:solidFill>
                  <a:latin typeface="Huawei Sans" panose="020C0503030203020204" pitchFamily="34" charset="0"/>
                  <a:cs typeface="Huawei Sans" panose="020C0503030203020204" pitchFamily="34" charset="0"/>
                </a:rPr>
                <a:t>m</a:t>
              </a:r>
            </a:p>
          </p:txBody>
        </p:sp>
        <p:sp>
          <p:nvSpPr>
            <p:cNvPr id="64" name="TextBox 92"/>
            <p:cNvSpPr txBox="1"/>
            <p:nvPr/>
          </p:nvSpPr>
          <p:spPr>
            <a:xfrm>
              <a:off x="7263283" y="3606147"/>
              <a:ext cx="513991" cy="276999"/>
            </a:xfrm>
            <a:prstGeom prst="rect">
              <a:avLst/>
            </a:prstGeom>
            <a:noFill/>
          </p:spPr>
          <p:txBody>
            <a:bodyPr wrap="square" rtlCol="0">
              <a:noAutofit/>
            </a:bodyPr>
            <a:lstStyle/>
            <a:p>
              <a:pPr defTabSz="914217" fontAlgn="ctr">
                <a:defRPr/>
              </a:pPr>
              <a:r>
                <a:rPr lang="ru-RU" sz="1200" dirty="0" err="1">
                  <a:solidFill>
                    <a:srgbClr val="000000"/>
                  </a:solidFill>
                  <a:latin typeface="Huawei Sans" panose="020C0503030203020204" pitchFamily="34" charset="0"/>
                  <a:cs typeface="Huawei Sans" panose="020C0503030203020204" pitchFamily="34" charset="0"/>
                </a:rPr>
                <a:t>ch</a:t>
              </a:r>
              <a:r>
                <a:rPr lang="ru-RU" sz="1200" dirty="0">
                  <a:solidFill>
                    <a:srgbClr val="000000"/>
                  </a:solidFill>
                  <a:latin typeface="Huawei Sans" panose="020C0503030203020204" pitchFamily="34" charset="0"/>
                  <a:cs typeface="Huawei Sans" panose="020C0503030203020204" pitchFamily="34" charset="0"/>
                </a:rPr>
                <a:t> 0</a:t>
              </a:r>
            </a:p>
          </p:txBody>
        </p:sp>
        <p:sp>
          <p:nvSpPr>
            <p:cNvPr id="65" name="TextBox 93"/>
            <p:cNvSpPr txBox="1"/>
            <p:nvPr/>
          </p:nvSpPr>
          <p:spPr>
            <a:xfrm>
              <a:off x="7870304" y="3606147"/>
              <a:ext cx="544615" cy="276999"/>
            </a:xfrm>
            <a:prstGeom prst="rect">
              <a:avLst/>
            </a:prstGeom>
            <a:noFill/>
          </p:spPr>
          <p:txBody>
            <a:bodyPr wrap="square" rtlCol="0">
              <a:noAutofit/>
            </a:bodyPr>
            <a:lstStyle/>
            <a:p>
              <a:pPr defTabSz="914217" fontAlgn="ctr">
                <a:defRPr/>
              </a:pPr>
              <a:r>
                <a:rPr lang="ru-RU" sz="1200" dirty="0" err="1">
                  <a:solidFill>
                    <a:srgbClr val="000000"/>
                  </a:solidFill>
                  <a:latin typeface="Huawei Sans" panose="020C0503030203020204" pitchFamily="34" charset="0"/>
                  <a:cs typeface="Huawei Sans" panose="020C0503030203020204" pitchFamily="34" charset="0"/>
                </a:rPr>
                <a:t>ch</a:t>
              </a:r>
              <a:r>
                <a:rPr lang="ru-RU" sz="1200" dirty="0">
                  <a:solidFill>
                    <a:srgbClr val="000000"/>
                  </a:solidFill>
                  <a:latin typeface="Huawei Sans" panose="020C0503030203020204" pitchFamily="34" charset="0"/>
                  <a:cs typeface="Huawei Sans" panose="020C0503030203020204" pitchFamily="34" charset="0"/>
                </a:rPr>
                <a:t> 1</a:t>
              </a:r>
            </a:p>
          </p:txBody>
        </p:sp>
        <p:sp>
          <p:nvSpPr>
            <p:cNvPr id="66" name="TextBox 94"/>
            <p:cNvSpPr txBox="1"/>
            <p:nvPr/>
          </p:nvSpPr>
          <p:spPr>
            <a:xfrm>
              <a:off x="9152089" y="3606147"/>
              <a:ext cx="676371" cy="276999"/>
            </a:xfrm>
            <a:prstGeom prst="rect">
              <a:avLst/>
            </a:prstGeom>
            <a:noFill/>
          </p:spPr>
          <p:txBody>
            <a:bodyPr wrap="square" rtlCol="0">
              <a:noAutofit/>
            </a:bodyPr>
            <a:lstStyle/>
            <a:p>
              <a:pPr defTabSz="914217" fontAlgn="ctr">
                <a:defRPr/>
              </a:pPr>
              <a:r>
                <a:rPr lang="ru-RU" sz="1200" dirty="0" err="1">
                  <a:solidFill>
                    <a:srgbClr val="000000"/>
                  </a:solidFill>
                  <a:latin typeface="Huawei Sans" panose="020C0503030203020204" pitchFamily="34" charset="0"/>
                  <a:cs typeface="Huawei Sans" panose="020C0503030203020204" pitchFamily="34" charset="0"/>
                </a:rPr>
                <a:t>ch</a:t>
              </a:r>
              <a:r>
                <a:rPr lang="ru-RU" sz="1200" dirty="0">
                  <a:solidFill>
                    <a:srgbClr val="000000"/>
                  </a:solidFill>
                  <a:latin typeface="Huawei Sans" panose="020C0503030203020204" pitchFamily="34" charset="0"/>
                  <a:cs typeface="Huawei Sans" panose="020C0503030203020204" pitchFamily="34" charset="0"/>
                </a:rPr>
                <a:t> </a:t>
              </a:r>
              <a:r>
                <a:rPr lang="ru-RU" sz="1200" i="1" dirty="0">
                  <a:solidFill>
                    <a:srgbClr val="000000"/>
                  </a:solidFill>
                  <a:latin typeface="Huawei Sans" panose="020C0503030203020204" pitchFamily="34" charset="0"/>
                  <a:cs typeface="Huawei Sans" panose="020C0503030203020204" pitchFamily="34" charset="0"/>
                </a:rPr>
                <a:t>n-1</a:t>
              </a:r>
            </a:p>
          </p:txBody>
        </p:sp>
        <p:sp>
          <p:nvSpPr>
            <p:cNvPr id="67" name="矩形 66"/>
            <p:cNvSpPr/>
            <p:nvPr/>
          </p:nvSpPr>
          <p:spPr bwMode="auto">
            <a:xfrm>
              <a:off x="9840896"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11</a:t>
              </a:r>
            </a:p>
          </p:txBody>
        </p:sp>
        <p:sp>
          <p:nvSpPr>
            <p:cNvPr id="68" name="矩形 67"/>
            <p:cNvSpPr/>
            <p:nvPr/>
          </p:nvSpPr>
          <p:spPr bwMode="auto">
            <a:xfrm>
              <a:off x="9840896"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i="1">
                  <a:solidFill>
                    <a:srgbClr val="000000"/>
                  </a:solidFill>
                  <a:latin typeface="Huawei Sans" panose="020C0503030203020204" pitchFamily="34" charset="0"/>
                  <a:cs typeface="Huawei Sans" panose="020C0503030203020204" pitchFamily="34" charset="0"/>
                </a:rPr>
                <a:t>n+1</a:t>
              </a:r>
            </a:p>
          </p:txBody>
        </p:sp>
        <p:sp>
          <p:nvSpPr>
            <p:cNvPr id="69" name="TextBox 98"/>
            <p:cNvSpPr txBox="1"/>
            <p:nvPr/>
          </p:nvSpPr>
          <p:spPr>
            <a:xfrm>
              <a:off x="9805179" y="3606147"/>
              <a:ext cx="518542" cy="276999"/>
            </a:xfrm>
            <a:prstGeom prst="rect">
              <a:avLst/>
            </a:prstGeom>
            <a:noFill/>
          </p:spPr>
          <p:txBody>
            <a:bodyPr wrap="square" rtlCol="0">
              <a:noAutofit/>
            </a:bodyPr>
            <a:lstStyle/>
            <a:p>
              <a:pPr defTabSz="914217" fontAlgn="ctr">
                <a:defRPr/>
              </a:pPr>
              <a:r>
                <a:rPr lang="ru-RU" sz="1200" dirty="0" err="1">
                  <a:solidFill>
                    <a:srgbClr val="000000"/>
                  </a:solidFill>
                  <a:latin typeface="Huawei Sans" panose="020C0503030203020204" pitchFamily="34" charset="0"/>
                  <a:cs typeface="Huawei Sans" panose="020C0503030203020204" pitchFamily="34" charset="0"/>
                </a:rPr>
                <a:t>ch</a:t>
              </a:r>
              <a:r>
                <a:rPr lang="ru-RU" sz="1200" dirty="0">
                  <a:solidFill>
                    <a:srgbClr val="000000"/>
                  </a:solidFill>
                  <a:latin typeface="Huawei Sans" panose="020C0503030203020204" pitchFamily="34" charset="0"/>
                  <a:cs typeface="Huawei Sans" panose="020C0503030203020204" pitchFamily="34" charset="0"/>
                </a:rPr>
                <a:t> </a:t>
              </a:r>
              <a:r>
                <a:rPr lang="ru-RU" sz="1200" i="1" dirty="0">
                  <a:solidFill>
                    <a:srgbClr val="000000"/>
                  </a:solidFill>
                  <a:latin typeface="Huawei Sans" panose="020C0503030203020204" pitchFamily="34" charset="0"/>
                  <a:cs typeface="Huawei Sans" panose="020C0503030203020204" pitchFamily="34" charset="0"/>
                </a:rPr>
                <a:t>n</a:t>
              </a:r>
            </a:p>
          </p:txBody>
        </p:sp>
        <p:sp>
          <p:nvSpPr>
            <p:cNvPr id="70" name="TextBox 99"/>
            <p:cNvSpPr txBox="1"/>
            <p:nvPr/>
          </p:nvSpPr>
          <p:spPr>
            <a:xfrm>
              <a:off x="10406670" y="3606147"/>
              <a:ext cx="561845" cy="276999"/>
            </a:xfrm>
            <a:prstGeom prst="rect">
              <a:avLst/>
            </a:prstGeom>
            <a:noFill/>
          </p:spPr>
          <p:txBody>
            <a:bodyPr wrap="square" rtlCol="0">
              <a:noAutofit/>
            </a:bodyPr>
            <a:lstStyle/>
            <a:p>
              <a:pPr defTabSz="914217" fontAlgn="ctr">
                <a:defRPr/>
              </a:pPr>
              <a:r>
                <a:rPr lang="ru-RU" sz="1200" dirty="0" err="1">
                  <a:solidFill>
                    <a:srgbClr val="000000"/>
                  </a:solidFill>
                  <a:latin typeface="Huawei Sans" panose="020C0503030203020204" pitchFamily="34" charset="0"/>
                  <a:cs typeface="Huawei Sans" panose="020C0503030203020204" pitchFamily="34" charset="0"/>
                </a:rPr>
                <a:t>ch</a:t>
              </a:r>
              <a:r>
                <a:rPr lang="ru-RU" sz="1200" dirty="0">
                  <a:solidFill>
                    <a:srgbClr val="000000"/>
                  </a:solidFill>
                  <a:latin typeface="Huawei Sans" panose="020C0503030203020204" pitchFamily="34" charset="0"/>
                  <a:cs typeface="Huawei Sans" panose="020C0503030203020204" pitchFamily="34" charset="0"/>
                </a:rPr>
                <a:t> </a:t>
              </a:r>
              <a:r>
                <a:rPr lang="ru-RU" sz="1200" i="1" dirty="0">
                  <a:solidFill>
                    <a:srgbClr val="000000"/>
                  </a:solidFill>
                  <a:latin typeface="Huawei Sans" panose="020C0503030203020204" pitchFamily="34" charset="0"/>
                  <a:cs typeface="Huawei Sans" panose="020C0503030203020204" pitchFamily="34" charset="0"/>
                </a:rPr>
                <a:t>P</a:t>
              </a:r>
            </a:p>
          </p:txBody>
        </p:sp>
        <p:sp>
          <p:nvSpPr>
            <p:cNvPr id="71" name="TextBox 106"/>
            <p:cNvSpPr txBox="1"/>
            <p:nvPr/>
          </p:nvSpPr>
          <p:spPr>
            <a:xfrm>
              <a:off x="6483696" y="3864037"/>
              <a:ext cx="613888" cy="298344"/>
            </a:xfrm>
            <a:prstGeom prst="rect">
              <a:avLst/>
            </a:prstGeom>
            <a:noFill/>
          </p:spPr>
          <p:txBody>
            <a:bodyPr wrap="square" rtlCol="0">
              <a:noAutofit/>
            </a:bodyPr>
            <a:lstStyle/>
            <a:p>
              <a:pPr defTabSz="914217" fontAlgn="ctr">
                <a:defRPr/>
              </a:pPr>
              <a:r>
                <a:rPr lang="ru-RU" sz="1200" dirty="0">
                  <a:solidFill>
                    <a:srgbClr val="000000"/>
                  </a:solidFill>
                  <a:latin typeface="Huawei Sans" panose="020C0503030203020204" pitchFamily="34" charset="0"/>
                  <a:cs typeface="Huawei Sans" panose="020C0503030203020204" pitchFamily="34" charset="0"/>
                </a:rPr>
                <a:t>PBA 0</a:t>
              </a:r>
            </a:p>
          </p:txBody>
        </p:sp>
        <p:sp>
          <p:nvSpPr>
            <p:cNvPr id="72" name="TextBox 107"/>
            <p:cNvSpPr txBox="1"/>
            <p:nvPr/>
          </p:nvSpPr>
          <p:spPr>
            <a:xfrm>
              <a:off x="6483696" y="4411848"/>
              <a:ext cx="689993" cy="247431"/>
            </a:xfrm>
            <a:prstGeom prst="rect">
              <a:avLst/>
            </a:prstGeom>
            <a:noFill/>
          </p:spPr>
          <p:txBody>
            <a:bodyPr wrap="square" rtlCol="0">
              <a:noAutofit/>
            </a:bodyPr>
            <a:lstStyle/>
            <a:p>
              <a:pPr defTabSz="914217" fontAlgn="ctr">
                <a:defRPr/>
              </a:pPr>
              <a:r>
                <a:rPr lang="ru-RU" sz="1200" dirty="0">
                  <a:solidFill>
                    <a:srgbClr val="000000"/>
                  </a:solidFill>
                  <a:latin typeface="Huawei Sans" panose="020C0503030203020204" pitchFamily="34" charset="0"/>
                  <a:cs typeface="Huawei Sans" panose="020C0503030203020204" pitchFamily="34" charset="0"/>
                </a:rPr>
                <a:t>PBA 1</a:t>
              </a:r>
            </a:p>
          </p:txBody>
        </p:sp>
        <p:sp>
          <p:nvSpPr>
            <p:cNvPr id="73" name="TextBox 108"/>
            <p:cNvSpPr txBox="1"/>
            <p:nvPr/>
          </p:nvSpPr>
          <p:spPr>
            <a:xfrm>
              <a:off x="6483695" y="4841459"/>
              <a:ext cx="689993" cy="230799"/>
            </a:xfrm>
            <a:prstGeom prst="rect">
              <a:avLst/>
            </a:prstGeom>
            <a:noFill/>
          </p:spPr>
          <p:txBody>
            <a:bodyPr wrap="square" rtlCol="0">
              <a:noAutofit/>
            </a:bodyPr>
            <a:lstStyle/>
            <a:p>
              <a:pPr defTabSz="914217" fontAlgn="ctr">
                <a:defRPr/>
              </a:pPr>
              <a:r>
                <a:rPr lang="ru-RU" sz="1200" dirty="0">
                  <a:solidFill>
                    <a:srgbClr val="000000"/>
                  </a:solidFill>
                  <a:latin typeface="Huawei Sans" panose="020C0503030203020204" pitchFamily="34" charset="0"/>
                  <a:cs typeface="Huawei Sans" panose="020C0503030203020204" pitchFamily="34" charset="0"/>
                </a:rPr>
                <a:t>PBA </a:t>
              </a:r>
              <a:r>
                <a:rPr lang="ru-RU" sz="1200" i="1" dirty="0">
                  <a:solidFill>
                    <a:srgbClr val="000000"/>
                  </a:solidFill>
                  <a:latin typeface="Huawei Sans" panose="020C0503030203020204" pitchFamily="34" charset="0"/>
                  <a:cs typeface="Huawei Sans" panose="020C0503030203020204" pitchFamily="34" charset="0"/>
                </a:rPr>
                <a:t>m</a:t>
              </a:r>
            </a:p>
          </p:txBody>
        </p:sp>
        <p:grpSp>
          <p:nvGrpSpPr>
            <p:cNvPr id="74" name="组合 73"/>
            <p:cNvGrpSpPr/>
            <p:nvPr/>
          </p:nvGrpSpPr>
          <p:grpSpPr>
            <a:xfrm>
              <a:off x="6483696" y="5553265"/>
              <a:ext cx="4734194" cy="274385"/>
              <a:chOff x="537870" y="4206352"/>
              <a:chExt cx="3692088" cy="208839"/>
            </a:xfrm>
          </p:grpSpPr>
          <p:sp>
            <p:nvSpPr>
              <p:cNvPr id="75" name="矩形 74"/>
              <p:cNvSpPr/>
              <p:nvPr/>
            </p:nvSpPr>
            <p:spPr bwMode="auto">
              <a:xfrm>
                <a:off x="1172657"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6" name="矩形 75"/>
              <p:cNvSpPr/>
              <p:nvPr/>
            </p:nvSpPr>
            <p:spPr bwMode="auto">
              <a:xfrm>
                <a:off x="2156438"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7" name="矩形 76"/>
              <p:cNvSpPr/>
              <p:nvPr/>
            </p:nvSpPr>
            <p:spPr bwMode="auto">
              <a:xfrm>
                <a:off x="2654816"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8" name="矩形 77"/>
              <p:cNvSpPr/>
              <p:nvPr/>
            </p:nvSpPr>
            <p:spPr bwMode="auto">
              <a:xfrm>
                <a:off x="3660182" y="4223626"/>
                <a:ext cx="569776" cy="186855"/>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dirty="0">
                    <a:solidFill>
                      <a:srgbClr val="000000"/>
                    </a:solidFill>
                    <a:latin typeface="Huawei Sans" panose="020C0503030203020204" pitchFamily="34" charset="0"/>
                    <a:cs typeface="Huawei Sans" panose="020C0503030203020204" pitchFamily="34" charset="0"/>
                  </a:rPr>
                  <a:t>P </a:t>
                </a:r>
                <a:r>
                  <a:rPr lang="ru-RU" sz="1200" i="1" dirty="0">
                    <a:solidFill>
                      <a:srgbClr val="C00000"/>
                    </a:solidFill>
                    <a:latin typeface="Huawei Sans" panose="020C0503030203020204" pitchFamily="34" charset="0"/>
                    <a:cs typeface="Huawei Sans" panose="020C0503030203020204" pitchFamily="34" charset="0"/>
                  </a:rPr>
                  <a:t>m+1</a:t>
                </a:r>
              </a:p>
            </p:txBody>
          </p:sp>
          <p:sp>
            <p:nvSpPr>
              <p:cNvPr id="79" name="TextBox 109"/>
              <p:cNvSpPr txBox="1"/>
              <p:nvPr/>
            </p:nvSpPr>
            <p:spPr>
              <a:xfrm>
                <a:off x="537870" y="4206352"/>
                <a:ext cx="773106" cy="208839"/>
              </a:xfrm>
              <a:prstGeom prst="rect">
                <a:avLst/>
              </a:prstGeom>
              <a:noFill/>
            </p:spPr>
            <p:txBody>
              <a:bodyPr wrap="square" rtlCol="0">
                <a:noAutofit/>
              </a:bodyPr>
              <a:lstStyle/>
              <a:p>
                <a:pPr defTabSz="914217" fontAlgn="ctr">
                  <a:defRPr/>
                </a:pPr>
                <a:r>
                  <a:rPr lang="ru-RU" sz="1200" dirty="0">
                    <a:solidFill>
                      <a:srgbClr val="000000"/>
                    </a:solidFill>
                    <a:latin typeface="Huawei Sans" panose="020C0503030203020204" pitchFamily="34" charset="0"/>
                    <a:cs typeface="Huawei Sans" panose="020C0503030203020204" pitchFamily="34" charset="0"/>
                  </a:rPr>
                  <a:t>PBA </a:t>
                </a:r>
                <a:r>
                  <a:rPr lang="ru-RU" sz="1200" i="1" dirty="0">
                    <a:solidFill>
                      <a:srgbClr val="000000"/>
                    </a:solidFill>
                    <a:latin typeface="Huawei Sans" panose="020C0503030203020204" pitchFamily="34" charset="0"/>
                    <a:cs typeface="Huawei Sans" panose="020C0503030203020204" pitchFamily="34" charset="0"/>
                  </a:rPr>
                  <a:t>m+1</a:t>
                </a:r>
              </a:p>
            </p:txBody>
          </p:sp>
          <p:sp>
            <p:nvSpPr>
              <p:cNvPr id="80" name="矩形 79"/>
              <p:cNvSpPr/>
              <p:nvPr/>
            </p:nvSpPr>
            <p:spPr bwMode="auto">
              <a:xfrm>
                <a:off x="1661191"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1" name="矩形 80"/>
              <p:cNvSpPr/>
              <p:nvPr/>
            </p:nvSpPr>
            <p:spPr bwMode="auto">
              <a:xfrm>
                <a:off x="3156072"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grpSp>
        <p:sp>
          <p:nvSpPr>
            <p:cNvPr id="82" name="文本框 81"/>
            <p:cNvSpPr txBox="1"/>
            <p:nvPr/>
          </p:nvSpPr>
          <p:spPr>
            <a:xfrm>
              <a:off x="9277591" y="4220076"/>
              <a:ext cx="2142354" cy="263974"/>
            </a:xfrm>
            <a:prstGeom prst="rect">
              <a:avLst/>
            </a:prstGeom>
            <a:noFill/>
          </p:spPr>
          <p:txBody>
            <a:bodyPr wrap="square" rtlCol="0">
              <a:noAutofit/>
            </a:bodyPr>
            <a:lstStyle/>
            <a:p>
              <a:pPr defTabSz="914217" fontAlgn="ctr">
                <a:defRPr/>
              </a:pPr>
              <a:r>
                <a:rPr lang="ru-RU" sz="1000" dirty="0">
                  <a:solidFill>
                    <a:srgbClr val="0070C0"/>
                  </a:solidFill>
                  <a:latin typeface="Huawei Sans" panose="020C0503030203020204" pitchFamily="34" charset="0"/>
                  <a:cs typeface="Huawei Sans" panose="020C0503030203020204" pitchFamily="34" charset="0"/>
                </a:rPr>
                <a:t>1. </a:t>
              </a:r>
              <a:r>
                <a:rPr lang="ru-RU" sz="1000" dirty="0">
                  <a:latin typeface="Huawei Sans" panose="020C0503030203020204" pitchFamily="34" charset="0"/>
                  <a:cs typeface="Huawei Sans" panose="020C0503030203020204" pitchFamily="34" charset="0"/>
                </a:rPr>
                <a:t>Сбой блока в массиве RAID.</a:t>
              </a:r>
            </a:p>
          </p:txBody>
        </p:sp>
        <p:sp>
          <p:nvSpPr>
            <p:cNvPr id="83" name="文本框 82"/>
            <p:cNvSpPr txBox="1"/>
            <p:nvPr/>
          </p:nvSpPr>
          <p:spPr>
            <a:xfrm>
              <a:off x="6317893" y="5254438"/>
              <a:ext cx="5241604" cy="400110"/>
            </a:xfrm>
            <a:prstGeom prst="rect">
              <a:avLst/>
            </a:prstGeom>
            <a:noFill/>
          </p:spPr>
          <p:txBody>
            <a:bodyPr wrap="square" rtlCol="0">
              <a:noAutofit/>
            </a:bodyPr>
            <a:lstStyle/>
            <a:p>
              <a:pPr defTabSz="914217" fontAlgn="ctr">
                <a:defRPr/>
              </a:pPr>
              <a:r>
                <a:rPr lang="ru-RU" sz="1000">
                  <a:solidFill>
                    <a:srgbClr val="0070C0"/>
                  </a:solidFill>
                  <a:latin typeface="Huawei Sans" panose="020C0503030203020204" pitchFamily="34" charset="0"/>
                  <a:cs typeface="Huawei Sans" panose="020C0503030203020204" pitchFamily="34" charset="0"/>
                </a:rPr>
                <a:t>2. </a:t>
              </a:r>
              <a:r>
                <a:rPr lang="ru-RU" sz="1000">
                  <a:latin typeface="Huawei Sans" panose="020C0503030203020204" pitchFamily="34" charset="0"/>
                  <a:cs typeface="Huawei Sans" panose="020C0503030203020204" pitchFamily="34" charset="0"/>
                </a:rPr>
                <a:t>Создайте новый массив RAID для хранения данных неисправного блока.</a:t>
              </a:r>
            </a:p>
          </p:txBody>
        </p:sp>
        <p:sp>
          <p:nvSpPr>
            <p:cNvPr id="84" name="文本框 83"/>
            <p:cNvSpPr txBox="1"/>
            <p:nvPr/>
          </p:nvSpPr>
          <p:spPr>
            <a:xfrm>
              <a:off x="7384398" y="5836728"/>
              <a:ext cx="3860524" cy="400110"/>
            </a:xfrm>
            <a:prstGeom prst="rect">
              <a:avLst/>
            </a:prstGeom>
            <a:noFill/>
          </p:spPr>
          <p:txBody>
            <a:bodyPr wrap="square" rtlCol="0">
              <a:noAutofit/>
            </a:bodyPr>
            <a:lstStyle/>
            <a:p>
              <a:pPr defTabSz="914217" fontAlgn="ctr">
                <a:defRPr/>
              </a:pPr>
              <a:r>
                <a:rPr lang="ru-RU" sz="1000">
                  <a:solidFill>
                    <a:srgbClr val="0070C0"/>
                  </a:solidFill>
                  <a:latin typeface="Huawei Sans" panose="020C0503030203020204" pitchFamily="34" charset="0"/>
                  <a:cs typeface="Huawei Sans" panose="020C0503030203020204" pitchFamily="34" charset="0"/>
                </a:rPr>
                <a:t>3. </a:t>
              </a:r>
              <a:r>
                <a:rPr lang="ru-RU" sz="1000">
                  <a:latin typeface="Huawei Sans" panose="020C0503030203020204" pitchFamily="34" charset="0"/>
                  <a:cs typeface="Huawei Sans" panose="020C0503030203020204" pitchFamily="34" charset="0"/>
                </a:rPr>
                <a:t>Восстановите данные в неисправном блоке с помощью алгоритма RAID и перенесите данные.</a:t>
              </a:r>
            </a:p>
          </p:txBody>
        </p:sp>
        <p:sp>
          <p:nvSpPr>
            <p:cNvPr id="85" name="文本框 84"/>
            <p:cNvSpPr txBox="1"/>
            <p:nvPr/>
          </p:nvSpPr>
          <p:spPr>
            <a:xfrm>
              <a:off x="7173689" y="3366385"/>
              <a:ext cx="4281941" cy="246221"/>
            </a:xfrm>
            <a:prstGeom prst="rect">
              <a:avLst/>
            </a:prstGeom>
            <a:noFill/>
          </p:spPr>
          <p:txBody>
            <a:bodyPr wrap="square" rtlCol="0">
              <a:noAutofit/>
            </a:bodyPr>
            <a:lstStyle/>
            <a:p>
              <a:pPr defTabSz="914217" fontAlgn="ctr">
                <a:defRPr/>
              </a:pPr>
              <a:r>
                <a:rPr lang="ru-RU" sz="1000" dirty="0">
                  <a:solidFill>
                    <a:srgbClr val="0070C0"/>
                  </a:solidFill>
                  <a:latin typeface="Huawei Sans" panose="020C0503030203020204" pitchFamily="34" charset="0"/>
                  <a:cs typeface="Huawei Sans" panose="020C0503030203020204" pitchFamily="34" charset="0"/>
                </a:rPr>
                <a:t>4. </a:t>
              </a:r>
              <a:r>
                <a:rPr lang="ru-RU" sz="1000" dirty="0">
                  <a:latin typeface="Huawei Sans" panose="020C0503030203020204" pitchFamily="34" charset="0"/>
                  <a:cs typeface="Huawei Sans" panose="020C0503030203020204" pitchFamily="34" charset="0"/>
                </a:rPr>
                <a:t>Восстановите новый массив RAID, используя оставшиеся блоки для хранения данных.</a:t>
              </a:r>
            </a:p>
          </p:txBody>
        </p:sp>
        <p:sp>
          <p:nvSpPr>
            <p:cNvPr id="86" name="矩形 85"/>
            <p:cNvSpPr/>
            <p:nvPr/>
          </p:nvSpPr>
          <p:spPr bwMode="auto">
            <a:xfrm>
              <a:off x="8551417" y="3882711"/>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a:t>
              </a:r>
            </a:p>
          </p:txBody>
        </p:sp>
        <p:sp>
          <p:nvSpPr>
            <p:cNvPr id="87" name="矩形 86"/>
            <p:cNvSpPr/>
            <p:nvPr/>
          </p:nvSpPr>
          <p:spPr bwMode="auto">
            <a:xfrm>
              <a:off x="9833202" y="3882711"/>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ru-RU" sz="1200">
                  <a:solidFill>
                    <a:srgbClr val="000000"/>
                  </a:solidFill>
                  <a:latin typeface="Huawei Sans" panose="020C0503030203020204" pitchFamily="34" charset="0"/>
                  <a:cs typeface="Huawei Sans" panose="020C0503030203020204" pitchFamily="34" charset="0"/>
                </a:rPr>
                <a:t>60</a:t>
              </a:r>
            </a:p>
          </p:txBody>
        </p:sp>
        <p:sp>
          <p:nvSpPr>
            <p:cNvPr id="88" name="矩形 87"/>
            <p:cNvSpPr/>
            <p:nvPr/>
          </p:nvSpPr>
          <p:spPr bwMode="auto">
            <a:xfrm>
              <a:off x="9840897" y="3878940"/>
              <a:ext cx="600672" cy="251686"/>
            </a:xfrm>
            <a:prstGeom prst="rect">
              <a:avLst/>
            </a:prstGeom>
            <a:solidFill>
              <a:schemeClr val="accent4">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ru-RU" sz="1200">
                  <a:latin typeface="Huawei Sans" panose="020C0503030203020204" pitchFamily="34" charset="0"/>
                  <a:cs typeface="Huawei Sans" panose="020C0503030203020204" pitchFamily="34" charset="0"/>
                </a:rPr>
                <a:t>60</a:t>
              </a:r>
            </a:p>
          </p:txBody>
        </p:sp>
        <p:sp>
          <p:nvSpPr>
            <p:cNvPr id="89" name="矩形 88"/>
            <p:cNvSpPr/>
            <p:nvPr/>
          </p:nvSpPr>
          <p:spPr bwMode="auto">
            <a:xfrm>
              <a:off x="10483915" y="3881135"/>
              <a:ext cx="684671" cy="270834"/>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60944" rIns="36000" bIns="60944" numCol="1" rtlCol="0" anchor="ctr" anchorCtr="0" compatLnSpc="1">
              <a:prstTxWarp prst="textNoShape">
                <a:avLst/>
              </a:prstTxWarp>
              <a:noAutofit/>
            </a:bodyPr>
            <a:lstStyle/>
            <a:p>
              <a:pPr algn="ctr" defTabSz="914217" fontAlgn="ctr">
                <a:buClr>
                  <a:srgbClr val="CC9900"/>
                </a:buClr>
                <a:defRPr/>
              </a:pPr>
              <a:r>
                <a:rPr lang="ru-RU" sz="1200">
                  <a:latin typeface="Huawei Sans" panose="020C0503030203020204" pitchFamily="34" charset="0"/>
                  <a:cs typeface="Huawei Sans" panose="020C0503030203020204" pitchFamily="34" charset="0"/>
                </a:rPr>
                <a:t>P </a:t>
              </a:r>
              <a:r>
                <a:rPr lang="ru-RU" sz="1200" i="1">
                  <a:latin typeface="Huawei Sans" panose="020C0503030203020204" pitchFamily="34" charset="0"/>
                  <a:cs typeface="Huawei Sans" panose="020C0503030203020204" pitchFamily="34" charset="0"/>
                </a:rPr>
                <a:t>m+2</a:t>
              </a:r>
            </a:p>
          </p:txBody>
        </p:sp>
        <p:sp>
          <p:nvSpPr>
            <p:cNvPr id="90" name="矩形 89"/>
            <p:cNvSpPr/>
            <p:nvPr/>
          </p:nvSpPr>
          <p:spPr bwMode="auto">
            <a:xfrm>
              <a:off x="6493626" y="3830219"/>
              <a:ext cx="4751295" cy="370056"/>
            </a:xfrm>
            <a:prstGeom prst="rect">
              <a:avLst/>
            </a:prstGeom>
            <a:noFill/>
            <a:ln w="9525" cap="flat" cmpd="sng" algn="ctr">
              <a:solidFill>
                <a:sysClr val="windowText" lastClr="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noAutofit/>
            </a:bodyPr>
            <a:lstStyle/>
            <a:p>
              <a:pPr defTabSz="914217" fontAlgn="ctr">
                <a:spcBef>
                  <a:spcPct val="0"/>
                </a:spcBef>
                <a:spcAft>
                  <a:spcPct val="0"/>
                </a:spcAft>
                <a:buClr>
                  <a:srgbClr val="CC9900"/>
                </a:buClr>
                <a:buFont typeface="Wingdings" pitchFamily="2" charset="2"/>
                <a:buChar char="n"/>
                <a:defRPr/>
              </a:pPr>
              <a:endParaRPr lang="en-US" altLang="zh-CN" sz="1200" kern="0" dirty="0">
                <a:solidFill>
                  <a:prstClr val="black"/>
                </a:solidFill>
                <a:latin typeface="Huawei Sans" panose="020C0503030203020204" pitchFamily="34" charset="0"/>
                <a:cs typeface="Huawei Sans" panose="020C0503030203020204" pitchFamily="34" charset="0"/>
                <a:sym typeface="微软雅黑" panose="020B0503020204020204" pitchFamily="34" charset="-122"/>
              </a:endParaRPr>
            </a:p>
          </p:txBody>
        </p:sp>
      </p:grpSp>
      <p:sp>
        <p:nvSpPr>
          <p:cNvPr id="94" name="乘号 93"/>
          <p:cNvSpPr/>
          <p:nvPr/>
        </p:nvSpPr>
        <p:spPr>
          <a:xfrm>
            <a:off x="4303337" y="3704928"/>
            <a:ext cx="561443" cy="376820"/>
          </a:xfrm>
          <a:prstGeom prst="mathMultiply">
            <a:avLst>
              <a:gd name="adj1" fmla="val 10459"/>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5" name="乘号 94"/>
          <p:cNvSpPr/>
          <p:nvPr/>
        </p:nvSpPr>
        <p:spPr>
          <a:xfrm>
            <a:off x="9723182" y="3699239"/>
            <a:ext cx="561443" cy="376820"/>
          </a:xfrm>
          <a:prstGeom prst="mathMultiply">
            <a:avLst>
              <a:gd name="adj1" fmla="val 10459"/>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647951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wrap="square">
            <a:noAutofit/>
          </a:bodyPr>
          <a:lstStyle/>
          <a:p>
            <a:r>
              <a:rPr lang="ru-RU">
                <a:latin typeface="Huawei Sans" panose="020C0503030203020204" pitchFamily="34" charset="0"/>
                <a:cs typeface="Huawei Sans" panose="020C0503030203020204" pitchFamily="34" charset="0"/>
              </a:rPr>
              <a:t>RAID-TP</a:t>
            </a:r>
          </a:p>
        </p:txBody>
      </p:sp>
      <p:sp>
        <p:nvSpPr>
          <p:cNvPr id="2" name="文本占位符 1"/>
          <p:cNvSpPr>
            <a:spLocks noGrp="1"/>
          </p:cNvSpPr>
          <p:nvPr>
            <p:ph type="body" sz="quarter" idx="10"/>
          </p:nvPr>
        </p:nvSpPr>
        <p:spPr/>
        <p:txBody>
          <a:bodyPr wrap="square">
            <a:noAutofit/>
          </a:bodyPr>
          <a:lstStyle/>
          <a:p>
            <a:r>
              <a:rPr lang="ru-RU" sz="1400" dirty="0">
                <a:latin typeface="Huawei Sans" panose="020C0503030203020204" pitchFamily="34" charset="0"/>
              </a:rPr>
              <a:t>Защита RAID для системы хранения данных играет важную роль в обеспечении стабильно высокой надежности и производительности. Однако надежность защиты RAID представляет собой серьезную проблему из-за неконтролируемого времени построения массива RAID в случае резкого увеличения емкости.</a:t>
            </a:r>
          </a:p>
          <a:p>
            <a:r>
              <a:rPr lang="ru-RU" sz="1400" dirty="0">
                <a:latin typeface="Huawei Sans" panose="020C0503030203020204" pitchFamily="34" charset="0"/>
              </a:rPr>
              <a:t>RAID-TP обеспечивает оптимальную производительность, надежность и использование емкости.</a:t>
            </a:r>
          </a:p>
          <a:p>
            <a:endParaRPr lang="en-US" altLang="zh-CN" sz="1400" dirty="0" smtClean="0">
              <a:latin typeface="Huawei Sans" panose="020C0503030203020204" pitchFamily="34" charset="0"/>
            </a:endParaRPr>
          </a:p>
          <a:p>
            <a:endParaRPr lang="en-US" altLang="zh-CN" sz="1400" dirty="0">
              <a:latin typeface="Huawei Sans" panose="020C0503030203020204" pitchFamily="34" charset="0"/>
            </a:endParaRPr>
          </a:p>
        </p:txBody>
      </p:sp>
      <p:sp>
        <p:nvSpPr>
          <p:cNvPr id="6" name="矩形 20"/>
          <p:cNvSpPr/>
          <p:nvPr/>
        </p:nvSpPr>
        <p:spPr>
          <a:xfrm>
            <a:off x="942861" y="2750404"/>
            <a:ext cx="10221305" cy="2163298"/>
          </a:xfrm>
          <a:prstGeom prst="rect">
            <a:avLst/>
          </a:prstGeom>
          <a:solidFill>
            <a:sysClr val="window" lastClr="FFFFFF"/>
          </a:solidFill>
          <a:ln w="12700" algn="ctr">
            <a:solidFill>
              <a:sysClr val="window" lastClr="FFFFFF">
                <a:lumMod val="95000"/>
              </a:sysClr>
            </a:solidFill>
            <a:round/>
            <a:headEnd/>
            <a:tailEnd/>
          </a:ln>
          <a:effectLst>
            <a:outerShdw blurRad="63500" sx="101000" sy="101000" algn="ctr" rotWithShape="0">
              <a:prstClr val="black">
                <a:alpha val="20000"/>
              </a:prstClr>
            </a:outerShdw>
          </a:effectLst>
        </p:spPr>
        <p:txBody>
          <a:bodyPr wrap="square" lIns="91391" tIns="45695" rIns="91391" bIns="45695" anchor="ctr">
            <a:noAutofit/>
          </a:bodyPr>
          <a:lstStyle/>
          <a:p>
            <a:pPr marL="0" marR="0" lvl="0" indent="0" defTabSz="1219200" eaLnBrk="0" fontAlgn="ctr" latinLnBrk="0" hangingPunct="0">
              <a:lnSpc>
                <a:spcPct val="100000"/>
              </a:lnSpc>
              <a:spcBef>
                <a:spcPts val="0"/>
              </a:spcBef>
              <a:spcAft>
                <a:spcPts val="0"/>
              </a:spcAft>
              <a:buClr>
                <a:srgbClr val="990000"/>
              </a:buClr>
              <a:buSzPct val="60000"/>
              <a:buFontTx/>
              <a:buNone/>
              <a:tabLst/>
              <a:defRPr/>
            </a:pPr>
            <a:endParaRPr kumimoji="0" lang="en-US" altLang="zh-CN" sz="2117"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grpSp>
        <p:nvGrpSpPr>
          <p:cNvPr id="7" name="Group 3"/>
          <p:cNvGrpSpPr/>
          <p:nvPr/>
        </p:nvGrpSpPr>
        <p:grpSpPr>
          <a:xfrm>
            <a:off x="1238762" y="3156024"/>
            <a:ext cx="5283158" cy="1291187"/>
            <a:chOff x="1146514" y="2739019"/>
            <a:chExt cx="4158985" cy="1016443"/>
          </a:xfrm>
        </p:grpSpPr>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a:off x="1146514" y="3104938"/>
              <a:ext cx="3600400" cy="650524"/>
            </a:xfrm>
            <a:prstGeom prst="rect">
              <a:avLst/>
            </a:prstGeom>
            <a:noFill/>
            <a:ln w="9525">
              <a:noFill/>
              <a:miter lim="800000"/>
              <a:headEnd/>
              <a:tailEnd/>
            </a:ln>
          </p:spPr>
        </p:pic>
        <p:cxnSp>
          <p:nvCxnSpPr>
            <p:cNvPr id="9" name="Straight Connector 142"/>
            <p:cNvCxnSpPr/>
            <p:nvPr/>
          </p:nvCxnSpPr>
          <p:spPr bwMode="auto">
            <a:xfrm flipH="1">
              <a:off x="3563634" y="2861000"/>
              <a:ext cx="16412" cy="25127"/>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160"/>
            <p:cNvSpPr/>
            <p:nvPr/>
          </p:nvSpPr>
          <p:spPr>
            <a:xfrm>
              <a:off x="1764500" y="2739019"/>
              <a:ext cx="2533476" cy="339201"/>
            </a:xfrm>
            <a:prstGeom prst="rect">
              <a:avLst/>
            </a:prstGeom>
          </p:spPr>
          <p:txBody>
            <a:bodyPr wrap="square" lIns="0" tIns="0" rIns="0" bIns="0">
              <a:noAutofit/>
            </a:bodyPr>
            <a:lstStyle/>
            <a:p>
              <a:pPr marL="0" marR="0" lvl="0" indent="0" algn="ctr" defTabSz="1219200" eaLnBrk="1" fontAlgn="ctr" latinLnBrk="0" hangingPunct="1">
                <a:lnSpc>
                  <a:spcPct val="100000"/>
                </a:lnSpc>
                <a:spcBef>
                  <a:spcPts val="0"/>
                </a:spcBef>
                <a:spcAft>
                  <a:spcPts val="0"/>
                </a:spcAft>
                <a:buClrTx/>
                <a:buSzTx/>
                <a:buFontTx/>
                <a:buNone/>
                <a:tabLst>
                  <a:tab pos="457109" algn="l"/>
                </a:tabLst>
                <a:defRPr/>
              </a:pPr>
              <a:r>
                <a:rPr lang="ru-RU" sz="1400" dirty="0">
                  <a:solidFill>
                    <a:prstClr val="black">
                      <a:lumMod val="75000"/>
                      <a:lumOff val="25000"/>
                    </a:prstClr>
                  </a:solidFill>
                  <a:latin typeface="Huawei Sans" panose="020C0503030203020204" pitchFamily="34" charset="0"/>
                  <a:cs typeface="Huawei Sans" panose="020C0503030203020204" pitchFamily="34" charset="0"/>
                </a:rPr>
                <a:t>Устойчивость к </a:t>
              </a:r>
              <a:r>
                <a:rPr lang="ru-RU" sz="1400" dirty="0" smtClean="0">
                  <a:solidFill>
                    <a:prstClr val="black">
                      <a:lumMod val="75000"/>
                      <a:lumOff val="25000"/>
                    </a:prstClr>
                  </a:solidFill>
                  <a:latin typeface="Huawei Sans" panose="020C0503030203020204" pitchFamily="34" charset="0"/>
                  <a:cs typeface="Huawei Sans" panose="020C0503030203020204" pitchFamily="34" charset="0"/>
                </a:rPr>
                <a:t>отказам трех </a:t>
              </a:r>
              <a:r>
                <a:rPr lang="ru-RU" sz="1400" dirty="0">
                  <a:solidFill>
                    <a:prstClr val="black">
                      <a:lumMod val="75000"/>
                      <a:lumOff val="25000"/>
                    </a:prstClr>
                  </a:solidFill>
                  <a:latin typeface="Huawei Sans" panose="020C0503030203020204" pitchFamily="34" charset="0"/>
                  <a:cs typeface="Huawei Sans" panose="020C0503030203020204" pitchFamily="34" charset="0"/>
                </a:rPr>
                <a:t>дисков без прерывания обслуживания.</a:t>
              </a:r>
            </a:p>
          </p:txBody>
        </p:sp>
        <p:sp>
          <p:nvSpPr>
            <p:cNvPr id="11" name="矩形 10"/>
            <p:cNvSpPr/>
            <p:nvPr/>
          </p:nvSpPr>
          <p:spPr>
            <a:xfrm>
              <a:off x="1362538"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2" name="矩形 11"/>
            <p:cNvSpPr/>
            <p:nvPr/>
          </p:nvSpPr>
          <p:spPr>
            <a:xfrm>
              <a:off x="1506554"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3" name="矩形 12"/>
            <p:cNvSpPr/>
            <p:nvPr/>
          </p:nvSpPr>
          <p:spPr>
            <a:xfrm>
              <a:off x="1632562"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4" name="矩形 13"/>
            <p:cNvSpPr/>
            <p:nvPr/>
          </p:nvSpPr>
          <p:spPr>
            <a:xfrm>
              <a:off x="1754716"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5" name="矩形 92"/>
            <p:cNvSpPr/>
            <p:nvPr/>
          </p:nvSpPr>
          <p:spPr>
            <a:xfrm>
              <a:off x="1884602"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6" name="矩形 93"/>
            <p:cNvSpPr/>
            <p:nvPr/>
          </p:nvSpPr>
          <p:spPr>
            <a:xfrm>
              <a:off x="2010610"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7" name="矩形 94"/>
            <p:cNvSpPr/>
            <p:nvPr/>
          </p:nvSpPr>
          <p:spPr>
            <a:xfrm>
              <a:off x="2136618"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8" name="矩形 95"/>
            <p:cNvSpPr/>
            <p:nvPr/>
          </p:nvSpPr>
          <p:spPr>
            <a:xfrm>
              <a:off x="2258772"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9" name="矩形 92"/>
            <p:cNvSpPr/>
            <p:nvPr/>
          </p:nvSpPr>
          <p:spPr>
            <a:xfrm>
              <a:off x="2408385"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0" name="矩形 93"/>
            <p:cNvSpPr/>
            <p:nvPr/>
          </p:nvSpPr>
          <p:spPr>
            <a:xfrm>
              <a:off x="2552401"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1" name="矩形 94"/>
            <p:cNvSpPr/>
            <p:nvPr/>
          </p:nvSpPr>
          <p:spPr>
            <a:xfrm>
              <a:off x="2678409"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2" name="矩形 95"/>
            <p:cNvSpPr/>
            <p:nvPr/>
          </p:nvSpPr>
          <p:spPr>
            <a:xfrm>
              <a:off x="2800563"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3" name="矩形 92"/>
            <p:cNvSpPr/>
            <p:nvPr/>
          </p:nvSpPr>
          <p:spPr>
            <a:xfrm>
              <a:off x="2929145"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4" name="矩形 93"/>
            <p:cNvSpPr/>
            <p:nvPr/>
          </p:nvSpPr>
          <p:spPr>
            <a:xfrm>
              <a:off x="3046161" y="3179398"/>
              <a:ext cx="54000" cy="504000"/>
            </a:xfrm>
            <a:prstGeom prst="rect">
              <a:avLst/>
            </a:prstGeom>
            <a:solidFill>
              <a:srgbClr val="FF0000"/>
            </a:solidFill>
            <a:ln w="25400" cap="flat" cmpd="sng" algn="ctr">
              <a:solidFill>
                <a:srgbClr val="FF000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5" name="矩形 94"/>
            <p:cNvSpPr/>
            <p:nvPr/>
          </p:nvSpPr>
          <p:spPr>
            <a:xfrm>
              <a:off x="3199169"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6" name="矩形 95"/>
            <p:cNvSpPr/>
            <p:nvPr/>
          </p:nvSpPr>
          <p:spPr>
            <a:xfrm>
              <a:off x="3321323"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7" name="矩形 92"/>
            <p:cNvSpPr/>
            <p:nvPr/>
          </p:nvSpPr>
          <p:spPr>
            <a:xfrm>
              <a:off x="3450770"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8" name="矩形 93"/>
            <p:cNvSpPr/>
            <p:nvPr/>
          </p:nvSpPr>
          <p:spPr>
            <a:xfrm>
              <a:off x="3594786"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9" name="矩形 94"/>
            <p:cNvSpPr/>
            <p:nvPr/>
          </p:nvSpPr>
          <p:spPr>
            <a:xfrm>
              <a:off x="3720794" y="3179398"/>
              <a:ext cx="54000" cy="504000"/>
            </a:xfrm>
            <a:prstGeom prst="rect">
              <a:avLst/>
            </a:prstGeom>
            <a:solidFill>
              <a:srgbClr val="FF0000"/>
            </a:solidFill>
            <a:ln w="25400" cap="flat" cmpd="sng" algn="ctr">
              <a:solidFill>
                <a:srgbClr val="FF000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0" name="矩形 95"/>
            <p:cNvSpPr/>
            <p:nvPr/>
          </p:nvSpPr>
          <p:spPr>
            <a:xfrm>
              <a:off x="3842948"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1" name="矩形 92"/>
            <p:cNvSpPr/>
            <p:nvPr/>
          </p:nvSpPr>
          <p:spPr>
            <a:xfrm>
              <a:off x="3954826"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2" name="矩形 93"/>
            <p:cNvSpPr/>
            <p:nvPr/>
          </p:nvSpPr>
          <p:spPr>
            <a:xfrm>
              <a:off x="4098842"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3" name="矩形 94"/>
            <p:cNvSpPr/>
            <p:nvPr/>
          </p:nvSpPr>
          <p:spPr>
            <a:xfrm>
              <a:off x="4224850" y="3179398"/>
              <a:ext cx="54000" cy="504000"/>
            </a:xfrm>
            <a:prstGeom prst="rect">
              <a:avLst/>
            </a:prstGeom>
            <a:solidFill>
              <a:srgbClr val="FF0000"/>
            </a:solidFill>
            <a:ln w="25400" cap="flat" cmpd="sng" algn="ctr">
              <a:solidFill>
                <a:srgbClr val="FF000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4" name="矩形 95"/>
            <p:cNvSpPr/>
            <p:nvPr/>
          </p:nvSpPr>
          <p:spPr>
            <a:xfrm>
              <a:off x="4347004"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5" name="矩形 95"/>
            <p:cNvSpPr/>
            <p:nvPr/>
          </p:nvSpPr>
          <p:spPr>
            <a:xfrm>
              <a:off x="4499404"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grpSp>
          <p:nvGrpSpPr>
            <p:cNvPr id="36" name="组合 35"/>
            <p:cNvGrpSpPr/>
            <p:nvPr/>
          </p:nvGrpSpPr>
          <p:grpSpPr>
            <a:xfrm>
              <a:off x="4866527" y="3190011"/>
              <a:ext cx="438972" cy="499174"/>
              <a:chOff x="6461126" y="1817688"/>
              <a:chExt cx="555625" cy="631825"/>
            </a:xfrm>
          </p:grpSpPr>
          <p:sp>
            <p:nvSpPr>
              <p:cNvPr id="37" name="Freeform 144"/>
              <p:cNvSpPr>
                <a:spLocks noEditPoints="1"/>
              </p:cNvSpPr>
              <p:nvPr/>
            </p:nvSpPr>
            <p:spPr bwMode="auto">
              <a:xfrm>
                <a:off x="6690114" y="2054031"/>
                <a:ext cx="99742" cy="196461"/>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solidFill>
                <a:srgbClr val="2298F0"/>
              </a:solidFill>
              <a:ln w="9525">
                <a:noFill/>
                <a:round/>
                <a:headEnd/>
                <a:tailEnd/>
              </a:ln>
              <a:extLst/>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8" name="Freeform 6"/>
              <p:cNvSpPr>
                <a:spLocks/>
              </p:cNvSpPr>
              <p:nvPr/>
            </p:nvSpPr>
            <p:spPr bwMode="auto">
              <a:xfrm>
                <a:off x="6731001" y="1817688"/>
                <a:ext cx="14288" cy="88900"/>
              </a:xfrm>
              <a:custGeom>
                <a:avLst/>
                <a:gdLst>
                  <a:gd name="T0" fmla="*/ 5 w 9"/>
                  <a:gd name="T1" fmla="*/ 56 h 56"/>
                  <a:gd name="T2" fmla="*/ 0 w 9"/>
                  <a:gd name="T3" fmla="*/ 52 h 56"/>
                  <a:gd name="T4" fmla="*/ 0 w 9"/>
                  <a:gd name="T5" fmla="*/ 4 h 56"/>
                  <a:gd name="T6" fmla="*/ 5 w 9"/>
                  <a:gd name="T7" fmla="*/ 0 h 56"/>
                  <a:gd name="T8" fmla="*/ 9 w 9"/>
                  <a:gd name="T9" fmla="*/ 4 h 56"/>
                  <a:gd name="T10" fmla="*/ 9 w 9"/>
                  <a:gd name="T11" fmla="*/ 52 h 56"/>
                  <a:gd name="T12" fmla="*/ 5 w 9"/>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9" h="56">
                    <a:moveTo>
                      <a:pt x="5" y="56"/>
                    </a:moveTo>
                    <a:cubicBezTo>
                      <a:pt x="2" y="56"/>
                      <a:pt x="0" y="54"/>
                      <a:pt x="0" y="52"/>
                    </a:cubicBezTo>
                    <a:cubicBezTo>
                      <a:pt x="0" y="4"/>
                      <a:pt x="0" y="4"/>
                      <a:pt x="0" y="4"/>
                    </a:cubicBezTo>
                    <a:cubicBezTo>
                      <a:pt x="0" y="2"/>
                      <a:pt x="2" y="0"/>
                      <a:pt x="5" y="0"/>
                    </a:cubicBezTo>
                    <a:cubicBezTo>
                      <a:pt x="7" y="0"/>
                      <a:pt x="9" y="2"/>
                      <a:pt x="9" y="4"/>
                    </a:cubicBezTo>
                    <a:cubicBezTo>
                      <a:pt x="9" y="52"/>
                      <a:pt x="9" y="52"/>
                      <a:pt x="9" y="52"/>
                    </a:cubicBezTo>
                    <a:cubicBezTo>
                      <a:pt x="9" y="54"/>
                      <a:pt x="7" y="56"/>
                      <a:pt x="5" y="56"/>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39" name="Freeform 7"/>
              <p:cNvSpPr>
                <a:spLocks/>
              </p:cNvSpPr>
              <p:nvPr/>
            </p:nvSpPr>
            <p:spPr bwMode="auto">
              <a:xfrm>
                <a:off x="6594476" y="1852613"/>
                <a:ext cx="53975" cy="80963"/>
              </a:xfrm>
              <a:custGeom>
                <a:avLst/>
                <a:gdLst>
                  <a:gd name="T0" fmla="*/ 29 w 34"/>
                  <a:gd name="T1" fmla="*/ 51 h 51"/>
                  <a:gd name="T2" fmla="*/ 25 w 34"/>
                  <a:gd name="T3" fmla="*/ 48 h 51"/>
                  <a:gd name="T4" fmla="*/ 2 w 34"/>
                  <a:gd name="T5" fmla="*/ 7 h 51"/>
                  <a:gd name="T6" fmla="*/ 3 w 34"/>
                  <a:gd name="T7" fmla="*/ 1 h 51"/>
                  <a:gd name="T8" fmla="*/ 9 w 34"/>
                  <a:gd name="T9" fmla="*/ 3 h 51"/>
                  <a:gd name="T10" fmla="*/ 33 w 34"/>
                  <a:gd name="T11" fmla="*/ 44 h 51"/>
                  <a:gd name="T12" fmla="*/ 31 w 34"/>
                  <a:gd name="T13" fmla="*/ 50 h 51"/>
                  <a:gd name="T14" fmla="*/ 29 w 34"/>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1">
                    <a:moveTo>
                      <a:pt x="29" y="51"/>
                    </a:moveTo>
                    <a:cubicBezTo>
                      <a:pt x="27" y="51"/>
                      <a:pt x="26" y="50"/>
                      <a:pt x="25" y="48"/>
                    </a:cubicBezTo>
                    <a:cubicBezTo>
                      <a:pt x="2" y="7"/>
                      <a:pt x="2" y="7"/>
                      <a:pt x="2" y="7"/>
                    </a:cubicBezTo>
                    <a:cubicBezTo>
                      <a:pt x="0" y="5"/>
                      <a:pt x="1" y="3"/>
                      <a:pt x="3" y="1"/>
                    </a:cubicBezTo>
                    <a:cubicBezTo>
                      <a:pt x="5" y="0"/>
                      <a:pt x="8" y="1"/>
                      <a:pt x="9" y="3"/>
                    </a:cubicBezTo>
                    <a:cubicBezTo>
                      <a:pt x="33" y="44"/>
                      <a:pt x="33" y="44"/>
                      <a:pt x="33" y="44"/>
                    </a:cubicBezTo>
                    <a:cubicBezTo>
                      <a:pt x="34" y="46"/>
                      <a:pt x="33" y="49"/>
                      <a:pt x="31" y="50"/>
                    </a:cubicBezTo>
                    <a:cubicBezTo>
                      <a:pt x="31" y="50"/>
                      <a:pt x="30" y="51"/>
                      <a:pt x="29" y="51"/>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0" name="Freeform 8"/>
              <p:cNvSpPr>
                <a:spLocks/>
              </p:cNvSpPr>
              <p:nvPr/>
            </p:nvSpPr>
            <p:spPr bwMode="auto">
              <a:xfrm>
                <a:off x="6496051" y="1952625"/>
                <a:ext cx="80963" cy="52388"/>
              </a:xfrm>
              <a:custGeom>
                <a:avLst/>
                <a:gdLst>
                  <a:gd name="T0" fmla="*/ 46 w 51"/>
                  <a:gd name="T1" fmla="*/ 33 h 33"/>
                  <a:gd name="T2" fmla="*/ 44 w 51"/>
                  <a:gd name="T3" fmla="*/ 32 h 33"/>
                  <a:gd name="T4" fmla="*/ 3 w 51"/>
                  <a:gd name="T5" fmla="*/ 9 h 33"/>
                  <a:gd name="T6" fmla="*/ 1 w 51"/>
                  <a:gd name="T7" fmla="*/ 2 h 33"/>
                  <a:gd name="T8" fmla="*/ 7 w 51"/>
                  <a:gd name="T9" fmla="*/ 1 h 33"/>
                  <a:gd name="T10" fmla="*/ 48 w 51"/>
                  <a:gd name="T11" fmla="*/ 24 h 33"/>
                  <a:gd name="T12" fmla="*/ 50 w 51"/>
                  <a:gd name="T13" fmla="*/ 31 h 33"/>
                  <a:gd name="T14" fmla="*/ 46 w 51"/>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33"/>
                    </a:moveTo>
                    <a:cubicBezTo>
                      <a:pt x="45" y="33"/>
                      <a:pt x="44" y="33"/>
                      <a:pt x="44" y="32"/>
                    </a:cubicBezTo>
                    <a:cubicBezTo>
                      <a:pt x="3" y="9"/>
                      <a:pt x="3" y="9"/>
                      <a:pt x="3" y="9"/>
                    </a:cubicBezTo>
                    <a:cubicBezTo>
                      <a:pt x="1" y="7"/>
                      <a:pt x="0" y="5"/>
                      <a:pt x="1" y="2"/>
                    </a:cubicBezTo>
                    <a:cubicBezTo>
                      <a:pt x="2" y="0"/>
                      <a:pt x="5" y="0"/>
                      <a:pt x="7" y="1"/>
                    </a:cubicBezTo>
                    <a:cubicBezTo>
                      <a:pt x="48" y="24"/>
                      <a:pt x="48" y="24"/>
                      <a:pt x="48" y="24"/>
                    </a:cubicBezTo>
                    <a:cubicBezTo>
                      <a:pt x="50" y="26"/>
                      <a:pt x="51" y="28"/>
                      <a:pt x="50" y="31"/>
                    </a:cubicBezTo>
                    <a:cubicBezTo>
                      <a:pt x="49" y="32"/>
                      <a:pt x="47" y="33"/>
                      <a:pt x="46" y="33"/>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1" name="Freeform 9"/>
              <p:cNvSpPr>
                <a:spLocks/>
              </p:cNvSpPr>
              <p:nvPr/>
            </p:nvSpPr>
            <p:spPr bwMode="auto">
              <a:xfrm>
                <a:off x="6461126" y="2089150"/>
                <a:ext cx="88900" cy="14288"/>
              </a:xfrm>
              <a:custGeom>
                <a:avLst/>
                <a:gdLst>
                  <a:gd name="T0" fmla="*/ 51 w 56"/>
                  <a:gd name="T1" fmla="*/ 9 h 9"/>
                  <a:gd name="T2" fmla="*/ 4 w 56"/>
                  <a:gd name="T3" fmla="*/ 9 h 9"/>
                  <a:gd name="T4" fmla="*/ 0 w 56"/>
                  <a:gd name="T5" fmla="*/ 5 h 9"/>
                  <a:gd name="T6" fmla="*/ 4 w 56"/>
                  <a:gd name="T7" fmla="*/ 0 h 9"/>
                  <a:gd name="T8" fmla="*/ 51 w 56"/>
                  <a:gd name="T9" fmla="*/ 0 h 9"/>
                  <a:gd name="T10" fmla="*/ 56 w 56"/>
                  <a:gd name="T11" fmla="*/ 5 h 9"/>
                  <a:gd name="T12" fmla="*/ 51 w 5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6" h="9">
                    <a:moveTo>
                      <a:pt x="51" y="9"/>
                    </a:moveTo>
                    <a:cubicBezTo>
                      <a:pt x="4" y="9"/>
                      <a:pt x="4" y="9"/>
                      <a:pt x="4" y="9"/>
                    </a:cubicBezTo>
                    <a:cubicBezTo>
                      <a:pt x="2" y="9"/>
                      <a:pt x="0" y="7"/>
                      <a:pt x="0" y="5"/>
                    </a:cubicBezTo>
                    <a:cubicBezTo>
                      <a:pt x="0" y="3"/>
                      <a:pt x="2" y="0"/>
                      <a:pt x="4" y="0"/>
                    </a:cubicBezTo>
                    <a:cubicBezTo>
                      <a:pt x="51" y="0"/>
                      <a:pt x="51" y="0"/>
                      <a:pt x="51" y="0"/>
                    </a:cubicBezTo>
                    <a:cubicBezTo>
                      <a:pt x="54" y="0"/>
                      <a:pt x="56" y="3"/>
                      <a:pt x="56" y="5"/>
                    </a:cubicBezTo>
                    <a:cubicBezTo>
                      <a:pt x="56" y="7"/>
                      <a:pt x="54" y="9"/>
                      <a:pt x="51" y="9"/>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2" name="Freeform 10"/>
              <p:cNvSpPr>
                <a:spLocks/>
              </p:cNvSpPr>
              <p:nvPr/>
            </p:nvSpPr>
            <p:spPr bwMode="auto">
              <a:xfrm>
                <a:off x="6827838" y="1852613"/>
                <a:ext cx="53975" cy="80963"/>
              </a:xfrm>
              <a:custGeom>
                <a:avLst/>
                <a:gdLst>
                  <a:gd name="T0" fmla="*/ 5 w 34"/>
                  <a:gd name="T1" fmla="*/ 51 h 51"/>
                  <a:gd name="T2" fmla="*/ 3 w 34"/>
                  <a:gd name="T3" fmla="*/ 50 h 51"/>
                  <a:gd name="T4" fmla="*/ 2 w 34"/>
                  <a:gd name="T5" fmla="*/ 44 h 51"/>
                  <a:gd name="T6" fmla="*/ 25 w 34"/>
                  <a:gd name="T7" fmla="*/ 3 h 51"/>
                  <a:gd name="T8" fmla="*/ 31 w 34"/>
                  <a:gd name="T9" fmla="*/ 1 h 51"/>
                  <a:gd name="T10" fmla="*/ 33 w 34"/>
                  <a:gd name="T11" fmla="*/ 7 h 51"/>
                  <a:gd name="T12" fmla="*/ 9 w 34"/>
                  <a:gd name="T13" fmla="*/ 48 h 51"/>
                  <a:gd name="T14" fmla="*/ 5 w 34"/>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1">
                    <a:moveTo>
                      <a:pt x="5" y="51"/>
                    </a:moveTo>
                    <a:cubicBezTo>
                      <a:pt x="5" y="51"/>
                      <a:pt x="4" y="50"/>
                      <a:pt x="3" y="50"/>
                    </a:cubicBezTo>
                    <a:cubicBezTo>
                      <a:pt x="1" y="49"/>
                      <a:pt x="0" y="46"/>
                      <a:pt x="2" y="44"/>
                    </a:cubicBezTo>
                    <a:cubicBezTo>
                      <a:pt x="25" y="3"/>
                      <a:pt x="25" y="3"/>
                      <a:pt x="25" y="3"/>
                    </a:cubicBezTo>
                    <a:cubicBezTo>
                      <a:pt x="26" y="1"/>
                      <a:pt x="29" y="0"/>
                      <a:pt x="31" y="1"/>
                    </a:cubicBezTo>
                    <a:cubicBezTo>
                      <a:pt x="33" y="3"/>
                      <a:pt x="34" y="5"/>
                      <a:pt x="33" y="7"/>
                    </a:cubicBezTo>
                    <a:cubicBezTo>
                      <a:pt x="9" y="48"/>
                      <a:pt x="9" y="48"/>
                      <a:pt x="9" y="48"/>
                    </a:cubicBezTo>
                    <a:cubicBezTo>
                      <a:pt x="9" y="50"/>
                      <a:pt x="7" y="51"/>
                      <a:pt x="5" y="51"/>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3" name="Freeform 11"/>
              <p:cNvSpPr>
                <a:spLocks/>
              </p:cNvSpPr>
              <p:nvPr/>
            </p:nvSpPr>
            <p:spPr bwMode="auto">
              <a:xfrm>
                <a:off x="6900863" y="1952625"/>
                <a:ext cx="80963" cy="52388"/>
              </a:xfrm>
              <a:custGeom>
                <a:avLst/>
                <a:gdLst>
                  <a:gd name="T0" fmla="*/ 5 w 51"/>
                  <a:gd name="T1" fmla="*/ 33 h 33"/>
                  <a:gd name="T2" fmla="*/ 1 w 51"/>
                  <a:gd name="T3" fmla="*/ 31 h 33"/>
                  <a:gd name="T4" fmla="*/ 2 w 51"/>
                  <a:gd name="T5" fmla="*/ 24 h 33"/>
                  <a:gd name="T6" fmla="*/ 43 w 51"/>
                  <a:gd name="T7" fmla="*/ 1 h 33"/>
                  <a:gd name="T8" fmla="*/ 49 w 51"/>
                  <a:gd name="T9" fmla="*/ 2 h 33"/>
                  <a:gd name="T10" fmla="*/ 48 w 51"/>
                  <a:gd name="T11" fmla="*/ 9 h 33"/>
                  <a:gd name="T12" fmla="*/ 7 w 51"/>
                  <a:gd name="T13" fmla="*/ 32 h 33"/>
                  <a:gd name="T14" fmla="*/ 5 w 51"/>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5" y="33"/>
                    </a:moveTo>
                    <a:cubicBezTo>
                      <a:pt x="3" y="33"/>
                      <a:pt x="2" y="32"/>
                      <a:pt x="1" y="31"/>
                    </a:cubicBezTo>
                    <a:cubicBezTo>
                      <a:pt x="0" y="28"/>
                      <a:pt x="0" y="26"/>
                      <a:pt x="2" y="24"/>
                    </a:cubicBezTo>
                    <a:cubicBezTo>
                      <a:pt x="43" y="1"/>
                      <a:pt x="43" y="1"/>
                      <a:pt x="43" y="1"/>
                    </a:cubicBezTo>
                    <a:cubicBezTo>
                      <a:pt x="45" y="0"/>
                      <a:pt x="48" y="0"/>
                      <a:pt x="49" y="2"/>
                    </a:cubicBezTo>
                    <a:cubicBezTo>
                      <a:pt x="51" y="5"/>
                      <a:pt x="50" y="7"/>
                      <a:pt x="48" y="9"/>
                    </a:cubicBezTo>
                    <a:cubicBezTo>
                      <a:pt x="7" y="32"/>
                      <a:pt x="7" y="32"/>
                      <a:pt x="7" y="32"/>
                    </a:cubicBezTo>
                    <a:cubicBezTo>
                      <a:pt x="6" y="33"/>
                      <a:pt x="5" y="33"/>
                      <a:pt x="5" y="33"/>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4" name="Freeform 12"/>
              <p:cNvSpPr>
                <a:spLocks/>
              </p:cNvSpPr>
              <p:nvPr/>
            </p:nvSpPr>
            <p:spPr bwMode="auto">
              <a:xfrm>
                <a:off x="6927851" y="2089150"/>
                <a:ext cx="88900" cy="14288"/>
              </a:xfrm>
              <a:custGeom>
                <a:avLst/>
                <a:gdLst>
                  <a:gd name="T0" fmla="*/ 51 w 56"/>
                  <a:gd name="T1" fmla="*/ 9 h 9"/>
                  <a:gd name="T2" fmla="*/ 4 w 56"/>
                  <a:gd name="T3" fmla="*/ 9 h 9"/>
                  <a:gd name="T4" fmla="*/ 0 w 56"/>
                  <a:gd name="T5" fmla="*/ 5 h 9"/>
                  <a:gd name="T6" fmla="*/ 4 w 56"/>
                  <a:gd name="T7" fmla="*/ 0 h 9"/>
                  <a:gd name="T8" fmla="*/ 51 w 56"/>
                  <a:gd name="T9" fmla="*/ 0 h 9"/>
                  <a:gd name="T10" fmla="*/ 56 w 56"/>
                  <a:gd name="T11" fmla="*/ 5 h 9"/>
                  <a:gd name="T12" fmla="*/ 51 w 5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6" h="9">
                    <a:moveTo>
                      <a:pt x="51" y="9"/>
                    </a:moveTo>
                    <a:cubicBezTo>
                      <a:pt x="4" y="9"/>
                      <a:pt x="4" y="9"/>
                      <a:pt x="4" y="9"/>
                    </a:cubicBezTo>
                    <a:cubicBezTo>
                      <a:pt x="2" y="9"/>
                      <a:pt x="0" y="7"/>
                      <a:pt x="0" y="5"/>
                    </a:cubicBezTo>
                    <a:cubicBezTo>
                      <a:pt x="0" y="3"/>
                      <a:pt x="2" y="0"/>
                      <a:pt x="4" y="0"/>
                    </a:cubicBezTo>
                    <a:cubicBezTo>
                      <a:pt x="51" y="0"/>
                      <a:pt x="51" y="0"/>
                      <a:pt x="51" y="0"/>
                    </a:cubicBezTo>
                    <a:cubicBezTo>
                      <a:pt x="54" y="0"/>
                      <a:pt x="56" y="3"/>
                      <a:pt x="56" y="5"/>
                    </a:cubicBezTo>
                    <a:cubicBezTo>
                      <a:pt x="56" y="7"/>
                      <a:pt x="54" y="9"/>
                      <a:pt x="51" y="9"/>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5" name="Freeform 13"/>
              <p:cNvSpPr>
                <a:spLocks noEditPoints="1"/>
              </p:cNvSpPr>
              <p:nvPr/>
            </p:nvSpPr>
            <p:spPr bwMode="auto">
              <a:xfrm>
                <a:off x="6594476" y="1947863"/>
                <a:ext cx="287338" cy="384175"/>
              </a:xfrm>
              <a:custGeom>
                <a:avLst/>
                <a:gdLst>
                  <a:gd name="T0" fmla="*/ 121 w 181"/>
                  <a:gd name="T1" fmla="*/ 241 h 241"/>
                  <a:gd name="T2" fmla="*/ 60 w 181"/>
                  <a:gd name="T3" fmla="*/ 241 h 241"/>
                  <a:gd name="T4" fmla="*/ 43 w 181"/>
                  <a:gd name="T5" fmla="*/ 224 h 241"/>
                  <a:gd name="T6" fmla="*/ 16 w 181"/>
                  <a:gd name="T7" fmla="*/ 141 h 241"/>
                  <a:gd name="T8" fmla="*/ 0 w 181"/>
                  <a:gd name="T9" fmla="*/ 90 h 241"/>
                  <a:gd name="T10" fmla="*/ 91 w 181"/>
                  <a:gd name="T11" fmla="*/ 0 h 241"/>
                  <a:gd name="T12" fmla="*/ 181 w 181"/>
                  <a:gd name="T13" fmla="*/ 90 h 241"/>
                  <a:gd name="T14" fmla="*/ 166 w 181"/>
                  <a:gd name="T15" fmla="*/ 141 h 241"/>
                  <a:gd name="T16" fmla="*/ 139 w 181"/>
                  <a:gd name="T17" fmla="*/ 224 h 241"/>
                  <a:gd name="T18" fmla="*/ 121 w 181"/>
                  <a:gd name="T19" fmla="*/ 241 h 241"/>
                  <a:gd name="T20" fmla="*/ 91 w 181"/>
                  <a:gd name="T21" fmla="*/ 9 h 241"/>
                  <a:gd name="T22" fmla="*/ 9 w 181"/>
                  <a:gd name="T23" fmla="*/ 90 h 241"/>
                  <a:gd name="T24" fmla="*/ 23 w 181"/>
                  <a:gd name="T25" fmla="*/ 136 h 241"/>
                  <a:gd name="T26" fmla="*/ 52 w 181"/>
                  <a:gd name="T27" fmla="*/ 224 h 241"/>
                  <a:gd name="T28" fmla="*/ 60 w 181"/>
                  <a:gd name="T29" fmla="*/ 232 h 241"/>
                  <a:gd name="T30" fmla="*/ 121 w 181"/>
                  <a:gd name="T31" fmla="*/ 232 h 241"/>
                  <a:gd name="T32" fmla="*/ 130 w 181"/>
                  <a:gd name="T33" fmla="*/ 224 h 241"/>
                  <a:gd name="T34" fmla="*/ 158 w 181"/>
                  <a:gd name="T35" fmla="*/ 136 h 241"/>
                  <a:gd name="T36" fmla="*/ 172 w 181"/>
                  <a:gd name="T37" fmla="*/ 90 h 241"/>
                  <a:gd name="T38" fmla="*/ 91 w 181"/>
                  <a:gd name="T39" fmla="*/ 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241">
                    <a:moveTo>
                      <a:pt x="121" y="241"/>
                    </a:moveTo>
                    <a:cubicBezTo>
                      <a:pt x="60" y="241"/>
                      <a:pt x="60" y="241"/>
                      <a:pt x="60" y="241"/>
                    </a:cubicBezTo>
                    <a:cubicBezTo>
                      <a:pt x="51" y="241"/>
                      <a:pt x="43" y="234"/>
                      <a:pt x="43" y="224"/>
                    </a:cubicBezTo>
                    <a:cubicBezTo>
                      <a:pt x="42" y="193"/>
                      <a:pt x="33" y="167"/>
                      <a:pt x="16" y="141"/>
                    </a:cubicBezTo>
                    <a:cubicBezTo>
                      <a:pt x="6" y="126"/>
                      <a:pt x="0" y="108"/>
                      <a:pt x="0" y="90"/>
                    </a:cubicBezTo>
                    <a:cubicBezTo>
                      <a:pt x="0" y="40"/>
                      <a:pt x="41" y="0"/>
                      <a:pt x="91" y="0"/>
                    </a:cubicBezTo>
                    <a:cubicBezTo>
                      <a:pt x="141" y="0"/>
                      <a:pt x="181" y="40"/>
                      <a:pt x="181" y="90"/>
                    </a:cubicBezTo>
                    <a:cubicBezTo>
                      <a:pt x="181" y="108"/>
                      <a:pt x="176" y="126"/>
                      <a:pt x="166" y="141"/>
                    </a:cubicBezTo>
                    <a:cubicBezTo>
                      <a:pt x="148" y="167"/>
                      <a:pt x="140" y="193"/>
                      <a:pt x="139" y="224"/>
                    </a:cubicBezTo>
                    <a:cubicBezTo>
                      <a:pt x="139" y="234"/>
                      <a:pt x="131" y="241"/>
                      <a:pt x="121" y="241"/>
                    </a:cubicBezTo>
                    <a:close/>
                    <a:moveTo>
                      <a:pt x="91" y="9"/>
                    </a:moveTo>
                    <a:cubicBezTo>
                      <a:pt x="46" y="9"/>
                      <a:pt x="9" y="45"/>
                      <a:pt x="9" y="90"/>
                    </a:cubicBezTo>
                    <a:cubicBezTo>
                      <a:pt x="9" y="106"/>
                      <a:pt x="14" y="122"/>
                      <a:pt x="23" y="136"/>
                    </a:cubicBezTo>
                    <a:cubicBezTo>
                      <a:pt x="42" y="163"/>
                      <a:pt x="51" y="191"/>
                      <a:pt x="52" y="224"/>
                    </a:cubicBezTo>
                    <a:cubicBezTo>
                      <a:pt x="52" y="229"/>
                      <a:pt x="56" y="232"/>
                      <a:pt x="60" y="232"/>
                    </a:cubicBezTo>
                    <a:cubicBezTo>
                      <a:pt x="121" y="232"/>
                      <a:pt x="121" y="232"/>
                      <a:pt x="121" y="232"/>
                    </a:cubicBezTo>
                    <a:cubicBezTo>
                      <a:pt x="126" y="232"/>
                      <a:pt x="130" y="229"/>
                      <a:pt x="130" y="224"/>
                    </a:cubicBezTo>
                    <a:cubicBezTo>
                      <a:pt x="131" y="191"/>
                      <a:pt x="140" y="163"/>
                      <a:pt x="158" y="136"/>
                    </a:cubicBezTo>
                    <a:cubicBezTo>
                      <a:pt x="167" y="122"/>
                      <a:pt x="172" y="106"/>
                      <a:pt x="172" y="90"/>
                    </a:cubicBezTo>
                    <a:cubicBezTo>
                      <a:pt x="172" y="45"/>
                      <a:pt x="136" y="9"/>
                      <a:pt x="91" y="9"/>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6" name="Freeform 14"/>
              <p:cNvSpPr>
                <a:spLocks/>
              </p:cNvSpPr>
              <p:nvPr/>
            </p:nvSpPr>
            <p:spPr bwMode="auto">
              <a:xfrm>
                <a:off x="6677026" y="2343150"/>
                <a:ext cx="122238" cy="26988"/>
              </a:xfrm>
              <a:custGeom>
                <a:avLst/>
                <a:gdLst>
                  <a:gd name="T0" fmla="*/ 5 w 77"/>
                  <a:gd name="T1" fmla="*/ 17 h 17"/>
                  <a:gd name="T2" fmla="*/ 0 w 77"/>
                  <a:gd name="T3" fmla="*/ 13 h 17"/>
                  <a:gd name="T4" fmla="*/ 4 w 77"/>
                  <a:gd name="T5" fmla="*/ 8 h 17"/>
                  <a:gd name="T6" fmla="*/ 72 w 77"/>
                  <a:gd name="T7" fmla="*/ 0 h 17"/>
                  <a:gd name="T8" fmla="*/ 77 w 77"/>
                  <a:gd name="T9" fmla="*/ 4 h 17"/>
                  <a:gd name="T10" fmla="*/ 73 w 77"/>
                  <a:gd name="T11" fmla="*/ 9 h 17"/>
                  <a:gd name="T12" fmla="*/ 5 w 77"/>
                  <a:gd name="T13" fmla="*/ 17 h 17"/>
                  <a:gd name="T14" fmla="*/ 5 w 7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7">
                    <a:moveTo>
                      <a:pt x="5" y="17"/>
                    </a:moveTo>
                    <a:cubicBezTo>
                      <a:pt x="3" y="17"/>
                      <a:pt x="1" y="15"/>
                      <a:pt x="0" y="13"/>
                    </a:cubicBezTo>
                    <a:cubicBezTo>
                      <a:pt x="0" y="11"/>
                      <a:pt x="2" y="8"/>
                      <a:pt x="4" y="8"/>
                    </a:cubicBezTo>
                    <a:cubicBezTo>
                      <a:pt x="72" y="0"/>
                      <a:pt x="72" y="0"/>
                      <a:pt x="72" y="0"/>
                    </a:cubicBezTo>
                    <a:cubicBezTo>
                      <a:pt x="75" y="0"/>
                      <a:pt x="77" y="2"/>
                      <a:pt x="77" y="4"/>
                    </a:cubicBezTo>
                    <a:cubicBezTo>
                      <a:pt x="77" y="7"/>
                      <a:pt x="76" y="9"/>
                      <a:pt x="73" y="9"/>
                    </a:cubicBezTo>
                    <a:cubicBezTo>
                      <a:pt x="5" y="17"/>
                      <a:pt x="5" y="17"/>
                      <a:pt x="5" y="17"/>
                    </a:cubicBezTo>
                    <a:cubicBezTo>
                      <a:pt x="5" y="17"/>
                      <a:pt x="5" y="17"/>
                      <a:pt x="5" y="17"/>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7" name="Freeform 15"/>
              <p:cNvSpPr>
                <a:spLocks/>
              </p:cNvSpPr>
              <p:nvPr/>
            </p:nvSpPr>
            <p:spPr bwMode="auto">
              <a:xfrm>
                <a:off x="6677026" y="2370138"/>
                <a:ext cx="122238" cy="26988"/>
              </a:xfrm>
              <a:custGeom>
                <a:avLst/>
                <a:gdLst>
                  <a:gd name="T0" fmla="*/ 5 w 77"/>
                  <a:gd name="T1" fmla="*/ 17 h 17"/>
                  <a:gd name="T2" fmla="*/ 0 w 77"/>
                  <a:gd name="T3" fmla="*/ 13 h 17"/>
                  <a:gd name="T4" fmla="*/ 4 w 77"/>
                  <a:gd name="T5" fmla="*/ 8 h 17"/>
                  <a:gd name="T6" fmla="*/ 72 w 77"/>
                  <a:gd name="T7" fmla="*/ 1 h 17"/>
                  <a:gd name="T8" fmla="*/ 77 w 77"/>
                  <a:gd name="T9" fmla="*/ 5 h 17"/>
                  <a:gd name="T10" fmla="*/ 73 w 77"/>
                  <a:gd name="T11" fmla="*/ 10 h 17"/>
                  <a:gd name="T12" fmla="*/ 5 w 77"/>
                  <a:gd name="T13" fmla="*/ 17 h 17"/>
                  <a:gd name="T14" fmla="*/ 5 w 7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7">
                    <a:moveTo>
                      <a:pt x="5" y="17"/>
                    </a:moveTo>
                    <a:cubicBezTo>
                      <a:pt x="3" y="17"/>
                      <a:pt x="1" y="16"/>
                      <a:pt x="0" y="13"/>
                    </a:cubicBezTo>
                    <a:cubicBezTo>
                      <a:pt x="0" y="11"/>
                      <a:pt x="2" y="9"/>
                      <a:pt x="4" y="8"/>
                    </a:cubicBezTo>
                    <a:cubicBezTo>
                      <a:pt x="72" y="1"/>
                      <a:pt x="72" y="1"/>
                      <a:pt x="72" y="1"/>
                    </a:cubicBezTo>
                    <a:cubicBezTo>
                      <a:pt x="75" y="0"/>
                      <a:pt x="77" y="2"/>
                      <a:pt x="77" y="5"/>
                    </a:cubicBezTo>
                    <a:cubicBezTo>
                      <a:pt x="77" y="7"/>
                      <a:pt x="76" y="9"/>
                      <a:pt x="73" y="10"/>
                    </a:cubicBezTo>
                    <a:cubicBezTo>
                      <a:pt x="5" y="17"/>
                      <a:pt x="5" y="17"/>
                      <a:pt x="5" y="17"/>
                    </a:cubicBezTo>
                    <a:cubicBezTo>
                      <a:pt x="5" y="17"/>
                      <a:pt x="5" y="17"/>
                      <a:pt x="5" y="17"/>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8" name="Freeform 16"/>
              <p:cNvSpPr>
                <a:spLocks/>
              </p:cNvSpPr>
              <p:nvPr/>
            </p:nvSpPr>
            <p:spPr bwMode="auto">
              <a:xfrm>
                <a:off x="6677026" y="2398713"/>
                <a:ext cx="122238" cy="25400"/>
              </a:xfrm>
              <a:custGeom>
                <a:avLst/>
                <a:gdLst>
                  <a:gd name="T0" fmla="*/ 5 w 77"/>
                  <a:gd name="T1" fmla="*/ 16 h 16"/>
                  <a:gd name="T2" fmla="*/ 0 w 77"/>
                  <a:gd name="T3" fmla="*/ 12 h 16"/>
                  <a:gd name="T4" fmla="*/ 4 w 77"/>
                  <a:gd name="T5" fmla="*/ 7 h 16"/>
                  <a:gd name="T6" fmla="*/ 72 w 77"/>
                  <a:gd name="T7" fmla="*/ 0 h 16"/>
                  <a:gd name="T8" fmla="*/ 77 w 77"/>
                  <a:gd name="T9" fmla="*/ 4 h 16"/>
                  <a:gd name="T10" fmla="*/ 73 w 77"/>
                  <a:gd name="T11" fmla="*/ 9 h 16"/>
                  <a:gd name="T12" fmla="*/ 5 w 77"/>
                  <a:gd name="T13" fmla="*/ 16 h 16"/>
                  <a:gd name="T14" fmla="*/ 5 w 7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
                    <a:moveTo>
                      <a:pt x="5" y="16"/>
                    </a:moveTo>
                    <a:cubicBezTo>
                      <a:pt x="3" y="16"/>
                      <a:pt x="1" y="15"/>
                      <a:pt x="0" y="12"/>
                    </a:cubicBezTo>
                    <a:cubicBezTo>
                      <a:pt x="0" y="10"/>
                      <a:pt x="2" y="8"/>
                      <a:pt x="4" y="7"/>
                    </a:cubicBezTo>
                    <a:cubicBezTo>
                      <a:pt x="72" y="0"/>
                      <a:pt x="72" y="0"/>
                      <a:pt x="72" y="0"/>
                    </a:cubicBezTo>
                    <a:cubicBezTo>
                      <a:pt x="75" y="0"/>
                      <a:pt x="77" y="1"/>
                      <a:pt x="77" y="4"/>
                    </a:cubicBezTo>
                    <a:cubicBezTo>
                      <a:pt x="77" y="6"/>
                      <a:pt x="76" y="9"/>
                      <a:pt x="73" y="9"/>
                    </a:cubicBezTo>
                    <a:cubicBezTo>
                      <a:pt x="5" y="16"/>
                      <a:pt x="5" y="16"/>
                      <a:pt x="5" y="16"/>
                    </a:cubicBezTo>
                    <a:cubicBezTo>
                      <a:pt x="5" y="16"/>
                      <a:pt x="5" y="16"/>
                      <a:pt x="5" y="16"/>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9" name="Freeform 17"/>
              <p:cNvSpPr>
                <a:spLocks/>
              </p:cNvSpPr>
              <p:nvPr/>
            </p:nvSpPr>
            <p:spPr bwMode="auto">
              <a:xfrm>
                <a:off x="6707188" y="2435225"/>
                <a:ext cx="63500" cy="14288"/>
              </a:xfrm>
              <a:custGeom>
                <a:avLst/>
                <a:gdLst>
                  <a:gd name="T0" fmla="*/ 35 w 40"/>
                  <a:gd name="T1" fmla="*/ 9 h 9"/>
                  <a:gd name="T2" fmla="*/ 4 w 40"/>
                  <a:gd name="T3" fmla="*/ 9 h 9"/>
                  <a:gd name="T4" fmla="*/ 0 w 40"/>
                  <a:gd name="T5" fmla="*/ 4 h 9"/>
                  <a:gd name="T6" fmla="*/ 4 w 40"/>
                  <a:gd name="T7" fmla="*/ 0 h 9"/>
                  <a:gd name="T8" fmla="*/ 35 w 40"/>
                  <a:gd name="T9" fmla="*/ 0 h 9"/>
                  <a:gd name="T10" fmla="*/ 40 w 40"/>
                  <a:gd name="T11" fmla="*/ 4 h 9"/>
                  <a:gd name="T12" fmla="*/ 35 w 4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0" h="9">
                    <a:moveTo>
                      <a:pt x="35" y="9"/>
                    </a:moveTo>
                    <a:cubicBezTo>
                      <a:pt x="4" y="9"/>
                      <a:pt x="4" y="9"/>
                      <a:pt x="4" y="9"/>
                    </a:cubicBezTo>
                    <a:cubicBezTo>
                      <a:pt x="2" y="9"/>
                      <a:pt x="0" y="7"/>
                      <a:pt x="0" y="4"/>
                    </a:cubicBezTo>
                    <a:cubicBezTo>
                      <a:pt x="0" y="2"/>
                      <a:pt x="2" y="0"/>
                      <a:pt x="4" y="0"/>
                    </a:cubicBezTo>
                    <a:cubicBezTo>
                      <a:pt x="35" y="0"/>
                      <a:pt x="35" y="0"/>
                      <a:pt x="35" y="0"/>
                    </a:cubicBezTo>
                    <a:cubicBezTo>
                      <a:pt x="38" y="0"/>
                      <a:pt x="40" y="2"/>
                      <a:pt x="40" y="4"/>
                    </a:cubicBezTo>
                    <a:cubicBezTo>
                      <a:pt x="40" y="7"/>
                      <a:pt x="38" y="9"/>
                      <a:pt x="35" y="9"/>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50" name="Freeform 18"/>
              <p:cNvSpPr>
                <a:spLocks/>
              </p:cNvSpPr>
              <p:nvPr/>
            </p:nvSpPr>
            <p:spPr bwMode="auto">
              <a:xfrm>
                <a:off x="6630988" y="1982788"/>
                <a:ext cx="103188" cy="95250"/>
              </a:xfrm>
              <a:custGeom>
                <a:avLst/>
                <a:gdLst>
                  <a:gd name="T0" fmla="*/ 5 w 65"/>
                  <a:gd name="T1" fmla="*/ 60 h 60"/>
                  <a:gd name="T2" fmla="*/ 4 w 65"/>
                  <a:gd name="T3" fmla="*/ 59 h 60"/>
                  <a:gd name="T4" fmla="*/ 1 w 65"/>
                  <a:gd name="T5" fmla="*/ 54 h 60"/>
                  <a:gd name="T6" fmla="*/ 60 w 65"/>
                  <a:gd name="T7" fmla="*/ 0 h 60"/>
                  <a:gd name="T8" fmla="*/ 65 w 65"/>
                  <a:gd name="T9" fmla="*/ 4 h 60"/>
                  <a:gd name="T10" fmla="*/ 61 w 65"/>
                  <a:gd name="T11" fmla="*/ 9 h 60"/>
                  <a:gd name="T12" fmla="*/ 10 w 65"/>
                  <a:gd name="T13" fmla="*/ 56 h 60"/>
                  <a:gd name="T14" fmla="*/ 5 w 65"/>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0">
                    <a:moveTo>
                      <a:pt x="5" y="60"/>
                    </a:moveTo>
                    <a:cubicBezTo>
                      <a:pt x="5" y="60"/>
                      <a:pt x="5" y="60"/>
                      <a:pt x="4" y="59"/>
                    </a:cubicBezTo>
                    <a:cubicBezTo>
                      <a:pt x="2" y="59"/>
                      <a:pt x="0" y="56"/>
                      <a:pt x="1" y="54"/>
                    </a:cubicBezTo>
                    <a:cubicBezTo>
                      <a:pt x="8" y="26"/>
                      <a:pt x="31" y="5"/>
                      <a:pt x="60" y="0"/>
                    </a:cubicBezTo>
                    <a:cubicBezTo>
                      <a:pt x="62" y="0"/>
                      <a:pt x="64" y="1"/>
                      <a:pt x="65" y="4"/>
                    </a:cubicBezTo>
                    <a:cubicBezTo>
                      <a:pt x="65" y="6"/>
                      <a:pt x="64" y="9"/>
                      <a:pt x="61" y="9"/>
                    </a:cubicBezTo>
                    <a:cubicBezTo>
                      <a:pt x="36" y="13"/>
                      <a:pt x="16" y="32"/>
                      <a:pt x="10" y="56"/>
                    </a:cubicBezTo>
                    <a:cubicBezTo>
                      <a:pt x="9" y="58"/>
                      <a:pt x="7" y="60"/>
                      <a:pt x="5" y="60"/>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grpSp>
      </p:grpSp>
      <p:grpSp>
        <p:nvGrpSpPr>
          <p:cNvPr id="51" name="Group 2"/>
          <p:cNvGrpSpPr/>
          <p:nvPr/>
        </p:nvGrpSpPr>
        <p:grpSpPr>
          <a:xfrm>
            <a:off x="7974013" y="2992722"/>
            <a:ext cx="3059250" cy="1779411"/>
            <a:chOff x="8149599" y="2814682"/>
            <a:chExt cx="2028018" cy="1179595"/>
          </a:xfrm>
        </p:grpSpPr>
        <p:sp>
          <p:nvSpPr>
            <p:cNvPr id="52" name="文本框 39"/>
            <p:cNvSpPr txBox="1"/>
            <p:nvPr/>
          </p:nvSpPr>
          <p:spPr bwMode="white">
            <a:xfrm>
              <a:off x="9170541" y="3402862"/>
              <a:ext cx="1007076" cy="242051"/>
            </a:xfrm>
            <a:prstGeom prst="rect">
              <a:avLst/>
            </a:prstGeom>
            <a:noFill/>
            <a:ln w="9525">
              <a:noFill/>
              <a:miter lim="800000"/>
              <a:headEnd/>
              <a:tailEnd/>
            </a:ln>
          </p:spPr>
          <p:txBody>
            <a:bodyPr wrap="square" lIns="0" tIns="0" rIns="0" bIns="0" rtlCol="0" anchor="ctr">
              <a:noAutofit/>
            </a:bodyPr>
            <a:lstStyle/>
            <a:p>
              <a:pPr marL="0" marR="0" lvl="0" indent="0" algn="ctr" defTabSz="845943" eaLnBrk="1" fontAlgn="ctr" latinLnBrk="0" hangingPunct="1">
                <a:lnSpc>
                  <a:spcPct val="80000"/>
                </a:lnSpc>
                <a:spcBef>
                  <a:spcPts val="0"/>
                </a:spcBef>
                <a:spcAft>
                  <a:spcPts val="0"/>
                </a:spcAft>
                <a:buClrTx/>
                <a:buSzTx/>
                <a:buFontTx/>
                <a:buNone/>
                <a:tabLst/>
                <a:defRPr/>
              </a:pPr>
              <a:r>
                <a:rPr lang="ru-RU" sz="1400" dirty="0">
                  <a:solidFill>
                    <a:prstClr val="black">
                      <a:lumMod val="75000"/>
                      <a:lumOff val="25000"/>
                    </a:prstClr>
                  </a:solidFill>
                  <a:latin typeface="Huawei Sans" panose="020C0503030203020204" pitchFamily="34" charset="0"/>
                  <a:cs typeface="Huawei Sans" panose="020C0503030203020204" pitchFamily="34" charset="0"/>
                </a:rPr>
                <a:t>Традиционный RAID</a:t>
              </a:r>
            </a:p>
          </p:txBody>
        </p:sp>
        <p:sp>
          <p:nvSpPr>
            <p:cNvPr id="53" name="文本框 42"/>
            <p:cNvSpPr txBox="1"/>
            <p:nvPr/>
          </p:nvSpPr>
          <p:spPr bwMode="white">
            <a:xfrm>
              <a:off x="8890528" y="2937870"/>
              <a:ext cx="720000" cy="114230"/>
            </a:xfrm>
            <a:prstGeom prst="rect">
              <a:avLst/>
            </a:prstGeom>
            <a:noFill/>
            <a:ln w="9525">
              <a:noFill/>
              <a:miter lim="800000"/>
              <a:headEnd/>
              <a:tailEnd/>
            </a:ln>
          </p:spPr>
          <p:txBody>
            <a:bodyPr wrap="square" lIns="0" tIns="0" rIns="0" bIns="0" rtlCol="0" anchor="ctr">
              <a:noAutofit/>
            </a:bodyPr>
            <a:lstStyle/>
            <a:p>
              <a:pPr marL="0" marR="0" lvl="0" indent="0" algn="ctr" defTabSz="845943" eaLnBrk="1" fontAlgn="ctr" latinLnBrk="0" hangingPunct="1">
                <a:lnSpc>
                  <a:spcPct val="80000"/>
                </a:lnSpc>
                <a:spcBef>
                  <a:spcPts val="0"/>
                </a:spcBef>
                <a:spcAft>
                  <a:spcPts val="0"/>
                </a:spcAft>
                <a:buClrTx/>
                <a:buSzTx/>
                <a:buFontTx/>
                <a:buNone/>
                <a:tabLst/>
                <a:defRPr/>
              </a:pPr>
              <a:r>
                <a:rPr lang="ru-RU" sz="1400">
                  <a:solidFill>
                    <a:prstClr val="black">
                      <a:lumMod val="75000"/>
                      <a:lumOff val="25000"/>
                    </a:prstClr>
                  </a:solidFill>
                  <a:latin typeface="Huawei Sans" panose="020C0503030203020204" pitchFamily="34" charset="0"/>
                  <a:cs typeface="Huawei Sans" panose="020C0503030203020204" pitchFamily="34" charset="0"/>
                </a:rPr>
                <a:t>RAID-TP</a:t>
              </a:r>
            </a:p>
          </p:txBody>
        </p:sp>
        <p:pic>
          <p:nvPicPr>
            <p:cNvPr id="54" name="Picture 2" descr="C:\Onebox\11 素材\图片\stopwatch.png"/>
            <p:cNvPicPr>
              <a:picLocks noChangeAspect="1" noChangeArrowheads="1"/>
            </p:cNvPicPr>
            <p:nvPr/>
          </p:nvPicPr>
          <p:blipFill>
            <a:blip r:embed="rId5" cstate="print">
              <a:duotone>
                <a:prstClr val="black"/>
                <a:sysClr val="windowText" lastClr="000000">
                  <a:lumMod val="95000"/>
                  <a:lumOff val="5000"/>
                  <a:tint val="45000"/>
                  <a:satMod val="400000"/>
                </a:sysClr>
              </a:duotone>
            </a:blip>
            <a:srcRect/>
            <a:stretch>
              <a:fillRect/>
            </a:stretch>
          </p:blipFill>
          <p:spPr bwMode="auto">
            <a:xfrm>
              <a:off x="8149599" y="2814682"/>
              <a:ext cx="1174622" cy="1179595"/>
            </a:xfrm>
            <a:prstGeom prst="rect">
              <a:avLst/>
            </a:prstGeom>
            <a:noFill/>
          </p:spPr>
        </p:pic>
        <p:sp>
          <p:nvSpPr>
            <p:cNvPr id="55" name="椭圆 54"/>
            <p:cNvSpPr/>
            <p:nvPr/>
          </p:nvSpPr>
          <p:spPr>
            <a:xfrm>
              <a:off x="8341308" y="3109216"/>
              <a:ext cx="786886" cy="786886"/>
            </a:xfrm>
            <a:prstGeom prst="ellipse">
              <a:avLst/>
            </a:prstGeom>
            <a:noFill/>
            <a:ln w="25400" cap="flat" cmpd="sng" algn="ctr">
              <a:no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3999"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56" name="饼形 47"/>
            <p:cNvSpPr/>
            <p:nvPr/>
          </p:nvSpPr>
          <p:spPr>
            <a:xfrm rot="16200000">
              <a:off x="8343467" y="3109216"/>
              <a:ext cx="784726" cy="784726"/>
            </a:xfrm>
            <a:prstGeom prst="pie">
              <a:avLst>
                <a:gd name="adj1" fmla="val 0"/>
                <a:gd name="adj2" fmla="val 8993380"/>
              </a:avLst>
            </a:prstGeom>
            <a:solidFill>
              <a:srgbClr val="313E4F">
                <a:alpha val="30196"/>
              </a:srgbClr>
            </a:solidFill>
            <a:ln w="25400" cap="flat" cmpd="sng" algn="ctr">
              <a:no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799"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57" name="饼形 47"/>
            <p:cNvSpPr/>
            <p:nvPr/>
          </p:nvSpPr>
          <p:spPr>
            <a:xfrm rot="16200000">
              <a:off x="8341308" y="3109216"/>
              <a:ext cx="784726" cy="784726"/>
            </a:xfrm>
            <a:prstGeom prst="pie">
              <a:avLst>
                <a:gd name="adj1" fmla="val 0"/>
                <a:gd name="adj2" fmla="val 1001393"/>
              </a:avLst>
            </a:prstGeom>
            <a:solidFill>
              <a:srgbClr val="FF0000"/>
            </a:solidFill>
            <a:ln w="25400" cap="flat" cmpd="sng" algn="ctr">
              <a:no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799"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cxnSp>
          <p:nvCxnSpPr>
            <p:cNvPr id="58" name="肘形连接符 57"/>
            <p:cNvCxnSpPr/>
            <p:nvPr/>
          </p:nvCxnSpPr>
          <p:spPr>
            <a:xfrm flipV="1">
              <a:off x="8789937" y="3054741"/>
              <a:ext cx="416629" cy="104632"/>
            </a:xfrm>
            <a:prstGeom prst="bentConnector3">
              <a:avLst>
                <a:gd name="adj1" fmla="val 99835"/>
              </a:avLst>
            </a:prstGeom>
            <a:noFill/>
            <a:ln w="12700" cap="flat" cmpd="sng" algn="ctr">
              <a:solidFill>
                <a:schemeClr val="accent1">
                  <a:lumMod val="75000"/>
                </a:schemeClr>
              </a:solidFill>
              <a:prstDash val="solid"/>
            </a:ln>
            <a:effectLst/>
          </p:spPr>
        </p:cxnSp>
        <p:cxnSp>
          <p:nvCxnSpPr>
            <p:cNvPr id="59" name="肘形连接符 58"/>
            <p:cNvCxnSpPr/>
            <p:nvPr/>
          </p:nvCxnSpPr>
          <p:spPr>
            <a:xfrm flipV="1">
              <a:off x="8990542" y="3627787"/>
              <a:ext cx="540000" cy="104632"/>
            </a:xfrm>
            <a:prstGeom prst="bentConnector3">
              <a:avLst>
                <a:gd name="adj1" fmla="val 99835"/>
              </a:avLst>
            </a:prstGeom>
            <a:noFill/>
            <a:ln w="12700" cap="flat" cmpd="sng" algn="ctr">
              <a:solidFill>
                <a:schemeClr val="accent1">
                  <a:lumMod val="75000"/>
                </a:schemeClr>
              </a:solidFill>
              <a:prstDash val="solid"/>
            </a:ln>
            <a:effectLst/>
          </p:spPr>
        </p:cxnSp>
      </p:grpSp>
      <p:sp>
        <p:nvSpPr>
          <p:cNvPr id="60" name="Rectangle 113"/>
          <p:cNvSpPr/>
          <p:nvPr/>
        </p:nvSpPr>
        <p:spPr>
          <a:xfrm>
            <a:off x="1306333" y="4970682"/>
            <a:ext cx="4926580" cy="830997"/>
          </a:xfrm>
          <a:prstGeom prst="rect">
            <a:avLst/>
          </a:prstGeom>
        </p:spPr>
        <p:txBody>
          <a:bodyPr wrap="square" lIns="0" tIns="0" rIns="0" bIns="0">
            <a:noAutofit/>
          </a:bodyPr>
          <a:lstStyle/>
          <a:p>
            <a:pPr defTabSz="1219200" fontAlgn="ctr">
              <a:lnSpc>
                <a:spcPct val="150000"/>
              </a:lnSpc>
              <a:tabLst>
                <a:tab pos="457109" algn="l"/>
              </a:tabLst>
            </a:pPr>
            <a:r>
              <a:rPr lang="ru-RU" sz="1200">
                <a:solidFill>
                  <a:srgbClr val="C7000B"/>
                </a:solidFill>
                <a:latin typeface="Huawei Sans" panose="020C0503030203020204" pitchFamily="34" charset="0"/>
                <a:cs typeface="Huawei Sans" panose="020C0503030203020204" pitchFamily="34" charset="0"/>
              </a:rPr>
              <a:t>Huawei RAID-TP:</a:t>
            </a:r>
          </a:p>
          <a:p>
            <a:pPr marL="171450" indent="-171450" defTabSz="1219200" fontAlgn="ctr">
              <a:lnSpc>
                <a:spcPct val="150000"/>
              </a:lnSpc>
              <a:buFont typeface="Arial" panose="020B0604020202020204" pitchFamily="34" charset="0"/>
              <a:buChar char="•"/>
              <a:tabLst>
                <a:tab pos="457109" algn="l"/>
              </a:tabLst>
            </a:pPr>
            <a:r>
              <a:rPr lang="ru-RU" sz="1200">
                <a:latin typeface="Huawei Sans" panose="020C0503030203020204" pitchFamily="34" charset="0"/>
                <a:cs typeface="Huawei Sans" panose="020C0503030203020204" pitchFamily="34" charset="0"/>
              </a:rPr>
              <a:t>Выдерживает отказ </a:t>
            </a:r>
            <a:r>
              <a:rPr lang="ru-RU" sz="1200">
                <a:solidFill>
                  <a:srgbClr val="C7000B"/>
                </a:solidFill>
                <a:latin typeface="Huawei Sans" panose="020C0503030203020204" pitchFamily="34" charset="0"/>
                <a:cs typeface="Huawei Sans" panose="020C0503030203020204" pitchFamily="34" charset="0"/>
              </a:rPr>
              <a:t>трех дисков</a:t>
            </a:r>
            <a:r>
              <a:rPr lang="ru-RU" sz="1200">
                <a:latin typeface="Huawei Sans" panose="020C0503030203020204" pitchFamily="34" charset="0"/>
                <a:cs typeface="Huawei Sans" panose="020C0503030203020204" pitchFamily="34" charset="0"/>
              </a:rPr>
              <a:t>. </a:t>
            </a:r>
          </a:p>
        </p:txBody>
      </p:sp>
      <p:sp>
        <p:nvSpPr>
          <p:cNvPr id="61" name="Rectangle 113"/>
          <p:cNvSpPr/>
          <p:nvPr/>
        </p:nvSpPr>
        <p:spPr>
          <a:xfrm>
            <a:off x="7491047" y="4985202"/>
            <a:ext cx="3947340" cy="830997"/>
          </a:xfrm>
          <a:prstGeom prst="rect">
            <a:avLst/>
          </a:prstGeom>
        </p:spPr>
        <p:txBody>
          <a:bodyPr wrap="square" lIns="0" tIns="0" rIns="0" bIns="0">
            <a:noAutofit/>
          </a:bodyPr>
          <a:lstStyle/>
          <a:p>
            <a:pPr marL="171450" indent="-171450" defTabSz="1219200" fontAlgn="ctr">
              <a:lnSpc>
                <a:spcPct val="150000"/>
              </a:lnSpc>
              <a:buFont typeface="Arial" panose="020B0604020202020204" pitchFamily="34" charset="0"/>
              <a:buChar char="•"/>
              <a:tabLst>
                <a:tab pos="457109" algn="l"/>
              </a:tabLst>
            </a:pPr>
            <a:r>
              <a:rPr lang="ru-RU" sz="1200">
                <a:solidFill>
                  <a:prstClr val="black">
                    <a:lumMod val="75000"/>
                    <a:lumOff val="25000"/>
                  </a:prstClr>
                </a:solidFill>
                <a:latin typeface="Huawei Sans" panose="020C0503030203020204" pitchFamily="34" charset="0"/>
                <a:cs typeface="Huawei Sans" panose="020C0503030203020204" pitchFamily="34" charset="0"/>
              </a:rPr>
              <a:t>Значительно сокращает время восстановления.</a:t>
            </a:r>
          </a:p>
          <a:p>
            <a:pPr marL="171450" indent="-171450" defTabSz="1219200" fontAlgn="ctr">
              <a:lnSpc>
                <a:spcPct val="150000"/>
              </a:lnSpc>
              <a:buFont typeface="Arial" panose="020B0604020202020204" pitchFamily="34" charset="0"/>
              <a:buChar char="•"/>
              <a:tabLst>
                <a:tab pos="457109" algn="l"/>
              </a:tabLst>
            </a:pPr>
            <a:r>
              <a:rPr lang="ru-RU" sz="1200">
                <a:solidFill>
                  <a:prstClr val="black">
                    <a:lumMod val="75000"/>
                    <a:lumOff val="25000"/>
                  </a:prstClr>
                </a:solidFill>
                <a:latin typeface="Huawei Sans" panose="020C0503030203020204" pitchFamily="34" charset="0"/>
                <a:cs typeface="Huawei Sans" panose="020C0503030203020204" pitchFamily="34" charset="0"/>
              </a:rPr>
              <a:t>Эффективно решает проблемы защиты данных в эпоху дисков большой емкости.</a:t>
            </a:r>
          </a:p>
        </p:txBody>
      </p:sp>
      <p:cxnSp>
        <p:nvCxnSpPr>
          <p:cNvPr id="62" name="直接连接符 3"/>
          <p:cNvCxnSpPr/>
          <p:nvPr/>
        </p:nvCxnSpPr>
        <p:spPr>
          <a:xfrm>
            <a:off x="7262373" y="2750404"/>
            <a:ext cx="0" cy="2163298"/>
          </a:xfrm>
          <a:prstGeom prst="line">
            <a:avLst/>
          </a:prstGeom>
          <a:noFill/>
          <a:ln w="12700" cap="flat">
            <a:solidFill>
              <a:sysClr val="window" lastClr="FFFFFF">
                <a:lumMod val="75000"/>
                <a:alpha val="48000"/>
              </a:sysClr>
            </a:solidFill>
            <a:prstDash val="solid"/>
            <a:miter lim="400000"/>
          </a:ln>
          <a:effectLst/>
        </p:spPr>
      </p:cxnSp>
    </p:spTree>
    <p:extLst>
      <p:ext uri="{BB962C8B-B14F-4D97-AF65-F5344CB8AC3E}">
        <p14:creationId xmlns:p14="http://schemas.microsoft.com/office/powerpoint/2010/main" val="3046009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wrap="square">
            <a:noAutofit/>
          </a:bodyPr>
          <a:lstStyle/>
          <a:p>
            <a:r>
              <a:rPr lang="ru-RU" dirty="0">
                <a:latin typeface="Huawei Sans" panose="020C0503030203020204" pitchFamily="34" charset="0"/>
              </a:rPr>
              <a:t>В чем разница между лентой (</a:t>
            </a:r>
            <a:r>
              <a:rPr lang="ru-RU" dirty="0" err="1">
                <a:latin typeface="Huawei Sans" panose="020C0503030203020204" pitchFamily="34" charset="0"/>
              </a:rPr>
              <a:t>strip</a:t>
            </a:r>
            <a:r>
              <a:rPr lang="ru-RU" dirty="0">
                <a:latin typeface="Huawei Sans" panose="020C0503030203020204" pitchFamily="34" charset="0"/>
              </a:rPr>
              <a:t>) и полосой (</a:t>
            </a:r>
            <a:r>
              <a:rPr lang="ru-RU" dirty="0" err="1">
                <a:latin typeface="Huawei Sans" panose="020C0503030203020204" pitchFamily="34" charset="0"/>
              </a:rPr>
              <a:t>stripe</a:t>
            </a:r>
            <a:r>
              <a:rPr lang="ru-RU" dirty="0">
                <a:latin typeface="Huawei Sans" panose="020C0503030203020204" pitchFamily="34" charset="0"/>
              </a:rPr>
              <a:t>)?</a:t>
            </a:r>
          </a:p>
          <a:p>
            <a:r>
              <a:rPr lang="ru-RU" dirty="0">
                <a:latin typeface="Huawei Sans" panose="020C0503030203020204" pitchFamily="34" charset="0"/>
              </a:rPr>
              <a:t>Какой уровень RAID вы бы порекомендовали, если основными </a:t>
            </a:r>
            <a:r>
              <a:rPr lang="ru-RU" dirty="0" smtClean="0">
                <a:latin typeface="Huawei Sans" panose="020C0503030203020204" pitchFamily="34" charset="0"/>
              </a:rPr>
              <a:t>требованиями пользователя </a:t>
            </a:r>
            <a:r>
              <a:rPr lang="ru-RU" dirty="0">
                <a:latin typeface="Huawei Sans" panose="020C0503030203020204" pitchFamily="34" charset="0"/>
              </a:rPr>
              <a:t>являются надежность и производительность произвольной записи?</a:t>
            </a:r>
          </a:p>
          <a:p>
            <a:r>
              <a:rPr lang="ru-RU" dirty="0">
                <a:latin typeface="Huawei Sans" panose="020C0503030203020204" pitchFamily="34" charset="0"/>
              </a:rPr>
              <a:t>Верно ли, что доступ к данным останется неизменным при выходе из строя любого диска в массиве RAID 10? </a:t>
            </a:r>
          </a:p>
        </p:txBody>
      </p:sp>
    </p:spTree>
    <p:extLst>
      <p:ext uri="{BB962C8B-B14F-4D97-AF65-F5344CB8AC3E}">
        <p14:creationId xmlns:p14="http://schemas.microsoft.com/office/powerpoint/2010/main" val="1593173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057945484"/>
              </p:ext>
            </p:extLst>
          </p:nvPr>
        </p:nvGraphicFramePr>
        <p:xfrm>
          <a:off x="1138507" y="1954797"/>
          <a:ext cx="9914986" cy="355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104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 xmlns:a16="http://schemas.microsoft.com/office/drawing/2014/main"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 xmlns:a16="http://schemas.microsoft.com/office/drawing/2014/main"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 xmlns:a16="http://schemas.microsoft.com/office/drawing/2014/main" id="{9BABD157-ECCC-4194-ADE5-234A95F2A814}"/>
                </a:ext>
              </a:extLst>
            </p:cNvPr>
            <p:cNvSpPr/>
            <p:nvPr/>
          </p:nvSpPr>
          <p:spPr>
            <a:xfrm>
              <a:off x="6727330" y="4090181"/>
              <a:ext cx="1343749" cy="276999"/>
            </a:xfrm>
            <a:prstGeom prst="rect">
              <a:avLst/>
            </a:prstGeom>
            <a:noFill/>
            <a:ln>
              <a:noFill/>
            </a:ln>
          </p:spPr>
          <p:txBody>
            <a:bodyPr wrap="square">
              <a:noAutofit/>
            </a:bodyPr>
            <a:lstStyle/>
            <a:p>
              <a:pPr algn="ctr" fontAlgn="ctr"/>
              <a:r>
                <a:rPr lang="ru-RU" sz="1200" b="1">
                  <a:solidFill>
                    <a:srgbClr val="000000"/>
                  </a:solidFill>
                  <a:sym typeface="Huawei Sans" panose="020C0503030203020204" pitchFamily="34" charset="0"/>
                </a:rPr>
                <a:t>Сервисное приложение подразделения Huawei Enterprise</a:t>
              </a:r>
            </a:p>
          </p:txBody>
        </p:sp>
        <p:sp>
          <p:nvSpPr>
            <p:cNvPr id="19" name="矩形 18">
              <a:extLst>
                <a:ext uri="{FF2B5EF4-FFF2-40B4-BE49-F238E27FC236}">
                  <a16:creationId xmlns="" xmlns:a16="http://schemas.microsoft.com/office/drawing/2014/main" id="{67A1AE1E-23DA-48D1-87C9-D26402CBE0DC}"/>
                </a:ext>
              </a:extLst>
            </p:cNvPr>
            <p:cNvSpPr/>
            <p:nvPr/>
          </p:nvSpPr>
          <p:spPr>
            <a:xfrm>
              <a:off x="3968431" y="4090181"/>
              <a:ext cx="1450161" cy="276999"/>
            </a:xfrm>
            <a:prstGeom prst="rect">
              <a:avLst/>
            </a:prstGeom>
            <a:noFill/>
            <a:ln>
              <a:noFill/>
            </a:ln>
          </p:spPr>
          <p:txBody>
            <a:bodyPr wrap="square">
              <a:noAutofit/>
            </a:bodyPr>
            <a:lstStyle/>
            <a:p>
              <a:pPr algn="ctr" fontAlgn="ctr"/>
              <a:r>
                <a:rPr lang="ru-RU" sz="1200" b="1">
                  <a:solidFill>
                    <a:srgbClr val="000000"/>
                  </a:solidFill>
                  <a:sym typeface="Huawei Sans" panose="020C0503030203020204" pitchFamily="34" charset="0"/>
                </a:rPr>
                <a:t>Приложение технической поддержки подразделения Enterprise</a:t>
              </a:r>
            </a:p>
          </p:txBody>
        </p:sp>
        <p:pic>
          <p:nvPicPr>
            <p:cNvPr id="22" name="图片 21" descr="屏幕剪辑">
              <a:extLst>
                <a:ext uri="{FF2B5EF4-FFF2-40B4-BE49-F238E27FC236}">
                  <a16:creationId xmlns="" xmlns:a16="http://schemas.microsoft.com/office/drawing/2014/main"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 xmlns:a16="http://schemas.microsoft.com/office/drawing/2014/main"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2678316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ru-RU" dirty="0"/>
              <a:t>По окончании данного курса слушатели получат следующие знания и навыки:</a:t>
            </a:r>
          </a:p>
          <a:p>
            <a:pPr lvl="1"/>
            <a:r>
              <a:rPr lang="ru-RU" dirty="0"/>
              <a:t>о</a:t>
            </a:r>
            <a:r>
              <a:rPr lang="ru-RU" dirty="0" smtClean="0"/>
              <a:t>сновные </a:t>
            </a:r>
            <a:r>
              <a:rPr lang="ru-RU" dirty="0"/>
              <a:t>уровни RAID</a:t>
            </a:r>
          </a:p>
          <a:p>
            <a:pPr lvl="1"/>
            <a:r>
              <a:rPr lang="ru-RU" dirty="0"/>
              <a:t>р</a:t>
            </a:r>
            <a:r>
              <a:rPr lang="ru-RU" dirty="0" smtClean="0"/>
              <a:t>азличные </a:t>
            </a:r>
            <a:r>
              <a:rPr lang="ru-RU" dirty="0"/>
              <a:t>уровни защиты данных, обеспечиваемые разными уровнями RAID</a:t>
            </a:r>
          </a:p>
          <a:p>
            <a:pPr lvl="1"/>
            <a:r>
              <a:rPr lang="ru-RU" dirty="0"/>
              <a:t>п</a:t>
            </a:r>
            <a:r>
              <a:rPr lang="ru-RU" dirty="0" smtClean="0"/>
              <a:t>ринципы </a:t>
            </a:r>
            <a:r>
              <a:rPr lang="ru-RU" dirty="0"/>
              <a:t>работы RAID 2.0+</a:t>
            </a:r>
          </a:p>
          <a:p>
            <a:pPr lvl="1"/>
            <a:r>
              <a:rPr lang="ru-RU" dirty="0"/>
              <a:t>д</a:t>
            </a:r>
            <a:r>
              <a:rPr lang="ru-RU" dirty="0" smtClean="0"/>
              <a:t>инамический </a:t>
            </a:r>
            <a:r>
              <a:rPr lang="ru-RU" dirty="0"/>
              <a:t>RAID и RAID-TP</a:t>
            </a:r>
          </a:p>
          <a:p>
            <a:endParaRPr lang="zh-CN" altLang="en-US" dirty="0"/>
          </a:p>
        </p:txBody>
      </p:sp>
    </p:spTree>
    <p:extLst>
      <p:ext uri="{BB962C8B-B14F-4D97-AF65-F5344CB8AC3E}">
        <p14:creationId xmlns:p14="http://schemas.microsoft.com/office/powerpoint/2010/main" val="49627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ru-RU" sz="2000">
                <a:sym typeface="Huawei Sans" panose="020C0503030203020204" pitchFamily="34" charset="0"/>
              </a:rPr>
              <a:t>Официальные сайты Huawei</a:t>
            </a:r>
          </a:p>
          <a:p>
            <a:pPr lvl="1"/>
            <a:r>
              <a:rPr lang="ru-RU" sz="1800">
                <a:sym typeface="Huawei Sans" panose="020C0503030203020204" pitchFamily="34" charset="0"/>
              </a:rPr>
              <a:t>Enterprise business: </a:t>
            </a:r>
            <a:r>
              <a:rPr lang="ru-RU" sz="1800">
                <a:sym typeface="Huawei Sans" panose="020C0503030203020204" pitchFamily="34" charset="0"/>
                <a:hlinkClick r:id="rId3"/>
              </a:rPr>
              <a:t>https://e.huawei.com/en/</a:t>
            </a:r>
          </a:p>
          <a:p>
            <a:pPr lvl="1"/>
            <a:r>
              <a:rPr lang="ru-RU" sz="1800">
                <a:sym typeface="Huawei Sans" panose="020C0503030203020204" pitchFamily="34" charset="0"/>
              </a:rPr>
              <a:t>Техническая поддержка: </a:t>
            </a:r>
            <a:r>
              <a:rPr lang="ru-RU" sz="1800">
                <a:sym typeface="Huawei Sans" panose="020C0503030203020204" pitchFamily="34" charset="0"/>
                <a:hlinkClick r:id="rId4"/>
              </a:rPr>
              <a:t>https://support.huawei.com/enterprise/en/index.html</a:t>
            </a:r>
            <a:r>
              <a:rPr lang="ru-RU" sz="1800">
                <a:sym typeface="Huawei Sans" panose="020C0503030203020204" pitchFamily="34" charset="0"/>
              </a:rPr>
              <a:t> </a:t>
            </a:r>
          </a:p>
          <a:p>
            <a:pPr lvl="1"/>
            <a:r>
              <a:rPr lang="ru-RU" sz="1800">
                <a:sym typeface="Huawei Sans" panose="020C0503030203020204" pitchFamily="34" charset="0"/>
              </a:rPr>
              <a:t>Онлайн-обучение: </a:t>
            </a:r>
            <a:r>
              <a:rPr lang="ru-RU" sz="1800">
                <a:sym typeface="Huawei Sans" panose="020C0503030203020204" pitchFamily="34" charset="0"/>
                <a:hlinkClick r:id="rId5"/>
              </a:rPr>
              <a:t>https://www.huawei.com/en/learning</a:t>
            </a:r>
          </a:p>
          <a:p>
            <a:r>
              <a:rPr lang="ru-RU" sz="2000">
                <a:sym typeface="Huawei Sans" panose="020C0503030203020204" pitchFamily="34" charset="0"/>
              </a:rPr>
              <a:t>Популярные инструменты</a:t>
            </a:r>
          </a:p>
          <a:p>
            <a:pPr lvl="1"/>
            <a:r>
              <a:rPr lang="ru-RU" sz="1800">
                <a:sym typeface="Huawei Sans" panose="020C0503030203020204" pitchFamily="34" charset="0"/>
              </a:rPr>
              <a:t>HedEx Lite</a:t>
            </a:r>
          </a:p>
          <a:p>
            <a:pPr lvl="1"/>
            <a:r>
              <a:rPr lang="ru-RU" sz="1800">
                <a:sym typeface="Huawei Sans" panose="020C0503030203020204" pitchFamily="34" charset="0"/>
              </a:rPr>
              <a:t>Центр инструментов для ведения документации сети</a:t>
            </a:r>
          </a:p>
          <a:p>
            <a:pPr lvl="1"/>
            <a:r>
              <a:rPr lang="ru-RU" sz="1800">
                <a:sym typeface="Huawei Sans" panose="020C0503030203020204" pitchFamily="34" charset="0"/>
              </a:rPr>
              <a:t>Помощник для настройки информационных запросов</a:t>
            </a:r>
          </a:p>
          <a:p>
            <a:endParaRPr lang="en-US" altLang="zh-CN" sz="2000" dirty="0">
              <a:sym typeface="Huawei Sans" panose="020C0503030203020204" pitchFamily="34" charset="0"/>
            </a:endParaRPr>
          </a:p>
        </p:txBody>
      </p:sp>
    </p:spTree>
    <p:extLst>
      <p:ext uri="{BB962C8B-B14F-4D97-AF65-F5344CB8AC3E}">
        <p14:creationId xmlns:p14="http://schemas.microsoft.com/office/powerpoint/2010/main" val="2721226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770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b="1">
                <a:latin typeface="Huawei Sans" panose="020C0503030203020204" pitchFamily="34" charset="0"/>
                <a:cs typeface="Huawei Sans" panose="020C0503030203020204" pitchFamily="34" charset="0"/>
              </a:rPr>
              <a:t>Традиционный RAID</a:t>
            </a:r>
          </a:p>
          <a:p>
            <a:r>
              <a:rPr lang="ru-RU">
                <a:solidFill>
                  <a:schemeClr val="bg1">
                    <a:lumMod val="50000"/>
                  </a:schemeClr>
                </a:solidFill>
                <a:latin typeface="Huawei Sans" panose="020C0503030203020204" pitchFamily="34" charset="0"/>
                <a:cs typeface="Huawei Sans" panose="020C0503030203020204" pitchFamily="34" charset="0"/>
              </a:rPr>
              <a:t>RAID 2.0+</a:t>
            </a:r>
          </a:p>
          <a:p>
            <a:r>
              <a:rPr lang="ru-RU">
                <a:solidFill>
                  <a:schemeClr val="bg1">
                    <a:lumMod val="50000"/>
                  </a:schemeClr>
                </a:solidFill>
                <a:latin typeface="Huawei Sans" panose="020C0503030203020204" pitchFamily="34" charset="0"/>
                <a:cs typeface="Huawei Sans" panose="020C0503030203020204" pitchFamily="34" charset="0"/>
              </a:rPr>
              <a:t>Другие технологии RAID</a:t>
            </a:r>
          </a:p>
          <a:p>
            <a:endParaRPr lang="en-US" altLang="zh-CN" dirty="0">
              <a:solidFill>
                <a:schemeClr val="bg1">
                  <a:lumMod val="50000"/>
                </a:schemeClr>
              </a:solidFill>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97023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5753013" y="4441728"/>
            <a:ext cx="5415818" cy="709695"/>
            <a:chOff x="5800822" y="2905210"/>
            <a:chExt cx="5415818" cy="452388"/>
          </a:xfrm>
        </p:grpSpPr>
        <p:sp>
          <p:nvSpPr>
            <p:cNvPr id="46" name="矩形 45"/>
            <p:cNvSpPr/>
            <p:nvPr/>
          </p:nvSpPr>
          <p:spPr>
            <a:xfrm>
              <a:off x="5800822" y="2905210"/>
              <a:ext cx="5415818" cy="45238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7" name="五边形 46"/>
            <p:cNvSpPr/>
            <p:nvPr/>
          </p:nvSpPr>
          <p:spPr>
            <a:xfrm>
              <a:off x="5800822" y="2905210"/>
              <a:ext cx="693018" cy="452388"/>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grpSp>
        <p:nvGrpSpPr>
          <p:cNvPr id="42" name="组合 41"/>
          <p:cNvGrpSpPr/>
          <p:nvPr/>
        </p:nvGrpSpPr>
        <p:grpSpPr>
          <a:xfrm>
            <a:off x="5753013" y="3666896"/>
            <a:ext cx="5415818" cy="452388"/>
            <a:chOff x="5800822" y="2905210"/>
            <a:chExt cx="5415818" cy="452388"/>
          </a:xfrm>
        </p:grpSpPr>
        <p:sp>
          <p:nvSpPr>
            <p:cNvPr id="43" name="矩形 42"/>
            <p:cNvSpPr/>
            <p:nvPr/>
          </p:nvSpPr>
          <p:spPr>
            <a:xfrm>
              <a:off x="5800822" y="2905210"/>
              <a:ext cx="5415818" cy="45238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4" name="五边形 43"/>
            <p:cNvSpPr/>
            <p:nvPr/>
          </p:nvSpPr>
          <p:spPr>
            <a:xfrm>
              <a:off x="5800822" y="2905210"/>
              <a:ext cx="693018" cy="452388"/>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sp>
        <p:nvSpPr>
          <p:cNvPr id="2" name="标题 1"/>
          <p:cNvSpPr>
            <a:spLocks noGrp="1"/>
          </p:cNvSpPr>
          <p:nvPr>
            <p:ph type="title"/>
          </p:nvPr>
        </p:nvSpPr>
        <p:spPr/>
        <p:txBody>
          <a:bodyPr/>
          <a:lstStyle/>
          <a:p>
            <a:r>
              <a:rPr lang="ru-RU"/>
              <a:t>Предпосылки</a:t>
            </a:r>
          </a:p>
        </p:txBody>
      </p:sp>
      <p:sp>
        <p:nvSpPr>
          <p:cNvPr id="48" name="文本占位符 47"/>
          <p:cNvSpPr>
            <a:spLocks noGrp="1"/>
          </p:cNvSpPr>
          <p:nvPr>
            <p:ph type="body" sz="quarter" idx="10"/>
          </p:nvPr>
        </p:nvSpPr>
        <p:spPr/>
        <p:txBody>
          <a:bodyPr/>
          <a:lstStyle/>
          <a:p>
            <a:r>
              <a:rPr lang="ru-RU"/>
              <a:t>Необходимо решить проблемы традиционных компьютерных систем.</a:t>
            </a:r>
          </a:p>
        </p:txBody>
      </p:sp>
      <p:sp>
        <p:nvSpPr>
          <p:cNvPr id="3" name="矩形 2"/>
          <p:cNvSpPr/>
          <p:nvPr/>
        </p:nvSpPr>
        <p:spPr>
          <a:xfrm>
            <a:off x="652479" y="2687856"/>
            <a:ext cx="1483042" cy="63526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cs typeface="Huawei Sans" panose="020C0503030203020204" pitchFamily="34" charset="0"/>
              </a:rPr>
              <a:t>Процессор</a:t>
            </a:r>
          </a:p>
        </p:txBody>
      </p:sp>
      <p:sp>
        <p:nvSpPr>
          <p:cNvPr id="5" name="矩形 4"/>
          <p:cNvSpPr/>
          <p:nvPr/>
        </p:nvSpPr>
        <p:spPr>
          <a:xfrm>
            <a:off x="2135521" y="3607068"/>
            <a:ext cx="877503" cy="63526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2000">
                <a:solidFill>
                  <a:schemeClr val="tx1"/>
                </a:solidFill>
                <a:latin typeface="Huawei Sans" panose="020C0503030203020204" pitchFamily="34" charset="0"/>
                <a:cs typeface="Huawei Sans" panose="020C0503030203020204" pitchFamily="34" charset="0"/>
              </a:rPr>
              <a:t>RAM</a:t>
            </a:r>
          </a:p>
        </p:txBody>
      </p:sp>
      <p:sp>
        <p:nvSpPr>
          <p:cNvPr id="6" name="圆柱形 5"/>
          <p:cNvSpPr/>
          <p:nvPr/>
        </p:nvSpPr>
        <p:spPr>
          <a:xfrm>
            <a:off x="895467" y="4324150"/>
            <a:ext cx="972151" cy="962526"/>
          </a:xfrm>
          <a:prstGeom prst="can">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2000">
                <a:solidFill>
                  <a:schemeClr val="tx1"/>
                </a:solidFill>
                <a:latin typeface="Huawei Sans" panose="020C0503030203020204" pitchFamily="34" charset="0"/>
                <a:cs typeface="Huawei Sans" panose="020C0503030203020204" pitchFamily="34" charset="0"/>
              </a:rPr>
              <a:t>Диск</a:t>
            </a:r>
          </a:p>
        </p:txBody>
      </p:sp>
      <p:cxnSp>
        <p:nvCxnSpPr>
          <p:cNvPr id="8" name="直接连接符 7"/>
          <p:cNvCxnSpPr>
            <a:stCxn id="3" idx="2"/>
            <a:endCxn id="6" idx="1"/>
          </p:cNvCxnSpPr>
          <p:nvPr/>
        </p:nvCxnSpPr>
        <p:spPr>
          <a:xfrm flipH="1">
            <a:off x="1381543" y="3323124"/>
            <a:ext cx="12457" cy="10010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5" idx="1"/>
            <a:endCxn id="3" idx="2"/>
          </p:cNvCxnSpPr>
          <p:nvPr/>
        </p:nvCxnSpPr>
        <p:spPr>
          <a:xfrm rot="10800000">
            <a:off x="1394001" y="3323124"/>
            <a:ext cx="741521" cy="601578"/>
          </a:xfrm>
          <a:prstGeom prst="bentConnector2">
            <a:avLst/>
          </a:prstGeom>
          <a:ln w="12700">
            <a:solidFill>
              <a:srgbClr val="151515"/>
            </a:solidFill>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652479" y="1965962"/>
            <a:ext cx="4847417" cy="3801979"/>
          </a:xfrm>
          <a:prstGeom prst="roundRect">
            <a:avLst/>
          </a:prstGeom>
          <a:noFill/>
          <a:ln w="12700">
            <a:solidFill>
              <a:srgbClr val="151515"/>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1" name="文本框 20"/>
          <p:cNvSpPr txBox="1"/>
          <p:nvPr/>
        </p:nvSpPr>
        <p:spPr>
          <a:xfrm>
            <a:off x="1092820" y="2042962"/>
            <a:ext cx="4272248" cy="581889"/>
          </a:xfrm>
          <a:prstGeom prst="rect">
            <a:avLst/>
          </a:prstGeom>
          <a:noFill/>
        </p:spPr>
        <p:txBody>
          <a:bodyPr wrap="square" rtlCol="0">
            <a:noAutofit/>
          </a:bodyPr>
          <a:lstStyle/>
          <a:p>
            <a:pPr fontAlgn="ctr"/>
            <a:r>
              <a:rPr lang="ru-RU" sz="2000" dirty="0">
                <a:latin typeface="Huawei Sans" panose="020C0503030203020204" pitchFamily="34" charset="0"/>
                <a:cs typeface="Huawei Sans" panose="020C0503030203020204" pitchFamily="34" charset="0"/>
              </a:rPr>
              <a:t>Обработка операций в секунду</a:t>
            </a:r>
          </a:p>
        </p:txBody>
      </p:sp>
      <p:sp>
        <p:nvSpPr>
          <p:cNvPr id="22" name="文本框 21"/>
          <p:cNvSpPr txBox="1"/>
          <p:nvPr/>
        </p:nvSpPr>
        <p:spPr>
          <a:xfrm>
            <a:off x="3616208" y="2923014"/>
            <a:ext cx="1438214" cy="400110"/>
          </a:xfrm>
          <a:prstGeom prst="rect">
            <a:avLst/>
          </a:prstGeom>
          <a:noFill/>
        </p:spPr>
        <p:txBody>
          <a:bodyPr wrap="square" rtlCol="0">
            <a:noAutofit/>
          </a:bodyPr>
          <a:lstStyle/>
          <a:p>
            <a:pPr fontAlgn="ctr"/>
            <a:r>
              <a:rPr lang="ru-RU" sz="2000">
                <a:latin typeface="Huawei Sans" panose="020C0503030203020204" pitchFamily="34" charset="0"/>
                <a:cs typeface="Huawei Sans" panose="020C0503030203020204" pitchFamily="34" charset="0"/>
              </a:rPr>
              <a:t>&gt; 1 млн.</a:t>
            </a:r>
          </a:p>
        </p:txBody>
      </p:sp>
      <p:sp>
        <p:nvSpPr>
          <p:cNvPr id="23" name="文本框 22"/>
          <p:cNvSpPr txBox="1"/>
          <p:nvPr/>
        </p:nvSpPr>
        <p:spPr>
          <a:xfrm>
            <a:off x="3602138" y="3724648"/>
            <a:ext cx="1583320" cy="400110"/>
          </a:xfrm>
          <a:prstGeom prst="rect">
            <a:avLst/>
          </a:prstGeom>
          <a:noFill/>
        </p:spPr>
        <p:txBody>
          <a:bodyPr wrap="square" rtlCol="0">
            <a:noAutofit/>
          </a:bodyPr>
          <a:lstStyle/>
          <a:p>
            <a:pPr fontAlgn="ctr"/>
            <a:r>
              <a:rPr lang="ru-RU" sz="2000" dirty="0">
                <a:latin typeface="Huawei Sans" panose="020C0503030203020204" pitchFamily="34" charset="0"/>
                <a:cs typeface="Huawei Sans" panose="020C0503030203020204" pitchFamily="34" charset="0"/>
              </a:rPr>
              <a:t>&gt; 100 000</a:t>
            </a:r>
          </a:p>
        </p:txBody>
      </p:sp>
      <p:sp>
        <p:nvSpPr>
          <p:cNvPr id="24" name="文本框 23"/>
          <p:cNvSpPr txBox="1"/>
          <p:nvPr/>
        </p:nvSpPr>
        <p:spPr>
          <a:xfrm>
            <a:off x="3597694" y="4533877"/>
            <a:ext cx="1217374" cy="400110"/>
          </a:xfrm>
          <a:prstGeom prst="rect">
            <a:avLst/>
          </a:prstGeom>
          <a:noFill/>
        </p:spPr>
        <p:txBody>
          <a:bodyPr wrap="square" rtlCol="0">
            <a:noAutofit/>
          </a:bodyPr>
          <a:lstStyle/>
          <a:p>
            <a:pPr fontAlgn="ctr"/>
            <a:r>
              <a:rPr lang="ru-RU" sz="2000" dirty="0">
                <a:latin typeface="Huawei Sans" panose="020C0503030203020204" pitchFamily="34" charset="0"/>
                <a:cs typeface="Huawei Sans" panose="020C0503030203020204" pitchFamily="34" charset="0"/>
              </a:rPr>
              <a:t>&lt; 300</a:t>
            </a:r>
          </a:p>
        </p:txBody>
      </p:sp>
      <p:cxnSp>
        <p:nvCxnSpPr>
          <p:cNvPr id="26" name="曲线连接符 25"/>
          <p:cNvCxnSpPr>
            <a:stCxn id="3" idx="3"/>
            <a:endCxn id="22" idx="1"/>
          </p:cNvCxnSpPr>
          <p:nvPr/>
        </p:nvCxnSpPr>
        <p:spPr>
          <a:xfrm>
            <a:off x="2135521" y="3005490"/>
            <a:ext cx="1480687" cy="117579"/>
          </a:xfrm>
          <a:prstGeom prst="curvedConnector3">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曲线连接符 26"/>
          <p:cNvCxnSpPr>
            <a:stCxn id="5" idx="3"/>
            <a:endCxn id="23" idx="1"/>
          </p:cNvCxnSpPr>
          <p:nvPr/>
        </p:nvCxnSpPr>
        <p:spPr>
          <a:xfrm>
            <a:off x="3013024" y="3924702"/>
            <a:ext cx="589114" cy="1"/>
          </a:xfrm>
          <a:prstGeom prst="curvedConnector3">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曲线连接符 29"/>
          <p:cNvCxnSpPr>
            <a:stCxn id="6" idx="4"/>
            <a:endCxn id="24" idx="1"/>
          </p:cNvCxnSpPr>
          <p:nvPr/>
        </p:nvCxnSpPr>
        <p:spPr>
          <a:xfrm flipV="1">
            <a:off x="1867618" y="4733932"/>
            <a:ext cx="1730076" cy="71481"/>
          </a:xfrm>
          <a:prstGeom prst="curvedConnector3">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5711870" y="1928803"/>
            <a:ext cx="5668935" cy="3801979"/>
          </a:xfrm>
          <a:prstGeom prst="roundRect">
            <a:avLst/>
          </a:prstGeom>
          <a:noFill/>
          <a:ln w="12700">
            <a:solidFill>
              <a:srgbClr val="151515"/>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nvGrpSpPr>
          <p:cNvPr id="41" name="组合 40"/>
          <p:cNvGrpSpPr/>
          <p:nvPr/>
        </p:nvGrpSpPr>
        <p:grpSpPr>
          <a:xfrm>
            <a:off x="5753013" y="2896874"/>
            <a:ext cx="5415818" cy="590435"/>
            <a:chOff x="5800822" y="2905210"/>
            <a:chExt cx="5415818" cy="452388"/>
          </a:xfrm>
        </p:grpSpPr>
        <p:sp>
          <p:nvSpPr>
            <p:cNvPr id="38" name="矩形 37"/>
            <p:cNvSpPr/>
            <p:nvPr/>
          </p:nvSpPr>
          <p:spPr>
            <a:xfrm>
              <a:off x="5800822" y="2905210"/>
              <a:ext cx="5415818" cy="45238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36" name="五边形 35"/>
            <p:cNvSpPr/>
            <p:nvPr/>
          </p:nvSpPr>
          <p:spPr>
            <a:xfrm>
              <a:off x="5800822" y="2905210"/>
              <a:ext cx="693018" cy="452388"/>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sp>
        <p:nvSpPr>
          <p:cNvPr id="37" name="文本框 36"/>
          <p:cNvSpPr txBox="1"/>
          <p:nvPr/>
        </p:nvSpPr>
        <p:spPr>
          <a:xfrm>
            <a:off x="6446032" y="2884038"/>
            <a:ext cx="4722799" cy="307777"/>
          </a:xfrm>
          <a:prstGeom prst="rect">
            <a:avLst/>
          </a:prstGeom>
          <a:noFill/>
        </p:spPr>
        <p:txBody>
          <a:bodyPr wrap="square" rtlCol="0">
            <a:noAutofit/>
          </a:bodyPr>
          <a:lstStyle/>
          <a:p>
            <a:pPr fontAlgn="ctr"/>
            <a:r>
              <a:rPr lang="ru-RU" sz="1400" dirty="0">
                <a:latin typeface="Huawei Sans" panose="020C0503030203020204" pitchFamily="34" charset="0"/>
                <a:cs typeface="Huawei Sans" panose="020C0503030203020204" pitchFamily="34" charset="0"/>
              </a:rPr>
              <a:t>Диски начинают ограничивать производительность </a:t>
            </a:r>
            <a:r>
              <a:rPr lang="ru-RU" sz="1400" dirty="0" smtClean="0">
                <a:latin typeface="Huawei Sans" panose="020C0503030203020204" pitchFamily="34" charset="0"/>
                <a:cs typeface="Huawei Sans" panose="020C0503030203020204" pitchFamily="34" charset="0"/>
              </a:rPr>
              <a:t>системы</a:t>
            </a:r>
            <a:endParaRPr lang="ru-RU" sz="1400" dirty="0">
              <a:latin typeface="Huawei Sans" panose="020C0503030203020204" pitchFamily="34" charset="0"/>
              <a:cs typeface="Huawei Sans" panose="020C0503030203020204" pitchFamily="34" charset="0"/>
            </a:endParaRPr>
          </a:p>
        </p:txBody>
      </p:sp>
      <p:sp>
        <p:nvSpPr>
          <p:cNvPr id="39" name="文本框 38"/>
          <p:cNvSpPr txBox="1"/>
          <p:nvPr/>
        </p:nvSpPr>
        <p:spPr>
          <a:xfrm>
            <a:off x="6446032" y="3623013"/>
            <a:ext cx="4764468" cy="523220"/>
          </a:xfrm>
          <a:prstGeom prst="rect">
            <a:avLst/>
          </a:prstGeom>
          <a:noFill/>
        </p:spPr>
        <p:txBody>
          <a:bodyPr wrap="square" rtlCol="0">
            <a:noAutofit/>
          </a:bodyPr>
          <a:lstStyle/>
          <a:p>
            <a:pPr fontAlgn="ctr"/>
            <a:r>
              <a:rPr lang="ru-RU" sz="1400" dirty="0">
                <a:latin typeface="Huawei Sans" panose="020C0503030203020204" pitchFamily="34" charset="0"/>
                <a:cs typeface="Huawei Sans" panose="020C0503030203020204" pitchFamily="34" charset="0"/>
              </a:rPr>
              <a:t>Операции ограничены, что делает невозможным предоставление больших </a:t>
            </a:r>
            <a:r>
              <a:rPr lang="ru-RU" sz="1400" dirty="0" smtClean="0">
                <a:latin typeface="Huawei Sans" panose="020C0503030203020204" pitchFamily="34" charset="0"/>
                <a:cs typeface="Huawei Sans" panose="020C0503030203020204" pitchFamily="34" charset="0"/>
              </a:rPr>
              <a:t>емкостей</a:t>
            </a:r>
            <a:endParaRPr lang="ru-RU" sz="1400" dirty="0">
              <a:latin typeface="Huawei Sans" panose="020C0503030203020204" pitchFamily="34" charset="0"/>
              <a:cs typeface="Huawei Sans" panose="020C0503030203020204" pitchFamily="34" charset="0"/>
            </a:endParaRPr>
          </a:p>
        </p:txBody>
      </p:sp>
      <p:sp>
        <p:nvSpPr>
          <p:cNvPr id="40" name="文本框 39"/>
          <p:cNvSpPr txBox="1"/>
          <p:nvPr/>
        </p:nvSpPr>
        <p:spPr>
          <a:xfrm>
            <a:off x="6446031" y="4403629"/>
            <a:ext cx="4722800" cy="639844"/>
          </a:xfrm>
          <a:prstGeom prst="rect">
            <a:avLst/>
          </a:prstGeom>
          <a:noFill/>
        </p:spPr>
        <p:txBody>
          <a:bodyPr wrap="square" rtlCol="0">
            <a:noAutofit/>
          </a:bodyPr>
          <a:lstStyle/>
          <a:p>
            <a:pPr fontAlgn="ctr"/>
            <a:r>
              <a:rPr lang="ru-RU" sz="1400" dirty="0">
                <a:latin typeface="Huawei Sans" panose="020C0503030203020204" pitchFamily="34" charset="0"/>
                <a:cs typeface="Huawei Sans" panose="020C0503030203020204" pitchFamily="34" charset="0"/>
              </a:rPr>
              <a:t>Данные хранятся на отдельных дисках, что препятствует обеспечению стабильности и высокой надежности </a:t>
            </a:r>
            <a:r>
              <a:rPr lang="ru-RU" sz="1400" dirty="0" smtClean="0">
                <a:latin typeface="Huawei Sans" panose="020C0503030203020204" pitchFamily="34" charset="0"/>
                <a:cs typeface="Huawei Sans" panose="020C0503030203020204" pitchFamily="34" charset="0"/>
              </a:rPr>
              <a:t>данных</a:t>
            </a:r>
            <a:endParaRPr lang="ru-RU" sz="1400"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2917173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Что такое RAID?</a:t>
            </a:r>
          </a:p>
        </p:txBody>
      </p:sp>
      <p:sp>
        <p:nvSpPr>
          <p:cNvPr id="3" name="文本占位符 2"/>
          <p:cNvSpPr>
            <a:spLocks noGrp="1"/>
          </p:cNvSpPr>
          <p:nvPr>
            <p:ph type="body" sz="quarter" idx="10"/>
          </p:nvPr>
        </p:nvSpPr>
        <p:spPr/>
        <p:txBody>
          <a:bodyPr/>
          <a:lstStyle/>
          <a:p>
            <a:r>
              <a:rPr lang="ru-RU" sz="1800" dirty="0"/>
              <a:t>RAID </a:t>
            </a:r>
            <a:r>
              <a:rPr lang="ru-RU" sz="1800" dirty="0" smtClean="0"/>
              <a:t>(</a:t>
            </a:r>
            <a:r>
              <a:rPr lang="ru-RU" sz="1800" dirty="0" err="1" smtClean="0"/>
              <a:t>Redundant</a:t>
            </a:r>
            <a:r>
              <a:rPr lang="ru-RU" sz="1800" dirty="0" smtClean="0"/>
              <a:t> </a:t>
            </a:r>
            <a:r>
              <a:rPr lang="ru-RU" sz="1800" dirty="0" err="1"/>
              <a:t>Array</a:t>
            </a:r>
            <a:r>
              <a:rPr lang="ru-RU" sz="1800" dirty="0"/>
              <a:t> </a:t>
            </a:r>
            <a:r>
              <a:rPr lang="ru-RU" sz="1800" dirty="0" err="1"/>
              <a:t>of</a:t>
            </a:r>
            <a:r>
              <a:rPr lang="ru-RU" sz="1800" dirty="0"/>
              <a:t> </a:t>
            </a:r>
            <a:r>
              <a:rPr lang="ru-RU" sz="1800" dirty="0" err="1"/>
              <a:t>Independent</a:t>
            </a:r>
            <a:r>
              <a:rPr lang="ru-RU" sz="1800" dirty="0"/>
              <a:t> </a:t>
            </a:r>
            <a:r>
              <a:rPr lang="ru-RU" sz="1800" dirty="0" err="1"/>
              <a:t>Disks</a:t>
            </a:r>
            <a:r>
              <a:rPr lang="ru-RU" sz="1800" dirty="0"/>
              <a:t> — избыточный массив независимых (самостоятельных) </a:t>
            </a:r>
            <a:r>
              <a:rPr lang="ru-RU" sz="1800" dirty="0" smtClean="0"/>
              <a:t>дисков</a:t>
            </a:r>
            <a:r>
              <a:rPr lang="en-US" sz="1800" dirty="0" smtClean="0"/>
              <a:t>)</a:t>
            </a:r>
            <a:r>
              <a:rPr lang="ru-RU" sz="1800" dirty="0" smtClean="0"/>
              <a:t> </a:t>
            </a:r>
            <a:r>
              <a:rPr lang="ru-RU" sz="1800" dirty="0"/>
              <a:t>— технология виртуализации данных для объединения нескольких физических дисковых устройств в логический модуль для повышения отказоустойчивости и/или производительности.</a:t>
            </a:r>
          </a:p>
          <a:p>
            <a:r>
              <a:rPr lang="ru-RU" sz="1800" dirty="0"/>
              <a:t>Реализации: аппаратный RAID и программный RAID.</a:t>
            </a:r>
          </a:p>
        </p:txBody>
      </p:sp>
      <p:grpSp>
        <p:nvGrpSpPr>
          <p:cNvPr id="32" name="组合 31"/>
          <p:cNvGrpSpPr/>
          <p:nvPr/>
        </p:nvGrpSpPr>
        <p:grpSpPr>
          <a:xfrm>
            <a:off x="1384794" y="3229337"/>
            <a:ext cx="5965130" cy="2649451"/>
            <a:chOff x="2755900" y="2760610"/>
            <a:chExt cx="7681053" cy="3411590"/>
          </a:xfrm>
        </p:grpSpPr>
        <p:sp>
          <p:nvSpPr>
            <p:cNvPr id="18" name="圆柱形 17"/>
            <p:cNvSpPr/>
            <p:nvPr/>
          </p:nvSpPr>
          <p:spPr>
            <a:xfrm>
              <a:off x="3060425" y="5207236"/>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ru-RU" sz="1000" dirty="0">
                  <a:solidFill>
                    <a:schemeClr val="tx1"/>
                  </a:solidFill>
                  <a:latin typeface="Huawei Sans" panose="020C0503030203020204" pitchFamily="34" charset="0"/>
                  <a:cs typeface="Huawei Sans" panose="020C0503030203020204" pitchFamily="34" charset="0"/>
                </a:rPr>
                <a:t>Физический диск</a:t>
              </a:r>
            </a:p>
          </p:txBody>
        </p:sp>
        <p:sp>
          <p:nvSpPr>
            <p:cNvPr id="19" name="圆柱形 18"/>
            <p:cNvSpPr/>
            <p:nvPr/>
          </p:nvSpPr>
          <p:spPr>
            <a:xfrm>
              <a:off x="4579414" y="5207236"/>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ru-RU" sz="1000" dirty="0">
                  <a:solidFill>
                    <a:schemeClr val="tx1"/>
                  </a:solidFill>
                  <a:latin typeface="Huawei Sans" panose="020C0503030203020204" pitchFamily="34" charset="0"/>
                  <a:cs typeface="Huawei Sans" panose="020C0503030203020204" pitchFamily="34" charset="0"/>
                </a:rPr>
                <a:t>Физический диск</a:t>
              </a:r>
            </a:p>
          </p:txBody>
        </p:sp>
        <p:sp>
          <p:nvSpPr>
            <p:cNvPr id="20" name="圆柱形 19"/>
            <p:cNvSpPr/>
            <p:nvPr/>
          </p:nvSpPr>
          <p:spPr>
            <a:xfrm>
              <a:off x="7617392" y="5212234"/>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ru-RU" sz="1000" dirty="0">
                  <a:solidFill>
                    <a:schemeClr val="tx1"/>
                  </a:solidFill>
                  <a:latin typeface="Huawei Sans" panose="020C0503030203020204" pitchFamily="34" charset="0"/>
                  <a:cs typeface="Huawei Sans" panose="020C0503030203020204" pitchFamily="34" charset="0"/>
                </a:rPr>
                <a:t>Физический диск</a:t>
              </a:r>
            </a:p>
          </p:txBody>
        </p:sp>
        <p:sp>
          <p:nvSpPr>
            <p:cNvPr id="21" name="圆柱形 20"/>
            <p:cNvSpPr/>
            <p:nvPr/>
          </p:nvSpPr>
          <p:spPr>
            <a:xfrm>
              <a:off x="6098403" y="5212234"/>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ru-RU" sz="1000" dirty="0">
                  <a:solidFill>
                    <a:schemeClr val="tx1"/>
                  </a:solidFill>
                  <a:latin typeface="Huawei Sans" panose="020C0503030203020204" pitchFamily="34" charset="0"/>
                  <a:cs typeface="Huawei Sans" panose="020C0503030203020204" pitchFamily="34" charset="0"/>
                </a:rPr>
                <a:t>Физический диск</a:t>
              </a:r>
            </a:p>
          </p:txBody>
        </p:sp>
        <p:sp>
          <p:nvSpPr>
            <p:cNvPr id="4" name="圆角矩形 3"/>
            <p:cNvSpPr/>
            <p:nvPr/>
          </p:nvSpPr>
          <p:spPr>
            <a:xfrm>
              <a:off x="2755900" y="4889500"/>
              <a:ext cx="6337300" cy="1282700"/>
            </a:xfrm>
            <a:prstGeom prst="roundRect">
              <a:avLst/>
            </a:prstGeom>
            <a:noFill/>
            <a:ln w="19050">
              <a:solidFill>
                <a:srgbClr val="15151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 name="虚尾箭头 8"/>
            <p:cNvSpPr/>
            <p:nvPr/>
          </p:nvSpPr>
          <p:spPr>
            <a:xfrm rot="16200000">
              <a:off x="5765006" y="4668078"/>
              <a:ext cx="482600" cy="360598"/>
            </a:xfrm>
            <a:prstGeom prst="stripedRightArrow">
              <a:avLst>
                <a:gd name="adj1" fmla="val 42956"/>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nvGrpSpPr>
            <p:cNvPr id="27" name="组合 26"/>
            <p:cNvGrpSpPr/>
            <p:nvPr/>
          </p:nvGrpSpPr>
          <p:grpSpPr>
            <a:xfrm>
              <a:off x="5383008" y="3364256"/>
              <a:ext cx="1246594" cy="1181542"/>
              <a:chOff x="5383008" y="3364256"/>
              <a:chExt cx="1246594" cy="1181542"/>
            </a:xfrm>
          </p:grpSpPr>
          <p:sp>
            <p:nvSpPr>
              <p:cNvPr id="22" name="圆柱形 21"/>
              <p:cNvSpPr/>
              <p:nvPr/>
            </p:nvSpPr>
            <p:spPr>
              <a:xfrm>
                <a:off x="5383009" y="3867150"/>
                <a:ext cx="1246593" cy="678648"/>
              </a:xfrm>
              <a:prstGeom prst="can">
                <a:avLst>
                  <a:gd name="adj" fmla="val 2500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000" b="1" dirty="0">
                  <a:solidFill>
                    <a:schemeClr val="tx1"/>
                  </a:solidFill>
                  <a:latin typeface="Huawei Sans" panose="020C0503030203020204" pitchFamily="34" charset="0"/>
                  <a:cs typeface="Huawei Sans" panose="020C0503030203020204" pitchFamily="34" charset="0"/>
                </a:endParaRPr>
              </a:p>
            </p:txBody>
          </p:sp>
          <p:sp>
            <p:nvSpPr>
              <p:cNvPr id="25" name="圆柱形 24"/>
              <p:cNvSpPr/>
              <p:nvPr/>
            </p:nvSpPr>
            <p:spPr>
              <a:xfrm>
                <a:off x="5383009" y="3613150"/>
                <a:ext cx="1246593" cy="425520"/>
              </a:xfrm>
              <a:prstGeom prst="can">
                <a:avLst>
                  <a:gd name="adj" fmla="val 41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000" b="1" dirty="0">
                  <a:solidFill>
                    <a:schemeClr val="tx1"/>
                  </a:solidFill>
                  <a:latin typeface="Huawei Sans" panose="020C0503030203020204" pitchFamily="34" charset="0"/>
                  <a:cs typeface="Huawei Sans" panose="020C0503030203020204" pitchFamily="34" charset="0"/>
                </a:endParaRPr>
              </a:p>
            </p:txBody>
          </p:sp>
          <p:sp>
            <p:nvSpPr>
              <p:cNvPr id="26" name="圆柱形 25"/>
              <p:cNvSpPr/>
              <p:nvPr/>
            </p:nvSpPr>
            <p:spPr>
              <a:xfrm>
                <a:off x="5383008" y="3364256"/>
                <a:ext cx="1246593" cy="425520"/>
              </a:xfrm>
              <a:prstGeom prst="can">
                <a:avLst>
                  <a:gd name="adj" fmla="val 41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000" b="1" dirty="0">
                  <a:solidFill>
                    <a:schemeClr val="tx1"/>
                  </a:solidFill>
                  <a:latin typeface="Huawei Sans" panose="020C0503030203020204" pitchFamily="34" charset="0"/>
                  <a:cs typeface="Huawei Sans" panose="020C0503030203020204" pitchFamily="34" charset="0"/>
                </a:endParaRPr>
              </a:p>
            </p:txBody>
          </p:sp>
        </p:grpSp>
        <p:sp>
          <p:nvSpPr>
            <p:cNvPr id="28" name="文本框 27"/>
            <p:cNvSpPr txBox="1"/>
            <p:nvPr/>
          </p:nvSpPr>
          <p:spPr>
            <a:xfrm>
              <a:off x="3685331" y="4005386"/>
              <a:ext cx="1697678" cy="351021"/>
            </a:xfrm>
            <a:prstGeom prst="rect">
              <a:avLst/>
            </a:prstGeom>
            <a:noFill/>
          </p:spPr>
          <p:txBody>
            <a:bodyPr wrap="square" rtlCol="0">
              <a:noAutofit/>
            </a:bodyPr>
            <a:lstStyle/>
            <a:p>
              <a:pPr fontAlgn="ctr"/>
              <a:r>
                <a:rPr lang="ru-RU" sz="1400" dirty="0">
                  <a:latin typeface="Huawei Sans" panose="020C0503030203020204" pitchFamily="34" charset="0"/>
                  <a:cs typeface="Huawei Sans" panose="020C0503030203020204" pitchFamily="34" charset="0"/>
                </a:rPr>
                <a:t>Логический диск</a:t>
              </a:r>
            </a:p>
          </p:txBody>
        </p:sp>
        <p:sp>
          <p:nvSpPr>
            <p:cNvPr id="29" name="云形标注 28"/>
            <p:cNvSpPr/>
            <p:nvPr/>
          </p:nvSpPr>
          <p:spPr>
            <a:xfrm>
              <a:off x="7040196" y="2760610"/>
              <a:ext cx="3396757" cy="1490424"/>
            </a:xfrm>
            <a:prstGeom prst="cloudCallout">
              <a:avLst>
                <a:gd name="adj1" fmla="val -50910"/>
                <a:gd name="adj2" fmla="val 5583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36000" rtlCol="0" anchor="ctr">
              <a:noAutofit/>
            </a:bodyPr>
            <a:lstStyle/>
            <a:p>
              <a:pPr algn="ctr" fontAlgn="ctr"/>
              <a:r>
                <a:rPr lang="ru-RU" sz="1400" dirty="0">
                  <a:solidFill>
                    <a:schemeClr val="tx1"/>
                  </a:solidFill>
                  <a:latin typeface="Huawei Sans" panose="020C0503030203020204" pitchFamily="34" charset="0"/>
                  <a:cs typeface="Huawei Sans" panose="020C0503030203020204" pitchFamily="34" charset="0"/>
                </a:rPr>
                <a:t>Насколько </a:t>
              </a:r>
              <a:endParaRPr lang="ru-RU" sz="1400" dirty="0" smtClean="0">
                <a:solidFill>
                  <a:schemeClr val="tx1"/>
                </a:solidFill>
                <a:latin typeface="Huawei Sans" panose="020C0503030203020204" pitchFamily="34" charset="0"/>
                <a:cs typeface="Huawei Sans" panose="020C0503030203020204" pitchFamily="34" charset="0"/>
              </a:endParaRPr>
            </a:p>
            <a:p>
              <a:pPr algn="ctr" fontAlgn="ctr"/>
              <a:r>
                <a:rPr lang="ru-RU" sz="1400" dirty="0" smtClean="0">
                  <a:solidFill>
                    <a:schemeClr val="tx1"/>
                  </a:solidFill>
                  <a:latin typeface="Huawei Sans" panose="020C0503030203020204" pitchFamily="34" charset="0"/>
                  <a:cs typeface="Huawei Sans" panose="020C0503030203020204" pitchFamily="34" charset="0"/>
                </a:rPr>
                <a:t>велик </a:t>
              </a:r>
              <a:r>
                <a:rPr lang="ru-RU" sz="1400" dirty="0">
                  <a:solidFill>
                    <a:schemeClr val="tx1"/>
                  </a:solidFill>
                  <a:latin typeface="Huawei Sans" panose="020C0503030203020204" pitchFamily="34" charset="0"/>
                  <a:cs typeface="Huawei Sans" panose="020C0503030203020204" pitchFamily="34" charset="0"/>
                </a:rPr>
                <a:t>размер логического диска?</a:t>
              </a:r>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6654"/>
          <a:stretch/>
        </p:blipFill>
        <p:spPr>
          <a:xfrm>
            <a:off x="7697556" y="3472742"/>
            <a:ext cx="3002185" cy="2502183"/>
          </a:xfrm>
          <a:prstGeom prst="rect">
            <a:avLst/>
          </a:prstGeom>
        </p:spPr>
      </p:pic>
    </p:spTree>
    <p:extLst>
      <p:ext uri="{BB962C8B-B14F-4D97-AF65-F5344CB8AC3E}">
        <p14:creationId xmlns:p14="http://schemas.microsoft.com/office/powerpoint/2010/main" val="3926498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Формы организации данных</a:t>
            </a:r>
          </a:p>
        </p:txBody>
      </p:sp>
      <p:sp>
        <p:nvSpPr>
          <p:cNvPr id="3" name="文本占位符 2"/>
          <p:cNvSpPr>
            <a:spLocks noGrp="1"/>
          </p:cNvSpPr>
          <p:nvPr>
            <p:ph type="body" sz="quarter" idx="10"/>
          </p:nvPr>
        </p:nvSpPr>
        <p:spPr/>
        <p:txBody>
          <a:bodyPr/>
          <a:lstStyle/>
          <a:p>
            <a:r>
              <a:rPr lang="ru-RU" sz="1800" dirty="0"/>
              <a:t>Чередование дисков (</a:t>
            </a:r>
            <a:r>
              <a:rPr lang="ru-RU" sz="1800" dirty="0" err="1"/>
              <a:t>disk</a:t>
            </a:r>
            <a:r>
              <a:rPr lang="ru-RU" sz="1800" dirty="0"/>
              <a:t> </a:t>
            </a:r>
            <a:r>
              <a:rPr lang="ru-RU" sz="1800" dirty="0" err="1"/>
              <a:t>striping</a:t>
            </a:r>
            <a:r>
              <a:rPr lang="ru-RU" sz="1800" dirty="0" smtClean="0"/>
              <a:t>): пространство </a:t>
            </a:r>
            <a:r>
              <a:rPr lang="ru-RU" sz="1800" dirty="0"/>
              <a:t>на диске разделено на несколько </a:t>
            </a:r>
            <a:r>
              <a:rPr lang="ru-RU" sz="1800" dirty="0" smtClean="0"/>
              <a:t>лент (</a:t>
            </a:r>
            <a:r>
              <a:rPr lang="ru-RU" sz="1800" dirty="0" err="1" smtClean="0"/>
              <a:t>strips</a:t>
            </a:r>
            <a:r>
              <a:rPr lang="ru-RU" sz="1800" dirty="0"/>
              <a:t>) определенного размера. В процессе записи данные делятся на блоки в зависимости от размера ленты.</a:t>
            </a:r>
          </a:p>
          <a:p>
            <a:r>
              <a:rPr lang="ru-RU" sz="1800" dirty="0"/>
              <a:t>Лента (</a:t>
            </a:r>
            <a:r>
              <a:rPr lang="ru-RU" sz="1800" dirty="0" err="1"/>
              <a:t>Strip</a:t>
            </a:r>
            <a:r>
              <a:rPr lang="ru-RU" sz="1800" dirty="0"/>
              <a:t>): один или нескольких последовательных секторов на диске. Несколько лент образуют полосу.</a:t>
            </a:r>
          </a:p>
          <a:p>
            <a:r>
              <a:rPr lang="ru-RU" sz="1800" dirty="0"/>
              <a:t>Полоса (</a:t>
            </a:r>
            <a:r>
              <a:rPr lang="ru-RU" sz="1800" dirty="0" err="1"/>
              <a:t>Stripe</a:t>
            </a:r>
            <a:r>
              <a:rPr lang="ru-RU" sz="1800" dirty="0"/>
              <a:t>): </a:t>
            </a:r>
            <a:r>
              <a:rPr lang="ru-RU" sz="1800" dirty="0" smtClean="0"/>
              <a:t>ленты на </a:t>
            </a:r>
            <a:r>
              <a:rPr lang="ru-RU" sz="1800" dirty="0"/>
              <a:t>одном месте (или с одним </a:t>
            </a:r>
            <a:r>
              <a:rPr lang="ru-RU" sz="1800" dirty="0" smtClean="0"/>
              <a:t>номером) </a:t>
            </a:r>
            <a:r>
              <a:rPr lang="ru-RU" sz="1800" dirty="0"/>
              <a:t>на нескольких дисках в </a:t>
            </a:r>
            <a:r>
              <a:rPr lang="ru-RU" sz="1800" dirty="0" smtClean="0"/>
              <a:t>массиве.</a:t>
            </a:r>
            <a:endParaRPr lang="ru-RU" sz="1800" dirty="0"/>
          </a:p>
          <a:p>
            <a:endParaRPr lang="en-US" altLang="zh-CN" sz="2000" dirty="0" smtClean="0"/>
          </a:p>
          <a:p>
            <a:endParaRPr lang="en-US" altLang="zh-CN" sz="2000" dirty="0"/>
          </a:p>
        </p:txBody>
      </p:sp>
      <p:grpSp>
        <p:nvGrpSpPr>
          <p:cNvPr id="4" name="组合 3"/>
          <p:cNvGrpSpPr/>
          <p:nvPr/>
        </p:nvGrpSpPr>
        <p:grpSpPr>
          <a:xfrm>
            <a:off x="3644619" y="3876127"/>
            <a:ext cx="7169845" cy="1937903"/>
            <a:chOff x="2874267" y="3674280"/>
            <a:chExt cx="7169845" cy="1937903"/>
          </a:xfrm>
        </p:grpSpPr>
        <p:grpSp>
          <p:nvGrpSpPr>
            <p:cNvPr id="36" name="Groep 1"/>
            <p:cNvGrpSpPr/>
            <p:nvPr/>
          </p:nvGrpSpPr>
          <p:grpSpPr>
            <a:xfrm>
              <a:off x="2874267" y="3674280"/>
              <a:ext cx="6803133" cy="1937903"/>
              <a:chOff x="1656531" y="3350741"/>
              <a:chExt cx="6803133" cy="1937903"/>
            </a:xfrm>
          </p:grpSpPr>
          <p:sp>
            <p:nvSpPr>
              <p:cNvPr id="37" name="370db35e-eed9-40e1-9a3d-c2dbcf558219"/>
              <p:cNvSpPr>
                <a:spLocks noChangeArrowheads="1"/>
              </p:cNvSpPr>
              <p:nvPr/>
            </p:nvSpPr>
            <p:spPr bwMode="gray">
              <a:xfrm>
                <a:off x="3383731" y="45778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61a4cfbd-3c56-451e-b5a6-beae02b60289"/>
              <p:cNvSpPr>
                <a:spLocks noChangeArrowheads="1"/>
              </p:cNvSpPr>
              <p:nvPr/>
            </p:nvSpPr>
            <p:spPr bwMode="gray">
              <a:xfrm>
                <a:off x="3386906" y="4214341"/>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9" name="8a3ce47c-a989-43d4-8784-517d82a3e167"/>
              <p:cNvSpPr>
                <a:spLocks noChangeArrowheads="1"/>
              </p:cNvSpPr>
              <p:nvPr/>
            </p:nvSpPr>
            <p:spPr bwMode="gray">
              <a:xfrm>
                <a:off x="3386906" y="38539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0" name="e7d26f25-b6ce-4393-b11c-5b46efb33d6b"/>
              <p:cNvSpPr txBox="1">
                <a:spLocks noChangeArrowheads="1"/>
              </p:cNvSpPr>
              <p:nvPr/>
            </p:nvSpPr>
            <p:spPr bwMode="gray">
              <a:xfrm>
                <a:off x="3718382" y="3925416"/>
                <a:ext cx="579013" cy="33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7</a:t>
                </a:r>
              </a:p>
            </p:txBody>
          </p:sp>
          <p:sp>
            <p:nvSpPr>
              <p:cNvPr id="41" name="dad86bfa-a2d6-4414-80f2-c848b5a1857a"/>
              <p:cNvSpPr txBox="1">
                <a:spLocks noChangeArrowheads="1"/>
              </p:cNvSpPr>
              <p:nvPr/>
            </p:nvSpPr>
            <p:spPr bwMode="gray">
              <a:xfrm>
                <a:off x="3718382" y="4285779"/>
                <a:ext cx="5790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4</a:t>
                </a:r>
              </a:p>
            </p:txBody>
          </p:sp>
          <p:sp>
            <p:nvSpPr>
              <p:cNvPr id="42" name="fcb56349-04ae-416d-aabe-633e515987cf"/>
              <p:cNvSpPr txBox="1">
                <a:spLocks noChangeArrowheads="1"/>
              </p:cNvSpPr>
              <p:nvPr/>
            </p:nvSpPr>
            <p:spPr bwMode="gray">
              <a:xfrm>
                <a:off x="3718382" y="4646141"/>
                <a:ext cx="579014" cy="34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1</a:t>
                </a:r>
              </a:p>
            </p:txBody>
          </p:sp>
          <p:sp>
            <p:nvSpPr>
              <p:cNvPr id="69" name="a15a8d40-f9cf-44f4-8937-39df035a781f"/>
              <p:cNvSpPr>
                <a:spLocks noChangeArrowheads="1"/>
              </p:cNvSpPr>
              <p:nvPr/>
            </p:nvSpPr>
            <p:spPr bwMode="gray">
              <a:xfrm>
                <a:off x="3313881" y="3493616"/>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1" name="70b3f127-27a1-4a47-90d7-f51dea5b4c8b"/>
              <p:cNvSpPr txBox="1">
                <a:spLocks noChangeArrowheads="1"/>
              </p:cNvSpPr>
              <p:nvPr/>
            </p:nvSpPr>
            <p:spPr bwMode="gray">
              <a:xfrm>
                <a:off x="3619986" y="3573016"/>
                <a:ext cx="786405" cy="36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solidFill>
                      <a:schemeClr val="bg1"/>
                    </a:solidFill>
                    <a:latin typeface="Huawei Sans" panose="020C0503030203020204" pitchFamily="34" charset="0"/>
                    <a:cs typeface="Huawei Sans" panose="020C0503030203020204" pitchFamily="34" charset="0"/>
                  </a:rPr>
                  <a:t>Диск 2</a:t>
                </a:r>
              </a:p>
            </p:txBody>
          </p:sp>
          <p:sp>
            <p:nvSpPr>
              <p:cNvPr id="72" name="b29fd591-e16a-4e79-aab7-6144c781619e"/>
              <p:cNvSpPr>
                <a:spLocks noChangeArrowheads="1"/>
              </p:cNvSpPr>
              <p:nvPr/>
            </p:nvSpPr>
            <p:spPr bwMode="gray">
              <a:xfrm>
                <a:off x="1729556" y="458112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solidFill>
                  <a:srgbClr val="000000"/>
                </a:solidFill>
                <a:round/>
                <a:headEnd/>
                <a:tailEnd/>
              </a:ln>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3" name="c6e2b667-100b-43b3-819a-607044b5eb00"/>
              <p:cNvSpPr>
                <a:spLocks noChangeArrowheads="1"/>
              </p:cNvSpPr>
              <p:nvPr/>
            </p:nvSpPr>
            <p:spPr bwMode="gray">
              <a:xfrm>
                <a:off x="1729556" y="4214341"/>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4" name="1f69f856-a9a0-4c71-bfcf-5f0a6be67819"/>
              <p:cNvSpPr>
                <a:spLocks noChangeArrowheads="1"/>
              </p:cNvSpPr>
              <p:nvPr/>
            </p:nvSpPr>
            <p:spPr bwMode="gray">
              <a:xfrm>
                <a:off x="1729556" y="38539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8" name="647a9573-b07a-4cba-b0f1-f2f9b17db597"/>
              <p:cNvSpPr txBox="1">
                <a:spLocks noChangeArrowheads="1"/>
              </p:cNvSpPr>
              <p:nvPr/>
            </p:nvSpPr>
            <p:spPr bwMode="gray">
              <a:xfrm>
                <a:off x="2014188" y="3925417"/>
                <a:ext cx="579806" cy="26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a:latin typeface="Huawei Sans" panose="020C0503030203020204" pitchFamily="34" charset="0"/>
                    <a:cs typeface="Huawei Sans" panose="020C0503030203020204" pitchFamily="34" charset="0"/>
                  </a:rPr>
                  <a:t>D 6</a:t>
                </a:r>
              </a:p>
            </p:txBody>
          </p:sp>
          <p:sp>
            <p:nvSpPr>
              <p:cNvPr id="79" name="8ca5b659-cbc1-4b72-b0b1-cc144f8aebfe"/>
              <p:cNvSpPr txBox="1">
                <a:spLocks noChangeArrowheads="1"/>
              </p:cNvSpPr>
              <p:nvPr/>
            </p:nvSpPr>
            <p:spPr bwMode="gray">
              <a:xfrm>
                <a:off x="2109703" y="4285778"/>
                <a:ext cx="484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3</a:t>
                </a:r>
              </a:p>
            </p:txBody>
          </p:sp>
          <p:sp>
            <p:nvSpPr>
              <p:cNvPr id="80" name="a179a333-1d8a-4684-bfcb-0483e5a19130"/>
              <p:cNvSpPr txBox="1">
                <a:spLocks noChangeArrowheads="1"/>
              </p:cNvSpPr>
              <p:nvPr/>
            </p:nvSpPr>
            <p:spPr bwMode="gray">
              <a:xfrm>
                <a:off x="2109703" y="4653136"/>
                <a:ext cx="484291" cy="32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0</a:t>
                </a:r>
              </a:p>
            </p:txBody>
          </p:sp>
          <p:sp>
            <p:nvSpPr>
              <p:cNvPr id="81" name="3ced86c6-9af8-43d2-8dd7-3f4ce3227e02"/>
              <p:cNvSpPr>
                <a:spLocks noChangeArrowheads="1"/>
              </p:cNvSpPr>
              <p:nvPr/>
            </p:nvSpPr>
            <p:spPr bwMode="gray">
              <a:xfrm>
                <a:off x="1656531" y="3493616"/>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2" name="5b2049fc-2605-49a4-9811-a41c0230f6ba"/>
              <p:cNvSpPr txBox="1">
                <a:spLocks noChangeArrowheads="1"/>
              </p:cNvSpPr>
              <p:nvPr/>
            </p:nvSpPr>
            <p:spPr bwMode="gray">
              <a:xfrm>
                <a:off x="1907074" y="3573016"/>
                <a:ext cx="795124" cy="33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solidFill>
                      <a:schemeClr val="bg1"/>
                    </a:solidFill>
                    <a:latin typeface="Huawei Sans" panose="020C0503030203020204" pitchFamily="34" charset="0"/>
                    <a:cs typeface="Huawei Sans" panose="020C0503030203020204" pitchFamily="34" charset="0"/>
                  </a:rPr>
                  <a:t>Диск 1</a:t>
                </a:r>
              </a:p>
            </p:txBody>
          </p:sp>
          <p:sp>
            <p:nvSpPr>
              <p:cNvPr id="83" name="f9a21a82-300c-483c-90bf-e23f4943f576"/>
              <p:cNvSpPr>
                <a:spLocks noChangeArrowheads="1"/>
              </p:cNvSpPr>
              <p:nvPr/>
            </p:nvSpPr>
            <p:spPr bwMode="gray">
              <a:xfrm>
                <a:off x="5042668" y="458112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4" name="c6fd9f65-8ed7-4f10-a613-0cfd716c8bc9"/>
              <p:cNvSpPr>
                <a:spLocks noChangeArrowheads="1"/>
              </p:cNvSpPr>
              <p:nvPr/>
            </p:nvSpPr>
            <p:spPr bwMode="gray">
              <a:xfrm>
                <a:off x="5042668" y="4214341"/>
                <a:ext cx="1289050" cy="3921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5" name="1af4eba0-401f-4bb8-a488-4db55ead57d0"/>
              <p:cNvSpPr>
                <a:spLocks noChangeArrowheads="1"/>
              </p:cNvSpPr>
              <p:nvPr/>
            </p:nvSpPr>
            <p:spPr bwMode="gray">
              <a:xfrm>
                <a:off x="5042668" y="38539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8" name="a0ff39f6-821f-4895-88a6-e1e87e4e5b62"/>
              <p:cNvSpPr txBox="1">
                <a:spLocks noChangeArrowheads="1"/>
              </p:cNvSpPr>
              <p:nvPr/>
            </p:nvSpPr>
            <p:spPr bwMode="gray">
              <a:xfrm>
                <a:off x="5358994" y="3925417"/>
                <a:ext cx="594163" cy="28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8</a:t>
                </a:r>
              </a:p>
            </p:txBody>
          </p:sp>
          <p:sp>
            <p:nvSpPr>
              <p:cNvPr id="89" name="f3a8c53a-66b2-49bd-a05d-b47ffb9599ff"/>
              <p:cNvSpPr txBox="1">
                <a:spLocks noChangeArrowheads="1"/>
              </p:cNvSpPr>
              <p:nvPr/>
            </p:nvSpPr>
            <p:spPr bwMode="gray">
              <a:xfrm>
                <a:off x="5418053" y="4285778"/>
                <a:ext cx="535104"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5</a:t>
                </a:r>
              </a:p>
            </p:txBody>
          </p:sp>
          <p:sp>
            <p:nvSpPr>
              <p:cNvPr id="90" name="c9c720e9-3742-4cd3-93fe-54a434d1740b"/>
              <p:cNvSpPr txBox="1">
                <a:spLocks noChangeArrowheads="1"/>
              </p:cNvSpPr>
              <p:nvPr/>
            </p:nvSpPr>
            <p:spPr bwMode="gray">
              <a:xfrm>
                <a:off x="5418053" y="4646141"/>
                <a:ext cx="535104" cy="3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latin typeface="Huawei Sans" panose="020C0503030203020204" pitchFamily="34" charset="0"/>
                    <a:cs typeface="Huawei Sans" panose="020C0503030203020204" pitchFamily="34" charset="0"/>
                  </a:rPr>
                  <a:t>D 2</a:t>
                </a:r>
              </a:p>
            </p:txBody>
          </p:sp>
          <p:sp>
            <p:nvSpPr>
              <p:cNvPr id="91" name="ac84408e-05b1-4e50-8ca6-1a4b86e0e211"/>
              <p:cNvSpPr>
                <a:spLocks noChangeArrowheads="1"/>
              </p:cNvSpPr>
              <p:nvPr/>
            </p:nvSpPr>
            <p:spPr bwMode="gray">
              <a:xfrm>
                <a:off x="4969643" y="3493616"/>
                <a:ext cx="1439863"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2" name="30fc35e2-9278-45db-9bf4-20cbb62f060e"/>
              <p:cNvSpPr txBox="1">
                <a:spLocks noChangeArrowheads="1"/>
              </p:cNvSpPr>
              <p:nvPr/>
            </p:nvSpPr>
            <p:spPr bwMode="gray">
              <a:xfrm>
                <a:off x="5259877" y="3573016"/>
                <a:ext cx="802278" cy="33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ru-RU" sz="1400" dirty="0">
                    <a:solidFill>
                      <a:schemeClr val="bg1"/>
                    </a:solidFill>
                    <a:latin typeface="Huawei Sans" panose="020C0503030203020204" pitchFamily="34" charset="0"/>
                    <a:cs typeface="Huawei Sans" panose="020C0503030203020204" pitchFamily="34" charset="0"/>
                  </a:rPr>
                  <a:t>Диск 3</a:t>
                </a:r>
              </a:p>
            </p:txBody>
          </p:sp>
          <p:sp>
            <p:nvSpPr>
              <p:cNvPr id="93" name="45922f02-2ef8-4b62-b3b5-2ca0b1ebb18e"/>
              <p:cNvSpPr>
                <a:spLocks noChangeArrowheads="1"/>
              </p:cNvSpPr>
              <p:nvPr/>
            </p:nvSpPr>
            <p:spPr bwMode="auto">
              <a:xfrm>
                <a:off x="1718442" y="3866697"/>
                <a:ext cx="6741222" cy="356972"/>
              </a:xfrm>
              <a:prstGeom prst="rect">
                <a:avLst/>
              </a:prstGeom>
              <a:noFill/>
              <a:ln w="1905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dirty="0">
                  <a:latin typeface="Huawei Sans" panose="020C0503030203020204" pitchFamily="34" charset="0"/>
                  <a:ea typeface="+mn-ea"/>
                  <a:cs typeface="Huawei Sans" panose="020C0503030203020204" pitchFamily="34" charset="0"/>
                </a:endParaRPr>
              </a:p>
            </p:txBody>
          </p:sp>
          <p:sp>
            <p:nvSpPr>
              <p:cNvPr id="94" name="99efc65f-50f9-44c9-bbf9-9c031c0b0ca3"/>
              <p:cNvSpPr txBox="1">
                <a:spLocks noChangeArrowheads="1"/>
              </p:cNvSpPr>
              <p:nvPr/>
            </p:nvSpPr>
            <p:spPr bwMode="auto">
              <a:xfrm>
                <a:off x="6371405" y="3925416"/>
                <a:ext cx="1020481" cy="33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latin typeface="Huawei Sans" panose="020C0503030203020204" pitchFamily="34" charset="0"/>
                    <a:cs typeface="Huawei Sans" panose="020C0503030203020204" pitchFamily="34" charset="0"/>
                  </a:rPr>
                  <a:t>Полоса 2</a:t>
                </a:r>
              </a:p>
            </p:txBody>
          </p:sp>
          <p:sp>
            <p:nvSpPr>
              <p:cNvPr id="95" name="1e97140f-2d85-4012-b7ab-360eb0d2fc90"/>
              <p:cNvSpPr txBox="1">
                <a:spLocks noChangeArrowheads="1"/>
              </p:cNvSpPr>
              <p:nvPr/>
            </p:nvSpPr>
            <p:spPr bwMode="auto">
              <a:xfrm>
                <a:off x="6371405" y="4285779"/>
                <a:ext cx="1266129"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latin typeface="Huawei Sans" panose="020C0503030203020204" pitchFamily="34" charset="0"/>
                    <a:cs typeface="Huawei Sans" panose="020C0503030203020204" pitchFamily="34" charset="0"/>
                  </a:rPr>
                  <a:t>Полоса 1</a:t>
                </a:r>
              </a:p>
            </p:txBody>
          </p:sp>
          <p:sp>
            <p:nvSpPr>
              <p:cNvPr id="96" name="bc9f32a7-bb01-4328-8d2a-ce34ed82bf8c"/>
              <p:cNvSpPr txBox="1">
                <a:spLocks noChangeArrowheads="1"/>
              </p:cNvSpPr>
              <p:nvPr/>
            </p:nvSpPr>
            <p:spPr bwMode="auto">
              <a:xfrm>
                <a:off x="6371406" y="4644553"/>
                <a:ext cx="1020480" cy="27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400" dirty="0">
                    <a:latin typeface="Huawei Sans" panose="020C0503030203020204" pitchFamily="34" charset="0"/>
                    <a:cs typeface="Huawei Sans" panose="020C0503030203020204" pitchFamily="34" charset="0"/>
                  </a:rPr>
                  <a:t>Полоса 0</a:t>
                </a:r>
              </a:p>
            </p:txBody>
          </p:sp>
          <p:sp>
            <p:nvSpPr>
              <p:cNvPr id="97" name="ad0f4dbc-92cc-450d-9d4b-de33a22fc25f"/>
              <p:cNvSpPr>
                <a:spLocks noChangeArrowheads="1"/>
              </p:cNvSpPr>
              <p:nvPr/>
            </p:nvSpPr>
            <p:spPr bwMode="auto">
              <a:xfrm>
                <a:off x="1718443" y="4653136"/>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8" name="4d2e3e5a-b952-44ec-baf1-84fbed121dd0"/>
              <p:cNvSpPr txBox="1">
                <a:spLocks noChangeArrowheads="1"/>
              </p:cNvSpPr>
              <p:nvPr/>
            </p:nvSpPr>
            <p:spPr bwMode="auto">
              <a:xfrm>
                <a:off x="1729556" y="5024005"/>
                <a:ext cx="1177305" cy="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200">
                    <a:latin typeface="Huawei Sans" panose="020C0503030203020204" pitchFamily="34" charset="0"/>
                    <a:cs typeface="Huawei Sans" panose="020C0503030203020204" pitchFamily="34" charset="0"/>
                  </a:rPr>
                  <a:t>Ленты данных на диске</a:t>
                </a:r>
              </a:p>
            </p:txBody>
          </p:sp>
          <p:sp>
            <p:nvSpPr>
              <p:cNvPr id="99" name="44e35564-c19a-49b7-ba78-d27dba60f95c"/>
              <p:cNvSpPr txBox="1">
                <a:spLocks noChangeArrowheads="1"/>
              </p:cNvSpPr>
              <p:nvPr/>
            </p:nvSpPr>
            <p:spPr bwMode="auto">
              <a:xfrm>
                <a:off x="3450406" y="5024005"/>
                <a:ext cx="1173242" cy="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200">
                    <a:latin typeface="Huawei Sans" panose="020C0503030203020204" pitchFamily="34" charset="0"/>
                    <a:cs typeface="Huawei Sans" panose="020C0503030203020204" pitchFamily="34" charset="0"/>
                  </a:rPr>
                  <a:t>Ленты данных на диске</a:t>
                </a:r>
              </a:p>
            </p:txBody>
          </p:sp>
          <p:sp>
            <p:nvSpPr>
              <p:cNvPr id="100" name="3cea3a3b-66b2-4871-96fa-26410612b265"/>
              <p:cNvSpPr txBox="1">
                <a:spLocks noChangeArrowheads="1"/>
              </p:cNvSpPr>
              <p:nvPr/>
            </p:nvSpPr>
            <p:spPr bwMode="auto">
              <a:xfrm>
                <a:off x="5124263" y="5024005"/>
                <a:ext cx="1129469" cy="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ru-RU" sz="1200">
                    <a:latin typeface="Huawei Sans" panose="020C0503030203020204" pitchFamily="34" charset="0"/>
                    <a:cs typeface="Huawei Sans" panose="020C0503030203020204" pitchFamily="34" charset="0"/>
                  </a:rPr>
                  <a:t>Ленты данных на диске</a:t>
                </a:r>
              </a:p>
            </p:txBody>
          </p:sp>
          <p:cxnSp>
            <p:nvCxnSpPr>
              <p:cNvPr id="101" name="342a9e3e-6446-4e6c-a3bc-683c5c923e6f"/>
              <p:cNvCxnSpPr/>
              <p:nvPr/>
            </p:nvCxnSpPr>
            <p:spPr bwMode="auto">
              <a:xfrm rot="5400000">
                <a:off x="7798569" y="3599978"/>
                <a:ext cx="500062" cy="1587"/>
              </a:xfrm>
              <a:prstGeom prst="straightConnector1">
                <a:avLst/>
              </a:prstGeom>
              <a:noFill/>
              <a:ln w="9525" cap="flat" cmpd="sng" algn="ctr">
                <a:solidFill>
                  <a:srgbClr val="C00000"/>
                </a:solidFill>
                <a:prstDash val="solid"/>
                <a:round/>
                <a:headEnd type="none" w="med" len="med"/>
                <a:tailEnd type="arrow"/>
              </a:ln>
              <a:effectLst/>
            </p:spPr>
          </p:cxnSp>
          <p:cxnSp>
            <p:nvCxnSpPr>
              <p:cNvPr id="102" name="e7c2d908-a8da-4ce8-9880-c7b70d84b23b"/>
              <p:cNvCxnSpPr/>
              <p:nvPr/>
            </p:nvCxnSpPr>
            <p:spPr bwMode="auto">
              <a:xfrm rot="5400000" flipH="1" flipV="1">
                <a:off x="7798568" y="4470326"/>
                <a:ext cx="500063" cy="1587"/>
              </a:xfrm>
              <a:prstGeom prst="straightConnector1">
                <a:avLst/>
              </a:prstGeom>
              <a:noFill/>
              <a:ln w="9525" cap="flat" cmpd="sng" algn="ctr">
                <a:solidFill>
                  <a:srgbClr val="C00000"/>
                </a:solidFill>
                <a:prstDash val="solid"/>
                <a:round/>
                <a:headEnd type="none" w="med" len="med"/>
                <a:tailEnd type="arrow"/>
              </a:ln>
              <a:effectLst/>
            </p:spPr>
          </p:cxnSp>
          <p:sp>
            <p:nvSpPr>
              <p:cNvPr id="103" name="d7458c53-2fba-4147-8619-ca2facd490f0"/>
              <p:cNvSpPr>
                <a:spLocks noChangeArrowheads="1"/>
              </p:cNvSpPr>
              <p:nvPr/>
            </p:nvSpPr>
            <p:spPr bwMode="auto">
              <a:xfrm>
                <a:off x="3380556" y="4628607"/>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4" name="9db50f58-984c-4de8-a77d-302da317c456"/>
              <p:cNvSpPr>
                <a:spLocks noChangeArrowheads="1"/>
              </p:cNvSpPr>
              <p:nvPr/>
            </p:nvSpPr>
            <p:spPr bwMode="auto">
              <a:xfrm>
                <a:off x="5041081" y="4665120"/>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grpSp>
        <p:sp>
          <p:nvSpPr>
            <p:cNvPr id="105" name="f43fbbf0-56fb-4c3c-b6d6-2e5cdf10d731"/>
            <p:cNvSpPr txBox="1">
              <a:spLocks noChangeArrowheads="1"/>
            </p:cNvSpPr>
            <p:nvPr/>
          </p:nvSpPr>
          <p:spPr bwMode="auto">
            <a:xfrm>
              <a:off x="8615609" y="4244491"/>
              <a:ext cx="1428503" cy="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ru-RU" sz="1200" dirty="0">
                  <a:solidFill>
                    <a:srgbClr val="C7000B"/>
                  </a:solidFill>
                  <a:latin typeface="Huawei Sans" panose="020C0503030203020204" pitchFamily="34" charset="0"/>
                  <a:cs typeface="Huawei Sans" panose="020C0503030203020204" pitchFamily="34" charset="0"/>
                </a:rPr>
                <a:t>Глубина полосы</a:t>
              </a:r>
            </a:p>
          </p:txBody>
        </p:sp>
      </p:grpSp>
    </p:spTree>
    <p:extLst>
      <p:ext uri="{BB962C8B-B14F-4D97-AF65-F5344CB8AC3E}">
        <p14:creationId xmlns:p14="http://schemas.microsoft.com/office/powerpoint/2010/main" val="1901959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Методы защиты данных</a:t>
            </a:r>
          </a:p>
        </p:txBody>
      </p:sp>
      <p:sp>
        <p:nvSpPr>
          <p:cNvPr id="3" name="文本占位符 2"/>
          <p:cNvSpPr>
            <a:spLocks noGrp="1"/>
          </p:cNvSpPr>
          <p:nvPr>
            <p:ph type="body" sz="quarter" idx="10"/>
          </p:nvPr>
        </p:nvSpPr>
        <p:spPr/>
        <p:txBody>
          <a:bodyPr/>
          <a:lstStyle/>
          <a:p>
            <a:r>
              <a:rPr lang="ru-RU" sz="2000" dirty="0"/>
              <a:t>Зеркальное отображение: </a:t>
            </a:r>
            <a:r>
              <a:rPr lang="ru-RU" sz="2000" dirty="0" smtClean="0"/>
              <a:t>копии </a:t>
            </a:r>
            <a:r>
              <a:rPr lang="ru-RU" sz="2000" dirty="0"/>
              <a:t>данных хранятся на другом резервном диске.</a:t>
            </a:r>
          </a:p>
          <a:p>
            <a:r>
              <a:rPr lang="ru-RU" sz="2000" dirty="0"/>
              <a:t>Логическая операция </a:t>
            </a:r>
            <a:r>
              <a:rPr lang="ru-RU" sz="2000" dirty="0" smtClean="0"/>
              <a:t>XOR (исключающее ИЛИ</a:t>
            </a:r>
            <a:r>
              <a:rPr lang="ru-RU" sz="2000" dirty="0" smtClean="0"/>
              <a:t>):</a:t>
            </a:r>
            <a:endParaRPr lang="ru-RU" sz="2000" dirty="0"/>
          </a:p>
          <a:p>
            <a:pPr lvl="1"/>
            <a:r>
              <a:rPr lang="ru-RU" sz="1800" dirty="0"/>
              <a:t>XOR широко используется в цифровой электронике и информатике.</a:t>
            </a:r>
          </a:p>
          <a:p>
            <a:pPr lvl="1"/>
            <a:r>
              <a:rPr lang="ru-RU" sz="1800" dirty="0"/>
              <a:t>XOR — это логическая операция, которая выводит истину только в том случае, если входные данные различаются (один — истина, другой — ложь).</a:t>
            </a:r>
          </a:p>
          <a:p>
            <a:pPr lvl="2"/>
            <a:r>
              <a:rPr lang="ru-RU" sz="1600" dirty="0"/>
              <a:t>0 ⊕ 0 = 0, 0 ⊕ 1 = 1, 1 ⊕ 0 = 1, 1 ⊕ 1 = 0</a:t>
            </a:r>
          </a:p>
        </p:txBody>
      </p:sp>
      <p:grpSp>
        <p:nvGrpSpPr>
          <p:cNvPr id="23" name="组合 22"/>
          <p:cNvGrpSpPr/>
          <p:nvPr/>
        </p:nvGrpSpPr>
        <p:grpSpPr>
          <a:xfrm>
            <a:off x="3411213" y="4016010"/>
            <a:ext cx="5255040" cy="2056008"/>
            <a:chOff x="1909383" y="3500343"/>
            <a:chExt cx="5255040" cy="2056008"/>
          </a:xfrm>
        </p:grpSpPr>
        <p:sp>
          <p:nvSpPr>
            <p:cNvPr id="24" name="AutoShape 3"/>
            <p:cNvSpPr>
              <a:spLocks noChangeArrowheads="1"/>
            </p:cNvSpPr>
            <p:nvPr/>
          </p:nvSpPr>
          <p:spPr bwMode="gray">
            <a:xfrm>
              <a:off x="3959260" y="457984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5" name="AutoShape 4"/>
            <p:cNvSpPr>
              <a:spLocks noChangeArrowheads="1"/>
            </p:cNvSpPr>
            <p:nvPr/>
          </p:nvSpPr>
          <p:spPr bwMode="gray">
            <a:xfrm>
              <a:off x="3959260" y="42210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6" name="AutoShape 5"/>
            <p:cNvSpPr>
              <a:spLocks noChangeArrowheads="1"/>
            </p:cNvSpPr>
            <p:nvPr/>
          </p:nvSpPr>
          <p:spPr bwMode="gray">
            <a:xfrm>
              <a:off x="3959260" y="3860706"/>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7" name="Text Box 6"/>
            <p:cNvSpPr txBox="1">
              <a:spLocks noChangeArrowheads="1"/>
            </p:cNvSpPr>
            <p:nvPr/>
          </p:nvSpPr>
          <p:spPr bwMode="gray">
            <a:xfrm>
              <a:off x="4476693" y="3932143"/>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a:latin typeface="Huawei Sans" panose="020C0503030203020204" pitchFamily="34" charset="0"/>
                  <a:cs typeface="Huawei Sans" panose="020C0503030203020204" pitchFamily="34" charset="0"/>
                </a:rPr>
                <a:t>1</a:t>
              </a:r>
            </a:p>
          </p:txBody>
        </p:sp>
        <p:sp>
          <p:nvSpPr>
            <p:cNvPr id="28" name="Text Box 7"/>
            <p:cNvSpPr txBox="1">
              <a:spLocks noChangeArrowheads="1"/>
            </p:cNvSpPr>
            <p:nvPr/>
          </p:nvSpPr>
          <p:spPr bwMode="gray">
            <a:xfrm>
              <a:off x="4476693" y="4292506"/>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a:latin typeface="Huawei Sans" panose="020C0503030203020204" pitchFamily="34" charset="0"/>
                  <a:cs typeface="Huawei Sans" panose="020C0503030203020204" pitchFamily="34" charset="0"/>
                </a:rPr>
                <a:t>1</a:t>
              </a:r>
            </a:p>
          </p:txBody>
        </p:sp>
        <p:sp>
          <p:nvSpPr>
            <p:cNvPr id="29" name="Text Box 8"/>
            <p:cNvSpPr txBox="1">
              <a:spLocks noChangeArrowheads="1"/>
            </p:cNvSpPr>
            <p:nvPr/>
          </p:nvSpPr>
          <p:spPr bwMode="gray">
            <a:xfrm>
              <a:off x="4476693" y="4652868"/>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a:latin typeface="Huawei Sans" panose="020C0503030203020204" pitchFamily="34" charset="0"/>
                  <a:cs typeface="Huawei Sans" panose="020C0503030203020204" pitchFamily="34" charset="0"/>
                </a:rPr>
                <a:t>0</a:t>
              </a:r>
            </a:p>
          </p:txBody>
        </p:sp>
        <p:sp>
          <p:nvSpPr>
            <p:cNvPr id="30" name="AutoShape 9"/>
            <p:cNvSpPr>
              <a:spLocks noChangeArrowheads="1"/>
            </p:cNvSpPr>
            <p:nvPr/>
          </p:nvSpPr>
          <p:spPr bwMode="gray">
            <a:xfrm>
              <a:off x="3886235" y="3500343"/>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 name="Text Box 10"/>
            <p:cNvSpPr txBox="1">
              <a:spLocks noChangeArrowheads="1"/>
            </p:cNvSpPr>
            <p:nvPr/>
          </p:nvSpPr>
          <p:spPr bwMode="gray">
            <a:xfrm>
              <a:off x="3821055" y="3573368"/>
              <a:ext cx="1495932" cy="36852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050" dirty="0">
                  <a:solidFill>
                    <a:schemeClr val="bg1"/>
                  </a:solidFill>
                  <a:latin typeface="Huawei Sans" panose="020C0503030203020204" pitchFamily="34" charset="0"/>
                  <a:cs typeface="Huawei Sans" panose="020C0503030203020204" pitchFamily="34" charset="0"/>
                </a:rPr>
                <a:t>Физический диск 2</a:t>
              </a:r>
            </a:p>
          </p:txBody>
        </p:sp>
        <p:sp>
          <p:nvSpPr>
            <p:cNvPr id="32" name="AutoShape 11"/>
            <p:cNvSpPr>
              <a:spLocks noChangeArrowheads="1"/>
            </p:cNvSpPr>
            <p:nvPr/>
          </p:nvSpPr>
          <p:spPr bwMode="gray">
            <a:xfrm>
              <a:off x="2014573" y="457984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 name="AutoShape 12"/>
            <p:cNvSpPr>
              <a:spLocks noChangeArrowheads="1"/>
            </p:cNvSpPr>
            <p:nvPr/>
          </p:nvSpPr>
          <p:spPr bwMode="gray">
            <a:xfrm>
              <a:off x="2014573" y="42210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4" name="AutoShape 13"/>
            <p:cNvSpPr>
              <a:spLocks noChangeArrowheads="1"/>
            </p:cNvSpPr>
            <p:nvPr/>
          </p:nvSpPr>
          <p:spPr bwMode="gray">
            <a:xfrm>
              <a:off x="2014573" y="3860706"/>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5" name="Text Box 14"/>
            <p:cNvSpPr txBox="1">
              <a:spLocks noChangeArrowheads="1"/>
            </p:cNvSpPr>
            <p:nvPr/>
          </p:nvSpPr>
          <p:spPr bwMode="gray">
            <a:xfrm>
              <a:off x="2532005" y="3932143"/>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a:latin typeface="Huawei Sans" panose="020C0503030203020204" pitchFamily="34" charset="0"/>
                  <a:cs typeface="Huawei Sans" panose="020C0503030203020204" pitchFamily="34" charset="0"/>
                </a:rPr>
                <a:t>1</a:t>
              </a:r>
            </a:p>
          </p:txBody>
        </p:sp>
        <p:sp>
          <p:nvSpPr>
            <p:cNvPr id="36" name="Text Box 15"/>
            <p:cNvSpPr txBox="1">
              <a:spLocks noChangeArrowheads="1"/>
            </p:cNvSpPr>
            <p:nvPr/>
          </p:nvSpPr>
          <p:spPr bwMode="gray">
            <a:xfrm>
              <a:off x="2532005" y="4292506"/>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a:latin typeface="Huawei Sans" panose="020C0503030203020204" pitchFamily="34" charset="0"/>
                  <a:cs typeface="Huawei Sans" panose="020C0503030203020204" pitchFamily="34" charset="0"/>
                </a:rPr>
                <a:t>0</a:t>
              </a:r>
            </a:p>
          </p:txBody>
        </p:sp>
        <p:sp>
          <p:nvSpPr>
            <p:cNvPr id="37" name="Text Box 16"/>
            <p:cNvSpPr txBox="1">
              <a:spLocks noChangeArrowheads="1"/>
            </p:cNvSpPr>
            <p:nvPr/>
          </p:nvSpPr>
          <p:spPr bwMode="gray">
            <a:xfrm>
              <a:off x="2532005" y="4652868"/>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a:latin typeface="Huawei Sans" panose="020C0503030203020204" pitchFamily="34" charset="0"/>
                  <a:cs typeface="Huawei Sans" panose="020C0503030203020204" pitchFamily="34" charset="0"/>
                </a:rPr>
                <a:t>0</a:t>
              </a:r>
            </a:p>
          </p:txBody>
        </p:sp>
        <p:sp>
          <p:nvSpPr>
            <p:cNvPr id="38" name="AutoShape 17"/>
            <p:cNvSpPr>
              <a:spLocks noChangeArrowheads="1"/>
            </p:cNvSpPr>
            <p:nvPr/>
          </p:nvSpPr>
          <p:spPr bwMode="gray">
            <a:xfrm>
              <a:off x="1941548" y="3500343"/>
              <a:ext cx="1439862"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9" name="Text Box 18"/>
            <p:cNvSpPr txBox="1">
              <a:spLocks noChangeArrowheads="1"/>
            </p:cNvSpPr>
            <p:nvPr/>
          </p:nvSpPr>
          <p:spPr bwMode="gray">
            <a:xfrm>
              <a:off x="1909383" y="3605321"/>
              <a:ext cx="1499429" cy="37354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050" dirty="0">
                  <a:solidFill>
                    <a:schemeClr val="bg1"/>
                  </a:solidFill>
                  <a:latin typeface="Huawei Sans" panose="020C0503030203020204" pitchFamily="34" charset="0"/>
                  <a:cs typeface="Huawei Sans" panose="020C0503030203020204" pitchFamily="34" charset="0"/>
                </a:rPr>
                <a:t>Физический диск 1</a:t>
              </a:r>
            </a:p>
          </p:txBody>
        </p:sp>
        <p:sp>
          <p:nvSpPr>
            <p:cNvPr id="40" name="AutoShape 19"/>
            <p:cNvSpPr>
              <a:spLocks noChangeArrowheads="1"/>
            </p:cNvSpPr>
            <p:nvPr/>
          </p:nvSpPr>
          <p:spPr bwMode="gray">
            <a:xfrm>
              <a:off x="5797585" y="457984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41" name="AutoShape 20"/>
            <p:cNvSpPr>
              <a:spLocks noChangeArrowheads="1"/>
            </p:cNvSpPr>
            <p:nvPr/>
          </p:nvSpPr>
          <p:spPr bwMode="gray">
            <a:xfrm>
              <a:off x="5797585" y="42210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42" name="AutoShape 21"/>
            <p:cNvSpPr>
              <a:spLocks noChangeArrowheads="1"/>
            </p:cNvSpPr>
            <p:nvPr/>
          </p:nvSpPr>
          <p:spPr bwMode="gray">
            <a:xfrm>
              <a:off x="5797585" y="3860706"/>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43" name="Text Box 22"/>
            <p:cNvSpPr txBox="1">
              <a:spLocks noChangeArrowheads="1"/>
            </p:cNvSpPr>
            <p:nvPr/>
          </p:nvSpPr>
          <p:spPr bwMode="gray">
            <a:xfrm>
              <a:off x="6315018" y="3932143"/>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a:latin typeface="Huawei Sans" panose="020C0503030203020204" pitchFamily="34" charset="0"/>
                  <a:cs typeface="Huawei Sans" panose="020C0503030203020204" pitchFamily="34" charset="0"/>
                </a:rPr>
                <a:t>0</a:t>
              </a:r>
            </a:p>
          </p:txBody>
        </p:sp>
        <p:sp>
          <p:nvSpPr>
            <p:cNvPr id="44" name="Text Box 23"/>
            <p:cNvSpPr txBox="1">
              <a:spLocks noChangeArrowheads="1"/>
            </p:cNvSpPr>
            <p:nvPr/>
          </p:nvSpPr>
          <p:spPr bwMode="gray">
            <a:xfrm>
              <a:off x="6315018" y="4292506"/>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a:latin typeface="Huawei Sans" panose="020C0503030203020204" pitchFamily="34" charset="0"/>
                  <a:cs typeface="Huawei Sans" panose="020C0503030203020204" pitchFamily="34" charset="0"/>
                </a:rPr>
                <a:t>1</a:t>
              </a:r>
            </a:p>
          </p:txBody>
        </p:sp>
        <p:sp>
          <p:nvSpPr>
            <p:cNvPr id="45" name="Text Box 24"/>
            <p:cNvSpPr txBox="1">
              <a:spLocks noChangeArrowheads="1"/>
            </p:cNvSpPr>
            <p:nvPr/>
          </p:nvSpPr>
          <p:spPr bwMode="gray">
            <a:xfrm>
              <a:off x="6315018" y="4652868"/>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a:latin typeface="Huawei Sans" panose="020C0503030203020204" pitchFamily="34" charset="0"/>
                  <a:cs typeface="Huawei Sans" panose="020C0503030203020204" pitchFamily="34" charset="0"/>
                </a:rPr>
                <a:t>0</a:t>
              </a:r>
            </a:p>
          </p:txBody>
        </p:sp>
        <p:sp>
          <p:nvSpPr>
            <p:cNvPr id="46" name="AutoShape 25"/>
            <p:cNvSpPr>
              <a:spLocks noChangeArrowheads="1"/>
            </p:cNvSpPr>
            <p:nvPr/>
          </p:nvSpPr>
          <p:spPr bwMode="gray">
            <a:xfrm>
              <a:off x="5724560" y="3500343"/>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52" name="Text Box 26"/>
            <p:cNvSpPr txBox="1">
              <a:spLocks noChangeArrowheads="1"/>
            </p:cNvSpPr>
            <p:nvPr/>
          </p:nvSpPr>
          <p:spPr bwMode="gray">
            <a:xfrm>
              <a:off x="5884710" y="3600819"/>
              <a:ext cx="1175125" cy="282379"/>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ru-RU" sz="1050" dirty="0">
                  <a:solidFill>
                    <a:schemeClr val="bg1"/>
                  </a:solidFill>
                  <a:latin typeface="Huawei Sans" panose="020C0503030203020204" pitchFamily="34" charset="0"/>
                  <a:cs typeface="Huawei Sans" panose="020C0503030203020204" pitchFamily="34" charset="0"/>
                </a:rPr>
                <a:t>Диск четности</a:t>
              </a:r>
            </a:p>
          </p:txBody>
        </p:sp>
        <p:sp>
          <p:nvSpPr>
            <p:cNvPr id="58" name="AutoShape 27"/>
            <p:cNvSpPr>
              <a:spLocks noChangeArrowheads="1"/>
            </p:cNvSpPr>
            <p:nvPr/>
          </p:nvSpPr>
          <p:spPr bwMode="auto">
            <a:xfrm>
              <a:off x="3372300" y="4131214"/>
              <a:ext cx="484188" cy="501971"/>
            </a:xfrm>
            <a:prstGeom prst="flowChartOr">
              <a:avLst/>
            </a:prstGeom>
            <a:solidFill>
              <a:schemeClr val="bg1"/>
            </a:solidFill>
            <a:ln w="57150">
              <a:solidFill>
                <a:srgbClr val="009999"/>
              </a:solidFill>
              <a:round/>
              <a:headEnd/>
              <a:tailEnd/>
            </a:ln>
          </p:spPr>
          <p:txBody>
            <a:bodyPr wrap="square" lIns="79200" tIns="39600" rIns="79200" bIns="39600"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64" name="Line 28"/>
            <p:cNvSpPr>
              <a:spLocks noChangeShapeType="1"/>
            </p:cNvSpPr>
            <p:nvPr/>
          </p:nvSpPr>
          <p:spPr bwMode="auto">
            <a:xfrm>
              <a:off x="5359435" y="4294093"/>
              <a:ext cx="288925" cy="0"/>
            </a:xfrm>
            <a:prstGeom prst="line">
              <a:avLst/>
            </a:prstGeom>
            <a:noFill/>
            <a:ln w="57150">
              <a:solidFill>
                <a:srgbClr val="009999"/>
              </a:solidFill>
              <a:round/>
              <a:headEnd/>
              <a:tailEnd/>
            </a:ln>
          </p:spPr>
          <p:txBody>
            <a:bodyPr wrap="square" lIns="79200" tIns="39600" rIns="79200" bIns="39600">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65" name="Line 29"/>
            <p:cNvSpPr>
              <a:spLocks noChangeShapeType="1"/>
            </p:cNvSpPr>
            <p:nvPr/>
          </p:nvSpPr>
          <p:spPr bwMode="auto">
            <a:xfrm>
              <a:off x="5359435" y="4438556"/>
              <a:ext cx="288925" cy="0"/>
            </a:xfrm>
            <a:prstGeom prst="line">
              <a:avLst/>
            </a:prstGeom>
            <a:noFill/>
            <a:ln w="57150">
              <a:solidFill>
                <a:srgbClr val="009999"/>
              </a:solidFill>
              <a:round/>
              <a:headEnd/>
              <a:tailEnd/>
            </a:ln>
          </p:spPr>
          <p:txBody>
            <a:bodyPr wrap="square" lIns="79200" tIns="39600" rIns="79200" bIns="39600">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70" name="Text Box 30"/>
            <p:cNvSpPr txBox="1">
              <a:spLocks noChangeArrowheads="1"/>
            </p:cNvSpPr>
            <p:nvPr/>
          </p:nvSpPr>
          <p:spPr bwMode="auto">
            <a:xfrm>
              <a:off x="2716209" y="5162867"/>
              <a:ext cx="4224749" cy="393484"/>
            </a:xfrm>
            <a:prstGeom prst="rect">
              <a:avLst/>
            </a:prstGeom>
            <a:noFill/>
            <a:ln w="9525" algn="ctr">
              <a:noFill/>
              <a:miter lim="800000"/>
              <a:headEnd/>
              <a:tailEnd/>
            </a:ln>
          </p:spPr>
          <p:txBody>
            <a:bodyPr wrap="square" lIns="79200" tIns="39600" rIns="79200" bIns="39600">
              <a:noAutofit/>
            </a:bodyPr>
            <a:lstStyle/>
            <a:p>
              <a:pPr defTabSz="801688" fontAlgn="ctr">
                <a:lnSpc>
                  <a:spcPct val="100000"/>
                </a:lnSpc>
                <a:buClrTx/>
                <a:buSzTx/>
                <a:buFontTx/>
                <a:buNone/>
              </a:pPr>
              <a:r>
                <a:rPr lang="ru-RU" dirty="0">
                  <a:latin typeface="Huawei Sans" panose="020C0503030203020204" pitchFamily="34" charset="0"/>
                  <a:cs typeface="Huawei Sans" panose="020C0503030203020204" pitchFamily="34" charset="0"/>
                </a:rPr>
                <a:t>XOR для резервного копирования</a:t>
              </a:r>
            </a:p>
          </p:txBody>
        </p:sp>
      </p:grpSp>
    </p:spTree>
    <p:extLst>
      <p:ext uri="{BB962C8B-B14F-4D97-AF65-F5344CB8AC3E}">
        <p14:creationId xmlns:p14="http://schemas.microsoft.com/office/powerpoint/2010/main" val="1097971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333E8A2F07A74D848136A2C03778F8" ma:contentTypeVersion="1" ma:contentTypeDescription="Create a new document." ma:contentTypeScope="" ma:versionID="ee942d4b29dff8ac548774f72a0dae5e">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C6E423-EEF5-4760-8DF6-0C1C834FD219}">
  <ds:schemaRefs>
    <ds:schemaRef ds:uri="http://schemas.microsoft.com/sharepoint/v3/contenttype/forms"/>
  </ds:schemaRefs>
</ds:datastoreItem>
</file>

<file path=customXml/itemProps2.xml><?xml version="1.0" encoding="utf-8"?>
<ds:datastoreItem xmlns:ds="http://schemas.openxmlformats.org/officeDocument/2006/customXml" ds:itemID="{FE8402CF-BC4E-4111-9E4A-FCA3F7B19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0B88AF-0F87-422A-801E-ABE7987714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1570</TotalTime>
  <Words>7331</Words>
  <Application>Microsoft Office PowerPoint</Application>
  <PresentationFormat>Widescreen</PresentationFormat>
  <Paragraphs>854</Paragraphs>
  <Slides>41</Slides>
  <Notes>41</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Huawei Sans</vt:lpstr>
      <vt:lpstr>微软雅黑</vt:lpstr>
      <vt:lpstr>微软雅黑</vt:lpstr>
      <vt:lpstr>宋体</vt:lpstr>
      <vt:lpstr>方正兰亭黑简体</vt:lpstr>
      <vt:lpstr>Arial</vt:lpstr>
      <vt:lpstr>Wingdings</vt:lpstr>
      <vt:lpstr>1_标题页模板</vt:lpstr>
      <vt:lpstr>2_自功能页模板</vt:lpstr>
      <vt:lpstr>3_内容页模板</vt:lpstr>
      <vt:lpstr>4_感谢页模板</vt:lpstr>
      <vt:lpstr>PowerPoint Presentation</vt:lpstr>
      <vt:lpstr>Технологии RAID</vt:lpstr>
      <vt:lpstr>PowerPoint Presentation</vt:lpstr>
      <vt:lpstr>PowerPoint Presentation</vt:lpstr>
      <vt:lpstr>PowerPoint Presentation</vt:lpstr>
      <vt:lpstr>Предпосылки</vt:lpstr>
      <vt:lpstr>Что такое RAID?</vt:lpstr>
      <vt:lpstr>Формы организации данных</vt:lpstr>
      <vt:lpstr>Методы защиты данных</vt:lpstr>
      <vt:lpstr>Основные уровни RAID и критерии классификации</vt:lpstr>
      <vt:lpstr>Как работает RAID 0</vt:lpstr>
      <vt:lpstr>Как работает RAID 1</vt:lpstr>
      <vt:lpstr>Как работает RAID 3</vt:lpstr>
      <vt:lpstr>Как работает RAID 5</vt:lpstr>
      <vt:lpstr>RAID 6</vt:lpstr>
      <vt:lpstr>Как работает RAID 6 P + Q</vt:lpstr>
      <vt:lpstr>Как работает RAID 6 DP</vt:lpstr>
      <vt:lpstr>Как работает RAID 10</vt:lpstr>
      <vt:lpstr>Как работает RAID 50</vt:lpstr>
      <vt:lpstr>PowerPoint Presentation</vt:lpstr>
      <vt:lpstr>Эволюция RAID</vt:lpstr>
      <vt:lpstr>Как работает RAID 2.0+</vt:lpstr>
      <vt:lpstr>Восстановление</vt:lpstr>
      <vt:lpstr>Логические объекты</vt:lpstr>
      <vt:lpstr>Дисковый домен</vt:lpstr>
      <vt:lpstr>Пул хранения и уровень</vt:lpstr>
      <vt:lpstr>Группа дисков</vt:lpstr>
      <vt:lpstr>Логический диск</vt:lpstr>
      <vt:lpstr>Чанк</vt:lpstr>
      <vt:lpstr>Группа чанков</vt:lpstr>
      <vt:lpstr>Экстент</vt:lpstr>
      <vt:lpstr>Грейн </vt:lpstr>
      <vt:lpstr>Том и LUN</vt:lpstr>
      <vt:lpstr>PowerPoint Presentation</vt:lpstr>
      <vt:lpstr>Алгоритм динамического RAID Huawei</vt:lpstr>
      <vt:lpstr>RAID-TP</vt:lpstr>
      <vt:lpstr>PowerPoint Presentation</vt:lpstr>
      <vt:lpstr>PowerPoint Presentation</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Ekaterina Avras</cp:lastModifiedBy>
  <cp:revision>255</cp:revision>
  <dcterms:created xsi:type="dcterms:W3CDTF">2018-11-29T10:16:29Z</dcterms:created>
  <dcterms:modified xsi:type="dcterms:W3CDTF">2021-03-25T05:52:23Z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(3)1W/jEvBwJGIdda8qDfGuGHC+tpvqOXGLFSUZ7KCKGHALDVnVI1bc9WGnEoSzS9DeV28hkDAD
rDyXqB2x0VyT4D/+SKwIP6nZpdwt6Kic14dEn8zWmY5beyIoDWVKvs1W94RGTLOsSbgyiuUz
1p7zc8epSrcX+VfAoQazijYbqgc/SgTgYJTIrkv3/8lm03kqintknWrsNlHCIBOk32QVpQ4t
rFPHvn7/3oIi589NRs</vt:lpwstr>
  </property>
  <property fmtid="{D5CDD505-2E9C-101B-9397-08002B2CF9AE}" pid="3" name="_2015_ms_pID_7253431">
    <vt:lpwstr>M/gX2RDued5Jytshf7PTvS/To0/KRKI17Wwj3qTTg9siQz+WJUlWCU
T8TyPl9CS3jUE34bbu9SJbZcENLD60llL0SxjUA0MoKBtYpQhWUuZhmZIj7oZTPo/pQN1S25
LX1GOXEEHhWKwtstHg/tn+ORCjmjVDGajaT/nvxlaOq6dqlL+MQCexYTohOYbox4YiGJeCHh
HWN0yYy7hgsnG/l9M7zyN6ilVlJiOxgTexIz</vt:lpwstr>
  </property>
  <property fmtid="{D5CDD505-2E9C-101B-9397-08002B2CF9AE}" pid="4" name="_2015_ms_pID_7253432">
    <vt:lpwstr>xI/gTOH1cHWlMlO9uEfY9bI=</vt:lpwstr>
  </property>
  <property fmtid="{D5CDD505-2E9C-101B-9397-08002B2CF9AE}" pid="5" name="ContentTypeId">
    <vt:lpwstr>0x01010077333E8A2F07A74D848136A2C03778F8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1616398692</vt:lpwstr>
  </property>
</Properties>
</file>